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257" r:id="rId2"/>
    <p:sldId id="258" r:id="rId3"/>
    <p:sldId id="259" r:id="rId4"/>
    <p:sldId id="265" r:id="rId5"/>
    <p:sldId id="721" r:id="rId6"/>
    <p:sldId id="272" r:id="rId7"/>
    <p:sldId id="722" r:id="rId8"/>
    <p:sldId id="271" r:id="rId9"/>
    <p:sldId id="262" r:id="rId10"/>
    <p:sldId id="284" r:id="rId11"/>
    <p:sldId id="285" r:id="rId12"/>
    <p:sldId id="286" r:id="rId13"/>
    <p:sldId id="287" r:id="rId14"/>
    <p:sldId id="723" r:id="rId15"/>
    <p:sldId id="724" r:id="rId16"/>
    <p:sldId id="487" r:id="rId17"/>
    <p:sldId id="289" r:id="rId18"/>
    <p:sldId id="288" r:id="rId19"/>
    <p:sldId id="395" r:id="rId20"/>
    <p:sldId id="396" r:id="rId21"/>
    <p:sldId id="397" r:id="rId22"/>
    <p:sldId id="398" r:id="rId23"/>
    <p:sldId id="399" r:id="rId24"/>
    <p:sldId id="400" r:id="rId25"/>
    <p:sldId id="401" r:id="rId26"/>
    <p:sldId id="402" r:id="rId27"/>
    <p:sldId id="403" r:id="rId28"/>
    <p:sldId id="488" r:id="rId29"/>
    <p:sldId id="725"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08"/>
        <p:guide pos="384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(3)建设法治国家的意义:通过建设法治国家,能够有效规范权力运行,保障公民合法权益;能够推动实现国家治理现代化,实现长治久安。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名词释义</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合宪性审查</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合宪性审查就是由有关权力机关依据宪法和相关法律的规定,对于可能存在违反宪法规定的法律法规和规范性文件以及国家机关履行宪法职责的行为进行审查,发现违反宪法的问题,并予以纠正,以维护宪法的权威。合宪性审查所要解决的问题是违宪问题,目标是维护宪法权威、保证宪法实施,制度功能是推进“依宪治国”价值要求的实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4530"/>
            <a:ext cx="11515730" cy="138366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2.法治政府</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(1)法治政府的标准。</a:t>
            </a:r>
          </a:p>
        </p:txBody>
      </p:sp>
      <p:graphicFrame>
        <p:nvGraphicFramePr>
          <p:cNvPr id="2" name="表格 1"/>
          <p:cNvGraphicFramePr/>
          <p:nvPr>
            <p:custDataLst>
              <p:tags r:id="rId1"/>
            </p:custDataLst>
          </p:nvPr>
        </p:nvGraphicFramePr>
        <p:xfrm>
          <a:off x="364807" y="1459230"/>
          <a:ext cx="11292840" cy="4697095"/>
        </p:xfrm>
        <a:graphic>
          <a:graphicData uri="http://schemas.openxmlformats.org/drawingml/2006/table">
            <a:tbl>
              <a:tblPr firstRow="1" bandRow="1">
                <a:tableStyleId>{5940675A-B579-460E-94D1-54222C63F5DA}</a:tableStyleId>
              </a:tblPr>
              <a:tblGrid>
                <a:gridCol w="1346200"/>
                <a:gridCol w="9946640"/>
              </a:tblGrid>
              <a:tr h="4102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标准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80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职能科学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①该管的管好,不该管的放权;②政府部门之间、上下级政府之间关系的配置必须科学合理;③履行宏观调控、市场监管、社会管理、公共服务、环境保护等基本职能。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55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权责法定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完善行政组织和行政程序法律制度,推进机构、职能、权限、程序、责任法定化。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49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执法严明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有法必依、执法必严、违法必究,行政机关依照法定程序和方式从事执法活动。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16547" y="463550"/>
          <a:ext cx="11292840" cy="5413375"/>
        </p:xfrm>
        <a:graphic>
          <a:graphicData uri="http://schemas.openxmlformats.org/drawingml/2006/table">
            <a:tbl>
              <a:tblPr firstRow="1" bandRow="1">
                <a:tableStyleId>{5940675A-B579-460E-94D1-54222C63F5DA}</a:tableStyleId>
              </a:tblPr>
              <a:tblGrid>
                <a:gridCol w="1346200"/>
                <a:gridCol w="9946640"/>
              </a:tblGrid>
              <a:tr h="5086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标准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60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公开公正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全面推进政务公开,让权力在阳光下运行。公正执法要求将公平正义作为政务诚信的基本准则,将其贯彻于行政管理和公共服务的各个领域。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66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廉洁高效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政府必须清廉,不得利用公权力谋求私人或团体利益;政府必须高效运行,通过优化流程、运用现代科技手段,不断提高行政效率和水平。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320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守法诚信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要带头遵守法律,严格依法办事,做到诚实守信,不能朝令夕改、言而无信。要建立健全守信践诺机制,准确记录并客观评价各级人民政府和公务员对职权范围内行政事项以及行政服务质量承诺、期限承诺和保障承诺的履行情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27073" y="307565"/>
            <a:ext cx="11515730" cy="138366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75920" y="405130"/>
            <a:ext cx="11553825" cy="6185535"/>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(2)如何建设法治政府。</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要求:建设法治政府,就要把政府工作纳入法治轨道,让政府用法治思维和法治方式履行职责,确保行政权在法治框架内运行。各级政府及其工作人员要坚持有法必依、执法必严、违法必究、严格规范公正文明执法,规范执法自由裁量权,加大关系群众切身利益的重点领域执法力度。</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②具体要求:一是要依法全面履行政府职能;二是要完善依法行政制度体系;三是要推进行政决策科学化、民主化、法治化;四是要坚持严格规范公正文明执法;五是要强化对行政权力的制约和监督;六是要全面提高政府工作人员法治思维和依法行政能力。</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(3)建设法治政府的意义:①能够督促政府更好地行使权力,积极履行职责,提高行政服务水平,实现善政;②能够更好地促进政府和公民、社会组织的沟通,形成互信互助的新型关系。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3.法治社会</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[2016北京高考第33题]</a:t>
            </a:r>
          </a:p>
        </p:txBody>
      </p:sp>
      <p:graphicFrame>
        <p:nvGraphicFramePr>
          <p:cNvPr id="4" name="表格 3"/>
          <p:cNvGraphicFramePr/>
          <p:nvPr>
            <p:custDataLst>
              <p:tags r:id="rId1"/>
            </p:custDataLst>
          </p:nvPr>
        </p:nvGraphicFramePr>
        <p:xfrm>
          <a:off x="445770" y="1168400"/>
          <a:ext cx="11204575" cy="5273675"/>
        </p:xfrm>
        <a:graphic>
          <a:graphicData uri="http://schemas.openxmlformats.org/drawingml/2006/table">
            <a:tbl>
              <a:tblPr firstRow="1" bandRow="1">
                <a:tableStyleId>{5940675A-B579-460E-94D1-54222C63F5DA}</a:tableStyleId>
              </a:tblPr>
              <a:tblGrid>
                <a:gridCol w="1792605"/>
                <a:gridCol w="9411970"/>
              </a:tblGrid>
              <a:tr h="17576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法治社会是指法律得到普遍公认和遵从、社会治理依法开展、公共生活和谐有序的社会。②法治社会意味着全社会对法治普遍信仰,实施法治成为全社会的一致追求。③法治社会意味着宪法和法律得到有效实施和普遍遵守,社会各个领域依法运行。④法治社会意味着社会纠纷依法得到解决,公平正义得到切实维护和实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218122" y="367030"/>
          <a:ext cx="11454130" cy="5877560"/>
        </p:xfrm>
        <a:graphic>
          <a:graphicData uri="http://schemas.openxmlformats.org/drawingml/2006/table">
            <a:tbl>
              <a:tblPr firstRow="1" bandRow="1">
                <a:tableStyleId>{5940675A-B579-460E-94D1-54222C63F5DA}</a:tableStyleId>
              </a:tblPr>
              <a:tblGrid>
                <a:gridCol w="2722245"/>
                <a:gridCol w="8731885"/>
              </a:tblGrid>
              <a:tr h="40233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建设法治社会的要求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深入开展法治宣传教育,推动全社会树立法治意识。②提高社会治理法治化水平。深化基层组织和部门、行业依法治理,支持各类社会主体自我约束、自我管理。发挥市民公约、乡规民约、行业规章、团体章程等社会规范在社会治理中的积极作用。③建设完备的法律服务体系。推进覆盖城乡居民的公共法律服务体系建设,完善法律援助制度,扩大援助范围,健全司法救助体系,保证人民群众在遇到法律问题或者权利受到侵害时获得及时有效的法律帮助。④健全社会矛盾纠纷预防化解机制。 强化法律在维护群众权益、化解社会矛盾中的权威地位,引导和支持人们理性表达诉求、依法维护权益。完善调解、仲裁、行政裁决、行政复议、诉讼等有机衔接、相互协调的多元纠纷解决机制。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71755" marB="7175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54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建设法治社会的意义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①能够更好地形成全社会学法、信法、用法的氛围,增进社会共识,维护社会秩序。②能够更好地协调各方利益关系,有效化解社会矛盾,实现社会和谐。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8318500" cy="601761"/>
          </a:xfrm>
        </p:spPr>
        <p:txBody>
          <a:bodyPr wrap="square"/>
          <a:lstStyle/>
          <a:p>
            <a:r>
              <a:rPr lang="en-US" altLang="zh-CN" sz="3200">
                <a:latin typeface="微软雅黑" panose="020B0503020204020204" charset="-122"/>
                <a:ea typeface="微软雅黑" panose="020B0503020204020204" charset="-122"/>
                <a:cs typeface="微软雅黑" panose="020B0503020204020204" charset="-122"/>
              </a:rPr>
              <a:t>考点3　全面依法治国的基本要求</a:t>
            </a:r>
          </a:p>
        </p:txBody>
      </p:sp>
      <p:sp>
        <p:nvSpPr>
          <p:cNvPr id="4" name="文本框 3"/>
          <p:cNvSpPr txBox="1"/>
          <p:nvPr/>
        </p:nvSpPr>
        <p:spPr>
          <a:xfrm>
            <a:off x="321945" y="962660"/>
            <a:ext cx="9089390" cy="13836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1.科学立法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(1)原因与具体要求。</a:t>
            </a:r>
          </a:p>
        </p:txBody>
      </p:sp>
      <p:graphicFrame>
        <p:nvGraphicFramePr>
          <p:cNvPr id="2" name="表格 1"/>
          <p:cNvGraphicFramePr/>
          <p:nvPr>
            <p:custDataLst>
              <p:tags r:id="rId1"/>
            </p:custDataLst>
          </p:nvPr>
        </p:nvGraphicFramePr>
        <p:xfrm>
          <a:off x="450215" y="2444115"/>
          <a:ext cx="10319385" cy="2917190"/>
        </p:xfrm>
        <a:graphic>
          <a:graphicData uri="http://schemas.openxmlformats.org/drawingml/2006/table">
            <a:tbl>
              <a:tblPr firstRow="1" bandRow="1">
                <a:tableStyleId>{5940675A-B579-460E-94D1-54222C63F5DA}</a:tableStyleId>
              </a:tblPr>
              <a:tblGrid>
                <a:gridCol w="5313045"/>
                <a:gridCol w="5006340"/>
              </a:tblGrid>
              <a:tr h="593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234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科学立法体现我国社会主义国家性质,顺应时代发展要求,推动国家发展进步,保障人民各项权利。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立法要符合我国的政治制度和历史传统,要与新时代中国特色社会主义伟大进程相适应,制定出适合中国的良法。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16230" y="462280"/>
          <a:ext cx="11134090" cy="5850890"/>
        </p:xfrm>
        <a:graphic>
          <a:graphicData uri="http://schemas.openxmlformats.org/drawingml/2006/table">
            <a:tbl>
              <a:tblPr firstRow="1" bandRow="1">
                <a:tableStyleId>{5940675A-B579-460E-94D1-54222C63F5DA}</a:tableStyleId>
              </a:tblPr>
              <a:tblGrid>
                <a:gridCol w="5360035"/>
                <a:gridCol w="5774055"/>
              </a:tblGrid>
              <a:tr h="5854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48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科学立法符合国情和实际。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要立良善之法,立管用之法,完善立法体制机制,使每项立法都能科学合理地规范国家机关的权力与责任,规范公民、法人和其他组织的权利与义务,使法律符合社会发展的需求。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406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立法必须遵循法律体系的内在逻辑和立法工作规律,遵循立法程序,注重立法技术,努力实现立法过程的科学化。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要明确划分不同法律关系的调整对象和界限,形成符合国家发展目标的法律体系。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5595" y="477520"/>
            <a:ext cx="11032490" cy="6185535"/>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(2)推进科学立法的要求。</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①要做到依法立法,在法治的轨道上制定合法有效的规范性文件。所有享有立法权的国家机关,都应当按照法定职权、依据法定程序开展立法工作。</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②要充分发扬民主。必须坚持民主立法,广开言路,集思广益。要健全立法机关和社会公众沟通机制,开展立法协商,充分发挥社会各界在立法协商中的作用,拓宽公民有序参与立法途径,健全法律法规规章草案公开征求意见和公众意见采纳情况反馈机制,广泛凝聚社会共识。</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③要合理设定权利与义务、权力与责任。应在立法中客观地认识现实生活中的各种利益,并加以合理的确认和保护,做到权利与义务相统一、相对应。立法还要科学合理地配置权力与责任,根据国家治理需求,授予国家机关必要的权力,并对其加以制约,明确权力行使不当应承担的法律责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latin typeface="微软雅黑" panose="020B0503020204020204" charset="-122"/>
                <a:ea typeface="微软雅黑" panose="020B0503020204020204" charset="-122"/>
                <a:cs typeface="微软雅黑" panose="020B0503020204020204" charset="-122"/>
              </a:rPr>
              <a:t>　</a:t>
            </a:r>
          </a:p>
        </p:txBody>
      </p:sp>
      <p:pic>
        <p:nvPicPr>
          <p:cNvPr id="1771" name="DYZZ2J2020-2-35.jpg" descr="id:2147517091;FounderCES"/>
          <p:cNvPicPr>
            <a:picLocks noChangeAspect="1"/>
          </p:cNvPicPr>
          <p:nvPr/>
        </p:nvPicPr>
        <p:blipFill>
          <a:blip r:embed="rId2"/>
          <a:stretch>
            <a:fillRect/>
          </a:stretch>
        </p:blipFill>
        <p:spPr>
          <a:xfrm>
            <a:off x="2021840" y="1553845"/>
            <a:ext cx="6824980" cy="42722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519920" cy="829310"/>
          </a:xfrm>
          <a:ln>
            <a:noFill/>
          </a:ln>
        </p:spPr>
        <p:txBody>
          <a:bodyPr wrap="square"/>
          <a:lstStyle/>
          <a:p>
            <a:r>
              <a:rPr lang="zh-CN" altLang="en-US" sz="5330" b="1" dirty="0" smtClean="0">
                <a:sym typeface="+mn-ea"/>
              </a:rPr>
              <a:t>微专题  全面依法治国</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20040" y="186055"/>
            <a:ext cx="10751185"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2.严格执法</a:t>
            </a:r>
          </a:p>
        </p:txBody>
      </p:sp>
      <p:graphicFrame>
        <p:nvGraphicFramePr>
          <p:cNvPr id="2" name="表格 1"/>
          <p:cNvGraphicFramePr/>
          <p:nvPr>
            <p:custDataLst>
              <p:tags r:id="rId1"/>
            </p:custDataLst>
          </p:nvPr>
        </p:nvGraphicFramePr>
        <p:xfrm>
          <a:off x="469900" y="1168400"/>
          <a:ext cx="10826750" cy="3606800"/>
        </p:xfrm>
        <a:graphic>
          <a:graphicData uri="http://schemas.openxmlformats.org/drawingml/2006/table">
            <a:tbl>
              <a:tblPr firstRow="1" bandRow="1">
                <a:tableStyleId>{5940675A-B579-460E-94D1-54222C63F5DA}</a:tableStyleId>
              </a:tblPr>
              <a:tblGrid>
                <a:gridCol w="2101850"/>
                <a:gridCol w="8724900"/>
              </a:tblGrid>
              <a:tr h="8686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严格执法,就是执法机关在执法过程中严格依法办事。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90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在法律实施体系中,行政机关是执法的最重要主体。行政机关要带头严格执法,依法全面履行职能。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90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①有助于捍卫法律的权威和尊严;②有助于实现社会公平正义;③有助于推进建设法治政府。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nvGraphicFramePr>
        <p:xfrm>
          <a:off x="421005" y="647065"/>
          <a:ext cx="11409680" cy="5479415"/>
        </p:xfrm>
        <a:graphic>
          <a:graphicData uri="http://schemas.openxmlformats.org/drawingml/2006/table">
            <a:tbl>
              <a:tblPr firstRow="1" bandRow="1">
                <a:tableStyleId>{5940675A-B579-460E-94D1-54222C63F5DA}</a:tableStyleId>
              </a:tblPr>
              <a:tblGrid>
                <a:gridCol w="2214880"/>
                <a:gridCol w="9194800"/>
              </a:tblGrid>
              <a:tr h="54794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推进严格执法的要求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全面履行政府职能。行政机关要坚持法定职责必须为、法无授权不可为,勇于负责、敢于担当,坚决纠正不作为、乱作为,坚决克服懒政、怠政,坚决惩处失职、渎职。②坚持规范执法。要完善执法程序,建立执法全过程记录制度。明确具体操作流程,重点规范行政许可、行政处罚等执法行为。③坚持公正执法。行政执法要坚持公正,同等情况平等对待,不同情况差别对待。要恰当地行使自由裁量权,不得违背法律的精神和原则。要有效杜绝执法不公、随意执法,不断提升执法机关的公信力。④坚持文明执法。执法部门要改进执法方式,做到语言、行为规范,融法、理、情于一体,坚持以法为据、以理服人、以情感人,争取当事人的理解和支持,力求实现执法效果最大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7510" y="708660"/>
            <a:ext cx="10253980" cy="3753485"/>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名词释义</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政府公信力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政府公信力是政府依赖于社会成员对普遍性的行为规范和网络的认可而赋予的信任,并由此形成的社会秩序。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政府作为一个为社会成员提供普遍服务的组织,其公信力程度通过政府履行其职责的一切行为反映出来,因此,政府公信力程度实际上是公众对政府履行职责情况的评价。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2150"/>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3.公正司法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[2019北京高考第31题]</a:t>
            </a:r>
          </a:p>
        </p:txBody>
      </p:sp>
      <p:graphicFrame>
        <p:nvGraphicFramePr>
          <p:cNvPr id="4" name="表格 3"/>
          <p:cNvGraphicFramePr/>
          <p:nvPr>
            <p:custDataLst>
              <p:tags r:id="rId1"/>
            </p:custDataLst>
          </p:nvPr>
        </p:nvGraphicFramePr>
        <p:xfrm>
          <a:off x="725170" y="998220"/>
          <a:ext cx="10184130" cy="4472305"/>
        </p:xfrm>
        <a:graphic>
          <a:graphicData uri="http://schemas.openxmlformats.org/drawingml/2006/table">
            <a:tbl>
              <a:tblPr firstRow="1" bandRow="1">
                <a:tableStyleId>{5940675A-B579-460E-94D1-54222C63F5DA}</a:tableStyleId>
              </a:tblPr>
              <a:tblGrid>
                <a:gridCol w="1572895"/>
                <a:gridCol w="8611235"/>
              </a:tblGrid>
              <a:tr h="14859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公正司法,就是要在司法活动的过程和结果中坚持和体现公平正义。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86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具体体现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司法的程序要公正。通过程序公正,可以最大化实现结果公正,有效保护公民的程序权利,从而使得审判结果可以更好地得到人们的认可和尊重。②司法的结果要公正。只有结果公正,才能有效解决案件纠纷,惩罚违法者,救济受害者。法律的公平正义正是通过一个又一个公正的判决而得以实现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373380" y="379730"/>
          <a:ext cx="11094085" cy="6035040"/>
        </p:xfrm>
        <a:graphic>
          <a:graphicData uri="http://schemas.openxmlformats.org/drawingml/2006/table">
            <a:tbl>
              <a:tblPr firstRow="1" bandRow="1">
                <a:tableStyleId>{5940675A-B579-460E-94D1-54222C63F5DA}</a:tableStyleId>
              </a:tblPr>
              <a:tblGrid>
                <a:gridCol w="1166495"/>
                <a:gridCol w="9927590"/>
              </a:tblGrid>
              <a:tr h="58216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推进公正司法的要求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必须确保审判权和检察权依法独立行使。各级党政机关和领导干部要支持法院、检察院依法独立公正行使职权。任何党政机关和领导干部都不得让司法机关做违反法定职责、有碍司法公正的事情,任何司法机关都不得执行党政机关和领导干部违法干预司法活动的要求。 ②必须坚持以事实为根据、以法律为准绳,做到事实认定符合客观真相、办案结果公正、办案程序公正。③必须坚持人民司法为人民,依靠人民推进公正司法,通过公正司法维护人民权益。构建开放、动态、透明、便民的阳光司法机制,推进审判公开、检务公开,依法及时公开司法依据、程序、流程、结果和生效法律文书,杜绝暗箱操作。④必须加强人权司法保障。强化诉讼过程中当事人和其他诉讼参与人的知情权、陈述权、辩护辩论权等的制度保障。健全落实罪刑法定、疑罪从无、非法证据排除等法律原则的法律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22885"/>
            <a:ext cx="11734800" cy="737235"/>
          </a:xfrm>
        </p:spPr>
        <p:txBody>
          <a:bodyPr wrap="square"/>
          <a:lstStyle/>
          <a:p>
            <a:pPr fontAlgn="auto">
              <a:lnSpc>
                <a:spcPct val="150000"/>
              </a:lnSpc>
            </a:pPr>
            <a:r>
              <a:rPr lang="zh-CN" altLang="en-US" sz="2800" b="1" spc="-200">
                <a:solidFill>
                  <a:schemeClr val="tx1"/>
                </a:solidFill>
                <a:uFillTx/>
                <a:latin typeface="微软雅黑" panose="020B0503020204020204" charset="-122"/>
                <a:ea typeface="微软雅黑" panose="020B0503020204020204" charset="-122"/>
                <a:cs typeface="微软雅黑" panose="020B0503020204020204" charset="-122"/>
              </a:rPr>
              <a:t>4.全民守法</a:t>
            </a:r>
          </a:p>
        </p:txBody>
      </p:sp>
      <p:graphicFrame>
        <p:nvGraphicFramePr>
          <p:cNvPr id="2" name="表格 1"/>
          <p:cNvGraphicFramePr/>
          <p:nvPr>
            <p:custDataLst>
              <p:tags r:id="rId1"/>
            </p:custDataLst>
          </p:nvPr>
        </p:nvGraphicFramePr>
        <p:xfrm>
          <a:off x="409575" y="1192530"/>
          <a:ext cx="11118215" cy="4864100"/>
        </p:xfrm>
        <a:graphic>
          <a:graphicData uri="http://schemas.openxmlformats.org/drawingml/2006/table">
            <a:tbl>
              <a:tblPr firstRow="1" bandRow="1">
                <a:tableStyleId>{5940675A-B579-460E-94D1-54222C63F5DA}</a:tableStyleId>
              </a:tblPr>
              <a:tblGrid>
                <a:gridCol w="2359025"/>
                <a:gridCol w="8759190"/>
              </a:tblGrid>
              <a:tr h="1572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全民守法是指所有社会成员普遍尊重和信仰法律、依法行使权利和履行义务的状态。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2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建设法治国家必须推动全民守法,增强全社会厉行法治的积极性和主动性,形成守法光荣、违法可耻的社会氛围,使全体人民都成为社会主义法治的忠实崇尚者、自觉遵守者、坚定捍卫者。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2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①依法行使权利。公民在行使自由和权利的时候,不得损害国家的、社会的、集体的利益和其他公民的合法的自由和权利。②依法履行义务。在享有权利的同时,公民也负有相应的义务。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45770" y="1316990"/>
          <a:ext cx="10923905" cy="4472940"/>
        </p:xfrm>
        <a:graphic>
          <a:graphicData uri="http://schemas.openxmlformats.org/drawingml/2006/table">
            <a:tbl>
              <a:tblPr firstRow="1" bandRow="1">
                <a:tableStyleId>{5940675A-B579-460E-94D1-54222C63F5DA}</a:tableStyleId>
              </a:tblPr>
              <a:tblGrid>
                <a:gridCol w="2194560"/>
                <a:gridCol w="8729345"/>
              </a:tblGrid>
              <a:tr h="44729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推进全民守法的措施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要着力增强全民法治观念,坚持把全民普法和守法作为依法治国的长期基础性工作,深入开展法治宣传教育,树立宪法法律至上、法律面前人人平等的法治理念,引导全民自觉守法、遇事找法、解决问题靠法。②要调动人民群众投身依法治国实践的积极性和主动性,使尊法守法成为全体人民的共同追求和自觉行动。③要不断加强公民道德建设,弘扬中华优秀传统文化,增强法治的道德底蕴,强化规则意识,倡导契约精神,弘扬公序良俗,引导人们自觉履行法定义务、社会责任、家庭责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名词释义</a:t>
            </a:r>
            <a:r>
              <a:rPr lang="zh-CN" altLang="en-US" sz="2800" b="1">
                <a:latin typeface="微软雅黑" panose="020B0503020204020204" charset="-122"/>
                <a:ea typeface="微软雅黑" panose="020B0503020204020204" charset="-122"/>
                <a:cs typeface="微软雅黑" panose="020B0503020204020204" charset="-122"/>
              </a:rPr>
              <a:t>                             公序良俗</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公序,指公共秩序,是指国家社会的存在及其发展所必需的一般秩序;良俗,指善良风俗,是指国家社会的存在及其发展所必需的一般道德。公序良俗指民事主体的行为应当遵守公共秩序,符合善良风俗,不得违反国家的公共秩序和社会的一般道德。</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8610" y="303530"/>
            <a:ext cx="11381740" cy="590804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习近平总书记指出,“全面推进依法治国涉及很多方面,在实际工作中必须有一个总揽全局、牵引各方的总抓手,这个总抓手就是建设中国特色社会主义法治体系”“加快形成完备的法律规范体系、高效的法治实施觉行动。体系、严密的法治监督体系、有力的法治保障体系,加快形成完善的党内法规体系”。这一部署,体现了党对实现法治现代化规律的持续探索、对人类法治文明的不懈追求。我国已经形成了以宪法为核心的中国特色社会主义法律体系,国家经济建设、政治建设、文化建设、社会建设和生态文明建设的各个方面实现了有法可依。行政机关不断简政放权、优化服务,严格规范文明执法,法治政府建设不断推进。审判机关和检察机</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53870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关依法独立行使审判权、检察权,坚持以事实为依据、以法律为准绳,坚持公民在法律面前一律平等,维护和实现司法公正。党对全面依法治国的领导进一步加强,依法执政能力和水平不断提高,为全面依法治国提供了有力的政治和组织保障,尊法信法守法成为全体人民的共同追求和自觉行动。</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全面依法治国的总目标与原则 </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法治中国的一体建设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3858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全面依法治国的基本要求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79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全面依法治国的总目标与原则</a:t>
            </a:r>
            <a:endParaRPr lang="en-US" altLang="zh-CN" sz="3200" dirty="0">
              <a:solidFill>
                <a:schemeClr val="bg1"/>
              </a:solidFill>
              <a:latin typeface="微软雅黑" panose="020B0503020204020204" charset="-122"/>
              <a:ea typeface="微软雅黑" panose="020B0503020204020204" charset="-122"/>
              <a:sym typeface="+mn-ea"/>
            </a:endParaRPr>
          </a:p>
        </p:txBody>
      </p:sp>
      <p:sp>
        <p:nvSpPr>
          <p:cNvPr id="2" name="文本框 1"/>
          <p:cNvSpPr txBox="1"/>
          <p:nvPr/>
        </p:nvSpPr>
        <p:spPr>
          <a:xfrm>
            <a:off x="153035" y="808990"/>
            <a:ext cx="1181290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1.全面依法治国的总目标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(1)全面推进依法治国的必要性。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法律是治国之重器,法治是国家治理体系和治理能力的重要依托。要推动我国经济社会持续健康发展,不断开拓中国特色社会主义事业更加广阔的发展前景,必须全面推进社会主义法治国家建设。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(2)全面推进依法治国总目标。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建设中国特色社会主义法治体系、建设社会主义法治国家。即在中国共产党领导下,坚持中国特色社会主义制度,贯彻中国特色社会主义法治理论,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48945" y="416560"/>
            <a:ext cx="11176635" cy="396938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形成完备的法律规范体系、高效的法治实施体系、严密的法治监督体系、有力的法治保障体系,形成完善的党内法规体系,坚持依法治国、依法执政、依法行政共同推进,坚持法治国家、法治政府、法治社会一体建设,实现科学立法 、严格执法、公正司法、全民守法,促进国家治理体系和治理能力现代化。</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840" y="296545"/>
            <a:ext cx="7985125"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2.全面依法治国的原则</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[2019全国卷Ⅲ第38题]</a:t>
            </a:r>
          </a:p>
        </p:txBody>
      </p:sp>
      <p:graphicFrame>
        <p:nvGraphicFramePr>
          <p:cNvPr id="2" name="表格 1"/>
          <p:cNvGraphicFramePr/>
          <p:nvPr>
            <p:custDataLst>
              <p:tags r:id="rId1"/>
            </p:custDataLst>
          </p:nvPr>
        </p:nvGraphicFramePr>
        <p:xfrm>
          <a:off x="487045" y="920750"/>
          <a:ext cx="10915015" cy="5594985"/>
        </p:xfrm>
        <a:graphic>
          <a:graphicData uri="http://schemas.openxmlformats.org/drawingml/2006/table">
            <a:tbl>
              <a:tblPr firstRow="1" bandRow="1">
                <a:tableStyleId>{5940675A-B579-460E-94D1-54222C63F5DA}</a:tableStyleId>
              </a:tblPr>
              <a:tblGrid>
                <a:gridCol w="1496695"/>
                <a:gridCol w="3030855"/>
                <a:gridCol w="638746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523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坚持中国共产党的领导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党的领导是中国特色社会主义最本质的特征,是社会主义法治最根本的保证。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①坚持党领导立法、保证执法、支持司法、带头守法,把依法治国与依法执政统一起来;②作为执政党,中国共产党必须切实尊重宪法法律权威,模范遵守宪法法律,坚持依宪执政和依法执政。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107950" marR="66675" marT="36195"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230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坚持人民主体地位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人民是依法治国的主体和力量源泉。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必须坚持法治建设为了人民、依靠人民、造福人民、保护人民,以保障人民根本权益为出发点和落脚点,保证人民依法享有广泛的权利和自由、承担应尽的义务,维护社会公平正义,促进共同富裕。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230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坚持法律面前人人平等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平等是社会主义法律的基本属性。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任何组织和个人都必须尊重宪法法律权威,都必须在宪法法律范围内活动,都必须依照宪法法律行使权力或权利、履行职责或义务,都不得有超越宪法法律的特权。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36195"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47370" y="653415"/>
          <a:ext cx="11217275" cy="5519420"/>
        </p:xfrm>
        <a:graphic>
          <a:graphicData uri="http://schemas.openxmlformats.org/drawingml/2006/table">
            <a:tbl>
              <a:tblPr firstRow="1" bandRow="1">
                <a:tableStyleId>{5940675A-B579-460E-94D1-54222C63F5DA}</a:tableStyleId>
              </a:tblPr>
              <a:tblGrid>
                <a:gridCol w="1557020"/>
                <a:gridCol w="2933065"/>
                <a:gridCol w="6727190"/>
              </a:tblGrid>
              <a:tr h="4248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4698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坚持依法治国和以德治国相结合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国家和社会治理需要法律和道德共同发挥作用。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坚持一手抓法治、一手抓德治,既重视发挥法律的规范作用,又重视发挥道德的教化作用,以法治体现道德理念、强化法律对道德建设的促进作用,以道德滋养法治精神、强化道德对法治文化的支撑作用,实现法律和道德相辅相成、法治和德治相得益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107950"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4762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坚持从中国实际出发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中国特色社会主义道路、理论、制度、文化是全面推进依法治国的根本遵循。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从我国基本国情出发,同改革开放不断深化相适应,总结和运用党领导人民实行法治的成功经验,围绕社会主义法治建设重大理论和实践问题,推进法治理论创新,发展符合中国实际、具有中国特色、体现社会发展规律的社会主义法治理论,为依法治国提供理论指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107950"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433820" cy="60165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2   法治中国的一体建设</a:t>
            </a:r>
          </a:p>
        </p:txBody>
      </p:sp>
      <p:sp>
        <p:nvSpPr>
          <p:cNvPr id="4" name="文本框 3"/>
          <p:cNvSpPr txBox="1"/>
          <p:nvPr/>
        </p:nvSpPr>
        <p:spPr>
          <a:xfrm>
            <a:off x="266065" y="786130"/>
            <a:ext cx="11274425" cy="572389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建设法治中国是系统性工程。法治国家是法治建设的目标,法治政府是法治建设的主体,法治社会是法治建设的基础。全面推进依法治国,要坚持依法治国、依法执政、依法行政共同推进,坚持法治国家、法治政府、法治社会一体建设。</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1.法治国家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(1)内涵。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[2017全国卷Ⅰ第17题]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法治国家,就是实行依法治国、依宪治国、依法执政、依宪执政的国家。在现代社会,法治国家意味着国家权力依法行使,国家各项工作依法开展。内涵主要包括:坚持宪法法律至上;坚持良法之治;尊重和保障公民权利;规范国家权力的运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34315"/>
            <a:ext cx="11197590" cy="737235"/>
          </a:xfrm>
        </p:spPr>
        <p:txBody>
          <a:bodyPr wrap="square"/>
          <a:lstStyle/>
          <a:p>
            <a:pPr fontAlgn="auto">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(2)建设法治国家的要求。</a:t>
            </a:r>
          </a:p>
        </p:txBody>
      </p:sp>
      <p:graphicFrame>
        <p:nvGraphicFramePr>
          <p:cNvPr id="2" name="表格 1"/>
          <p:cNvGraphicFramePr/>
          <p:nvPr>
            <p:custDataLst>
              <p:tags r:id="rId1"/>
            </p:custDataLst>
          </p:nvPr>
        </p:nvGraphicFramePr>
        <p:xfrm>
          <a:off x="478472" y="1033780"/>
          <a:ext cx="11369040" cy="5464175"/>
        </p:xfrm>
        <a:graphic>
          <a:graphicData uri="http://schemas.openxmlformats.org/drawingml/2006/table">
            <a:tbl>
              <a:tblPr firstRow="1" bandRow="1">
                <a:tableStyleId>{5940675A-B579-460E-94D1-54222C63F5DA}</a:tableStyleId>
              </a:tblPr>
              <a:tblGrid>
                <a:gridCol w="1402715"/>
                <a:gridCol w="3226435"/>
                <a:gridCol w="6739890"/>
              </a:tblGrid>
              <a:tr h="4248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具体措施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752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推进宪法实施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依法治国首先要坚持依宪治国,依法执政首先要坚持依宪执政。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加强宪法实施和监督,落实宪法解释程序机制,推进合宪性审查工作,加强备案审查制度和能力建设,依法撤销和纠正违宪违法的规范性文件。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04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建立完备的法律体系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完备的法律体系是法治国家的制度前提。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在宪法之下,要不断建立和完善各项法律制度,形成一个部门齐全、层次分明、结构协调、体例科学的社会主义法律体系,实现国家治理有法可依。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880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完善法律实施机制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已经制定的法律需要得到有效实施。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部门依法履行法定职责,为社会提供优良的公共服务;社会公众自觉遵守法律,依法行使权利、履行义务;司法机关严格公正司法,以事实为依据,以法律为准绳,定分止争,惩罚犯罪,化解矛盾,努力让人民群众感受到公平正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8ec1962-9f5a-4103-b785-21279c3cd3c2}"/>
  <p:tag name="TABLE_ENDDRAG_ORIGIN_RECT" val="859*392"/>
  <p:tag name="TABLE_ENDDRAG_RECT" val="43*92*859*39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6abf05d-768f-4189-98c9-99f3ee291f0b}"/>
  <p:tag name="TABLE_ENDDRAG_ORIGIN_RECT" val="852*383"/>
  <p:tag name="TABLE_ENDDRAG_RECT" val="52*109*852*383"/>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fcbfdcf4-1948-44c0-83a3-022567d5fb3f}"/>
  <p:tag name="TABLE_ENDDRAG_ORIGIN_RECT" val="801*352"/>
  <p:tag name="TABLE_ENDDRAG_RECT" val="57*78*801*35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9786725-e532-4735-a394-3c849b3fd8a4}"/>
  <p:tag name="TABLE_ENDDRAG_ORIGIN_RECT" val="875*371"/>
  <p:tag name="TABLE_ENDDRAG_RECT" val="32*93*875*371"/>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22aa1adf-2c14-4d98-8e63-17a6a0fd247b}"/>
  <p:tag name="TABLE_ENDDRAG_ORIGIN_RECT" val="796*373"/>
  <p:tag name="TABLE_ENDDRAG_RECT" val="61*67*796*37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a09c245-e1d1-4878-89e3-5f833200d979}"/>
  <p:tag name="TABLE_ENDDRAG_ORIGIN_RECT" val="883*434"/>
  <p:tag name="TABLE_ENDDRAG_RECT" val="43*51*883*43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61c1067-14ba-4101-af22-30a7430b7c79}"/>
  <p:tag name="TABLE_ENDDRAG_ORIGIN_RECT" val="895*420"/>
  <p:tag name="TABLE_ENDDRAG_RECT" val="37*81*895*42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82971248-6d59-4e90-8a75-aba70c17c510}"/>
  <p:tag name="TABLE_ENDDRAG_ORIGIN_RECT" val="889*373"/>
  <p:tag name="TABLE_ENDDRAG_RECT" val="28*114*889*37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ec163987-b62f-4ea2-a570-79d10ec06bde}"/>
  <p:tag name="TABLE_ENDDRAG_ORIGIN_RECT" val="889*439"/>
  <p:tag name="TABLE_ENDDRAG_RECT" val="24*36*889*43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f7e67f38-87e8-4dd4-a9a2-72139ea69f90}"/>
  <p:tag name="TABLE_ENDDRAG_ORIGIN_RECT" val="882*415"/>
  <p:tag name="TABLE_ENDDRAG_RECT" val="35*92*882*41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a757d91c-1b8c-473a-89ba-7e95ee7bffc7}"/>
  <p:tag name="TABLE_ENDDRAG_ORIGIN_RECT" val="901*429"/>
  <p:tag name="TABLE_ENDDRAG_RECT" val="18*3*901*42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a045adf1-72a9-40c4-9b24-fe9b67e33b4c}"/>
  <p:tag name="TABLE_ENDDRAG_ORIGIN_RECT" val="812*244"/>
  <p:tag name="TABLE_ENDDRAG_RECT" val="35*192*812*244"/>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88e0f5a-bd19-4bba-804f-73769267ec59}"/>
  <p:tag name="TABLE_ENDDRAG_ORIGIN_RECT" val="876*460"/>
  <p:tag name="TABLE_ENDDRAG_RECT" val="24*36*876*46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1675</Words>
  <Application>WPS 演示</Application>
  <PresentationFormat>自定义</PresentationFormat>
  <Paragraphs>130</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微专题  全面依法治国</vt:lpstr>
      <vt:lpstr>幻灯片 3</vt:lpstr>
      <vt:lpstr>  考点1   全面依法治国的总目标与原则</vt:lpstr>
      <vt:lpstr>形成完备的法律规范体系、高效的法治实施体系、严密的法治监督体系、有力的法治保障体系,形成完善的党内法规体系,坚持依法治国、依法执政、依法行政共同推进,坚持法治国家、法治政府、法治社会一体建设,实现科学立法 、严格执法、公正司法、全民守法,促进国家治理体系和治理能力现代化。 </vt:lpstr>
      <vt:lpstr>幻灯片 6</vt:lpstr>
      <vt:lpstr>幻灯片 7</vt:lpstr>
      <vt:lpstr>考点2   法治中国的一体建设</vt:lpstr>
      <vt:lpstr>(2)建设法治国家的要求。</vt:lpstr>
      <vt:lpstr>(3)建设法治国家的意义:通过建设法治国家,能够有效规范权力运行,保障公民合法权益;能够推动实现国家治理现代化,实现长治久安。 名词释义　                         合宪性审查       合宪性审查就是由有关权力机关依据宪法和相关法律的规定,对于可能存在违反宪法规定的法律法规和规范性文件以及国家机关履行宪法职责的行为进行审查,发现违反宪法的问题,并予以纠正,以维护宪法的权威。合宪性审查所要解决的问题是违宪问题,目标是维护宪法权威、保证宪法实施,制度功能是推进“依宪治国”价值要求的实现。</vt:lpstr>
      <vt:lpstr>2.法治政府 (1)法治政府的标准。</vt:lpstr>
      <vt:lpstr>幻灯片 12</vt:lpstr>
      <vt:lpstr> </vt:lpstr>
      <vt:lpstr>3.法治社会 [2016北京高考第33题]</vt:lpstr>
      <vt:lpstr>幻灯片 15</vt:lpstr>
      <vt:lpstr>考点3　全面依法治国的基本要求</vt:lpstr>
      <vt:lpstr>幻灯片 17</vt:lpstr>
      <vt:lpstr>幻灯片 18</vt:lpstr>
      <vt:lpstr>特别提醒　</vt:lpstr>
      <vt:lpstr>2.严格执法</vt:lpstr>
      <vt:lpstr>幻灯片 21</vt:lpstr>
      <vt:lpstr>幻灯片 22</vt:lpstr>
      <vt:lpstr>3.公正司法 [2019北京高考第31题]</vt:lpstr>
      <vt:lpstr>幻灯片 24</vt:lpstr>
      <vt:lpstr>4.全民守法</vt:lpstr>
      <vt:lpstr>幻灯片 26</vt:lpstr>
      <vt:lpstr>名词释义                             公序良俗       公序,指公共秩序,是指国家社会的存在及其发展所必需的一般秩序;良俗,指善良风俗,是指国家社会的存在及其发展所必需的一般道德。公序良俗指民事主体的行为应当遵守公共秩序,符合善良风俗,不得违反国家的公共秩序和社会的一般道德。 　　</vt:lpstr>
      <vt:lpstr>      习近平总书记指出,“全面推进依法治国涉及很多方面,在实际工作中必须有一个总揽全局、牵引各方的总抓手,这个总抓手就是建设中国特色社会主义法治体系”“加快形成完备的法律规范体系、高效的法治实施觉行动。体系、严密的法治监督体系、有力的法治保障体系,加快形成完善的党内法规体系”。这一部署,体现了党对实现法治现代化规律的持续探索、对人类法治文明的不懈追求。我国已经形成了以宪法为核心的中国特色社会主义法律体系,国家经济建设、政治建设、文化建设、社会建设和生态文明建设的各个方面实现了有法可依。行政机关不断简政放权、优化服务,严格规范文明执法,法治政府建设不断推进。审判机关和检察机</vt:lpstr>
      <vt:lpstr>关依法独立行使审判权、检察权,坚持以事实为依据、以法律为准绳,坚持公民在法律面前一律平等,维护和实现司法公正。党对全面依法治国的领导进一步加强,依法执政能力和水平不断提高,为全面依法治国提供了有力的政治和组织保障,尊法信法守法成为全体人民的共同追求和自觉行动。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84</cp:revision>
  <dcterms:created xsi:type="dcterms:W3CDTF">2021-01-08T01:23:00Z</dcterms:created>
  <dcterms:modified xsi:type="dcterms:W3CDTF">2021-09-23T12:58:20Z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