
<file path=[Content_Types].xml><?xml version="1.0" encoding="utf-8"?>
<Types xmlns="http://schemas.openxmlformats.org/package/2006/content-types">
  <Override PartName="/ppt/slideMasters/slideMaster3.xml" ContentType="application/vnd.openxmlformats-officedocument.presentationml.slideMaster+xml"/>
  <Override PartName="/ppt/tags/tag8.xml" ContentType="application/vnd.openxmlformats-officedocument.presentationml.tags+xml"/>
  <Override PartName="/ppt/tags/tag104.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tags/tag140.xml" ContentType="application/vnd.openxmlformats-officedocument.presentationml.tags+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slideLayouts/slideLayout35.xml" ContentType="application/vnd.openxmlformats-officedocument.presentationml.slideLayout+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slideLayouts/slideLayout60.xml" ContentType="application/vnd.openxmlformats-officedocument.presentationml.slideLayout+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41.xml" ContentType="application/vnd.openxmlformats-officedocument.presentationml.tags+xml"/>
  <Override PartName="/ppt/notesSlides/notesSlide7.xml" ContentType="application/vnd.openxmlformats-officedocument.presentationml.notesSlide+xml"/>
  <Override PartName="/ppt/tags/tag30.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s/slide33.xml" ContentType="application/vnd.openxmlformats-officedocument.presentationml.slide+xml"/>
  <Override PartName="/ppt/tags/tag68.xml" ContentType="application/vnd.openxmlformats-officedocument.presentationml.tags+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35.xml" ContentType="application/vnd.openxmlformats-officedocument.presentationml.tags+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tags/tag20.xml" ContentType="application/vnd.openxmlformats-officedocument.presentationml.tags+xml"/>
  <Override PartName="/ppt/tags/tag106.xml" ContentType="application/vnd.openxmlformats-officedocument.presentationml.tags+xml"/>
  <Override PartName="/ppt/tags/tag124.xml" ContentType="application/vnd.openxmlformats-officedocument.presentationml.tags+xml"/>
  <Override PartName="/ppt/slideLayouts/slideLayout59.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slideLayouts/slideLayout48.xml" ContentType="application/vnd.openxmlformats-officedocument.presentationml.slideLayout+xml"/>
  <Override PartName="/ppt/tags/tag131.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ags/tag98.xml" ContentType="application/vnd.openxmlformats-officedocument.presentationml.tags+xml"/>
  <Override PartName="/ppt/tags/tag102.xml" ContentType="application/vnd.openxmlformats-officedocument.presentationml.tags+xml"/>
  <Override PartName="/ppt/tags/tag120.xml" ContentType="application/vnd.openxmlformats-officedocument.presentationml.tags+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slideLayouts/slideLayout33.xml" ContentType="application/vnd.openxmlformats-officedocument.presentationml.slideLayout+xml"/>
  <Override PartName="/ppt/tags/tag76.xml" ContentType="application/vnd.openxmlformats-officedocument.presentationml.tags+xml"/>
  <Override PartName="/ppt/tags/tag94.xml" ContentType="application/vnd.openxmlformats-officedocument.presentationml.tags+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slideLayouts/slideLayout40.xml" ContentType="application/vnd.openxmlformats-officedocument.presentationml.slideLayout+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36.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ags/tag7.xml" ContentType="application/vnd.openxmlformats-officedocument.presentationml.tags+xml"/>
  <Override PartName="/ppt/slideLayouts/slideLayout38.xml" ContentType="application/vnd.openxmlformats-officedocument.presentationml.slideLayout+xml"/>
  <Override PartName="/ppt/tags/tag103.xml" ContentType="application/vnd.openxmlformats-officedocument.presentationml.tags+xml"/>
  <Override PartName="/ppt/slideLayouts/slideLayout49.xml" ContentType="application/vnd.openxmlformats-officedocument.presentationml.slideLayout+xml"/>
  <Override PartName="/ppt/theme/theme4.xml" ContentType="application/vnd.openxmlformats-officedocument.theme+xml"/>
  <Override PartName="/ppt/tags/tag132.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slideLayouts/slideLayout34.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slideLayouts/slideLayout30.xml" ContentType="application/vnd.openxmlformats-officedocument.presentationml.slideLayout+xml"/>
  <Override PartName="/ppt/tags/tag73.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notesSlides/notesSlide6.xml" ContentType="application/vnd.openxmlformats-officedocument.presentationml.notesSlide+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slides/slide29.xml" ContentType="application/vnd.openxmlformats-officedocument.presentationml.slide+xml"/>
  <Override PartName="/ppt/tags/tag122.xml" ContentType="application/vnd.openxmlformats-officedocument.presentationml.tags+xml"/>
  <Override PartName="/ppt/slideLayouts/slideLayout39.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slideLayouts/slideLayout28.xml" ContentType="application/vnd.openxmlformats-officedocument.presentationml.slideLayout+xml"/>
  <Override PartName="/ppt/tags/tag89.xml" ContentType="application/vnd.openxmlformats-officedocument.presentationml.tags+xml"/>
  <Override PartName="/ppt/tags/tag111.xml" ContentType="application/vnd.openxmlformats-officedocument.presentationml.tags+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53.xml" ContentType="application/vnd.openxmlformats-officedocument.presentationml.slideLayout+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tags/tag45.xml" ContentType="application/vnd.openxmlformats-officedocument.presentationml.tags+xml"/>
  <Override PartName="/ppt/slideLayouts/slideLayout31.xml" ContentType="application/vnd.openxmlformats-officedocument.presentationml.slideLayout+xml"/>
  <Override PartName="/ppt/tags/tag92.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6.xml" ContentType="application/vnd.openxmlformats-officedocument.theme+xml"/>
  <Override PartName="/ppt/slideLayouts/slideLayout58.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Override PartName="/ppt/tags/tag53.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 id="2147483678" r:id="rId3"/>
    <p:sldMasterId id="2147483690" r:id="rId4"/>
    <p:sldMasterId id="2147483702" r:id="rId5"/>
  </p:sldMasterIdLst>
  <p:notesMasterIdLst>
    <p:notesMasterId r:id="rId47"/>
  </p:notesMasterIdLst>
  <p:handoutMasterIdLst>
    <p:handoutMasterId r:id="rId48"/>
  </p:handoutMasterIdLst>
  <p:sldIdLst>
    <p:sldId id="482" r:id="rId6"/>
    <p:sldId id="332" r:id="rId7"/>
    <p:sldId id="483" r:id="rId8"/>
    <p:sldId id="335" r:id="rId9"/>
    <p:sldId id="261" r:id="rId10"/>
    <p:sldId id="484" r:id="rId11"/>
    <p:sldId id="485" r:id="rId12"/>
    <p:sldId id="487" r:id="rId13"/>
    <p:sldId id="502" r:id="rId14"/>
    <p:sldId id="488" r:id="rId15"/>
    <p:sldId id="503" r:id="rId16"/>
    <p:sldId id="278" r:id="rId17"/>
    <p:sldId id="272" r:id="rId18"/>
    <p:sldId id="422" r:id="rId19"/>
    <p:sldId id="489" r:id="rId20"/>
    <p:sldId id="423" r:id="rId21"/>
    <p:sldId id="424" r:id="rId22"/>
    <p:sldId id="504" r:id="rId23"/>
    <p:sldId id="425" r:id="rId24"/>
    <p:sldId id="505" r:id="rId25"/>
    <p:sldId id="506" r:id="rId26"/>
    <p:sldId id="507" r:id="rId27"/>
    <p:sldId id="426" r:id="rId28"/>
    <p:sldId id="508" r:id="rId29"/>
    <p:sldId id="290" r:id="rId30"/>
    <p:sldId id="427" r:id="rId31"/>
    <p:sldId id="509" r:id="rId32"/>
    <p:sldId id="428" r:id="rId33"/>
    <p:sldId id="510" r:id="rId34"/>
    <p:sldId id="511" r:id="rId35"/>
    <p:sldId id="512" r:id="rId36"/>
    <p:sldId id="513" r:id="rId37"/>
    <p:sldId id="514" r:id="rId38"/>
    <p:sldId id="516" r:id="rId39"/>
    <p:sldId id="515" r:id="rId40"/>
    <p:sldId id="273" r:id="rId41"/>
    <p:sldId id="497" r:id="rId42"/>
    <p:sldId id="499" r:id="rId43"/>
    <p:sldId id="500" r:id="rId44"/>
    <p:sldId id="518" r:id="rId45"/>
    <p:sldId id="501" r:id="rId4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0223" autoAdjust="0"/>
    <p:restoredTop sz="94617"/>
  </p:normalViewPr>
  <p:slideViewPr>
    <p:cSldViewPr snapToGrid="0">
      <p:cViewPr varScale="1">
        <p:scale>
          <a:sx n="62" d="100"/>
          <a:sy n="62" d="100"/>
        </p:scale>
        <p:origin x="-628" y="-8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handoutMaster" Target="handoutMasters/handoutMaster1.xml"/><Relationship Id="rId8" Type="http://schemas.openxmlformats.org/officeDocument/2006/relationships/slide" Target="slides/slide3.xml"/><Relationship Id="rId51"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2022/2/25</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extLst>
      <p:ext uri="{BB962C8B-B14F-4D97-AF65-F5344CB8AC3E}">
        <p14:creationId xmlns="" xmlns:p14="http://schemas.microsoft.com/office/powerpoint/2010/main" val="34951156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extLst>
      <p:ext uri="{BB962C8B-B14F-4D97-AF65-F5344CB8AC3E}">
        <p14:creationId xmlns="" xmlns:p14="http://schemas.microsoft.com/office/powerpoint/2010/main" val="5218348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5</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6</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7</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8</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10</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2.xml"/><Relationship Id="rId5" Type="http://schemas.openxmlformats.org/officeDocument/2006/relationships/tags" Target="../tags/tag11.xml"/><Relationship Id="rId4" Type="http://schemas.openxmlformats.org/officeDocument/2006/relationships/tags" Target="../tags/tag10.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2.xml"/><Relationship Id="rId5" Type="http://schemas.openxmlformats.org/officeDocument/2006/relationships/tags" Target="../tags/tag16.xml"/><Relationship Id="rId4" Type="http://schemas.openxmlformats.org/officeDocument/2006/relationships/tags" Target="../tags/tag15.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2.xml"/><Relationship Id="rId5" Type="http://schemas.openxmlformats.org/officeDocument/2006/relationships/tags" Target="../tags/tag21.xml"/><Relationship Id="rId4" Type="http://schemas.openxmlformats.org/officeDocument/2006/relationships/tags" Target="../tags/tag20.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2.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2.xml"/><Relationship Id="rId4" Type="http://schemas.openxmlformats.org/officeDocument/2006/relationships/tags" Target="../tags/tag39.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2.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2.xml"/><Relationship Id="rId5" Type="http://schemas.openxmlformats.org/officeDocument/2006/relationships/tags" Target="../tags/tag53.xml"/><Relationship Id="rId4" Type="http://schemas.openxmlformats.org/officeDocument/2006/relationships/tags" Target="../tags/tag52.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2.xml"/><Relationship Id="rId4" Type="http://schemas.openxmlformats.org/officeDocument/2006/relationships/tags" Target="../tags/tag57.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2.xml"/><Relationship Id="rId5" Type="http://schemas.openxmlformats.org/officeDocument/2006/relationships/tags" Target="../tags/tag62.xml"/><Relationship Id="rId4" Type="http://schemas.openxmlformats.org/officeDocument/2006/relationships/tags" Target="../tags/tag61.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Master" Target="../slideMasters/slideMaster3.xml"/><Relationship Id="rId5" Type="http://schemas.openxmlformats.org/officeDocument/2006/relationships/tags" Target="../tags/tag73.xml"/><Relationship Id="rId4" Type="http://schemas.openxmlformats.org/officeDocument/2006/relationships/tags" Target="../tags/tag72.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slideMaster" Target="../slideMasters/slideMaster3.xml"/><Relationship Id="rId5" Type="http://schemas.openxmlformats.org/officeDocument/2006/relationships/tags" Target="../tags/tag78.xml"/><Relationship Id="rId4" Type="http://schemas.openxmlformats.org/officeDocument/2006/relationships/tags" Target="../tags/tag77.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3.xml"/><Relationship Id="rId5" Type="http://schemas.openxmlformats.org/officeDocument/2006/relationships/tags" Target="../tags/tag83.xml"/><Relationship Id="rId4" Type="http://schemas.openxmlformats.org/officeDocument/2006/relationships/tags" Target="../tags/tag82.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slideMaster" Target="../slideMasters/slideMaster3.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97.xml"/><Relationship Id="rId3" Type="http://schemas.openxmlformats.org/officeDocument/2006/relationships/tags" Target="../tags/tag92.xml"/><Relationship Id="rId7" Type="http://schemas.openxmlformats.org/officeDocument/2006/relationships/tags" Target="../tags/tag96.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9"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5" Type="http://schemas.openxmlformats.org/officeDocument/2006/relationships/slideMaster" Target="../slideMasters/slideMaster3.xml"/><Relationship Id="rId4" Type="http://schemas.openxmlformats.org/officeDocument/2006/relationships/tags" Target="../tags/tag101.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slideMaster" Target="../slideMasters/slideMaster3.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slideMaster" Target="../slideMasters/slideMaster3.xml"/><Relationship Id="rId5" Type="http://schemas.openxmlformats.org/officeDocument/2006/relationships/tags" Target="../tags/tag115.xml"/><Relationship Id="rId4" Type="http://schemas.openxmlformats.org/officeDocument/2006/relationships/tags" Target="../tags/tag114.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slideMaster" Target="../slideMasters/slideMaster3.xml"/><Relationship Id="rId4" Type="http://schemas.openxmlformats.org/officeDocument/2006/relationships/tags" Target="../tags/tag119.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slideMaster" Target="../slideMasters/slideMaster3.xml"/><Relationship Id="rId5" Type="http://schemas.openxmlformats.org/officeDocument/2006/relationships/tags" Target="../tags/tag124.xml"/><Relationship Id="rId4" Type="http://schemas.openxmlformats.org/officeDocument/2006/relationships/tags" Target="../tags/tag12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第四讲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关心社会，承担责任</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考情分析</a:t>
            </a:r>
            <a:endParaRPr kumimoji="1" lang="zh-CN" altLang="en-US" sz="20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第四讲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关心社会，承担责任</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真题试做</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第四讲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关心社会，承担责任</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知识清单</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格式4">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第四讲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关心社会，承担责任</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拓展提升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17" Type="http://schemas.openxmlformats.org/officeDocument/2006/relationships/tags" Target="../tags/tag5.xml"/><Relationship Id="rId2" Type="http://schemas.openxmlformats.org/officeDocument/2006/relationships/slideLayout" Target="../slideLayouts/slideLayout18.xml"/><Relationship Id="rId16" Type="http://schemas.openxmlformats.org/officeDocument/2006/relationships/tags" Target="../tags/tag4.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tags" Target="../tags/tag3.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ags" Target="../tags/tag63.xml"/><Relationship Id="rId18" Type="http://schemas.openxmlformats.org/officeDocument/2006/relationships/tags" Target="../tags/tag68.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17" Type="http://schemas.openxmlformats.org/officeDocument/2006/relationships/tags" Target="../tags/tag67.xml"/><Relationship Id="rId2" Type="http://schemas.openxmlformats.org/officeDocument/2006/relationships/slideLayout" Target="../slideLayouts/slideLayout29.xml"/><Relationship Id="rId16" Type="http://schemas.openxmlformats.org/officeDocument/2006/relationships/tags" Target="../tags/tag66.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tags" Target="../tags/tag65.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tags" Target="../tags/tag6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4.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theme" Target="../theme/theme5.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 Target="slide36.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slide" Target="slide12.xml"/><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slide" Target="slide4.xml"/><Relationship Id="rId5" Type="http://schemas.openxmlformats.org/officeDocument/2006/relationships/tags" Target="../tags/tag129.xml"/><Relationship Id="rId10" Type="http://schemas.openxmlformats.org/officeDocument/2006/relationships/slide" Target="slide2.xml"/><Relationship Id="rId4" Type="http://schemas.openxmlformats.org/officeDocument/2006/relationships/tags" Target="../tags/tag128.xml"/><Relationship Id="rId9" Type="http://schemas.openxmlformats.org/officeDocument/2006/relationships/slideLayout" Target="../slideLayouts/slideLayout45.xml"/></Relationships>
</file>

<file path=ppt/slides/_rels/slide1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slide" Target="slide4.xml"/></Relationships>
</file>

<file path=ppt/slides/_rels/slide1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slide" Target="slide4.xml"/></Relationships>
</file>

<file path=ppt/slides/_rels/slide12.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38.xml"/><Relationship Id="rId1" Type="http://schemas.openxmlformats.org/officeDocument/2006/relationships/tags" Target="../tags/tag137.xml"/><Relationship Id="rId5" Type="http://schemas.openxmlformats.org/officeDocument/2006/relationships/slide" Target="slide12.xml"/><Relationship Id="rId4" Type="http://schemas.openxmlformats.org/officeDocument/2006/relationships/slide" Target="slide5.xml"/></Relationships>
</file>

<file path=ppt/slides/_rels/slide14.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0.xml"/><Relationship Id="rId1" Type="http://schemas.openxmlformats.org/officeDocument/2006/relationships/tags" Target="../tags/tag139.xml"/><Relationship Id="rId5" Type="http://schemas.openxmlformats.org/officeDocument/2006/relationships/slide" Target="slide5.xml"/><Relationship Id="rId4" Type="http://schemas.openxmlformats.org/officeDocument/2006/relationships/slide" Target="slide12.xml"/></Relationships>
</file>

<file path=ppt/slides/_rels/slide26.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5.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4.xml"/><Relationship Id="rId2" Type="http://schemas.openxmlformats.org/officeDocument/2006/relationships/tags" Target="../tags/tag134.xml"/><Relationship Id="rId1" Type="http://schemas.openxmlformats.org/officeDocument/2006/relationships/tags" Target="../tags/tag133.xml"/><Relationship Id="rId6" Type="http://schemas.openxmlformats.org/officeDocument/2006/relationships/slide" Target="slide1.xml"/><Relationship Id="rId5" Type="http://schemas.openxmlformats.org/officeDocument/2006/relationships/slide" Target="slide5.xml"/><Relationship Id="rId4" Type="http://schemas.openxmlformats.org/officeDocument/2006/relationships/notesSlide" Target="../notesSlides/notesSlide1.xml"/></Relationships>
</file>

<file path=ppt/slides/_rels/slide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slide" Target="slide4.xml"/></Relationships>
</file>

<file path=ppt/slides/_rels/slide7.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2.xml"/><Relationship Id="rId7" Type="http://schemas.openxmlformats.org/officeDocument/2006/relationships/slide" Target="slide4.xm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slide" Target="slide1.xml"/><Relationship Id="rId5" Type="http://schemas.openxmlformats.org/officeDocument/2006/relationships/slide" Target="slide5.xml"/><Relationship Id="rId4" Type="http://schemas.openxmlformats.org/officeDocument/2006/relationships/notesSlide" Target="../notesSlides/notesSlide3.xml"/><Relationship Id="rId9"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slide" Target="slide4.xml"/></Relationships>
</file>

<file path=ppt/slides/_rels/slide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slide" Target="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44708" y="2400669"/>
            <a:ext cx="6228000" cy="954945"/>
            <a:chOff x="3027246" y="2016110"/>
            <a:chExt cx="5990707" cy="872524"/>
          </a:xfrm>
        </p:grpSpPr>
        <p:sp>
          <p:nvSpPr>
            <p:cNvPr id="38" name="圆角矩形 6"/>
            <p:cNvSpPr/>
            <p:nvPr>
              <p:custDataLst>
                <p:tags r:id="rId7"/>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8"/>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3200" b="1" strike="noStrike" noProof="1">
                  <a:solidFill>
                    <a:schemeClr val="bg1"/>
                  </a:solidFill>
                  <a:latin typeface="FZDaHei-B02" panose="03000509000000000000" pitchFamily="66" charset="-122"/>
                  <a:ea typeface="FZDaHei-B02" panose="03000509000000000000" pitchFamily="66" charset="-122"/>
                </a:rPr>
                <a:t>1</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45" name="文本框 2">
              <a:hlinkClick r:id="rId10" action="ppaction://hlinksldjump"/>
            </p:cNvPr>
            <p:cNvSpPr txBox="1"/>
            <p:nvPr/>
          </p:nvSpPr>
          <p:spPr>
            <a:xfrm>
              <a:off x="4028596" y="2032230"/>
              <a:ext cx="4838313" cy="830997"/>
            </a:xfrm>
            <a:prstGeom prst="rect">
              <a:avLst/>
            </a:prstGeom>
            <a:noFill/>
            <a:ln w="9525">
              <a:noFill/>
            </a:ln>
          </p:spPr>
          <p:txBody>
            <a:bodyPr wrap="square" anchor="t">
              <a:spAutoFit/>
            </a:bodyPr>
            <a:lstStyle/>
            <a:p>
              <a:pPr algn="ctr">
                <a:lnSpc>
                  <a:spcPct val="150000"/>
                </a:lnSpc>
              </a:pPr>
              <a:r>
                <a:rPr lang="zh-CN" altLang="en-US" sz="3200" b="1" dirty="0" smtClean="0">
                  <a:solidFill>
                    <a:srgbClr val="01B0F0"/>
                  </a:solidFill>
                  <a:latin typeface="黑体" panose="02010609060101010101" pitchFamily="49" charset="-122"/>
                  <a:ea typeface="黑体" panose="02010609060101010101" pitchFamily="49" charset="-122"/>
                </a:rPr>
                <a:t>数据纵览  考情分析</a:t>
              </a:r>
              <a:endParaRPr lang="zh-CN" altLang="en-US" sz="3200" b="1" dirty="0">
                <a:solidFill>
                  <a:srgbClr val="01B0F0"/>
                </a:solidFill>
                <a:latin typeface="黑体" panose="02010609060101010101" pitchFamily="49" charset="-122"/>
                <a:ea typeface="黑体" panose="02010609060101010101" pitchFamily="49" charset="-122"/>
              </a:endParaRP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grpSp>
        <p:nvGrpSpPr>
          <p:cNvPr id="67" name="组合 66"/>
          <p:cNvGrpSpPr/>
          <p:nvPr/>
        </p:nvGrpSpPr>
        <p:grpSpPr>
          <a:xfrm>
            <a:off x="3044708" y="3529938"/>
            <a:ext cx="6228000" cy="872524"/>
            <a:chOff x="3043127" y="3252773"/>
            <a:chExt cx="5992288" cy="872524"/>
          </a:xfrm>
        </p:grpSpPr>
        <p:sp>
          <p:nvSpPr>
            <p:cNvPr id="42" name="圆角矩形 6">
              <a:hlinkClick r:id="rId11" action="ppaction://hlinksldjump"/>
            </p:cNvPr>
            <p:cNvSpPr/>
            <p:nvPr>
              <p:custDataLst>
                <p:tags r:id="rId5"/>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6"/>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2</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6" name="文本框 16">
              <a:hlinkClick r:id="rId11" action="ppaction://hlinksldjump"/>
            </p:cNvPr>
            <p:cNvSpPr txBox="1"/>
            <p:nvPr/>
          </p:nvSpPr>
          <p:spPr>
            <a:xfrm>
              <a:off x="4113598" y="3273535"/>
              <a:ext cx="4584705" cy="830997"/>
            </a:xfrm>
            <a:prstGeom prst="rect">
              <a:avLst/>
            </a:prstGeom>
            <a:noFill/>
            <a:ln w="9525">
              <a:noFill/>
            </a:ln>
          </p:spPr>
          <p:txBody>
            <a:bodyPr wrap="square" anchor="t">
              <a:spAutoFit/>
            </a:bodyPr>
            <a:lstStyle/>
            <a:p>
              <a:pPr algn="ctr">
                <a:lnSpc>
                  <a:spcPct val="150000"/>
                </a:lnSpc>
              </a:pPr>
              <a:r>
                <a:rPr lang="zh-CN" altLang="en-US" sz="3200" b="1" dirty="0" smtClean="0">
                  <a:solidFill>
                    <a:srgbClr val="01B0F0"/>
                  </a:solidFill>
                  <a:latin typeface="黑体" panose="02010609060101010101" pitchFamily="49" charset="-122"/>
                  <a:ea typeface="黑体" panose="02010609060101010101" pitchFamily="49" charset="-122"/>
                  <a:sym typeface="宋体" panose="02010600030101010101" pitchFamily="2" charset="-122"/>
                </a:rPr>
                <a:t>数据链接  真题试做</a:t>
              </a:r>
              <a:endParaRPr lang="zh-CN" altLang="en-US" sz="3200" b="1" dirty="0">
                <a:solidFill>
                  <a:srgbClr val="01B0F0"/>
                </a:solidFill>
                <a:latin typeface="黑体" panose="02010609060101010101" pitchFamily="49" charset="-122"/>
                <a:ea typeface="黑体" panose="02010609060101010101" pitchFamily="49" charset="-122"/>
                <a:sym typeface="宋体" panose="02010600030101010101" pitchFamily="2" charset="-122"/>
              </a:endParaRP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3" dirty="0">
                  <a:solidFill>
                    <a:prstClr val="white"/>
                  </a:solidFill>
                </a:rPr>
                <a:t>a</a:t>
              </a:r>
              <a:endParaRPr lang="zh-CN" altLang="en-US" sz="1013" dirty="0">
                <a:solidFill>
                  <a:prstClr val="white"/>
                </a:solidFill>
              </a:endParaRPr>
            </a:p>
          </p:txBody>
        </p:sp>
      </p:grpSp>
      <p:grpSp>
        <p:nvGrpSpPr>
          <p:cNvPr id="68" name="组合 67"/>
          <p:cNvGrpSpPr/>
          <p:nvPr/>
        </p:nvGrpSpPr>
        <p:grpSpPr>
          <a:xfrm>
            <a:off x="3044708" y="4562681"/>
            <a:ext cx="6228000" cy="872524"/>
            <a:chOff x="3027246" y="4456098"/>
            <a:chExt cx="5990707" cy="872524"/>
          </a:xfrm>
        </p:grpSpPr>
        <p:sp>
          <p:nvSpPr>
            <p:cNvPr id="34" name="圆角矩形 6"/>
            <p:cNvSpPr/>
            <p:nvPr>
              <p:custDataLst>
                <p:tags r:id="rId3"/>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5" name="椭圆 7"/>
            <p:cNvSpPr>
              <a:spLocks noChangeAspect="1"/>
            </p:cNvSpPr>
            <p:nvPr>
              <p:custDataLst>
                <p:tags r:id="rId4"/>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3</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7" name="文本框 16">
              <a:hlinkClick r:id="rId12" action="ppaction://hlinksldjump"/>
            </p:cNvPr>
            <p:cNvSpPr txBox="1"/>
            <p:nvPr/>
          </p:nvSpPr>
          <p:spPr>
            <a:xfrm>
              <a:off x="4532448" y="4477069"/>
              <a:ext cx="4015810" cy="830997"/>
            </a:xfrm>
            <a:prstGeom prst="rect">
              <a:avLst/>
            </a:prstGeom>
            <a:noFill/>
            <a:ln w="9525">
              <a:noFill/>
            </a:ln>
          </p:spPr>
          <p:txBody>
            <a:bodyPr wrap="square" anchor="t">
              <a:spAutoFit/>
            </a:bodyPr>
            <a:lstStyle/>
            <a:p>
              <a:pPr>
                <a:lnSpc>
                  <a:spcPct val="150000"/>
                </a:lnSpc>
              </a:pPr>
              <a:r>
                <a:rPr lang="zh-CN" altLang="en-US" sz="3200" b="1" dirty="0" smtClean="0">
                  <a:solidFill>
                    <a:srgbClr val="01B0F0"/>
                  </a:solidFill>
                  <a:latin typeface="黑体" panose="02010609060101010101" pitchFamily="49" charset="-122"/>
                  <a:ea typeface="黑体" panose="02010609060101010101" pitchFamily="49" charset="-122"/>
                  <a:sym typeface="宋体" panose="02010600030101010101" pitchFamily="2" charset="-122"/>
                </a:rPr>
                <a:t>数据透视  知识清单</a:t>
              </a:r>
              <a:endParaRPr lang="zh-CN" altLang="en-US" sz="3200" b="1" dirty="0">
                <a:solidFill>
                  <a:srgbClr val="01B0F0"/>
                </a:solidFill>
                <a:latin typeface="黑体" panose="02010609060101010101" pitchFamily="49" charset="-122"/>
                <a:ea typeface="黑体" panose="02010609060101010101" pitchFamily="49" charset="-122"/>
                <a:sym typeface="宋体" panose="02010600030101010101" pitchFamily="2" charset="-122"/>
              </a:endParaRP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70" name="文本框 5"/>
          <p:cNvSpPr txBox="1"/>
          <p:nvPr/>
        </p:nvSpPr>
        <p:spPr>
          <a:xfrm>
            <a:off x="1184426" y="1154492"/>
            <a:ext cx="10391377" cy="949299"/>
          </a:xfrm>
          <a:prstGeom prst="rect">
            <a:avLst/>
          </a:prstGeom>
          <a:noFill/>
          <a:ln w="9525">
            <a:noFill/>
          </a:ln>
        </p:spPr>
        <p:txBody>
          <a:bodyPr wrap="square" anchor="t">
            <a:spAutoFit/>
          </a:bodyPr>
          <a:lstStyle/>
          <a:p>
            <a:pPr algn="ctr">
              <a:lnSpc>
                <a:spcPct val="150000"/>
              </a:lnSpc>
            </a:pPr>
            <a:r>
              <a:rPr lang="zh-CN" altLang="en-US" sz="44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第四讲  关心社会，承担责任</a:t>
            </a:r>
            <a:endParaRPr lang="zh-CN" altLang="en-US" sz="40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3" name="矩形 2">
            <a:extLst>
              <a:ext uri="{FF2B5EF4-FFF2-40B4-BE49-F238E27FC236}">
                <a16:creationId xmlns="" xmlns:a16="http://schemas.microsoft.com/office/drawing/2014/main" id="{001DE56E-C6BE-B841-B4DA-6D6BA47EB1D7}"/>
              </a:ext>
            </a:extLst>
          </p:cNvPr>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a:extLst>
              <a:ext uri="{FF2B5EF4-FFF2-40B4-BE49-F238E27FC236}">
                <a16:creationId xmlns="" xmlns:a16="http://schemas.microsoft.com/office/drawing/2014/main" id="{F60F4D4A-97E6-9140-B92F-77CA4F1A3376}"/>
              </a:ext>
            </a:extLst>
          </p:cNvPr>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a:extLst>
              <a:ext uri="{FF2B5EF4-FFF2-40B4-BE49-F238E27FC236}">
                <a16:creationId xmlns="" xmlns:a16="http://schemas.microsoft.com/office/drawing/2014/main" id="{A0C25A63-5AF9-EB41-BABD-E76B33549D90}"/>
              </a:ext>
            </a:extLst>
          </p:cNvPr>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a:extLst>
              <a:ext uri="{FF2B5EF4-FFF2-40B4-BE49-F238E27FC236}">
                <a16:creationId xmlns="" xmlns:a16="http://schemas.microsoft.com/office/drawing/2014/main" id="{F8B2B58D-20A1-164F-8EBB-F6DA8E4B94FB}"/>
              </a:ext>
            </a:extLst>
          </p:cNvPr>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3" name="组合 22"/>
          <p:cNvGrpSpPr/>
          <p:nvPr/>
        </p:nvGrpSpPr>
        <p:grpSpPr>
          <a:xfrm>
            <a:off x="3044708" y="5599078"/>
            <a:ext cx="6228000" cy="961742"/>
            <a:chOff x="3043127" y="3212301"/>
            <a:chExt cx="5992288" cy="912996"/>
          </a:xfrm>
        </p:grpSpPr>
        <p:sp>
          <p:nvSpPr>
            <p:cNvPr id="24" name="圆角矩形 6">
              <a:hlinkClick r:id="" action="ppaction://noaction"/>
            </p:cNvPr>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5"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26" name="文本框 16">
              <a:hlinkClick r:id="rId13" action="ppaction://hlinksldjump"/>
            </p:cNvPr>
            <p:cNvSpPr txBox="1"/>
            <p:nvPr/>
          </p:nvSpPr>
          <p:spPr>
            <a:xfrm>
              <a:off x="4299626" y="3212301"/>
              <a:ext cx="4329600" cy="817471"/>
            </a:xfrm>
            <a:prstGeom prst="rect">
              <a:avLst/>
            </a:prstGeom>
            <a:noFill/>
            <a:ln w="9525">
              <a:noFill/>
            </a:ln>
          </p:spPr>
          <p:txBody>
            <a:bodyPr wrap="square" anchor="t">
              <a:spAutoFit/>
            </a:bodyPr>
            <a:lstStyle/>
            <a:p>
              <a:pPr algn="ctr">
                <a:lnSpc>
                  <a:spcPct val="150000"/>
                </a:lnSpc>
              </a:pPr>
              <a:r>
                <a:rPr lang="zh-CN" altLang="en-US" sz="32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数据分析  拓展提升</a:t>
              </a:r>
            </a:p>
          </p:txBody>
        </p:sp>
        <p:sp>
          <p:nvSpPr>
            <p:cNvPr id="27" name="圆角矩形 26"/>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Tree>
    <p:extLst>
      <p:ext uri="{BB962C8B-B14F-4D97-AF65-F5344CB8AC3E}">
        <p14:creationId xmlns="" xmlns:p14="http://schemas.microsoft.com/office/powerpoint/2010/main" val="30867089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609553" y="1271355"/>
            <a:ext cx="10577736" cy="50783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4.[</a:t>
            </a:r>
            <a:r>
              <a:rPr lang="en-US" altLang="zh-CN" sz="2400" b="1" dirty="0">
                <a:latin typeface="宋体" panose="02010600030101010101" pitchFamily="2" charset="-122"/>
                <a:ea typeface="宋体" panose="02010600030101010101" pitchFamily="2" charset="-122"/>
              </a:rPr>
              <a:t>2016•</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25</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3</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4</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评析生活事件。</a:t>
            </a:r>
          </a:p>
          <a:p>
            <a:pPr>
              <a:lnSpc>
                <a:spcPct val="150000"/>
              </a:lnSpc>
            </a:pPr>
            <a:r>
              <a:rPr lang="zh-CN" altLang="en-US" sz="2400" b="1" dirty="0" smtClean="0">
                <a:latin typeface="宋体" panose="02010600030101010101" pitchFamily="2" charset="-122"/>
                <a:ea typeface="宋体" panose="02010600030101010101" pitchFamily="2" charset="-122"/>
              </a:rPr>
              <a:t>    </a:t>
            </a:r>
            <a:r>
              <a:rPr lang="zh-CN" altLang="en-US" sz="2400" b="1" dirty="0" smtClean="0">
                <a:latin typeface="楷体" pitchFamily="49" charset="-122"/>
                <a:ea typeface="楷体" pitchFamily="49" charset="-122"/>
              </a:rPr>
              <a:t>一</a:t>
            </a:r>
            <a:r>
              <a:rPr lang="zh-CN" altLang="en-US" sz="2400" b="1" dirty="0">
                <a:latin typeface="楷体" pitchFamily="49" charset="-122"/>
                <a:ea typeface="楷体" pitchFamily="49" charset="-122"/>
              </a:rPr>
              <a:t>名快递员驾驶的三轮车与一辆出租车发生剐</a:t>
            </a:r>
            <a:r>
              <a:rPr lang="zh-CN" altLang="en-US" sz="2400" b="1" dirty="0" smtClean="0">
                <a:latin typeface="楷体" pitchFamily="49" charset="-122"/>
                <a:ea typeface="楷体" pitchFamily="49" charset="-122"/>
              </a:rPr>
              <a:t>蹭，出租车</a:t>
            </a:r>
            <a:r>
              <a:rPr lang="zh-CN" altLang="en-US" sz="2400" b="1" dirty="0">
                <a:latin typeface="楷体" pitchFamily="49" charset="-122"/>
                <a:ea typeface="楷体" pitchFamily="49" charset="-122"/>
              </a:rPr>
              <a:t>司机便辱骂并连续抽打快递员耳光。虽然当地警方迅速展开</a:t>
            </a:r>
            <a:r>
              <a:rPr lang="zh-CN" altLang="en-US" sz="2400" b="1" dirty="0" smtClean="0">
                <a:latin typeface="楷体" pitchFamily="49" charset="-122"/>
                <a:ea typeface="楷体" pitchFamily="49" charset="-122"/>
              </a:rPr>
              <a:t>调查，对打</a:t>
            </a:r>
            <a:r>
              <a:rPr lang="zh-CN" altLang="en-US" sz="2400" b="1" dirty="0">
                <a:latin typeface="楷体" pitchFamily="49" charset="-122"/>
                <a:ea typeface="楷体" pitchFamily="49" charset="-122"/>
              </a:rPr>
              <a:t>人者处以行政拘留</a:t>
            </a:r>
            <a:r>
              <a:rPr lang="en-US" altLang="zh-CN" sz="2400" b="1" dirty="0">
                <a:latin typeface="楷体" pitchFamily="49" charset="-122"/>
                <a:ea typeface="楷体" pitchFamily="49" charset="-122"/>
              </a:rPr>
              <a:t>10</a:t>
            </a:r>
            <a:r>
              <a:rPr lang="zh-CN" altLang="en-US" sz="2400" b="1" dirty="0">
                <a:latin typeface="楷体" pitchFamily="49" charset="-122"/>
                <a:ea typeface="楷体" pitchFamily="49" charset="-122"/>
              </a:rPr>
              <a:t>天的</a:t>
            </a:r>
            <a:r>
              <a:rPr lang="zh-CN" altLang="en-US" sz="2400" b="1" dirty="0" smtClean="0">
                <a:latin typeface="楷体" pitchFamily="49" charset="-122"/>
                <a:ea typeface="楷体" pitchFamily="49" charset="-122"/>
              </a:rPr>
              <a:t>处罚，但</a:t>
            </a:r>
            <a:r>
              <a:rPr lang="zh-CN" altLang="en-US" sz="2400" b="1" dirty="0">
                <a:latin typeface="楷体" pitchFamily="49" charset="-122"/>
                <a:ea typeface="楷体" pitchFamily="49" charset="-122"/>
              </a:rPr>
              <a:t>这一打人视频被传到网上</a:t>
            </a:r>
            <a:r>
              <a:rPr lang="zh-CN" altLang="en-US" sz="2400" b="1" dirty="0" smtClean="0">
                <a:latin typeface="楷体" pitchFamily="49" charset="-122"/>
                <a:ea typeface="楷体" pitchFamily="49" charset="-122"/>
              </a:rPr>
              <a:t>后，还是</a:t>
            </a:r>
            <a:r>
              <a:rPr lang="zh-CN" altLang="en-US" sz="2400" b="1" dirty="0">
                <a:latin typeface="楷体" pitchFamily="49" charset="-122"/>
                <a:ea typeface="楷体" pitchFamily="49" charset="-122"/>
              </a:rPr>
              <a:t>引起网友持续的关注。众多网友纷纷谴责打人</a:t>
            </a:r>
            <a:r>
              <a:rPr lang="zh-CN" altLang="en-US" sz="2400" b="1" dirty="0" smtClean="0">
                <a:latin typeface="楷体" pitchFamily="49" charset="-122"/>
                <a:ea typeface="楷体" pitchFamily="49" charset="-122"/>
              </a:rPr>
              <a:t>者，一些</a:t>
            </a:r>
            <a:r>
              <a:rPr lang="zh-CN" altLang="en-US" sz="2400" b="1" dirty="0">
                <a:latin typeface="楷体" pitchFamily="49" charset="-122"/>
                <a:ea typeface="楷体" pitchFamily="49" charset="-122"/>
              </a:rPr>
              <a:t>“义愤”的网友为了给快递员</a:t>
            </a:r>
            <a:r>
              <a:rPr lang="zh-CN" altLang="en-US" sz="2400" b="1" dirty="0" smtClean="0">
                <a:latin typeface="楷体" pitchFamily="49" charset="-122"/>
                <a:ea typeface="楷体" pitchFamily="49" charset="-122"/>
              </a:rPr>
              <a:t>出气，轮番</a:t>
            </a:r>
            <a:r>
              <a:rPr lang="zh-CN" altLang="en-US" sz="2400" b="1" dirty="0">
                <a:latin typeface="楷体" pitchFamily="49" charset="-122"/>
                <a:ea typeface="楷体" pitchFamily="49" charset="-122"/>
              </a:rPr>
              <a:t>侮辱和恐吓打人</a:t>
            </a:r>
            <a:r>
              <a:rPr lang="zh-CN" altLang="en-US" sz="2400" b="1" dirty="0" smtClean="0">
                <a:latin typeface="楷体" pitchFamily="49" charset="-122"/>
                <a:ea typeface="楷体" pitchFamily="49" charset="-122"/>
              </a:rPr>
              <a:t>者，甚至</a:t>
            </a:r>
            <a:r>
              <a:rPr lang="zh-CN" altLang="en-US" sz="2400" b="1" dirty="0">
                <a:latin typeface="楷体" pitchFamily="49" charset="-122"/>
                <a:ea typeface="楷体" pitchFamily="49" charset="-122"/>
              </a:rPr>
              <a:t>直接上门骚扰。</a:t>
            </a:r>
          </a:p>
          <a:p>
            <a:pPr>
              <a:lnSpc>
                <a:spcPct val="150000"/>
              </a:lnSpc>
            </a:pPr>
            <a:r>
              <a:rPr lang="zh-CN" altLang="en-US" sz="2400" b="1" dirty="0" smtClean="0">
                <a:latin typeface="楷体" pitchFamily="49" charset="-122"/>
                <a:ea typeface="楷体" pitchFamily="49" charset="-122"/>
              </a:rPr>
              <a:t>    陕西</a:t>
            </a:r>
            <a:r>
              <a:rPr lang="zh-CN" altLang="en-US" sz="2400" b="1" dirty="0">
                <a:latin typeface="楷体" pitchFamily="49" charset="-122"/>
                <a:ea typeface="楷体" pitchFamily="49" charset="-122"/>
              </a:rPr>
              <a:t>咸阳一快递员蹭伤路边</a:t>
            </a:r>
            <a:r>
              <a:rPr lang="zh-CN" altLang="en-US" sz="2400" b="1" dirty="0" smtClean="0">
                <a:latin typeface="楷体" pitchFamily="49" charset="-122"/>
                <a:ea typeface="楷体" pitchFamily="49" charset="-122"/>
              </a:rPr>
              <a:t>轿车，主动</a:t>
            </a:r>
            <a:r>
              <a:rPr lang="zh-CN" altLang="en-US" sz="2400" b="1" dirty="0">
                <a:latin typeface="楷体" pitchFamily="49" charset="-122"/>
                <a:ea typeface="楷体" pitchFamily="49" charset="-122"/>
              </a:rPr>
              <a:t>留下联系</a:t>
            </a:r>
            <a:r>
              <a:rPr lang="zh-CN" altLang="en-US" sz="2400" b="1" dirty="0" smtClean="0">
                <a:latin typeface="楷体" pitchFamily="49" charset="-122"/>
                <a:ea typeface="楷体" pitchFamily="49" charset="-122"/>
              </a:rPr>
              <a:t>方式；浙江</a:t>
            </a:r>
            <a:r>
              <a:rPr lang="zh-CN" altLang="en-US" sz="2400" b="1" dirty="0">
                <a:latin typeface="楷体" pitchFamily="49" charset="-122"/>
                <a:ea typeface="楷体" pitchFamily="49" charset="-122"/>
              </a:rPr>
              <a:t>乐清一儿童开门碰到相邻</a:t>
            </a:r>
            <a:r>
              <a:rPr lang="zh-CN" altLang="en-US" sz="2400" b="1" dirty="0" smtClean="0">
                <a:latin typeface="楷体" pitchFamily="49" charset="-122"/>
                <a:ea typeface="楷体" pitchFamily="49" charset="-122"/>
              </a:rPr>
              <a:t>车辆，家长</a:t>
            </a:r>
            <a:r>
              <a:rPr lang="zh-CN" altLang="en-US" sz="2400" b="1" dirty="0">
                <a:latin typeface="楷体" pitchFamily="49" charset="-122"/>
                <a:ea typeface="楷体" pitchFamily="49" charset="-122"/>
              </a:rPr>
              <a:t>留字条致歉。这两起“剐蹭”事件的当事人都得到车主的</a:t>
            </a:r>
            <a:r>
              <a:rPr lang="zh-CN" altLang="en-US" sz="2400" b="1" dirty="0" smtClean="0">
                <a:latin typeface="楷体" pitchFamily="49" charset="-122"/>
                <a:ea typeface="楷体" pitchFamily="49" charset="-122"/>
              </a:rPr>
              <a:t>谅解，受损</a:t>
            </a:r>
            <a:r>
              <a:rPr lang="zh-CN" altLang="en-US" sz="2400" b="1" dirty="0">
                <a:latin typeface="楷体" pitchFamily="49" charset="-122"/>
                <a:ea typeface="楷体" pitchFamily="49" charset="-122"/>
              </a:rPr>
              <a:t>车主均未要求赔偿。</a:t>
            </a: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 xmlns:p14="http://schemas.microsoft.com/office/powerpoint/2010/main" val="19505327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8" name="文本框 99"/>
          <p:cNvSpPr txBox="1">
            <a:spLocks noChangeArrowheads="1"/>
          </p:cNvSpPr>
          <p:nvPr/>
        </p:nvSpPr>
        <p:spPr bwMode="auto">
          <a:xfrm>
            <a:off x="999845" y="1631201"/>
            <a:ext cx="9114311" cy="1200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        从</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上述三起“剐蹭”事件中找出两个值得点赞的</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行为，并指</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出他们各自传递出的正能量。</a:t>
            </a:r>
            <a:endPar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0" name="矩形 19"/>
          <p:cNvSpPr/>
          <p:nvPr/>
        </p:nvSpPr>
        <p:spPr>
          <a:xfrm>
            <a:off x="960814" y="3247153"/>
            <a:ext cx="9153342" cy="2308324"/>
          </a:xfrm>
          <a:prstGeom prst="rect">
            <a:avLst/>
          </a:prstGeom>
        </p:spPr>
        <p:txBody>
          <a:bodyPr wrap="square">
            <a:spAutoFit/>
          </a:bodyPr>
          <a:lstStyle/>
          <a:p>
            <a:pPr>
              <a:lnSpc>
                <a:spcPct val="150000"/>
              </a:lnSpc>
            </a:pP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①警方迅速依法对打人者进行</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处罚，彰</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显了法治的力量。②网友谴责打人</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者，是</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正义之举。③咸阳的快递员、乐清儿童家长的</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行为，体现</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了诚信品质和责任感。④受损车主谅解了</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当事人，传递</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出的是友善。</a:t>
            </a:r>
          </a:p>
        </p:txBody>
      </p:sp>
    </p:spTree>
    <p:extLst>
      <p:ext uri="{BB962C8B-B14F-4D97-AF65-F5344CB8AC3E}">
        <p14:creationId xmlns="" xmlns:p14="http://schemas.microsoft.com/office/powerpoint/2010/main" val="1216175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342085" y="2561988"/>
            <a:ext cx="888775" cy="2358726"/>
            <a:chOff x="6371773" y="2374856"/>
            <a:chExt cx="350520" cy="1211908"/>
          </a:xfrm>
        </p:grpSpPr>
        <p:sp>
          <p:nvSpPr>
            <p:cNvPr id="10" name="椭圆 9"/>
            <p:cNvSpPr/>
            <p:nvPr/>
          </p:nvSpPr>
          <p:spPr>
            <a:xfrm>
              <a:off x="6371773" y="2374856"/>
              <a:ext cx="350520" cy="428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p:cNvSpPr/>
            <p:nvPr/>
          </p:nvSpPr>
          <p:spPr>
            <a:xfrm>
              <a:off x="6371773" y="3160211"/>
              <a:ext cx="350520" cy="426553"/>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4241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知识清单</a:t>
            </a:r>
          </a:p>
        </p:txBody>
      </p:sp>
      <p:sp>
        <p:nvSpPr>
          <p:cNvPr id="4" name="圆角矩形 3"/>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4407329" y="2685222"/>
            <a:ext cx="7615419" cy="2668703"/>
            <a:chOff x="3390085" y="2163888"/>
            <a:chExt cx="7615420" cy="2668703"/>
          </a:xfrm>
        </p:grpSpPr>
        <p:sp>
          <p:nvSpPr>
            <p:cNvPr id="18" name="文本框 2">
              <a:hlinkClick r:id="rId2" action="ppaction://hlinksldjump"/>
            </p:cNvPr>
            <p:cNvSpPr txBox="1"/>
            <p:nvPr/>
          </p:nvSpPr>
          <p:spPr>
            <a:xfrm>
              <a:off x="3390085" y="2163888"/>
              <a:ext cx="6996430" cy="769441"/>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4400" b="1" dirty="0" smtClean="0">
                  <a:latin typeface="黑体" panose="02010609060101010101" pitchFamily="49" charset="-122"/>
                  <a:ea typeface="黑体" panose="02010609060101010101" pitchFamily="49" charset="-122"/>
                  <a:sym typeface="宋体" panose="02010600030101010101" pitchFamily="2" charset="-122"/>
                </a:rPr>
                <a:t>知识点   </a:t>
              </a:r>
              <a:r>
                <a:rPr lang="en-US" altLang="zh-CN" sz="4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r>
                <a:rPr lang="zh-CN" altLang="en-US" sz="4400" b="1" dirty="0" smtClean="0">
                  <a:latin typeface="黑体" panose="02010609060101010101" pitchFamily="49" charset="-122"/>
                  <a:ea typeface="黑体" panose="02010609060101010101" pitchFamily="49" charset="-122"/>
                  <a:sym typeface="宋体" panose="02010600030101010101" pitchFamily="2" charset="-122"/>
                </a:rPr>
                <a:t>  关心社会</a:t>
              </a:r>
            </a:p>
          </p:txBody>
        </p:sp>
        <p:sp>
          <p:nvSpPr>
            <p:cNvPr id="20" name="文本框 2">
              <a:hlinkClick r:id="rId3" action="ppaction://hlinksldjump"/>
            </p:cNvPr>
            <p:cNvSpPr txBox="1"/>
            <p:nvPr/>
          </p:nvSpPr>
          <p:spPr>
            <a:xfrm>
              <a:off x="3995105" y="3570707"/>
              <a:ext cx="7010400" cy="1261884"/>
            </a:xfrm>
            <a:prstGeom prst="rect">
              <a:avLst/>
            </a:prstGeom>
            <a:noFill/>
            <a:ln w="9525">
              <a:noFill/>
            </a:ln>
          </p:spPr>
          <p:txBody>
            <a:bodyPr wrap="square" anchor="t">
              <a:spAutoFit/>
            </a:bodyPr>
            <a:lstStyle/>
            <a:p>
              <a:r>
                <a:rPr lang="zh-CN" altLang="en-US" sz="4400" b="1" dirty="0">
                  <a:latin typeface="黑体" panose="02010609060101010101" pitchFamily="49" charset="-122"/>
                  <a:ea typeface="黑体" panose="02010609060101010101" pitchFamily="49" charset="-122"/>
                  <a:sym typeface="宋体" panose="02010600030101010101" pitchFamily="2" charset="-122"/>
                </a:rPr>
                <a:t>知识点   </a:t>
              </a:r>
              <a:r>
                <a:rPr lang="en-US" altLang="zh-CN" sz="4400" b="1" dirty="0">
                  <a:solidFill>
                    <a:schemeClr val="bg1"/>
                  </a:solidFill>
                  <a:latin typeface="黑体" panose="02010609060101010101" pitchFamily="49" charset="-122"/>
                  <a:ea typeface="黑体" panose="02010609060101010101" pitchFamily="49" charset="-122"/>
                  <a:sym typeface="宋体" panose="02010600030101010101" pitchFamily="2" charset="-122"/>
                </a:rPr>
                <a:t>2</a:t>
              </a:r>
              <a:r>
                <a:rPr lang="en-US" altLang="zh-CN" sz="4400" b="1" dirty="0">
                  <a:latin typeface="黑体" panose="02010609060101010101" pitchFamily="49" charset="-122"/>
                  <a:ea typeface="黑体" panose="02010609060101010101" pitchFamily="49" charset="-122"/>
                  <a:sym typeface="宋体" panose="02010600030101010101" pitchFamily="2" charset="-122"/>
                </a:rPr>
                <a:t>  </a:t>
              </a:r>
              <a:r>
                <a:rPr lang="zh-CN" altLang="en-US" sz="4400" b="1" dirty="0" smtClean="0">
                  <a:latin typeface="黑体" panose="02010609060101010101" pitchFamily="49" charset="-122"/>
                  <a:ea typeface="黑体" panose="02010609060101010101" pitchFamily="49" charset="-122"/>
                  <a:sym typeface="宋体" panose="02010600030101010101" pitchFamily="2" charset="-122"/>
                </a:rPr>
                <a:t>承担</a:t>
              </a:r>
              <a:r>
                <a:rPr lang="zh-CN" altLang="en-US" sz="4400" b="1" dirty="0">
                  <a:latin typeface="黑体" panose="02010609060101010101" pitchFamily="49" charset="-122"/>
                  <a:ea typeface="黑体" panose="02010609060101010101" pitchFamily="49" charset="-122"/>
                  <a:sym typeface="宋体" panose="02010600030101010101" pitchFamily="2" charset="-122"/>
                </a:rPr>
                <a:t>责任</a:t>
              </a:r>
            </a:p>
            <a:p>
              <a:r>
                <a:rPr lang="zh-CN" altLang="en-US" sz="32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3200" b="1" dirty="0" smtClean="0">
                  <a:latin typeface="黑体" panose="02010609060101010101" pitchFamily="49" charset="-122"/>
                  <a:ea typeface="黑体" panose="02010609060101010101" pitchFamily="49" charset="-122"/>
                  <a:sym typeface="宋体" panose="02010600030101010101" pitchFamily="2" charset="-122"/>
                </a:rPr>
                <a:t>          </a:t>
              </a:r>
              <a:endParaRPr lang="zh-CN" altLang="en-US" sz="3200" b="1" dirty="0" smtClean="0">
                <a:latin typeface="黑体" panose="02010609060101010101" pitchFamily="49" charset="-122"/>
                <a:ea typeface="黑体" panose="02010609060101010101" pitchFamily="49" charset="-122"/>
                <a:sym typeface="宋体" panose="02010600030101010101" pitchFamily="2" charset="-122"/>
              </a:endParaRPr>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611111" y="2094037"/>
            <a:ext cx="4493266" cy="627895"/>
            <a:chOff x="1034884" y="629878"/>
            <a:chExt cx="4080529" cy="627895"/>
          </a:xfrm>
        </p:grpSpPr>
        <p:sp>
          <p:nvSpPr>
            <p:cNvPr id="17" name="圆角矩形 6">
              <a:hlinkClick r:id="rId4" action="ppaction://hlinksldjump"/>
            </p:cNvPr>
            <p:cNvSpPr/>
            <p:nvPr>
              <p:custDataLst>
                <p:tags r:id="rId1"/>
              </p:custDataLst>
            </p:nvPr>
          </p:nvSpPr>
          <p:spPr>
            <a:xfrm flipH="1">
              <a:off x="2642643" y="664168"/>
              <a:ext cx="2472770"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关心社会</a:t>
              </a: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latin typeface="黑体" pitchFamily="49" charset="-122"/>
                  <a:ea typeface="黑体" pitchFamily="49" charset="-122"/>
                </a:rPr>
                <a:t>知识点</a:t>
              </a:r>
              <a:r>
                <a:rPr lang="en-US" altLang="zh-CN" sz="2800" b="1" strike="noStrike" noProof="1" smtClean="0">
                  <a:solidFill>
                    <a:schemeClr val="bg1"/>
                  </a:solidFill>
                  <a:latin typeface="黑体" pitchFamily="49" charset="-122"/>
                  <a:ea typeface="黑体" pitchFamily="49" charset="-122"/>
                </a:rPr>
                <a:t>1</a:t>
              </a:r>
              <a:endParaRPr lang="zh-CN" altLang="en-US" sz="2800" b="1" strike="noStrike" noProof="1">
                <a:solidFill>
                  <a:schemeClr val="bg1"/>
                </a:solidFill>
                <a:latin typeface="黑体" pitchFamily="49" charset="-122"/>
                <a:ea typeface="黑体" pitchFamily="49" charset="-122"/>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矩形 1"/>
          <p:cNvSpPr/>
          <p:nvPr/>
        </p:nvSpPr>
        <p:spPr>
          <a:xfrm>
            <a:off x="611111" y="2763579"/>
            <a:ext cx="10273030" cy="1779333"/>
          </a:xfrm>
          <a:prstGeom prst="rect">
            <a:avLst/>
          </a:prstGeom>
        </p:spPr>
        <p:txBody>
          <a:bodyPr wrap="square">
            <a:spAutoFit/>
          </a:bodyPr>
          <a:lstStyle/>
          <a:p>
            <a:pPr>
              <a:lnSpc>
                <a:spcPts val="3400"/>
              </a:lnSpc>
              <a:spcAft>
                <a:spcPts val="0"/>
              </a:spcAft>
            </a:pPr>
            <a:r>
              <a:rPr lang="zh-CN" altLang="en-US" sz="2400" dirty="0" smtClean="0">
                <a:solidFill>
                  <a:srgbClr val="000000"/>
                </a:solidFill>
                <a:latin typeface="黑体" pitchFamily="49" charset="-122"/>
                <a:ea typeface="黑体" pitchFamily="49" charset="-122"/>
                <a:cs typeface="Times New Roman" panose="02020603050405020304" pitchFamily="18" charset="0"/>
              </a:rPr>
              <a:t>中考目标要求：</a:t>
            </a:r>
            <a:endParaRPr lang="en-US" sz="2400" dirty="0" smtClean="0">
              <a:solidFill>
                <a:srgbClr val="000000"/>
              </a:solidFill>
              <a:latin typeface="黑体" pitchFamily="49" charset="-122"/>
              <a:ea typeface="黑体" pitchFamily="49" charset="-122"/>
              <a:cs typeface="Times New Roman" panose="02020603050405020304" pitchFamily="18" charset="0"/>
            </a:endParaRPr>
          </a:p>
          <a:p>
            <a:pPr>
              <a:lnSpc>
                <a:spcPts val="3400"/>
              </a:lnSpc>
              <a:spcAft>
                <a:spcPts val="0"/>
              </a:spcAft>
            </a:pPr>
            <a:r>
              <a:rPr lang="en-US" altLang="zh-CN" sz="2400" dirty="0">
                <a:solidFill>
                  <a:srgbClr val="000000"/>
                </a:solidFill>
                <a:latin typeface="宋体" pitchFamily="2" charset="-122"/>
                <a:ea typeface="宋体" pitchFamily="2" charset="-122"/>
                <a:cs typeface="Times New Roman"/>
              </a:rPr>
              <a:t>1.</a:t>
            </a:r>
            <a:r>
              <a:rPr lang="zh-CN" altLang="zh-CN" sz="2400" dirty="0">
                <a:solidFill>
                  <a:srgbClr val="000000"/>
                </a:solidFill>
                <a:latin typeface="宋体" pitchFamily="2" charset="-122"/>
                <a:ea typeface="宋体" pitchFamily="2" charset="-122"/>
                <a:cs typeface="Times New Roman"/>
              </a:rPr>
              <a:t>了解、感受社会生活的发展变化</a:t>
            </a:r>
            <a:r>
              <a:rPr lang="zh-CN" altLang="zh-CN" sz="2400" dirty="0">
                <a:solidFill>
                  <a:srgbClr val="FF00FF"/>
                </a:solidFill>
                <a:latin typeface="宋体" pitchFamily="2" charset="-122"/>
                <a:ea typeface="宋体" pitchFamily="2" charset="-122"/>
                <a:cs typeface="Times New Roman"/>
              </a:rPr>
              <a:t>　　☞</a:t>
            </a:r>
            <a:r>
              <a:rPr lang="zh-CN" altLang="zh-CN" sz="2400" dirty="0">
                <a:solidFill>
                  <a:srgbClr val="000000"/>
                </a:solidFill>
                <a:latin typeface="宋体" pitchFamily="2" charset="-122"/>
                <a:ea typeface="宋体" pitchFamily="2" charset="-122"/>
                <a:cs typeface="Times New Roman"/>
              </a:rPr>
              <a:t>统编教材八上第一课</a:t>
            </a:r>
          </a:p>
          <a:p>
            <a:pPr>
              <a:lnSpc>
                <a:spcPts val="3400"/>
              </a:lnSpc>
              <a:spcAft>
                <a:spcPts val="0"/>
              </a:spcAft>
            </a:pPr>
            <a:r>
              <a:rPr lang="en-US" altLang="zh-CN" sz="2400" dirty="0">
                <a:solidFill>
                  <a:srgbClr val="000000"/>
                </a:solidFill>
                <a:latin typeface="宋体" pitchFamily="2" charset="-122"/>
                <a:ea typeface="宋体" pitchFamily="2" charset="-122"/>
                <a:cs typeface="Times New Roman"/>
              </a:rPr>
              <a:t>2.</a:t>
            </a:r>
            <a:r>
              <a:rPr lang="zh-CN" altLang="zh-CN" sz="2400" dirty="0">
                <a:solidFill>
                  <a:srgbClr val="000000"/>
                </a:solidFill>
                <a:latin typeface="宋体" pitchFamily="2" charset="-122"/>
                <a:ea typeface="宋体" pitchFamily="2" charset="-122"/>
                <a:cs typeface="Times New Roman"/>
              </a:rPr>
              <a:t>体会个人与社会的关系</a:t>
            </a:r>
            <a:r>
              <a:rPr lang="zh-CN" altLang="zh-CN" sz="2400" dirty="0">
                <a:solidFill>
                  <a:srgbClr val="FF00FF"/>
                </a:solidFill>
                <a:latin typeface="宋体" pitchFamily="2" charset="-122"/>
                <a:ea typeface="宋体" pitchFamily="2" charset="-122"/>
                <a:cs typeface="Times New Roman"/>
              </a:rPr>
              <a:t>　　☞</a:t>
            </a:r>
            <a:r>
              <a:rPr lang="zh-CN" altLang="zh-CN" sz="2400" dirty="0">
                <a:solidFill>
                  <a:srgbClr val="000000"/>
                </a:solidFill>
                <a:latin typeface="宋体" pitchFamily="2" charset="-122"/>
                <a:ea typeface="宋体" pitchFamily="2" charset="-122"/>
                <a:cs typeface="Times New Roman"/>
              </a:rPr>
              <a:t>统编教材八上第一课</a:t>
            </a:r>
          </a:p>
          <a:p>
            <a:pPr>
              <a:lnSpc>
                <a:spcPts val="3400"/>
              </a:lnSpc>
            </a:pPr>
            <a:r>
              <a:rPr lang="en-US" altLang="zh-CN" sz="2400" dirty="0">
                <a:solidFill>
                  <a:srgbClr val="000000"/>
                </a:solidFill>
                <a:latin typeface="宋体" pitchFamily="2" charset="-122"/>
                <a:ea typeface="宋体" pitchFamily="2" charset="-122"/>
                <a:cs typeface="Times New Roman"/>
              </a:rPr>
              <a:t>3.</a:t>
            </a:r>
            <a:r>
              <a:rPr lang="zh-CN" altLang="zh-CN" sz="2400" dirty="0">
                <a:solidFill>
                  <a:srgbClr val="000000"/>
                </a:solidFill>
                <a:latin typeface="宋体" pitchFamily="2" charset="-122"/>
                <a:ea typeface="宋体" pitchFamily="2" charset="-122"/>
                <a:cs typeface="Times New Roman"/>
              </a:rPr>
              <a:t>积极参与公共生活、公益活动</a:t>
            </a:r>
            <a:r>
              <a:rPr lang="zh-CN" altLang="zh-CN" sz="2400" dirty="0">
                <a:solidFill>
                  <a:srgbClr val="FF00FF"/>
                </a:solidFill>
                <a:latin typeface="宋体" pitchFamily="2" charset="-122"/>
                <a:ea typeface="宋体" pitchFamily="2" charset="-122"/>
                <a:cs typeface="Times New Roman"/>
              </a:rPr>
              <a:t>　　☞</a:t>
            </a:r>
            <a:r>
              <a:rPr lang="zh-CN" altLang="zh-CN" sz="2400" dirty="0">
                <a:solidFill>
                  <a:srgbClr val="000000"/>
                </a:solidFill>
                <a:latin typeface="宋体" pitchFamily="2" charset="-122"/>
                <a:ea typeface="宋体" pitchFamily="2" charset="-122"/>
                <a:cs typeface="Times New Roman"/>
              </a:rPr>
              <a:t>统编教材八上第一课　八上第七课</a:t>
            </a:r>
            <a:endParaRPr lang="zh-CN" altLang="en-US" sz="2400" dirty="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3" name="组合 12"/>
          <p:cNvGrpSpPr/>
          <p:nvPr/>
        </p:nvGrpSpPr>
        <p:grpSpPr>
          <a:xfrm>
            <a:off x="2397948" y="1208782"/>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数据透视  知识清单</a:t>
              </a:r>
              <a:endParaRPr kumimoji="1" lang="zh-CN" altLang="en-US" sz="3600" b="1" dirty="0">
                <a:latin typeface="黑体" panose="02010609060101010101" pitchFamily="49" charset="-122"/>
                <a:ea typeface="黑体" panose="0201060906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3</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15" name="表格 14"/>
          <p:cNvGraphicFramePr>
            <a:graphicFrameLocks noGrp="1"/>
          </p:cNvGraphicFramePr>
          <p:nvPr>
            <p:extLst>
              <p:ext uri="{D42A27DB-BD31-4B8C-83A1-F6EECF244321}">
                <p14:modId xmlns="" xmlns:p14="http://schemas.microsoft.com/office/powerpoint/2010/main" val="3932474687"/>
              </p:ext>
            </p:extLst>
          </p:nvPr>
        </p:nvGraphicFramePr>
        <p:xfrm>
          <a:off x="580539" y="4573980"/>
          <a:ext cx="10860955" cy="1992511"/>
        </p:xfrm>
        <a:graphic>
          <a:graphicData uri="http://schemas.openxmlformats.org/drawingml/2006/table">
            <a:tbl>
              <a:tblPr firstRow="1" firstCol="1" bandRow="1"/>
              <a:tblGrid>
                <a:gridCol w="2600440"/>
                <a:gridCol w="3166947"/>
                <a:gridCol w="5093568"/>
              </a:tblGrid>
              <a:tr h="520550">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目标要求</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问题</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答    案</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3871">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●了解、感受社会生活的发展变化</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在参与社会生活的过程中，你有哪些感受</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一幅幅生动的画卷在我们面前展开，我们的社会生活绚丽多彩</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5" name="表格 4"/>
          <p:cNvGraphicFramePr>
            <a:graphicFrameLocks noGrp="1"/>
          </p:cNvGraphicFramePr>
          <p:nvPr>
            <p:extLst>
              <p:ext uri="{D42A27DB-BD31-4B8C-83A1-F6EECF244321}">
                <p14:modId xmlns="" xmlns:p14="http://schemas.microsoft.com/office/powerpoint/2010/main" val="2850687040"/>
              </p:ext>
            </p:extLst>
          </p:nvPr>
        </p:nvGraphicFramePr>
        <p:xfrm>
          <a:off x="779678" y="1661864"/>
          <a:ext cx="10860955" cy="4456930"/>
        </p:xfrm>
        <a:graphic>
          <a:graphicData uri="http://schemas.openxmlformats.org/drawingml/2006/table">
            <a:tbl>
              <a:tblPr firstRow="1" firstCol="1" bandRow="1"/>
              <a:tblGrid>
                <a:gridCol w="1372506"/>
                <a:gridCol w="2219093"/>
                <a:gridCol w="7269356"/>
              </a:tblGrid>
              <a:tr h="520550">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目标要求</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问题</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答    案</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08290">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●了解、感受社会生活的发展变化</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lnSpc>
                          <a:spcPct val="150000"/>
                        </a:lnSpc>
                        <a:spcAft>
                          <a:spcPts val="0"/>
                        </a:spcAft>
                      </a:pPr>
                      <a:r>
                        <a:rPr lang="zh-CN" altLang="en-US" sz="2400" kern="1200" dirty="0" smtClean="0">
                          <a:solidFill>
                            <a:srgbClr val="000000"/>
                          </a:solidFill>
                          <a:effectLst/>
                          <a:latin typeface="宋体" pitchFamily="2" charset="-122"/>
                          <a:ea typeface="宋体" pitchFamily="2" charset="-122"/>
                          <a:cs typeface="Times New Roman"/>
                        </a:rPr>
                        <a:t>置身于广阔的社会之中，我们会如何做</a:t>
                      </a:r>
                      <a:r>
                        <a:rPr lang="en-US" altLang="zh-CN" sz="2400" kern="1200" dirty="0" smtClean="0">
                          <a:solidFill>
                            <a:srgbClr val="000000"/>
                          </a:solidFill>
                          <a:effectLst/>
                          <a:latin typeface="宋体" pitchFamily="2" charset="-122"/>
                          <a:ea typeface="宋体" pitchFamily="2" charset="-122"/>
                          <a:cs typeface="Times New Roman"/>
                        </a:rPr>
                        <a:t>(</a:t>
                      </a:r>
                      <a:r>
                        <a:rPr lang="zh-CN" altLang="en-US" sz="2400" kern="1200" dirty="0" smtClean="0">
                          <a:solidFill>
                            <a:srgbClr val="000000"/>
                          </a:solidFill>
                          <a:effectLst/>
                          <a:latin typeface="宋体" pitchFamily="2" charset="-122"/>
                          <a:ea typeface="宋体" pitchFamily="2" charset="-122"/>
                          <a:cs typeface="Times New Roman"/>
                        </a:rPr>
                        <a:t>置身于广阔的社会之中，对我们有什么意义</a:t>
                      </a:r>
                      <a:r>
                        <a:rPr lang="en-US" altLang="zh-CN" sz="2400" kern="1200" dirty="0" smtClean="0">
                          <a:solidFill>
                            <a:srgbClr val="000000"/>
                          </a:solidFill>
                          <a:effectLst/>
                          <a:latin typeface="宋体" pitchFamily="2" charset="-122"/>
                          <a:ea typeface="宋体" pitchFamily="2" charset="-122"/>
                          <a:cs typeface="Times New Roman"/>
                        </a:rPr>
                        <a:t>)</a:t>
                      </a:r>
                      <a:endParaRPr lang="zh-CN" altLang="en-US" sz="2400" kern="12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1</a:t>
                      </a:r>
                      <a:r>
                        <a:rPr lang="zh-CN" altLang="en-US" sz="2400" dirty="0" smtClean="0">
                          <a:solidFill>
                            <a:srgbClr val="000000"/>
                          </a:solidFill>
                          <a:effectLst/>
                          <a:latin typeface="宋体" pitchFamily="2" charset="-122"/>
                          <a:ea typeface="宋体" pitchFamily="2" charset="-122"/>
                          <a:cs typeface="Times New Roman"/>
                        </a:rPr>
                        <a:t>）随着身体的成长、智力的发展、能力的提高，我们的社会生活空间不断延伸</a:t>
                      </a:r>
                    </a:p>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2</a:t>
                      </a:r>
                      <a:r>
                        <a:rPr lang="zh-CN" altLang="en-US" sz="2400" dirty="0" smtClean="0">
                          <a:solidFill>
                            <a:srgbClr val="000000"/>
                          </a:solidFill>
                          <a:effectLst/>
                          <a:latin typeface="宋体" pitchFamily="2" charset="-122"/>
                          <a:ea typeface="宋体" pitchFamily="2" charset="-122"/>
                          <a:cs typeface="Times New Roman"/>
                        </a:rPr>
                        <a:t>）我们会与越来越多的人打交道，对社会生活的感受越来越丰富，认识越来越深刻</a:t>
                      </a:r>
                    </a:p>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3</a:t>
                      </a:r>
                      <a:r>
                        <a:rPr lang="zh-CN" altLang="en-US" sz="2400" dirty="0" smtClean="0">
                          <a:solidFill>
                            <a:srgbClr val="000000"/>
                          </a:solidFill>
                          <a:effectLst/>
                          <a:latin typeface="宋体" pitchFamily="2" charset="-122"/>
                          <a:ea typeface="宋体" pitchFamily="2" charset="-122"/>
                          <a:cs typeface="Times New Roman"/>
                        </a:rPr>
                        <a:t>）我们会更加关注社区治理，并献计献策</a:t>
                      </a:r>
                    </a:p>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4</a:t>
                      </a:r>
                      <a:r>
                        <a:rPr lang="zh-CN" altLang="en-US" sz="2400" dirty="0" smtClean="0">
                          <a:solidFill>
                            <a:srgbClr val="000000"/>
                          </a:solidFill>
                          <a:effectLst/>
                          <a:latin typeface="宋体" pitchFamily="2" charset="-122"/>
                          <a:ea typeface="宋体" pitchFamily="2" charset="-122"/>
                          <a:cs typeface="Times New Roman"/>
                        </a:rPr>
                        <a:t>）我们会更加关心国家发展，或为之自豪，或准备为之分忧</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5" name="表格 4"/>
          <p:cNvGraphicFramePr>
            <a:graphicFrameLocks noGrp="1"/>
          </p:cNvGraphicFramePr>
          <p:nvPr>
            <p:extLst>
              <p:ext uri="{D42A27DB-BD31-4B8C-83A1-F6EECF244321}">
                <p14:modId xmlns="" xmlns:p14="http://schemas.microsoft.com/office/powerpoint/2010/main" val="3571558800"/>
              </p:ext>
            </p:extLst>
          </p:nvPr>
        </p:nvGraphicFramePr>
        <p:xfrm>
          <a:off x="1493161" y="1962246"/>
          <a:ext cx="9412732" cy="4003656"/>
        </p:xfrm>
        <a:graphic>
          <a:graphicData uri="http://schemas.openxmlformats.org/drawingml/2006/table">
            <a:tbl>
              <a:tblPr firstRow="1" firstCol="1" bandRow="1"/>
              <a:tblGrid>
                <a:gridCol w="1417307"/>
                <a:gridCol w="1472649"/>
                <a:gridCol w="6522776"/>
              </a:tblGrid>
              <a:tr h="712727">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目标要求</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问题</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答    案</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90929">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●体会个人与社会的关系</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为什么说社会离不开个人</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1</a:t>
                      </a:r>
                      <a:r>
                        <a:rPr lang="zh-CN" altLang="en-US" sz="2400" dirty="0" smtClean="0">
                          <a:solidFill>
                            <a:srgbClr val="000000"/>
                          </a:solidFill>
                          <a:effectLst/>
                          <a:latin typeface="宋体" pitchFamily="2" charset="-122"/>
                          <a:ea typeface="宋体" pitchFamily="2" charset="-122"/>
                          <a:cs typeface="Times New Roman"/>
                        </a:rPr>
                        <a:t>）个人是社会的有机组成部分。每个人都是社会这张“大网”上的一个“结点”</a:t>
                      </a:r>
                    </a:p>
                    <a:p>
                      <a:pPr>
                        <a:lnSpc>
                          <a:spcPct val="20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2</a:t>
                      </a:r>
                      <a:r>
                        <a:rPr lang="zh-CN" altLang="en-US" sz="2400" dirty="0" smtClean="0">
                          <a:solidFill>
                            <a:srgbClr val="000000"/>
                          </a:solidFill>
                          <a:effectLst/>
                          <a:latin typeface="宋体" pitchFamily="2" charset="-122"/>
                          <a:ea typeface="宋体" pitchFamily="2" charset="-122"/>
                          <a:cs typeface="Times New Roman"/>
                        </a:rPr>
                        <a:t>）人的身份是在社会关系中确定的。在不同的社会关系中，我们具有不同的身份</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3700639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2124733959"/>
              </p:ext>
            </p:extLst>
          </p:nvPr>
        </p:nvGraphicFramePr>
        <p:xfrm>
          <a:off x="879489" y="1457301"/>
          <a:ext cx="10706627" cy="4898894"/>
        </p:xfrm>
        <a:graphic>
          <a:graphicData uri="http://schemas.openxmlformats.org/drawingml/2006/table">
            <a:tbl>
              <a:tblPr firstRow="1" firstCol="1" bandRow="1"/>
              <a:tblGrid>
                <a:gridCol w="1572679"/>
                <a:gridCol w="1605587"/>
                <a:gridCol w="7528361"/>
              </a:tblGrid>
              <a:tr h="698286">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目标要求</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问题</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答    案</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00608">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●体会个人与社会的关系</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为什么说个人离不开社会</a:t>
                      </a:r>
                      <a:r>
                        <a:rPr lang="en-US" altLang="zh-CN" sz="2400" dirty="0" smtClean="0">
                          <a:solidFill>
                            <a:srgbClr val="000000"/>
                          </a:solidFill>
                          <a:effectLst/>
                          <a:latin typeface="宋体" pitchFamily="2" charset="-122"/>
                          <a:ea typeface="宋体" pitchFamily="2" charset="-122"/>
                          <a:cs typeface="Times New Roman"/>
                        </a:rPr>
                        <a:t>(</a:t>
                      </a:r>
                      <a:r>
                        <a:rPr lang="zh-CN" altLang="en-US" sz="2400" dirty="0" smtClean="0">
                          <a:solidFill>
                            <a:srgbClr val="000000"/>
                          </a:solidFill>
                          <a:effectLst/>
                          <a:latin typeface="宋体" pitchFamily="2" charset="-122"/>
                          <a:ea typeface="宋体" pitchFamily="2" charset="-122"/>
                          <a:cs typeface="Times New Roman"/>
                        </a:rPr>
                        <a:t>社会对个人成长有什么作用</a:t>
                      </a:r>
                      <a:r>
                        <a:rPr lang="en-US" altLang="zh-CN" sz="2400" dirty="0" smtClean="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1</a:t>
                      </a:r>
                      <a:r>
                        <a:rPr lang="zh-CN" altLang="en-US" sz="2400" dirty="0" smtClean="0">
                          <a:solidFill>
                            <a:srgbClr val="000000"/>
                          </a:solidFill>
                          <a:effectLst/>
                          <a:latin typeface="宋体" pitchFamily="2" charset="-122"/>
                          <a:ea typeface="宋体" pitchFamily="2" charset="-122"/>
                          <a:cs typeface="Times New Roman"/>
                        </a:rPr>
                        <a:t>）人的成长是不断社会化的过程。通过父母的抚育、同伴的帮助、老师的教诲和社会的关爱等，我们的知识不断丰富，能力不断提高，规则意识不断增强，价值观念日渐养成，我们逐渐成长为一名合格的社会成员</a:t>
                      </a:r>
                    </a:p>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2</a:t>
                      </a:r>
                      <a:r>
                        <a:rPr lang="zh-CN" altLang="en-US" sz="2400" dirty="0" smtClean="0">
                          <a:solidFill>
                            <a:srgbClr val="000000"/>
                          </a:solidFill>
                          <a:effectLst/>
                          <a:latin typeface="宋体" pitchFamily="2" charset="-122"/>
                          <a:ea typeface="宋体" pitchFamily="2" charset="-122"/>
                          <a:cs typeface="Times New Roman"/>
                        </a:rPr>
                        <a:t>）我们的衣食住行、学习和娱乐等都与社会的方方面面发生着千丝万缕的联系。人的生存和发展也离不开社会，每个人都从社会中获得物质支持和精神滋养</a:t>
                      </a:r>
                      <a:endParaRPr lang="zh-CN" altLang="en-US"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4238136683"/>
              </p:ext>
            </p:extLst>
          </p:nvPr>
        </p:nvGraphicFramePr>
        <p:xfrm>
          <a:off x="890777" y="1874748"/>
          <a:ext cx="10410445" cy="4172115"/>
        </p:xfrm>
        <a:graphic>
          <a:graphicData uri="http://schemas.openxmlformats.org/drawingml/2006/table">
            <a:tbl>
              <a:tblPr firstRow="1" firstCol="1" bandRow="1"/>
              <a:tblGrid>
                <a:gridCol w="2089490"/>
                <a:gridCol w="2238504"/>
                <a:gridCol w="6082451"/>
              </a:tblGrid>
              <a:tr h="690032">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目标要求</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问题</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答    案</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82083">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●体会个人与社会的关系</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*如何理解个人与社会的关系</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1</a:t>
                      </a:r>
                      <a:r>
                        <a:rPr lang="zh-CN" altLang="en-US" sz="2400" dirty="0" smtClean="0">
                          <a:solidFill>
                            <a:srgbClr val="000000"/>
                          </a:solidFill>
                          <a:effectLst/>
                          <a:latin typeface="宋体" pitchFamily="2" charset="-122"/>
                          <a:ea typeface="宋体" pitchFamily="2" charset="-122"/>
                          <a:cs typeface="Times New Roman"/>
                        </a:rPr>
                        <a:t>）个人是社会的有机组成部分。人的身份是在社会关系中确定的。在不同的社会关系中，我们具有不同的身份</a:t>
                      </a:r>
                    </a:p>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2</a:t>
                      </a:r>
                      <a:r>
                        <a:rPr lang="zh-CN" altLang="en-US" sz="2400" dirty="0" smtClean="0">
                          <a:solidFill>
                            <a:srgbClr val="000000"/>
                          </a:solidFill>
                          <a:effectLst/>
                          <a:latin typeface="宋体" pitchFamily="2" charset="-122"/>
                          <a:ea typeface="宋体" pitchFamily="2" charset="-122"/>
                          <a:cs typeface="Times New Roman"/>
                        </a:rPr>
                        <a:t>）人的成长是不断社会化的过程。人的生存和发展也离不开社会，每个人都从社会中获得物质支持和精神滋养</a:t>
                      </a:r>
                      <a:endParaRPr lang="zh-CN" altLang="en-US"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1798459628"/>
              </p:ext>
            </p:extLst>
          </p:nvPr>
        </p:nvGraphicFramePr>
        <p:xfrm>
          <a:off x="857323" y="1417548"/>
          <a:ext cx="10410445" cy="4960950"/>
        </p:xfrm>
        <a:graphic>
          <a:graphicData uri="http://schemas.openxmlformats.org/drawingml/2006/table">
            <a:tbl>
              <a:tblPr firstRow="1" firstCol="1" bandRow="1"/>
              <a:tblGrid>
                <a:gridCol w="1607097"/>
                <a:gridCol w="1561170"/>
                <a:gridCol w="7242178"/>
              </a:tblGrid>
              <a:tr h="567817">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目标要求</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问题</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答    案</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93133">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●体会个人与社会的关系</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主要的社会关系有哪几种</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社会关系是人们在共同的物质和精神活动过程中所结成的相互关系的总称，即人与人之间的一切关系</a:t>
                      </a:r>
                    </a:p>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1</a:t>
                      </a:r>
                      <a:r>
                        <a:rPr lang="zh-CN" altLang="en-US" sz="2400" dirty="0" smtClean="0">
                          <a:solidFill>
                            <a:srgbClr val="000000"/>
                          </a:solidFill>
                          <a:effectLst/>
                          <a:latin typeface="宋体" pitchFamily="2" charset="-122"/>
                          <a:ea typeface="宋体" pitchFamily="2" charset="-122"/>
                          <a:cs typeface="Times New Roman"/>
                        </a:rPr>
                        <a:t>）血缘关系：以血亲或生理联系为基础而形成的社会关系，如家庭、家族成员之间的关系等</a:t>
                      </a:r>
                    </a:p>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2</a:t>
                      </a:r>
                      <a:r>
                        <a:rPr lang="zh-CN" altLang="en-US" sz="2400" dirty="0" smtClean="0">
                          <a:solidFill>
                            <a:srgbClr val="000000"/>
                          </a:solidFill>
                          <a:effectLst/>
                          <a:latin typeface="宋体" pitchFamily="2" charset="-122"/>
                          <a:ea typeface="宋体" pitchFamily="2" charset="-122"/>
                          <a:cs typeface="Times New Roman"/>
                        </a:rPr>
                        <a:t>）地缘关系：直接建立在人们空间与地理位置关系基础上的社会关系，如同乡、邻居等</a:t>
                      </a:r>
                    </a:p>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3</a:t>
                      </a:r>
                      <a:r>
                        <a:rPr lang="zh-CN" altLang="en-US" sz="2400" dirty="0" smtClean="0">
                          <a:solidFill>
                            <a:srgbClr val="000000"/>
                          </a:solidFill>
                          <a:effectLst/>
                          <a:latin typeface="宋体" pitchFamily="2" charset="-122"/>
                          <a:ea typeface="宋体" pitchFamily="2" charset="-122"/>
                          <a:cs typeface="Times New Roman"/>
                        </a:rPr>
                        <a:t>）业缘关系：以人们广泛的社会分工为基础而形成的社会关系，如同学、同事等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48971007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1352665527"/>
              </p:ext>
            </p:extLst>
          </p:nvPr>
        </p:nvGraphicFramePr>
        <p:xfrm>
          <a:off x="958786" y="1371600"/>
          <a:ext cx="10738844" cy="4937760"/>
        </p:xfrm>
        <a:graphic>
          <a:graphicData uri="http://schemas.openxmlformats.org/drawingml/2006/table">
            <a:tbl>
              <a:tblPr firstRow="1" firstCol="1" bandRow="1"/>
              <a:tblGrid>
                <a:gridCol w="1684053"/>
                <a:gridCol w="1516566"/>
                <a:gridCol w="7538225"/>
              </a:tblGrid>
              <a:tr h="540441">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目标要求</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问题</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答    案</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17304">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●积极参与公益活动</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*为什么要服务社会</a:t>
                      </a:r>
                      <a:endParaRPr lang="zh-CN" altLang="en-US"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1</a:t>
                      </a:r>
                      <a:r>
                        <a:rPr lang="zh-CN" altLang="en-US" sz="2400" dirty="0" smtClean="0">
                          <a:solidFill>
                            <a:srgbClr val="000000"/>
                          </a:solidFill>
                          <a:effectLst/>
                          <a:latin typeface="宋体" pitchFamily="2" charset="-122"/>
                          <a:ea typeface="宋体" pitchFamily="2" charset="-122"/>
                          <a:cs typeface="Times New Roman"/>
                        </a:rPr>
                        <a:t>）服务社会体现人生价值。一个人的价值应该看他贡献什么，而不应当看他得到什么。人人都有责任回报社会，为他人和社会提供服务。只有积极为社会作贡献，才能得到人们的尊重和认可，实现我们自身的价值</a:t>
                      </a:r>
                    </a:p>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2</a:t>
                      </a:r>
                      <a:r>
                        <a:rPr lang="zh-CN" altLang="en-US" sz="2400" dirty="0" smtClean="0">
                          <a:solidFill>
                            <a:srgbClr val="000000"/>
                          </a:solidFill>
                          <a:effectLst/>
                          <a:latin typeface="宋体" pitchFamily="2" charset="-122"/>
                          <a:ea typeface="宋体" pitchFamily="2" charset="-122"/>
                          <a:cs typeface="Times New Roman"/>
                        </a:rPr>
                        <a:t>）服务社会能够促进我们全面发展。在服务社会的过程中，我们的视野不断拓展，知识不断丰富，观察、分析、解决问题的能力以及人际交往能力不断提升，道德境界不断提高</a:t>
                      </a:r>
                      <a:endParaRPr lang="zh-CN" altLang="en-US"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731789"/>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数据纵览  考情分析</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1</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2" name="表格 1"/>
          <p:cNvGraphicFramePr>
            <a:graphicFrameLocks noGrp="1"/>
          </p:cNvGraphicFramePr>
          <p:nvPr>
            <p:extLst>
              <p:ext uri="{D42A27DB-BD31-4B8C-83A1-F6EECF244321}">
                <p14:modId xmlns="" xmlns:p14="http://schemas.microsoft.com/office/powerpoint/2010/main" val="1020440691"/>
              </p:ext>
            </p:extLst>
          </p:nvPr>
        </p:nvGraphicFramePr>
        <p:xfrm>
          <a:off x="872870" y="1589772"/>
          <a:ext cx="10586948" cy="4954017"/>
        </p:xfrm>
        <a:graphic>
          <a:graphicData uri="http://schemas.openxmlformats.org/drawingml/2006/table">
            <a:tbl>
              <a:tblPr firstRow="1" firstCol="1" bandRow="1"/>
              <a:tblGrid>
                <a:gridCol w="1297982"/>
                <a:gridCol w="808279"/>
                <a:gridCol w="1745350"/>
                <a:gridCol w="2925162"/>
                <a:gridCol w="1635687"/>
                <a:gridCol w="2174488"/>
              </a:tblGrid>
              <a:tr h="618969">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知识点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a:solidFill>
                            <a:srgbClr val="000000"/>
                          </a:solidFill>
                          <a:effectLst/>
                          <a:latin typeface="黑体" pitchFamily="49" charset="-122"/>
                          <a:ea typeface="黑体" pitchFamily="49" charset="-122"/>
                          <a:cs typeface="Times New Roman"/>
                        </a:rPr>
                        <a:t>年份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a:solidFill>
                            <a:srgbClr val="000000"/>
                          </a:solidFill>
                          <a:effectLst/>
                          <a:latin typeface="黑体" pitchFamily="49" charset="-122"/>
                          <a:ea typeface="黑体" pitchFamily="49" charset="-122"/>
                          <a:cs typeface="Times New Roman"/>
                        </a:rPr>
                        <a:t>题号、分值</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a:solidFill>
                            <a:srgbClr val="000000"/>
                          </a:solidFill>
                          <a:effectLst/>
                          <a:latin typeface="黑体" pitchFamily="49" charset="-122"/>
                          <a:ea typeface="黑体" pitchFamily="49" charset="-122"/>
                          <a:cs typeface="Times New Roman"/>
                        </a:rPr>
                        <a:t>考查点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a:solidFill>
                            <a:srgbClr val="000000"/>
                          </a:solidFill>
                          <a:effectLst/>
                          <a:latin typeface="黑体" pitchFamily="49" charset="-122"/>
                          <a:ea typeface="黑体" pitchFamily="49" charset="-122"/>
                          <a:cs typeface="Times New Roman"/>
                        </a:rPr>
                        <a:t>题型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设问类型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0180">
                <a:tc rowSpan="3">
                  <a:txBody>
                    <a:bodyPr/>
                    <a:lstStyle/>
                    <a:p>
                      <a:pPr algn="ctr">
                        <a:lnSpc>
                          <a:spcPct val="150000"/>
                        </a:lnSpc>
                        <a:spcAft>
                          <a:spcPts val="0"/>
                        </a:spcAft>
                      </a:pPr>
                      <a:r>
                        <a:rPr lang="zh-CN" sz="2000" dirty="0">
                          <a:solidFill>
                            <a:srgbClr val="FF00FF"/>
                          </a:solidFill>
                          <a:effectLst/>
                          <a:latin typeface="黑体" pitchFamily="49" charset="-122"/>
                          <a:ea typeface="黑体" pitchFamily="49" charset="-122"/>
                          <a:cs typeface="Times New Roman"/>
                        </a:rPr>
                        <a:t>关心社会</a:t>
                      </a:r>
                      <a:endParaRPr lang="zh-CN" sz="2000"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000" dirty="0">
                          <a:solidFill>
                            <a:srgbClr val="000000"/>
                          </a:solidFill>
                          <a:effectLst/>
                          <a:latin typeface="宋体" pitchFamily="2" charset="-122"/>
                          <a:ea typeface="宋体" pitchFamily="2" charset="-122"/>
                          <a:cs typeface="Times New Roman"/>
                        </a:rPr>
                        <a:t>2019</a:t>
                      </a:r>
                      <a:endParaRPr lang="zh-CN" sz="20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000" dirty="0" smtClean="0">
                          <a:solidFill>
                            <a:srgbClr val="000000"/>
                          </a:solidFill>
                          <a:effectLst/>
                          <a:latin typeface="宋体" pitchFamily="2" charset="-122"/>
                          <a:ea typeface="宋体" pitchFamily="2" charset="-122"/>
                          <a:cs typeface="Times New Roman"/>
                        </a:rPr>
                        <a:t>2，2</a:t>
                      </a:r>
                      <a:r>
                        <a:rPr lang="zh-CN" sz="20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000">
                          <a:solidFill>
                            <a:srgbClr val="000000"/>
                          </a:solidFill>
                          <a:effectLst/>
                          <a:latin typeface="宋体" pitchFamily="2" charset="-122"/>
                          <a:ea typeface="宋体" pitchFamily="2" charset="-122"/>
                          <a:cs typeface="Times New Roman"/>
                        </a:rPr>
                        <a:t>关心社会</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00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000" dirty="0">
                          <a:solidFill>
                            <a:srgbClr val="000000"/>
                          </a:solidFill>
                          <a:effectLst/>
                          <a:latin typeface="宋体" pitchFamily="2" charset="-122"/>
                          <a:ea typeface="宋体" pitchFamily="2" charset="-122"/>
                          <a:cs typeface="Times New Roman"/>
                        </a:rPr>
                        <a:t>对应类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2407">
                <a:tc vMerge="1">
                  <a:txBody>
                    <a:bodyPr/>
                    <a:lstStyle/>
                    <a:p>
                      <a:endParaRPr lang="zh-CN" altLang="en-US"/>
                    </a:p>
                  </a:txBody>
                  <a:tcPr/>
                </a:tc>
                <a:tc>
                  <a:txBody>
                    <a:bodyPr/>
                    <a:lstStyle/>
                    <a:p>
                      <a:pPr algn="ctr">
                        <a:lnSpc>
                          <a:spcPct val="150000"/>
                        </a:lnSpc>
                        <a:spcAft>
                          <a:spcPts val="0"/>
                        </a:spcAft>
                      </a:pPr>
                      <a:r>
                        <a:rPr lang="en-US" sz="2000">
                          <a:solidFill>
                            <a:srgbClr val="000000"/>
                          </a:solidFill>
                          <a:effectLst/>
                          <a:latin typeface="宋体" pitchFamily="2" charset="-122"/>
                          <a:ea typeface="宋体" pitchFamily="2" charset="-122"/>
                          <a:cs typeface="Times New Roman"/>
                        </a:rPr>
                        <a:t>2018</a:t>
                      </a:r>
                      <a:endParaRPr lang="zh-CN" sz="20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000" dirty="0" smtClean="0">
                          <a:solidFill>
                            <a:srgbClr val="000000"/>
                          </a:solidFill>
                          <a:effectLst/>
                          <a:latin typeface="宋体" pitchFamily="2" charset="-122"/>
                          <a:ea typeface="宋体" pitchFamily="2" charset="-122"/>
                          <a:cs typeface="Times New Roman"/>
                        </a:rPr>
                        <a:t>2，2</a:t>
                      </a:r>
                      <a:r>
                        <a:rPr lang="zh-CN" sz="20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000">
                          <a:solidFill>
                            <a:srgbClr val="000000"/>
                          </a:solidFill>
                          <a:effectLst/>
                          <a:latin typeface="宋体" pitchFamily="2" charset="-122"/>
                          <a:ea typeface="宋体" pitchFamily="2" charset="-122"/>
                          <a:cs typeface="Times New Roman"/>
                        </a:rPr>
                        <a:t>责任、服务社会</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00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000" dirty="0">
                          <a:solidFill>
                            <a:srgbClr val="000000"/>
                          </a:solidFill>
                          <a:effectLst/>
                          <a:latin typeface="宋体" pitchFamily="2" charset="-122"/>
                          <a:ea typeface="宋体" pitchFamily="2" charset="-122"/>
                          <a:cs typeface="Times New Roman"/>
                        </a:rPr>
                        <a:t>影响类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5786">
                <a:tc vMerge="1">
                  <a:txBody>
                    <a:bodyPr/>
                    <a:lstStyle/>
                    <a:p>
                      <a:endParaRPr lang="zh-CN" altLang="en-US"/>
                    </a:p>
                  </a:txBody>
                  <a:tcPr/>
                </a:tc>
                <a:tc>
                  <a:txBody>
                    <a:bodyPr/>
                    <a:lstStyle/>
                    <a:p>
                      <a:pPr algn="ctr">
                        <a:lnSpc>
                          <a:spcPct val="150000"/>
                        </a:lnSpc>
                        <a:spcAft>
                          <a:spcPts val="0"/>
                        </a:spcAft>
                      </a:pPr>
                      <a:r>
                        <a:rPr lang="en-US" sz="2000">
                          <a:solidFill>
                            <a:srgbClr val="000000"/>
                          </a:solidFill>
                          <a:effectLst/>
                          <a:latin typeface="宋体" pitchFamily="2" charset="-122"/>
                          <a:ea typeface="宋体" pitchFamily="2" charset="-122"/>
                          <a:cs typeface="Times New Roman"/>
                        </a:rPr>
                        <a:t>2017</a:t>
                      </a:r>
                      <a:endParaRPr lang="zh-CN" sz="20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000" dirty="0" smtClean="0">
                          <a:solidFill>
                            <a:srgbClr val="000000"/>
                          </a:solidFill>
                          <a:effectLst/>
                          <a:latin typeface="宋体" pitchFamily="2" charset="-122"/>
                          <a:ea typeface="宋体" pitchFamily="2" charset="-122"/>
                          <a:cs typeface="Times New Roman"/>
                        </a:rPr>
                        <a:t>25（3），2</a:t>
                      </a:r>
                      <a:r>
                        <a:rPr lang="zh-CN" sz="20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000" dirty="0">
                          <a:solidFill>
                            <a:srgbClr val="000000"/>
                          </a:solidFill>
                          <a:effectLst/>
                          <a:latin typeface="宋体" pitchFamily="2" charset="-122"/>
                          <a:ea typeface="宋体" pitchFamily="2" charset="-122"/>
                          <a:cs typeface="Times New Roman"/>
                        </a:rPr>
                        <a:t>服务社会、奉献社会</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000">
                          <a:solidFill>
                            <a:srgbClr val="000000"/>
                          </a:solidFill>
                          <a:effectLst/>
                          <a:latin typeface="宋体" pitchFamily="2" charset="-122"/>
                          <a:ea typeface="宋体" pitchFamily="2" charset="-122"/>
                          <a:cs typeface="Times New Roman"/>
                        </a:rPr>
                        <a:t>分析说明题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000" dirty="0">
                          <a:solidFill>
                            <a:srgbClr val="000000"/>
                          </a:solidFill>
                          <a:effectLst/>
                          <a:latin typeface="宋体" pitchFamily="2" charset="-122"/>
                          <a:ea typeface="宋体" pitchFamily="2" charset="-122"/>
                          <a:cs typeface="Times New Roman"/>
                        </a:rPr>
                        <a:t>启示类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1466">
                <a:tc rowSpan="5">
                  <a:txBody>
                    <a:bodyPr/>
                    <a:lstStyle/>
                    <a:p>
                      <a:pPr algn="ctr">
                        <a:lnSpc>
                          <a:spcPct val="150000"/>
                        </a:lnSpc>
                        <a:spcAft>
                          <a:spcPts val="0"/>
                        </a:spcAft>
                      </a:pPr>
                      <a:r>
                        <a:rPr lang="zh-CN" sz="2000" dirty="0">
                          <a:solidFill>
                            <a:srgbClr val="FF00FF"/>
                          </a:solidFill>
                          <a:effectLst/>
                          <a:latin typeface="黑体" pitchFamily="49" charset="-122"/>
                          <a:ea typeface="黑体" pitchFamily="49" charset="-122"/>
                          <a:cs typeface="Times New Roman"/>
                        </a:rPr>
                        <a:t>承担责任</a:t>
                      </a:r>
                      <a:endParaRPr lang="zh-CN" sz="2000"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000" dirty="0">
                          <a:solidFill>
                            <a:srgbClr val="000000"/>
                          </a:solidFill>
                          <a:effectLst/>
                          <a:latin typeface="宋体" pitchFamily="2" charset="-122"/>
                          <a:ea typeface="宋体" pitchFamily="2" charset="-122"/>
                          <a:cs typeface="Times New Roman"/>
                        </a:rPr>
                        <a:t>2021</a:t>
                      </a:r>
                      <a:endParaRPr lang="zh-CN" sz="20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000" dirty="0" smtClean="0">
                          <a:solidFill>
                            <a:srgbClr val="000000"/>
                          </a:solidFill>
                          <a:effectLst/>
                          <a:latin typeface="宋体" pitchFamily="2" charset="-122"/>
                          <a:ea typeface="宋体" pitchFamily="2" charset="-122"/>
                          <a:cs typeface="Times New Roman"/>
                        </a:rPr>
                        <a:t>3，2</a:t>
                      </a:r>
                      <a:r>
                        <a:rPr lang="zh-CN" sz="20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000">
                          <a:solidFill>
                            <a:srgbClr val="000000"/>
                          </a:solidFill>
                          <a:effectLst/>
                          <a:latin typeface="宋体" pitchFamily="2" charset="-122"/>
                          <a:ea typeface="宋体" pitchFamily="2" charset="-122"/>
                          <a:cs typeface="Times New Roman"/>
                        </a:rPr>
                        <a:t>角色、责任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00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000" dirty="0">
                          <a:solidFill>
                            <a:srgbClr val="000000"/>
                          </a:solidFill>
                          <a:effectLst/>
                          <a:latin typeface="宋体" pitchFamily="2" charset="-122"/>
                          <a:ea typeface="宋体" pitchFamily="2" charset="-122"/>
                          <a:cs typeface="Times New Roman"/>
                        </a:rPr>
                        <a:t>推理类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25551">
                <a:tc vMerge="1">
                  <a:txBody>
                    <a:bodyPr/>
                    <a:lstStyle/>
                    <a:p>
                      <a:endParaRPr lang="zh-CN" altLang="en-US"/>
                    </a:p>
                  </a:txBody>
                  <a:tcPr/>
                </a:tc>
                <a:tc>
                  <a:txBody>
                    <a:bodyPr/>
                    <a:lstStyle/>
                    <a:p>
                      <a:pPr algn="ctr">
                        <a:lnSpc>
                          <a:spcPct val="150000"/>
                        </a:lnSpc>
                        <a:spcAft>
                          <a:spcPts val="0"/>
                        </a:spcAft>
                      </a:pPr>
                      <a:r>
                        <a:rPr lang="en-US" sz="2000">
                          <a:solidFill>
                            <a:srgbClr val="000000"/>
                          </a:solidFill>
                          <a:effectLst/>
                          <a:latin typeface="宋体" pitchFamily="2" charset="-122"/>
                          <a:ea typeface="宋体" pitchFamily="2" charset="-122"/>
                          <a:cs typeface="Times New Roman"/>
                        </a:rPr>
                        <a:t>2019</a:t>
                      </a:r>
                      <a:endParaRPr lang="zh-CN" sz="20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000" dirty="0" smtClean="0">
                          <a:solidFill>
                            <a:srgbClr val="000000"/>
                          </a:solidFill>
                          <a:effectLst/>
                          <a:latin typeface="宋体" pitchFamily="2" charset="-122"/>
                          <a:ea typeface="宋体" pitchFamily="2" charset="-122"/>
                          <a:cs typeface="Times New Roman"/>
                        </a:rPr>
                        <a:t>24（1），3</a:t>
                      </a:r>
                      <a:r>
                        <a:rPr lang="zh-CN" sz="20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000" dirty="0">
                          <a:solidFill>
                            <a:srgbClr val="000000"/>
                          </a:solidFill>
                          <a:effectLst/>
                          <a:latin typeface="宋体" pitchFamily="2" charset="-122"/>
                          <a:ea typeface="宋体" pitchFamily="2" charset="-122"/>
                          <a:cs typeface="Times New Roman"/>
                        </a:rPr>
                        <a:t>遵守社会规则、承担社会责任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000" dirty="0">
                          <a:solidFill>
                            <a:srgbClr val="000000"/>
                          </a:solidFill>
                          <a:effectLst/>
                          <a:latin typeface="宋体" pitchFamily="2" charset="-122"/>
                          <a:ea typeface="宋体" pitchFamily="2" charset="-122"/>
                          <a:cs typeface="Times New Roman"/>
                        </a:rPr>
                        <a:t>分析说明题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000" dirty="0">
                          <a:solidFill>
                            <a:srgbClr val="000000"/>
                          </a:solidFill>
                          <a:effectLst/>
                          <a:latin typeface="宋体" pitchFamily="2" charset="-122"/>
                          <a:ea typeface="宋体" pitchFamily="2" charset="-122"/>
                          <a:cs typeface="Times New Roman"/>
                        </a:rPr>
                        <a:t>认识类、归纳类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654">
                <a:tc vMerge="1">
                  <a:txBody>
                    <a:bodyPr/>
                    <a:lstStyle/>
                    <a:p>
                      <a:endParaRPr lang="zh-CN" altLang="en-US"/>
                    </a:p>
                  </a:txBody>
                  <a:tcPr/>
                </a:tc>
                <a:tc>
                  <a:txBody>
                    <a:bodyPr/>
                    <a:lstStyle/>
                    <a:p>
                      <a:pPr algn="ctr">
                        <a:lnSpc>
                          <a:spcPct val="150000"/>
                        </a:lnSpc>
                        <a:spcAft>
                          <a:spcPts val="0"/>
                        </a:spcAft>
                      </a:pPr>
                      <a:r>
                        <a:rPr lang="en-US" sz="2000">
                          <a:solidFill>
                            <a:srgbClr val="000000"/>
                          </a:solidFill>
                          <a:effectLst/>
                          <a:latin typeface="宋体" pitchFamily="2" charset="-122"/>
                          <a:ea typeface="宋体" pitchFamily="2" charset="-122"/>
                          <a:cs typeface="Times New Roman"/>
                        </a:rPr>
                        <a:t>2018</a:t>
                      </a:r>
                      <a:endParaRPr lang="zh-CN" sz="20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000" dirty="0" smtClean="0">
                          <a:solidFill>
                            <a:srgbClr val="000000"/>
                          </a:solidFill>
                          <a:effectLst/>
                          <a:latin typeface="宋体" pitchFamily="2" charset="-122"/>
                          <a:ea typeface="宋体" pitchFamily="2" charset="-122"/>
                          <a:cs typeface="Times New Roman"/>
                        </a:rPr>
                        <a:t>24（3），2</a:t>
                      </a:r>
                      <a:r>
                        <a:rPr lang="zh-CN" sz="20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000">
                          <a:solidFill>
                            <a:srgbClr val="000000"/>
                          </a:solidFill>
                          <a:effectLst/>
                          <a:latin typeface="宋体" pitchFamily="2" charset="-122"/>
                          <a:ea typeface="宋体" pitchFamily="2" charset="-122"/>
                          <a:cs typeface="Times New Roman"/>
                        </a:rPr>
                        <a:t>承担责任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000" dirty="0">
                          <a:solidFill>
                            <a:srgbClr val="000000"/>
                          </a:solidFill>
                          <a:effectLst/>
                          <a:latin typeface="宋体" pitchFamily="2" charset="-122"/>
                          <a:ea typeface="宋体" pitchFamily="2" charset="-122"/>
                          <a:cs typeface="Times New Roman"/>
                        </a:rPr>
                        <a:t>分析说明题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000" dirty="0">
                          <a:solidFill>
                            <a:srgbClr val="000000"/>
                          </a:solidFill>
                          <a:effectLst/>
                          <a:latin typeface="宋体" pitchFamily="2" charset="-122"/>
                          <a:ea typeface="宋体" pitchFamily="2" charset="-122"/>
                          <a:cs typeface="Times New Roman"/>
                        </a:rPr>
                        <a:t>表现类、影响类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1804">
                <a:tc vMerge="1">
                  <a:txBody>
                    <a:bodyPr/>
                    <a:lstStyle/>
                    <a:p>
                      <a:endParaRPr lang="zh-CN" altLang="en-US"/>
                    </a:p>
                  </a:txBody>
                  <a:tcPr/>
                </a:tc>
                <a:tc>
                  <a:txBody>
                    <a:bodyPr/>
                    <a:lstStyle/>
                    <a:p>
                      <a:pPr algn="ctr">
                        <a:lnSpc>
                          <a:spcPct val="150000"/>
                        </a:lnSpc>
                        <a:spcAft>
                          <a:spcPts val="0"/>
                        </a:spcAft>
                      </a:pPr>
                      <a:r>
                        <a:rPr lang="en-US" sz="2000">
                          <a:solidFill>
                            <a:srgbClr val="000000"/>
                          </a:solidFill>
                          <a:effectLst/>
                          <a:latin typeface="宋体" pitchFamily="2" charset="-122"/>
                          <a:ea typeface="宋体" pitchFamily="2" charset="-122"/>
                          <a:cs typeface="Times New Roman"/>
                        </a:rPr>
                        <a:t>2017</a:t>
                      </a:r>
                      <a:endParaRPr lang="zh-CN" sz="20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000" dirty="0" smtClean="0">
                          <a:solidFill>
                            <a:srgbClr val="000000"/>
                          </a:solidFill>
                          <a:effectLst/>
                          <a:latin typeface="宋体" pitchFamily="2" charset="-122"/>
                          <a:ea typeface="宋体" pitchFamily="2" charset="-122"/>
                          <a:cs typeface="Times New Roman"/>
                        </a:rPr>
                        <a:t>25（3），2</a:t>
                      </a:r>
                      <a:r>
                        <a:rPr lang="zh-CN" sz="20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000">
                          <a:solidFill>
                            <a:srgbClr val="000000"/>
                          </a:solidFill>
                          <a:effectLst/>
                          <a:latin typeface="宋体" pitchFamily="2" charset="-122"/>
                          <a:ea typeface="宋体" pitchFamily="2" charset="-122"/>
                          <a:cs typeface="Times New Roman"/>
                        </a:rPr>
                        <a:t>服务社会、奉献社会</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000">
                          <a:solidFill>
                            <a:srgbClr val="000000"/>
                          </a:solidFill>
                          <a:effectLst/>
                          <a:latin typeface="宋体" pitchFamily="2" charset="-122"/>
                          <a:ea typeface="宋体" pitchFamily="2" charset="-122"/>
                          <a:cs typeface="Times New Roman"/>
                        </a:rPr>
                        <a:t>分析说明题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000" dirty="0">
                          <a:solidFill>
                            <a:srgbClr val="000000"/>
                          </a:solidFill>
                          <a:effectLst/>
                          <a:latin typeface="宋体" pitchFamily="2" charset="-122"/>
                          <a:ea typeface="宋体" pitchFamily="2" charset="-122"/>
                          <a:cs typeface="Times New Roman"/>
                        </a:rPr>
                        <a:t>启示类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lgn="ctr">
                        <a:lnSpc>
                          <a:spcPct val="150000"/>
                        </a:lnSpc>
                        <a:spcAft>
                          <a:spcPts val="0"/>
                        </a:spcAft>
                      </a:pPr>
                      <a:r>
                        <a:rPr lang="en-US" sz="2000">
                          <a:solidFill>
                            <a:srgbClr val="000000"/>
                          </a:solidFill>
                          <a:effectLst/>
                          <a:latin typeface="宋体" pitchFamily="2" charset="-122"/>
                          <a:ea typeface="宋体" pitchFamily="2" charset="-122"/>
                          <a:cs typeface="Times New Roman"/>
                        </a:rPr>
                        <a:t>2016</a:t>
                      </a:r>
                      <a:endParaRPr lang="zh-CN" sz="20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000" dirty="0" smtClean="0">
                          <a:solidFill>
                            <a:srgbClr val="000000"/>
                          </a:solidFill>
                          <a:effectLst/>
                          <a:latin typeface="宋体" pitchFamily="2" charset="-122"/>
                          <a:ea typeface="宋体" pitchFamily="2" charset="-122"/>
                          <a:cs typeface="Times New Roman"/>
                        </a:rPr>
                        <a:t>25（3），4</a:t>
                      </a:r>
                      <a:r>
                        <a:rPr lang="zh-CN" sz="20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000">
                          <a:solidFill>
                            <a:srgbClr val="000000"/>
                          </a:solidFill>
                          <a:effectLst/>
                          <a:latin typeface="宋体" pitchFamily="2" charset="-122"/>
                          <a:ea typeface="宋体" pitchFamily="2" charset="-122"/>
                          <a:cs typeface="Times New Roman"/>
                        </a:rPr>
                        <a:t>责任、友善、正义等</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000">
                          <a:solidFill>
                            <a:srgbClr val="000000"/>
                          </a:solidFill>
                          <a:effectLst/>
                          <a:latin typeface="宋体" pitchFamily="2" charset="-122"/>
                          <a:ea typeface="宋体" pitchFamily="2" charset="-122"/>
                          <a:cs typeface="Times New Roman"/>
                        </a:rPr>
                        <a:t>分析说明题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000" dirty="0">
                          <a:solidFill>
                            <a:srgbClr val="000000"/>
                          </a:solidFill>
                          <a:effectLst/>
                          <a:latin typeface="宋体" pitchFamily="2" charset="-122"/>
                          <a:ea typeface="宋体" pitchFamily="2" charset="-122"/>
                          <a:cs typeface="Times New Roman"/>
                        </a:rPr>
                        <a:t>表现类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695233297"/>
              </p:ext>
            </p:extLst>
          </p:nvPr>
        </p:nvGraphicFramePr>
        <p:xfrm>
          <a:off x="1036844" y="1944499"/>
          <a:ext cx="10410445" cy="3664565"/>
        </p:xfrm>
        <a:graphic>
          <a:graphicData uri="http://schemas.openxmlformats.org/drawingml/2006/table">
            <a:tbl>
              <a:tblPr firstRow="1" firstCol="1" bandRow="1"/>
              <a:tblGrid>
                <a:gridCol w="1784415"/>
                <a:gridCol w="1839951"/>
                <a:gridCol w="6786079"/>
              </a:tblGrid>
              <a:tr h="540441">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目标要求</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问题</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答    案</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15925">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●积极参与公益活动</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如何服务和奉献社会</a:t>
                      </a:r>
                      <a:endParaRPr lang="zh-CN" altLang="en-US"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1</a:t>
                      </a:r>
                      <a:r>
                        <a:rPr lang="zh-CN" altLang="en-US" sz="2400" dirty="0" smtClean="0">
                          <a:solidFill>
                            <a:srgbClr val="000000"/>
                          </a:solidFill>
                          <a:effectLst/>
                          <a:latin typeface="宋体" pitchFamily="2" charset="-122"/>
                          <a:ea typeface="宋体" pitchFamily="2" charset="-122"/>
                          <a:cs typeface="Times New Roman"/>
                        </a:rPr>
                        <a:t>）服务和奉献社会，需要我们青年担当责任</a:t>
                      </a:r>
                    </a:p>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2</a:t>
                      </a:r>
                      <a:r>
                        <a:rPr lang="zh-CN" altLang="en-US" sz="2400" dirty="0" smtClean="0">
                          <a:solidFill>
                            <a:srgbClr val="000000"/>
                          </a:solidFill>
                          <a:effectLst/>
                          <a:latin typeface="宋体" pitchFamily="2" charset="-122"/>
                          <a:ea typeface="宋体" pitchFamily="2" charset="-122"/>
                          <a:cs typeface="Times New Roman"/>
                        </a:rPr>
                        <a:t>）服务和奉献社会，需要我们积极参与社会公益活动</a:t>
                      </a:r>
                    </a:p>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3</a:t>
                      </a:r>
                      <a:r>
                        <a:rPr lang="zh-CN" altLang="en-US" sz="2400" dirty="0" smtClean="0">
                          <a:solidFill>
                            <a:srgbClr val="000000"/>
                          </a:solidFill>
                          <a:effectLst/>
                          <a:latin typeface="宋体" pitchFamily="2" charset="-122"/>
                          <a:ea typeface="宋体" pitchFamily="2" charset="-122"/>
                          <a:cs typeface="Times New Roman"/>
                        </a:rPr>
                        <a:t>）服务和奉献社会，需要我们热爱劳动，爱岗敬业</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0638523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774334730"/>
              </p:ext>
            </p:extLst>
          </p:nvPr>
        </p:nvGraphicFramePr>
        <p:xfrm>
          <a:off x="981088" y="1598811"/>
          <a:ext cx="10410445" cy="4389394"/>
        </p:xfrm>
        <a:graphic>
          <a:graphicData uri="http://schemas.openxmlformats.org/drawingml/2006/table">
            <a:tbl>
              <a:tblPr firstRow="1" firstCol="1" bandRow="1"/>
              <a:tblGrid>
                <a:gridCol w="1773263"/>
                <a:gridCol w="1438508"/>
                <a:gridCol w="7198674"/>
              </a:tblGrid>
              <a:tr h="540441">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目标要求</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问题</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答    案</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40754">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●积极参与公益活动</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参加公益活动有什么意义</a:t>
                      </a:r>
                      <a:endParaRPr lang="zh-CN" altLang="en-US"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1</a:t>
                      </a:r>
                      <a:r>
                        <a:rPr lang="zh-CN" altLang="en-US" sz="2400" dirty="0" smtClean="0">
                          <a:solidFill>
                            <a:srgbClr val="000000"/>
                          </a:solidFill>
                          <a:effectLst/>
                          <a:latin typeface="宋体" pitchFamily="2" charset="-122"/>
                          <a:ea typeface="宋体" pitchFamily="2" charset="-122"/>
                          <a:cs typeface="Times New Roman"/>
                        </a:rPr>
                        <a:t>）对个人的影响：</a:t>
                      </a:r>
                      <a:r>
                        <a:rPr lang="en-US" altLang="zh-CN" sz="2400" dirty="0" smtClean="0">
                          <a:solidFill>
                            <a:srgbClr val="000000"/>
                          </a:solidFill>
                          <a:effectLst/>
                          <a:latin typeface="宋体" pitchFamily="2" charset="-122"/>
                          <a:ea typeface="宋体" pitchFamily="2" charset="-122"/>
                          <a:cs typeface="Times New Roman"/>
                        </a:rPr>
                        <a:t>①</a:t>
                      </a:r>
                      <a:r>
                        <a:rPr lang="zh-CN" altLang="en-US" sz="2400" dirty="0" smtClean="0">
                          <a:solidFill>
                            <a:srgbClr val="000000"/>
                          </a:solidFill>
                          <a:effectLst/>
                          <a:latin typeface="宋体" pitchFamily="2" charset="-122"/>
                          <a:ea typeface="宋体" pitchFamily="2" charset="-122"/>
                          <a:cs typeface="Times New Roman"/>
                        </a:rPr>
                        <a:t>有利于增长社会知识，锻炼实践能力。②有利于培养优秀品德，养成亲社会的行为习惯。③有利于实现人生价值</a:t>
                      </a:r>
                    </a:p>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2</a:t>
                      </a:r>
                      <a:r>
                        <a:rPr lang="zh-CN" altLang="en-US" sz="2400" dirty="0" smtClean="0">
                          <a:solidFill>
                            <a:srgbClr val="000000"/>
                          </a:solidFill>
                          <a:effectLst/>
                          <a:latin typeface="宋体" pitchFamily="2" charset="-122"/>
                          <a:ea typeface="宋体" pitchFamily="2" charset="-122"/>
                          <a:cs typeface="Times New Roman"/>
                        </a:rPr>
                        <a:t>）对社会的影响：</a:t>
                      </a:r>
                      <a:r>
                        <a:rPr lang="en-US" altLang="zh-CN" sz="2400" dirty="0" smtClean="0">
                          <a:solidFill>
                            <a:srgbClr val="000000"/>
                          </a:solidFill>
                          <a:effectLst/>
                          <a:latin typeface="宋体" pitchFamily="2" charset="-122"/>
                          <a:ea typeface="宋体" pitchFamily="2" charset="-122"/>
                          <a:cs typeface="Times New Roman"/>
                        </a:rPr>
                        <a:t>①</a:t>
                      </a:r>
                      <a:r>
                        <a:rPr lang="zh-CN" altLang="en-US" sz="2400" dirty="0" smtClean="0">
                          <a:solidFill>
                            <a:srgbClr val="000000"/>
                          </a:solidFill>
                          <a:effectLst/>
                          <a:latin typeface="宋体" pitchFamily="2" charset="-122"/>
                          <a:ea typeface="宋体" pitchFamily="2" charset="-122"/>
                          <a:cs typeface="Times New Roman"/>
                        </a:rPr>
                        <a:t>有利于形成良好的社会风气，有利于全面建设小康社会，构建社会主义和谐社会。②我们都希望生活在一个互帮互助、相互关爱的社会</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0638523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3674402379"/>
              </p:ext>
            </p:extLst>
          </p:nvPr>
        </p:nvGraphicFramePr>
        <p:xfrm>
          <a:off x="981088" y="1598811"/>
          <a:ext cx="10593878" cy="4483623"/>
        </p:xfrm>
        <a:graphic>
          <a:graphicData uri="http://schemas.openxmlformats.org/drawingml/2006/table">
            <a:tbl>
              <a:tblPr firstRow="1" firstCol="1" bandRow="1"/>
              <a:tblGrid>
                <a:gridCol w="1695205"/>
                <a:gridCol w="1661531"/>
                <a:gridCol w="7237142"/>
              </a:tblGrid>
              <a:tr h="540441">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目标要求</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问题</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答    案</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4606">
                <a:tc rowSpan="2">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●积极参与公益活动</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亲社会行为的含义和表现有哪些</a:t>
                      </a:r>
                      <a:endParaRPr lang="zh-CN" altLang="en-US"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kern="1200" dirty="0" smtClean="0">
                          <a:solidFill>
                            <a:srgbClr val="000000"/>
                          </a:solidFill>
                          <a:effectLst/>
                          <a:latin typeface="宋体" pitchFamily="2" charset="-122"/>
                          <a:ea typeface="宋体" pitchFamily="2" charset="-122"/>
                          <a:cs typeface="Times New Roman"/>
                        </a:rPr>
                        <a:t>（1）</a:t>
                      </a:r>
                      <a:r>
                        <a:rPr lang="zh-CN" sz="2400" kern="1200" dirty="0" smtClean="0">
                          <a:solidFill>
                            <a:srgbClr val="000000"/>
                          </a:solidFill>
                          <a:effectLst/>
                          <a:latin typeface="宋体" pitchFamily="2" charset="-122"/>
                          <a:ea typeface="宋体" pitchFamily="2" charset="-122"/>
                          <a:cs typeface="Times New Roman"/>
                        </a:rPr>
                        <a:t>含义</a:t>
                      </a:r>
                      <a:r>
                        <a:rPr lang="en-US" sz="2400" kern="1200" dirty="0" smtClean="0">
                          <a:solidFill>
                            <a:srgbClr val="000000"/>
                          </a:solidFill>
                          <a:effectLst/>
                          <a:latin typeface="宋体" pitchFamily="2" charset="-122"/>
                          <a:ea typeface="宋体" pitchFamily="2" charset="-122"/>
                          <a:cs typeface="Times New Roman"/>
                        </a:rPr>
                        <a:t>：</a:t>
                      </a:r>
                      <a:r>
                        <a:rPr lang="zh-CN" sz="2400" kern="1200" dirty="0" smtClean="0">
                          <a:solidFill>
                            <a:srgbClr val="000000"/>
                          </a:solidFill>
                          <a:effectLst/>
                          <a:latin typeface="宋体" pitchFamily="2" charset="-122"/>
                          <a:ea typeface="宋体" pitchFamily="2" charset="-122"/>
                          <a:cs typeface="Times New Roman"/>
                        </a:rPr>
                        <a:t>亲社会行为</a:t>
                      </a:r>
                      <a:r>
                        <a:rPr lang="zh-CN" sz="2400" kern="1200" dirty="0">
                          <a:solidFill>
                            <a:srgbClr val="000000"/>
                          </a:solidFill>
                          <a:effectLst/>
                          <a:latin typeface="宋体" pitchFamily="2" charset="-122"/>
                          <a:ea typeface="宋体" pitchFamily="2" charset="-122"/>
                          <a:cs typeface="Times New Roman"/>
                        </a:rPr>
                        <a:t>是指人们在社会交往中表现出来的一切有利于社会和他人的行为</a:t>
                      </a:r>
                    </a:p>
                    <a:p>
                      <a:pPr>
                        <a:lnSpc>
                          <a:spcPct val="150000"/>
                        </a:lnSpc>
                        <a:spcAft>
                          <a:spcPts val="0"/>
                        </a:spcAft>
                      </a:pPr>
                      <a:r>
                        <a:rPr lang="en-US" sz="2400" kern="1200" dirty="0" smtClean="0">
                          <a:solidFill>
                            <a:srgbClr val="000000"/>
                          </a:solidFill>
                          <a:effectLst/>
                          <a:latin typeface="宋体" pitchFamily="2" charset="-122"/>
                          <a:ea typeface="宋体" pitchFamily="2" charset="-122"/>
                          <a:cs typeface="Times New Roman"/>
                        </a:rPr>
                        <a:t>（2）</a:t>
                      </a:r>
                      <a:r>
                        <a:rPr lang="zh-CN" sz="2400" kern="1200" dirty="0" smtClean="0">
                          <a:solidFill>
                            <a:srgbClr val="000000"/>
                          </a:solidFill>
                          <a:effectLst/>
                          <a:latin typeface="宋体" pitchFamily="2" charset="-122"/>
                          <a:ea typeface="宋体" pitchFamily="2" charset="-122"/>
                          <a:cs typeface="Times New Roman"/>
                        </a:rPr>
                        <a:t>表现</a:t>
                      </a:r>
                      <a:r>
                        <a:rPr lang="en-US" sz="2400" kern="1200" dirty="0" smtClean="0">
                          <a:solidFill>
                            <a:srgbClr val="000000"/>
                          </a:solidFill>
                          <a:effectLst/>
                          <a:latin typeface="宋体" pitchFamily="2" charset="-122"/>
                          <a:ea typeface="宋体" pitchFamily="2" charset="-122"/>
                          <a:cs typeface="Times New Roman"/>
                        </a:rPr>
                        <a:t>：</a:t>
                      </a:r>
                      <a:r>
                        <a:rPr lang="zh-CN" sz="2400" kern="1200" dirty="0" smtClean="0">
                          <a:solidFill>
                            <a:srgbClr val="000000"/>
                          </a:solidFill>
                          <a:effectLst/>
                          <a:latin typeface="宋体" pitchFamily="2" charset="-122"/>
                          <a:ea typeface="宋体" pitchFamily="2" charset="-122"/>
                          <a:cs typeface="Times New Roman"/>
                        </a:rPr>
                        <a:t>谦让</a:t>
                      </a:r>
                      <a:r>
                        <a:rPr lang="zh-CN" sz="2400" kern="1200" dirty="0">
                          <a:solidFill>
                            <a:srgbClr val="000000"/>
                          </a:solidFill>
                          <a:effectLst/>
                          <a:latin typeface="宋体" pitchFamily="2" charset="-122"/>
                          <a:ea typeface="宋体" pitchFamily="2" charset="-122"/>
                          <a:cs typeface="Times New Roman"/>
                        </a:rPr>
                        <a:t>、分享、帮助他人、关心社会发展</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20377">
                <a:tc vMerge="1">
                  <a:txBody>
                    <a:bodyPr/>
                    <a:lstStyle/>
                    <a:p>
                      <a:endParaRPr lang="zh-CN" altLang="en-US"/>
                    </a:p>
                  </a:txBody>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亲社会行为有什么作用</a:t>
                      </a:r>
                      <a:endParaRPr lang="zh-CN" altLang="en-US"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kern="1200" dirty="0">
                          <a:solidFill>
                            <a:srgbClr val="000000"/>
                          </a:solidFill>
                          <a:effectLst/>
                          <a:latin typeface="宋体" pitchFamily="2" charset="-122"/>
                          <a:ea typeface="宋体" pitchFamily="2" charset="-122"/>
                          <a:cs typeface="Times New Roman"/>
                        </a:rPr>
                        <a:t>有利于我们养成良好的行为</a:t>
                      </a:r>
                      <a:r>
                        <a:rPr lang="zh-CN" sz="2400" kern="1200" dirty="0" smtClean="0">
                          <a:solidFill>
                            <a:srgbClr val="000000"/>
                          </a:solidFill>
                          <a:effectLst/>
                          <a:latin typeface="宋体" pitchFamily="2" charset="-122"/>
                          <a:ea typeface="宋体" pitchFamily="2" charset="-122"/>
                          <a:cs typeface="Times New Roman"/>
                        </a:rPr>
                        <a:t>习惯</a:t>
                      </a:r>
                      <a:r>
                        <a:rPr lang="en-US" sz="2400" kern="1200" dirty="0" smtClean="0">
                          <a:solidFill>
                            <a:srgbClr val="000000"/>
                          </a:solidFill>
                          <a:effectLst/>
                          <a:latin typeface="宋体" pitchFamily="2" charset="-122"/>
                          <a:ea typeface="宋体" pitchFamily="2" charset="-122"/>
                          <a:cs typeface="Times New Roman"/>
                        </a:rPr>
                        <a:t>，</a:t>
                      </a:r>
                      <a:r>
                        <a:rPr lang="zh-CN" sz="2400" kern="1200" dirty="0" smtClean="0">
                          <a:solidFill>
                            <a:srgbClr val="000000"/>
                          </a:solidFill>
                          <a:effectLst/>
                          <a:latin typeface="宋体" pitchFamily="2" charset="-122"/>
                          <a:ea typeface="宋体" pitchFamily="2" charset="-122"/>
                          <a:cs typeface="Times New Roman"/>
                        </a:rPr>
                        <a:t>塑造</a:t>
                      </a:r>
                      <a:r>
                        <a:rPr lang="zh-CN" sz="2400" kern="1200" dirty="0">
                          <a:solidFill>
                            <a:srgbClr val="000000"/>
                          </a:solidFill>
                          <a:effectLst/>
                          <a:latin typeface="宋体" pitchFamily="2" charset="-122"/>
                          <a:ea typeface="宋体" pitchFamily="2" charset="-122"/>
                          <a:cs typeface="Times New Roman"/>
                        </a:rPr>
                        <a:t>健康的</a:t>
                      </a:r>
                      <a:r>
                        <a:rPr lang="zh-CN" sz="2400" kern="1200" dirty="0" smtClean="0">
                          <a:solidFill>
                            <a:srgbClr val="000000"/>
                          </a:solidFill>
                          <a:effectLst/>
                          <a:latin typeface="宋体" pitchFamily="2" charset="-122"/>
                          <a:ea typeface="宋体" pitchFamily="2" charset="-122"/>
                          <a:cs typeface="Times New Roman"/>
                        </a:rPr>
                        <a:t>人格</a:t>
                      </a:r>
                      <a:r>
                        <a:rPr lang="en-US" sz="2400" kern="1200" dirty="0" smtClean="0">
                          <a:solidFill>
                            <a:srgbClr val="000000"/>
                          </a:solidFill>
                          <a:effectLst/>
                          <a:latin typeface="宋体" pitchFamily="2" charset="-122"/>
                          <a:ea typeface="宋体" pitchFamily="2" charset="-122"/>
                          <a:cs typeface="Times New Roman"/>
                        </a:rPr>
                        <a:t>，</a:t>
                      </a:r>
                      <a:r>
                        <a:rPr lang="zh-CN" sz="2400" kern="1200" dirty="0" smtClean="0">
                          <a:solidFill>
                            <a:srgbClr val="000000"/>
                          </a:solidFill>
                          <a:effectLst/>
                          <a:latin typeface="宋体" pitchFamily="2" charset="-122"/>
                          <a:ea typeface="宋体" pitchFamily="2" charset="-122"/>
                          <a:cs typeface="Times New Roman"/>
                        </a:rPr>
                        <a:t>形成</a:t>
                      </a:r>
                      <a:r>
                        <a:rPr lang="zh-CN" sz="2400" kern="1200" dirty="0">
                          <a:solidFill>
                            <a:srgbClr val="000000"/>
                          </a:solidFill>
                          <a:effectLst/>
                          <a:latin typeface="宋体" pitchFamily="2" charset="-122"/>
                          <a:ea typeface="宋体" pitchFamily="2" charset="-122"/>
                          <a:cs typeface="Times New Roman"/>
                        </a:rPr>
                        <a:t>正确的价值</a:t>
                      </a:r>
                      <a:r>
                        <a:rPr lang="zh-CN" sz="2400" kern="1200" dirty="0" smtClean="0">
                          <a:solidFill>
                            <a:srgbClr val="000000"/>
                          </a:solidFill>
                          <a:effectLst/>
                          <a:latin typeface="宋体" pitchFamily="2" charset="-122"/>
                          <a:ea typeface="宋体" pitchFamily="2" charset="-122"/>
                          <a:cs typeface="Times New Roman"/>
                        </a:rPr>
                        <a:t>观念</a:t>
                      </a:r>
                      <a:r>
                        <a:rPr lang="en-US" sz="2400" kern="1200" dirty="0" smtClean="0">
                          <a:solidFill>
                            <a:srgbClr val="000000"/>
                          </a:solidFill>
                          <a:effectLst/>
                          <a:latin typeface="宋体" pitchFamily="2" charset="-122"/>
                          <a:ea typeface="宋体" pitchFamily="2" charset="-122"/>
                          <a:cs typeface="Times New Roman"/>
                        </a:rPr>
                        <a:t>，</a:t>
                      </a:r>
                      <a:r>
                        <a:rPr lang="zh-CN" sz="2400" kern="1200" dirty="0" smtClean="0">
                          <a:solidFill>
                            <a:srgbClr val="000000"/>
                          </a:solidFill>
                          <a:effectLst/>
                          <a:latin typeface="宋体" pitchFamily="2" charset="-122"/>
                          <a:ea typeface="宋体" pitchFamily="2" charset="-122"/>
                          <a:cs typeface="Times New Roman"/>
                        </a:rPr>
                        <a:t>获得</a:t>
                      </a:r>
                      <a:r>
                        <a:rPr lang="zh-CN" sz="2400" kern="1200" dirty="0">
                          <a:solidFill>
                            <a:srgbClr val="000000"/>
                          </a:solidFill>
                          <a:effectLst/>
                          <a:latin typeface="宋体" pitchFamily="2" charset="-122"/>
                          <a:ea typeface="宋体" pitchFamily="2" charset="-122"/>
                          <a:cs typeface="Times New Roman"/>
                        </a:rPr>
                        <a:t>他人和社会的接纳与认可</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8293447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6" name="表格 5"/>
          <p:cNvGraphicFramePr>
            <a:graphicFrameLocks noGrp="1"/>
          </p:cNvGraphicFramePr>
          <p:nvPr>
            <p:extLst>
              <p:ext uri="{D42A27DB-BD31-4B8C-83A1-F6EECF244321}">
                <p14:modId xmlns="" xmlns:p14="http://schemas.microsoft.com/office/powerpoint/2010/main" val="3309377604"/>
              </p:ext>
            </p:extLst>
          </p:nvPr>
        </p:nvGraphicFramePr>
        <p:xfrm>
          <a:off x="556515" y="1628077"/>
          <a:ext cx="11118812" cy="4817327"/>
        </p:xfrm>
        <a:graphic>
          <a:graphicData uri="http://schemas.openxmlformats.org/drawingml/2006/table">
            <a:tbl>
              <a:tblPr firstRow="1" firstCol="1" bandRow="1"/>
              <a:tblGrid>
                <a:gridCol w="2309348"/>
                <a:gridCol w="1996069"/>
                <a:gridCol w="6813395"/>
              </a:tblGrid>
              <a:tr h="578079">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目标要求</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问题</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答    案</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39248">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●积极参与公共生活、公益活动</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为什么青少年需要养成亲社会行为</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1</a:t>
                      </a:r>
                      <a:r>
                        <a:rPr lang="zh-CN" altLang="en-US" sz="2400" dirty="0" smtClean="0">
                          <a:solidFill>
                            <a:srgbClr val="000000"/>
                          </a:solidFill>
                          <a:effectLst/>
                          <a:latin typeface="宋体" pitchFamily="2" charset="-122"/>
                          <a:ea typeface="宋体" pitchFamily="2" charset="-122"/>
                          <a:cs typeface="Times New Roman"/>
                        </a:rPr>
                        <a:t>）青少年处于走向社会的关键时期，我们应该树立积极的生活态度，关注社会，了解社会，服务社会，养成亲社会行为</a:t>
                      </a:r>
                    </a:p>
                    <a:p>
                      <a:pPr>
                        <a:lnSpc>
                          <a:spcPct val="10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2</a:t>
                      </a:r>
                      <a:r>
                        <a:rPr lang="zh-CN" altLang="en-US" sz="2400" dirty="0" smtClean="0">
                          <a:solidFill>
                            <a:srgbClr val="000000"/>
                          </a:solidFill>
                          <a:effectLst/>
                          <a:latin typeface="宋体" pitchFamily="2" charset="-122"/>
                          <a:ea typeface="宋体" pitchFamily="2" charset="-122"/>
                          <a:cs typeface="Times New Roman"/>
                        </a:rPr>
                        <a:t>）谦让、分享、帮助他人、关心社会发展等亲社会行为，有利于我们养成良好的行为习惯，塑造健康的人格，形成正确的价值观念，获得他人和社会的接纳与认可</a:t>
                      </a:r>
                    </a:p>
                    <a:p>
                      <a:pPr>
                        <a:lnSpc>
                          <a:spcPct val="10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3</a:t>
                      </a:r>
                      <a:r>
                        <a:rPr lang="zh-CN" altLang="en-US" sz="2400" dirty="0" smtClean="0">
                          <a:solidFill>
                            <a:srgbClr val="000000"/>
                          </a:solidFill>
                          <a:effectLst/>
                          <a:latin typeface="宋体" pitchFamily="2" charset="-122"/>
                          <a:ea typeface="宋体" pitchFamily="2" charset="-122"/>
                          <a:cs typeface="Times New Roman"/>
                        </a:rPr>
                        <a:t>）参与社会的过程，既是体验社会生活的过程，也是在实践中发展和成就自己的过程。我们只有主动关心社会，积极融入社会，倾力奉献社会，才能实现自己的人生价值</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6" name="表格 5"/>
          <p:cNvGraphicFramePr>
            <a:graphicFrameLocks noGrp="1"/>
          </p:cNvGraphicFramePr>
          <p:nvPr>
            <p:extLst>
              <p:ext uri="{D42A27DB-BD31-4B8C-83A1-F6EECF244321}">
                <p14:modId xmlns="" xmlns:p14="http://schemas.microsoft.com/office/powerpoint/2010/main" val="4188295724"/>
              </p:ext>
            </p:extLst>
          </p:nvPr>
        </p:nvGraphicFramePr>
        <p:xfrm>
          <a:off x="812994" y="1405053"/>
          <a:ext cx="10840029" cy="5006898"/>
        </p:xfrm>
        <a:graphic>
          <a:graphicData uri="http://schemas.openxmlformats.org/drawingml/2006/table">
            <a:tbl>
              <a:tblPr firstRow="1" firstCol="1" bandRow="1"/>
              <a:tblGrid>
                <a:gridCol w="1506460"/>
                <a:gridCol w="1761892"/>
                <a:gridCol w="7571677"/>
              </a:tblGrid>
              <a:tr h="553870">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目标要求</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问题</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答    案</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53028">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●积极参与公共生活、公益活动</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如何养成亲社会行为</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亲社会行为在人际交往和社会实践中养成</a:t>
                      </a:r>
                    </a:p>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1</a:t>
                      </a:r>
                      <a:r>
                        <a:rPr lang="zh-CN" altLang="en-US" sz="2400" dirty="0" smtClean="0">
                          <a:solidFill>
                            <a:srgbClr val="000000"/>
                          </a:solidFill>
                          <a:effectLst/>
                          <a:latin typeface="宋体" pitchFamily="2" charset="-122"/>
                          <a:ea typeface="宋体" pitchFamily="2" charset="-122"/>
                          <a:cs typeface="Times New Roman"/>
                        </a:rPr>
                        <a:t>）我们要主动了解社会，关注社会的发展变化，积极投身于社会实践</a:t>
                      </a:r>
                    </a:p>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2</a:t>
                      </a:r>
                      <a:r>
                        <a:rPr lang="zh-CN" altLang="en-US" sz="2400" dirty="0" smtClean="0">
                          <a:solidFill>
                            <a:srgbClr val="000000"/>
                          </a:solidFill>
                          <a:effectLst/>
                          <a:latin typeface="宋体" pitchFamily="2" charset="-122"/>
                          <a:ea typeface="宋体" pitchFamily="2" charset="-122"/>
                          <a:cs typeface="Times New Roman"/>
                        </a:rPr>
                        <a:t>）在社会生活中，我们要遵守社会规则和习俗，热心帮助他人，想他人之所想，急他人之所急</a:t>
                      </a:r>
                    </a:p>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3</a:t>
                      </a:r>
                      <a:r>
                        <a:rPr lang="zh-CN" altLang="en-US" sz="2400" dirty="0" smtClean="0">
                          <a:solidFill>
                            <a:srgbClr val="000000"/>
                          </a:solidFill>
                          <a:effectLst/>
                          <a:latin typeface="宋体" pitchFamily="2" charset="-122"/>
                          <a:ea typeface="宋体" pitchFamily="2" charset="-122"/>
                          <a:cs typeface="Times New Roman"/>
                        </a:rPr>
                        <a:t>）具体方式：谦让、分享、帮助他人、合作、友善等道德行为，听新闻、看报纸、讨论社会热点问题、参与志愿者活动等社会参与行为</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91195195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0" name="文本框 99"/>
          <p:cNvSpPr txBox="1"/>
          <p:nvPr/>
        </p:nvSpPr>
        <p:spPr>
          <a:xfrm>
            <a:off x="715857" y="2636026"/>
            <a:ext cx="11015980" cy="2788456"/>
          </a:xfrm>
          <a:prstGeom prst="rect">
            <a:avLst/>
          </a:prstGeom>
          <a:noFill/>
          <a:ln w="9525">
            <a:noFill/>
          </a:ln>
        </p:spPr>
        <p:txBody>
          <a:bodyPr wrap="square">
            <a:spAutoFit/>
          </a:bodyPr>
          <a:lstStyle/>
          <a:p>
            <a:pPr indent="0">
              <a:lnSpc>
                <a:spcPct val="130000"/>
              </a:lnSpc>
              <a:spcBef>
                <a:spcPts val="0"/>
              </a:spcBef>
              <a:spcAft>
                <a:spcPts val="0"/>
              </a:spcAft>
            </a:pPr>
            <a:r>
              <a:rPr lang="zh-CN" altLang="en-US" sz="2400" dirty="0" smtClean="0">
                <a:solidFill>
                  <a:srgbClr val="000000"/>
                </a:solidFill>
                <a:latin typeface="黑体" pitchFamily="49" charset="-122"/>
                <a:ea typeface="黑体" pitchFamily="49" charset="-122"/>
                <a:cs typeface="Times New Roman" panose="02020603050405020304" pitchFamily="18" charset="0"/>
              </a:rPr>
              <a:t>中考目标要求：</a:t>
            </a:r>
            <a:endParaRPr lang="en-US" altLang="zh-CN" sz="2400" dirty="0" smtClean="0">
              <a:solidFill>
                <a:srgbClr val="000000"/>
              </a:solidFill>
              <a:latin typeface="黑体" pitchFamily="49" charset="-122"/>
              <a:ea typeface="黑体" pitchFamily="49" charset="-122"/>
              <a:cs typeface="Times New Roman" panose="02020603050405020304" pitchFamily="18" charset="0"/>
            </a:endParaRPr>
          </a:p>
          <a:p>
            <a:pPr>
              <a:lnSpc>
                <a:spcPct val="150000"/>
              </a:lnSpc>
              <a:spcAft>
                <a:spcPts val="0"/>
              </a:spcAft>
            </a:pPr>
            <a:r>
              <a:rPr lang="en-US" altLang="zh-CN" sz="2400" dirty="0">
                <a:solidFill>
                  <a:srgbClr val="000000"/>
                </a:solidFill>
                <a:latin typeface="宋体" pitchFamily="2" charset="-122"/>
                <a:ea typeface="宋体" pitchFamily="2" charset="-122"/>
                <a:cs typeface="Times New Roman"/>
              </a:rPr>
              <a:t>1.</a:t>
            </a:r>
            <a:r>
              <a:rPr lang="zh-CN" altLang="zh-CN" sz="2400" dirty="0">
                <a:solidFill>
                  <a:srgbClr val="000000"/>
                </a:solidFill>
                <a:latin typeface="宋体" pitchFamily="2" charset="-122"/>
                <a:ea typeface="宋体" pitchFamily="2" charset="-122"/>
                <a:cs typeface="Times New Roman"/>
              </a:rPr>
              <a:t>知道角色不同、责任</a:t>
            </a:r>
            <a:r>
              <a:rPr lang="zh-CN" altLang="zh-CN" sz="2400" dirty="0" smtClean="0">
                <a:solidFill>
                  <a:srgbClr val="000000"/>
                </a:solidFill>
                <a:latin typeface="宋体" pitchFamily="2" charset="-122"/>
                <a:ea typeface="宋体" pitchFamily="2" charset="-122"/>
                <a:cs typeface="Times New Roman"/>
              </a:rPr>
              <a:t>不同</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明确</a:t>
            </a:r>
            <a:r>
              <a:rPr lang="zh-CN" altLang="zh-CN" sz="2400" dirty="0">
                <a:solidFill>
                  <a:srgbClr val="000000"/>
                </a:solidFill>
                <a:latin typeface="宋体" pitchFamily="2" charset="-122"/>
                <a:ea typeface="宋体" pitchFamily="2" charset="-122"/>
                <a:cs typeface="Times New Roman"/>
              </a:rPr>
              <a:t>自己的不同角色应承担不同责任</a:t>
            </a:r>
            <a:r>
              <a:rPr lang="zh-CN" altLang="zh-CN" sz="2400" dirty="0">
                <a:solidFill>
                  <a:srgbClr val="FF00FF"/>
                </a:solidFill>
                <a:latin typeface="宋体" pitchFamily="2" charset="-122"/>
                <a:ea typeface="宋体" pitchFamily="2" charset="-122"/>
                <a:cs typeface="Times New Roman"/>
              </a:rPr>
              <a:t>　　</a:t>
            </a:r>
            <a:endParaRPr lang="en-US" altLang="zh-CN" sz="2400" dirty="0" smtClean="0">
              <a:solidFill>
                <a:srgbClr val="FF00FF"/>
              </a:solidFill>
              <a:latin typeface="宋体" pitchFamily="2" charset="-122"/>
              <a:ea typeface="宋体" pitchFamily="2" charset="-122"/>
              <a:cs typeface="Times New Roman"/>
            </a:endParaRPr>
          </a:p>
          <a:p>
            <a:pPr>
              <a:lnSpc>
                <a:spcPct val="150000"/>
              </a:lnSpc>
              <a:spcAft>
                <a:spcPts val="0"/>
              </a:spcAft>
            </a:pPr>
            <a:r>
              <a:rPr lang="en-US" altLang="zh-CN" sz="2400" dirty="0">
                <a:solidFill>
                  <a:srgbClr val="FF00FF"/>
                </a:solidFill>
                <a:latin typeface="宋体" pitchFamily="2" charset="-122"/>
                <a:ea typeface="宋体" pitchFamily="2" charset="-122"/>
                <a:cs typeface="Times New Roman"/>
              </a:rPr>
              <a:t> </a:t>
            </a:r>
            <a:r>
              <a:rPr lang="en-US" altLang="zh-CN" sz="2400" dirty="0" smtClean="0">
                <a:solidFill>
                  <a:srgbClr val="FF00FF"/>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统编教材八上第六课</a:t>
            </a:r>
          </a:p>
          <a:p>
            <a:pPr>
              <a:lnSpc>
                <a:spcPct val="150000"/>
              </a:lnSpc>
            </a:pPr>
            <a:r>
              <a:rPr lang="en-US" altLang="zh-CN" sz="2400" dirty="0">
                <a:solidFill>
                  <a:srgbClr val="000000"/>
                </a:solidFill>
                <a:latin typeface="宋体" pitchFamily="2" charset="-122"/>
                <a:ea typeface="宋体" pitchFamily="2" charset="-122"/>
                <a:cs typeface="Times New Roman"/>
              </a:rPr>
              <a:t>2.</a:t>
            </a:r>
            <a:r>
              <a:rPr lang="zh-CN" altLang="zh-CN" sz="2400" dirty="0">
                <a:solidFill>
                  <a:srgbClr val="000000"/>
                </a:solidFill>
                <a:latin typeface="宋体" pitchFamily="2" charset="-122"/>
                <a:ea typeface="宋体" pitchFamily="2" charset="-122"/>
                <a:cs typeface="Times New Roman"/>
              </a:rPr>
              <a:t>增强责任</a:t>
            </a:r>
            <a:r>
              <a:rPr lang="zh-CN" altLang="zh-CN" sz="2400" dirty="0" smtClean="0">
                <a:solidFill>
                  <a:srgbClr val="000000"/>
                </a:solidFill>
                <a:latin typeface="宋体" pitchFamily="2" charset="-122"/>
                <a:ea typeface="宋体" pitchFamily="2" charset="-122"/>
                <a:cs typeface="Times New Roman"/>
              </a:rPr>
              <a:t>意识</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勇于</a:t>
            </a:r>
            <a:r>
              <a:rPr lang="zh-CN" altLang="zh-CN" sz="2400" dirty="0">
                <a:solidFill>
                  <a:srgbClr val="000000"/>
                </a:solidFill>
                <a:latin typeface="宋体" pitchFamily="2" charset="-122"/>
                <a:ea typeface="宋体" pitchFamily="2" charset="-122"/>
                <a:cs typeface="Times New Roman"/>
              </a:rPr>
              <a:t>承担</a:t>
            </a:r>
            <a:r>
              <a:rPr lang="zh-CN" altLang="zh-CN" sz="2400" dirty="0" smtClean="0">
                <a:solidFill>
                  <a:srgbClr val="000000"/>
                </a:solidFill>
                <a:latin typeface="宋体" pitchFamily="2" charset="-122"/>
                <a:ea typeface="宋体" pitchFamily="2" charset="-122"/>
                <a:cs typeface="Times New Roman"/>
              </a:rPr>
              <a:t>责任</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努力</a:t>
            </a:r>
            <a:r>
              <a:rPr lang="zh-CN" altLang="zh-CN" sz="2400" dirty="0">
                <a:solidFill>
                  <a:srgbClr val="000000"/>
                </a:solidFill>
                <a:latin typeface="宋体" pitchFamily="2" charset="-122"/>
                <a:ea typeface="宋体" pitchFamily="2" charset="-122"/>
                <a:cs typeface="Times New Roman"/>
              </a:rPr>
              <a:t>做一个负责任的公民</a:t>
            </a:r>
            <a:r>
              <a:rPr lang="zh-CN" altLang="zh-CN" sz="2400" dirty="0">
                <a:solidFill>
                  <a:srgbClr val="FF00FF"/>
                </a:solidFill>
                <a:latin typeface="宋体" pitchFamily="2" charset="-122"/>
                <a:ea typeface="宋体" pitchFamily="2" charset="-122"/>
                <a:cs typeface="Times New Roman"/>
              </a:rPr>
              <a:t>　　</a:t>
            </a:r>
            <a:endParaRPr lang="en-US" altLang="zh-CN" sz="2400" dirty="0" smtClean="0">
              <a:solidFill>
                <a:srgbClr val="FF00FF"/>
              </a:solidFill>
              <a:latin typeface="宋体" pitchFamily="2" charset="-122"/>
              <a:ea typeface="宋体" pitchFamily="2" charset="-122"/>
              <a:cs typeface="Times New Roman"/>
            </a:endParaRPr>
          </a:p>
          <a:p>
            <a:pPr>
              <a:lnSpc>
                <a:spcPct val="150000"/>
              </a:lnSpc>
            </a:pPr>
            <a:r>
              <a:rPr lang="en-US" altLang="zh-CN" sz="2400" dirty="0">
                <a:solidFill>
                  <a:srgbClr val="FF00FF"/>
                </a:solidFill>
                <a:latin typeface="宋体" pitchFamily="2" charset="-122"/>
                <a:ea typeface="宋体" pitchFamily="2" charset="-122"/>
                <a:cs typeface="Times New Roman"/>
              </a:rPr>
              <a:t> </a:t>
            </a:r>
            <a:r>
              <a:rPr lang="en-US" altLang="zh-CN" sz="2400" dirty="0" smtClean="0">
                <a:solidFill>
                  <a:srgbClr val="FF00FF"/>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统编教材八上第六课</a:t>
            </a:r>
            <a:endParaRPr lang="en-US" altLang="zh-CN" sz="24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1" name="组合 10"/>
          <p:cNvGrpSpPr/>
          <p:nvPr/>
        </p:nvGrpSpPr>
        <p:grpSpPr>
          <a:xfrm>
            <a:off x="580539" y="1363773"/>
            <a:ext cx="4493267" cy="627895"/>
            <a:chOff x="1034884" y="629878"/>
            <a:chExt cx="4080530" cy="627895"/>
          </a:xfrm>
        </p:grpSpPr>
        <p:sp>
          <p:nvSpPr>
            <p:cNvPr id="12" name="圆角矩形 6">
              <a:hlinkClick r:id="rId5" action="ppaction://hlinksldjump"/>
            </p:cNvPr>
            <p:cNvSpPr/>
            <p:nvPr>
              <p:custDataLst>
                <p:tags r:id="rId1"/>
              </p:custDataLst>
            </p:nvPr>
          </p:nvSpPr>
          <p:spPr>
            <a:xfrm flipH="1">
              <a:off x="2642643" y="664168"/>
              <a:ext cx="2472771"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承担责任</a:t>
              </a:r>
            </a:p>
          </p:txBody>
        </p:sp>
        <p:sp>
          <p:nvSpPr>
            <p:cNvPr id="13"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latin typeface="黑体" pitchFamily="49" charset="-122"/>
                  <a:ea typeface="黑体" pitchFamily="49" charset="-122"/>
                </a:rPr>
                <a:t>知识点</a:t>
              </a:r>
              <a:r>
                <a:rPr lang="en-US" altLang="zh-CN" sz="2800" b="1" strike="noStrike" noProof="1" smtClean="0">
                  <a:solidFill>
                    <a:schemeClr val="bg1"/>
                  </a:solidFill>
                  <a:latin typeface="黑体" pitchFamily="49" charset="-122"/>
                  <a:ea typeface="黑体" pitchFamily="49" charset="-122"/>
                </a:rPr>
                <a:t>2</a:t>
              </a:r>
              <a:endParaRPr lang="zh-CN" altLang="en-US" sz="2800" b="1" strike="noStrike" noProof="1">
                <a:solidFill>
                  <a:schemeClr val="bg1"/>
                </a:solidFill>
                <a:latin typeface="黑体" pitchFamily="49" charset="-122"/>
                <a:ea typeface="黑体" pitchFamily="49" charset="-122"/>
              </a:endParaRPr>
            </a:p>
          </p:txBody>
        </p:sp>
        <p:sp>
          <p:nvSpPr>
            <p:cNvPr id="14" name="圆角矩形 13"/>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25387845"/>
              </p:ext>
            </p:extLst>
          </p:nvPr>
        </p:nvGraphicFramePr>
        <p:xfrm>
          <a:off x="667752" y="1471758"/>
          <a:ext cx="10907213" cy="5060725"/>
        </p:xfrm>
        <a:graphic>
          <a:graphicData uri="http://schemas.openxmlformats.org/drawingml/2006/table">
            <a:tbl>
              <a:tblPr firstRow="1" firstCol="1" bandRow="1"/>
              <a:tblGrid>
                <a:gridCol w="2186960"/>
                <a:gridCol w="1516566"/>
                <a:gridCol w="7203687"/>
              </a:tblGrid>
              <a:tr h="570005">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目标要求</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问题</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答    案</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20953">
                <a:tc rowSpan="2">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●知道角色不同、责任不同，明确自己的不同角色应承担不同责任</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责任的含义和来源是什么</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lnSpc>
                          <a:spcPct val="150000"/>
                        </a:lnSpc>
                        <a:spcAft>
                          <a:spcPts val="0"/>
                        </a:spcAft>
                      </a:pPr>
                      <a:r>
                        <a:rPr lang="zh-CN" sz="2400" kern="1200" dirty="0">
                          <a:solidFill>
                            <a:srgbClr val="000000"/>
                          </a:solidFill>
                          <a:effectLst/>
                          <a:latin typeface="宋体" pitchFamily="2" charset="-122"/>
                          <a:ea typeface="宋体" pitchFamily="2" charset="-122"/>
                          <a:cs typeface="Times New Roman"/>
                        </a:rPr>
                        <a:t>责任是一个人分内应该做的事情。责任来自对他人的承诺、职业要求、道德规范、法律规定等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35780">
                <a:tc vMerge="1">
                  <a:txBody>
                    <a:bodyPr/>
                    <a:lstStyle/>
                    <a:p>
                      <a:endParaRPr lang="zh-CN" altLang="en-US"/>
                    </a:p>
                  </a:txBody>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角色与责任有什么关系</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lnSpc>
                          <a:spcPts val="3200"/>
                        </a:lnSpc>
                        <a:spcAft>
                          <a:spcPts val="0"/>
                        </a:spcAft>
                      </a:pPr>
                      <a:r>
                        <a:rPr lang="en-US" sz="2400" kern="1200" dirty="0" smtClean="0">
                          <a:solidFill>
                            <a:srgbClr val="000000"/>
                          </a:solidFill>
                          <a:effectLst/>
                          <a:latin typeface="宋体" pitchFamily="2" charset="-122"/>
                          <a:ea typeface="宋体" pitchFamily="2" charset="-122"/>
                          <a:cs typeface="Times New Roman"/>
                        </a:rPr>
                        <a:t>（1）</a:t>
                      </a:r>
                      <a:r>
                        <a:rPr lang="zh-CN" sz="2400" kern="1200" dirty="0" smtClean="0">
                          <a:solidFill>
                            <a:srgbClr val="000000"/>
                          </a:solidFill>
                          <a:effectLst/>
                          <a:latin typeface="宋体" pitchFamily="2" charset="-122"/>
                          <a:ea typeface="宋体" pitchFamily="2" charset="-122"/>
                          <a:cs typeface="Times New Roman"/>
                        </a:rPr>
                        <a:t>在</a:t>
                      </a:r>
                      <a:r>
                        <a:rPr lang="zh-CN" sz="2400" kern="1200" dirty="0">
                          <a:solidFill>
                            <a:srgbClr val="000000"/>
                          </a:solidFill>
                          <a:effectLst/>
                          <a:latin typeface="宋体" pitchFamily="2" charset="-122"/>
                          <a:ea typeface="宋体" pitchFamily="2" charset="-122"/>
                          <a:cs typeface="Times New Roman"/>
                        </a:rPr>
                        <a:t>社会生活的舞台</a:t>
                      </a:r>
                      <a:r>
                        <a:rPr lang="zh-CN" sz="2400" kern="1200" dirty="0" smtClean="0">
                          <a:solidFill>
                            <a:srgbClr val="000000"/>
                          </a:solidFill>
                          <a:effectLst/>
                          <a:latin typeface="宋体" pitchFamily="2" charset="-122"/>
                          <a:ea typeface="宋体" pitchFamily="2" charset="-122"/>
                          <a:cs typeface="Times New Roman"/>
                        </a:rPr>
                        <a:t>上</a:t>
                      </a:r>
                      <a:r>
                        <a:rPr lang="en-US" sz="2400" kern="1200" dirty="0" smtClean="0">
                          <a:solidFill>
                            <a:srgbClr val="000000"/>
                          </a:solidFill>
                          <a:effectLst/>
                          <a:latin typeface="宋体" pitchFamily="2" charset="-122"/>
                          <a:ea typeface="宋体" pitchFamily="2" charset="-122"/>
                          <a:cs typeface="Times New Roman"/>
                        </a:rPr>
                        <a:t>，</a:t>
                      </a:r>
                      <a:r>
                        <a:rPr lang="zh-CN" sz="2400" kern="1200" dirty="0" smtClean="0">
                          <a:solidFill>
                            <a:srgbClr val="000000"/>
                          </a:solidFill>
                          <a:effectLst/>
                          <a:latin typeface="宋体" pitchFamily="2" charset="-122"/>
                          <a:ea typeface="宋体" pitchFamily="2" charset="-122"/>
                          <a:cs typeface="Times New Roman"/>
                        </a:rPr>
                        <a:t>每个人</a:t>
                      </a:r>
                      <a:r>
                        <a:rPr lang="zh-CN" sz="2400" kern="1200" dirty="0">
                          <a:solidFill>
                            <a:srgbClr val="000000"/>
                          </a:solidFill>
                          <a:effectLst/>
                          <a:latin typeface="宋体" pitchFamily="2" charset="-122"/>
                          <a:ea typeface="宋体" pitchFamily="2" charset="-122"/>
                          <a:cs typeface="Times New Roman"/>
                        </a:rPr>
                        <a:t>都扮演着不同的角色</a:t>
                      </a:r>
                    </a:p>
                    <a:p>
                      <a:pPr marL="0" algn="l" defTabSz="914400" rtl="0" eaLnBrk="1" latinLnBrk="0" hangingPunct="1">
                        <a:lnSpc>
                          <a:spcPts val="3200"/>
                        </a:lnSpc>
                        <a:spcAft>
                          <a:spcPts val="0"/>
                        </a:spcAft>
                      </a:pPr>
                      <a:r>
                        <a:rPr lang="en-US" sz="2400" kern="1200" dirty="0" smtClean="0">
                          <a:solidFill>
                            <a:srgbClr val="000000"/>
                          </a:solidFill>
                          <a:effectLst/>
                          <a:latin typeface="宋体" pitchFamily="2" charset="-122"/>
                          <a:ea typeface="宋体" pitchFamily="2" charset="-122"/>
                          <a:cs typeface="Times New Roman"/>
                        </a:rPr>
                        <a:t>（2）</a:t>
                      </a:r>
                      <a:r>
                        <a:rPr lang="zh-CN" sz="2400" kern="1200" dirty="0" smtClean="0">
                          <a:solidFill>
                            <a:srgbClr val="000000"/>
                          </a:solidFill>
                          <a:effectLst/>
                          <a:latin typeface="宋体" pitchFamily="2" charset="-122"/>
                          <a:ea typeface="宋体" pitchFamily="2" charset="-122"/>
                          <a:cs typeface="Times New Roman"/>
                        </a:rPr>
                        <a:t>随着</a:t>
                      </a:r>
                      <a:r>
                        <a:rPr lang="zh-CN" sz="2400" kern="1200" dirty="0">
                          <a:solidFill>
                            <a:srgbClr val="000000"/>
                          </a:solidFill>
                          <a:effectLst/>
                          <a:latin typeface="宋体" pitchFamily="2" charset="-122"/>
                          <a:ea typeface="宋体" pitchFamily="2" charset="-122"/>
                          <a:cs typeface="Times New Roman"/>
                        </a:rPr>
                        <a:t>时代发展和所处环境的</a:t>
                      </a:r>
                      <a:r>
                        <a:rPr lang="zh-CN" sz="2400" kern="1200" dirty="0" smtClean="0">
                          <a:solidFill>
                            <a:srgbClr val="000000"/>
                          </a:solidFill>
                          <a:effectLst/>
                          <a:latin typeface="宋体" pitchFamily="2" charset="-122"/>
                          <a:ea typeface="宋体" pitchFamily="2" charset="-122"/>
                          <a:cs typeface="Times New Roman"/>
                        </a:rPr>
                        <a:t>变化</a:t>
                      </a:r>
                      <a:r>
                        <a:rPr lang="en-US" sz="2400" kern="1200" dirty="0" smtClean="0">
                          <a:solidFill>
                            <a:srgbClr val="000000"/>
                          </a:solidFill>
                          <a:effectLst/>
                          <a:latin typeface="宋体" pitchFamily="2" charset="-122"/>
                          <a:ea typeface="宋体" pitchFamily="2" charset="-122"/>
                          <a:cs typeface="Times New Roman"/>
                        </a:rPr>
                        <a:t>，</a:t>
                      </a:r>
                      <a:r>
                        <a:rPr lang="zh-CN" sz="2400" kern="1200" dirty="0" smtClean="0">
                          <a:solidFill>
                            <a:srgbClr val="000000"/>
                          </a:solidFill>
                          <a:effectLst/>
                          <a:latin typeface="宋体" pitchFamily="2" charset="-122"/>
                          <a:ea typeface="宋体" pitchFamily="2" charset="-122"/>
                          <a:cs typeface="Times New Roman"/>
                        </a:rPr>
                        <a:t>我们</a:t>
                      </a:r>
                      <a:r>
                        <a:rPr lang="zh-CN" sz="2400" kern="1200" dirty="0">
                          <a:solidFill>
                            <a:srgbClr val="000000"/>
                          </a:solidFill>
                          <a:effectLst/>
                          <a:latin typeface="宋体" pitchFamily="2" charset="-122"/>
                          <a:ea typeface="宋体" pitchFamily="2" charset="-122"/>
                          <a:cs typeface="Times New Roman"/>
                        </a:rPr>
                        <a:t>会不断变换自己的</a:t>
                      </a:r>
                      <a:r>
                        <a:rPr lang="zh-CN" sz="2400" kern="1200" dirty="0" smtClean="0">
                          <a:solidFill>
                            <a:srgbClr val="000000"/>
                          </a:solidFill>
                          <a:effectLst/>
                          <a:latin typeface="宋体" pitchFamily="2" charset="-122"/>
                          <a:ea typeface="宋体" pitchFamily="2" charset="-122"/>
                          <a:cs typeface="Times New Roman"/>
                        </a:rPr>
                        <a:t>角色</a:t>
                      </a:r>
                      <a:r>
                        <a:rPr lang="en-US" sz="2400" kern="1200" dirty="0" smtClean="0">
                          <a:solidFill>
                            <a:srgbClr val="000000"/>
                          </a:solidFill>
                          <a:effectLst/>
                          <a:latin typeface="宋体" pitchFamily="2" charset="-122"/>
                          <a:ea typeface="宋体" pitchFamily="2" charset="-122"/>
                          <a:cs typeface="Times New Roman"/>
                        </a:rPr>
                        <a:t>，</a:t>
                      </a:r>
                      <a:r>
                        <a:rPr lang="zh-CN" sz="2400" kern="1200" dirty="0" smtClean="0">
                          <a:solidFill>
                            <a:srgbClr val="000000"/>
                          </a:solidFill>
                          <a:effectLst/>
                          <a:latin typeface="宋体" pitchFamily="2" charset="-122"/>
                          <a:ea typeface="宋体" pitchFamily="2" charset="-122"/>
                          <a:cs typeface="Times New Roman"/>
                        </a:rPr>
                        <a:t>调节</a:t>
                      </a:r>
                      <a:r>
                        <a:rPr lang="zh-CN" sz="2400" kern="1200" dirty="0">
                          <a:solidFill>
                            <a:srgbClr val="000000"/>
                          </a:solidFill>
                          <a:effectLst/>
                          <a:latin typeface="宋体" pitchFamily="2" charset="-122"/>
                          <a:ea typeface="宋体" pitchFamily="2" charset="-122"/>
                          <a:cs typeface="Times New Roman"/>
                        </a:rPr>
                        <a:t>角色行为</a:t>
                      </a:r>
                    </a:p>
                    <a:p>
                      <a:pPr marL="0" algn="l" defTabSz="914400" rtl="0" eaLnBrk="1" latinLnBrk="0" hangingPunct="1">
                        <a:lnSpc>
                          <a:spcPts val="3200"/>
                        </a:lnSpc>
                        <a:spcAft>
                          <a:spcPts val="0"/>
                        </a:spcAft>
                      </a:pPr>
                      <a:r>
                        <a:rPr lang="en-US" sz="2400" kern="1200" dirty="0" smtClean="0">
                          <a:solidFill>
                            <a:srgbClr val="000000"/>
                          </a:solidFill>
                          <a:effectLst/>
                          <a:latin typeface="宋体" pitchFamily="2" charset="-122"/>
                          <a:ea typeface="宋体" pitchFamily="2" charset="-122"/>
                          <a:cs typeface="Times New Roman"/>
                        </a:rPr>
                        <a:t>（3）</a:t>
                      </a:r>
                      <a:r>
                        <a:rPr lang="zh-CN" sz="2400" kern="1200" dirty="0" smtClean="0">
                          <a:solidFill>
                            <a:srgbClr val="000000"/>
                          </a:solidFill>
                          <a:effectLst/>
                          <a:latin typeface="宋体" pitchFamily="2" charset="-122"/>
                          <a:ea typeface="宋体" pitchFamily="2" charset="-122"/>
                          <a:cs typeface="Times New Roman"/>
                        </a:rPr>
                        <a:t>每</a:t>
                      </a:r>
                      <a:r>
                        <a:rPr lang="zh-CN" sz="2400" kern="1200" dirty="0">
                          <a:solidFill>
                            <a:srgbClr val="000000"/>
                          </a:solidFill>
                          <a:effectLst/>
                          <a:latin typeface="宋体" pitchFamily="2" charset="-122"/>
                          <a:ea typeface="宋体" pitchFamily="2" charset="-122"/>
                          <a:cs typeface="Times New Roman"/>
                        </a:rPr>
                        <a:t>一种角色都意味着承担相应的责任。只有人人认识到自己扮演的角色、承担应尽的</a:t>
                      </a:r>
                      <a:r>
                        <a:rPr lang="zh-CN" sz="2400" kern="1200" dirty="0" smtClean="0">
                          <a:solidFill>
                            <a:srgbClr val="000000"/>
                          </a:solidFill>
                          <a:effectLst/>
                          <a:latin typeface="宋体" pitchFamily="2" charset="-122"/>
                          <a:ea typeface="宋体" pitchFamily="2" charset="-122"/>
                          <a:cs typeface="Times New Roman"/>
                        </a:rPr>
                        <a:t>责任</a:t>
                      </a:r>
                      <a:r>
                        <a:rPr lang="en-US" sz="2400" kern="1200" dirty="0" smtClean="0">
                          <a:solidFill>
                            <a:srgbClr val="000000"/>
                          </a:solidFill>
                          <a:effectLst/>
                          <a:latin typeface="宋体" pitchFamily="2" charset="-122"/>
                          <a:ea typeface="宋体" pitchFamily="2" charset="-122"/>
                          <a:cs typeface="Times New Roman"/>
                        </a:rPr>
                        <a:t>，</a:t>
                      </a:r>
                      <a:r>
                        <a:rPr lang="zh-CN" sz="2400" kern="1200" dirty="0" smtClean="0">
                          <a:solidFill>
                            <a:srgbClr val="000000"/>
                          </a:solidFill>
                          <a:effectLst/>
                          <a:latin typeface="宋体" pitchFamily="2" charset="-122"/>
                          <a:ea typeface="宋体" pitchFamily="2" charset="-122"/>
                          <a:cs typeface="Times New Roman"/>
                        </a:rPr>
                        <a:t>才能</a:t>
                      </a:r>
                      <a:r>
                        <a:rPr lang="zh-CN" sz="2400" kern="1200" dirty="0">
                          <a:solidFill>
                            <a:srgbClr val="000000"/>
                          </a:solidFill>
                          <a:effectLst/>
                          <a:latin typeface="宋体" pitchFamily="2" charset="-122"/>
                          <a:ea typeface="宋体" pitchFamily="2" charset="-122"/>
                          <a:cs typeface="Times New Roman"/>
                        </a:rPr>
                        <a:t>构建各尽其能、各得其所而又和谐相处的社会</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 xmlns:p14="http://schemas.microsoft.com/office/powerpoint/2010/main" val="2237242249"/>
              </p:ext>
            </p:extLst>
          </p:nvPr>
        </p:nvGraphicFramePr>
        <p:xfrm>
          <a:off x="835021" y="1594421"/>
          <a:ext cx="10494618" cy="4561052"/>
        </p:xfrm>
        <a:graphic>
          <a:graphicData uri="http://schemas.openxmlformats.org/drawingml/2006/table">
            <a:tbl>
              <a:tblPr firstRow="1" firstCol="1" bandRow="1"/>
              <a:tblGrid>
                <a:gridCol w="2091247"/>
                <a:gridCol w="1445010"/>
                <a:gridCol w="6958361"/>
              </a:tblGrid>
              <a:tr h="579613">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目标要求</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问题</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答    案</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81439">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●知道角色不同、责任不同，明确自己的不同角色应承担不同责任</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如何扮演好自己的角色</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lnSpc>
                          <a:spcPct val="150000"/>
                        </a:lnSpc>
                        <a:spcAft>
                          <a:spcPts val="0"/>
                        </a:spcAft>
                      </a:pPr>
                      <a:r>
                        <a:rPr lang="zh-CN" altLang="en-US" sz="2400" kern="1200" dirty="0" smtClean="0">
                          <a:solidFill>
                            <a:srgbClr val="000000"/>
                          </a:solidFill>
                          <a:effectLst/>
                          <a:latin typeface="宋体" pitchFamily="2" charset="-122"/>
                          <a:ea typeface="宋体" pitchFamily="2" charset="-122"/>
                          <a:cs typeface="Times New Roman"/>
                        </a:rPr>
                        <a:t>（</a:t>
                      </a:r>
                      <a:r>
                        <a:rPr lang="en-US" altLang="zh-CN" sz="2400" kern="1200" dirty="0" smtClean="0">
                          <a:solidFill>
                            <a:srgbClr val="000000"/>
                          </a:solidFill>
                          <a:effectLst/>
                          <a:latin typeface="宋体" pitchFamily="2" charset="-122"/>
                          <a:ea typeface="宋体" pitchFamily="2" charset="-122"/>
                          <a:cs typeface="Times New Roman"/>
                        </a:rPr>
                        <a:t>1</a:t>
                      </a:r>
                      <a:r>
                        <a:rPr lang="zh-CN" altLang="en-US" sz="2400" kern="1200" dirty="0" smtClean="0">
                          <a:solidFill>
                            <a:srgbClr val="000000"/>
                          </a:solidFill>
                          <a:effectLst/>
                          <a:latin typeface="宋体" pitchFamily="2" charset="-122"/>
                          <a:ea typeface="宋体" pitchFamily="2" charset="-122"/>
                          <a:cs typeface="Times New Roman"/>
                        </a:rPr>
                        <a:t>）作为子女，孝敬父母是我们的责任</a:t>
                      </a:r>
                    </a:p>
                    <a:p>
                      <a:pPr marL="0" algn="l" defTabSz="914400" rtl="0" eaLnBrk="1" latinLnBrk="0" hangingPunct="1">
                        <a:lnSpc>
                          <a:spcPct val="150000"/>
                        </a:lnSpc>
                        <a:spcAft>
                          <a:spcPts val="0"/>
                        </a:spcAft>
                      </a:pPr>
                      <a:r>
                        <a:rPr lang="zh-CN" altLang="en-US" sz="2400" kern="1200" dirty="0" smtClean="0">
                          <a:solidFill>
                            <a:srgbClr val="000000"/>
                          </a:solidFill>
                          <a:effectLst/>
                          <a:latin typeface="宋体" pitchFamily="2" charset="-122"/>
                          <a:ea typeface="宋体" pitchFamily="2" charset="-122"/>
                          <a:cs typeface="Times New Roman"/>
                        </a:rPr>
                        <a:t>（</a:t>
                      </a:r>
                      <a:r>
                        <a:rPr lang="en-US" altLang="zh-CN" sz="2400" kern="1200" dirty="0" smtClean="0">
                          <a:solidFill>
                            <a:srgbClr val="000000"/>
                          </a:solidFill>
                          <a:effectLst/>
                          <a:latin typeface="宋体" pitchFamily="2" charset="-122"/>
                          <a:ea typeface="宋体" pitchFamily="2" charset="-122"/>
                          <a:cs typeface="Times New Roman"/>
                        </a:rPr>
                        <a:t>2</a:t>
                      </a:r>
                      <a:r>
                        <a:rPr lang="zh-CN" altLang="en-US" sz="2400" kern="1200" dirty="0" smtClean="0">
                          <a:solidFill>
                            <a:srgbClr val="000000"/>
                          </a:solidFill>
                          <a:effectLst/>
                          <a:latin typeface="宋体" pitchFamily="2" charset="-122"/>
                          <a:ea typeface="宋体" pitchFamily="2" charset="-122"/>
                          <a:cs typeface="Times New Roman"/>
                        </a:rPr>
                        <a:t>）作为学生，遵守学校纪律、认真学习是我们的责任</a:t>
                      </a:r>
                    </a:p>
                    <a:p>
                      <a:pPr marL="0" algn="l" defTabSz="914400" rtl="0" eaLnBrk="1" latinLnBrk="0" hangingPunct="1">
                        <a:lnSpc>
                          <a:spcPct val="150000"/>
                        </a:lnSpc>
                        <a:spcAft>
                          <a:spcPts val="0"/>
                        </a:spcAft>
                      </a:pPr>
                      <a:r>
                        <a:rPr lang="zh-CN" altLang="en-US" sz="2400" kern="1200" dirty="0" smtClean="0">
                          <a:solidFill>
                            <a:srgbClr val="000000"/>
                          </a:solidFill>
                          <a:effectLst/>
                          <a:latin typeface="宋体" pitchFamily="2" charset="-122"/>
                          <a:ea typeface="宋体" pitchFamily="2" charset="-122"/>
                          <a:cs typeface="Times New Roman"/>
                        </a:rPr>
                        <a:t>（</a:t>
                      </a:r>
                      <a:r>
                        <a:rPr lang="en-US" altLang="zh-CN" sz="2400" kern="1200" dirty="0" smtClean="0">
                          <a:solidFill>
                            <a:srgbClr val="000000"/>
                          </a:solidFill>
                          <a:effectLst/>
                          <a:latin typeface="宋体" pitchFamily="2" charset="-122"/>
                          <a:ea typeface="宋体" pitchFamily="2" charset="-122"/>
                          <a:cs typeface="Times New Roman"/>
                        </a:rPr>
                        <a:t>3</a:t>
                      </a:r>
                      <a:r>
                        <a:rPr lang="zh-CN" altLang="en-US" sz="2400" kern="1200" dirty="0" smtClean="0">
                          <a:solidFill>
                            <a:srgbClr val="000000"/>
                          </a:solidFill>
                          <a:effectLst/>
                          <a:latin typeface="宋体" pitchFamily="2" charset="-122"/>
                          <a:ea typeface="宋体" pitchFamily="2" charset="-122"/>
                          <a:cs typeface="Times New Roman"/>
                        </a:rPr>
                        <a:t>）作为社会的一员，我们应该遵守社会规则，维护公共秩序</a:t>
                      </a:r>
                    </a:p>
                    <a:p>
                      <a:pPr marL="0" algn="l" defTabSz="914400" rtl="0" eaLnBrk="1" latinLnBrk="0" hangingPunct="1">
                        <a:lnSpc>
                          <a:spcPct val="150000"/>
                        </a:lnSpc>
                        <a:spcAft>
                          <a:spcPts val="0"/>
                        </a:spcAft>
                      </a:pPr>
                      <a:r>
                        <a:rPr lang="zh-CN" altLang="en-US" sz="2400" kern="1200" dirty="0" smtClean="0">
                          <a:solidFill>
                            <a:srgbClr val="000000"/>
                          </a:solidFill>
                          <a:effectLst/>
                          <a:latin typeface="宋体" pitchFamily="2" charset="-122"/>
                          <a:ea typeface="宋体" pitchFamily="2" charset="-122"/>
                          <a:cs typeface="Times New Roman"/>
                        </a:rPr>
                        <a:t>（</a:t>
                      </a:r>
                      <a:r>
                        <a:rPr lang="en-US" altLang="zh-CN" sz="2400" kern="1200" dirty="0" smtClean="0">
                          <a:solidFill>
                            <a:srgbClr val="000000"/>
                          </a:solidFill>
                          <a:effectLst/>
                          <a:latin typeface="宋体" pitchFamily="2" charset="-122"/>
                          <a:ea typeface="宋体" pitchFamily="2" charset="-122"/>
                          <a:cs typeface="Times New Roman"/>
                        </a:rPr>
                        <a:t>4</a:t>
                      </a:r>
                      <a:r>
                        <a:rPr lang="zh-CN" altLang="en-US" sz="2400" kern="1200" dirty="0" smtClean="0">
                          <a:solidFill>
                            <a:srgbClr val="000000"/>
                          </a:solidFill>
                          <a:effectLst/>
                          <a:latin typeface="宋体" pitchFamily="2" charset="-122"/>
                          <a:ea typeface="宋体" pitchFamily="2" charset="-122"/>
                          <a:cs typeface="Times New Roman"/>
                        </a:rPr>
                        <a:t>）作为中华儿女，我们应该做到“位卑未敢忘忧国”，心系祖国的前途和命运</a:t>
                      </a:r>
                      <a:endParaRPr lang="zh-CN" altLang="en-US" sz="2400" kern="12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41333814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3423501224"/>
              </p:ext>
            </p:extLst>
          </p:nvPr>
        </p:nvGraphicFramePr>
        <p:xfrm>
          <a:off x="1082551" y="1699899"/>
          <a:ext cx="10046367" cy="4355213"/>
        </p:xfrm>
        <a:graphic>
          <a:graphicData uri="http://schemas.openxmlformats.org/drawingml/2006/table">
            <a:tbl>
              <a:tblPr firstRow="1" firstCol="1" bandRow="1"/>
              <a:tblGrid>
                <a:gridCol w="2173606"/>
                <a:gridCol w="1717288"/>
                <a:gridCol w="6155473"/>
              </a:tblGrid>
              <a:tr h="679508">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目标要求</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问题</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答    案</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75705">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●增强责任意识，勇于承担责任，努力做一个负责任的公民</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为什么要对自己负责</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1</a:t>
                      </a:r>
                      <a:r>
                        <a:rPr lang="zh-CN" altLang="en-US" sz="2400" dirty="0" smtClean="0">
                          <a:solidFill>
                            <a:srgbClr val="000000"/>
                          </a:solidFill>
                          <a:effectLst/>
                          <a:latin typeface="宋体" pitchFamily="2" charset="-122"/>
                          <a:ea typeface="宋体" pitchFamily="2" charset="-122"/>
                          <a:cs typeface="Times New Roman"/>
                        </a:rPr>
                        <a:t>）只有对自己负责的人，才能使自己的潜能得到充分挖掘和发挥，才有资格、有能力、有信心承担起时代和国家所赋予的使命</a:t>
                      </a:r>
                    </a:p>
                    <a:p>
                      <a:pPr>
                        <a:lnSpc>
                          <a:spcPct val="20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2</a:t>
                      </a:r>
                      <a:r>
                        <a:rPr lang="zh-CN" altLang="en-US" sz="2400" dirty="0" smtClean="0">
                          <a:solidFill>
                            <a:srgbClr val="000000"/>
                          </a:solidFill>
                          <a:effectLst/>
                          <a:latin typeface="宋体" pitchFamily="2" charset="-122"/>
                          <a:ea typeface="宋体" pitchFamily="2" charset="-122"/>
                          <a:cs typeface="Times New Roman"/>
                        </a:rPr>
                        <a:t>）有利于构建各尽其能、各得其所而又和谐相处的社会</a:t>
                      </a:r>
                      <a:endParaRPr lang="zh-CN" altLang="en-US"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1459673913"/>
              </p:ext>
            </p:extLst>
          </p:nvPr>
        </p:nvGraphicFramePr>
        <p:xfrm>
          <a:off x="1071399" y="1639230"/>
          <a:ext cx="10046367" cy="4516244"/>
        </p:xfrm>
        <a:graphic>
          <a:graphicData uri="http://schemas.openxmlformats.org/drawingml/2006/table">
            <a:tbl>
              <a:tblPr firstRow="1" firstCol="1" bandRow="1"/>
              <a:tblGrid>
                <a:gridCol w="2073245"/>
                <a:gridCol w="1739590"/>
                <a:gridCol w="6233532"/>
              </a:tblGrid>
              <a:tr h="659908">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目标要求</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问题</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答    案</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56336">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●增强责任意识，勇于承担责任，努力做一个负责任的公民</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对他人和社会负责有什么意义</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1</a:t>
                      </a:r>
                      <a:r>
                        <a:rPr lang="zh-CN" altLang="en-US" sz="2400" dirty="0" smtClean="0">
                          <a:solidFill>
                            <a:srgbClr val="000000"/>
                          </a:solidFill>
                          <a:effectLst/>
                          <a:latin typeface="宋体" pitchFamily="2" charset="-122"/>
                          <a:ea typeface="宋体" pitchFamily="2" charset="-122"/>
                          <a:cs typeface="Times New Roman"/>
                        </a:rPr>
                        <a:t>）每一种角色都意味着承担相应的责任。只有人人认识到自己扮演的角色、承担应尽的责任，才能构建各尽其能、各得其所而又和谐相处的社会</a:t>
                      </a:r>
                    </a:p>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2</a:t>
                      </a:r>
                      <a:r>
                        <a:rPr lang="zh-CN" altLang="en-US" sz="2400" dirty="0" smtClean="0">
                          <a:solidFill>
                            <a:srgbClr val="000000"/>
                          </a:solidFill>
                          <a:effectLst/>
                          <a:latin typeface="宋体" pitchFamily="2" charset="-122"/>
                          <a:ea typeface="宋体" pitchFamily="2" charset="-122"/>
                          <a:cs typeface="Times New Roman"/>
                        </a:rPr>
                        <a:t>）只有人人具有责任心，自觉履行应尽的责任，我们才能共享更加幸福美好的生活</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4422696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77160" y="1315779"/>
            <a:ext cx="9784849" cy="5078313"/>
          </a:xfrm>
          <a:prstGeom prst="rect">
            <a:avLst/>
          </a:prstGeom>
        </p:spPr>
        <p:txBody>
          <a:bodyPr wrap="square">
            <a:spAutoFit/>
          </a:bodyPr>
          <a:lstStyle/>
          <a:p>
            <a:r>
              <a:rPr lang="en-US" altLang="zh-CN" sz="2400" dirty="0"/>
              <a:t>【</a:t>
            </a:r>
            <a:r>
              <a:rPr lang="zh-CN" altLang="en-US" sz="2400" dirty="0">
                <a:latin typeface="黑体" pitchFamily="49" charset="-122"/>
                <a:ea typeface="黑体" pitchFamily="49" charset="-122"/>
              </a:rPr>
              <a:t>备考建议</a:t>
            </a:r>
            <a:r>
              <a:rPr lang="en-US" altLang="zh-CN" sz="2400" dirty="0"/>
              <a:t>】</a:t>
            </a:r>
          </a:p>
          <a:p>
            <a:pPr>
              <a:lnSpc>
                <a:spcPts val="36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亲社会行为、负责任是这一讲的</a:t>
            </a:r>
            <a:r>
              <a:rPr lang="zh-CN" altLang="en-US" sz="2400" dirty="0" smtClean="0">
                <a:latin typeface="宋体" pitchFamily="2" charset="-122"/>
                <a:ea typeface="宋体" pitchFamily="2" charset="-122"/>
              </a:rPr>
              <a:t>重点，也</a:t>
            </a:r>
            <a:r>
              <a:rPr lang="zh-CN" altLang="en-US" sz="2400" dirty="0">
                <a:latin typeface="宋体" pitchFamily="2" charset="-122"/>
                <a:ea typeface="宋体" pitchFamily="2" charset="-122"/>
              </a:rPr>
              <a:t>是中考的高频考点。复习</a:t>
            </a:r>
            <a:r>
              <a:rPr lang="zh-CN" altLang="en-US" sz="2400" dirty="0" smtClean="0">
                <a:latin typeface="宋体" pitchFamily="2" charset="-122"/>
                <a:ea typeface="宋体" pitchFamily="2" charset="-122"/>
              </a:rPr>
              <a:t>时，要</a:t>
            </a:r>
            <a:r>
              <a:rPr lang="zh-CN" altLang="en-US" sz="2400" dirty="0">
                <a:latin typeface="宋体" pitchFamily="2" charset="-122"/>
                <a:ea typeface="宋体" pitchFamily="2" charset="-122"/>
              </a:rPr>
              <a:t>结合自己的生活经历及对社会生活的</a:t>
            </a:r>
            <a:r>
              <a:rPr lang="zh-CN" altLang="en-US" sz="2400" dirty="0" smtClean="0">
                <a:latin typeface="宋体" pitchFamily="2" charset="-122"/>
                <a:ea typeface="宋体" pitchFamily="2" charset="-122"/>
              </a:rPr>
              <a:t>观察，了解</a:t>
            </a:r>
            <a:r>
              <a:rPr lang="zh-CN" altLang="en-US" sz="2400" dirty="0">
                <a:latin typeface="宋体" pitchFamily="2" charset="-122"/>
                <a:ea typeface="宋体" pitchFamily="2" charset="-122"/>
              </a:rPr>
              <a:t>社会生活中负责任的人以及做出亲社会行为的</a:t>
            </a:r>
            <a:r>
              <a:rPr lang="zh-CN" altLang="en-US" sz="2400" dirty="0" smtClean="0">
                <a:latin typeface="宋体" pitchFamily="2" charset="-122"/>
                <a:ea typeface="宋体" pitchFamily="2" charset="-122"/>
              </a:rPr>
              <a:t>人，体会</a:t>
            </a:r>
            <a:r>
              <a:rPr lang="zh-CN" altLang="en-US" sz="2400" dirty="0">
                <a:latin typeface="宋体" pitchFamily="2" charset="-122"/>
                <a:ea typeface="宋体" pitchFamily="2" charset="-122"/>
              </a:rPr>
              <a:t>负责任的意义和亲社会行为对个人生活、社会生活的</a:t>
            </a:r>
            <a:r>
              <a:rPr lang="zh-CN" altLang="en-US" sz="2400" dirty="0" smtClean="0">
                <a:latin typeface="宋体" pitchFamily="2" charset="-122"/>
                <a:ea typeface="宋体" pitchFamily="2" charset="-122"/>
              </a:rPr>
              <a:t>重要性，理解</a:t>
            </a:r>
            <a:r>
              <a:rPr lang="zh-CN" altLang="en-US" sz="2400" dirty="0">
                <a:latin typeface="宋体" pitchFamily="2" charset="-122"/>
                <a:ea typeface="宋体" pitchFamily="2" charset="-122"/>
              </a:rPr>
              <a:t>个人与社会的关系。</a:t>
            </a:r>
          </a:p>
          <a:p>
            <a:pPr>
              <a:lnSpc>
                <a:spcPts val="36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我们生活在学校、家庭、社会</a:t>
            </a:r>
            <a:r>
              <a:rPr lang="zh-CN" altLang="en-US" sz="2400" dirty="0" smtClean="0">
                <a:latin typeface="宋体" pitchFamily="2" charset="-122"/>
                <a:ea typeface="宋体" pitchFamily="2" charset="-122"/>
              </a:rPr>
              <a:t>中，扮演</a:t>
            </a:r>
            <a:r>
              <a:rPr lang="zh-CN" altLang="en-US" sz="2400" dirty="0">
                <a:latin typeface="宋体" pitchFamily="2" charset="-122"/>
                <a:ea typeface="宋体" pitchFamily="2" charset="-122"/>
              </a:rPr>
              <a:t>着不同的</a:t>
            </a:r>
            <a:r>
              <a:rPr lang="zh-CN" altLang="en-US" sz="2400" dirty="0" smtClean="0">
                <a:latin typeface="宋体" pitchFamily="2" charset="-122"/>
                <a:ea typeface="宋体" pitchFamily="2" charset="-122"/>
              </a:rPr>
              <a:t>角色，负有</a:t>
            </a:r>
            <a:r>
              <a:rPr lang="zh-CN" altLang="en-US" sz="2400" dirty="0">
                <a:latin typeface="宋体" pitchFamily="2" charset="-122"/>
                <a:ea typeface="宋体" pitchFamily="2" charset="-122"/>
              </a:rPr>
              <a:t>不同的责任。</a:t>
            </a:r>
            <a:r>
              <a:rPr lang="zh-CN" altLang="en-US" sz="2400" dirty="0" smtClean="0">
                <a:latin typeface="宋体" pitchFamily="2" charset="-122"/>
                <a:ea typeface="宋体" pitchFamily="2" charset="-122"/>
              </a:rPr>
              <a:t>因此，这</a:t>
            </a:r>
            <a:r>
              <a:rPr lang="zh-CN" altLang="en-US" sz="2400" dirty="0">
                <a:latin typeface="宋体" pitchFamily="2" charset="-122"/>
                <a:ea typeface="宋体" pitchFamily="2" charset="-122"/>
              </a:rPr>
              <a:t>一讲的重点是认识和体会</a:t>
            </a:r>
            <a:r>
              <a:rPr lang="zh-CN" altLang="en-US" sz="2400" dirty="0" smtClean="0">
                <a:latin typeface="宋体" pitchFamily="2" charset="-122"/>
                <a:ea typeface="宋体" pitchFamily="2" charset="-122"/>
              </a:rPr>
              <a:t>责任，复习</a:t>
            </a:r>
            <a:r>
              <a:rPr lang="zh-CN" altLang="en-US" sz="2400" dirty="0">
                <a:latin typeface="宋体" pitchFamily="2" charset="-122"/>
                <a:ea typeface="宋体" pitchFamily="2" charset="-122"/>
              </a:rPr>
              <a:t>时要把握这个重点。有关责任的</a:t>
            </a:r>
            <a:r>
              <a:rPr lang="zh-CN" altLang="en-US" sz="2400" dirty="0" smtClean="0">
                <a:latin typeface="宋体" pitchFamily="2" charset="-122"/>
                <a:ea typeface="宋体" pitchFamily="2" charset="-122"/>
              </a:rPr>
              <a:t>内容，重在</a:t>
            </a:r>
            <a:r>
              <a:rPr lang="zh-CN" altLang="en-US" sz="2400" dirty="0">
                <a:latin typeface="宋体" pitchFamily="2" charset="-122"/>
                <a:ea typeface="宋体" pitchFamily="2" charset="-122"/>
              </a:rPr>
              <a:t>结合自己的生活</a:t>
            </a:r>
            <a:r>
              <a:rPr lang="zh-CN" altLang="en-US" sz="2400" dirty="0" smtClean="0">
                <a:latin typeface="宋体" pitchFamily="2" charset="-122"/>
                <a:ea typeface="宋体" pitchFamily="2" charset="-122"/>
              </a:rPr>
              <a:t>领悟，复习</a:t>
            </a:r>
            <a:r>
              <a:rPr lang="zh-CN" altLang="en-US" sz="2400" dirty="0">
                <a:latin typeface="宋体" pitchFamily="2" charset="-122"/>
                <a:ea typeface="宋体" pitchFamily="2" charset="-122"/>
              </a:rPr>
              <a:t>时切忌知识化。</a:t>
            </a:r>
          </a:p>
          <a:p>
            <a:pPr>
              <a:lnSpc>
                <a:spcPts val="36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对应</a:t>
            </a:r>
            <a:r>
              <a:rPr lang="zh-CN" altLang="en-US" sz="2400" dirty="0" smtClean="0">
                <a:latin typeface="宋体" pitchFamily="2" charset="-122"/>
                <a:ea typeface="宋体" pitchFamily="2" charset="-122"/>
              </a:rPr>
              <a:t>热点：社会生活</a:t>
            </a:r>
            <a:r>
              <a:rPr lang="zh-CN" altLang="en-US" sz="2400" dirty="0">
                <a:latin typeface="宋体" pitchFamily="2" charset="-122"/>
                <a:ea typeface="宋体" pitchFamily="2" charset="-122"/>
              </a:rPr>
              <a:t>中有关勇于承担责任的典型人物</a:t>
            </a:r>
            <a:r>
              <a:rPr lang="zh-CN" altLang="en-US" sz="2400" dirty="0" smtClean="0">
                <a:latin typeface="宋体" pitchFamily="2" charset="-122"/>
                <a:ea typeface="宋体" pitchFamily="2" charset="-122"/>
              </a:rPr>
              <a:t>等，结合</a:t>
            </a:r>
            <a:r>
              <a:rPr lang="zh-CN" altLang="en-US" sz="2400" dirty="0">
                <a:latin typeface="宋体" pitchFamily="2" charset="-122"/>
                <a:ea typeface="宋体" pitchFamily="2" charset="-122"/>
              </a:rPr>
              <a:t>这些热点事件及先进人物的事迹体会责任和担当。还应将热点材料与自己的实际生活相</a:t>
            </a:r>
            <a:r>
              <a:rPr lang="zh-CN" altLang="en-US" sz="2400" dirty="0" smtClean="0">
                <a:latin typeface="宋体" pitchFamily="2" charset="-122"/>
                <a:ea typeface="宋体" pitchFamily="2" charset="-122"/>
              </a:rPr>
              <a:t>结合，把</a:t>
            </a:r>
            <a:r>
              <a:rPr lang="zh-CN" altLang="en-US" sz="2400" dirty="0">
                <a:latin typeface="宋体" pitchFamily="2" charset="-122"/>
                <a:ea typeface="宋体" pitchFamily="2" charset="-122"/>
              </a:rPr>
              <a:t>责任落实到学习和生活的方方面面。</a:t>
            </a:r>
          </a:p>
        </p:txBody>
      </p:sp>
    </p:spTree>
    <p:extLst>
      <p:ext uri="{BB962C8B-B14F-4D97-AF65-F5344CB8AC3E}">
        <p14:creationId xmlns="" xmlns:p14="http://schemas.microsoft.com/office/powerpoint/2010/main" val="161873575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1102874842"/>
              </p:ext>
            </p:extLst>
          </p:nvPr>
        </p:nvGraphicFramePr>
        <p:xfrm>
          <a:off x="1160609" y="1398816"/>
          <a:ext cx="10046367" cy="5013135"/>
        </p:xfrm>
        <a:graphic>
          <a:graphicData uri="http://schemas.openxmlformats.org/drawingml/2006/table">
            <a:tbl>
              <a:tblPr firstRow="1" firstCol="1" bandRow="1"/>
              <a:tblGrid>
                <a:gridCol w="2195908"/>
                <a:gridCol w="1475089"/>
                <a:gridCol w="6375370"/>
              </a:tblGrid>
              <a:tr h="585867">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目标要求</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问题</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答    案</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27268">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●增强责任意识，勇于承担责任，努力做一个负责任的公民</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为什么要增强责任意识</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1</a:t>
                      </a:r>
                      <a:r>
                        <a:rPr lang="zh-CN" altLang="en-US" sz="2400" dirty="0" smtClean="0">
                          <a:solidFill>
                            <a:srgbClr val="000000"/>
                          </a:solidFill>
                          <a:effectLst/>
                          <a:latin typeface="宋体" pitchFamily="2" charset="-122"/>
                          <a:ea typeface="宋体" pitchFamily="2" charset="-122"/>
                          <a:cs typeface="Times New Roman"/>
                        </a:rPr>
                        <a:t>）只有人人认识到自己扮演的角色、承担应尽的责任，才能构建各尽其能、各得其所而又和谐相处的社会</a:t>
                      </a:r>
                    </a:p>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2</a:t>
                      </a:r>
                      <a:r>
                        <a:rPr lang="zh-CN" altLang="en-US" sz="2400" dirty="0" smtClean="0">
                          <a:solidFill>
                            <a:srgbClr val="000000"/>
                          </a:solidFill>
                          <a:effectLst/>
                          <a:latin typeface="宋体" pitchFamily="2" charset="-122"/>
                          <a:ea typeface="宋体" pitchFamily="2" charset="-122"/>
                          <a:cs typeface="Times New Roman"/>
                        </a:rPr>
                        <a:t>）只有对自己负责的人，才能使自己的潜能得到充分挖掘和发挥，才有资格、有能力、有信心承担起时代和国家所赋予的使命</a:t>
                      </a:r>
                    </a:p>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3</a:t>
                      </a:r>
                      <a:r>
                        <a:rPr lang="zh-CN" altLang="en-US" sz="2400" dirty="0" smtClean="0">
                          <a:solidFill>
                            <a:srgbClr val="000000"/>
                          </a:solidFill>
                          <a:effectLst/>
                          <a:latin typeface="宋体" pitchFamily="2" charset="-122"/>
                          <a:ea typeface="宋体" pitchFamily="2" charset="-122"/>
                          <a:cs typeface="Times New Roman"/>
                        </a:rPr>
                        <a:t>）只有人人具有责任心，自觉履行应尽的责任，我们才能共享更加幸福美好的生活</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55014299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1378297113"/>
              </p:ext>
            </p:extLst>
          </p:nvPr>
        </p:nvGraphicFramePr>
        <p:xfrm>
          <a:off x="1171761" y="1510329"/>
          <a:ext cx="10046367" cy="4513051"/>
        </p:xfrm>
        <a:graphic>
          <a:graphicData uri="http://schemas.openxmlformats.org/drawingml/2006/table">
            <a:tbl>
              <a:tblPr firstRow="1" firstCol="1" bandRow="1"/>
              <a:tblGrid>
                <a:gridCol w="2050942"/>
                <a:gridCol w="1761893"/>
                <a:gridCol w="6233532"/>
              </a:tblGrid>
              <a:tr h="524617">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目标要求</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问题</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答    案</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64411">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●增强责任意识，勇于承担责任，努力做一个负责任的公民</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承担责任的代价与回报有哪些</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1</a:t>
                      </a:r>
                      <a:r>
                        <a:rPr lang="zh-CN" altLang="en-US" sz="2400" dirty="0" smtClean="0">
                          <a:solidFill>
                            <a:srgbClr val="000000"/>
                          </a:solidFill>
                          <a:effectLst/>
                          <a:latin typeface="宋体" pitchFamily="2" charset="-122"/>
                          <a:ea typeface="宋体" pitchFamily="2" charset="-122"/>
                          <a:cs typeface="Times New Roman"/>
                        </a:rPr>
                        <a:t>）代价：承担责任不仅意味着付出时间、精力和金钱，而且意味着可能因为做得不好而受到责备，甚至受到处罚</a:t>
                      </a:r>
                    </a:p>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2</a:t>
                      </a:r>
                      <a:r>
                        <a:rPr lang="zh-CN" altLang="en-US" sz="2400" dirty="0" smtClean="0">
                          <a:solidFill>
                            <a:srgbClr val="000000"/>
                          </a:solidFill>
                          <a:effectLst/>
                          <a:latin typeface="宋体" pitchFamily="2" charset="-122"/>
                          <a:ea typeface="宋体" pitchFamily="2" charset="-122"/>
                          <a:cs typeface="Times New Roman"/>
                        </a:rPr>
                        <a:t>）回报：既包括物质方面，又包括精神方面，如良好的自我感觉、获得新的知识和技能、赢得他人的尊重和赞许等</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408526750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3457833608"/>
              </p:ext>
            </p:extLst>
          </p:nvPr>
        </p:nvGraphicFramePr>
        <p:xfrm>
          <a:off x="1138307" y="1577237"/>
          <a:ext cx="10046367" cy="4513051"/>
        </p:xfrm>
        <a:graphic>
          <a:graphicData uri="http://schemas.openxmlformats.org/drawingml/2006/table">
            <a:tbl>
              <a:tblPr firstRow="1" firstCol="1" bandRow="1"/>
              <a:tblGrid>
                <a:gridCol w="2151303"/>
                <a:gridCol w="1996068"/>
                <a:gridCol w="5898996"/>
              </a:tblGrid>
              <a:tr h="524617">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目标要求</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问题</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答    案</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64411">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●增强责任意识，勇于承担责任，努力做一个负责任的公民</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如何作出自己的选择，承担应负的责任</a:t>
                      </a:r>
                      <a:r>
                        <a:rPr lang="en-US" altLang="zh-CN" sz="2400" dirty="0" smtClean="0">
                          <a:solidFill>
                            <a:srgbClr val="000000"/>
                          </a:solidFill>
                          <a:effectLst/>
                          <a:latin typeface="宋体" pitchFamily="2" charset="-122"/>
                          <a:ea typeface="宋体" pitchFamily="2" charset="-122"/>
                          <a:cs typeface="Times New Roman"/>
                        </a:rPr>
                        <a:t>(</a:t>
                      </a:r>
                      <a:r>
                        <a:rPr lang="zh-CN" altLang="en-US" sz="2400" dirty="0" smtClean="0">
                          <a:solidFill>
                            <a:srgbClr val="000000"/>
                          </a:solidFill>
                          <a:effectLst/>
                          <a:latin typeface="宋体" pitchFamily="2" charset="-122"/>
                          <a:ea typeface="宋体" pitchFamily="2" charset="-122"/>
                          <a:cs typeface="Times New Roman"/>
                        </a:rPr>
                        <a:t>怎样做到“我承担，我无悔”</a:t>
                      </a:r>
                      <a:r>
                        <a:rPr lang="en-US" altLang="zh-CN" sz="2400" dirty="0" smtClean="0">
                          <a:solidFill>
                            <a:srgbClr val="000000"/>
                          </a:solidFill>
                          <a:effectLst/>
                          <a:latin typeface="宋体" pitchFamily="2" charset="-122"/>
                          <a:ea typeface="宋体" pitchFamily="2" charset="-122"/>
                          <a:cs typeface="Times New Roman"/>
                        </a:rPr>
                        <a:t>)</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1</a:t>
                      </a:r>
                      <a:r>
                        <a:rPr lang="zh-CN" altLang="en-US" sz="2400" dirty="0" smtClean="0">
                          <a:solidFill>
                            <a:srgbClr val="000000"/>
                          </a:solidFill>
                          <a:effectLst/>
                          <a:latin typeface="宋体" pitchFamily="2" charset="-122"/>
                          <a:ea typeface="宋体" pitchFamily="2" charset="-122"/>
                          <a:cs typeface="Times New Roman"/>
                        </a:rPr>
                        <a:t>）在很多情况下，我们可以选择自己承担的责任</a:t>
                      </a:r>
                    </a:p>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2</a:t>
                      </a:r>
                      <a:r>
                        <a:rPr lang="zh-CN" altLang="en-US" sz="2400" dirty="0" smtClean="0">
                          <a:solidFill>
                            <a:srgbClr val="000000"/>
                          </a:solidFill>
                          <a:effectLst/>
                          <a:latin typeface="宋体" pitchFamily="2" charset="-122"/>
                          <a:ea typeface="宋体" pitchFamily="2" charset="-122"/>
                          <a:cs typeface="Times New Roman"/>
                        </a:rPr>
                        <a:t>）应该有勇气凭借自己的经验和智慧，对承担责任的代价与回报作出正确的评估，作出合理的选择</a:t>
                      </a:r>
                    </a:p>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3</a:t>
                      </a:r>
                      <a:r>
                        <a:rPr lang="zh-CN" altLang="en-US" sz="2400" dirty="0" smtClean="0">
                          <a:solidFill>
                            <a:srgbClr val="000000"/>
                          </a:solidFill>
                          <a:effectLst/>
                          <a:latin typeface="宋体" pitchFamily="2" charset="-122"/>
                          <a:ea typeface="宋体" pitchFamily="2" charset="-122"/>
                          <a:cs typeface="Times New Roman"/>
                        </a:rPr>
                        <a:t>）无论怎样，我们一旦作出选择，就应该义无反顾地担当起应负的责任</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98252209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750256319"/>
              </p:ext>
            </p:extLst>
          </p:nvPr>
        </p:nvGraphicFramePr>
        <p:xfrm>
          <a:off x="1160609" y="1398817"/>
          <a:ext cx="10046367" cy="4990832"/>
        </p:xfrm>
        <a:graphic>
          <a:graphicData uri="http://schemas.openxmlformats.org/drawingml/2006/table">
            <a:tbl>
              <a:tblPr firstRow="1" firstCol="1" bandRow="1"/>
              <a:tblGrid>
                <a:gridCol w="2106698"/>
                <a:gridCol w="1494264"/>
                <a:gridCol w="6445405"/>
              </a:tblGrid>
              <a:tr h="564334">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目标要求</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问题</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答    案</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26498">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●增强责任意识，勇于承担责任，努力做一个负责任的公民</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如何正确对待那些不可推卸的责任</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1</a:t>
                      </a:r>
                      <a:r>
                        <a:rPr lang="zh-CN" altLang="en-US" sz="2400" dirty="0" smtClean="0">
                          <a:solidFill>
                            <a:srgbClr val="000000"/>
                          </a:solidFill>
                          <a:effectLst/>
                          <a:latin typeface="宋体" pitchFamily="2" charset="-122"/>
                          <a:ea typeface="宋体" pitchFamily="2" charset="-122"/>
                          <a:cs typeface="Times New Roman"/>
                        </a:rPr>
                        <a:t>）虽然有些应该做的事情不是我们自愿选择的，但是我们仍然要自觉承担相应的责任</a:t>
                      </a:r>
                    </a:p>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2</a:t>
                      </a:r>
                      <a:r>
                        <a:rPr lang="zh-CN" altLang="en-US" sz="2400" dirty="0" smtClean="0">
                          <a:solidFill>
                            <a:srgbClr val="000000"/>
                          </a:solidFill>
                          <a:effectLst/>
                          <a:latin typeface="宋体" pitchFamily="2" charset="-122"/>
                          <a:ea typeface="宋体" pitchFamily="2" charset="-122"/>
                          <a:cs typeface="Times New Roman"/>
                        </a:rPr>
                        <a:t>）我们往往无法改变自己在生活和工作中的位置，但我们可以改变自己对待应该做的事情的态度</a:t>
                      </a:r>
                    </a:p>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3</a:t>
                      </a:r>
                      <a:r>
                        <a:rPr lang="zh-CN" altLang="en-US" sz="2400" dirty="0" smtClean="0">
                          <a:solidFill>
                            <a:srgbClr val="000000"/>
                          </a:solidFill>
                          <a:effectLst/>
                          <a:latin typeface="宋体" pitchFamily="2" charset="-122"/>
                          <a:ea typeface="宋体" pitchFamily="2" charset="-122"/>
                          <a:cs typeface="Times New Roman"/>
                        </a:rPr>
                        <a:t>）只要我们把它们当作一种不可推卸的责任担在肩头，不抱怨，不懈怠，全身心地投入，同样能够把事情做得很出色</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98252209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1968177317"/>
              </p:ext>
            </p:extLst>
          </p:nvPr>
        </p:nvGraphicFramePr>
        <p:xfrm>
          <a:off x="1160609" y="1739590"/>
          <a:ext cx="10046367" cy="4449337"/>
        </p:xfrm>
        <a:graphic>
          <a:graphicData uri="http://schemas.openxmlformats.org/drawingml/2006/table">
            <a:tbl>
              <a:tblPr firstRow="1" firstCol="1" bandRow="1"/>
              <a:tblGrid>
                <a:gridCol w="2084396"/>
                <a:gridCol w="1586601"/>
                <a:gridCol w="6375370"/>
              </a:tblGrid>
              <a:tr h="757973">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目标要求</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问题</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答    案</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91364">
                <a:tc>
                  <a:txBody>
                    <a:bodyPr/>
                    <a:lstStyle/>
                    <a:p>
                      <a:pPr>
                        <a:lnSpc>
                          <a:spcPct val="150000"/>
                        </a:lnSpc>
                        <a:spcAft>
                          <a:spcPts val="0"/>
                        </a:spcAft>
                      </a:pPr>
                      <a:r>
                        <a:rPr lang="zh-CN" altLang="en-US" sz="2400" dirty="0" smtClean="0">
                          <a:solidFill>
                            <a:srgbClr val="FF00FF"/>
                          </a:solidFill>
                          <a:effectLst/>
                          <a:latin typeface="宋体" pitchFamily="2" charset="-122"/>
                          <a:ea typeface="宋体" pitchFamily="2" charset="-122"/>
                          <a:cs typeface="Times New Roman"/>
                        </a:rPr>
                        <a:t>●</a:t>
                      </a:r>
                      <a:r>
                        <a:rPr lang="zh-CN" altLang="en-US" sz="2400" dirty="0" smtClean="0">
                          <a:solidFill>
                            <a:srgbClr val="FF00FF"/>
                          </a:solidFill>
                          <a:effectLst/>
                          <a:latin typeface="黑体" pitchFamily="49" charset="-122"/>
                          <a:ea typeface="黑体" pitchFamily="49" charset="-122"/>
                          <a:cs typeface="Times New Roman"/>
                        </a:rPr>
                        <a:t>增强责任意识，勇于承担责任，努力做一个负责任的公民</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如何评价承担社会责任的人</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1</a:t>
                      </a:r>
                      <a:r>
                        <a:rPr lang="zh-CN" altLang="en-US" sz="2400" dirty="0" smtClean="0">
                          <a:solidFill>
                            <a:srgbClr val="000000"/>
                          </a:solidFill>
                          <a:effectLst/>
                          <a:latin typeface="宋体" pitchFamily="2" charset="-122"/>
                          <a:ea typeface="宋体" pitchFamily="2" charset="-122"/>
                          <a:cs typeface="Times New Roman"/>
                        </a:rPr>
                        <a:t>）品质：承担责任，不言代价与回报；具有无私奉献的精神；具有强烈的社会责任感等</a:t>
                      </a:r>
                    </a:p>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2</a:t>
                      </a:r>
                      <a:r>
                        <a:rPr lang="zh-CN" altLang="en-US" sz="2400" dirty="0" smtClean="0">
                          <a:solidFill>
                            <a:srgbClr val="000000"/>
                          </a:solidFill>
                          <a:effectLst/>
                          <a:latin typeface="宋体" pitchFamily="2" charset="-122"/>
                          <a:ea typeface="宋体" pitchFamily="2" charset="-122"/>
                          <a:cs typeface="Times New Roman"/>
                        </a:rPr>
                        <a:t>）意义：正是因为他们敢于承担责任，敢于担当，我们的生活才更加安全，更加温暖，更加充满阳光和希望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98252209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3" name="表格 2"/>
          <p:cNvGraphicFramePr>
            <a:graphicFrameLocks noGrp="1"/>
          </p:cNvGraphicFramePr>
          <p:nvPr>
            <p:extLst>
              <p:ext uri="{D42A27DB-BD31-4B8C-83A1-F6EECF244321}">
                <p14:modId xmlns="" xmlns:p14="http://schemas.microsoft.com/office/powerpoint/2010/main" val="2549256095"/>
              </p:ext>
            </p:extLst>
          </p:nvPr>
        </p:nvGraphicFramePr>
        <p:xfrm>
          <a:off x="1160609" y="1398817"/>
          <a:ext cx="10046367" cy="5046588"/>
        </p:xfrm>
        <a:graphic>
          <a:graphicData uri="http://schemas.openxmlformats.org/drawingml/2006/table">
            <a:tbl>
              <a:tblPr firstRow="1" firstCol="1" bandRow="1"/>
              <a:tblGrid>
                <a:gridCol w="1972884"/>
                <a:gridCol w="1698113"/>
                <a:gridCol w="6375370"/>
              </a:tblGrid>
              <a:tr h="570639">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目标要求</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问题</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0" dirty="0" smtClean="0">
                          <a:solidFill>
                            <a:srgbClr val="000000"/>
                          </a:solidFill>
                          <a:effectLst/>
                          <a:latin typeface="黑体" pitchFamily="49" charset="-122"/>
                          <a:ea typeface="黑体" pitchFamily="49" charset="-122"/>
                          <a:cs typeface="Times New Roman"/>
                        </a:rPr>
                        <a:t>答    案</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75949">
                <a:tc>
                  <a:txBody>
                    <a:bodyPr/>
                    <a:lstStyle/>
                    <a:p>
                      <a:pPr>
                        <a:lnSpc>
                          <a:spcPct val="150000"/>
                        </a:lnSpc>
                        <a:spcAft>
                          <a:spcPts val="0"/>
                        </a:spcAft>
                      </a:pPr>
                      <a:r>
                        <a:rPr lang="zh-CN" altLang="en-US" sz="2400" dirty="0" smtClean="0">
                          <a:solidFill>
                            <a:srgbClr val="FF00FF"/>
                          </a:solidFill>
                          <a:effectLst/>
                          <a:latin typeface="黑体" pitchFamily="49" charset="-122"/>
                          <a:ea typeface="黑体" pitchFamily="49" charset="-122"/>
                          <a:cs typeface="Times New Roman"/>
                        </a:rPr>
                        <a:t>●增强责任意识，勇于承担责任，努力做一个负责任的公民</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怎样做一个负责任的人</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1</a:t>
                      </a:r>
                      <a:r>
                        <a:rPr lang="zh-CN" altLang="en-US" sz="2400" dirty="0" smtClean="0">
                          <a:solidFill>
                            <a:srgbClr val="000000"/>
                          </a:solidFill>
                          <a:effectLst/>
                          <a:latin typeface="宋体" pitchFamily="2" charset="-122"/>
                          <a:ea typeface="宋体" pitchFamily="2" charset="-122"/>
                          <a:cs typeface="Times New Roman"/>
                        </a:rPr>
                        <a:t>）树立责任意识，不言代价与回报地承担自己的责任</a:t>
                      </a:r>
                    </a:p>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2</a:t>
                      </a:r>
                      <a:r>
                        <a:rPr lang="zh-CN" altLang="en-US" sz="2400" dirty="0" smtClean="0">
                          <a:solidFill>
                            <a:srgbClr val="000000"/>
                          </a:solidFill>
                          <a:effectLst/>
                          <a:latin typeface="宋体" pitchFamily="2" charset="-122"/>
                          <a:ea typeface="宋体" pitchFamily="2" charset="-122"/>
                          <a:cs typeface="Times New Roman"/>
                        </a:rPr>
                        <a:t>）学会在不同的责任面前作出合理的选择，面对不是自愿选择的责任，学会改变自己的态度，全身心地投入</a:t>
                      </a:r>
                    </a:p>
                    <a:p>
                      <a:pPr>
                        <a:lnSpc>
                          <a:spcPct val="150000"/>
                        </a:lnSpc>
                        <a:spcAft>
                          <a:spcPts val="0"/>
                        </a:spcAft>
                      </a:pPr>
                      <a:r>
                        <a:rPr lang="zh-CN" altLang="en-US" sz="2400" dirty="0" smtClean="0">
                          <a:solidFill>
                            <a:srgbClr val="000000"/>
                          </a:solidFill>
                          <a:effectLst/>
                          <a:latin typeface="宋体" pitchFamily="2" charset="-122"/>
                          <a:ea typeface="宋体" pitchFamily="2" charset="-122"/>
                          <a:cs typeface="Times New Roman"/>
                        </a:rPr>
                        <a:t>（</a:t>
                      </a:r>
                      <a:r>
                        <a:rPr lang="en-US" altLang="zh-CN" sz="2400" dirty="0" smtClean="0">
                          <a:solidFill>
                            <a:srgbClr val="000000"/>
                          </a:solidFill>
                          <a:effectLst/>
                          <a:latin typeface="宋体" pitchFamily="2" charset="-122"/>
                          <a:ea typeface="宋体" pitchFamily="2" charset="-122"/>
                          <a:cs typeface="Times New Roman"/>
                        </a:rPr>
                        <a:t>3</a:t>
                      </a:r>
                      <a:r>
                        <a:rPr lang="zh-CN" altLang="en-US" sz="2400" dirty="0" smtClean="0">
                          <a:solidFill>
                            <a:srgbClr val="000000"/>
                          </a:solidFill>
                          <a:effectLst/>
                          <a:latin typeface="宋体" pitchFamily="2" charset="-122"/>
                          <a:ea typeface="宋体" pitchFamily="2" charset="-122"/>
                          <a:cs typeface="Times New Roman"/>
                        </a:rPr>
                        <a:t>）努力提升自身素质，增强履行责任的能力，勇于承担责任，在激扬青春、开拓人生、奉献社会的进程中书写无愧于时代的壮丽篇章</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98252209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476906" y="1508261"/>
            <a:ext cx="6901929" cy="850965"/>
            <a:chOff x="2291138" y="2250040"/>
            <a:chExt cx="6062638" cy="729465"/>
          </a:xfrm>
        </p:grpSpPr>
        <p:sp>
          <p:nvSpPr>
            <p:cNvPr id="20" name="圆角矩形 19"/>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1" name="矩形 20"/>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数据分析  拓展提升</a:t>
              </a:r>
              <a:endParaRPr kumimoji="1" lang="zh-CN" altLang="en-US" sz="3600" b="1" dirty="0">
                <a:latin typeface="黑体" panose="02010609060101010101" pitchFamily="49" charset="-122"/>
                <a:ea typeface="黑体" panose="02010609060101010101" pitchFamily="49" charset="-122"/>
              </a:endParaRPr>
            </a:p>
          </p:txBody>
        </p:sp>
        <p:sp>
          <p:nvSpPr>
            <p:cNvPr id="23" name="椭圆 22"/>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4</a:t>
              </a:r>
              <a:endParaRPr kumimoji="1" lang="zh-CN" altLang="en-US" sz="3600" b="1" dirty="0">
                <a:latin typeface="黑体" panose="02010609060101010101" pitchFamily="49" charset="-122"/>
                <a:ea typeface="黑体" panose="02010609060101010101" pitchFamily="49" charset="-122"/>
              </a:endParaRPr>
            </a:p>
          </p:txBody>
        </p:sp>
      </p:grpSp>
      <p:sp>
        <p:nvSpPr>
          <p:cNvPr id="102" name="文本框 101"/>
          <p:cNvSpPr txBox="1"/>
          <p:nvPr/>
        </p:nvSpPr>
        <p:spPr>
          <a:xfrm>
            <a:off x="1735560" y="2445314"/>
            <a:ext cx="8435013" cy="3637919"/>
          </a:xfrm>
          <a:prstGeom prst="rect">
            <a:avLst/>
          </a:prstGeom>
          <a:noFill/>
          <a:ln w="9525">
            <a:noFill/>
          </a:ln>
        </p:spPr>
        <p:txBody>
          <a:bodyPr wrap="square">
            <a:spAutoFit/>
          </a:bodyPr>
          <a:lstStyle/>
          <a:p>
            <a:pPr indent="0">
              <a:lnSpc>
                <a:spcPct val="160000"/>
              </a:lnSpc>
            </a:pPr>
            <a:endParaRPr lang="en-US" altLang="zh-CN" sz="2400" dirty="0" smtClean="0">
              <a:solidFill>
                <a:srgbClr val="000000"/>
              </a:solidFill>
              <a:latin typeface="黑体" pitchFamily="49" charset="-122"/>
              <a:ea typeface="黑体" pitchFamily="49" charset="-122"/>
              <a:cs typeface="宋体" panose="02010600030101010101" pitchFamily="2" charset="-122"/>
            </a:endParaRPr>
          </a:p>
          <a:p>
            <a:pPr indent="0">
              <a:lnSpc>
                <a:spcPct val="160000"/>
              </a:lnSpc>
            </a:pPr>
            <a:r>
              <a:rPr lang="en-US" altLang="zh-CN" sz="2400" dirty="0" smtClean="0">
                <a:solidFill>
                  <a:srgbClr val="000000"/>
                </a:solidFill>
                <a:latin typeface="黑体" pitchFamily="49" charset="-122"/>
                <a:ea typeface="黑体" pitchFamily="49" charset="-122"/>
                <a:cs typeface="宋体" panose="02010600030101010101" pitchFamily="2" charset="-122"/>
              </a:rPr>
              <a:t>1.</a:t>
            </a:r>
            <a:r>
              <a:rPr lang="zh-CN" altLang="en-US" sz="2400" dirty="0">
                <a:solidFill>
                  <a:srgbClr val="000000"/>
                </a:solidFill>
                <a:latin typeface="黑体" pitchFamily="49" charset="-122"/>
                <a:ea typeface="黑体" pitchFamily="49" charset="-122"/>
                <a:cs typeface="宋体" panose="02010600030101010101" pitchFamily="2" charset="-122"/>
              </a:rPr>
              <a:t>责任与义务的区别。</a:t>
            </a:r>
          </a:p>
          <a:p>
            <a:pPr indent="0">
              <a:lnSpc>
                <a:spcPct val="160000"/>
              </a:lnSpc>
            </a:pPr>
            <a:r>
              <a:rPr lang="zh-CN" altLang="en-US" sz="24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    责任：是</a:t>
            </a:r>
            <a:r>
              <a:rPr lang="zh-CN" altLang="en-US" sz="2400" dirty="0">
                <a:solidFill>
                  <a:srgbClr val="000000"/>
                </a:solidFill>
                <a:latin typeface="宋体" panose="02010600030101010101" pitchFamily="2" charset="-122"/>
                <a:ea typeface="宋体" panose="02010600030101010101" pitchFamily="2" charset="-122"/>
                <a:cs typeface="宋体" panose="02010600030101010101" pitchFamily="2" charset="-122"/>
              </a:rPr>
              <a:t>某种角色应承担的、分内应做的事情。</a:t>
            </a:r>
          </a:p>
          <a:p>
            <a:pPr indent="0">
              <a:lnSpc>
                <a:spcPct val="160000"/>
              </a:lnSpc>
            </a:pPr>
            <a:r>
              <a:rPr lang="zh-CN" altLang="en-US" sz="24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    义务：公民</a:t>
            </a:r>
            <a:r>
              <a:rPr lang="zh-CN" altLang="en-US" sz="2400" dirty="0">
                <a:solidFill>
                  <a:srgbClr val="000000"/>
                </a:solidFill>
                <a:latin typeface="宋体" panose="02010600030101010101" pitchFamily="2" charset="-122"/>
                <a:ea typeface="宋体" panose="02010600030101010101" pitchFamily="2" charset="-122"/>
                <a:cs typeface="宋体" panose="02010600030101010101" pitchFamily="2" charset="-122"/>
              </a:rPr>
              <a:t>或法人按法律规定应承担的法律责任。</a:t>
            </a:r>
          </a:p>
          <a:p>
            <a:pPr indent="0">
              <a:lnSpc>
                <a:spcPct val="160000"/>
              </a:lnSpc>
            </a:pPr>
            <a:r>
              <a:rPr lang="zh-CN" altLang="en-US" sz="24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责任</a:t>
            </a:r>
            <a:r>
              <a:rPr lang="zh-CN" altLang="en-US" sz="2400" dirty="0">
                <a:solidFill>
                  <a:srgbClr val="000000"/>
                </a:solidFill>
                <a:latin typeface="宋体" panose="02010600030101010101" pitchFamily="2" charset="-122"/>
                <a:ea typeface="宋体" panose="02010600030101010101" pitchFamily="2" charset="-122"/>
                <a:cs typeface="宋体" panose="02010600030101010101" pitchFamily="2" charset="-122"/>
              </a:rPr>
              <a:t>的主观色彩更</a:t>
            </a:r>
            <a:r>
              <a:rPr lang="zh-CN" altLang="en-US" sz="24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重，义务</a:t>
            </a:r>
            <a:r>
              <a:rPr lang="zh-CN" altLang="en-US" sz="2400" dirty="0">
                <a:solidFill>
                  <a:srgbClr val="000000"/>
                </a:solidFill>
                <a:latin typeface="宋体" panose="02010600030101010101" pitchFamily="2" charset="-122"/>
                <a:ea typeface="宋体" panose="02010600030101010101" pitchFamily="2" charset="-122"/>
                <a:cs typeface="宋体" panose="02010600030101010101" pitchFamily="2" charset="-122"/>
              </a:rPr>
              <a:t>是一种客观上的要求</a:t>
            </a:r>
            <a:r>
              <a:rPr lang="zh-CN" altLang="en-US" sz="24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240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60000"/>
              </a:lnSpc>
            </a:pPr>
            <a:endParaRPr lang="zh-CN" altLang="en-US" sz="2400" dirty="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1233753" y="1397099"/>
            <a:ext cx="9504871" cy="4819781"/>
          </a:xfrm>
          <a:prstGeom prst="rect">
            <a:avLst/>
          </a:prstGeom>
          <a:noFill/>
          <a:ln w="9525">
            <a:noFill/>
          </a:ln>
        </p:spPr>
        <p:txBody>
          <a:bodyPr wrap="square">
            <a:spAutoFit/>
          </a:bodyPr>
          <a:lstStyle/>
          <a:p>
            <a:pPr indent="0">
              <a:lnSpc>
                <a:spcPct val="160000"/>
              </a:lnSpc>
            </a:pPr>
            <a:r>
              <a:rPr lang="en-US" altLang="zh-CN" sz="2400" dirty="0">
                <a:solidFill>
                  <a:srgbClr val="000000"/>
                </a:solidFill>
                <a:latin typeface="黑体" pitchFamily="49" charset="-122"/>
                <a:ea typeface="黑体" pitchFamily="49" charset="-122"/>
                <a:cs typeface="宋体" panose="02010600030101010101" pitchFamily="2" charset="-122"/>
              </a:rPr>
              <a:t>2</a:t>
            </a:r>
            <a:r>
              <a:rPr lang="en-US" altLang="zh-CN" sz="2400" dirty="0" smtClean="0">
                <a:solidFill>
                  <a:srgbClr val="000000"/>
                </a:solidFill>
                <a:latin typeface="黑体" pitchFamily="49" charset="-122"/>
                <a:ea typeface="黑体" pitchFamily="49" charset="-122"/>
                <a:cs typeface="宋体" panose="02010600030101010101" pitchFamily="2" charset="-122"/>
              </a:rPr>
              <a:t>.</a:t>
            </a:r>
            <a:r>
              <a:rPr lang="zh-CN" altLang="en-US" sz="2400" dirty="0" smtClean="0">
                <a:solidFill>
                  <a:srgbClr val="000000"/>
                </a:solidFill>
                <a:latin typeface="黑体" pitchFamily="49" charset="-122"/>
                <a:ea typeface="黑体" pitchFamily="49" charset="-122"/>
                <a:cs typeface="宋体" panose="02010600030101010101" pitchFamily="2" charset="-122"/>
              </a:rPr>
              <a:t>有</a:t>
            </a:r>
            <a:r>
              <a:rPr lang="zh-CN" altLang="en-US" sz="2400" dirty="0">
                <a:solidFill>
                  <a:srgbClr val="000000"/>
                </a:solidFill>
                <a:latin typeface="黑体" pitchFamily="49" charset="-122"/>
                <a:ea typeface="黑体" pitchFamily="49" charset="-122"/>
                <a:cs typeface="宋体" panose="02010600030101010101" pitchFamily="2" charset="-122"/>
              </a:rPr>
              <a:t>的中学生认为责任只是对成人或职业人员的道德</a:t>
            </a:r>
            <a:r>
              <a:rPr lang="zh-CN" altLang="en-US" sz="2400" dirty="0" smtClean="0">
                <a:solidFill>
                  <a:srgbClr val="000000"/>
                </a:solidFill>
                <a:latin typeface="黑体" pitchFamily="49" charset="-122"/>
                <a:ea typeface="黑体" pitchFamily="49" charset="-122"/>
                <a:cs typeface="宋体" panose="02010600030101010101" pitchFamily="2" charset="-122"/>
              </a:rPr>
              <a:t>要求，与</a:t>
            </a:r>
            <a:r>
              <a:rPr lang="zh-CN" altLang="en-US" sz="2400" dirty="0">
                <a:solidFill>
                  <a:srgbClr val="000000"/>
                </a:solidFill>
                <a:latin typeface="黑体" pitchFamily="49" charset="-122"/>
                <a:ea typeface="黑体" pitchFamily="49" charset="-122"/>
                <a:cs typeface="宋体" panose="02010600030101010101" pitchFamily="2" charset="-122"/>
              </a:rPr>
              <a:t>自己没有</a:t>
            </a:r>
            <a:r>
              <a:rPr lang="zh-CN" altLang="en-US" sz="2400" dirty="0" smtClean="0">
                <a:solidFill>
                  <a:srgbClr val="000000"/>
                </a:solidFill>
                <a:latin typeface="黑体" pitchFamily="49" charset="-122"/>
                <a:ea typeface="黑体" pitchFamily="49" charset="-122"/>
                <a:cs typeface="宋体" panose="02010600030101010101" pitchFamily="2" charset="-122"/>
              </a:rPr>
              <a:t>关系；还有</a:t>
            </a:r>
            <a:r>
              <a:rPr lang="zh-CN" altLang="en-US" sz="2400" dirty="0">
                <a:solidFill>
                  <a:srgbClr val="000000"/>
                </a:solidFill>
                <a:latin typeface="黑体" pitchFamily="49" charset="-122"/>
                <a:ea typeface="黑体" pitchFamily="49" charset="-122"/>
                <a:cs typeface="宋体" panose="02010600030101010101" pitchFamily="2" charset="-122"/>
              </a:rPr>
              <a:t>的中学生认为只有法律规定的才是应该承担的</a:t>
            </a:r>
            <a:r>
              <a:rPr lang="zh-CN" altLang="en-US" sz="2400" dirty="0" smtClean="0">
                <a:solidFill>
                  <a:srgbClr val="000000"/>
                </a:solidFill>
                <a:latin typeface="黑体" pitchFamily="49" charset="-122"/>
                <a:ea typeface="黑体" pitchFamily="49" charset="-122"/>
                <a:cs typeface="宋体" panose="02010600030101010101" pitchFamily="2" charset="-122"/>
              </a:rPr>
              <a:t>责任，法律</a:t>
            </a:r>
            <a:r>
              <a:rPr lang="zh-CN" altLang="en-US" sz="2400" dirty="0">
                <a:solidFill>
                  <a:srgbClr val="000000"/>
                </a:solidFill>
                <a:latin typeface="黑体" pitchFamily="49" charset="-122"/>
                <a:ea typeface="黑体" pitchFamily="49" charset="-122"/>
                <a:cs typeface="宋体" panose="02010600030101010101" pitchFamily="2" charset="-122"/>
              </a:rPr>
              <a:t>没有明确规定的就不属于责任的范围。</a:t>
            </a:r>
          </a:p>
          <a:p>
            <a:pPr indent="0">
              <a:lnSpc>
                <a:spcPct val="160000"/>
              </a:lnSpc>
            </a:pPr>
            <a:r>
              <a:rPr lang="zh-CN" altLang="en-US" sz="2400" dirty="0" smtClean="0">
                <a:solidFill>
                  <a:srgbClr val="000000"/>
                </a:solidFill>
                <a:latin typeface="宋体" pitchFamily="2" charset="-122"/>
                <a:ea typeface="宋体" pitchFamily="2" charset="-122"/>
                <a:cs typeface="宋体" panose="02010600030101010101" pitchFamily="2" charset="-122"/>
              </a:rPr>
              <a:t>    </a:t>
            </a:r>
            <a:r>
              <a:rPr lang="zh-CN" altLang="en-US" sz="2400" dirty="0">
                <a:latin typeface="宋体" panose="02010600030101010101" pitchFamily="2" charset="-122"/>
                <a:ea typeface="宋体" panose="02010600030101010101" pitchFamily="2" charset="-122"/>
                <a:cs typeface="宋体" panose="02010600030101010101" pitchFamily="2" charset="-122"/>
              </a:rPr>
              <a:t>以上两种观点都是对责任的不正确认识。</a:t>
            </a:r>
          </a:p>
          <a:p>
            <a:pPr indent="0">
              <a:lnSpc>
                <a:spcPct val="160000"/>
              </a:lnSpc>
            </a:pPr>
            <a:r>
              <a:rPr lang="zh-CN" altLang="en-US" sz="2400" dirty="0">
                <a:latin typeface="宋体" panose="02010600030101010101" pitchFamily="2" charset="-122"/>
                <a:ea typeface="宋体" panose="02010600030101010101" pitchFamily="2" charset="-122"/>
                <a:cs typeface="宋体" panose="02010600030101010101" pitchFamily="2" charset="-122"/>
              </a:rPr>
              <a:t>    </a:t>
            </a:r>
            <a:r>
              <a:rPr lang="zh-CN" altLang="en-US" sz="2400" dirty="0" smtClean="0">
                <a:latin typeface="宋体" panose="02010600030101010101" pitchFamily="2" charset="-122"/>
                <a:ea typeface="宋体" panose="02010600030101010101" pitchFamily="2" charset="-122"/>
                <a:cs typeface="宋体" panose="02010600030101010101" pitchFamily="2" charset="-122"/>
              </a:rPr>
              <a:t>首先，从</a:t>
            </a:r>
            <a:r>
              <a:rPr lang="zh-CN" altLang="en-US" sz="2400" dirty="0">
                <a:latin typeface="宋体" panose="02010600030101010101" pitchFamily="2" charset="-122"/>
                <a:ea typeface="宋体" panose="02010600030101010101" pitchFamily="2" charset="-122"/>
                <a:cs typeface="宋体" panose="02010600030101010101" pitchFamily="2" charset="-122"/>
              </a:rPr>
              <a:t>责任的含义上</a:t>
            </a:r>
            <a:r>
              <a:rPr lang="zh-CN" altLang="en-US" sz="2400" dirty="0" smtClean="0">
                <a:latin typeface="宋体" panose="02010600030101010101" pitchFamily="2" charset="-122"/>
                <a:ea typeface="宋体" panose="02010600030101010101" pitchFamily="2" charset="-122"/>
                <a:cs typeface="宋体" panose="02010600030101010101" pitchFamily="2" charset="-122"/>
              </a:rPr>
              <a:t>看，责任</a:t>
            </a:r>
            <a:r>
              <a:rPr lang="zh-CN" altLang="en-US" sz="2400" dirty="0">
                <a:latin typeface="宋体" panose="02010600030101010101" pitchFamily="2" charset="-122"/>
                <a:ea typeface="宋体" panose="02010600030101010101" pitchFamily="2" charset="-122"/>
                <a:cs typeface="宋体" panose="02010600030101010101" pitchFamily="2" charset="-122"/>
              </a:rPr>
              <a:t>就是一个人分内应该做的事情。这说明责任不只是对成人或职业人员的道德</a:t>
            </a:r>
            <a:r>
              <a:rPr lang="zh-CN" altLang="en-US" sz="2400" dirty="0" smtClean="0">
                <a:latin typeface="宋体" panose="02010600030101010101" pitchFamily="2" charset="-122"/>
                <a:ea typeface="宋体" panose="02010600030101010101" pitchFamily="2" charset="-122"/>
                <a:cs typeface="宋体" panose="02010600030101010101" pitchFamily="2" charset="-122"/>
              </a:rPr>
              <a:t>要求，也</a:t>
            </a:r>
            <a:r>
              <a:rPr lang="zh-CN" altLang="en-US" sz="2400" dirty="0">
                <a:latin typeface="宋体" panose="02010600030101010101" pitchFamily="2" charset="-122"/>
                <a:ea typeface="宋体" panose="02010600030101010101" pitchFamily="2" charset="-122"/>
                <a:cs typeface="宋体" panose="02010600030101010101" pitchFamily="2" charset="-122"/>
              </a:rPr>
              <a:t>是对中学生的道德要求。</a:t>
            </a:r>
            <a:r>
              <a:rPr lang="zh-CN" altLang="en-US" sz="2400" dirty="0" smtClean="0">
                <a:latin typeface="宋体" panose="02010600030101010101" pitchFamily="2" charset="-122"/>
                <a:ea typeface="宋体" panose="02010600030101010101" pitchFamily="2" charset="-122"/>
                <a:cs typeface="宋体" panose="02010600030101010101" pitchFamily="2" charset="-122"/>
              </a:rPr>
              <a:t>责任，是</a:t>
            </a:r>
            <a:r>
              <a:rPr lang="zh-CN" altLang="en-US" sz="2400" dirty="0">
                <a:latin typeface="宋体" panose="02010600030101010101" pitchFamily="2" charset="-122"/>
                <a:ea typeface="宋体" panose="02010600030101010101" pitchFamily="2" charset="-122"/>
                <a:cs typeface="宋体" panose="02010600030101010101" pitchFamily="2" charset="-122"/>
              </a:rPr>
              <a:t>一种</a:t>
            </a:r>
            <a:r>
              <a:rPr lang="zh-CN" altLang="en-US" sz="2400" dirty="0" smtClean="0">
                <a:latin typeface="宋体" panose="02010600030101010101" pitchFamily="2" charset="-122"/>
                <a:ea typeface="宋体" panose="02010600030101010101" pitchFamily="2" charset="-122"/>
                <a:cs typeface="宋体" panose="02010600030101010101" pitchFamily="2" charset="-122"/>
              </a:rPr>
              <a:t>使命，它</a:t>
            </a:r>
            <a:r>
              <a:rPr lang="zh-CN" altLang="en-US" sz="2400" dirty="0">
                <a:latin typeface="宋体" panose="02010600030101010101" pitchFamily="2" charset="-122"/>
                <a:ea typeface="宋体" panose="02010600030101010101" pitchFamily="2" charset="-122"/>
                <a:cs typeface="宋体" panose="02010600030101010101" pitchFamily="2" charset="-122"/>
              </a:rPr>
              <a:t>伴随着每一个生命的始终。作为</a:t>
            </a:r>
            <a:r>
              <a:rPr lang="zh-CN" altLang="en-US" sz="2400" dirty="0" smtClean="0">
                <a:latin typeface="宋体" panose="02010600030101010101" pitchFamily="2" charset="-122"/>
                <a:ea typeface="宋体" panose="02010600030101010101" pitchFamily="2" charset="-122"/>
                <a:cs typeface="宋体" panose="02010600030101010101" pitchFamily="2" charset="-122"/>
              </a:rPr>
              <a:t>中学生，理应</a:t>
            </a:r>
            <a:r>
              <a:rPr lang="zh-CN" altLang="en-US" sz="2400" dirty="0">
                <a:latin typeface="宋体" panose="02010600030101010101" pitchFamily="2" charset="-122"/>
                <a:ea typeface="宋体" panose="02010600030101010101" pitchFamily="2" charset="-122"/>
                <a:cs typeface="宋体" panose="02010600030101010101" pitchFamily="2" charset="-122"/>
              </a:rPr>
              <a:t>学会承担责任</a:t>
            </a:r>
            <a:r>
              <a:rPr lang="zh-CN" altLang="en-US" sz="2400" dirty="0" smtClean="0">
                <a:latin typeface="宋体" panose="02010600030101010101" pitchFamily="2" charset="-122"/>
                <a:ea typeface="宋体" panose="02010600030101010101" pitchFamily="2" charset="-122"/>
                <a:cs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 xmlns:p14="http://schemas.microsoft.com/office/powerpoint/2010/main" val="308375531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447121" y="1834967"/>
            <a:ext cx="9001572" cy="3970318"/>
          </a:xfrm>
          <a:prstGeom prst="rect">
            <a:avLst/>
          </a:prstGeom>
          <a:noFill/>
          <a:ln>
            <a:noFill/>
          </a:ln>
        </p:spPr>
        <p:txBody>
          <a:bodyPr wrap="square" rtlCol="0">
            <a:spAutoFit/>
          </a:bodyPr>
          <a:lstStyle/>
          <a:p>
            <a:pPr>
              <a:lnSpc>
                <a:spcPct val="150000"/>
              </a:lnSpc>
            </a:pPr>
            <a:r>
              <a:rPr lang="zh-CN" altLang="en-US" sz="2400" dirty="0" smtClean="0">
                <a:latin typeface="宋体" panose="02010600030101010101" pitchFamily="2" charset="-122"/>
                <a:ea typeface="宋体" panose="02010600030101010101" pitchFamily="2" charset="-122"/>
                <a:cs typeface="宋体" panose="02010600030101010101" pitchFamily="2" charset="-122"/>
              </a:rPr>
              <a:t>    其次，从</a:t>
            </a:r>
            <a:r>
              <a:rPr lang="zh-CN" altLang="en-US" sz="2400" dirty="0">
                <a:latin typeface="宋体" panose="02010600030101010101" pitchFamily="2" charset="-122"/>
                <a:ea typeface="宋体" panose="02010600030101010101" pitchFamily="2" charset="-122"/>
                <a:cs typeface="宋体" panose="02010600030101010101" pitchFamily="2" charset="-122"/>
              </a:rPr>
              <a:t>责任的来源上</a:t>
            </a:r>
            <a:r>
              <a:rPr lang="zh-CN" altLang="en-US" sz="2400" dirty="0" smtClean="0">
                <a:latin typeface="宋体" panose="02010600030101010101" pitchFamily="2" charset="-122"/>
                <a:ea typeface="宋体" panose="02010600030101010101" pitchFamily="2" charset="-122"/>
                <a:cs typeface="宋体" panose="02010600030101010101" pitchFamily="2" charset="-122"/>
              </a:rPr>
              <a:t>看，我们</a:t>
            </a:r>
            <a:r>
              <a:rPr lang="zh-CN" altLang="en-US" sz="2400" dirty="0">
                <a:latin typeface="宋体" panose="02010600030101010101" pitchFamily="2" charset="-122"/>
                <a:ea typeface="宋体" panose="02010600030101010101" pitchFamily="2" charset="-122"/>
                <a:cs typeface="宋体" panose="02010600030101010101" pitchFamily="2" charset="-122"/>
              </a:rPr>
              <a:t>生活在社会</a:t>
            </a:r>
            <a:r>
              <a:rPr lang="zh-CN" altLang="en-US" sz="2400" dirty="0" smtClean="0">
                <a:latin typeface="宋体" panose="02010600030101010101" pitchFamily="2" charset="-122"/>
                <a:ea typeface="宋体" panose="02010600030101010101" pitchFamily="2" charset="-122"/>
                <a:cs typeface="宋体" panose="02010600030101010101" pitchFamily="2" charset="-122"/>
              </a:rPr>
              <a:t>中，每个人</a:t>
            </a:r>
            <a:r>
              <a:rPr lang="zh-CN" altLang="en-US" sz="2400" dirty="0">
                <a:latin typeface="宋体" panose="02010600030101010101" pitchFamily="2" charset="-122"/>
                <a:ea typeface="宋体" panose="02010600030101010101" pitchFamily="2" charset="-122"/>
                <a:cs typeface="宋体" panose="02010600030101010101" pitchFamily="2" charset="-122"/>
              </a:rPr>
              <a:t>都与他人有着或远或近的</a:t>
            </a:r>
            <a:r>
              <a:rPr lang="zh-CN" altLang="en-US" sz="2400" dirty="0" smtClean="0">
                <a:latin typeface="宋体" panose="02010600030101010101" pitchFamily="2" charset="-122"/>
                <a:ea typeface="宋体" panose="02010600030101010101" pitchFamily="2" charset="-122"/>
                <a:cs typeface="宋体" panose="02010600030101010101" pitchFamily="2" charset="-122"/>
              </a:rPr>
              <a:t>关系，都</a:t>
            </a:r>
            <a:r>
              <a:rPr lang="zh-CN" altLang="en-US" sz="2400" dirty="0">
                <a:latin typeface="宋体" panose="02010600030101010101" pitchFamily="2" charset="-122"/>
                <a:ea typeface="宋体" panose="02010600030101010101" pitchFamily="2" charset="-122"/>
                <a:cs typeface="宋体" panose="02010600030101010101" pitchFamily="2" charset="-122"/>
              </a:rPr>
              <a:t>因不同的社会身份而负有不同的责任。责任产生于社会关系之中的相互承诺。这种</a:t>
            </a:r>
            <a:r>
              <a:rPr lang="zh-CN" altLang="en-US" sz="2400" dirty="0" smtClean="0">
                <a:latin typeface="宋体" panose="02010600030101010101" pitchFamily="2" charset="-122"/>
                <a:ea typeface="宋体" panose="02010600030101010101" pitchFamily="2" charset="-122"/>
                <a:cs typeface="宋体" panose="02010600030101010101" pitchFamily="2" charset="-122"/>
              </a:rPr>
              <a:t>承诺，表现</a:t>
            </a:r>
            <a:r>
              <a:rPr lang="zh-CN" altLang="en-US" sz="2400" dirty="0">
                <a:latin typeface="宋体" panose="02010600030101010101" pitchFamily="2" charset="-122"/>
                <a:ea typeface="宋体" panose="02010600030101010101" pitchFamily="2" charset="-122"/>
                <a:cs typeface="宋体" panose="02010600030101010101" pitchFamily="2" charset="-122"/>
              </a:rPr>
              <a:t>在生活的方方面面。一个人首先要对自己</a:t>
            </a:r>
            <a:r>
              <a:rPr lang="zh-CN" altLang="en-US" sz="2400" dirty="0" smtClean="0">
                <a:latin typeface="宋体" panose="02010600030101010101" pitchFamily="2" charset="-122"/>
                <a:ea typeface="宋体" panose="02010600030101010101" pitchFamily="2" charset="-122"/>
                <a:cs typeface="宋体" panose="02010600030101010101" pitchFamily="2" charset="-122"/>
              </a:rPr>
              <a:t>负责，谁</a:t>
            </a:r>
            <a:r>
              <a:rPr lang="zh-CN" altLang="en-US" sz="2400" dirty="0">
                <a:latin typeface="宋体" panose="02010600030101010101" pitchFamily="2" charset="-122"/>
                <a:ea typeface="宋体" panose="02010600030101010101" pitchFamily="2" charset="-122"/>
                <a:cs typeface="宋体" panose="02010600030101010101" pitchFamily="2" charset="-122"/>
              </a:rPr>
              <a:t>对自己不</a:t>
            </a:r>
            <a:r>
              <a:rPr lang="zh-CN" altLang="en-US" sz="2400" dirty="0" smtClean="0">
                <a:latin typeface="宋体" panose="02010600030101010101" pitchFamily="2" charset="-122"/>
                <a:ea typeface="宋体" panose="02010600030101010101" pitchFamily="2" charset="-122"/>
                <a:cs typeface="宋体" panose="02010600030101010101" pitchFamily="2" charset="-122"/>
              </a:rPr>
              <a:t>负责任，谁</a:t>
            </a:r>
            <a:r>
              <a:rPr lang="zh-CN" altLang="en-US" sz="2400" dirty="0">
                <a:latin typeface="宋体" panose="02010600030101010101" pitchFamily="2" charset="-122"/>
                <a:ea typeface="宋体" panose="02010600030101010101" pitchFamily="2" charset="-122"/>
                <a:cs typeface="宋体" panose="02010600030101010101" pitchFamily="2" charset="-122"/>
              </a:rPr>
              <a:t>就要对这种不负责任所造成的后果负责。责任可以来自对他人的承诺、分配的任务、上级的任命、职业的要求、法律规定、传统习俗、公民身份、道德原则等</a:t>
            </a:r>
            <a:r>
              <a:rPr lang="zh-CN" altLang="en-US" sz="2400" dirty="0" smtClean="0">
                <a:latin typeface="宋体" panose="02010600030101010101" pitchFamily="2" charset="-122"/>
                <a:ea typeface="宋体" panose="02010600030101010101" pitchFamily="2" charset="-122"/>
                <a:cs typeface="宋体" panose="02010600030101010101" pitchFamily="2" charset="-122"/>
              </a:rPr>
              <a:t>。 </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 xmlns:p14="http://schemas.microsoft.com/office/powerpoint/2010/main" val="310748191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88406" y="1228842"/>
            <a:ext cx="10419292" cy="5410712"/>
          </a:xfrm>
          <a:prstGeom prst="rect">
            <a:avLst/>
          </a:prstGeom>
          <a:noFill/>
          <a:ln>
            <a:noFill/>
          </a:ln>
        </p:spPr>
        <p:txBody>
          <a:bodyPr wrap="square" rtlCol="0">
            <a:spAutoFit/>
          </a:bodyPr>
          <a:lstStyle/>
          <a:p>
            <a:pPr>
              <a:lnSpc>
                <a:spcPct val="180000"/>
              </a:lnSpc>
            </a:pPr>
            <a:r>
              <a:rPr lang="zh-CN" altLang="en-US" sz="2400" dirty="0" smtClean="0">
                <a:latin typeface="宋体" panose="02010600030101010101" pitchFamily="2" charset="-122"/>
                <a:ea typeface="宋体" panose="02010600030101010101" pitchFamily="2" charset="-122"/>
                <a:cs typeface="宋体" panose="02010600030101010101" pitchFamily="2" charset="-122"/>
              </a:rPr>
              <a:t>    最后，从</a:t>
            </a:r>
            <a:r>
              <a:rPr lang="zh-CN" altLang="en-US" sz="2400" dirty="0">
                <a:latin typeface="宋体" panose="02010600030101010101" pitchFamily="2" charset="-122"/>
                <a:ea typeface="宋体" panose="02010600030101010101" pitchFamily="2" charset="-122"/>
                <a:cs typeface="宋体" panose="02010600030101010101" pitchFamily="2" charset="-122"/>
              </a:rPr>
              <a:t>角色与责任的关系上</a:t>
            </a:r>
            <a:r>
              <a:rPr lang="zh-CN" altLang="en-US" sz="2400" dirty="0" smtClean="0">
                <a:latin typeface="宋体" panose="02010600030101010101" pitchFamily="2" charset="-122"/>
                <a:ea typeface="宋体" panose="02010600030101010101" pitchFamily="2" charset="-122"/>
                <a:cs typeface="宋体" panose="02010600030101010101" pitchFamily="2" charset="-122"/>
              </a:rPr>
              <a:t>看，在</a:t>
            </a:r>
            <a:r>
              <a:rPr lang="zh-CN" altLang="en-US" sz="2400" dirty="0">
                <a:latin typeface="宋体" panose="02010600030101010101" pitchFamily="2" charset="-122"/>
                <a:ea typeface="宋体" panose="02010600030101010101" pitchFamily="2" charset="-122"/>
                <a:cs typeface="宋体" panose="02010600030101010101" pitchFamily="2" charset="-122"/>
              </a:rPr>
              <a:t>社会生活的舞台</a:t>
            </a:r>
            <a:r>
              <a:rPr lang="zh-CN" altLang="en-US" sz="2400" dirty="0" smtClean="0">
                <a:latin typeface="宋体" panose="02010600030101010101" pitchFamily="2" charset="-122"/>
                <a:ea typeface="宋体" panose="02010600030101010101" pitchFamily="2" charset="-122"/>
                <a:cs typeface="宋体" panose="02010600030101010101" pitchFamily="2" charset="-122"/>
              </a:rPr>
              <a:t>上，没有</a:t>
            </a:r>
            <a:r>
              <a:rPr lang="zh-CN" altLang="en-US" sz="2400" dirty="0">
                <a:latin typeface="宋体" panose="02010600030101010101" pitchFamily="2" charset="-122"/>
                <a:ea typeface="宋体" panose="02010600030101010101" pitchFamily="2" charset="-122"/>
                <a:cs typeface="宋体" panose="02010600030101010101" pitchFamily="2" charset="-122"/>
              </a:rPr>
              <a:t>谁可以不用承担责任。常言道</a:t>
            </a:r>
            <a:r>
              <a:rPr lang="zh-CN" altLang="en-US" sz="2400" dirty="0" smtClean="0">
                <a:latin typeface="宋体" panose="02010600030101010101" pitchFamily="2" charset="-122"/>
                <a:ea typeface="宋体" panose="02010600030101010101" pitchFamily="2" charset="-122"/>
                <a:cs typeface="宋体" panose="02010600030101010101" pitchFamily="2" charset="-122"/>
              </a:rPr>
              <a:t>“责任重于泰山”，每个人</a:t>
            </a:r>
            <a:r>
              <a:rPr lang="zh-CN" altLang="en-US" sz="2400" dirty="0">
                <a:latin typeface="宋体" panose="02010600030101010101" pitchFamily="2" charset="-122"/>
                <a:ea typeface="宋体" panose="02010600030101010101" pitchFamily="2" charset="-122"/>
                <a:cs typeface="宋体" panose="02010600030101010101" pitchFamily="2" charset="-122"/>
              </a:rPr>
              <a:t>都要扮演好自己人生旅途中的每一个角色。作为</a:t>
            </a:r>
            <a:r>
              <a:rPr lang="zh-CN" altLang="en-US" sz="2400" dirty="0" smtClean="0">
                <a:latin typeface="宋体" panose="02010600030101010101" pitchFamily="2" charset="-122"/>
                <a:ea typeface="宋体" panose="02010600030101010101" pitchFamily="2" charset="-122"/>
                <a:cs typeface="宋体" panose="02010600030101010101" pitchFamily="2" charset="-122"/>
              </a:rPr>
              <a:t>子女，孝敬</a:t>
            </a:r>
            <a:r>
              <a:rPr lang="zh-CN" altLang="en-US" sz="2400" dirty="0">
                <a:latin typeface="宋体" panose="02010600030101010101" pitchFamily="2" charset="-122"/>
                <a:ea typeface="宋体" panose="02010600030101010101" pitchFamily="2" charset="-122"/>
                <a:cs typeface="宋体" panose="02010600030101010101" pitchFamily="2" charset="-122"/>
              </a:rPr>
              <a:t>父母是我们的</a:t>
            </a:r>
            <a:r>
              <a:rPr lang="zh-CN" altLang="en-US" sz="2400" dirty="0" smtClean="0">
                <a:latin typeface="宋体" panose="02010600030101010101" pitchFamily="2" charset="-122"/>
                <a:ea typeface="宋体" panose="02010600030101010101" pitchFamily="2" charset="-122"/>
                <a:cs typeface="宋体" panose="02010600030101010101" pitchFamily="2" charset="-122"/>
              </a:rPr>
              <a:t>责任；作为学生，遵守</a:t>
            </a:r>
            <a:r>
              <a:rPr lang="zh-CN" altLang="en-US" sz="2400" dirty="0">
                <a:latin typeface="宋体" panose="02010600030101010101" pitchFamily="2" charset="-122"/>
                <a:ea typeface="宋体" panose="02010600030101010101" pitchFamily="2" charset="-122"/>
                <a:cs typeface="宋体" panose="02010600030101010101" pitchFamily="2" charset="-122"/>
              </a:rPr>
              <a:t>校规</a:t>
            </a:r>
            <a:r>
              <a:rPr lang="zh-CN" altLang="en-US" sz="2400" dirty="0" smtClean="0">
                <a:latin typeface="宋体" panose="02010600030101010101" pitchFamily="2" charset="-122"/>
                <a:ea typeface="宋体" panose="02010600030101010101" pitchFamily="2" charset="-122"/>
                <a:cs typeface="宋体" panose="02010600030101010101" pitchFamily="2" charset="-122"/>
              </a:rPr>
              <a:t>校纪，按时完成</a:t>
            </a:r>
            <a:r>
              <a:rPr lang="zh-CN" altLang="en-US" sz="2400" dirty="0">
                <a:latin typeface="宋体" panose="02010600030101010101" pitchFamily="2" charset="-122"/>
                <a:ea typeface="宋体" panose="02010600030101010101" pitchFamily="2" charset="-122"/>
                <a:cs typeface="宋体" panose="02010600030101010101" pitchFamily="2" charset="-122"/>
              </a:rPr>
              <a:t>学习任务是我们的</a:t>
            </a:r>
            <a:r>
              <a:rPr lang="zh-CN" altLang="en-US" sz="2400" dirty="0" smtClean="0">
                <a:latin typeface="宋体" panose="02010600030101010101" pitchFamily="2" charset="-122"/>
                <a:ea typeface="宋体" panose="02010600030101010101" pitchFamily="2" charset="-122"/>
                <a:cs typeface="宋体" panose="02010600030101010101" pitchFamily="2" charset="-122"/>
              </a:rPr>
              <a:t>责任；作为朋友，忠诚</a:t>
            </a:r>
            <a:r>
              <a:rPr lang="zh-CN" altLang="en-US" sz="2400" dirty="0">
                <a:latin typeface="宋体" panose="02010600030101010101" pitchFamily="2" charset="-122"/>
                <a:ea typeface="宋体" panose="02010600030101010101" pitchFamily="2" charset="-122"/>
                <a:cs typeface="宋体" panose="02010600030101010101" pitchFamily="2" charset="-122"/>
              </a:rPr>
              <a:t>、互助、互</a:t>
            </a:r>
            <a:r>
              <a:rPr lang="zh-CN" altLang="en-US" sz="2400" dirty="0" smtClean="0">
                <a:latin typeface="宋体" panose="02010600030101010101" pitchFamily="2" charset="-122"/>
                <a:ea typeface="宋体" panose="02010600030101010101" pitchFamily="2" charset="-122"/>
                <a:cs typeface="宋体" panose="02010600030101010101" pitchFamily="2" charset="-122"/>
              </a:rPr>
              <a:t>谅，我们义不容辞；作为</a:t>
            </a:r>
            <a:r>
              <a:rPr lang="zh-CN" altLang="en-US" sz="2400" dirty="0">
                <a:latin typeface="宋体" panose="02010600030101010101" pitchFamily="2" charset="-122"/>
                <a:ea typeface="宋体" panose="02010600030101010101" pitchFamily="2" charset="-122"/>
                <a:cs typeface="宋体" panose="02010600030101010101" pitchFamily="2" charset="-122"/>
              </a:rPr>
              <a:t>普通</a:t>
            </a:r>
            <a:r>
              <a:rPr lang="zh-CN" altLang="en-US" sz="2400" dirty="0" smtClean="0">
                <a:latin typeface="宋体" panose="02010600030101010101" pitchFamily="2" charset="-122"/>
                <a:ea typeface="宋体" panose="02010600030101010101" pitchFamily="2" charset="-122"/>
                <a:cs typeface="宋体" panose="02010600030101010101" pitchFamily="2" charset="-122"/>
              </a:rPr>
              <a:t>公民，我们</a:t>
            </a:r>
            <a:r>
              <a:rPr lang="zh-CN" altLang="en-US" sz="2400" dirty="0">
                <a:latin typeface="宋体" panose="02010600030101010101" pitchFamily="2" charset="-122"/>
                <a:ea typeface="宋体" panose="02010600030101010101" pitchFamily="2" charset="-122"/>
                <a:cs typeface="宋体" panose="02010600030101010101" pitchFamily="2" charset="-122"/>
              </a:rPr>
              <a:t>“位卑未敢忘忧国</a:t>
            </a:r>
            <a:r>
              <a:rPr lang="zh-CN" altLang="en-US" sz="2400" dirty="0" smtClean="0">
                <a:latin typeface="宋体" panose="02010600030101010101" pitchFamily="2" charset="-122"/>
                <a:ea typeface="宋体" panose="02010600030101010101" pitchFamily="2" charset="-122"/>
                <a:cs typeface="宋体" panose="02010600030101010101" pitchFamily="2" charset="-122"/>
              </a:rPr>
              <a:t>”；作为</a:t>
            </a:r>
            <a:r>
              <a:rPr lang="zh-CN" altLang="en-US" sz="2400" dirty="0">
                <a:latin typeface="宋体" panose="02010600030101010101" pitchFamily="2" charset="-122"/>
                <a:ea typeface="宋体" panose="02010600030101010101" pitchFamily="2" charset="-122"/>
                <a:cs typeface="宋体" panose="02010600030101010101" pitchFamily="2" charset="-122"/>
              </a:rPr>
              <a:t>社会</a:t>
            </a:r>
            <a:r>
              <a:rPr lang="zh-CN" altLang="en-US" sz="2400" dirty="0" smtClean="0">
                <a:latin typeface="宋体" panose="02010600030101010101" pitchFamily="2" charset="-122"/>
                <a:ea typeface="宋体" panose="02010600030101010101" pitchFamily="2" charset="-122"/>
                <a:cs typeface="宋体" panose="02010600030101010101" pitchFamily="2" charset="-122"/>
              </a:rPr>
              <a:t>成员，我们</a:t>
            </a:r>
            <a:r>
              <a:rPr lang="zh-CN" altLang="en-US" sz="2400" dirty="0">
                <a:latin typeface="宋体" panose="02010600030101010101" pitchFamily="2" charset="-122"/>
                <a:ea typeface="宋体" panose="02010600030101010101" pitchFamily="2" charset="-122"/>
                <a:cs typeface="宋体" panose="02010600030101010101" pitchFamily="2" charset="-122"/>
              </a:rPr>
              <a:t>应该维护正义、热爱和平、保护环境</a:t>
            </a:r>
            <a:r>
              <a:rPr lang="en-US" altLang="zh-CN" sz="2400" dirty="0">
                <a:latin typeface="宋体" panose="02010600030101010101" pitchFamily="2" charset="-122"/>
                <a:ea typeface="宋体" panose="02010600030101010101" pitchFamily="2" charset="-122"/>
                <a:cs typeface="宋体" panose="02010600030101010101" pitchFamily="2" charset="-122"/>
              </a:rPr>
              <a:t>……</a:t>
            </a:r>
            <a:r>
              <a:rPr lang="zh-CN" altLang="en-US" sz="2400" dirty="0">
                <a:latin typeface="宋体" panose="02010600030101010101" pitchFamily="2" charset="-122"/>
                <a:ea typeface="宋体" panose="02010600030101010101" pitchFamily="2" charset="-122"/>
                <a:cs typeface="宋体" panose="02010600030101010101" pitchFamily="2" charset="-122"/>
              </a:rPr>
              <a:t>只有人人都认识到自己所扮演的角色或者所处的</a:t>
            </a:r>
            <a:r>
              <a:rPr lang="zh-CN" altLang="en-US" sz="2400" dirty="0" smtClean="0">
                <a:latin typeface="宋体" panose="02010600030101010101" pitchFamily="2" charset="-122"/>
                <a:ea typeface="宋体" panose="02010600030101010101" pitchFamily="2" charset="-122"/>
                <a:cs typeface="宋体" panose="02010600030101010101" pitchFamily="2" charset="-122"/>
              </a:rPr>
              <a:t>身份，尽到</a:t>
            </a:r>
            <a:r>
              <a:rPr lang="zh-CN" altLang="en-US" sz="2400" dirty="0">
                <a:latin typeface="宋体" panose="02010600030101010101" pitchFamily="2" charset="-122"/>
                <a:ea typeface="宋体" panose="02010600030101010101" pitchFamily="2" charset="-122"/>
                <a:cs typeface="宋体" panose="02010600030101010101" pitchFamily="2" charset="-122"/>
              </a:rPr>
              <a:t>自己的</a:t>
            </a:r>
            <a:r>
              <a:rPr lang="zh-CN" altLang="en-US" sz="2400" dirty="0" smtClean="0">
                <a:latin typeface="宋体" panose="02010600030101010101" pitchFamily="2" charset="-122"/>
                <a:ea typeface="宋体" panose="02010600030101010101" pitchFamily="2" charset="-122"/>
                <a:cs typeface="宋体" panose="02010600030101010101" pitchFamily="2" charset="-122"/>
              </a:rPr>
              <a:t>责任，才能</a:t>
            </a:r>
            <a:r>
              <a:rPr lang="zh-CN" altLang="en-US" sz="2400" dirty="0">
                <a:latin typeface="宋体" panose="02010600030101010101" pitchFamily="2" charset="-122"/>
                <a:ea typeface="宋体" panose="02010600030101010101" pitchFamily="2" charset="-122"/>
                <a:cs typeface="宋体" panose="02010600030101010101" pitchFamily="2" charset="-122"/>
              </a:rPr>
              <a:t>共同建设和谐美好的</a:t>
            </a:r>
            <a:r>
              <a:rPr lang="zh-CN" altLang="en-US" sz="2400" dirty="0" smtClean="0">
                <a:latin typeface="宋体" panose="02010600030101010101" pitchFamily="2" charset="-122"/>
                <a:ea typeface="宋体" panose="02010600030101010101" pitchFamily="2" charset="-122"/>
                <a:cs typeface="宋体" panose="02010600030101010101" pitchFamily="2" charset="-122"/>
              </a:rPr>
              <a:t>社会，共享</a:t>
            </a:r>
            <a:r>
              <a:rPr lang="zh-CN" altLang="en-US" sz="2400" dirty="0">
                <a:latin typeface="宋体" panose="02010600030101010101" pitchFamily="2" charset="-122"/>
                <a:ea typeface="宋体" panose="02010600030101010101" pitchFamily="2" charset="-122"/>
                <a:cs typeface="宋体" panose="02010600030101010101" pitchFamily="2" charset="-122"/>
              </a:rPr>
              <a:t>美好幸福的生活。</a:t>
            </a:r>
          </a:p>
        </p:txBody>
      </p:sp>
    </p:spTree>
    <p:extLst>
      <p:ext uri="{BB962C8B-B14F-4D97-AF65-F5344CB8AC3E}">
        <p14:creationId xmlns="" xmlns:p14="http://schemas.microsoft.com/office/powerpoint/2010/main" val="21735740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7179101" y="2790055"/>
            <a:ext cx="686576" cy="1932806"/>
            <a:chOff x="12823" y="1321"/>
            <a:chExt cx="552" cy="1582"/>
          </a:xfrm>
        </p:grpSpPr>
        <p:sp>
          <p:nvSpPr>
            <p:cNvPr id="10" name="椭圆 9"/>
            <p:cNvSpPr/>
            <p:nvPr/>
          </p:nvSpPr>
          <p:spPr>
            <a:xfrm>
              <a:off x="12824" y="1321"/>
              <a:ext cx="551" cy="55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椭圆 12"/>
            <p:cNvSpPr/>
            <p:nvPr/>
          </p:nvSpPr>
          <p:spPr>
            <a:xfrm>
              <a:off x="12823" y="2352"/>
              <a:ext cx="551" cy="551"/>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0720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42491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数据链接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真题试做</a:t>
            </a:r>
          </a:p>
        </p:txBody>
      </p:sp>
      <p:sp>
        <p:nvSpPr>
          <p:cNvPr id="4" name="圆角矩形 3"/>
          <p:cNvSpPr/>
          <p:nvPr/>
        </p:nvSpPr>
        <p:spPr>
          <a:xfrm>
            <a:off x="43067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0898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1" name="组合 10"/>
          <p:cNvGrpSpPr/>
          <p:nvPr/>
        </p:nvGrpSpPr>
        <p:grpSpPr>
          <a:xfrm>
            <a:off x="4768467" y="2813334"/>
            <a:ext cx="6328410" cy="1909527"/>
            <a:chOff x="7831" y="4648"/>
            <a:chExt cx="9966" cy="2716"/>
          </a:xfrm>
        </p:grpSpPr>
        <p:sp>
          <p:nvSpPr>
            <p:cNvPr id="18" name="文本框 2">
              <a:hlinkClick r:id="rId2" action="ppaction://hlinksldjump"/>
            </p:cNvPr>
            <p:cNvSpPr txBox="1"/>
            <p:nvPr/>
          </p:nvSpPr>
          <p:spPr>
            <a:xfrm>
              <a:off x="7854" y="4648"/>
              <a:ext cx="9692" cy="1094"/>
            </a:xfrm>
            <a:prstGeom prst="rect">
              <a:avLst/>
            </a:prstGeom>
            <a:noFill/>
            <a:ln w="9525">
              <a:noFill/>
            </a:ln>
          </p:spPr>
          <p:txBody>
            <a:bodyPr wrap="square" anchor="t">
              <a:spAutoFit/>
            </a:bodyPr>
            <a:lstStyle/>
            <a:p>
              <a:r>
                <a:rPr lang="zh-CN" altLang="en-US" sz="4400" b="1" dirty="0">
                  <a:latin typeface="黑体" panose="02010609060101010101" pitchFamily="49" charset="-122"/>
                  <a:ea typeface="黑体" panose="02010609060101010101" pitchFamily="49" charset="-122"/>
                  <a:sym typeface="宋体" panose="02010600030101010101" pitchFamily="2" charset="-122"/>
                </a:rPr>
                <a:t>命题点 </a:t>
              </a:r>
              <a:r>
                <a:rPr lang="zh-CN" altLang="en-US" sz="4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4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r>
                <a:rPr lang="zh-CN" altLang="en-US" sz="4400" b="1" dirty="0" smtClean="0">
                  <a:latin typeface="黑体" panose="02010609060101010101" pitchFamily="49" charset="-122"/>
                  <a:ea typeface="黑体" panose="02010609060101010101" pitchFamily="49" charset="-122"/>
                  <a:sym typeface="宋体" panose="02010600030101010101" pitchFamily="2" charset="-122"/>
                </a:rPr>
                <a:t>  关心社会</a:t>
              </a:r>
              <a:endParaRPr lang="zh-CN" altLang="zh-CN" sz="4400" dirty="0">
                <a:latin typeface="黑体" panose="02010609060101010101" pitchFamily="49" charset="-122"/>
                <a:ea typeface="黑体" panose="02010609060101010101" pitchFamily="49" charset="-122"/>
              </a:endParaRPr>
            </a:p>
          </p:txBody>
        </p:sp>
        <p:sp>
          <p:nvSpPr>
            <p:cNvPr id="7" name="文本框 2">
              <a:hlinkClick r:id="rId3" action="ppaction://hlinksldjump"/>
            </p:cNvPr>
            <p:cNvSpPr txBox="1"/>
            <p:nvPr/>
          </p:nvSpPr>
          <p:spPr>
            <a:xfrm>
              <a:off x="7831" y="6270"/>
              <a:ext cx="9966" cy="1094"/>
            </a:xfrm>
            <a:prstGeom prst="rect">
              <a:avLst/>
            </a:prstGeom>
            <a:noFill/>
            <a:ln w="9525">
              <a:noFill/>
            </a:ln>
          </p:spPr>
          <p:txBody>
            <a:bodyPr wrap="square" anchor="t">
              <a:spAutoFit/>
            </a:bodyPr>
            <a:lstStyle/>
            <a:p>
              <a:r>
                <a:rPr lang="zh-CN" altLang="en-US" sz="4400" b="1" dirty="0">
                  <a:latin typeface="黑体" panose="02010609060101010101" pitchFamily="49" charset="-122"/>
                  <a:ea typeface="黑体" panose="02010609060101010101" pitchFamily="49" charset="-122"/>
                  <a:sym typeface="宋体" panose="02010600030101010101" pitchFamily="2" charset="-122"/>
                </a:rPr>
                <a:t>命题点 </a:t>
              </a:r>
              <a:r>
                <a:rPr lang="zh-CN" altLang="en-US" sz="44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4400" b="1" dirty="0">
                  <a:solidFill>
                    <a:schemeClr val="bg1"/>
                  </a:solidFill>
                  <a:latin typeface="黑体" panose="02010609060101010101" pitchFamily="49" charset="-122"/>
                  <a:ea typeface="黑体" panose="02010609060101010101" pitchFamily="49" charset="-122"/>
                  <a:sym typeface="宋体" panose="02010600030101010101" pitchFamily="2" charset="-122"/>
                </a:rPr>
                <a:t>2</a:t>
              </a:r>
              <a:r>
                <a:rPr lang="en-US" altLang="zh-CN" sz="4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4400" b="1" dirty="0" smtClean="0">
                  <a:latin typeface="黑体" panose="02010609060101010101" pitchFamily="49" charset="-122"/>
                  <a:ea typeface="黑体" panose="02010609060101010101" pitchFamily="49" charset="-122"/>
                  <a:sym typeface="宋体" panose="02010600030101010101" pitchFamily="2" charset="-122"/>
                </a:rPr>
                <a:t>承担责任</a:t>
              </a:r>
              <a:endParaRPr lang="zh-CN" altLang="en-US" sz="4400" b="1" dirty="0">
                <a:latin typeface="黑体" panose="02010609060101010101" pitchFamily="49" charset="-122"/>
                <a:ea typeface="黑体" panose="02010609060101010101" pitchFamily="49" charset="-122"/>
                <a:sym typeface="宋体" panose="02010600030101010101" pitchFamily="2" charset="-122"/>
              </a:endParaRPr>
            </a:p>
          </p:txBody>
        </p:sp>
      </p:gr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88406" y="1228842"/>
            <a:ext cx="10419292" cy="4745915"/>
          </a:xfrm>
          <a:prstGeom prst="rect">
            <a:avLst/>
          </a:prstGeom>
          <a:noFill/>
          <a:ln>
            <a:noFill/>
          </a:ln>
        </p:spPr>
        <p:txBody>
          <a:bodyPr wrap="square" rtlCol="0">
            <a:spAutoFit/>
          </a:bodyPr>
          <a:lstStyle/>
          <a:p>
            <a:pPr>
              <a:lnSpc>
                <a:spcPct val="180000"/>
              </a:lnSpc>
            </a:pPr>
            <a:r>
              <a:rPr lang="zh-CN" altLang="en-US" sz="2400" dirty="0" smtClean="0">
                <a:latin typeface="宋体" panose="02010600030101010101" pitchFamily="2" charset="-122"/>
                <a:ea typeface="宋体" panose="02010600030101010101" pitchFamily="2" charset="-122"/>
                <a:cs typeface="宋体" panose="02010600030101010101" pitchFamily="2" charset="-122"/>
              </a:rPr>
              <a:t>    </a:t>
            </a:r>
            <a:r>
              <a:rPr lang="en-US" altLang="zh-CN" sz="2400" dirty="0">
                <a:latin typeface="黑体" pitchFamily="49" charset="-122"/>
                <a:ea typeface="黑体" pitchFamily="49" charset="-122"/>
                <a:cs typeface="宋体" panose="02010600030101010101" pitchFamily="2" charset="-122"/>
              </a:rPr>
              <a:t>3.</a:t>
            </a:r>
            <a:r>
              <a:rPr lang="zh-CN" altLang="en-US" sz="2400" dirty="0">
                <a:latin typeface="黑体" pitchFamily="49" charset="-122"/>
                <a:ea typeface="黑体" pitchFamily="49" charset="-122"/>
                <a:cs typeface="宋体" panose="02010600030101010101" pitchFamily="2" charset="-122"/>
              </a:rPr>
              <a:t>有人认为，既然谈奉献，那么承担责任就不应该有回报。</a:t>
            </a:r>
          </a:p>
          <a:p>
            <a:pPr>
              <a:lnSpc>
                <a:spcPct val="180000"/>
              </a:lnSpc>
            </a:pPr>
            <a:r>
              <a:rPr lang="zh-CN" altLang="en-US" sz="2400" dirty="0">
                <a:latin typeface="宋体" panose="02010600030101010101" pitchFamily="2" charset="-122"/>
                <a:ea typeface="宋体" panose="02010600030101010101" pitchFamily="2" charset="-122"/>
                <a:cs typeface="宋体" panose="02010600030101010101" pitchFamily="2" charset="-122"/>
              </a:rPr>
              <a:t>    这种观点是错误的。</a:t>
            </a:r>
          </a:p>
          <a:p>
            <a:pPr>
              <a:lnSpc>
                <a:spcPct val="180000"/>
              </a:lnSpc>
            </a:pPr>
            <a:r>
              <a:rPr lang="zh-CN" altLang="en-US" sz="2400" dirty="0">
                <a:latin typeface="宋体" panose="02010600030101010101" pitchFamily="2" charset="-122"/>
                <a:ea typeface="宋体" panose="02010600030101010101" pitchFamily="2" charset="-122"/>
                <a:cs typeface="宋体" panose="02010600030101010101" pitchFamily="2" charset="-122"/>
              </a:rPr>
              <a:t>    承担责任的过程中，我们应当有奉献精神，为社会、为他人尽到自己的责任，但奉献并不意味着我们没有获得回报的权利。为维护生活的需要，我们可以获得物质回报，而同时，更重要的是我们可以获得精神上的回报。这种回报是对我们无私奉献的一种肯定，同时也可以有效激励我们更加自觉地承担社会责任。谈奉献与讲回报之间并不冲突，并不矛盾。</a:t>
            </a:r>
          </a:p>
        </p:txBody>
      </p:sp>
    </p:spTree>
    <p:extLst>
      <p:ext uri="{BB962C8B-B14F-4D97-AF65-F5344CB8AC3E}">
        <p14:creationId xmlns="" xmlns:p14="http://schemas.microsoft.com/office/powerpoint/2010/main" val="225631980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1545988" y="1260205"/>
            <a:ext cx="7900829" cy="5115246"/>
          </a:xfrm>
          <a:prstGeom prst="rect">
            <a:avLst/>
          </a:prstGeom>
          <a:noFill/>
          <a:ln w="9525">
            <a:noFill/>
          </a:ln>
        </p:spPr>
        <p:txBody>
          <a:bodyPr wrap="square">
            <a:spAutoFit/>
          </a:bodyPr>
          <a:lstStyle/>
          <a:p>
            <a:pPr indent="0">
              <a:lnSpc>
                <a:spcPct val="160000"/>
              </a:lnSpc>
            </a:pPr>
            <a:r>
              <a:rPr lang="en-US" altLang="zh-CN" sz="2400" dirty="0">
                <a:latin typeface="黑体" pitchFamily="49" charset="-122"/>
                <a:ea typeface="黑体" pitchFamily="49" charset="-122"/>
                <a:cs typeface="宋体" panose="02010600030101010101" pitchFamily="2" charset="-122"/>
              </a:rPr>
              <a:t>4.</a:t>
            </a:r>
            <a:r>
              <a:rPr lang="zh-CN" altLang="en-US" sz="2400" dirty="0">
                <a:latin typeface="黑体" pitchFamily="49" charset="-122"/>
                <a:ea typeface="黑体" pitchFamily="49" charset="-122"/>
                <a:cs typeface="宋体" panose="02010600030101010101" pitchFamily="2" charset="-122"/>
              </a:rPr>
              <a:t>列举社会生活中存在的责任缺失的现象。</a:t>
            </a:r>
          </a:p>
          <a:p>
            <a:pPr indent="0">
              <a:lnSpc>
                <a:spcPct val="150000"/>
              </a:lnSpc>
            </a:pPr>
            <a:r>
              <a:rPr lang="en-US" altLang="zh-CN" sz="2400" dirty="0" smtClean="0">
                <a:latin typeface="宋体" panose="02010600030101010101" pitchFamily="2" charset="-122"/>
                <a:ea typeface="宋体" panose="02010600030101010101" pitchFamily="2" charset="-122"/>
                <a:cs typeface="宋体" panose="02010600030101010101" pitchFamily="2" charset="-122"/>
              </a:rPr>
              <a:t>    </a:t>
            </a:r>
            <a:r>
              <a:rPr lang="zh-CN" altLang="en-US" sz="2400" dirty="0" smtClean="0">
                <a:latin typeface="宋体" panose="02010600030101010101" pitchFamily="2" charset="-122"/>
                <a:ea typeface="宋体" panose="02010600030101010101" pitchFamily="2" charset="-122"/>
                <a:cs typeface="宋体" panose="02010600030101010101" pitchFamily="2" charset="-122"/>
              </a:rPr>
              <a:t>（</a:t>
            </a:r>
            <a:r>
              <a:rPr lang="en-US" altLang="zh-CN" sz="2400" dirty="0" smtClean="0">
                <a:latin typeface="宋体" panose="02010600030101010101" pitchFamily="2" charset="-122"/>
                <a:ea typeface="宋体" panose="02010600030101010101" pitchFamily="2" charset="-122"/>
                <a:cs typeface="宋体" panose="02010600030101010101" pitchFamily="2" charset="-122"/>
              </a:rPr>
              <a:t>1</a:t>
            </a:r>
            <a:r>
              <a:rPr lang="zh-CN" altLang="en-US" sz="2400" dirty="0" smtClean="0">
                <a:latin typeface="宋体" panose="02010600030101010101" pitchFamily="2" charset="-122"/>
                <a:ea typeface="宋体" panose="02010600030101010101" pitchFamily="2" charset="-122"/>
                <a:cs typeface="宋体" panose="02010600030101010101" pitchFamily="2" charset="-122"/>
              </a:rPr>
              <a:t>）生产</a:t>
            </a:r>
            <a:r>
              <a:rPr lang="zh-CN" altLang="en-US" sz="2400" dirty="0">
                <a:latin typeface="宋体" panose="02010600030101010101" pitchFamily="2" charset="-122"/>
                <a:ea typeface="宋体" panose="02010600030101010101" pitchFamily="2" charset="-122"/>
                <a:cs typeface="宋体" panose="02010600030101010101" pitchFamily="2" charset="-122"/>
              </a:rPr>
              <a:t>、销售假冒伪劣产品。</a:t>
            </a:r>
          </a:p>
          <a:p>
            <a:pPr indent="0">
              <a:lnSpc>
                <a:spcPct val="150000"/>
              </a:lnSpc>
            </a:pPr>
            <a:r>
              <a:rPr lang="en-US" altLang="zh-CN" sz="2400" dirty="0" smtClean="0">
                <a:latin typeface="宋体" panose="02010600030101010101" pitchFamily="2" charset="-122"/>
                <a:ea typeface="宋体" panose="02010600030101010101" pitchFamily="2" charset="-122"/>
                <a:cs typeface="宋体" panose="02010600030101010101" pitchFamily="2" charset="-122"/>
              </a:rPr>
              <a:t>    </a:t>
            </a:r>
            <a:r>
              <a:rPr lang="zh-CN" altLang="en-US" sz="2400" dirty="0" smtClean="0">
                <a:latin typeface="宋体" panose="02010600030101010101" pitchFamily="2" charset="-122"/>
                <a:ea typeface="宋体" panose="02010600030101010101" pitchFamily="2" charset="-122"/>
                <a:cs typeface="宋体" panose="02010600030101010101" pitchFamily="2" charset="-122"/>
              </a:rPr>
              <a:t>（</a:t>
            </a:r>
            <a:r>
              <a:rPr lang="en-US" altLang="zh-CN" sz="2400" dirty="0" smtClean="0">
                <a:latin typeface="宋体" panose="02010600030101010101" pitchFamily="2" charset="-122"/>
                <a:ea typeface="宋体" panose="02010600030101010101" pitchFamily="2" charset="-122"/>
                <a:cs typeface="宋体" panose="02010600030101010101" pitchFamily="2" charset="-122"/>
              </a:rPr>
              <a:t>2</a:t>
            </a:r>
            <a:r>
              <a:rPr lang="zh-CN" altLang="en-US" sz="2400" dirty="0" smtClean="0">
                <a:latin typeface="宋体" panose="02010600030101010101" pitchFamily="2" charset="-122"/>
                <a:ea typeface="宋体" panose="02010600030101010101" pitchFamily="2" charset="-122"/>
                <a:cs typeface="宋体" panose="02010600030101010101" pitchFamily="2" charset="-122"/>
              </a:rPr>
              <a:t>）编造</a:t>
            </a:r>
            <a:r>
              <a:rPr lang="zh-CN" altLang="en-US" sz="2400" dirty="0">
                <a:latin typeface="宋体" panose="02010600030101010101" pitchFamily="2" charset="-122"/>
                <a:ea typeface="宋体" panose="02010600030101010101" pitchFamily="2" charset="-122"/>
                <a:cs typeface="宋体" panose="02010600030101010101" pitchFamily="2" charset="-122"/>
              </a:rPr>
              <a:t>、传播谣言。</a:t>
            </a:r>
          </a:p>
          <a:p>
            <a:pPr indent="0">
              <a:lnSpc>
                <a:spcPct val="150000"/>
              </a:lnSpc>
            </a:pPr>
            <a:r>
              <a:rPr lang="en-US" altLang="zh-CN" sz="2400" dirty="0" smtClean="0">
                <a:latin typeface="宋体" panose="02010600030101010101" pitchFamily="2" charset="-122"/>
                <a:ea typeface="宋体" panose="02010600030101010101" pitchFamily="2" charset="-122"/>
                <a:cs typeface="宋体" panose="02010600030101010101" pitchFamily="2" charset="-122"/>
              </a:rPr>
              <a:t>    </a:t>
            </a:r>
            <a:r>
              <a:rPr lang="zh-CN" altLang="en-US" sz="2400" dirty="0" smtClean="0">
                <a:latin typeface="宋体" panose="02010600030101010101" pitchFamily="2" charset="-122"/>
                <a:ea typeface="宋体" panose="02010600030101010101" pitchFamily="2" charset="-122"/>
                <a:cs typeface="宋体" panose="02010600030101010101" pitchFamily="2" charset="-122"/>
              </a:rPr>
              <a:t>（</a:t>
            </a:r>
            <a:r>
              <a:rPr lang="en-US" altLang="zh-CN" sz="2400" dirty="0" smtClean="0">
                <a:latin typeface="宋体" panose="02010600030101010101" pitchFamily="2" charset="-122"/>
                <a:ea typeface="宋体" panose="02010600030101010101" pitchFamily="2" charset="-122"/>
                <a:cs typeface="宋体" panose="02010600030101010101" pitchFamily="2" charset="-122"/>
              </a:rPr>
              <a:t>3</a:t>
            </a:r>
            <a:r>
              <a:rPr lang="zh-CN" altLang="en-US" sz="2400" dirty="0" smtClean="0">
                <a:latin typeface="宋体" panose="02010600030101010101" pitchFamily="2" charset="-122"/>
                <a:ea typeface="宋体" panose="02010600030101010101" pitchFamily="2" charset="-122"/>
                <a:cs typeface="宋体" panose="02010600030101010101" pitchFamily="2" charset="-122"/>
              </a:rPr>
              <a:t>）贩卖</a:t>
            </a:r>
            <a:r>
              <a:rPr lang="zh-CN" altLang="en-US" sz="2400" dirty="0">
                <a:latin typeface="宋体" panose="02010600030101010101" pitchFamily="2" charset="-122"/>
                <a:ea typeface="宋体" panose="02010600030101010101" pitchFamily="2" charset="-122"/>
                <a:cs typeface="宋体" panose="02010600030101010101" pitchFamily="2" charset="-122"/>
              </a:rPr>
              <a:t>他人信息。</a:t>
            </a:r>
          </a:p>
          <a:p>
            <a:pPr indent="0">
              <a:lnSpc>
                <a:spcPct val="150000"/>
              </a:lnSpc>
            </a:pPr>
            <a:r>
              <a:rPr lang="en-US" altLang="zh-CN" sz="2400" dirty="0" smtClean="0">
                <a:latin typeface="宋体" panose="02010600030101010101" pitchFamily="2" charset="-122"/>
                <a:ea typeface="宋体" panose="02010600030101010101" pitchFamily="2" charset="-122"/>
                <a:cs typeface="宋体" panose="02010600030101010101" pitchFamily="2" charset="-122"/>
              </a:rPr>
              <a:t>    </a:t>
            </a:r>
            <a:r>
              <a:rPr lang="zh-CN" altLang="en-US" sz="2400" dirty="0" smtClean="0">
                <a:latin typeface="宋体" panose="02010600030101010101" pitchFamily="2" charset="-122"/>
                <a:ea typeface="宋体" panose="02010600030101010101" pitchFamily="2" charset="-122"/>
                <a:cs typeface="宋体" panose="02010600030101010101" pitchFamily="2" charset="-122"/>
              </a:rPr>
              <a:t>（</a:t>
            </a:r>
            <a:r>
              <a:rPr lang="en-US" altLang="zh-CN" sz="2400" dirty="0" smtClean="0">
                <a:latin typeface="宋体" panose="02010600030101010101" pitchFamily="2" charset="-122"/>
                <a:ea typeface="宋体" panose="02010600030101010101" pitchFamily="2" charset="-122"/>
                <a:cs typeface="宋体" panose="02010600030101010101" pitchFamily="2" charset="-122"/>
              </a:rPr>
              <a:t>4</a:t>
            </a:r>
            <a:r>
              <a:rPr lang="zh-CN" altLang="en-US" sz="2400" dirty="0" smtClean="0">
                <a:latin typeface="宋体" panose="02010600030101010101" pitchFamily="2" charset="-122"/>
                <a:ea typeface="宋体" panose="02010600030101010101" pitchFamily="2" charset="-122"/>
                <a:cs typeface="宋体" panose="02010600030101010101" pitchFamily="2" charset="-122"/>
              </a:rPr>
              <a:t>）伪造</a:t>
            </a:r>
            <a:r>
              <a:rPr lang="zh-CN" altLang="en-US" sz="2400" dirty="0">
                <a:latin typeface="宋体" panose="02010600030101010101" pitchFamily="2" charset="-122"/>
                <a:ea typeface="宋体" panose="02010600030101010101" pitchFamily="2" charset="-122"/>
                <a:cs typeface="宋体" panose="02010600030101010101" pitchFamily="2" charset="-122"/>
              </a:rPr>
              <a:t>学历、职称。</a:t>
            </a:r>
          </a:p>
          <a:p>
            <a:pPr indent="0">
              <a:lnSpc>
                <a:spcPct val="150000"/>
              </a:lnSpc>
            </a:pPr>
            <a:r>
              <a:rPr lang="en-US" altLang="zh-CN" sz="2400" dirty="0" smtClean="0">
                <a:latin typeface="宋体" panose="02010600030101010101" pitchFamily="2" charset="-122"/>
                <a:ea typeface="宋体" panose="02010600030101010101" pitchFamily="2" charset="-122"/>
                <a:cs typeface="宋体" panose="02010600030101010101" pitchFamily="2" charset="-122"/>
              </a:rPr>
              <a:t>    </a:t>
            </a:r>
            <a:r>
              <a:rPr lang="zh-CN" altLang="en-US" sz="2400" dirty="0" smtClean="0">
                <a:latin typeface="宋体" panose="02010600030101010101" pitchFamily="2" charset="-122"/>
                <a:ea typeface="宋体" panose="02010600030101010101" pitchFamily="2" charset="-122"/>
                <a:cs typeface="宋体" panose="02010600030101010101" pitchFamily="2" charset="-122"/>
              </a:rPr>
              <a:t>（</a:t>
            </a:r>
            <a:r>
              <a:rPr lang="en-US" altLang="zh-CN" sz="2400" dirty="0" smtClean="0">
                <a:latin typeface="宋体" panose="02010600030101010101" pitchFamily="2" charset="-122"/>
                <a:ea typeface="宋体" panose="02010600030101010101" pitchFamily="2" charset="-122"/>
                <a:cs typeface="宋体" panose="02010600030101010101" pitchFamily="2" charset="-122"/>
              </a:rPr>
              <a:t>5</a:t>
            </a:r>
            <a:r>
              <a:rPr lang="zh-CN" altLang="en-US" sz="2400" dirty="0" smtClean="0">
                <a:latin typeface="宋体" panose="02010600030101010101" pitchFamily="2" charset="-122"/>
                <a:ea typeface="宋体" panose="02010600030101010101" pitchFamily="2" charset="-122"/>
                <a:cs typeface="宋体" panose="02010600030101010101" pitchFamily="2" charset="-122"/>
              </a:rPr>
              <a:t>）公共</a:t>
            </a:r>
            <a:r>
              <a:rPr lang="zh-CN" altLang="en-US" sz="2400" dirty="0">
                <a:latin typeface="宋体" panose="02010600030101010101" pitchFamily="2" charset="-122"/>
                <a:ea typeface="宋体" panose="02010600030101010101" pitchFamily="2" charset="-122"/>
                <a:cs typeface="宋体" panose="02010600030101010101" pitchFamily="2" charset="-122"/>
              </a:rPr>
              <a:t>交通霸座。</a:t>
            </a:r>
          </a:p>
          <a:p>
            <a:pPr indent="0">
              <a:lnSpc>
                <a:spcPct val="150000"/>
              </a:lnSpc>
            </a:pPr>
            <a:r>
              <a:rPr lang="zh-CN" altLang="en-US" sz="2400" dirty="0" smtClean="0">
                <a:latin typeface="宋体" panose="02010600030101010101" pitchFamily="2" charset="-122"/>
                <a:ea typeface="宋体" panose="02010600030101010101" pitchFamily="2" charset="-122"/>
                <a:cs typeface="宋体" panose="02010600030101010101" pitchFamily="2" charset="-122"/>
              </a:rPr>
              <a:t>    （</a:t>
            </a:r>
            <a:r>
              <a:rPr lang="en-US" altLang="zh-CN" sz="2400" dirty="0" smtClean="0">
                <a:latin typeface="宋体" panose="02010600030101010101" pitchFamily="2" charset="-122"/>
                <a:ea typeface="宋体" panose="02010600030101010101" pitchFamily="2" charset="-122"/>
                <a:cs typeface="宋体" panose="02010600030101010101" pitchFamily="2" charset="-122"/>
              </a:rPr>
              <a:t>6</a:t>
            </a:r>
            <a:r>
              <a:rPr lang="zh-CN" altLang="en-US" sz="2400" dirty="0" smtClean="0">
                <a:latin typeface="宋体" panose="02010600030101010101" pitchFamily="2" charset="-122"/>
                <a:ea typeface="宋体" panose="02010600030101010101" pitchFamily="2" charset="-122"/>
                <a:cs typeface="宋体" panose="02010600030101010101" pitchFamily="2" charset="-122"/>
              </a:rPr>
              <a:t>）不</a:t>
            </a:r>
            <a:r>
              <a:rPr lang="zh-CN" altLang="en-US" sz="2400" dirty="0">
                <a:latin typeface="宋体" panose="02010600030101010101" pitchFamily="2" charset="-122"/>
                <a:ea typeface="宋体" panose="02010600030101010101" pitchFamily="2" charset="-122"/>
                <a:cs typeface="宋体" panose="02010600030101010101" pitchFamily="2" charset="-122"/>
              </a:rPr>
              <a:t>文明养犬。</a:t>
            </a:r>
          </a:p>
          <a:p>
            <a:pPr indent="0">
              <a:lnSpc>
                <a:spcPct val="150000"/>
              </a:lnSpc>
            </a:pPr>
            <a:r>
              <a:rPr lang="zh-CN" altLang="en-US" sz="2400" dirty="0" smtClean="0">
                <a:latin typeface="宋体" panose="02010600030101010101" pitchFamily="2" charset="-122"/>
                <a:ea typeface="宋体" panose="02010600030101010101" pitchFamily="2" charset="-122"/>
                <a:cs typeface="宋体" panose="02010600030101010101" pitchFamily="2" charset="-122"/>
              </a:rPr>
              <a:t>    （</a:t>
            </a:r>
            <a:r>
              <a:rPr lang="en-US" altLang="zh-CN" sz="2400" dirty="0" smtClean="0">
                <a:latin typeface="宋体" panose="02010600030101010101" pitchFamily="2" charset="-122"/>
                <a:ea typeface="宋体" panose="02010600030101010101" pitchFamily="2" charset="-122"/>
                <a:cs typeface="宋体" panose="02010600030101010101" pitchFamily="2" charset="-122"/>
              </a:rPr>
              <a:t>7</a:t>
            </a:r>
            <a:r>
              <a:rPr lang="zh-CN" altLang="en-US" sz="2400" dirty="0" smtClean="0">
                <a:latin typeface="宋体" panose="02010600030101010101" pitchFamily="2" charset="-122"/>
                <a:ea typeface="宋体" panose="02010600030101010101" pitchFamily="2" charset="-122"/>
                <a:cs typeface="宋体" panose="02010600030101010101" pitchFamily="2" charset="-122"/>
              </a:rPr>
              <a:t>）乱</a:t>
            </a:r>
            <a:r>
              <a:rPr lang="zh-CN" altLang="en-US" sz="2400" dirty="0">
                <a:latin typeface="宋体" panose="02010600030101010101" pitchFamily="2" charset="-122"/>
                <a:ea typeface="宋体" panose="02010600030101010101" pitchFamily="2" charset="-122"/>
                <a:cs typeface="宋体" panose="02010600030101010101" pitchFamily="2" charset="-122"/>
              </a:rPr>
              <a:t>扔</a:t>
            </a:r>
            <a:r>
              <a:rPr lang="zh-CN" altLang="en-US" sz="2400" dirty="0" smtClean="0">
                <a:latin typeface="宋体" panose="02010600030101010101" pitchFamily="2" charset="-122"/>
                <a:ea typeface="宋体" panose="02010600030101010101" pitchFamily="2" charset="-122"/>
                <a:cs typeface="宋体" panose="02010600030101010101" pitchFamily="2" charset="-122"/>
              </a:rPr>
              <a:t>垃圾，在</a:t>
            </a:r>
            <a:r>
              <a:rPr lang="zh-CN" altLang="en-US" sz="2400" dirty="0">
                <a:latin typeface="宋体" panose="02010600030101010101" pitchFamily="2" charset="-122"/>
                <a:ea typeface="宋体" panose="02010600030101010101" pitchFamily="2" charset="-122"/>
                <a:cs typeface="宋体" panose="02010600030101010101" pitchFamily="2" charset="-122"/>
              </a:rPr>
              <a:t>公共场所吸烟。</a:t>
            </a:r>
          </a:p>
          <a:p>
            <a:pPr indent="0">
              <a:lnSpc>
                <a:spcPct val="150000"/>
              </a:lnSpc>
            </a:pPr>
            <a:r>
              <a:rPr lang="en-US" altLang="zh-CN" sz="2400" dirty="0" smtClean="0">
                <a:latin typeface="宋体" panose="02010600030101010101" pitchFamily="2" charset="-122"/>
                <a:ea typeface="宋体" panose="02010600030101010101" pitchFamily="2" charset="-122"/>
                <a:cs typeface="宋体" panose="02010600030101010101" pitchFamily="2" charset="-122"/>
              </a:rPr>
              <a:t>     …………</a:t>
            </a:r>
            <a:endParaRPr lang="en-US" altLang="zh-CN" sz="2400" dirty="0">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 xmlns:p14="http://schemas.microsoft.com/office/powerpoint/2010/main" val="18870093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537640" y="2397326"/>
            <a:ext cx="6377305" cy="627895"/>
            <a:chOff x="1034884" y="629878"/>
            <a:chExt cx="5346004" cy="627895"/>
          </a:xfrm>
        </p:grpSpPr>
        <p:sp>
          <p:nvSpPr>
            <p:cNvPr id="7" name="圆角矩形 6">
              <a:hlinkClick r:id="rId5" action="ppaction://hlinksldjump"/>
            </p:cNvPr>
            <p:cNvSpPr/>
            <p:nvPr>
              <p:custDataLst>
                <p:tags r:id="rId1"/>
              </p:custDataLst>
            </p:nvPr>
          </p:nvSpPr>
          <p:spPr>
            <a:xfrm flipH="1">
              <a:off x="2547181" y="664168"/>
              <a:ext cx="3833707"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关心社会</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392548" y="3025221"/>
            <a:ext cx="11128375" cy="175432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1.(</a:t>
            </a:r>
            <a:r>
              <a:rPr lang="en-US" altLang="zh-CN" sz="2400" b="1" dirty="0">
                <a:latin typeface="宋体" panose="02010600030101010101" pitchFamily="2" charset="-122"/>
                <a:ea typeface="宋体" panose="02010600030101010101" pitchFamily="2" charset="-122"/>
              </a:rPr>
              <a:t>2018•</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2</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热心追问迷路老人信息并拨打其家人</a:t>
            </a:r>
            <a:r>
              <a:rPr lang="zh-CN" altLang="en-US" sz="2400" b="1" dirty="0" smtClean="0">
                <a:latin typeface="宋体" panose="02010600030101010101" pitchFamily="2" charset="-122"/>
                <a:ea typeface="宋体" panose="02010600030101010101" pitchFamily="2" charset="-122"/>
              </a:rPr>
              <a:t>电话；为</a:t>
            </a:r>
            <a:r>
              <a:rPr lang="zh-CN" altLang="en-US" sz="2400" b="1" dirty="0">
                <a:latin typeface="宋体" panose="02010600030101010101" pitchFamily="2" charset="-122"/>
                <a:ea typeface="宋体" panose="02010600030101010101" pitchFamily="2" charset="-122"/>
              </a:rPr>
              <a:t>累得满头大汗的快递小哥送上一瓶</a:t>
            </a:r>
            <a:r>
              <a:rPr lang="zh-CN" altLang="en-US" sz="2400" b="1" dirty="0" smtClean="0">
                <a:latin typeface="宋体" panose="02010600030101010101" pitchFamily="2" charset="-122"/>
                <a:ea typeface="宋体" panose="02010600030101010101" pitchFamily="2" charset="-122"/>
              </a:rPr>
              <a:t>水；在</a:t>
            </a:r>
            <a:r>
              <a:rPr lang="zh-CN" altLang="en-US" sz="2400" b="1" dirty="0">
                <a:latin typeface="宋体" panose="02010600030101010101" pitchFamily="2" charset="-122"/>
                <a:ea typeface="宋体" panose="02010600030101010101" pitchFamily="2" charset="-122"/>
              </a:rPr>
              <a:t>装有玻璃碴儿的垃圾袋上特意贴上提示纸条</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这些人的善举</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a:t>
            </a:r>
            <a:endParaRPr lang="zh-CN" altLang="en-US" sz="2400" b="1" dirty="0">
              <a:latin typeface="Times New Roman" panose="02020603050405020304" pitchFamily="18" charset="0"/>
            </a:endParaRPr>
          </a:p>
        </p:txBody>
      </p:sp>
      <p:sp>
        <p:nvSpPr>
          <p:cNvPr id="55" name="文本框 99"/>
          <p:cNvSpPr txBox="1">
            <a:spLocks noChangeArrowheads="1"/>
          </p:cNvSpPr>
          <p:nvPr/>
        </p:nvSpPr>
        <p:spPr bwMode="auto">
          <a:xfrm>
            <a:off x="416039" y="4702507"/>
            <a:ext cx="10952785" cy="175432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400" b="1" dirty="0">
                <a:latin typeface="宋体" pitchFamily="2" charset="-122"/>
                <a:ea typeface="宋体" pitchFamily="2" charset="-122"/>
                <a:cs typeface="Times New Roman" panose="02020603050405020304" pitchFamily="18" charset="0"/>
              </a:rPr>
              <a:t>①反映了一个人的道德境界　②传递了社会正</a:t>
            </a:r>
            <a:r>
              <a:rPr lang="zh-CN" altLang="en-US" sz="2400" b="1" dirty="0" smtClean="0">
                <a:latin typeface="宋体" pitchFamily="2" charset="-122"/>
                <a:ea typeface="宋体" pitchFamily="2" charset="-122"/>
                <a:cs typeface="Times New Roman" panose="02020603050405020304" pitchFamily="18" charset="0"/>
              </a:rPr>
              <a:t>能量    ③</a:t>
            </a:r>
            <a:r>
              <a:rPr lang="zh-CN" altLang="en-US" sz="2400" b="1" dirty="0">
                <a:latin typeface="宋体" pitchFamily="2" charset="-122"/>
                <a:ea typeface="宋体" pitchFamily="2" charset="-122"/>
                <a:cs typeface="Times New Roman" panose="02020603050405020304" pitchFamily="18" charset="0"/>
              </a:rPr>
              <a:t>有助于形成自由的价值取向　④有利于形成良好的社会风尚</a:t>
            </a:r>
          </a:p>
          <a:p>
            <a:pPr>
              <a:lnSpc>
                <a:spcPct val="150000"/>
              </a:lnSpc>
            </a:pPr>
            <a:r>
              <a:rPr lang="en-US" altLang="zh-CN" sz="2400" b="1" dirty="0">
                <a:latin typeface="宋体" pitchFamily="2" charset="-122"/>
                <a:ea typeface="宋体" pitchFamily="2" charset="-122"/>
                <a:cs typeface="Times New Roman" panose="02020603050405020304" pitchFamily="18" charset="0"/>
              </a:rPr>
              <a:t>A.①②③</a:t>
            </a:r>
            <a:r>
              <a:rPr lang="zh-CN" altLang="en-US" sz="2400" b="1" dirty="0">
                <a:latin typeface="宋体" pitchFamily="2" charset="-122"/>
                <a:ea typeface="宋体" pitchFamily="2" charset="-122"/>
                <a:cs typeface="Times New Roman" panose="02020603050405020304" pitchFamily="18" charset="0"/>
              </a:rPr>
              <a:t>　</a:t>
            </a:r>
            <a:r>
              <a:rPr lang="zh-CN" altLang="en-US" sz="2400" b="1" dirty="0" smtClean="0">
                <a:latin typeface="宋体" pitchFamily="2" charset="-122"/>
                <a:ea typeface="宋体" pitchFamily="2" charset="-122"/>
                <a:cs typeface="Times New Roman" panose="02020603050405020304" pitchFamily="18" charset="0"/>
              </a:rPr>
              <a:t>        </a:t>
            </a:r>
            <a:r>
              <a:rPr lang="en-US" altLang="zh-CN" sz="2400" b="1" dirty="0" smtClean="0">
                <a:latin typeface="宋体" pitchFamily="2" charset="-122"/>
                <a:ea typeface="宋体" pitchFamily="2" charset="-122"/>
                <a:cs typeface="Times New Roman" panose="02020603050405020304" pitchFamily="18" charset="0"/>
              </a:rPr>
              <a:t>B</a:t>
            </a:r>
            <a:r>
              <a:rPr lang="en-US" altLang="zh-CN" sz="2400" b="1" dirty="0">
                <a:latin typeface="宋体" pitchFamily="2" charset="-122"/>
                <a:ea typeface="宋体" pitchFamily="2" charset="-122"/>
                <a:cs typeface="Times New Roman" panose="02020603050405020304" pitchFamily="18" charset="0"/>
              </a:rPr>
              <a:t>.②③④</a:t>
            </a:r>
            <a:r>
              <a:rPr lang="zh-CN" altLang="en-US" sz="2400" b="1" dirty="0">
                <a:latin typeface="宋体" pitchFamily="2" charset="-122"/>
                <a:ea typeface="宋体" pitchFamily="2" charset="-122"/>
                <a:cs typeface="Times New Roman" panose="02020603050405020304" pitchFamily="18" charset="0"/>
              </a:rPr>
              <a:t>　</a:t>
            </a:r>
            <a:r>
              <a:rPr lang="zh-CN" altLang="en-US" sz="2400" b="1" dirty="0" smtClean="0">
                <a:latin typeface="宋体" pitchFamily="2" charset="-122"/>
                <a:ea typeface="宋体" pitchFamily="2" charset="-122"/>
                <a:cs typeface="Times New Roman" panose="02020603050405020304" pitchFamily="18" charset="0"/>
              </a:rPr>
              <a:t>       </a:t>
            </a:r>
            <a:r>
              <a:rPr lang="en-US" altLang="zh-CN" sz="2400" b="1" dirty="0" smtClean="0">
                <a:latin typeface="宋体" pitchFamily="2" charset="-122"/>
                <a:ea typeface="宋体" pitchFamily="2" charset="-122"/>
                <a:cs typeface="Times New Roman" panose="02020603050405020304" pitchFamily="18" charset="0"/>
              </a:rPr>
              <a:t>C</a:t>
            </a:r>
            <a:r>
              <a:rPr lang="en-US" altLang="zh-CN" sz="2400" b="1" dirty="0">
                <a:latin typeface="宋体" pitchFamily="2" charset="-122"/>
                <a:ea typeface="宋体" pitchFamily="2" charset="-122"/>
                <a:cs typeface="Times New Roman" panose="02020603050405020304" pitchFamily="18" charset="0"/>
              </a:rPr>
              <a:t>.①②④</a:t>
            </a:r>
            <a:r>
              <a:rPr lang="zh-CN" altLang="en-US" sz="2400" b="1" dirty="0">
                <a:latin typeface="宋体" pitchFamily="2" charset="-122"/>
                <a:ea typeface="宋体" pitchFamily="2" charset="-122"/>
                <a:cs typeface="Times New Roman" panose="02020603050405020304" pitchFamily="18" charset="0"/>
              </a:rPr>
              <a:t>　</a:t>
            </a:r>
            <a:r>
              <a:rPr lang="zh-CN" altLang="en-US" sz="2400" b="1" dirty="0" smtClean="0">
                <a:latin typeface="宋体" pitchFamily="2" charset="-122"/>
                <a:ea typeface="宋体" pitchFamily="2" charset="-122"/>
                <a:cs typeface="Times New Roman" panose="02020603050405020304" pitchFamily="18" charset="0"/>
              </a:rPr>
              <a:t>         </a:t>
            </a:r>
            <a:r>
              <a:rPr lang="en-US" altLang="zh-CN" sz="2400" b="1" dirty="0" smtClean="0">
                <a:latin typeface="宋体" pitchFamily="2" charset="-122"/>
                <a:ea typeface="宋体" pitchFamily="2" charset="-122"/>
                <a:cs typeface="Times New Roman" panose="02020603050405020304" pitchFamily="18" charset="0"/>
              </a:rPr>
              <a:t>D</a:t>
            </a:r>
            <a:r>
              <a:rPr lang="en-US" altLang="zh-CN" sz="2400" b="1" dirty="0">
                <a:latin typeface="宋体" pitchFamily="2" charset="-122"/>
                <a:ea typeface="宋体" pitchFamily="2" charset="-122"/>
                <a:cs typeface="Times New Roman" panose="02020603050405020304" pitchFamily="18" charset="0"/>
              </a:rPr>
              <a:t>.①③④</a:t>
            </a:r>
          </a:p>
        </p:txBody>
      </p:sp>
      <p:grpSp>
        <p:nvGrpSpPr>
          <p:cNvPr id="6" name="组合 5"/>
          <p:cNvGrpSpPr/>
          <p:nvPr/>
        </p:nvGrpSpPr>
        <p:grpSpPr>
          <a:xfrm>
            <a:off x="8071557" y="824822"/>
            <a:ext cx="1746910" cy="457900"/>
            <a:chOff x="8480182" y="1575737"/>
            <a:chExt cx="1678579" cy="520692"/>
          </a:xfrm>
        </p:grpSpPr>
        <p:sp>
          <p:nvSpPr>
            <p:cNvPr id="5" name="圆角矩形 4">
              <a:hlinkClick r:id="rId6"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7"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2340771" y="4163994"/>
            <a:ext cx="688040" cy="523220"/>
          </a:xfrm>
          <a:prstGeom prst="rect">
            <a:avLst/>
          </a:prstGeom>
        </p:spPr>
        <p:txBody>
          <a:bodyPr wrap="square">
            <a:spAutoFit/>
          </a:bodyPr>
          <a:lstStyle/>
          <a:p>
            <a:r>
              <a:rPr lang="en-US" altLang="zh-CN" sz="2800" b="1" dirty="0" smtClean="0">
                <a:solidFill>
                  <a:srgbClr val="FF0000"/>
                </a:solidFill>
              </a:rPr>
              <a:t>C</a:t>
            </a:r>
            <a:endParaRPr lang="zh-CN" altLang="en-US" sz="2800" b="1" dirty="0">
              <a:solidFill>
                <a:srgbClr val="FF0000"/>
              </a:solidFill>
            </a:endParaRPr>
          </a:p>
        </p:txBody>
      </p:sp>
      <p:grpSp>
        <p:nvGrpSpPr>
          <p:cNvPr id="14" name="组合 13"/>
          <p:cNvGrpSpPr/>
          <p:nvPr/>
        </p:nvGrpSpPr>
        <p:grpSpPr>
          <a:xfrm>
            <a:off x="2361579" y="1429140"/>
            <a:ext cx="6901815" cy="850965"/>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a:t>
              </a:r>
              <a:r>
                <a:rPr kumimoji="1" lang="zh-CN" altLang="en-US" sz="3600" b="1" dirty="0" smtClean="0">
                  <a:latin typeface="黑体" panose="02010609060101010101" pitchFamily="49" charset="-122"/>
                  <a:ea typeface="黑体" panose="02010609060101010101" pitchFamily="49" charset="-122"/>
                </a:rPr>
                <a:t>链接  真题试做</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2</a:t>
              </a:r>
              <a:endParaRPr kumimoji="1" lang="zh-CN" altLang="en-US" sz="3600" b="1"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942209" y="2115499"/>
            <a:ext cx="9083696" cy="1200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2.(2021</a:t>
            </a:r>
            <a:r>
              <a:rPr lang="en-US" altLang="zh-CN" sz="2400" b="1" dirty="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3</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每一份</a:t>
            </a:r>
            <a:r>
              <a:rPr lang="zh-CN" altLang="en-US" sz="2400" b="1" dirty="0" smtClean="0">
                <a:latin typeface="宋体" panose="02010600030101010101" pitchFamily="2" charset="-122"/>
                <a:ea typeface="宋体" panose="02010600030101010101" pitchFamily="2" charset="-122"/>
              </a:rPr>
              <a:t>职业，都</a:t>
            </a:r>
            <a:r>
              <a:rPr lang="zh-CN" altLang="en-US" sz="2400" b="1" dirty="0">
                <a:latin typeface="宋体" panose="02010600030101010101" pitchFamily="2" charset="-122"/>
                <a:ea typeface="宋体" panose="02010600030101010101" pitchFamily="2" charset="-122"/>
              </a:rPr>
              <a:t>有一份责任。医生救死扶伤、教师教书育人、人民子弟兵保家卫国</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由此推知</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a:t>
            </a:r>
            <a:endParaRPr lang="zh-CN" altLang="en-US" sz="2400" b="1" dirty="0">
              <a:latin typeface="Times New Roman" panose="02020603050405020304"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8" name="矩形 17"/>
          <p:cNvSpPr/>
          <p:nvPr/>
        </p:nvSpPr>
        <p:spPr>
          <a:xfrm>
            <a:off x="8651137" y="2715663"/>
            <a:ext cx="688040" cy="523220"/>
          </a:xfrm>
          <a:prstGeom prst="rect">
            <a:avLst/>
          </a:prstGeom>
        </p:spPr>
        <p:txBody>
          <a:bodyPr wrap="square">
            <a:spAutoFit/>
          </a:bodyPr>
          <a:lstStyle/>
          <a:p>
            <a:r>
              <a:rPr lang="en-US" altLang="zh-CN" sz="2800" b="1" dirty="0" smtClean="0">
                <a:solidFill>
                  <a:srgbClr val="FF0000"/>
                </a:solidFill>
              </a:rPr>
              <a:t>C</a:t>
            </a:r>
            <a:endParaRPr lang="zh-CN" altLang="en-US" sz="2800" b="1" dirty="0">
              <a:solidFill>
                <a:srgbClr val="FF0000"/>
              </a:solidFill>
            </a:endParaRPr>
          </a:p>
        </p:txBody>
      </p:sp>
      <p:sp>
        <p:nvSpPr>
          <p:cNvPr id="19" name="文本框 99"/>
          <p:cNvSpPr txBox="1">
            <a:spLocks noChangeArrowheads="1"/>
          </p:cNvSpPr>
          <p:nvPr/>
        </p:nvSpPr>
        <p:spPr bwMode="auto">
          <a:xfrm>
            <a:off x="976622" y="3315828"/>
            <a:ext cx="9014871" cy="175432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400" b="1" dirty="0">
                <a:latin typeface="宋体" pitchFamily="2" charset="-122"/>
                <a:ea typeface="宋体" pitchFamily="2" charset="-122"/>
                <a:cs typeface="Times New Roman" panose="02020603050405020304" pitchFamily="18" charset="0"/>
              </a:rPr>
              <a:t>①公交司机见义勇为　②公务员为人民服务　③交通警察严格执法　④环卫工人拾金不昧</a:t>
            </a:r>
          </a:p>
          <a:p>
            <a:pPr>
              <a:lnSpc>
                <a:spcPct val="150000"/>
              </a:lnSpc>
            </a:pPr>
            <a:r>
              <a:rPr lang="en-US" altLang="zh-CN" sz="2400" b="1" dirty="0">
                <a:latin typeface="宋体" pitchFamily="2" charset="-122"/>
                <a:ea typeface="宋体" pitchFamily="2" charset="-122"/>
                <a:cs typeface="Times New Roman" panose="02020603050405020304" pitchFamily="18" charset="0"/>
              </a:rPr>
              <a:t>A.①③</a:t>
            </a:r>
            <a:r>
              <a:rPr lang="zh-CN" altLang="en-US" sz="2400" b="1" dirty="0">
                <a:latin typeface="宋体" pitchFamily="2" charset="-122"/>
                <a:ea typeface="宋体" pitchFamily="2" charset="-122"/>
                <a:cs typeface="Times New Roman" panose="02020603050405020304" pitchFamily="18" charset="0"/>
              </a:rPr>
              <a:t>　	</a:t>
            </a:r>
            <a:r>
              <a:rPr lang="en-US" altLang="zh-CN" sz="2400" b="1" dirty="0">
                <a:latin typeface="宋体" pitchFamily="2" charset="-122"/>
                <a:ea typeface="宋体" pitchFamily="2" charset="-122"/>
                <a:cs typeface="Times New Roman" panose="02020603050405020304" pitchFamily="18" charset="0"/>
              </a:rPr>
              <a:t>B.①④</a:t>
            </a:r>
            <a:r>
              <a:rPr lang="zh-CN" altLang="en-US" sz="2400" b="1" dirty="0">
                <a:latin typeface="宋体" pitchFamily="2" charset="-122"/>
                <a:ea typeface="宋体" pitchFamily="2" charset="-122"/>
                <a:cs typeface="Times New Roman" panose="02020603050405020304" pitchFamily="18" charset="0"/>
              </a:rPr>
              <a:t>　	</a:t>
            </a:r>
            <a:r>
              <a:rPr lang="en-US" altLang="zh-CN" sz="2400" b="1" dirty="0">
                <a:latin typeface="宋体" pitchFamily="2" charset="-122"/>
                <a:ea typeface="宋体" pitchFamily="2" charset="-122"/>
                <a:cs typeface="Times New Roman" panose="02020603050405020304" pitchFamily="18" charset="0"/>
              </a:rPr>
              <a:t>C.②③</a:t>
            </a:r>
            <a:r>
              <a:rPr lang="zh-CN" altLang="en-US" sz="2400" b="1" dirty="0">
                <a:latin typeface="宋体" pitchFamily="2" charset="-122"/>
                <a:ea typeface="宋体" pitchFamily="2" charset="-122"/>
                <a:cs typeface="Times New Roman" panose="02020603050405020304" pitchFamily="18" charset="0"/>
              </a:rPr>
              <a:t>　	</a:t>
            </a:r>
            <a:r>
              <a:rPr lang="en-US" altLang="zh-CN" sz="2400" b="1" dirty="0">
                <a:latin typeface="宋体" pitchFamily="2" charset="-122"/>
                <a:ea typeface="宋体" pitchFamily="2" charset="-122"/>
                <a:cs typeface="Times New Roman" panose="02020603050405020304" pitchFamily="18" charset="0"/>
              </a:rPr>
              <a:t>D.②④</a:t>
            </a:r>
          </a:p>
        </p:txBody>
      </p:sp>
    </p:spTree>
    <p:extLst>
      <p:ext uri="{BB962C8B-B14F-4D97-AF65-F5344CB8AC3E}">
        <p14:creationId xmlns="" xmlns:p14="http://schemas.microsoft.com/office/powerpoint/2010/main" val="2840498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524782" y="1204995"/>
            <a:ext cx="5474575" cy="627895"/>
            <a:chOff x="1034884" y="629878"/>
            <a:chExt cx="4589258" cy="627895"/>
          </a:xfrm>
        </p:grpSpPr>
        <p:sp>
          <p:nvSpPr>
            <p:cNvPr id="7" name="圆角矩形 6">
              <a:hlinkClick r:id="rId5" action="ppaction://hlinksldjump"/>
            </p:cNvPr>
            <p:cNvSpPr/>
            <p:nvPr>
              <p:custDataLst>
                <p:tags r:id="rId1"/>
              </p:custDataLst>
            </p:nvPr>
          </p:nvSpPr>
          <p:spPr>
            <a:xfrm flipH="1">
              <a:off x="2547181" y="664168"/>
              <a:ext cx="3076961"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承担责任</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2</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524782" y="1861926"/>
            <a:ext cx="11150545" cy="175432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3.[</a:t>
            </a:r>
            <a:r>
              <a:rPr lang="en-US" altLang="zh-CN" sz="2400" b="1" dirty="0">
                <a:latin typeface="宋体" panose="02010600030101010101" pitchFamily="2" charset="-122"/>
                <a:ea typeface="宋体" panose="02010600030101010101" pitchFamily="2" charset="-122"/>
              </a:rPr>
              <a:t>2018•</a:t>
            </a:r>
            <a:r>
              <a:rPr lang="zh-CN" altLang="en-US" sz="2400" b="1" dirty="0" smtClean="0">
                <a:latin typeface="宋体" panose="02010600030101010101" pitchFamily="2" charset="-122"/>
                <a:ea typeface="宋体" panose="02010600030101010101" pitchFamily="2" charset="-122"/>
              </a:rPr>
              <a:t>河北，</a:t>
            </a:r>
            <a:r>
              <a:rPr lang="en-US" altLang="zh-CN" sz="2400" b="1" dirty="0" smtClean="0">
                <a:latin typeface="宋体" panose="02010600030101010101" pitchFamily="2" charset="-122"/>
                <a:ea typeface="宋体" panose="02010600030101010101" pitchFamily="2" charset="-122"/>
              </a:rPr>
              <a:t>24</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3</a:t>
            </a:r>
            <a:r>
              <a:rPr lang="zh-CN" altLang="en-US" sz="2400" b="1" dirty="0" smtClean="0">
                <a:latin typeface="宋体" panose="02010600030101010101" pitchFamily="2" charset="-122"/>
                <a:ea typeface="宋体" panose="02010600030101010101" pitchFamily="2" charset="-122"/>
              </a:rPr>
              <a:t>），</a:t>
            </a:r>
            <a:r>
              <a:rPr lang="en-US" altLang="zh-CN" sz="2400" b="1" dirty="0" smtClean="0">
                <a:latin typeface="宋体" panose="02010600030101010101" pitchFamily="2" charset="-122"/>
                <a:ea typeface="宋体" panose="02010600030101010101" pitchFamily="2" charset="-122"/>
              </a:rPr>
              <a:t>2</a:t>
            </a:r>
            <a:r>
              <a:rPr lang="zh-CN" altLang="en-US"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回应诉</a:t>
            </a:r>
            <a:r>
              <a:rPr lang="zh-CN" altLang="en-US" sz="2400" b="1" dirty="0" smtClean="0">
                <a:latin typeface="宋体" panose="02010600030101010101" pitchFamily="2" charset="-122"/>
                <a:ea typeface="宋体" panose="02010600030101010101" pitchFamily="2" charset="-122"/>
              </a:rPr>
              <a:t>求，感受</a:t>
            </a:r>
            <a:r>
              <a:rPr lang="zh-CN" altLang="en-US" sz="2400" b="1" dirty="0">
                <a:latin typeface="宋体" panose="02010600030101010101" pitchFamily="2" charset="-122"/>
                <a:ea typeface="宋体" panose="02010600030101010101" pitchFamily="2" charset="-122"/>
              </a:rPr>
              <a:t>文明</a:t>
            </a:r>
            <a:r>
              <a:rPr lang="zh-CN" altLang="en-US" sz="2400" b="1" dirty="0" smtClean="0">
                <a:latin typeface="宋体" panose="02010600030101010101" pitchFamily="2" charset="-122"/>
                <a:ea typeface="宋体" panose="02010600030101010101" pitchFamily="2" charset="-122"/>
              </a:rPr>
              <a:t>。</a:t>
            </a:r>
            <a:endParaRPr lang="en-US" altLang="zh-CN" sz="2400" b="1" dirty="0" smtClean="0">
              <a:latin typeface="宋体" panose="02010600030101010101" pitchFamily="2" charset="-122"/>
              <a:ea typeface="宋体" panose="02010600030101010101" pitchFamily="2" charset="-122"/>
            </a:endParaRPr>
          </a:p>
          <a:p>
            <a:r>
              <a:rPr lang="zh-CN" altLang="en-US" sz="2400" b="1" dirty="0">
                <a:latin typeface="宋体" panose="02010600030101010101" pitchFamily="2" charset="-122"/>
                <a:ea typeface="宋体" panose="02010600030101010101" pitchFamily="2" charset="-122"/>
              </a:rPr>
              <a:t>材料一　</a:t>
            </a:r>
            <a:r>
              <a:rPr lang="zh-CN" altLang="en-US" sz="2400" b="1" dirty="0" smtClean="0">
                <a:latin typeface="楷体" pitchFamily="49" charset="-122"/>
                <a:ea typeface="楷体" pitchFamily="49" charset="-122"/>
              </a:rPr>
              <a:t>近年来，全国各地</a:t>
            </a:r>
            <a:r>
              <a:rPr lang="zh-CN" altLang="en-US" sz="2400" b="1" dirty="0">
                <a:latin typeface="楷体" pitchFamily="49" charset="-122"/>
                <a:ea typeface="楷体" pitchFamily="49" charset="-122"/>
              </a:rPr>
              <a:t>陆续开展的“机动车不礼让斑马线”专项整治</a:t>
            </a:r>
            <a:r>
              <a:rPr lang="zh-CN" altLang="en-US" sz="2400" b="1" dirty="0" smtClean="0">
                <a:latin typeface="楷体" pitchFamily="49" charset="-122"/>
                <a:ea typeface="楷体" pitchFamily="49" charset="-122"/>
              </a:rPr>
              <a:t>活动，收效明显，回应</a:t>
            </a:r>
            <a:r>
              <a:rPr lang="zh-CN" altLang="en-US" sz="2400" b="1" dirty="0">
                <a:latin typeface="楷体" pitchFamily="49" charset="-122"/>
                <a:ea typeface="楷体" pitchFamily="49" charset="-122"/>
              </a:rPr>
              <a:t>了公众诉求。下面是一组“关注斑马线</a:t>
            </a:r>
            <a:r>
              <a:rPr lang="zh-CN" altLang="en-US" sz="2400" b="1" dirty="0" smtClean="0">
                <a:latin typeface="楷体" pitchFamily="49" charset="-122"/>
                <a:ea typeface="楷体" pitchFamily="49" charset="-122"/>
              </a:rPr>
              <a:t>治理，呵护</a:t>
            </a:r>
            <a:r>
              <a:rPr lang="zh-CN" altLang="en-US" sz="2400" b="1" dirty="0">
                <a:latin typeface="楷体" pitchFamily="49" charset="-122"/>
                <a:ea typeface="楷体" pitchFamily="49" charset="-122"/>
              </a:rPr>
              <a:t>斑马线文明”的宣传图片</a:t>
            </a:r>
            <a:r>
              <a:rPr lang="zh-CN" altLang="en-US" sz="2400" b="1" dirty="0" smtClean="0">
                <a:latin typeface="楷体" pitchFamily="49" charset="-122"/>
                <a:ea typeface="楷体" pitchFamily="49" charset="-122"/>
              </a:rPr>
              <a:t>。</a:t>
            </a:r>
            <a:endParaRPr lang="zh-CN" altLang="en-US" sz="2400" b="1" dirty="0">
              <a:latin typeface="楷体" pitchFamily="49" charset="-122"/>
              <a:ea typeface="楷体" pitchFamily="49" charset="-122"/>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6"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7"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pic>
        <p:nvPicPr>
          <p:cNvPr id="13" name="p13第2题-1.jpg" descr="说明: id:2147500825;FounderCES"/>
          <p:cNvPicPr>
            <a:picLocks noChangeAspect="1" noChangeArrowheads="1"/>
          </p:cNvPicPr>
          <p:nvPr/>
        </p:nvPicPr>
        <p:blipFill>
          <a:blip r:embed="rId8">
            <a:extLst>
              <a:ext uri="{28A0092B-C50C-407E-A947-70E740481C1C}">
                <a14:useLocalDpi xmlns="" xmlns:a14="http://schemas.microsoft.com/office/drawing/2010/main" val="0"/>
              </a:ext>
            </a:extLst>
          </a:blip>
          <a:srcRect/>
          <a:stretch>
            <a:fillRect/>
          </a:stretch>
        </p:blipFill>
        <p:spPr bwMode="auto">
          <a:xfrm>
            <a:off x="2477556" y="3569252"/>
            <a:ext cx="3187264" cy="2549811"/>
          </a:xfrm>
          <a:prstGeom prst="rect">
            <a:avLst/>
          </a:prstGeom>
          <a:noFill/>
          <a:extLst>
            <a:ext uri="{909E8E84-426E-40DD-AFC4-6F175D3DCCD1}">
              <a14:hiddenFill xmlns="" xmlns:a14="http://schemas.microsoft.com/office/drawing/2010/main">
                <a:solidFill>
                  <a:srgbClr val="FFFFFF"/>
                </a:solidFill>
              </a14:hiddenFill>
            </a:ext>
          </a:extLst>
        </p:spPr>
      </p:pic>
      <p:pic>
        <p:nvPicPr>
          <p:cNvPr id="14" name="p13第2题-2.jpg" descr="说明: id:2147500832;FounderCES"/>
          <p:cNvPicPr>
            <a:picLocks noChangeAspect="1" noChangeArrowheads="1"/>
          </p:cNvPicPr>
          <p:nvPr/>
        </p:nvPicPr>
        <p:blipFill>
          <a:blip r:embed="rId9">
            <a:extLst>
              <a:ext uri="{28A0092B-C50C-407E-A947-70E740481C1C}">
                <a14:useLocalDpi xmlns="" xmlns:a14="http://schemas.microsoft.com/office/drawing/2010/main" val="0"/>
              </a:ext>
            </a:extLst>
          </a:blip>
          <a:srcRect/>
          <a:stretch>
            <a:fillRect/>
          </a:stretch>
        </p:blipFill>
        <p:spPr bwMode="auto">
          <a:xfrm>
            <a:off x="6590371" y="3573622"/>
            <a:ext cx="3355586" cy="2481404"/>
          </a:xfrm>
          <a:prstGeom prst="rect">
            <a:avLst/>
          </a:prstGeom>
          <a:noFill/>
          <a:extLst>
            <a:ext uri="{909E8E84-426E-40DD-AFC4-6F175D3DCCD1}">
              <a14:hiddenFill xmlns="" xmlns:a14="http://schemas.microsoft.com/office/drawing/2010/main">
                <a:solidFill>
                  <a:srgbClr val="FFFFFF"/>
                </a:solidFill>
              </a14:hiddenFill>
            </a:ext>
          </a:extLst>
        </p:spPr>
      </p:pic>
      <p:sp>
        <p:nvSpPr>
          <p:cNvPr id="15" name="Rectangle 11"/>
          <p:cNvSpPr>
            <a:spLocks noChangeArrowheads="1"/>
          </p:cNvSpPr>
          <p:nvPr/>
        </p:nvSpPr>
        <p:spPr bwMode="auto">
          <a:xfrm>
            <a:off x="3789585" y="6114405"/>
            <a:ext cx="825867" cy="40011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zh-CN" altLang="en-US" sz="2000" dirty="0">
                <a:solidFill>
                  <a:srgbClr val="000000"/>
                </a:solidFill>
                <a:latin typeface="华文楷体" pitchFamily="2" charset="-122"/>
                <a:ea typeface="华文楷体" pitchFamily="2" charset="-122"/>
                <a:cs typeface="Times New Roman" pitchFamily="18" charset="0"/>
              </a:rPr>
              <a:t>图一</a:t>
            </a:r>
            <a:r>
              <a:rPr kumimoji="0" lang="zh-CN" sz="1000" b="0" i="0" u="none" strike="noStrike" cap="none" normalizeH="0" baseline="0" dirty="0" smtClean="0">
                <a:ln>
                  <a:noFill/>
                </a:ln>
                <a:solidFill>
                  <a:srgbClr val="000000"/>
                </a:solidFill>
                <a:effectLst/>
                <a:latin typeface="NEU-BZ-S92" charset="-122"/>
                <a:ea typeface="方正书宋_GBK" charset="-122"/>
                <a:cs typeface="Times New Roman" pitchFamily="18" charset="0"/>
              </a:rPr>
              <a:t>　</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6" name="Rectangle 12"/>
          <p:cNvSpPr>
            <a:spLocks noChangeArrowheads="1"/>
          </p:cNvSpPr>
          <p:nvPr/>
        </p:nvSpPr>
        <p:spPr bwMode="auto">
          <a:xfrm>
            <a:off x="8071556" y="6055026"/>
            <a:ext cx="697627" cy="40011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dirty="0" smtClean="0">
                <a:ln>
                  <a:noFill/>
                </a:ln>
                <a:solidFill>
                  <a:srgbClr val="000000"/>
                </a:solidFill>
                <a:effectLst/>
                <a:latin typeface="华文楷体" pitchFamily="2" charset="-122"/>
                <a:ea typeface="华文楷体" pitchFamily="2" charset="-122"/>
                <a:cs typeface="Times New Roman" pitchFamily="18" charset="0"/>
              </a:rPr>
              <a:t>图</a:t>
            </a:r>
            <a:r>
              <a:rPr kumimoji="0" lang="zh-CN" altLang="en-US" sz="2000" b="0" i="0" u="none" strike="noStrike" cap="none" normalizeH="0" baseline="0" dirty="0" smtClean="0">
                <a:ln>
                  <a:noFill/>
                </a:ln>
                <a:solidFill>
                  <a:srgbClr val="000000"/>
                </a:solidFill>
                <a:effectLst/>
                <a:latin typeface="华文楷体" pitchFamily="2" charset="-122"/>
                <a:ea typeface="华文楷体" pitchFamily="2" charset="-122"/>
                <a:cs typeface="Times New Roman" pitchFamily="18" charset="0"/>
              </a:rPr>
              <a:t>二</a:t>
            </a:r>
            <a:endParaRPr kumimoji="0" lang="zh-CN" sz="2000" b="0" i="0" u="none" strike="noStrike" cap="none" normalizeH="0" baseline="0" dirty="0" smtClean="0">
              <a:ln>
                <a:noFill/>
              </a:ln>
              <a:solidFill>
                <a:schemeClr val="tx1"/>
              </a:solidFill>
              <a:effectLst/>
              <a:latin typeface="华文楷体" pitchFamily="2" charset="-122"/>
              <a:ea typeface="华文楷体" pitchFamily="2" charset="-122"/>
              <a:cs typeface="宋体" pitchFamily="2" charset="-122"/>
            </a:endParaRPr>
          </a:p>
        </p:txBody>
      </p:sp>
    </p:spTree>
    <p:extLst>
      <p:ext uri="{BB962C8B-B14F-4D97-AF65-F5344CB8AC3E}">
        <p14:creationId xmlns="" xmlns:p14="http://schemas.microsoft.com/office/powerpoint/2010/main" val="375339773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1021695" y="2350313"/>
            <a:ext cx="9137065" cy="286232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lnSpc>
                <a:spcPct val="150000"/>
              </a:lnSpc>
            </a:pPr>
            <a:r>
              <a:rPr lang="zh-CN" altLang="en-US" sz="2400" b="1" dirty="0" smtClean="0">
                <a:solidFill>
                  <a:prstClr val="black"/>
                </a:solidFill>
                <a:latin typeface="楷体" pitchFamily="49" charset="-122"/>
                <a:ea typeface="楷体" pitchFamily="49" charset="-122"/>
              </a:rPr>
              <a:t>    第四十七</a:t>
            </a:r>
            <a:r>
              <a:rPr lang="zh-CN" altLang="en-US" sz="2400" b="1" dirty="0">
                <a:solidFill>
                  <a:prstClr val="black"/>
                </a:solidFill>
                <a:latin typeface="楷体" pitchFamily="49" charset="-122"/>
                <a:ea typeface="楷体" pitchFamily="49" charset="-122"/>
              </a:rPr>
              <a:t>条　机动车行经人行横道</a:t>
            </a:r>
            <a:r>
              <a:rPr lang="zh-CN" altLang="en-US" sz="2400" b="1" dirty="0" smtClean="0">
                <a:solidFill>
                  <a:prstClr val="black"/>
                </a:solidFill>
                <a:latin typeface="楷体" pitchFamily="49" charset="-122"/>
                <a:ea typeface="楷体" pitchFamily="49" charset="-122"/>
              </a:rPr>
              <a:t>时，应当</a:t>
            </a:r>
            <a:r>
              <a:rPr lang="zh-CN" altLang="en-US" sz="2400" b="1" dirty="0">
                <a:solidFill>
                  <a:prstClr val="black"/>
                </a:solidFill>
                <a:latin typeface="楷体" pitchFamily="49" charset="-122"/>
                <a:ea typeface="楷体" pitchFamily="49" charset="-122"/>
              </a:rPr>
              <a:t>减速</a:t>
            </a:r>
            <a:r>
              <a:rPr lang="zh-CN" altLang="en-US" sz="2400" b="1" dirty="0" smtClean="0">
                <a:solidFill>
                  <a:prstClr val="black"/>
                </a:solidFill>
                <a:latin typeface="楷体" pitchFamily="49" charset="-122"/>
                <a:ea typeface="楷体" pitchFamily="49" charset="-122"/>
              </a:rPr>
              <a:t>行驶；遇</a:t>
            </a:r>
            <a:r>
              <a:rPr lang="zh-CN" altLang="en-US" sz="2400" b="1" dirty="0">
                <a:solidFill>
                  <a:prstClr val="black"/>
                </a:solidFill>
                <a:latin typeface="楷体" pitchFamily="49" charset="-122"/>
                <a:ea typeface="楷体" pitchFamily="49" charset="-122"/>
              </a:rPr>
              <a:t>行人正在通过</a:t>
            </a:r>
            <a:r>
              <a:rPr lang="zh-CN" altLang="en-US" sz="2400" b="1" dirty="0" smtClean="0">
                <a:solidFill>
                  <a:prstClr val="black"/>
                </a:solidFill>
                <a:latin typeface="楷体" pitchFamily="49" charset="-122"/>
                <a:ea typeface="楷体" pitchFamily="49" charset="-122"/>
              </a:rPr>
              <a:t>人行横道，应当</a:t>
            </a:r>
            <a:r>
              <a:rPr lang="zh-CN" altLang="en-US" sz="2400" b="1" dirty="0">
                <a:solidFill>
                  <a:prstClr val="black"/>
                </a:solidFill>
                <a:latin typeface="楷体" pitchFamily="49" charset="-122"/>
                <a:ea typeface="楷体" pitchFamily="49" charset="-122"/>
              </a:rPr>
              <a:t>停车让行。机动车行经没有交通信号的道路</a:t>
            </a:r>
            <a:r>
              <a:rPr lang="zh-CN" altLang="en-US" sz="2400" b="1" dirty="0" smtClean="0">
                <a:solidFill>
                  <a:prstClr val="black"/>
                </a:solidFill>
                <a:latin typeface="楷体" pitchFamily="49" charset="-122"/>
                <a:ea typeface="楷体" pitchFamily="49" charset="-122"/>
              </a:rPr>
              <a:t>时，遇</a:t>
            </a:r>
            <a:r>
              <a:rPr lang="zh-CN" altLang="en-US" sz="2400" b="1" dirty="0">
                <a:solidFill>
                  <a:prstClr val="black"/>
                </a:solidFill>
                <a:latin typeface="楷体" pitchFamily="49" charset="-122"/>
                <a:ea typeface="楷体" pitchFamily="49" charset="-122"/>
              </a:rPr>
              <a:t>行人横过道</a:t>
            </a:r>
            <a:r>
              <a:rPr lang="zh-CN" altLang="en-US" sz="2400" b="1" dirty="0" smtClean="0">
                <a:solidFill>
                  <a:prstClr val="black"/>
                </a:solidFill>
                <a:latin typeface="楷体" pitchFamily="49" charset="-122"/>
                <a:ea typeface="楷体" pitchFamily="49" charset="-122"/>
              </a:rPr>
              <a:t>路，应当</a:t>
            </a:r>
            <a:r>
              <a:rPr lang="zh-CN" altLang="en-US" sz="2400" b="1" dirty="0">
                <a:solidFill>
                  <a:prstClr val="black"/>
                </a:solidFill>
                <a:latin typeface="楷体" pitchFamily="49" charset="-122"/>
                <a:ea typeface="楷体" pitchFamily="49" charset="-122"/>
              </a:rPr>
              <a:t>避让。</a:t>
            </a:r>
          </a:p>
          <a:p>
            <a:pPr lvl="0">
              <a:lnSpc>
                <a:spcPct val="150000"/>
              </a:lnSpc>
            </a:pPr>
            <a:r>
              <a:rPr lang="en-US" altLang="zh-CN" sz="2400" b="1" dirty="0">
                <a:solidFill>
                  <a:prstClr val="black"/>
                </a:solidFill>
                <a:latin typeface="楷体" pitchFamily="49" charset="-122"/>
                <a:ea typeface="楷体" pitchFamily="49" charset="-122"/>
              </a:rPr>
              <a:t>                   </a:t>
            </a:r>
            <a:r>
              <a:rPr lang="en-US" altLang="zh-CN" sz="2400" b="1" dirty="0" smtClean="0">
                <a:solidFill>
                  <a:prstClr val="black"/>
                </a:solidFill>
                <a:latin typeface="楷体" pitchFamily="49" charset="-122"/>
                <a:ea typeface="楷体" pitchFamily="49" charset="-122"/>
              </a:rPr>
              <a:t>——</a:t>
            </a:r>
            <a:r>
              <a:rPr lang="zh-CN" altLang="en-US" sz="2400" b="1" dirty="0">
                <a:solidFill>
                  <a:prstClr val="black"/>
                </a:solidFill>
                <a:latin typeface="楷体" pitchFamily="49" charset="-122"/>
                <a:ea typeface="楷体" pitchFamily="49" charset="-122"/>
              </a:rPr>
              <a:t>摘自</a:t>
            </a:r>
            <a:r>
              <a:rPr lang="en-US" altLang="zh-CN" sz="2400" b="1" dirty="0">
                <a:solidFill>
                  <a:prstClr val="black"/>
                </a:solidFill>
                <a:latin typeface="楷体" pitchFamily="49" charset="-122"/>
                <a:ea typeface="楷体" pitchFamily="49" charset="-122"/>
              </a:rPr>
              <a:t>《</a:t>
            </a:r>
            <a:r>
              <a:rPr lang="zh-CN" altLang="en-US" sz="2400" b="1" dirty="0">
                <a:solidFill>
                  <a:prstClr val="black"/>
                </a:solidFill>
                <a:latin typeface="楷体" pitchFamily="49" charset="-122"/>
                <a:ea typeface="楷体" pitchFamily="49" charset="-122"/>
              </a:rPr>
              <a:t>中华人民共和国道路交通安全法</a:t>
            </a:r>
            <a:r>
              <a:rPr lang="en-US" altLang="zh-CN" sz="2400" b="1" dirty="0">
                <a:solidFill>
                  <a:prstClr val="black"/>
                </a:solidFill>
                <a:latin typeface="楷体" pitchFamily="49" charset="-122"/>
                <a:ea typeface="楷体" pitchFamily="49" charset="-122"/>
              </a:rPr>
              <a:t>》</a:t>
            </a:r>
          </a:p>
          <a:p>
            <a:pPr lvl="0">
              <a:lnSpc>
                <a:spcPct val="150000"/>
              </a:lnSpc>
            </a:pPr>
            <a:r>
              <a:rPr lang="en-US" altLang="zh-CN" sz="2400" b="1" dirty="0">
                <a:solidFill>
                  <a:prstClr val="black"/>
                </a:solidFill>
                <a:latin typeface="华文楷体" pitchFamily="2" charset="-122"/>
                <a:ea typeface="华文楷体" pitchFamily="2" charset="-122"/>
              </a:rPr>
              <a:t> </a:t>
            </a: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pic>
        <p:nvPicPr>
          <p:cNvPr id="7" name="法律连线.eps" descr="id:2147501530;FounderCES"/>
          <p:cNvPicPr/>
          <p:nvPr/>
        </p:nvPicPr>
        <p:blipFill>
          <a:blip r:embed="rId5"/>
          <a:stretch>
            <a:fillRect/>
          </a:stretch>
        </p:blipFill>
        <p:spPr>
          <a:xfrm>
            <a:off x="1119270" y="1820797"/>
            <a:ext cx="1448998" cy="456868"/>
          </a:xfrm>
          <a:prstGeom prst="rect">
            <a:avLst/>
          </a:prstGeom>
        </p:spPr>
      </p:pic>
    </p:spTree>
    <p:extLst>
      <p:ext uri="{BB962C8B-B14F-4D97-AF65-F5344CB8AC3E}">
        <p14:creationId xmlns="" xmlns:p14="http://schemas.microsoft.com/office/powerpoint/2010/main" val="20837622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1021696" y="1770450"/>
            <a:ext cx="9817290" cy="175432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lvl="0">
              <a:lnSpc>
                <a:spcPct val="150000"/>
              </a:lnSpc>
            </a:pPr>
            <a:r>
              <a:rPr lang="zh-CN" altLang="en-US" sz="2400" b="1" dirty="0">
                <a:solidFill>
                  <a:prstClr val="black"/>
                </a:solidFill>
                <a:latin typeface="宋体" panose="02010600030101010101" pitchFamily="2" charset="-122"/>
                <a:ea typeface="宋体" panose="02010600030101010101" pitchFamily="2" charset="-122"/>
              </a:rPr>
              <a:t>材料二　</a:t>
            </a:r>
            <a:r>
              <a:rPr lang="zh-CN" altLang="en-US" sz="2400" b="1" dirty="0">
                <a:solidFill>
                  <a:prstClr val="black"/>
                </a:solidFill>
                <a:latin typeface="楷体" pitchFamily="49" charset="-122"/>
                <a:ea typeface="楷体" pitchFamily="49" charset="-122"/>
              </a:rPr>
              <a:t>吸烟有害</a:t>
            </a:r>
            <a:r>
              <a:rPr lang="zh-CN" altLang="en-US" sz="2400" b="1" dirty="0" smtClean="0">
                <a:solidFill>
                  <a:prstClr val="black"/>
                </a:solidFill>
                <a:latin typeface="楷体" pitchFamily="49" charset="-122"/>
                <a:ea typeface="楷体" pitchFamily="49" charset="-122"/>
              </a:rPr>
              <a:t>健康，已经</a:t>
            </a:r>
            <a:r>
              <a:rPr lang="zh-CN" altLang="en-US" sz="2400" b="1" dirty="0">
                <a:solidFill>
                  <a:prstClr val="black"/>
                </a:solidFill>
                <a:latin typeface="楷体" pitchFamily="49" charset="-122"/>
                <a:ea typeface="楷体" pitchFamily="49" charset="-122"/>
              </a:rPr>
              <a:t>成为妇孺皆知的</a:t>
            </a:r>
            <a:r>
              <a:rPr lang="zh-CN" altLang="en-US" sz="2400" b="1" dirty="0" smtClean="0">
                <a:solidFill>
                  <a:prstClr val="black"/>
                </a:solidFill>
                <a:latin typeface="楷体" pitchFamily="49" charset="-122"/>
                <a:ea typeface="楷体" pitchFamily="49" charset="-122"/>
              </a:rPr>
              <a:t>常识，公众</a:t>
            </a:r>
            <a:r>
              <a:rPr lang="zh-CN" altLang="en-US" sz="2400" b="1" dirty="0">
                <a:solidFill>
                  <a:prstClr val="black"/>
                </a:solidFill>
                <a:latin typeface="楷体" pitchFamily="49" charset="-122"/>
                <a:ea typeface="楷体" pitchFamily="49" charset="-122"/>
              </a:rPr>
              <a:t>对二手烟危害的认识与自我保护意识明显</a:t>
            </a:r>
            <a:r>
              <a:rPr lang="zh-CN" altLang="en-US" sz="2400" b="1" dirty="0" smtClean="0">
                <a:solidFill>
                  <a:prstClr val="black"/>
                </a:solidFill>
                <a:latin typeface="楷体" pitchFamily="49" charset="-122"/>
                <a:ea typeface="楷体" pitchFamily="49" charset="-122"/>
              </a:rPr>
              <a:t>提高，但</a:t>
            </a:r>
            <a:r>
              <a:rPr lang="zh-CN" altLang="en-US" sz="2400" b="1" dirty="0">
                <a:solidFill>
                  <a:prstClr val="black"/>
                </a:solidFill>
                <a:latin typeface="楷体" pitchFamily="49" charset="-122"/>
                <a:ea typeface="楷体" pitchFamily="49" charset="-122"/>
              </a:rPr>
              <a:t>对目前室内无烟环境的满意度普遍较低。室内无烟环境成为公众诉求</a:t>
            </a:r>
            <a:r>
              <a:rPr lang="zh-CN" altLang="en-US" sz="2400" b="1" dirty="0" smtClean="0">
                <a:solidFill>
                  <a:prstClr val="black"/>
                </a:solidFill>
                <a:latin typeface="楷体" pitchFamily="49" charset="-122"/>
                <a:ea typeface="楷体" pitchFamily="49" charset="-122"/>
              </a:rPr>
              <a:t>。</a:t>
            </a:r>
            <a:endParaRPr lang="zh-CN" altLang="en-US" sz="2400" b="1" dirty="0">
              <a:solidFill>
                <a:prstClr val="black"/>
              </a:solidFill>
              <a:latin typeface="楷体" pitchFamily="49" charset="-122"/>
              <a:ea typeface="楷体" pitchFamily="49" charset="-122"/>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7" name="文本框 99"/>
          <p:cNvSpPr txBox="1">
            <a:spLocks noChangeArrowheads="1"/>
          </p:cNvSpPr>
          <p:nvPr/>
        </p:nvSpPr>
        <p:spPr bwMode="auto">
          <a:xfrm>
            <a:off x="609553" y="3574637"/>
            <a:ext cx="9768468"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dirty="0" smtClean="0">
                <a:latin typeface="宋体" pitchFamily="2" charset="-122"/>
                <a:ea typeface="宋体" pitchFamily="2" charset="-122"/>
                <a:cs typeface="Times New Roman" panose="02020603050405020304" pitchFamily="18" charset="0"/>
              </a:rPr>
              <a:t>据</a:t>
            </a:r>
            <a:r>
              <a:rPr lang="zh-CN" altLang="en-US" sz="2400" b="1" dirty="0">
                <a:latin typeface="宋体" pitchFamily="2" charset="-122"/>
                <a:ea typeface="宋体" pitchFamily="2" charset="-122"/>
                <a:cs typeface="Times New Roman" panose="02020603050405020304" pitchFamily="18" charset="0"/>
              </a:rPr>
              <a:t>以上材料及</a:t>
            </a:r>
            <a:r>
              <a:rPr lang="zh-CN" altLang="en-US" sz="2400" b="1" dirty="0" smtClean="0">
                <a:latin typeface="宋体" pitchFamily="2" charset="-122"/>
                <a:ea typeface="宋体" pitchFamily="2" charset="-122"/>
                <a:cs typeface="Times New Roman" panose="02020603050405020304" pitchFamily="18" charset="0"/>
              </a:rPr>
              <a:t>问题，概括</a:t>
            </a:r>
            <a:r>
              <a:rPr lang="zh-CN" altLang="en-US" sz="2400" b="1" dirty="0">
                <a:latin typeface="宋体" pitchFamily="2" charset="-122"/>
                <a:ea typeface="宋体" pitchFamily="2" charset="-122"/>
                <a:cs typeface="Times New Roman" panose="02020603050405020304" pitchFamily="18" charset="0"/>
              </a:rPr>
              <a:t>解决公众诉求对社会的影响。</a:t>
            </a:r>
            <a:r>
              <a:rPr lang="en-US" altLang="zh-CN" sz="2400" b="1" dirty="0">
                <a:latin typeface="宋体" pitchFamily="2" charset="-122"/>
                <a:ea typeface="宋体" pitchFamily="2" charset="-122"/>
                <a:cs typeface="Times New Roman" panose="02020603050405020304" pitchFamily="18" charset="0"/>
              </a:rPr>
              <a:t>(2</a:t>
            </a:r>
            <a:r>
              <a:rPr lang="zh-CN" altLang="en-US" sz="2400" b="1" dirty="0">
                <a:latin typeface="宋体" pitchFamily="2" charset="-122"/>
                <a:ea typeface="宋体" pitchFamily="2" charset="-122"/>
                <a:cs typeface="Times New Roman" panose="02020603050405020304" pitchFamily="18" charset="0"/>
              </a:rPr>
              <a:t>分</a:t>
            </a:r>
            <a:r>
              <a:rPr lang="en-US" altLang="zh-CN" sz="2400" b="1" dirty="0">
                <a:latin typeface="宋体" pitchFamily="2" charset="-122"/>
                <a:ea typeface="宋体" pitchFamily="2" charset="-122"/>
                <a:cs typeface="Times New Roman" panose="02020603050405020304" pitchFamily="18" charset="0"/>
              </a:rPr>
              <a:t>)</a:t>
            </a:r>
            <a:endParaRPr lang="zh-CN" altLang="en-US" sz="2400" b="1" dirty="0">
              <a:latin typeface="宋体" pitchFamily="2" charset="-122"/>
              <a:ea typeface="宋体" pitchFamily="2" charset="-122"/>
              <a:cs typeface="Times New Roman" panose="02020603050405020304" pitchFamily="18" charset="0"/>
            </a:endParaRPr>
          </a:p>
        </p:txBody>
      </p:sp>
      <p:sp>
        <p:nvSpPr>
          <p:cNvPr id="8" name="矩形 7"/>
          <p:cNvSpPr/>
          <p:nvPr/>
        </p:nvSpPr>
        <p:spPr>
          <a:xfrm>
            <a:off x="475738" y="4804121"/>
            <a:ext cx="10193914" cy="461665"/>
          </a:xfrm>
          <a:prstGeom prst="rect">
            <a:avLst/>
          </a:prstGeom>
        </p:spPr>
        <p:txBody>
          <a:bodyPr wrap="square">
            <a:spAutoFit/>
          </a:bodyPr>
          <a:lstStyle/>
          <a:p>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①</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有利于形成良好的</a:t>
            </a:r>
            <a:r>
              <a:rPr lang="zh-CN" altLang="en-US"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社会风气；</a:t>
            </a:r>
            <a:r>
              <a:rPr lang="en-US" altLang="zh-CN" sz="24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②</a:t>
            </a:r>
            <a:r>
              <a:rPr lang="zh-CN" altLang="en-US" sz="2400" b="1" noProof="1">
                <a:solidFill>
                  <a:srgbClr val="FF0000"/>
                </a:solidFill>
                <a:latin typeface="宋体" panose="02010600030101010101" pitchFamily="2" charset="-122"/>
                <a:ea typeface="宋体" panose="02010600030101010101" pitchFamily="2" charset="-122"/>
                <a:cs typeface="Times New Roman" panose="02020603050405020304" pitchFamily="18" charset="0"/>
              </a:rPr>
              <a:t>有利于维护社会公德和社会秩序。</a:t>
            </a:r>
          </a:p>
        </p:txBody>
      </p:sp>
    </p:spTree>
    <p:extLst>
      <p:ext uri="{BB962C8B-B14F-4D97-AF65-F5344CB8AC3E}">
        <p14:creationId xmlns="" xmlns:p14="http://schemas.microsoft.com/office/powerpoint/2010/main" val="1303978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632</TotalTime>
  <Words>3774</Words>
  <Application>Microsoft Office PowerPoint</Application>
  <PresentationFormat>自定义</PresentationFormat>
  <Paragraphs>353</Paragraphs>
  <Slides>41</Slides>
  <Notes>7</Notes>
  <HiddenSlides>0</HiddenSlides>
  <MMClips>0</MMClips>
  <ScaleCrop>false</ScaleCrop>
  <HeadingPairs>
    <vt:vector size="4" baseType="variant">
      <vt:variant>
        <vt:lpstr>主题</vt:lpstr>
      </vt:variant>
      <vt:variant>
        <vt:i4>5</vt:i4>
      </vt:variant>
      <vt:variant>
        <vt:lpstr>幻灯片标题</vt:lpstr>
      </vt:variant>
      <vt:variant>
        <vt:i4>41</vt:i4>
      </vt:variant>
    </vt:vector>
  </HeadingPairs>
  <TitlesOfParts>
    <vt:vector size="46" baseType="lpstr">
      <vt:lpstr>Office 主题​​</vt: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965</cp:revision>
  <dcterms:created xsi:type="dcterms:W3CDTF">2020-07-19T08:35:00Z</dcterms:created>
  <dcterms:modified xsi:type="dcterms:W3CDTF">2022-02-25T14:27:01Z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2052-11.1.0.10938</vt:lpwstr>
  </property>
</Properties>
</file>