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docProps/custom.xml" ContentType="application/vnd.openxmlformats-officedocument.custom-properties+xml"/>
  <Override PartName="/ppt/notesSlides/notesSlide7.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notesSlides/notesSlide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7"/>
  </p:notesMasterIdLst>
  <p:handoutMasterIdLst>
    <p:handoutMasterId r:id="rId68"/>
  </p:handoutMasterIdLst>
  <p:sldIdLst>
    <p:sldId id="257" r:id="rId2"/>
    <p:sldId id="258" r:id="rId3"/>
    <p:sldId id="259" r:id="rId4"/>
    <p:sldId id="272" r:id="rId5"/>
    <p:sldId id="261" r:id="rId6"/>
    <p:sldId id="266" r:id="rId7"/>
    <p:sldId id="260" r:id="rId8"/>
    <p:sldId id="265" r:id="rId9"/>
    <p:sldId id="262" r:id="rId10"/>
    <p:sldId id="340" r:id="rId11"/>
    <p:sldId id="276" r:id="rId12"/>
    <p:sldId id="277" r:id="rId13"/>
    <p:sldId id="341" r:id="rId14"/>
    <p:sldId id="280" r:id="rId15"/>
    <p:sldId id="281" r:id="rId16"/>
    <p:sldId id="286" r:id="rId17"/>
    <p:sldId id="287" r:id="rId18"/>
    <p:sldId id="282" r:id="rId19"/>
    <p:sldId id="288" r:id="rId20"/>
    <p:sldId id="289" r:id="rId21"/>
    <p:sldId id="290" r:id="rId22"/>
    <p:sldId id="278"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96" r:id="rId37"/>
    <p:sldId id="304" r:id="rId38"/>
    <p:sldId id="313" r:id="rId39"/>
    <p:sldId id="306" r:id="rId40"/>
    <p:sldId id="308" r:id="rId41"/>
    <p:sldId id="310" r:id="rId42"/>
    <p:sldId id="307" r:id="rId43"/>
    <p:sldId id="311" r:id="rId44"/>
    <p:sldId id="312" r:id="rId45"/>
    <p:sldId id="305" r:id="rId46"/>
    <p:sldId id="314" r:id="rId47"/>
    <p:sldId id="315" r:id="rId48"/>
    <p:sldId id="317" r:id="rId49"/>
    <p:sldId id="318" r:id="rId50"/>
    <p:sldId id="319" r:id="rId51"/>
    <p:sldId id="329" r:id="rId52"/>
    <p:sldId id="322" r:id="rId53"/>
    <p:sldId id="323" r:id="rId54"/>
    <p:sldId id="324" r:id="rId55"/>
    <p:sldId id="326" r:id="rId56"/>
    <p:sldId id="327" r:id="rId57"/>
    <p:sldId id="328" r:id="rId58"/>
    <p:sldId id="320" r:id="rId59"/>
    <p:sldId id="330" r:id="rId60"/>
    <p:sldId id="331" r:id="rId61"/>
    <p:sldId id="332" r:id="rId62"/>
    <p:sldId id="333" r:id="rId63"/>
    <p:sldId id="334" r:id="rId64"/>
    <p:sldId id="335" r:id="rId65"/>
    <p:sldId id="336" r:id="rId6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23"/>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2-19T10:31:56.864" idx="1">
    <p:pos x="5762" y="148"/>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18</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57</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4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6740" y="255905"/>
            <a:ext cx="8381365" cy="521970"/>
          </a:xfrm>
          <a:prstGeom prst="rect">
            <a:avLst/>
          </a:prstGeom>
          <a:noFill/>
          <a:ln w="9525">
            <a:noFill/>
          </a:ln>
        </p:spPr>
        <p:txBody>
          <a:bodyPr wrap="square">
            <a:spAutoFit/>
          </a:bodyPr>
          <a:lstStyle/>
          <a:p>
            <a:pPr indent="0"/>
            <a:r>
              <a:rPr lang="en-US" sz="2800" b="0">
                <a:solidFill>
                  <a:schemeClr val="tx1"/>
                </a:solidFill>
                <a:latin typeface="微软雅黑" panose="020B0503020204020204" charset="-122"/>
                <a:ea typeface="微软雅黑" panose="020B0503020204020204" charset="-122"/>
                <a:cs typeface="微软雅黑" panose="020B0503020204020204" charset="-122"/>
              </a:rPr>
              <a:t>   </a:t>
            </a:r>
            <a:endParaRPr lang="en-US" altLang="en-US" sz="2800" b="0">
              <a:solidFill>
                <a:schemeClr val="tx1"/>
              </a:solidFill>
              <a:latin typeface="微软雅黑" panose="020B0503020204020204" charset="-122"/>
              <a:ea typeface="微软雅黑" panose="020B0503020204020204" charset="-122"/>
              <a:cs typeface="微软雅黑" panose="020B0503020204020204" charset="-122"/>
            </a:endParaRPr>
          </a:p>
        </p:txBody>
      </p:sp>
      <p:graphicFrame>
        <p:nvGraphicFramePr>
          <p:cNvPr id="6" name="表格 5"/>
          <p:cNvGraphicFramePr/>
          <p:nvPr>
            <p:custDataLst>
              <p:tags r:id="rId1"/>
            </p:custDataLst>
          </p:nvPr>
        </p:nvGraphicFramePr>
        <p:xfrm>
          <a:off x="671830" y="768350"/>
          <a:ext cx="10897870" cy="4930140"/>
        </p:xfrm>
        <a:graphic>
          <a:graphicData uri="http://schemas.openxmlformats.org/drawingml/2006/table">
            <a:tbl>
              <a:tblPr firstRow="1" bandRow="1">
                <a:tableStyleId>{5940675A-B579-460E-94D1-54222C63F5DA}</a:tableStyleId>
              </a:tblPr>
              <a:tblGrid>
                <a:gridCol w="1817370"/>
                <a:gridCol w="2240915"/>
                <a:gridCol w="6839585"/>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理解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456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从文化与个体的关系来看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是一种文化素养。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①文化素养是通过对社会生活的体验,特别是通过参与文化活动、接受文化知识教育而逐步培养出来的。②人们在社会实践中创造和发展文化,也在社会生活中获得和享用文化。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8694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从文化与物质载体的关系来看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文化的传承和发展离不开物质载体。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人们的精神活动离不开物质活动,精神产品也凝结在一定的物质载体之中。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36955" y="987425"/>
            <a:ext cx="10554335" cy="4399915"/>
          </a:xfrm>
          <a:prstGeom prst="rect">
            <a:avLst/>
          </a:prstGeom>
          <a:noFill/>
          <a:ln w="9525">
            <a:noFill/>
          </a:ln>
        </p:spPr>
        <p:txBody>
          <a:bodyPr wrap="square">
            <a:spAutoFit/>
          </a:bodyPr>
          <a:lstStyle/>
          <a:p>
            <a:pPr indent="0" algn="just"/>
            <a:r>
              <a:rPr sz="2800" b="1">
                <a:solidFill>
                  <a:srgbClr val="FF0000"/>
                </a:solidFill>
                <a:latin typeface="微软雅黑" panose="020B0503020204020204" charset="-122"/>
                <a:ea typeface="微软雅黑" panose="020B0503020204020204" charset="-122"/>
                <a:cs typeface="微软雅黑" panose="020B0503020204020204" charset="-122"/>
              </a:rPr>
              <a:t>拓展延伸 </a:t>
            </a:r>
            <a:r>
              <a:rPr sz="2800" b="1">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文化载体</a:t>
            </a:r>
            <a:endParaRPr sz="2800" b="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文化要通过一定的载体呈现出来。所谓文化载体,是文化的记录、记载、标识、传承和表现的物化形式。文化载体承载、表达和展现着文化的内容。文化载体是多种多样的,如器物、行为、制度、民俗等。人类所从事的物质生产活动及其结果都不是文化本身,其体现和传导出来的思想、价值观、审美、意境和精神追求等才是文化。</a:t>
            </a:r>
            <a:r>
              <a:rPr lang="en-US" sz="2800" b="0">
                <a:solidFill>
                  <a:schemeClr val="tx1"/>
                </a:solidFill>
                <a:latin typeface="微软雅黑" panose="020B0503020204020204" charset="-122"/>
                <a:ea typeface="微软雅黑" panose="020B0503020204020204" charset="-122"/>
                <a:cs typeface="微软雅黑" panose="020B0503020204020204" charset="-122"/>
              </a:rPr>
              <a:t>   </a:t>
            </a:r>
            <a:endParaRPr lang="en-US" altLang="en-US" sz="2800"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77190" y="267970"/>
            <a:ext cx="8381365" cy="953135"/>
          </a:xfrm>
          <a:prstGeom prst="rect">
            <a:avLst/>
          </a:prstGeom>
          <a:noFill/>
          <a:ln w="9525">
            <a:noFill/>
          </a:ln>
        </p:spPr>
        <p:txBody>
          <a:bodyPr wrap="square">
            <a:spAutoFit/>
          </a:bodyPr>
          <a:lstStyle/>
          <a:p>
            <a:pPr indent="0"/>
            <a:r>
              <a:rPr sz="2800" b="1">
                <a:latin typeface="微软雅黑" panose="020B0503020204020204" charset="-122"/>
                <a:ea typeface="微软雅黑" panose="020B0503020204020204" charset="-122"/>
                <a:cs typeface="微软雅黑" panose="020B0503020204020204" charset="-122"/>
              </a:rPr>
              <a:t>3.文化的社会作用</a:t>
            </a:r>
            <a:r>
              <a:rPr sz="2800">
                <a:solidFill>
                  <a:srgbClr val="FF0000"/>
                </a:solidFill>
                <a:latin typeface="微软雅黑" panose="020B0503020204020204" charset="-122"/>
                <a:ea typeface="微软雅黑" panose="020B0503020204020204" charset="-122"/>
                <a:cs typeface="微软雅黑" panose="020B0503020204020204" charset="-122"/>
              </a:rPr>
              <a:t> [2020全国卷Ⅲ第40题第(2)问]</a:t>
            </a:r>
          </a:p>
          <a:p>
            <a:pPr indent="0"/>
            <a:r>
              <a:rPr sz="2800" b="0">
                <a:latin typeface="微软雅黑" panose="020B0503020204020204" charset="-122"/>
                <a:ea typeface="微软雅黑" panose="020B0503020204020204" charset="-122"/>
                <a:cs typeface="微软雅黑" panose="020B0503020204020204" charset="-122"/>
              </a:rPr>
              <a:t>   </a:t>
            </a:r>
            <a:endParaRPr lang="en-US" altLang="en-US" sz="2800" b="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88670" y="901700"/>
          <a:ext cx="10871200" cy="4937760"/>
        </p:xfrm>
        <a:graphic>
          <a:graphicData uri="http://schemas.openxmlformats.org/drawingml/2006/table">
            <a:tbl>
              <a:tblPr firstRow="1" bandRow="1">
                <a:tableStyleId>{5940675A-B579-460E-94D1-54222C63F5DA}</a:tableStyleId>
              </a:tblPr>
              <a:tblGrid>
                <a:gridCol w="865505"/>
                <a:gridCol w="1541780"/>
                <a:gridCol w="901700"/>
                <a:gridCol w="7562215"/>
              </a:tblGrid>
              <a:tr h="1097280">
                <a:tc row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从文化的实质看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文化作为一种精神力量,能够在人们认识世界、改造世界的过程中转化为物质力量。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从微观看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文化影响个人的成长历程,影响人们的交往行为和交往方式,影响人们的实践活动、认识活动和思维方式。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404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从宏观看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文化对社会发展的影响表现在民族和国家的历史中,一个民族、一个国家只有物质和精神都富有,才能自尊、自信、自强地屹立于世界民族之林。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nvGraphicFramePr>
        <p:xfrm>
          <a:off x="843915" y="1078230"/>
          <a:ext cx="10783570" cy="3769995"/>
        </p:xfrm>
        <a:graphic>
          <a:graphicData uri="http://schemas.openxmlformats.org/drawingml/2006/table">
            <a:tbl>
              <a:tblPr firstRow="1" bandRow="1">
                <a:tableStyleId>{5940675A-B579-460E-94D1-54222C63F5DA}</a:tableStyleId>
              </a:tblPr>
              <a:tblGrid>
                <a:gridCol w="875030"/>
                <a:gridCol w="9908540"/>
              </a:tblGrid>
              <a:tr h="3769995">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从文化的性质看</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文化的影响有积极和消极之分(双重性)。先进的、健康的文化会促进个人和社会的发展,落后的、腐朽的文化则会阻碍个人和社会的发展。</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27455" y="972820"/>
            <a:ext cx="10320020" cy="4399915"/>
          </a:xfrm>
          <a:prstGeom prst="rect">
            <a:avLst/>
          </a:prstGeom>
          <a:noFill/>
          <a:ln w="9525">
            <a:noFill/>
          </a:ln>
        </p:spPr>
        <p:txBody>
          <a:bodyPr wrap="square">
            <a:spAutoFit/>
          </a:bodyPr>
          <a:lstStyle/>
          <a:p>
            <a:pPr indent="0" algn="l"/>
            <a:r>
              <a:rPr sz="2800" b="1">
                <a:solidFill>
                  <a:srgbClr val="FF0000"/>
                </a:solidFill>
                <a:latin typeface="微软雅黑" panose="020B0503020204020204" charset="-122"/>
                <a:ea typeface="微软雅黑" panose="020B0503020204020204" charset="-122"/>
                <a:cs typeface="微软雅黑" panose="020B0503020204020204" charset="-122"/>
              </a:rPr>
              <a:t>方法技巧</a:t>
            </a:r>
            <a:r>
              <a:rPr sz="2800" b="0">
                <a:solidFill>
                  <a:srgbClr val="FF0000"/>
                </a:solidFill>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图示法解读文化的作用的双重性</a:t>
            </a:r>
          </a:p>
          <a:p>
            <a:pPr indent="0" algn="l"/>
            <a:endParaRPr sz="2800" b="0">
              <a:latin typeface="微软雅黑" panose="020B0503020204020204" charset="-122"/>
              <a:ea typeface="微软雅黑" panose="020B0503020204020204" charset="-122"/>
              <a:cs typeface="微软雅黑" panose="020B0503020204020204" charset="-122"/>
            </a:endParaRPr>
          </a:p>
          <a:p>
            <a:pPr indent="0" algn="l"/>
            <a:endParaRPr sz="2800" b="0">
              <a:latin typeface="微软雅黑" panose="020B0503020204020204" charset="-122"/>
              <a:ea typeface="微软雅黑" panose="020B0503020204020204" charset="-122"/>
              <a:cs typeface="微软雅黑" panose="020B0503020204020204" charset="-122"/>
            </a:endParaRPr>
          </a:p>
          <a:p>
            <a:pPr indent="0" algn="l"/>
            <a:endParaRPr sz="2800" b="0">
              <a:latin typeface="微软雅黑" panose="020B0503020204020204" charset="-122"/>
              <a:ea typeface="微软雅黑" panose="020B0503020204020204" charset="-122"/>
              <a:cs typeface="微软雅黑" panose="020B0503020204020204" charset="-122"/>
            </a:endParaRPr>
          </a:p>
          <a:p>
            <a:pPr indent="0" algn="l"/>
            <a:endParaRPr sz="2800" b="0">
              <a:latin typeface="微软雅黑" panose="020B0503020204020204" charset="-122"/>
              <a:ea typeface="微软雅黑" panose="020B0503020204020204" charset="-122"/>
              <a:cs typeface="微软雅黑" panose="020B0503020204020204" charset="-122"/>
            </a:endParaRPr>
          </a:p>
          <a:p>
            <a:pPr indent="0" algn="l"/>
            <a:endParaRPr sz="2800" b="0">
              <a:latin typeface="微软雅黑" panose="020B0503020204020204" charset="-122"/>
              <a:ea typeface="微软雅黑" panose="020B0503020204020204" charset="-122"/>
              <a:cs typeface="微软雅黑" panose="020B0503020204020204" charset="-122"/>
            </a:endParaRPr>
          </a:p>
          <a:p>
            <a:pPr indent="0" algn="l"/>
            <a:endParaRPr sz="2800" b="0">
              <a:latin typeface="微软雅黑" panose="020B0503020204020204" charset="-122"/>
              <a:ea typeface="微软雅黑" panose="020B0503020204020204" charset="-122"/>
              <a:cs typeface="微软雅黑" panose="020B0503020204020204" charset="-122"/>
            </a:endParaRPr>
          </a:p>
          <a:p>
            <a:pPr indent="0" algn="l"/>
            <a:endParaRPr sz="2800" b="0">
              <a:latin typeface="微软雅黑" panose="020B0503020204020204" charset="-122"/>
              <a:ea typeface="微软雅黑" panose="020B0503020204020204" charset="-122"/>
              <a:cs typeface="微软雅黑" panose="020B0503020204020204" charset="-122"/>
            </a:endParaRPr>
          </a:p>
          <a:p>
            <a:pPr indent="0" algn="l"/>
            <a:endParaRPr sz="2800" b="0">
              <a:latin typeface="微软雅黑" panose="020B0503020204020204" charset="-122"/>
              <a:ea typeface="微软雅黑" panose="020B0503020204020204" charset="-122"/>
              <a:cs typeface="微软雅黑" panose="020B0503020204020204" charset="-122"/>
            </a:endParaRPr>
          </a:p>
          <a:p>
            <a:pPr indent="0" algn="l"/>
            <a:r>
              <a:rPr sz="2800" b="0">
                <a:latin typeface="微软雅黑" panose="020B0503020204020204" charset="-122"/>
                <a:ea typeface="微软雅黑" panose="020B0503020204020204" charset="-122"/>
                <a:cs typeface="微软雅黑" panose="020B0503020204020204" charset="-122"/>
              </a:rPr>
              <a:t> </a:t>
            </a:r>
          </a:p>
        </p:txBody>
      </p:sp>
      <p:pic>
        <p:nvPicPr>
          <p:cNvPr id="3" name="图片 2"/>
          <p:cNvPicPr>
            <a:picLocks noChangeAspect="1"/>
          </p:cNvPicPr>
          <p:nvPr/>
        </p:nvPicPr>
        <p:blipFill>
          <a:blip r:embed="rId2"/>
          <a:stretch>
            <a:fillRect/>
          </a:stretch>
        </p:blipFill>
        <p:spPr>
          <a:xfrm>
            <a:off x="1765935" y="1553210"/>
            <a:ext cx="7458075" cy="38195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07135" y="948690"/>
            <a:ext cx="10421620" cy="3322955"/>
          </a:xfrm>
          <a:prstGeom prst="rect">
            <a:avLst/>
          </a:prstGeom>
          <a:noFill/>
          <a:ln w="9525">
            <a:noFill/>
          </a:ln>
        </p:spPr>
        <p:txBody>
          <a:bodyPr wrap="square">
            <a:spAutoFit/>
          </a:bodyPr>
          <a:lstStyle/>
          <a:p>
            <a:pPr indent="0" algn="just"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特别提醒</a:t>
            </a:r>
            <a:r>
              <a:rPr sz="2800" b="0">
                <a:latin typeface="微软雅黑" panose="020B0503020204020204" charset="-122"/>
                <a:ea typeface="微软雅黑" panose="020B0503020204020204" charset="-122"/>
                <a:cs typeface="微软雅黑" panose="020B0503020204020204" charset="-122"/>
              </a:rPr>
              <a:t>　文化是依存于社会,又反作用于社会的精神力量,它并不是社会发展的决定性因素,在社会发展中具有决定性作用的是生产力。文化所起作用的大小是与经济发展和政治状况相联系的,不能夸大文化的作用。(文化属于主观范畴,从哲学角度来说主观不能决定客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9760" y="269240"/>
            <a:ext cx="8381365" cy="521970"/>
          </a:xfrm>
          <a:prstGeom prst="rect">
            <a:avLst/>
          </a:prstGeom>
          <a:noFill/>
          <a:ln w="9525">
            <a:noFill/>
          </a:ln>
        </p:spPr>
        <p:txBody>
          <a:bodyPr wrap="square">
            <a:spAutoFit/>
          </a:bodyPr>
          <a:lstStyle/>
          <a:p>
            <a:pPr indent="0"/>
            <a:r>
              <a:rPr sz="2800" b="1">
                <a:latin typeface="微软雅黑" panose="020B0503020204020204" charset="-122"/>
                <a:ea typeface="微软雅黑" panose="020B0503020204020204" charset="-122"/>
                <a:cs typeface="微软雅黑" panose="020B0503020204020204" charset="-122"/>
              </a:rPr>
              <a:t>4.文化与经济、政治的关系 </a:t>
            </a:r>
            <a:r>
              <a:rPr sz="2800" b="0">
                <a:latin typeface="微软雅黑" panose="020B0503020204020204" charset="-122"/>
                <a:ea typeface="微软雅黑" panose="020B0503020204020204" charset="-122"/>
                <a:cs typeface="微软雅黑" panose="020B0503020204020204" charset="-122"/>
              </a:rPr>
              <a:t>  </a:t>
            </a:r>
            <a:endParaRPr lang="en-US" altLang="en-US" sz="2800" b="0">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1"/>
            </p:custDataLst>
          </p:nvPr>
        </p:nvGraphicFramePr>
        <p:xfrm>
          <a:off x="811212" y="791210"/>
          <a:ext cx="10521950" cy="5859145"/>
        </p:xfrm>
        <a:graphic>
          <a:graphicData uri="http://schemas.openxmlformats.org/drawingml/2006/table">
            <a:tbl>
              <a:tblPr firstRow="1" bandRow="1">
                <a:tableStyleId>{5940675A-B579-460E-94D1-54222C63F5DA}</a:tableStyleId>
              </a:tblPr>
              <a:tblGrid>
                <a:gridCol w="902970"/>
                <a:gridCol w="9618980"/>
              </a:tblGrid>
              <a:tr h="1288415">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相互影响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经济是基础,政治是经济的集中表现,文化是经济和政治的反映,一定的文化由一定的经济、政治所决定。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3167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文化反作用于一定的政治、经济,给予政治、经济以重大的影响。先进的、健康的文化会促进社会的发展,落后的、腐朽的文化则会阻碍社会的发展。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63906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文化具有自身的传承性和相对独立性。经济发展是文化发展的基础,但文化发展与经济、政治的发展并不完全一致,文化可能会超前于经济的发展而发展,也可能会滞后于经济的发展而发展。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968692" y="642620"/>
          <a:ext cx="10206990" cy="5730240"/>
        </p:xfrm>
        <a:graphic>
          <a:graphicData uri="http://schemas.openxmlformats.org/drawingml/2006/table">
            <a:tbl>
              <a:tblPr firstRow="1" bandRow="1">
                <a:tableStyleId>{5940675A-B579-460E-94D1-54222C63F5DA}</a:tableStyleId>
              </a:tblPr>
              <a:tblGrid>
                <a:gridCol w="875030"/>
                <a:gridCol w="9331960"/>
              </a:tblGrid>
              <a:tr h="1910080">
                <a:tc rowSpan="4">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相互交融</a:t>
                      </a:r>
                    </a:p>
                    <a:p>
                      <a:pPr indent="0">
                        <a:buNone/>
                      </a:pPr>
                      <a:r>
                        <a:rPr lang="en-US" altLang="zh-CN" sz="2400" b="0">
                          <a:solidFill>
                            <a:srgbClr val="000000"/>
                          </a:solidFill>
                          <a:latin typeface="微软雅黑" panose="020B0503020204020204" charset="-122"/>
                          <a:ea typeface="微软雅黑" panose="020B0503020204020204" charset="-122"/>
                        </a:rPr>
                        <a:t> </a:t>
                      </a:r>
                    </a:p>
                    <a:p>
                      <a:pPr indent="0">
                        <a:buNone/>
                      </a:pPr>
                      <a:r>
                        <a:rPr lang="en-US" altLang="zh-CN" sz="2400" b="0">
                          <a:solidFill>
                            <a:srgbClr val="000000"/>
                          </a:solidFill>
                          <a:latin typeface="微软雅黑" panose="020B0503020204020204" charset="-122"/>
                          <a:ea typeface="微软雅黑" panose="020B0503020204020204" charset="-122"/>
                        </a:rPr>
                        <a:t> </a:t>
                      </a:r>
                    </a:p>
                    <a:p>
                      <a:pPr indent="0">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在经济发展中,科学技术的作用越来越重要,发展教育事业、培养各种高素质人才、提高劳动者素质,对推动经济建设的作用越来越重要。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7317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文化产业快速发展,文化消费更加丰富,文化生产力在现代经济总体格局中的作用越来越突出。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690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人们参与政治生活,需要更高的文化素养。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1008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一些奉行霸权主义的国家,借助文化渗透的方式,竭力推销自己的价值观念。世界范围内反对文化霸权主义的斗争,成为当代国际政治斗争的重要内容。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88035" y="372110"/>
            <a:ext cx="9777730" cy="138366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a:t>
            </a:r>
            <a:r>
              <a:rPr sz="2800" b="0">
                <a:solidFill>
                  <a:srgbClr val="FF0000"/>
                </a:solidFill>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                      </a:t>
            </a:r>
          </a:p>
          <a:p>
            <a:pPr indent="0" fontAlgn="auto">
              <a:lnSpc>
                <a:spcPct val="150000"/>
              </a:lnSpc>
            </a:pPr>
            <a:endParaRPr lang="en-US" altLang="en-US" sz="2800" b="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788035" y="897255"/>
            <a:ext cx="7920990"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zh-CN" sz="2800" b="1">
                <a:solidFill>
                  <a:srgbClr val="000000"/>
                </a:solidFill>
                <a:latin typeface="微软雅黑" panose="020B0503020204020204" charset="-122"/>
                <a:ea typeface="微软雅黑" panose="020B0503020204020204" charset="-122"/>
                <a:cs typeface="微软雅黑" panose="020B0503020204020204" charset="-122"/>
              </a:rPr>
              <a:t>区分文化与经济、政治相互影响和相互交融</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875665" y="1755775"/>
          <a:ext cx="10588625" cy="4346575"/>
        </p:xfrm>
        <a:graphic>
          <a:graphicData uri="http://schemas.openxmlformats.org/drawingml/2006/table">
            <a:tbl>
              <a:tblPr firstRow="1" bandRow="1">
                <a:tableStyleId>{5940675A-B579-460E-94D1-54222C63F5DA}</a:tableStyleId>
              </a:tblPr>
              <a:tblGrid>
                <a:gridCol w="851535"/>
                <a:gridCol w="5150485"/>
                <a:gridCol w="4586605"/>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侧重点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相互影响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主要是指经济、政治对文化具有决定作用,同时文化对经济、政治具有反作用。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强调彼此制约、相互作用。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520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相互交融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是文化与经济、政治的关系在当今时代的显著特点,主要是指文化与经济、政治“你中有我,我中有你”。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强调彼此渗透、相互融合。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67105" y="1448435"/>
            <a:ext cx="10257790" cy="2030095"/>
          </a:xfrm>
          <a:prstGeom prst="rect">
            <a:avLst/>
          </a:prstGeom>
          <a:noFill/>
          <a:ln w="9525">
            <a:noFill/>
          </a:ln>
        </p:spPr>
        <p:txBody>
          <a:bodyPr wrap="square">
            <a:spAutoFit/>
          </a:bodyPr>
          <a:lstStyle/>
          <a:p>
            <a:pPr indent="0"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2.文化给予政治、经济以重大影响,但是,这种影响始终是第二位的,它不可能与经济、政治对文化的决定作用等量齐观。(类似于哲学中的物质和意识的辩证关系)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635" y="1846997"/>
            <a:ext cx="9144000" cy="829310"/>
          </a:xfrm>
          <a:ln>
            <a:noFill/>
          </a:ln>
        </p:spPr>
        <p:txBody>
          <a:bodyPr/>
          <a:lstStyle/>
          <a:p>
            <a:r>
              <a:rPr lang="zh-CN" altLang="en-US" sz="5330" b="1" dirty="0" smtClean="0">
                <a:sym typeface="+mn-ea"/>
              </a:rPr>
              <a:t>专题九  文化与生活</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4240" y="1089025"/>
            <a:ext cx="10480675" cy="3322955"/>
          </a:xfrm>
          <a:prstGeom prst="rect">
            <a:avLst/>
          </a:prstGeom>
          <a:noFill/>
          <a:ln w="9525">
            <a:noFill/>
          </a:ln>
        </p:spPr>
        <p:txBody>
          <a:bodyPr wrap="square">
            <a:spAutoFit/>
          </a:bodyPr>
          <a:lstStyle/>
          <a:p>
            <a:pPr indent="0" algn="just"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高考链接</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1.[2016浙江高考,34,③]人们的精神产品源自物质载体。(　　)</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2.[2016江苏高考,19,C]文化促进了社会向前发展。(　　)</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3.[2016江苏高考,20,B]文化是经济的集中表现。	(　　)</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4.[2016江苏高考,20,C]文化是经济的派生物。</a:t>
            </a:r>
            <a:r>
              <a:rPr sz="2800">
                <a:latin typeface="微软雅黑" panose="020B0503020204020204" charset="-122"/>
                <a:ea typeface="微软雅黑" panose="020B0503020204020204" charset="-122"/>
                <a:cs typeface="微软雅黑" panose="020B0503020204020204" charset="-122"/>
                <a:sym typeface="+mn-ea"/>
              </a:rPr>
              <a:t>(　　)</a:t>
            </a:r>
            <a:endParaRPr sz="28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64590" y="724535"/>
            <a:ext cx="9777730" cy="1383665"/>
          </a:xfrm>
          <a:prstGeom prst="rect">
            <a:avLst/>
          </a:prstGeom>
          <a:noFill/>
          <a:ln w="9525">
            <a:noFill/>
          </a:ln>
        </p:spPr>
        <p:txBody>
          <a:bodyPr wrap="square">
            <a:spAutoFit/>
          </a:bodyPr>
          <a:lstStyle/>
          <a:p>
            <a:pPr indent="0" fontAlgn="auto">
              <a:lnSpc>
                <a:spcPct val="150000"/>
              </a:lnSpc>
            </a:pPr>
            <a:r>
              <a:rPr sz="2800" b="0">
                <a:latin typeface="微软雅黑" panose="020B0503020204020204" charset="-122"/>
                <a:ea typeface="微软雅黑" panose="020B0503020204020204" charset="-122"/>
                <a:cs typeface="微软雅黑" panose="020B0503020204020204" charset="-122"/>
              </a:rPr>
              <a:t>                      </a:t>
            </a:r>
          </a:p>
          <a:p>
            <a:pPr indent="0" fontAlgn="auto">
              <a:lnSpc>
                <a:spcPct val="150000"/>
              </a:lnSpc>
            </a:pPr>
            <a:endParaRPr lang="en-US" altLang="en-US" sz="2800" b="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012825" y="946785"/>
            <a:ext cx="10426700" cy="3969385"/>
          </a:xfrm>
          <a:prstGeom prst="rect">
            <a:avLst/>
          </a:prstGeom>
          <a:noFill/>
          <a:ln w="9525">
            <a:noFill/>
          </a:ln>
        </p:spPr>
        <p:txBody>
          <a:bodyPr wrap="square">
            <a:spAutoFit/>
          </a:bodyPr>
          <a:lstStyle/>
          <a:p>
            <a:pPr indent="0"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　(文化作为一种精神力量,能够在人们认识世界、改造世界的过程中转化为物质力量。)</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　(先进文化才能促进社会向前发展。)</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　(政治是经济的集中表现,文化是经济和政治的反映。)</a:t>
            </a:r>
          </a:p>
          <a:p>
            <a:pPr indent="0"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4.✕　(文化有其自身的传承性、相对独立性。)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92480" y="389255"/>
            <a:ext cx="8381365" cy="521970"/>
          </a:xfrm>
          <a:prstGeom prst="rect">
            <a:avLst/>
          </a:prstGeom>
          <a:noFill/>
          <a:ln w="9525">
            <a:noFill/>
          </a:ln>
        </p:spPr>
        <p:txBody>
          <a:bodyPr wrap="square">
            <a:spAutoFit/>
          </a:bodyPr>
          <a:lstStyle/>
          <a:p>
            <a:pPr indent="0"/>
            <a:r>
              <a:rPr lang="en-US" sz="2800" b="1">
                <a:latin typeface="微软雅黑" panose="020B0503020204020204" charset="-122"/>
                <a:ea typeface="微软雅黑" panose="020B0503020204020204" charset="-122"/>
                <a:cs typeface="微软雅黑" panose="020B0503020204020204" charset="-122"/>
              </a:rPr>
              <a:t>5</a:t>
            </a:r>
            <a:r>
              <a:rPr sz="2800" b="1">
                <a:latin typeface="微软雅黑" panose="020B0503020204020204" charset="-122"/>
                <a:ea typeface="微软雅黑" panose="020B0503020204020204" charset="-122"/>
                <a:cs typeface="微软雅黑" panose="020B0503020204020204" charset="-122"/>
              </a:rPr>
              <a:t>.文化</a:t>
            </a:r>
            <a:r>
              <a:rPr lang="zh-CN" sz="2800" b="1">
                <a:latin typeface="微软雅黑" panose="020B0503020204020204" charset="-122"/>
                <a:ea typeface="微软雅黑" panose="020B0503020204020204" charset="-122"/>
                <a:cs typeface="微软雅黑" panose="020B0503020204020204" charset="-122"/>
              </a:rPr>
              <a:t>与综合国力</a:t>
            </a:r>
            <a:r>
              <a:rPr sz="2800" b="1">
                <a:latin typeface="微软雅黑" panose="020B0503020204020204" charset="-122"/>
                <a:ea typeface="微软雅黑" panose="020B0503020204020204" charset="-122"/>
                <a:cs typeface="微软雅黑" panose="020B0503020204020204" charset="-122"/>
              </a:rPr>
              <a:t>  </a:t>
            </a:r>
            <a:endParaRPr lang="en-US" altLang="en-US" sz="2800" b="1">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17" name="表格 16"/>
          <p:cNvGraphicFramePr/>
          <p:nvPr>
            <p:custDataLst>
              <p:tags r:id="rId1"/>
            </p:custDataLst>
          </p:nvPr>
        </p:nvGraphicFramePr>
        <p:xfrm>
          <a:off x="792480" y="1038225"/>
          <a:ext cx="10608310" cy="4781550"/>
        </p:xfrm>
        <a:graphic>
          <a:graphicData uri="http://schemas.openxmlformats.org/drawingml/2006/table">
            <a:tbl>
              <a:tblPr firstRow="1" bandRow="1">
                <a:tableStyleId>{5940675A-B579-460E-94D1-54222C63F5DA}</a:tableStyleId>
              </a:tblPr>
              <a:tblGrid>
                <a:gridCol w="815975"/>
                <a:gridCol w="9792335"/>
              </a:tblGrid>
              <a:tr h="18903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当今世界,各国之间综合国力竞争日趋激烈,文化越来越成为民族凝聚力和创造力的重要源泉,越来越成为经济社会发展的重要支撑,越来越成为综合国力竞争的重要因素。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9115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形势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世界多极化、经济全球化、社会信息化、文化多样化进程中,处于弱势地位的发展中国家,在经济和文化发展上都面临严峻挑战。面对世界多极化与经济全球化的挑战,对于发展中国家来说,文化是综合国力竞争中维护国家利益和安全的重要精神武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17" name="表格 16"/>
          <p:cNvGraphicFramePr/>
          <p:nvPr>
            <p:custDataLst>
              <p:tags r:id="rId1"/>
            </p:custDataLst>
          </p:nvPr>
        </p:nvGraphicFramePr>
        <p:xfrm>
          <a:off x="1005205" y="961390"/>
          <a:ext cx="10577195" cy="4297045"/>
        </p:xfrm>
        <a:graphic>
          <a:graphicData uri="http://schemas.openxmlformats.org/drawingml/2006/table">
            <a:tbl>
              <a:tblPr firstRow="1" bandRow="1">
                <a:tableStyleId>{5940675A-B579-460E-94D1-54222C63F5DA}</a:tableStyleId>
              </a:tblPr>
              <a:tblGrid>
                <a:gridCol w="800735"/>
                <a:gridCol w="9776460"/>
              </a:tblGrid>
              <a:tr h="18288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应对措施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①必须把文化建设作为社会主义现代化建设的重要战略任务;②增强全民族文化创造活力,提高国家文化软实力。</a:t>
                      </a: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6824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①有利于我国在激烈的国际竞争中立于不败之地;②有利于为经济建设提供正确的方向保证、不竭的精神动力和强大的智力支持。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75690" y="1228090"/>
            <a:ext cx="10464165" cy="2030095"/>
          </a:xfrm>
          <a:prstGeom prst="rect">
            <a:avLst/>
          </a:prstGeom>
          <a:noFill/>
          <a:ln w="9525">
            <a:noFill/>
          </a:ln>
        </p:spPr>
        <p:txBody>
          <a:bodyPr wrap="square">
            <a:spAutoFit/>
          </a:bodyPr>
          <a:lstStyle/>
          <a:p>
            <a:pPr indent="0" algn="just"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特别提醒</a:t>
            </a:r>
            <a:r>
              <a:rPr sz="2800" b="0">
                <a:latin typeface="微软雅黑" panose="020B0503020204020204" charset="-122"/>
                <a:ea typeface="微软雅黑" panose="020B0503020204020204" charset="-122"/>
                <a:cs typeface="微软雅黑" panose="020B0503020204020204" charset="-122"/>
              </a:rPr>
              <a:t>　文化在综合国力竞争中的地位和作用越来越突出,文化成为综合国力的重要标志,但是综合国力的基础仍是经济实力、军事实力等物质力量。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262245" cy="67697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文化对人的影响</a:t>
            </a:r>
          </a:p>
        </p:txBody>
      </p:sp>
      <p:sp>
        <p:nvSpPr>
          <p:cNvPr id="100" name="文本框 99"/>
          <p:cNvSpPr txBox="1"/>
          <p:nvPr/>
        </p:nvSpPr>
        <p:spPr>
          <a:xfrm>
            <a:off x="822325" y="680720"/>
            <a:ext cx="10741660" cy="5908040"/>
          </a:xfrm>
          <a:prstGeom prst="rect">
            <a:avLst/>
          </a:prstGeom>
          <a:noFill/>
          <a:ln w="9525">
            <a:noFill/>
          </a:ln>
        </p:spPr>
        <p:txBody>
          <a:bodyPr wrap="square">
            <a:spAutoFit/>
          </a:bodyPr>
          <a:lstStyle/>
          <a:p>
            <a:pPr indent="0" algn="just"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zh-CN" sz="2800" b="1">
                <a:solidFill>
                  <a:srgbClr val="000000"/>
                </a:solidFill>
                <a:latin typeface="微软雅黑" panose="020B0503020204020204" charset="-122"/>
                <a:ea typeface="微软雅黑" panose="020B0503020204020204" charset="-122"/>
                <a:cs typeface="微软雅黑" panose="020B0503020204020204" charset="-122"/>
              </a:rPr>
              <a:t>文化对人的影响的来源</a:t>
            </a: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(1)特定的文化环境。</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不同的文化环境对人们有不同的影响,人们的一言一行、一举一动无不被打上了特定文化的烙印。</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(2)各种形式的文化活动。</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①积极向上的文化活动,可以促进人的身心健康发展,培养高雅的情趣和高尚的情操。</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②落后的、腐朽的文化活动会将人的活动引向歧途,不利于人的身心健康发展。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32815" y="632460"/>
            <a:ext cx="10568305" cy="5262245"/>
          </a:xfrm>
          <a:prstGeom prst="rect">
            <a:avLst/>
          </a:prstGeom>
          <a:noFill/>
          <a:ln w="9525">
            <a:noFill/>
          </a:ln>
        </p:spPr>
        <p:txBody>
          <a:bodyPr wrap="square">
            <a:spAutoFit/>
          </a:bodyPr>
          <a:lstStyle/>
          <a:p>
            <a:pPr indent="0" fontAlgn="auto">
              <a:lnSpc>
                <a:spcPct val="150000"/>
              </a:lnSpc>
            </a:pPr>
            <a:r>
              <a:rPr lang="en-US" sz="2800" b="1">
                <a:latin typeface="微软雅黑" panose="020B0503020204020204" charset="-122"/>
                <a:ea typeface="微软雅黑" panose="020B0503020204020204" charset="-122"/>
                <a:cs typeface="微软雅黑" panose="020B0503020204020204" charset="-122"/>
              </a:rPr>
              <a:t>2</a:t>
            </a:r>
            <a:r>
              <a:rPr sz="2800" b="1">
                <a:latin typeface="微软雅黑" panose="020B0503020204020204" charset="-122"/>
                <a:ea typeface="微软雅黑" panose="020B0503020204020204" charset="-122"/>
                <a:cs typeface="微软雅黑" panose="020B0503020204020204" charset="-122"/>
              </a:rPr>
              <a:t>.文化</a:t>
            </a:r>
            <a:r>
              <a:rPr lang="zh-CN" sz="2800" b="1">
                <a:latin typeface="微软雅黑" panose="020B0503020204020204" charset="-122"/>
                <a:ea typeface="微软雅黑" panose="020B0503020204020204" charset="-122"/>
                <a:cs typeface="微软雅黑" panose="020B0503020204020204" charset="-122"/>
              </a:rPr>
              <a:t>对人的影响的表现</a:t>
            </a:r>
            <a:r>
              <a:rPr lang="zh-CN" sz="2800" b="0">
                <a:solidFill>
                  <a:srgbClr val="FF0000"/>
                </a:solidFill>
                <a:latin typeface="微软雅黑" panose="020B0503020204020204" charset="-122"/>
                <a:ea typeface="微软雅黑" panose="020B0503020204020204" charset="-122"/>
                <a:cs typeface="微软雅黑" panose="020B0503020204020204" charset="-122"/>
              </a:rPr>
              <a:t>[2018江苏高考第19题]</a:t>
            </a:r>
          </a:p>
          <a:p>
            <a:pPr indent="0"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(1)文化影响人们的交往行为和交往方式。</a:t>
            </a: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3" name="图片 2"/>
          <p:cNvPicPr>
            <a:picLocks noChangeAspect="1"/>
          </p:cNvPicPr>
          <p:nvPr/>
        </p:nvPicPr>
        <p:blipFill>
          <a:blip r:embed="rId2"/>
          <a:stretch>
            <a:fillRect/>
          </a:stretch>
        </p:blipFill>
        <p:spPr>
          <a:xfrm>
            <a:off x="1581785" y="2152650"/>
            <a:ext cx="7848600" cy="25527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96620" y="620395"/>
            <a:ext cx="9146540" cy="5262245"/>
          </a:xfrm>
          <a:prstGeom prst="rect">
            <a:avLst/>
          </a:prstGeom>
          <a:noFill/>
          <a:ln w="9525">
            <a:noFill/>
          </a:ln>
        </p:spPr>
        <p:txBody>
          <a:bodyPr wrap="square">
            <a:spAutoFit/>
          </a:bodyPr>
          <a:lstStyle/>
          <a:p>
            <a:pPr indent="0"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(2)文化影响人们的实践活动、认识活动和思维方式。</a:t>
            </a:r>
          </a:p>
          <a:p>
            <a:pPr indent="0" fontAlgn="auto">
              <a:lnSpc>
                <a:spcPct val="150000"/>
              </a:lnSpc>
            </a:pPr>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sz="2800" b="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2" name="图片 1"/>
          <p:cNvPicPr>
            <a:picLocks noChangeAspect="1"/>
          </p:cNvPicPr>
          <p:nvPr/>
        </p:nvPicPr>
        <p:blipFill>
          <a:blip r:embed="rId3"/>
          <a:stretch>
            <a:fillRect/>
          </a:stretch>
        </p:blipFill>
        <p:spPr>
          <a:xfrm>
            <a:off x="1466215" y="1607820"/>
            <a:ext cx="8576945" cy="34848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060" y="0"/>
            <a:ext cx="9777730" cy="526224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a:t>
            </a:r>
          </a:p>
          <a:p>
            <a:pPr indent="0"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1.区分文化对人影响的表现</a:t>
            </a:r>
          </a:p>
          <a:p>
            <a:pPr indent="0" fontAlgn="auto">
              <a:lnSpc>
                <a:spcPct val="150000"/>
              </a:lnSpc>
            </a:pPr>
            <a:endParaRPr lang="zh-CN" sz="28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zh-CN" sz="28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b="0">
                <a:solidFill>
                  <a:srgbClr val="FF0000"/>
                </a:solidFill>
                <a:latin typeface="微软雅黑" panose="020B0503020204020204" charset="-122"/>
                <a:ea typeface="微软雅黑" panose="020B0503020204020204" charset="-122"/>
                <a:cs typeface="微软雅黑" panose="020B0503020204020204" charset="-122"/>
              </a:rPr>
              <a:t> </a:t>
            </a:r>
            <a:br>
              <a:rPr sz="2800" b="0">
                <a:solidFill>
                  <a:srgbClr val="FF0000"/>
                </a:solidFill>
                <a:latin typeface="微软雅黑" panose="020B0503020204020204" charset="-122"/>
                <a:ea typeface="微软雅黑" panose="020B0503020204020204" charset="-122"/>
                <a:cs typeface="微软雅黑" panose="020B0503020204020204" charset="-122"/>
              </a:rPr>
            </a:br>
            <a:r>
              <a:rPr sz="2800" b="0">
                <a:latin typeface="微软雅黑" panose="020B0503020204020204" charset="-122"/>
                <a:ea typeface="微软雅黑" panose="020B0503020204020204" charset="-122"/>
                <a:cs typeface="微软雅黑" panose="020B0503020204020204" charset="-122"/>
              </a:rPr>
              <a:t>         </a:t>
            </a:r>
          </a:p>
          <a:p>
            <a:pPr indent="0" fontAlgn="auto">
              <a:lnSpc>
                <a:spcPct val="150000"/>
              </a:lnSpc>
            </a:pPr>
            <a:r>
              <a:rPr sz="2800" b="0">
                <a:latin typeface="微软雅黑" panose="020B0503020204020204" charset="-122"/>
                <a:ea typeface="微软雅黑" panose="020B0503020204020204" charset="-122"/>
                <a:cs typeface="微软雅黑" panose="020B0503020204020204" charset="-122"/>
              </a:rPr>
              <a:t>             </a:t>
            </a:r>
          </a:p>
          <a:p>
            <a:pPr indent="0" fontAlgn="auto">
              <a:lnSpc>
                <a:spcPct val="150000"/>
              </a:lnSpc>
            </a:pPr>
            <a:endParaRPr lang="en-US" altLang="en-US" sz="2800" b="0">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1"/>
            </p:custDataLst>
          </p:nvPr>
        </p:nvGraphicFramePr>
        <p:xfrm>
          <a:off x="958215" y="1376680"/>
          <a:ext cx="10687050" cy="4947920"/>
        </p:xfrm>
        <a:graphic>
          <a:graphicData uri="http://schemas.openxmlformats.org/drawingml/2006/table">
            <a:tbl>
              <a:tblPr firstRow="1" bandRow="1">
                <a:tableStyleId>{5940675A-B579-460E-94D1-54222C63F5DA}</a:tableStyleId>
              </a:tblPr>
              <a:tblGrid>
                <a:gridCol w="3717290"/>
                <a:gridCol w="6969760"/>
              </a:tblGrid>
              <a:tr h="57594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影响表现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侧重点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2649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文化影响人们的交往行为和交往方式。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强调待人接物的方式、习惯。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25855">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文化影响人们的实践活动。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强调特定的文化影响人们改造客观世界活动的特殊性。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2649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文化影响人们的认识活动。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强调特定的文化影响人们对事物认识的选择性、差异性。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314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文化影响人们的思维方式。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强调特定的文化影响人们的思维方式的差异性。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24230" y="716280"/>
            <a:ext cx="10803255" cy="2676525"/>
          </a:xfrm>
          <a:prstGeom prst="rect">
            <a:avLst/>
          </a:prstGeom>
          <a:noFill/>
          <a:ln w="9525">
            <a:noFill/>
          </a:ln>
        </p:spPr>
        <p:txBody>
          <a:bodyPr wrap="square">
            <a:spAutoFit/>
          </a:bodyPr>
          <a:lstStyle/>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2.不能将文化的影响作用夸大为决定作用</a:t>
            </a:r>
          </a:p>
          <a:p>
            <a:pPr indent="0" algn="just" fontAlgn="auto">
              <a:lnSpc>
                <a:spcPct val="150000"/>
              </a:lnSpc>
            </a:pPr>
            <a:r>
              <a:rPr lang="zh-CN" sz="2800" b="0">
                <a:solidFill>
                  <a:schemeClr val="tx1"/>
                </a:solidFill>
                <a:latin typeface="微软雅黑" panose="020B0503020204020204" charset="-122"/>
                <a:ea typeface="微软雅黑" panose="020B0503020204020204" charset="-122"/>
                <a:cs typeface="微软雅黑" panose="020B0503020204020204" charset="-122"/>
              </a:rPr>
              <a:t>　　文化不是影响人们交往行为和交往方式的唯一因素。自然环境、经济状况、社会阶层等都会影响人们的交往行为和交往方式,影响人们的实践活动、认识活动和思维方式。</a:t>
            </a:r>
            <a:endParaRPr lang="en-US" altLang="en-US" sz="28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文化与社会</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文化对人的影响</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 action="ppaction://noaction"/>
          </p:cNvPr>
          <p:cNvSpPr/>
          <p:nvPr/>
        </p:nvSpPr>
        <p:spPr>
          <a:xfrm>
            <a:off x="689450" y="341421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4" name="矩形 3">
            <a:hlinkClick r:id="rId2" action="ppaction://hlinksldjump"/>
          </p:cNvPr>
          <p:cNvSpPr/>
          <p:nvPr/>
        </p:nvSpPr>
        <p:spPr>
          <a:xfrm>
            <a:off x="767555" y="396263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文化的作用</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5" name="矩形 4">
            <a:hlinkClick r:id="rId2" action="ppaction://hlinksldjump"/>
          </p:cNvPr>
          <p:cNvSpPr/>
          <p:nvPr/>
        </p:nvSpPr>
        <p:spPr>
          <a:xfrm>
            <a:off x="767555" y="450111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文化对人的影响</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69010" y="389255"/>
            <a:ext cx="8381365" cy="1383665"/>
          </a:xfrm>
          <a:prstGeom prst="rect">
            <a:avLst/>
          </a:prstGeom>
          <a:noFill/>
          <a:ln w="9525">
            <a:noFill/>
          </a:ln>
        </p:spPr>
        <p:txBody>
          <a:bodyPr wrap="square">
            <a:spAutoFit/>
          </a:bodyPr>
          <a:lstStyle/>
          <a:p>
            <a:pPr indent="0"/>
            <a:r>
              <a:rPr sz="2800" b="1">
                <a:latin typeface="微软雅黑" panose="020B0503020204020204" charset="-122"/>
                <a:ea typeface="微软雅黑" panose="020B0503020204020204" charset="-122"/>
                <a:cs typeface="微软雅黑" panose="020B0503020204020204" charset="-122"/>
              </a:rPr>
              <a:t>3.文化对人的影响的特点 </a:t>
            </a:r>
            <a:r>
              <a:rPr sz="2800" b="0">
                <a:solidFill>
                  <a:srgbClr val="FF0000"/>
                </a:solidFill>
                <a:latin typeface="微软雅黑" panose="020B0503020204020204" charset="-122"/>
                <a:ea typeface="微软雅黑" panose="020B0503020204020204" charset="-122"/>
                <a:cs typeface="微软雅黑" panose="020B0503020204020204" charset="-122"/>
              </a:rPr>
              <a:t>[2020天津高考第13题]</a:t>
            </a:r>
          </a:p>
          <a:p>
            <a:pPr indent="0"/>
            <a:endParaRPr sz="2800" b="0">
              <a:solidFill>
                <a:srgbClr val="FF0000"/>
              </a:solidFill>
              <a:latin typeface="微软雅黑" panose="020B0503020204020204" charset="-122"/>
              <a:ea typeface="微软雅黑" panose="020B0503020204020204" charset="-122"/>
              <a:cs typeface="微软雅黑" panose="020B0503020204020204" charset="-122"/>
            </a:endParaRPr>
          </a:p>
          <a:p>
            <a:pPr indent="0"/>
            <a:r>
              <a:rPr sz="2800" b="0">
                <a:latin typeface="微软雅黑" panose="020B0503020204020204" charset="-122"/>
                <a:ea typeface="微软雅黑" panose="020B0503020204020204" charset="-122"/>
                <a:cs typeface="微软雅黑" panose="020B0503020204020204" charset="-122"/>
              </a:rPr>
              <a:t>  </a:t>
            </a:r>
            <a:endParaRPr lang="en-US" altLang="en-US"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969010" y="1083310"/>
          <a:ext cx="10697210" cy="3997325"/>
        </p:xfrm>
        <a:graphic>
          <a:graphicData uri="http://schemas.openxmlformats.org/drawingml/2006/table">
            <a:tbl>
              <a:tblPr firstRow="1" bandRow="1">
                <a:tableStyleId>{5940675A-B579-460E-94D1-54222C63F5DA}</a:tableStyleId>
              </a:tblPr>
              <a:tblGrid>
                <a:gridCol w="1105535"/>
                <a:gridCol w="4792345"/>
                <a:gridCol w="4799330"/>
              </a:tblGrid>
              <a:tr h="6661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潜移默化(横向影响)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深远持久(纵向影响)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328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是指每时每刻、不知不觉地受到文化影响。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是指经年累月、难以抹去的文化影响。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661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强调影响的过程。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强调影响的结果。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3223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一般不是有形的、强制的。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具有相对稳定性,短期内一般不会改变。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942340" y="700405"/>
          <a:ext cx="10708640" cy="4914265"/>
        </p:xfrm>
        <a:graphic>
          <a:graphicData uri="http://schemas.openxmlformats.org/drawingml/2006/table">
            <a:tbl>
              <a:tblPr firstRow="1" bandRow="1">
                <a:tableStyleId>{5940675A-B579-460E-94D1-54222C63F5DA}</a:tableStyleId>
              </a:tblPr>
              <a:tblGrid>
                <a:gridCol w="1247140"/>
                <a:gridCol w="4765040"/>
                <a:gridCol w="4696460"/>
              </a:tblGrid>
              <a:tr h="427355">
                <a:tc>
                  <a:txBody>
                    <a:bodyPr/>
                    <a:lstStyle/>
                    <a:p>
                      <a:pPr indent="0" algn="ctr">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潜移默化(横向影响)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深远持久(纵向影响)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4869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注意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人们接受健康向上的文化影响,并不都是一个消极被动、无目的接受的过程,往往是自觉学习、主动接受文化熏陶的过程。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文化对人的影响是深远持久的,但并不是一成不变的。世界观、人生观、价值观是人们文化素养的核心和标志,三观一经形成,就具有确定的方向性,对人的综合素质和终身发展产生深远持久的影响。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796925" y="445135"/>
          <a:ext cx="10872470" cy="6026785"/>
        </p:xfrm>
        <a:graphic>
          <a:graphicData uri="http://schemas.openxmlformats.org/drawingml/2006/table">
            <a:tbl>
              <a:tblPr firstRow="1" bandRow="1">
                <a:tableStyleId>{5940675A-B579-460E-94D1-54222C63F5DA}</a:tableStyleId>
              </a:tblPr>
              <a:tblGrid>
                <a:gridCol w="1029335"/>
                <a:gridCol w="5304790"/>
                <a:gridCol w="4538345"/>
              </a:tblGrid>
              <a:tr h="588010">
                <a:tc>
                  <a:txBody>
                    <a:bodyPr/>
                    <a:lstStyle/>
                    <a:p>
                      <a:pPr indent="0" algn="ctr" fontAlgn="auto">
                        <a:lnSpc>
                          <a:spcPct val="10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潜移默化(横向影响)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深远持久(纵向影响)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98345">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启示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国家、社会:营造良好的文化氛围;个人:要自觉学习、主动接受健康向上的文化影响,提高自身素养。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我们应树立正确的世界观、人生观和价值观,促进自身的全面发展。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71625">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关键信息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无形中、熏陶、耳濡目染、“润物细无声”“近朱者赤、近墨者黑”等。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难以改变、保持、“乡音难改”等。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68805">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二者密切联系,文化对人产生深远持久的影响是通过潜移默化的方式实现的。人长久地生活在一定的文化环境中,不知不觉受到影响,这种影响一旦内化为人的态度和信念,就会形成惯性和思维定式,对人产生深远持久的影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9935" y="219710"/>
            <a:ext cx="8381365" cy="953135"/>
          </a:xfrm>
          <a:prstGeom prst="rect">
            <a:avLst/>
          </a:prstGeom>
          <a:noFill/>
          <a:ln w="9525">
            <a:noFill/>
          </a:ln>
        </p:spPr>
        <p:txBody>
          <a:bodyPr wrap="square">
            <a:spAutoFit/>
          </a:bodyPr>
          <a:lstStyle/>
          <a:p>
            <a:pPr indent="0"/>
            <a:r>
              <a:rPr sz="2800" b="1">
                <a:latin typeface="微软雅黑" panose="020B0503020204020204" charset="-122"/>
                <a:ea typeface="微软雅黑" panose="020B0503020204020204" charset="-122"/>
                <a:cs typeface="微软雅黑" panose="020B0503020204020204" charset="-122"/>
              </a:rPr>
              <a:t>4.优秀文化塑造人生 </a:t>
            </a:r>
            <a:endParaRPr sz="2800" b="1">
              <a:solidFill>
                <a:srgbClr val="FF0000"/>
              </a:solidFill>
              <a:latin typeface="微软雅黑" panose="020B0503020204020204" charset="-122"/>
              <a:ea typeface="微软雅黑" panose="020B0503020204020204" charset="-122"/>
              <a:cs typeface="微软雅黑" panose="020B0503020204020204" charset="-122"/>
            </a:endParaRPr>
          </a:p>
          <a:p>
            <a:pPr indent="0"/>
            <a:r>
              <a:rPr sz="2800" b="0">
                <a:latin typeface="微软雅黑" panose="020B0503020204020204" charset="-122"/>
                <a:ea typeface="微软雅黑" panose="020B0503020204020204" charset="-122"/>
                <a:cs typeface="微软雅黑" panose="020B0503020204020204" charset="-122"/>
              </a:rPr>
              <a:t>  </a:t>
            </a:r>
            <a:endParaRPr lang="en-US" altLang="en-US"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857885" y="812165"/>
          <a:ext cx="10753725" cy="5126990"/>
        </p:xfrm>
        <a:graphic>
          <a:graphicData uri="http://schemas.openxmlformats.org/drawingml/2006/table">
            <a:tbl>
              <a:tblPr firstRow="1" bandRow="1">
                <a:tableStyleId>{5940675A-B579-460E-94D1-54222C63F5DA}</a:tableStyleId>
              </a:tblPr>
              <a:tblGrid>
                <a:gridCol w="923290"/>
                <a:gridCol w="4792980"/>
                <a:gridCol w="2019935"/>
                <a:gridCol w="3017520"/>
              </a:tblGrid>
              <a:tr h="457200">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 </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主要内容</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侧重点</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联系</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63980">
                <a:tc rowSpan="3">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丰富精神世界</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积极参加健康有益的文化活动,不断丰富自身的精神世界,是培养健全人格的重要途径。</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强调人格的完善,强调人的主观领域。</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①丰富的精神世界有利于迸发出强大的精神力量,强大的精神力量,有利于激励人们更加自觉地接受健康向上的优秀文化的熏陶,从而丰富精神世界;②二者都能促进人的全面发展。</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1440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中国特色社会主义文化丰富了中国人民的精神世界。</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239141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人们的自立意识、竞争意识、效率意识和民主法治意识大大增强,爱国主义、集体主义、社会主义思想,科学文明、开拓进取、健康向上的思想观念和道德风尚,成为我国人民精神世界的主流。</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858520" y="560070"/>
          <a:ext cx="10884535" cy="4933950"/>
        </p:xfrm>
        <a:graphic>
          <a:graphicData uri="http://schemas.openxmlformats.org/drawingml/2006/table">
            <a:tbl>
              <a:tblPr firstRow="1" bandRow="1">
                <a:tableStyleId>{5940675A-B579-460E-94D1-54222C63F5DA}</a:tableStyleId>
              </a:tblPr>
              <a:tblGrid>
                <a:gridCol w="1035685"/>
                <a:gridCol w="4766310"/>
                <a:gridCol w="2135505"/>
                <a:gridCol w="2947035"/>
              </a:tblGrid>
              <a:tr h="379730">
                <a:tc>
                  <a:txBody>
                    <a:bodyPr/>
                    <a:lstStyle/>
                    <a:p>
                      <a:pPr indent="0" algn="ctr">
                        <a:buNone/>
                      </a:pPr>
                      <a:r>
                        <a:rPr lang="en-US" sz="2200" b="0">
                          <a:solidFill>
                            <a:srgbClr val="000000"/>
                          </a:solidFill>
                          <a:uFillTx/>
                          <a:latin typeface="微软雅黑" panose="020B0503020204020204" charset="-122"/>
                          <a:ea typeface="微软雅黑" panose="020B0503020204020204" charset="-122"/>
                          <a:cs typeface="NEU-BZ-S92" charset="0"/>
                        </a:rPr>
                        <a:t> </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uFillTx/>
                          <a:latin typeface="微软雅黑" panose="020B0503020204020204" charset="-122"/>
                          <a:ea typeface="微软雅黑" panose="020B0503020204020204" charset="-122"/>
                          <a:cs typeface="NEU-BZ-S92" charset="0"/>
                        </a:rPr>
                        <a:t>主要内容</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uFillTx/>
                          <a:latin typeface="微软雅黑" panose="020B0503020204020204" charset="-122"/>
                          <a:ea typeface="微软雅黑" panose="020B0503020204020204" charset="-122"/>
                          <a:cs typeface="NEU-BZ-S92" charset="0"/>
                        </a:rPr>
                        <a:t>侧重点</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uFillTx/>
                          <a:latin typeface="微软雅黑" panose="020B0503020204020204" charset="-122"/>
                          <a:ea typeface="微软雅黑" panose="020B0503020204020204" charset="-122"/>
                          <a:cs typeface="NEU-BZ-S92" charset="0"/>
                        </a:rPr>
                        <a:t>联系</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07515">
                <a:tc rowSpan="3">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增强精神力量</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优秀文化作品总能以其特有的感染力和感召力,激励人们不断创造美好幸福的生活。</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强调力度的加大,强调在具体行动中文化转化为人们行动的动力。</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①丰富的精神世界有利于迸发出强大的精神力量,强大的精神力量,有利于激励人们更加自觉地接受健康向上的优秀文化的熏陶,从而丰富精神世界;②二者都能促进人的全面发展。</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TlToBr>
                      <a:noFill/>
                    </a:lnTlToBr>
                    <a:lnBlToTr>
                      <a:noFill/>
                    </a:lnBlToTr>
                    <a:noFill/>
                  </a:tcPr>
                </a:tc>
              </a:tr>
              <a:tr h="170815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中国特色社会主义文化,作为中国先进文化,给人以无穷的精神力量,鼓舞着中华民族优秀儿女。</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13855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社会发展和人的发展是相互结合、相互促进的。</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894080" y="865505"/>
          <a:ext cx="10768965" cy="3657600"/>
        </p:xfrm>
        <a:graphic>
          <a:graphicData uri="http://schemas.openxmlformats.org/drawingml/2006/table">
            <a:tbl>
              <a:tblPr firstRow="1" bandRow="1">
                <a:tableStyleId>{5940675A-B579-460E-94D1-54222C63F5DA}</a:tableStyleId>
              </a:tblPr>
              <a:tblGrid>
                <a:gridCol w="924560"/>
                <a:gridCol w="4799965"/>
                <a:gridCol w="2022475"/>
                <a:gridCol w="3021965"/>
              </a:tblGrid>
              <a:tr h="360680">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 </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主要内容</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侧重点</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联系</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71600">
                <a:tc rowSpan="2">
                  <a:txBody>
                    <a:bodyPr/>
                    <a:lstStyle/>
                    <a:p>
                      <a:pPr indent="0" algn="ctr">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促进全面发展</a:t>
                      </a:r>
                    </a:p>
                    <a:p>
                      <a:pPr indent="0">
                        <a:buNone/>
                      </a:pPr>
                      <a:r>
                        <a:rPr lang="en-US" altLang="zh-CN" sz="2200" b="0">
                          <a:solidFill>
                            <a:srgbClr val="000000"/>
                          </a:solidFill>
                          <a:uFillTx/>
                          <a:latin typeface="微软雅黑" panose="020B0503020204020204" charset="-122"/>
                          <a:ea typeface="微软雅黑" panose="020B0503020204020204" charset="-122"/>
                          <a:cs typeface="微软雅黑" panose="020B0503020204020204" charset="-122"/>
                        </a:rPr>
                        <a:t> </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TlToBr>
                      <a:noFill/>
                    </a:lnTlToBr>
                    <a:lnBlToTr>
                      <a:noFill/>
                    </a:lnBlToTr>
                    <a:noFill/>
                  </a:tcPr>
                </a:tc>
                <a:tc>
                  <a:txBody>
                    <a:bodyPr/>
                    <a:lstStyle/>
                    <a:p>
                      <a:pPr indent="0" algn="just">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人的全面发展,表现在人的思想道德素质、科学文化素质和健康素质等各方面得到全面提高。</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强调人的综合素质的提高,使人的全面发展成为可能。</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①丰富的精神世界有利于迸发出强大的精神力量,强大的精神力量,有利于激励人们更加自觉地接受健康向上的优秀文化的熏陶,从而丰富精神世界;②二者都能促进人的全面发展。</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1440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just">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优秀文化为人的健康成长提供不可缺少的精神食粮,对促进人的全面发展起着不可替代的作用。</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17220" y="1133475"/>
            <a:ext cx="10958195" cy="2030095"/>
          </a:xfrm>
        </p:spPr>
        <p:txBody>
          <a:bodyPr wrap="square"/>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a:t>
            </a:r>
            <a:r>
              <a:rPr lang="zh-CN" altLang="en-US" sz="2800">
                <a:latin typeface="微软雅黑" panose="020B0503020204020204" charset="-122"/>
                <a:ea typeface="微软雅黑" panose="020B0503020204020204" charset="-122"/>
                <a:cs typeface="微软雅黑" panose="020B0503020204020204" charset="-122"/>
              </a:rPr>
              <a:t>　任何一种文化都会影响人的成长、塑造人生。但只有积极向上的、先进的、优秀的文化才能丰富人的精神世界,增强人的精神力量,促进人的全面发展。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96016" y="139999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sz="2800" dirty="0">
                <a:solidFill>
                  <a:schemeClr val="tx1">
                    <a:lumMod val="95000"/>
                    <a:lumOff val="5000"/>
                  </a:schemeClr>
                </a:solidFill>
                <a:latin typeface="微软雅黑" panose="020B0503020204020204" charset="-122"/>
                <a:ea typeface="微软雅黑" panose="020B0503020204020204" charset="-122"/>
              </a:rPr>
              <a:t>文化</a:t>
            </a:r>
            <a:r>
              <a:rPr lang="zh-CN" sz="2800" dirty="0">
                <a:solidFill>
                  <a:schemeClr val="tx1">
                    <a:lumMod val="95000"/>
                    <a:lumOff val="5000"/>
                  </a:schemeClr>
                </a:solidFill>
                <a:latin typeface="微软雅黑" panose="020B0503020204020204" charset="-122"/>
                <a:ea typeface="微软雅黑" panose="020B0503020204020204" charset="-122"/>
              </a:rPr>
              <a:t>的作用</a:t>
            </a:r>
            <a:endParaRPr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文化对人的影响 </a:t>
            </a: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265295"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文化的作用</a:t>
            </a:r>
          </a:p>
        </p:txBody>
      </p:sp>
      <p:graphicFrame>
        <p:nvGraphicFramePr>
          <p:cNvPr id="8" name="表格 7"/>
          <p:cNvGraphicFramePr/>
          <p:nvPr>
            <p:custDataLst>
              <p:tags r:id="rId1"/>
            </p:custDataLst>
          </p:nvPr>
        </p:nvGraphicFramePr>
        <p:xfrm>
          <a:off x="780097" y="935355"/>
          <a:ext cx="10424160" cy="5347335"/>
        </p:xfrm>
        <a:graphic>
          <a:graphicData uri="http://schemas.openxmlformats.org/drawingml/2006/table">
            <a:tbl>
              <a:tblPr firstRow="1" bandRow="1">
                <a:tableStyleId>{5940675A-B579-460E-94D1-54222C63F5DA}</a:tableStyleId>
              </a:tblPr>
              <a:tblGrid>
                <a:gridCol w="857250"/>
                <a:gridCol w="9566910"/>
              </a:tblGrid>
              <a:tr h="308356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的作用是近年高考的高频考点,选择题、非选择题均涉及。试题多以具体的文化现象或者各地文化建设中的具体事例为情境,侧重从文化对经济和政治的反作用、文化的社会作用角度加以考查,引导考生增强对先进文化的认同。备考时,要关注国家“十四五”规划中的新提法,结合文化与经济、政治的关系等知识,理解文化对社会发展的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1282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1.文化与经济、政治的关系(文化对经济的反作用)</a:t>
                      </a: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2.文化的社会作用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6649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文化对政治的反作用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97230" y="189230"/>
            <a:ext cx="11002645" cy="6346825"/>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a:t>
            </a:r>
            <a:r>
              <a:rPr lang="en-US" altLang="zh-CN" sz="2700" b="0">
                <a:solidFill>
                  <a:schemeClr val="tx1"/>
                </a:solidFill>
                <a:uFillTx/>
                <a:latin typeface="微软雅黑" panose="020B0503020204020204" charset="-122"/>
                <a:ea typeface="微软雅黑" panose="020B0503020204020204" charset="-122"/>
                <a:cs typeface="微软雅黑" panose="020B0503020204020204" charset="-122"/>
              </a:rPr>
              <a:t>1  </a:t>
            </a:r>
            <a:r>
              <a:rPr sz="2700" b="0">
                <a:solidFill>
                  <a:schemeClr val="tx1"/>
                </a:solidFill>
                <a:uFillTx/>
                <a:latin typeface="微软雅黑" panose="020B0503020204020204" charset="-122"/>
                <a:ea typeface="微软雅黑" panose="020B0503020204020204" charset="-122"/>
                <a:cs typeface="微软雅黑" panose="020B0503020204020204" charset="-122"/>
              </a:rPr>
              <a:t>[2020全国卷Ⅲ,40(2),10]阅读材料,完成下列要求。</a:t>
            </a:r>
          </a:p>
          <a:p>
            <a:pPr indent="0" algn="just" fontAlgn="auto">
              <a:lnSpc>
                <a:spcPct val="150000"/>
              </a:lnSpc>
            </a:pPr>
            <a:r>
              <a:rPr sz="2700" b="0">
                <a:solidFill>
                  <a:schemeClr val="tx1"/>
                </a:solidFill>
                <a:uFillTx/>
                <a:latin typeface="微软雅黑" panose="020B0503020204020204" charset="-122"/>
                <a:ea typeface="微软雅黑" panose="020B0503020204020204" charset="-122"/>
                <a:cs typeface="微软雅黑" panose="020B0503020204020204" charset="-122"/>
              </a:rPr>
              <a:t>　　黄河是中华民族的母亲河,也是一条桀骜难驯的忧患河。“九曲黄河万里沙”,三年两决口、百年一改道,曾给沿岸百姓带来深重灾难。中华民族始终在同黄河水旱灾害作斗争,但是受主客观条件的制约,黄河屡治屡决的状况没有得到根本改观。</a:t>
            </a:r>
          </a:p>
          <a:p>
            <a:pPr indent="0" algn="dist" fontAlgn="auto">
              <a:lnSpc>
                <a:spcPct val="150000"/>
              </a:lnSpc>
            </a:pPr>
            <a:r>
              <a:rPr sz="2700" b="0">
                <a:solidFill>
                  <a:schemeClr val="tx1"/>
                </a:solidFill>
                <a:uFillTx/>
                <a:latin typeface="微软雅黑" panose="020B0503020204020204" charset="-122"/>
                <a:ea typeface="微软雅黑" panose="020B0503020204020204" charset="-122"/>
                <a:cs typeface="微软雅黑" panose="020B0503020204020204" charset="-122"/>
              </a:rPr>
              <a:t>       20世纪中叶,黄河治理的千古难题历史性地交到了中国共产党人手中。1952年,毛泽东发出“要把黄河</a:t>
            </a:r>
            <a:r>
              <a:rPr sz="2700">
                <a:solidFill>
                  <a:schemeClr val="tx1"/>
                </a:solidFill>
                <a:uFillTx/>
                <a:latin typeface="微软雅黑" panose="020B0503020204020204" charset="-122"/>
                <a:ea typeface="微软雅黑" panose="020B0503020204020204" charset="-122"/>
                <a:cs typeface="微软雅黑" panose="020B0503020204020204" charset="-122"/>
                <a:sym typeface="+mn-ea"/>
              </a:rPr>
              <a:t>的事情办好”的伟大号召,动员和激励了千百万黄河儿女兴修水利、筑坝拦洪、修复生态,开启了破解黄河治理千古难题之旅。经过几代人不屈不挠的顽强拼搏,特别是党的十八大以来按照“节水优先、空间均衡、系统治理、两手发力”</a:t>
            </a:r>
            <a:r>
              <a:rPr sz="2700">
                <a:latin typeface="微软雅黑" panose="020B0503020204020204" charset="-122"/>
                <a:ea typeface="微软雅黑" panose="020B0503020204020204" charset="-122"/>
                <a:cs typeface="微软雅黑" panose="020B0503020204020204" charset="-122"/>
                <a:sym typeface="+mn-ea"/>
              </a:rPr>
              <a:t>的治水思路进行的全</a:t>
            </a:r>
            <a:endParaRPr lang="zh-CN" sz="2700" b="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2"/>
          <a:stretch>
            <a:fillRect/>
          </a:stretch>
        </p:blipFill>
        <p:spPr>
          <a:xfrm>
            <a:off x="812800" y="424180"/>
            <a:ext cx="826135" cy="4102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高分帮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双一流</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名校冲刺</a:t>
            </a:r>
          </a:p>
        </p:txBody>
      </p:sp>
      <p:sp>
        <p:nvSpPr>
          <p:cNvPr id="16" name="矩形 15">
            <a:hlinkClick r:id="rId2" action="ppaction://hlinksldjump"/>
          </p:cNvPr>
          <p:cNvSpPr/>
          <p:nvPr/>
        </p:nvSpPr>
        <p:spPr>
          <a:xfrm>
            <a:off x="689450" y="235989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  “××(主体)是如何×× 的”类试题 </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 action="ppaction://noaction"/>
          </p:cNvPr>
          <p:cNvSpPr/>
          <p:nvPr/>
        </p:nvSpPr>
        <p:spPr>
          <a:xfrm>
            <a:off x="689450" y="289795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析热点</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时政解读</a:t>
            </a:r>
          </a:p>
        </p:txBody>
      </p:sp>
      <p:sp>
        <p:nvSpPr>
          <p:cNvPr id="4" name="矩形 3">
            <a:hlinkClick r:id="rId2" action="ppaction://hlinksldjump"/>
          </p:cNvPr>
          <p:cNvSpPr/>
          <p:nvPr/>
        </p:nvSpPr>
        <p:spPr>
          <a:xfrm>
            <a:off x="689450" y="356194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热点   波澜壮阔四十载　先行示范再出发</a:t>
            </a:r>
          </a:p>
        </p:txBody>
      </p:sp>
      <p:sp>
        <p:nvSpPr>
          <p:cNvPr id="6" name="矩形 5">
            <a:hlinkClick r:id="" action="ppaction://noaction"/>
          </p:cNvPr>
          <p:cNvSpPr/>
          <p:nvPr/>
        </p:nvSpPr>
        <p:spPr>
          <a:xfrm>
            <a:off x="920590" y="181147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通方法</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解题指导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5145" y="102235"/>
            <a:ext cx="11142980" cy="6780530"/>
          </a:xfrm>
          <a:prstGeom prst="rect">
            <a:avLst/>
          </a:prstGeom>
          <a:noFill/>
          <a:ln w="9525">
            <a:noFill/>
          </a:ln>
        </p:spPr>
        <p:txBody>
          <a:bodyPr wrap="square">
            <a:spAutoFit/>
          </a:bodyPr>
          <a:lstStyle/>
          <a:p>
            <a:pPr indent="0" algn="just" fontAlgn="auto">
              <a:lnSpc>
                <a:spcPct val="150000"/>
              </a:lnSpc>
            </a:pPr>
            <a:r>
              <a:rPr sz="2700">
                <a:solidFill>
                  <a:schemeClr val="tx1"/>
                </a:solidFill>
                <a:uFillTx/>
                <a:latin typeface="微软雅黑" panose="020B0503020204020204" charset="-122"/>
                <a:ea typeface="微软雅黑" panose="020B0503020204020204" charset="-122"/>
                <a:cs typeface="微软雅黑" panose="020B0503020204020204" charset="-122"/>
                <a:sym typeface="+mn-ea"/>
              </a:rPr>
              <a:t>面整治,黄河水沙治理取得显著成效,实现连续20年不断流,黄河流域生态环境持续明显向好,经济社会发展水平不断提升,黄河儿女交出了一份优异的治黄答卷。</a:t>
            </a:r>
          </a:p>
          <a:p>
            <a:pPr indent="0" algn="just" fontAlgn="auto">
              <a:lnSpc>
                <a:spcPct val="150000"/>
              </a:lnSpc>
            </a:pPr>
            <a:r>
              <a:rPr sz="2700">
                <a:solidFill>
                  <a:schemeClr val="tx1"/>
                </a:solidFill>
                <a:uFillTx/>
                <a:latin typeface="微软雅黑" panose="020B0503020204020204" charset="-122"/>
                <a:ea typeface="微软雅黑" panose="020B0503020204020204" charset="-122"/>
                <a:cs typeface="微软雅黑" panose="020B0503020204020204" charset="-122"/>
                <a:sym typeface="+mn-ea"/>
              </a:rPr>
              <a:t>       2019年9月,习近平总书记郑重宣布,黄河流域生态保护和高质量发展是重大国家战略。他深入剖析黄河水少沙多等难题症结,强调黄河治理要坚持“绿水青山就是金山银山”的理念;坚持生态优先、绿色发展,紧紧抓住水沙关系调节这个“牛鼻子”;坚持山水林田湖草综合治理、系统治理、源头治理。习近平总书记关于黄河治理的战略思想,为“让黄河成为造福人民的幸福河”提供了行动指南。</a:t>
            </a:r>
          </a:p>
          <a:p>
            <a:pPr indent="0" algn="just" fontAlgn="auto">
              <a:lnSpc>
                <a:spcPct val="130000"/>
              </a:lnSpc>
            </a:pPr>
            <a:r>
              <a:rPr sz="2700">
                <a:solidFill>
                  <a:schemeClr val="tx1"/>
                </a:solidFill>
                <a:uFillTx/>
                <a:latin typeface="微软雅黑" panose="020B0503020204020204" charset="-122"/>
                <a:ea typeface="微软雅黑" panose="020B0503020204020204" charset="-122"/>
                <a:cs typeface="微软雅黑" panose="020B0503020204020204" charset="-122"/>
                <a:sym typeface="+mn-ea"/>
              </a:rPr>
              <a:t>　　结合材料并运用文化力量的知识,分析新中国黄河治理交出优异答卷的原因。</a:t>
            </a:r>
            <a:endParaRPr lang="zh-CN" sz="2700" b="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2945" y="180975"/>
            <a:ext cx="10250805" cy="73723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16" name="表格 15"/>
          <p:cNvGraphicFramePr/>
          <p:nvPr>
            <p:custDataLst>
              <p:tags r:id="rId1"/>
            </p:custDataLst>
          </p:nvPr>
        </p:nvGraphicFramePr>
        <p:xfrm>
          <a:off x="594042" y="918210"/>
          <a:ext cx="11038840" cy="5687695"/>
        </p:xfrm>
        <a:graphic>
          <a:graphicData uri="http://schemas.openxmlformats.org/drawingml/2006/table">
            <a:tbl>
              <a:tblPr firstRow="1" bandRow="1">
                <a:tableStyleId>{5940675A-B579-460E-94D1-54222C63F5DA}</a:tableStyleId>
              </a:tblPr>
              <a:tblGrid>
                <a:gridCol w="452755"/>
                <a:gridCol w="686435"/>
                <a:gridCol w="9899650"/>
              </a:tblGrid>
              <a:tr h="1097280">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审设问</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知识范围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文化力量(文化的社会作用)。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设问指向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分析新中国黄河治理交出优异答卷的原因。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析材料</a:t>
                      </a:r>
                      <a:r>
                        <a:rPr lang="en-US" sz="2400" b="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材料主旨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中国共产党人带领中国人民不屈不挠的顽强拼搏,破解了黄河治理千古难题,交出了一份优异的治黄答卷。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9585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有效信息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毛泽东发出“要把黄河的事情办好”的伟大号召;党的十八大以来按照“节水优先、空间均衡、系统治理、两手发力”的治水思路进行全面整治、习近平总书记宣布黄河流域生态保护和高质量发展是重大国家战略;②黄河儿女不屈不挠的顽强拼搏,兴修水利、筑坝拦洪、修复生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37870" y="401955"/>
            <a:ext cx="10274935" cy="737235"/>
          </a:xfrm>
          <a:prstGeom prst="rect">
            <a:avLst/>
          </a:prstGeom>
          <a:noFill/>
          <a:ln w="9525">
            <a:noFill/>
          </a:ln>
        </p:spPr>
        <p:txBody>
          <a:bodyPr wrap="square">
            <a:spAutoFit/>
          </a:bodyPr>
          <a:lstStyle/>
          <a:p>
            <a:pPr indent="0" fontAlgn="auto">
              <a:lnSpc>
                <a:spcPct val="150000"/>
              </a:lnSpc>
            </a:pPr>
            <a:r>
              <a:rPr sz="2800" b="0">
                <a:latin typeface="微软雅黑" panose="020B0503020204020204" charset="-122"/>
                <a:ea typeface="微软雅黑" panose="020B0503020204020204" charset="-122"/>
                <a:cs typeface="微软雅黑" panose="020B0503020204020204" charset="-122"/>
              </a:rPr>
              <a:t>　　</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775970" y="574675"/>
          <a:ext cx="10861040" cy="5595620"/>
        </p:xfrm>
        <a:graphic>
          <a:graphicData uri="http://schemas.openxmlformats.org/drawingml/2006/table">
            <a:tbl>
              <a:tblPr firstRow="1" bandRow="1">
                <a:tableStyleId>{5940675A-B579-460E-94D1-54222C63F5DA}</a:tableStyleId>
              </a:tblPr>
              <a:tblGrid>
                <a:gridCol w="791845"/>
                <a:gridCol w="10069195"/>
              </a:tblGrid>
              <a:tr h="1370330">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确定知识与材料的联系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知识:文化作为一种精神力量,能够在人们认识世界、改造世界的过程中转化为物质力量,对社会发展产生深刻的影响。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82140">
                <a:tc vMerge="1">
                  <a:txBody>
                    <a:bodyPr/>
                    <a:lstStyle/>
                    <a:p>
                      <a:endParaRPr lang="zh-CN"/>
                    </a:p>
                  </a:txBody>
                  <a:tcPr>
                    <a:lnL w="12700" cap="flat" cmpd="sng">
                      <a:solidFill>
                        <a:srgbClr val="333333"/>
                      </a:solidFill>
                      <a:prstDash val="solid"/>
                      <a:headEnd type="none" w="med" len="med"/>
                      <a:tailEnd type="none" w="med" len="med"/>
                    </a:ln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材料事实:①在中国共产党治理黄河的号召、思路、战略指引下,黄河水沙治理取得显著成效;②黄河儿女经过不屈不挠的顽强拼搏,交出了一份优异的治黄答卷。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43150">
                <a:tc vMerge="1">
                  <a:txBody>
                    <a:bodyPr/>
                    <a:lstStyle/>
                    <a:p>
                      <a:endParaRPr lang="zh-CN"/>
                    </a:p>
                  </a:txBody>
                  <a:tcPr>
                    <a:lnL w="12700" cap="flat" cmpd="sng">
                      <a:solidFill>
                        <a:srgbClr val="333333"/>
                      </a:solidFill>
                      <a:prstDash val="solid"/>
                      <a:headEnd type="none" w="med" len="med"/>
                      <a:tailEnd type="none" w="med" len="med"/>
                    </a:lnL>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二者联系:①材料证明了中国共产党治理黄河的号召、思路、战略等为黄河治理提供了强大的精神动力和实践指南;②黄河儿女发扬不屈不挠、顽强拼搏的奋斗精神,兴修水利,治沙治水,恢复生态,交出了一份优异的治黄答卷,也体现了文化的力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83920" y="972185"/>
            <a:ext cx="10778490" cy="396938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文化作为一种精神力量,能够在人们认识、改造世界的过程中转化为物质力量,对社会发展产生深刻的影响。中国共产党关于治理黄河的号召、思路和战略,为黄河治理提供了强大精神动力和实践指南;千百万黄河儿女发扬不屈不挠、顽强拼搏的奋斗精神,兴修水利,治沙治水,恢复生态,交出了一份优异的治黄答卷。</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95985" y="1348740"/>
            <a:ext cx="10586085" cy="267652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解后反思</a:t>
            </a:r>
            <a:r>
              <a:rPr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本题从设问上看属于小切口设问,看似简单,实际上包含着较大的信息量,需要考生从材料中提炼出哪些是文化现象,这些文化现象对新中国黄河治理发挥了什么作用,需要注意材料中的关键字眼“伟大号召”“治水思路”“国家战略”都属于文化现象。</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012690"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文化对人的影响</a:t>
            </a:r>
          </a:p>
        </p:txBody>
      </p:sp>
      <p:graphicFrame>
        <p:nvGraphicFramePr>
          <p:cNvPr id="8" name="表格 7"/>
          <p:cNvGraphicFramePr/>
          <p:nvPr>
            <p:custDataLst>
              <p:tags r:id="rId1"/>
            </p:custDataLst>
          </p:nvPr>
        </p:nvGraphicFramePr>
        <p:xfrm>
          <a:off x="767397" y="960120"/>
          <a:ext cx="10436225" cy="4959350"/>
        </p:xfrm>
        <a:graphic>
          <a:graphicData uri="http://schemas.openxmlformats.org/drawingml/2006/table">
            <a:tbl>
              <a:tblPr firstRow="1" bandRow="1">
                <a:tableStyleId>{5940675A-B579-460E-94D1-54222C63F5DA}</a:tableStyleId>
              </a:tblPr>
              <a:tblGrid>
                <a:gridCol w="858520"/>
                <a:gridCol w="9577705"/>
              </a:tblGrid>
              <a:tr h="268986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命题分析</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近年高考对文化对人的影响的考查较少,主要以选择题形式呈现。试题往往结合生活中的具体文化现象,从文化对人影响的表现、特点、文化塑造人生等角度综合考查,注重考查考生的辨识与判断、分析与综合能力。 备考时,要重点掌握优秀文化塑造人生的表现及内容。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982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已考视角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1.文化对人影响的来源、表现、特点</a:t>
                      </a: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2.文化塑造人生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6967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预测视角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文化塑造人生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98195" y="364490"/>
            <a:ext cx="10842625" cy="590804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2   </a:t>
            </a:r>
            <a:r>
              <a:rPr sz="2800" b="0">
                <a:latin typeface="微软雅黑" panose="020B0503020204020204" charset="-122"/>
                <a:ea typeface="微软雅黑" panose="020B0503020204020204" charset="-122"/>
                <a:cs typeface="微软雅黑" panose="020B0503020204020204" charset="-122"/>
              </a:rPr>
              <a:t>[2019全国卷Ⅱ,20,4]2018年9月,中共中央、国务院印发《乡村振兴战略规划(2018—2022年)》。乡村振兴,乡风文明是保障。规划指出,要培育文明乡风、良好家风、淳朴民风,推动乡村文化振兴,建设邻里守望、诚信重礼、勤俭节约的文明乡村。建设乡风文明的意义在于</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①维护传统农耕文化的稳定性　②促进传统文化与现代文化的相互转化　③培育崇信尚俭、向上向善的乡村文化　④丰富人们的精神世界,增强人们的精神力量</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A.①②　　　　B.①④　　　　C.②③　　　　D.③④</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2"/>
          <a:stretch>
            <a:fillRect/>
          </a:stretch>
        </p:blipFill>
        <p:spPr>
          <a:xfrm>
            <a:off x="871220" y="564515"/>
            <a:ext cx="911860" cy="4305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71855" y="542925"/>
            <a:ext cx="10763250" cy="5262245"/>
          </a:xfrm>
          <a:prstGeom prst="rect">
            <a:avLst/>
          </a:prstGeom>
          <a:noFill/>
          <a:ln w="9525">
            <a:noFill/>
          </a:ln>
        </p:spPr>
        <p:txBody>
          <a:bodyPr wrap="square">
            <a:spAutoFit/>
          </a:bodyPr>
          <a:lstStyle/>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解析  </a:t>
            </a:r>
            <a:r>
              <a:rPr lang="zh-CN" sz="2800">
                <a:latin typeface="微软雅黑" panose="020B0503020204020204" charset="-122"/>
                <a:ea typeface="微软雅黑" panose="020B0503020204020204" charset="-122"/>
                <a:cs typeface="微软雅黑" panose="020B0503020204020204" charset="-122"/>
                <a:sym typeface="+mn-ea"/>
              </a:rPr>
              <a:t>乡</a:t>
            </a:r>
            <a:r>
              <a:rPr sz="2800">
                <a:latin typeface="微软雅黑" panose="020B0503020204020204" charset="-122"/>
                <a:ea typeface="微软雅黑" panose="020B0503020204020204" charset="-122"/>
                <a:cs typeface="微软雅黑" panose="020B0503020204020204" charset="-122"/>
                <a:sym typeface="+mn-ea"/>
              </a:rPr>
              <a:t>村振兴,乡风文明是保障,为此需要我们培育崇信尚俭、向上向善的乡村文化,发挥其积极作用,故③正确;培育文明乡风、良好家风等,对推动乡村文化振兴,建设邻里守望、诚信重礼、勤俭节约的文明乡村具有重要作用,这说明建设乡风文明可以丰富人们的精神世界,增强人们的精神力量,故④正确。建设乡风文明与维护农耕文化的稳定性无必然关系,故排除①。我们要推动传统文化与现代文化相结合,②中“相互转化”的说法错误。</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  </a:t>
            </a:r>
            <a:r>
              <a:rPr lang="en-US" altLang="zh-CN" sz="2800">
                <a:latin typeface="微软雅黑" panose="020B0503020204020204" charset="-122"/>
                <a:ea typeface="微软雅黑" panose="020B0503020204020204" charset="-122"/>
                <a:cs typeface="微软雅黑" panose="020B0503020204020204" charset="-122"/>
                <a:sym typeface="+mn-ea"/>
              </a:rPr>
              <a:t>D</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95985" y="1348740"/>
            <a:ext cx="10796270" cy="203009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解后反思</a:t>
            </a:r>
            <a:r>
              <a:rPr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建设乡风文明是在营造良好的乡村振兴氛围,有利于发挥文化环境对人的影响作用,丰富人的精神世界、促进人的全面发展,发挥先进文化对经济、政治的反作用,建设美丽乡村。 </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84495" y="838200"/>
            <a:ext cx="6571615" cy="43541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p>
          <a:p>
            <a:pPr algn="l">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方法</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sz="2800" dirty="0">
                <a:solidFill>
                  <a:schemeClr val="tx1">
                    <a:lumMod val="95000"/>
                    <a:lumOff val="5000"/>
                  </a:schemeClr>
                </a:solidFill>
                <a:latin typeface="微软雅黑" panose="020B0503020204020204" charset="-122"/>
                <a:ea typeface="微软雅黑" panose="020B0503020204020204" charset="-122"/>
              </a:rPr>
              <a:t>“××(主体)是如何×× 的”类试题</a:t>
            </a:r>
            <a:endParaRPr lang="zh-CN" altLang="en-US" sz="2800" b="1" dirty="0">
              <a:solidFill>
                <a:srgbClr val="DA251C"/>
              </a:solidFill>
              <a:latin typeface="微软雅黑" panose="020B0503020204020204" charset="-122"/>
              <a:ea typeface="微软雅黑" panose="020B0503020204020204" charset="-122"/>
              <a:sym typeface="+mn-ea"/>
            </a:endParaRPr>
          </a:p>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析热点</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时政解读</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热点   波澜壮阔四十载　先行示范再出发</a:t>
            </a:r>
          </a:p>
        </p:txBody>
      </p:sp>
      <p:sp>
        <p:nvSpPr>
          <p:cNvPr id="6" name="文本框 5"/>
          <p:cNvSpPr txBox="1"/>
          <p:nvPr/>
        </p:nvSpPr>
        <p:spPr>
          <a:xfrm>
            <a:off x="0" y="267081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r>
              <a:rPr lang="en-US" altLang="zh-CN" sz="4000" dirty="0">
                <a:solidFill>
                  <a:schemeClr val="bg1"/>
                </a:solidFill>
                <a:latin typeface="+mj-ea"/>
                <a:ea typeface="+mj-ea"/>
                <a:cs typeface="+mj-ea"/>
                <a:sym typeface="+mn-ea"/>
              </a:rPr>
              <a:t>         </a:t>
            </a:r>
            <a:r>
              <a:rPr lang="zh-CN" altLang="en-US" sz="4000" dirty="0">
                <a:solidFill>
                  <a:schemeClr val="bg1"/>
                </a:solidFill>
                <a:latin typeface="+mj-ea"/>
                <a:ea typeface="+mj-ea"/>
                <a:cs typeface="+mj-ea"/>
                <a:sym typeface="+mn-ea"/>
              </a:rPr>
              <a:t>名校冲刺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新_1.jpg" descr="id:2147499492;FounderCES"/>
          <p:cNvPicPr>
            <a:picLocks noChangeAspect="1"/>
          </p:cNvPicPr>
          <p:nvPr/>
        </p:nvPicPr>
        <p:blipFill>
          <a:blip r:embed="rId3"/>
          <a:stretch>
            <a:fillRect/>
          </a:stretch>
        </p:blipFill>
        <p:spPr>
          <a:xfrm>
            <a:off x="892810" y="923290"/>
            <a:ext cx="10737850" cy="384175"/>
          </a:xfrm>
          <a:prstGeom prst="rect">
            <a:avLst/>
          </a:prstGeom>
        </p:spPr>
      </p:pic>
      <p:graphicFrame>
        <p:nvGraphicFramePr>
          <p:cNvPr id="2" name="表格 1"/>
          <p:cNvGraphicFramePr/>
          <p:nvPr>
            <p:custDataLst>
              <p:tags r:id="rId1"/>
            </p:custDataLst>
          </p:nvPr>
        </p:nvGraphicFramePr>
        <p:xfrm>
          <a:off x="892175" y="1325245"/>
          <a:ext cx="10739120" cy="5355590"/>
        </p:xfrm>
        <a:graphic>
          <a:graphicData uri="http://schemas.openxmlformats.org/drawingml/2006/table">
            <a:tbl>
              <a:tblPr firstRow="1" bandRow="1">
                <a:tableStyleId>{5940675A-B579-460E-94D1-54222C63F5DA}</a:tableStyleId>
              </a:tblPr>
              <a:tblGrid>
                <a:gridCol w="3038475"/>
                <a:gridCol w="2083435"/>
                <a:gridCol w="1823720"/>
                <a:gridCol w="1640205"/>
                <a:gridCol w="2153285"/>
              </a:tblGrid>
              <a:tr h="714375">
                <a:tc rowSpan="2">
                  <a:txBody>
                    <a:bodyPr/>
                    <a:lstStyle/>
                    <a:p>
                      <a:pPr indent="0" algn="just" fontAlgn="auto">
                        <a:lnSpc>
                          <a:spcPct val="130000"/>
                        </a:lnSpc>
                        <a:buNone/>
                      </a:pPr>
                      <a:r>
                        <a:rPr lang="en-US" sz="1600" b="0">
                          <a:solidFill>
                            <a:srgbClr val="000000"/>
                          </a:solidFill>
                          <a:latin typeface="微软雅黑" panose="020B0503020204020204" charset="-122"/>
                          <a:ea typeface="微软雅黑" panose="020B0503020204020204" charset="-122"/>
                          <a:cs typeface="NEU-BZ-S92" charset="0"/>
                        </a:rPr>
                        <a:t>探究文化的影响力。感受文化差异对人们的经济、政治和日常生活的影响。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30000"/>
                        </a:lnSpc>
                        <a:buNone/>
                      </a:pPr>
                      <a:r>
                        <a:rPr lang="en-US" sz="1600" b="0">
                          <a:solidFill>
                            <a:srgbClr val="000000"/>
                          </a:solidFill>
                          <a:latin typeface="微软雅黑" panose="020B0503020204020204" charset="-122"/>
                          <a:ea typeface="微软雅黑" panose="020B0503020204020204" charset="-122"/>
                          <a:cs typeface="NEU-BZ-S92" charset="0"/>
                        </a:rPr>
                        <a:t>文化与社会</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 文化的作用</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30000"/>
                        </a:lnSpc>
                        <a:buNone/>
                      </a:pPr>
                      <a:r>
                        <a:rPr lang="en-US" sz="1600" b="0" spc="-100">
                          <a:solidFill>
                            <a:srgbClr val="000000"/>
                          </a:solidFill>
                          <a:uFillTx/>
                          <a:latin typeface="微软雅黑" panose="020B0503020204020204" charset="-122"/>
                          <a:ea typeface="微软雅黑" panose="020B0503020204020204" charset="-122"/>
                          <a:cs typeface="微软雅黑" panose="020B0503020204020204" charset="-122"/>
                        </a:rPr>
                        <a:t>2020全国卷Ⅲ,</a:t>
                      </a:r>
                    </a:p>
                    <a:p>
                      <a:pPr indent="0" algn="just" fontAlgn="auto">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T40(2)</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fontAlgn="auto">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认同我国的文化发展政策;科学认识文化与经济、政治的关系,科学区分不同性质的文化对社会的不同影响;积极主动参与健康有益的文化活动。</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8498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30000"/>
                        </a:lnSpc>
                        <a:buNone/>
                      </a:pPr>
                      <a:r>
                        <a:rPr lang="en-US" sz="1600" b="0">
                          <a:solidFill>
                            <a:srgbClr val="000000"/>
                          </a:solidFill>
                          <a:latin typeface="微软雅黑" panose="020B0503020204020204" charset="-122"/>
                          <a:ea typeface="微软雅黑" panose="020B0503020204020204" charset="-122"/>
                          <a:cs typeface="NEU-BZ-S92" charset="0"/>
                        </a:rPr>
                        <a:t>文化对人的影响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 文化对人的影响</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2019全国卷Ⅱ, T20</a:t>
                      </a:r>
                    </a:p>
                    <a:p>
                      <a:pPr indent="0" algn="just" fontAlgn="auto">
                        <a:lnSpc>
                          <a:spcPct val="130000"/>
                        </a:lnSpc>
                        <a:buNone/>
                      </a:pPr>
                      <a:r>
                        <a:rPr lang="en-US" sz="1600" b="0" spc="-100">
                          <a:solidFill>
                            <a:srgbClr val="000000"/>
                          </a:solidFill>
                          <a:uFillTx/>
                          <a:latin typeface="微软雅黑" panose="020B0503020204020204" charset="-122"/>
                          <a:ea typeface="微软雅黑" panose="020B0503020204020204" charset="-122"/>
                          <a:cs typeface="微软雅黑" panose="020B0503020204020204" charset="-122"/>
                        </a:rPr>
                        <a:t>2020天津高考,</a:t>
                      </a:r>
                    </a:p>
                    <a:p>
                      <a:pPr indent="0" algn="just" fontAlgn="auto">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T13</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2856230">
                <a:tc>
                  <a:txBody>
                    <a:bodyPr/>
                    <a:lstStyle/>
                    <a:p>
                      <a:pPr indent="0" algn="ctr" fontAlgn="auto">
                        <a:lnSpc>
                          <a:spcPct val="130000"/>
                        </a:lnSpc>
                        <a:buNone/>
                      </a:pPr>
                      <a:r>
                        <a:rPr lang="en-US" sz="1600" b="1">
                          <a:solidFill>
                            <a:srgbClr val="000000"/>
                          </a:solidFill>
                          <a:latin typeface="微软雅黑" panose="020B0503020204020204" charset="-122"/>
                          <a:ea typeface="微软雅黑" panose="020B0503020204020204" charset="-122"/>
                          <a:cs typeface="NEU-BZ-S92" charset="0"/>
                        </a:rPr>
                        <a:t>高考怎么考</a:t>
                      </a:r>
                      <a:endParaRPr lang="en-US" altLang="en-US" sz="16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4">
                  <a:txBody>
                    <a:bodyPr/>
                    <a:lstStyle/>
                    <a:p>
                      <a:pPr indent="0" algn="just" fontAlgn="auto">
                        <a:lnSpc>
                          <a:spcPct val="130000"/>
                        </a:lnSpc>
                        <a:buNone/>
                      </a:pPr>
                      <a:r>
                        <a:rPr lang="en-US" sz="1600" b="1">
                          <a:solidFill>
                            <a:srgbClr val="000000"/>
                          </a:solidFill>
                          <a:latin typeface="微软雅黑" panose="020B0503020204020204" charset="-122"/>
                          <a:ea typeface="微软雅黑" panose="020B0503020204020204" charset="-122"/>
                          <a:cs typeface="微软雅黑" panose="020B0503020204020204" charset="-122"/>
                        </a:rPr>
                        <a:t>基础性:</a:t>
                      </a:r>
                      <a:r>
                        <a:rPr lang="en-US" sz="1600" b="0">
                          <a:solidFill>
                            <a:srgbClr val="000000"/>
                          </a:solidFill>
                          <a:latin typeface="微软雅黑" panose="020B0503020204020204" charset="-122"/>
                          <a:ea typeface="微软雅黑" panose="020B0503020204020204" charset="-122"/>
                          <a:cs typeface="微软雅黑" panose="020B0503020204020204" charset="-122"/>
                        </a:rPr>
                        <a:t>主要考查文化与经济、政治的关系,文化与综合国力,文化对人的影响的特点,文化塑造人生等基础知识。 </a:t>
                      </a:r>
                    </a:p>
                    <a:p>
                      <a:pPr indent="0" algn="just" fontAlgn="auto">
                        <a:lnSpc>
                          <a:spcPct val="130000"/>
                        </a:lnSpc>
                        <a:buNone/>
                      </a:pPr>
                      <a:r>
                        <a:rPr lang="en-US" sz="1600" b="1">
                          <a:solidFill>
                            <a:srgbClr val="000000"/>
                          </a:solidFill>
                          <a:latin typeface="微软雅黑" panose="020B0503020204020204" charset="-122"/>
                          <a:ea typeface="微软雅黑" panose="020B0503020204020204" charset="-122"/>
                          <a:cs typeface="微软雅黑" panose="020B0503020204020204" charset="-122"/>
                        </a:rPr>
                        <a:t>综合性:</a:t>
                      </a:r>
                      <a:r>
                        <a:rPr lang="en-US" sz="1600" b="0">
                          <a:solidFill>
                            <a:srgbClr val="000000"/>
                          </a:solidFill>
                          <a:latin typeface="微软雅黑" panose="020B0503020204020204" charset="-122"/>
                          <a:ea typeface="微软雅黑" panose="020B0503020204020204" charset="-122"/>
                          <a:cs typeface="微软雅黑" panose="020B0503020204020204" charset="-122"/>
                        </a:rPr>
                        <a:t>主要结合文化交流与传播、文化创新、传统文化等知识进行综合命题。</a:t>
                      </a:r>
                    </a:p>
                    <a:p>
                      <a:pPr indent="0" algn="just" fontAlgn="auto">
                        <a:lnSpc>
                          <a:spcPct val="130000"/>
                        </a:lnSpc>
                        <a:buNone/>
                      </a:pPr>
                      <a:r>
                        <a:rPr lang="en-US" sz="1600" b="1">
                          <a:solidFill>
                            <a:srgbClr val="000000"/>
                          </a:solidFill>
                          <a:latin typeface="微软雅黑" panose="020B0503020204020204" charset="-122"/>
                          <a:ea typeface="微软雅黑" panose="020B0503020204020204" charset="-122"/>
                          <a:cs typeface="微软雅黑" panose="020B0503020204020204" charset="-122"/>
                        </a:rPr>
                        <a:t>应用性:</a:t>
                      </a:r>
                      <a:r>
                        <a:rPr lang="en-US" sz="1600" b="0">
                          <a:solidFill>
                            <a:srgbClr val="000000"/>
                          </a:solidFill>
                          <a:latin typeface="微软雅黑" panose="020B0503020204020204" charset="-122"/>
                          <a:ea typeface="微软雅黑" panose="020B0503020204020204" charset="-122"/>
                          <a:cs typeface="微软雅黑" panose="020B0503020204020204" charset="-122"/>
                        </a:rPr>
                        <a:t>选用人民生活中的交往礼仪与习惯、各地精神文明建设过程中的具体事例等创设情境,从文化的社会作用、文化对人的影响等角度进行考查,引导考生认识文化的重要性,自觉接受先进、健康的文化。</a:t>
                      </a:r>
                    </a:p>
                    <a:p>
                      <a:pPr indent="0" algn="just" fontAlgn="auto">
                        <a:lnSpc>
                          <a:spcPct val="130000"/>
                        </a:lnSpc>
                        <a:buNone/>
                      </a:pPr>
                      <a:r>
                        <a:rPr lang="en-US" sz="1600" b="1">
                          <a:solidFill>
                            <a:srgbClr val="000000"/>
                          </a:solidFill>
                          <a:latin typeface="微软雅黑" panose="020B0503020204020204" charset="-122"/>
                          <a:ea typeface="微软雅黑" panose="020B0503020204020204" charset="-122"/>
                          <a:cs typeface="微软雅黑" panose="020B0503020204020204" charset="-122"/>
                        </a:rPr>
                        <a:t>创新性:</a:t>
                      </a:r>
                      <a:r>
                        <a:rPr lang="en-US" sz="1600" b="0">
                          <a:solidFill>
                            <a:srgbClr val="000000"/>
                          </a:solidFill>
                          <a:latin typeface="微软雅黑" panose="020B0503020204020204" charset="-122"/>
                          <a:ea typeface="微软雅黑" panose="020B0503020204020204" charset="-122"/>
                          <a:cs typeface="微软雅黑" panose="020B0503020204020204" charset="-122"/>
                        </a:rPr>
                        <a:t>联系当前社会热点话题,结合革命文化、中华优秀传统文化设置探究类试题;结合民族精神、社会主义核心价值观等知识,考查考生的发散思维。</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211820" cy="677500"/>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cs typeface="微软雅黑" panose="020B0503020204020204" charset="-122"/>
                <a:sym typeface="+mn-ea"/>
              </a:rPr>
              <a:t>方法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“××(主体)是如何×× 的”类试题</a:t>
            </a:r>
          </a:p>
        </p:txBody>
      </p:sp>
      <p:sp>
        <p:nvSpPr>
          <p:cNvPr id="100" name="文本框 99"/>
          <p:cNvSpPr txBox="1"/>
          <p:nvPr/>
        </p:nvSpPr>
        <p:spPr>
          <a:xfrm>
            <a:off x="931545" y="1166495"/>
            <a:ext cx="10410190" cy="396938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题型解读</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     此类试题一般是创设某一主体做某件事情取得成功的情境,要求考生回答该主体是如何做到的,常以“××是如何××的”进行设问。[如2020年海南高考第26题第(1)问要求说明海南省人大如何通过立法加快推进海南自贸区自贸港建设;2019年全国卷Ⅲ第39题第(1)问考查在脱贫致富实践中兰考县委是如何贯彻群众路线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71855" y="822325"/>
            <a:ext cx="10748645" cy="461581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解题指导</a:t>
            </a:r>
            <a:endParaRPr 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此类试题由于材料中有具体的做法,因此只要将材料中的做法转换为教材语句即可,答题格式是“材料中的做法+教材原理(或时政用语)+做法所起的作用”。如果在教材中实在找不到与材料中做法的对应点,可以直接将材料中的语句作为答案要点。此类试题不同于“××应该怎么做”的地方就在于只需要在材料中找到对应做法,材料中没有的可以不管。</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98195" y="364490"/>
            <a:ext cx="11005185" cy="590804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[2021河南阶段性考试三]阅读材料,完成下列要求。</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2020年7月,国家主席习近平在吉林考察时强调,要不断夯实基层社会治理这个根基。</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某地在乡村社会治理过程中,制定完善村规民约,围绕“勤俭节约、环境整治、生态保护、文明创建”四个方面的重要内容,让村民“既当村规民约的制定者,又当村规民约的执行者”。建立健全村民会议、村民代表会议、村民议事会、村民理事会、村民监事会等组织,让村民自己“说事、议事、主事”。加强乡村</a:t>
            </a:r>
            <a:r>
              <a:rPr sz="2800">
                <a:latin typeface="微软雅黑" panose="020B0503020204020204" charset="-122"/>
                <a:ea typeface="微软雅黑" panose="020B0503020204020204" charset="-122"/>
                <a:cs typeface="微软雅黑" panose="020B0503020204020204" charset="-122"/>
                <a:sym typeface="+mn-ea"/>
              </a:rPr>
              <a:t>法治宣传教育,完善农村法律服务,引导村民依法表达诉求、解决纠纷、维护权益。培育和发展社会组织,</a:t>
            </a:r>
            <a:endParaRPr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2"/>
          <a:stretch>
            <a:fillRect/>
          </a:stretch>
        </p:blipFill>
        <p:spPr>
          <a:xfrm>
            <a:off x="871220" y="579120"/>
            <a:ext cx="988695" cy="4159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2625" y="850265"/>
            <a:ext cx="10784205" cy="3322955"/>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开展社会志愿服务、救助困难群众、帮教特殊人群等活动。大力开展星级文明户、五好家庭等创建活动,教育引导村民爱党爱国、向上向善、孝老爱亲、重义守信、勤俭持家。</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结合材料,运用政治生活知识,说明该地是如何加强乡村社会治理的。</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2945" y="180975"/>
            <a:ext cx="11005820" cy="332295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本题设问指向“该地是如何加强乡村社会治理的”,因此应根据材料中的事实,从该地加强乡村社会治理的做法入手加以概括。具体分析如下: </a:t>
            </a:r>
          </a:p>
          <a:p>
            <a:pPr indent="0" fontAlgn="auto">
              <a:lnSpc>
                <a:spcPct val="150000"/>
              </a:lnSpc>
            </a:pPr>
            <a:endParaRPr lang="zh-CN"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865505" y="2211070"/>
          <a:ext cx="10708640" cy="4298950"/>
        </p:xfrm>
        <a:graphic>
          <a:graphicData uri="http://schemas.openxmlformats.org/drawingml/2006/table">
            <a:tbl>
              <a:tblPr firstRow="1" bandRow="1">
                <a:tableStyleId>{5940675A-B579-460E-94D1-54222C63F5DA}</a:tableStyleId>
              </a:tblPr>
              <a:tblGrid>
                <a:gridCol w="3355975"/>
                <a:gridCol w="3585845"/>
                <a:gridCol w="3766820"/>
              </a:tblGrid>
              <a:tr h="499745">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材料中的做法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教材原理(或时政用语)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所起的作用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47850">
                <a:tc>
                  <a:txBody>
                    <a:bodyPr/>
                    <a:lstStyle/>
                    <a:p>
                      <a:pPr indent="0" algn="just"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制定完善村规民约,让村民“既当村规民约的制定者,又当村规民约的执行者”。</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制定村规民约等形式,是村民实现“自己的事情自己办,自己的难题自己解”的有效途径。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保障村民依法直接行使民主权利,管理基层公共事务和公益事业。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51355">
                <a:tc>
                  <a:txBody>
                    <a:bodyPr/>
                    <a:lstStyle/>
                    <a:p>
                      <a:pPr indent="0" algn="just"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建立健全村民会议等组织,让村民自己“说事、议事、主事”。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丰富村民自治的实践形式,充分发挥村民主体作用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激发基层社会治理的内生动力;发挥多方主体参与基层社会治理的作用,形成乡村社会治理合力。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2945" y="180975"/>
            <a:ext cx="10493375" cy="1383665"/>
          </a:xfrm>
          <a:prstGeom prst="rect">
            <a:avLst/>
          </a:prstGeom>
          <a:noFill/>
          <a:ln w="9525">
            <a:noFill/>
          </a:ln>
        </p:spPr>
        <p:txBody>
          <a:bodyPr wrap="square">
            <a:spAutoFit/>
          </a:bodyPr>
          <a:lstStyle/>
          <a:p>
            <a:pPr indent="0" fontAlgn="auto">
              <a:lnSpc>
                <a:spcPct val="150000"/>
              </a:lnSpc>
            </a:pPr>
            <a:endParaRPr lang="zh-CN"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955675" y="487680"/>
          <a:ext cx="10635615" cy="5915025"/>
        </p:xfrm>
        <a:graphic>
          <a:graphicData uri="http://schemas.openxmlformats.org/drawingml/2006/table">
            <a:tbl>
              <a:tblPr firstRow="1" bandRow="1">
                <a:tableStyleId>{5940675A-B579-460E-94D1-54222C63F5DA}</a:tableStyleId>
              </a:tblPr>
              <a:tblGrid>
                <a:gridCol w="3333115"/>
                <a:gridCol w="3561080"/>
                <a:gridCol w="3741420"/>
              </a:tblGrid>
              <a:tr h="578485">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材料中的做法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教材原理(或时政用语)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所起的作用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63525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加强乡村法治宣传教育,完善农村法律服务,引导村民依法表达诉求、解决纠纷、维护权益。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法治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健全自治、法治、德治相结合的乡村治理体系,提升乡村社会治理能力。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01290">
                <a:tc>
                  <a:txBody>
                    <a:bodyPr/>
                    <a:lstStyle/>
                    <a:p>
                      <a:pPr indent="0" algn="just">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培育和发展社会组织,开展社会志愿服务等活动;大力开展星级文明户等创建活动 ,教育引导村民爱党爱国、向上向善、孝老爱亲、重义守信、勤俭持家。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德治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83920" y="972185"/>
            <a:ext cx="10793095" cy="396938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保障村民依法直接行使民主权利,管理基层公共事务和公益事业;丰富村民自治的实践形式,充分发挥村民主体作用,激发基层社会治理的内生动力;发挥多方主体参与基层社会治理的作用,形成乡村社会治理合力;健全自治、法治、德治相结合的乡村治理体系,提升乡村社会治理能力。</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402955" cy="676954"/>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热点</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波澜壮阔四十载　先行示范再出发</a:t>
            </a:r>
          </a:p>
        </p:txBody>
      </p:sp>
      <p:sp>
        <p:nvSpPr>
          <p:cNvPr id="100" name="文本框 99"/>
          <p:cNvSpPr txBox="1"/>
          <p:nvPr/>
        </p:nvSpPr>
        <p:spPr>
          <a:xfrm>
            <a:off x="788035" y="808990"/>
            <a:ext cx="10737850" cy="5908040"/>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热点导览</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改革不停顿、开放不止步。党的十八大以来,习近平总书记两次赴深圳考察调研,多次就深圳建设发展作出重要指示批示。2019年8月,以习近平同志为核心的党中央作出支持深圳建设中国特色社会主义先行示范区的重大决策。2020年10月,中共中央办公厅、国务院办公厅印发了《深圳建设中国特色社会主义先行示范区综合改革试点实施方案(2020—2025年)》。2020年10月14日,习近平总书记在深圳经济特区建立40周年庆祝大会上,对深圳改革开放、创新发展再寄厚望,赋予深圳新的历史使命,推动改革开放再出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315" y="485775"/>
            <a:ext cx="10645775" cy="5262245"/>
          </a:xfrm>
          <a:prstGeom prst="rect">
            <a:avLst/>
          </a:prstGeom>
          <a:noFill/>
          <a:ln w="9525">
            <a:noFill/>
          </a:ln>
        </p:spPr>
        <p:txBody>
          <a:bodyPr wrap="square">
            <a:spAutoFit/>
          </a:bodyPr>
          <a:lstStyle/>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深圳等经济特区40多年改革开放实践,创造了伟大奇迹,积累了宝贵经验,深化了我们对中国特色社会主义经济特区建设规律的认识。一是必须坚持党对经济特区建设的领导,始终保持经济特区建设正确方向。二是必须坚持和完善中国特色社会主义制度,通过改革实践推动中国特色社会主义制度更加成熟更加定型。三是必须坚持发展是硬道理,坚持敢闯敢试、敢为人先,以思想破冰引领改革突围。四是必须坚持全方位对外开放,不断提高“引进来”的吸引力和“走出去”的竞争力。五是必须坚持创新是第一动力,在全球科技革命和产业变</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86460" y="513715"/>
            <a:ext cx="10722610" cy="4615815"/>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革中赢得主动权。六是必须坚持以人民为中心的发展思想,让改革发展成果更多更公平惠及人民群众。七是必须坚持科学立法、严格执法、公正司法、全民守法,使法治成为经济特区发展的重要保障。八是必须践行绿水青山就是金山银山的理念,实现经济社会和生态环境全面协调可持续发展。九是必须全面准确贯彻“一国两制”基本方针,促进内地与香港、澳门融合发展、相互促进。十是必须坚持在全国一盘棋中更好发挥经济特区辐射带动作用,为全国发展作出贡献。</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3" name="图片 2"/>
          <p:cNvPicPr>
            <a:picLocks noChangeAspect="1"/>
          </p:cNvPicPr>
          <p:nvPr/>
        </p:nvPicPr>
        <p:blipFill>
          <a:blip r:embed="rId2"/>
          <a:stretch>
            <a:fillRect/>
          </a:stretch>
        </p:blipFill>
        <p:spPr>
          <a:xfrm>
            <a:off x="1045210" y="982345"/>
            <a:ext cx="9693275" cy="48926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9790" y="215265"/>
            <a:ext cx="10795635" cy="5815965"/>
          </a:xfrm>
          <a:prstGeom prst="rect">
            <a:avLst/>
          </a:prstGeom>
          <a:noFill/>
          <a:ln w="9525">
            <a:noFill/>
          </a:ln>
        </p:spPr>
        <p:txBody>
          <a:bodyPr wrap="square">
            <a:spAutoFit/>
          </a:bodyPr>
          <a:lstStyle/>
          <a:p>
            <a:pPr indent="0"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素材解读</a:t>
            </a:r>
            <a:endParaRPr 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素材一</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经济特区的发展经验告诉我们,实现立法和改革决策相衔接,做到重大改革于法有据、立法主动适应改革和经济社会发展需要,十分重要。40多年来,深圳在法治建设方面有着多个“全国率先”的创举。比如,率先建立土地使用权依法转让制度,率先出台企业信用地方立法,率先出台知识产权保护地方立法等。也正是有了立法和改革的良性互动,40多年来,法治成为经济特区最好的营商环境,成为最能聚人聚财、最有利于发展的因素。在深圳发展的中外企业普遍认为,法治化和市场化已成为深圳最显著的城市特色,是这些企业选择深圳、扎根深圳、获得成功的最重要因素。事实证明,发挥企业创新主体作用,关键要打造市场化、法治化、国际化营商环境。</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39800" y="474980"/>
            <a:ext cx="10838815" cy="4707890"/>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运用走进社会主义市场经济的知识,论述法治成为经济特区最好的营商环境的合理性。</a:t>
            </a:r>
            <a:endParaRPr sz="2800" b="1">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法治是社会主义市场经济的内在要求。国家通过制定和运用经济法律法规等手段,调节宏观经济,能够促进国民经济持续健康发展。②通过法治规范市场秩序,能够营造开放、有序的市场环境,形成以道德为支撑、法律为保障的社会信用制度,促进市场经济的健康发展。③通过推进依法治国,促使每个经济活动的参与者学法、懂法、守法、用法,既能保证自己的经济活动符合法律规范,又能运用法律维护自己的合法权益。</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40435" y="324485"/>
            <a:ext cx="10633710" cy="572389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素材二</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创新是引领发展的第一动力,是深圳40多年动力不竭的发展密码。深圳市场化程度高、产业链完整、配套能力强、协同效率高。深圳充分发挥这一优势,持续强化产学研结合,健全以企业为主体、市场为导向、产学研深度融合的技术创新体系,形成90%的研发人员、研发机构、科研投入、专利生产集中在企业的“4个90%”鲜明特征。</a:t>
            </a:r>
          </a:p>
          <a:p>
            <a:pPr indent="0" algn="just" fontAlgn="auto">
              <a:lnSpc>
                <a:spcPct val="150000"/>
              </a:lnSpc>
            </a:pPr>
            <a:r>
              <a:rPr sz="2400">
                <a:latin typeface="微软雅黑" panose="020B0503020204020204" charset="-122"/>
                <a:ea typeface="微软雅黑" panose="020B0503020204020204" charset="-122"/>
                <a:cs typeface="微软雅黑" panose="020B0503020204020204" charset="-122"/>
                <a:sym typeface="+mn-ea"/>
              </a:rPr>
              <a:t>       知识产权保护是创新发展的制度支撑和法制保障。40多年来,深圳十分重视知识产权综合管理改革,制定《知识产权保护条例》,依法实施最严格知识产权保护。同时,不断完善成果转化激励机制,加大高等院校、科研院所和企业科研人员科技成果转化股权激励力度,丰富技术分红等方式,让科研人员合法实现“名利双收”,充分释放全社会创新创业创造活力。</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1980" y="429895"/>
            <a:ext cx="10988675" cy="526224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运用经济生活知识,说明深圳是如何推进科技创新,充分释放全社会创新创业创造活力的。</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坚持新发展理念,坚持创新是引领发展的第一动力。深圳持续强化产学研结合,健全以企业为主体、市场为导向、产学研深度融合的技术创新体系,形成90%的研发人员、研发机构、科研投入、专利生产集中在企业的“4个90%”鲜明特征,充分释放了全社会创新创业创造活力。②在社会主义市场经济中,让知识、技术等要素参与收入分配。深圳加大知识产权保护力度,维护知识产权所有人的合法权益。通过股权激励等方式完善收入分配制度,增加科研人员收入,调动科技创新的积极性,充分释放了全社会的创新活力。</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5660" y="1089660"/>
            <a:ext cx="10725150" cy="350774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素材三</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习近平总书记曾深刻指出,“一个民族需要有民族精神,一个城市同样需要有城市精神。城市精神彰显着一个城市的特色风貌。”在深圳特区建立40周年之际,深圳提炼概括了“新时代深圳精神”——“敢闯敢试、开放包容、务实尚法、追求卓越”,对城市的价值体系再次进行系统提炼和总结,打出这座城市鲜明的精神旗帜,也吹响了新时代特区继续前行的冲锋号。</a:t>
            </a:r>
          </a:p>
          <a:p>
            <a:pPr indent="0" algn="just" fontAlgn="auto">
              <a:lnSpc>
                <a:spcPct val="150000"/>
              </a:lnSpc>
            </a:pPr>
            <a:endParaRPr sz="24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92150" y="657860"/>
            <a:ext cx="11247120" cy="526224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运用“文化与生活”的知识,说明新时代深圳精神对深圳经济社会发展的作用。</a:t>
            </a:r>
            <a:endParaRPr sz="28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文化作为一种精神力量,能够在人们认识世界、改造世界的过程中转化为物质力量,对社会发展产生深刻的影响。“敢闯敢试、开放包容、务实尚法、追求卓越”的新时代深圳精神是深圳奋进的不竭动力。②文化与经济相互影响,相互交融。文化反作用于经济,给予经济以重大影响。新时代深圳精神会促进深圳经济的可持续、全面发展。③文化越来越成为民族凝聚力和创造力的重要源泉,越来越成为经济社会发展的重要支撑,越来越成为综合国力竞争的重要因素。新时代深圳精神促进深圳高质量发展,有利于增强中国实力,提升我国的国际竞争力。</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96016" y="139999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sz="2800" dirty="0">
                <a:solidFill>
                  <a:schemeClr val="tx1">
                    <a:lumMod val="95000"/>
                    <a:lumOff val="5000"/>
                  </a:schemeClr>
                </a:solidFill>
                <a:latin typeface="微软雅黑" panose="020B0503020204020204" charset="-122"/>
                <a:ea typeface="微软雅黑" panose="020B0503020204020204" charset="-122"/>
              </a:rPr>
              <a:t>文化与社会</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文化对人的影响 </a:t>
            </a: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2813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文化与社会</a:t>
            </a:r>
          </a:p>
        </p:txBody>
      </p:sp>
      <p:sp>
        <p:nvSpPr>
          <p:cNvPr id="100" name="文本框 99"/>
          <p:cNvSpPr txBox="1"/>
          <p:nvPr/>
        </p:nvSpPr>
        <p:spPr>
          <a:xfrm>
            <a:off x="823595" y="887730"/>
            <a:ext cx="9573260" cy="953135"/>
          </a:xfrm>
          <a:prstGeom prst="rect">
            <a:avLst/>
          </a:prstGeom>
          <a:noFill/>
          <a:ln w="9525">
            <a:noFill/>
          </a:ln>
        </p:spPr>
        <p:txBody>
          <a:bodyPr wrap="square">
            <a:spAutoFit/>
          </a:bodyPr>
          <a:lstStyle/>
          <a:p>
            <a:pPr indent="0"/>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zh-CN" sz="2800" b="1">
                <a:solidFill>
                  <a:srgbClr val="000000"/>
                </a:solidFill>
                <a:latin typeface="微软雅黑" panose="020B0503020204020204" charset="-122"/>
                <a:ea typeface="微软雅黑" panose="020B0503020204020204" charset="-122"/>
                <a:cs typeface="微软雅黑" panose="020B0503020204020204" charset="-122"/>
              </a:rPr>
              <a:t>文化的内涵</a:t>
            </a: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r>
              <a:rPr lang="en-US" sz="2800" b="0">
                <a:solidFill>
                  <a:srgbClr val="000000"/>
                </a:solidFill>
                <a:latin typeface="微软雅黑" panose="020B0503020204020204" charset="-122"/>
                <a:ea typeface="微软雅黑" panose="020B0503020204020204" charset="-122"/>
                <a:cs typeface="微软雅黑" panose="020B0503020204020204" charset="-122"/>
              </a:rPr>
              <a:t> </a:t>
            </a:r>
          </a:p>
        </p:txBody>
      </p:sp>
      <p:graphicFrame>
        <p:nvGraphicFramePr>
          <p:cNvPr id="3" name="表格 2"/>
          <p:cNvGraphicFramePr/>
          <p:nvPr>
            <p:custDataLst>
              <p:tags r:id="rId1"/>
            </p:custDataLst>
          </p:nvPr>
        </p:nvGraphicFramePr>
        <p:xfrm>
          <a:off x="963612" y="1449705"/>
          <a:ext cx="10715625" cy="4889500"/>
        </p:xfrm>
        <a:graphic>
          <a:graphicData uri="http://schemas.openxmlformats.org/drawingml/2006/table">
            <a:tbl>
              <a:tblPr firstRow="1" bandRow="1">
                <a:tableStyleId>{5940675A-B579-460E-94D1-54222C63F5DA}</a:tableStyleId>
              </a:tblPr>
              <a:tblGrid>
                <a:gridCol w="1473200"/>
                <a:gridCol w="9242425"/>
              </a:tblGrid>
              <a:tr h="12890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从本质看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文化是指相对于经济、政治而言的人类全部精神活动及其产品。文化是一种社会精神力量。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668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从范围看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既包括具有意识形态性质的部分(世界观、人生观、价值观等),又包括非意识形态的部分(自然科学和技术、语言和文字等)。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335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从形式看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从静态看,包括思想、理论、信念、信仰、道德、教育、科学、文学、艺术等。从动态看,包括各种文化活动,即人们进行这种精神性的生产、传播、学习、积累的过程。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8335" y="535305"/>
            <a:ext cx="8381365" cy="953135"/>
          </a:xfrm>
          <a:prstGeom prst="rect">
            <a:avLst/>
          </a:prstGeom>
          <a:noFill/>
          <a:ln w="9525">
            <a:noFill/>
          </a:ln>
        </p:spPr>
        <p:txBody>
          <a:bodyPr wrap="square">
            <a:spAutoFit/>
          </a:bodyPr>
          <a:lstStyle/>
          <a:p>
            <a:pPr indent="0"/>
            <a:r>
              <a:rPr lang="en-US" sz="2800" b="1">
                <a:solidFill>
                  <a:srgbClr val="000000"/>
                </a:solidFill>
                <a:latin typeface="微软雅黑" panose="020B0503020204020204" charset="-122"/>
                <a:ea typeface="微软雅黑" panose="020B0503020204020204" charset="-122"/>
                <a:cs typeface="微软雅黑" panose="020B0503020204020204" charset="-122"/>
              </a:rPr>
              <a:t>2.</a:t>
            </a:r>
            <a:r>
              <a:rPr lang="zh-CN" sz="2800" b="1">
                <a:solidFill>
                  <a:srgbClr val="000000"/>
                </a:solidFill>
                <a:latin typeface="微软雅黑" panose="020B0503020204020204" charset="-122"/>
                <a:ea typeface="微软雅黑" panose="020B0503020204020204" charset="-122"/>
                <a:cs typeface="微软雅黑" panose="020B0503020204020204" charset="-122"/>
              </a:rPr>
              <a:t>文化的特点</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0">
                <a:solidFill>
                  <a:srgbClr val="FF0000"/>
                </a:solidFill>
                <a:latin typeface="微软雅黑" panose="020B0503020204020204" charset="-122"/>
                <a:ea typeface="微软雅黑" panose="020B0503020204020204" charset="-122"/>
                <a:cs typeface="微软雅黑" panose="020B0503020204020204" charset="-122"/>
              </a:rPr>
              <a:t>[2019</a:t>
            </a:r>
            <a:r>
              <a:rPr lang="zh-CN" sz="2800" b="0">
                <a:solidFill>
                  <a:srgbClr val="FF0000"/>
                </a:solidFill>
                <a:latin typeface="微软雅黑" panose="020B0503020204020204" charset="-122"/>
                <a:ea typeface="微软雅黑" panose="020B0503020204020204" charset="-122"/>
                <a:cs typeface="微软雅黑" panose="020B0503020204020204" charset="-122"/>
              </a:rPr>
              <a:t>浙江</a:t>
            </a:r>
            <a:r>
              <a:rPr lang="en-US" sz="2800" b="0">
                <a:solidFill>
                  <a:srgbClr val="FF0000"/>
                </a:solidFill>
                <a:latin typeface="微软雅黑" panose="020B0503020204020204" charset="-122"/>
                <a:ea typeface="微软雅黑" panose="020B0503020204020204" charset="-122"/>
                <a:cs typeface="微软雅黑" panose="020B0503020204020204" charset="-122"/>
              </a:rPr>
              <a:t>4</a:t>
            </a:r>
            <a:r>
              <a:rPr lang="zh-CN" sz="2800" b="0">
                <a:solidFill>
                  <a:srgbClr val="FF0000"/>
                </a:solidFill>
                <a:latin typeface="微软雅黑" panose="020B0503020204020204" charset="-122"/>
                <a:ea typeface="微软雅黑" panose="020B0503020204020204" charset="-122"/>
                <a:cs typeface="微软雅黑" panose="020B0503020204020204" charset="-122"/>
              </a:rPr>
              <a:t>月选考第</a:t>
            </a:r>
            <a:r>
              <a:rPr lang="en-US" sz="2800" b="0">
                <a:solidFill>
                  <a:srgbClr val="FF0000"/>
                </a:solidFill>
                <a:latin typeface="微软雅黑" panose="020B0503020204020204" charset="-122"/>
                <a:ea typeface="微软雅黑" panose="020B0503020204020204" charset="-122"/>
                <a:cs typeface="微软雅黑" panose="020B0503020204020204" charset="-122"/>
              </a:rPr>
              <a:t>23</a:t>
            </a:r>
            <a:r>
              <a:rPr lang="zh-CN" sz="2800" b="0">
                <a:solidFill>
                  <a:srgbClr val="FF0000"/>
                </a:solidFill>
                <a:latin typeface="微软雅黑" panose="020B0503020204020204" charset="-122"/>
                <a:ea typeface="微软雅黑" panose="020B0503020204020204" charset="-122"/>
                <a:cs typeface="微软雅黑" panose="020B0503020204020204" charset="-122"/>
              </a:rPr>
              <a:t>题</a:t>
            </a:r>
            <a:r>
              <a:rPr lang="en-US" sz="2800" b="0">
                <a:solidFill>
                  <a:srgbClr val="FF0000"/>
                </a:solidFill>
                <a:latin typeface="微软雅黑" panose="020B0503020204020204" charset="-122"/>
                <a:ea typeface="微软雅黑" panose="020B0503020204020204" charset="-122"/>
                <a:cs typeface="微软雅黑" panose="020B0503020204020204" charset="-122"/>
              </a:rPr>
              <a:t>]</a:t>
            </a:r>
          </a:p>
          <a:p>
            <a:pPr indent="0"/>
            <a:r>
              <a:rPr lang="en-US" sz="2800" b="0">
                <a:solidFill>
                  <a:schemeClr val="tx1"/>
                </a:solidFill>
                <a:latin typeface="微软雅黑" panose="020B0503020204020204" charset="-122"/>
                <a:ea typeface="微软雅黑" panose="020B0503020204020204" charset="-122"/>
                <a:cs typeface="微软雅黑" panose="020B0503020204020204" charset="-122"/>
              </a:rPr>
              <a:t>   </a:t>
            </a:r>
            <a:endParaRPr lang="en-US" altLang="en-US" sz="2800" b="0">
              <a:solidFill>
                <a:schemeClr val="tx1"/>
              </a:solidFill>
              <a:latin typeface="微软雅黑" panose="020B0503020204020204" charset="-122"/>
              <a:ea typeface="微软雅黑" panose="020B0503020204020204" charset="-122"/>
              <a:cs typeface="微软雅黑" panose="020B0503020204020204" charset="-122"/>
            </a:endParaRPr>
          </a:p>
        </p:txBody>
      </p:sp>
      <p:graphicFrame>
        <p:nvGraphicFramePr>
          <p:cNvPr id="6" name="表格 5"/>
          <p:cNvGraphicFramePr/>
          <p:nvPr>
            <p:custDataLst>
              <p:tags r:id="rId1"/>
            </p:custDataLst>
          </p:nvPr>
        </p:nvGraphicFramePr>
        <p:xfrm>
          <a:off x="648335" y="1173480"/>
          <a:ext cx="10930890" cy="3987165"/>
        </p:xfrm>
        <a:graphic>
          <a:graphicData uri="http://schemas.openxmlformats.org/drawingml/2006/table">
            <a:tbl>
              <a:tblPr firstRow="1" bandRow="1">
                <a:tableStyleId>{5940675A-B579-460E-94D1-54222C63F5DA}</a:tableStyleId>
              </a:tblPr>
              <a:tblGrid>
                <a:gridCol w="1578610"/>
                <a:gridCol w="2469515"/>
                <a:gridCol w="6882765"/>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理解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43965">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从文化的实质来看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是一种社会精神力量。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文化是指相对于经济、政治而言的人类全部精神活动及其产品。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456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从文化与人类社会的关系来看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是人类社会特有的现象。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①文化是由人所创造、为人所特有的。纯粹“自然”的东西不能称为文化,如自然界的山水。②文化是人类社会实践的产物。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92ac6563-4a51-468b-acc4-d6fdb3f1823c}"/>
  <p:tag name="TABLE_ENDDRAG_ORIGIN_RECT" val="806*402"/>
  <p:tag name="TABLE_ENDDRAG_RECT" val="71*105*806*402"/>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4a4a13f2-36c7-41ad-b0b3-5e36591df64f}"/>
  <p:tag name="TABLE_ENDDRAG_ORIGIN_RECT" val="786*372"/>
  <p:tag name="TABLE_ENDDRAG_RECT" val="79*76*786*372"/>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9d8971d9-a499-4702-841b-f854ac22e28d}"/>
  <p:tag name="TABLE_ENDDRAG_ORIGIN_RECT" val="801*407"/>
  <p:tag name="TABLE_ENDDRAG_RECT" val="76*122*801*407"/>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c711b342-a7b0-45bd-a7e3-ccaec9c3d218}"/>
  <p:tag name="TABLE_ENDDRAG_ORIGIN_RECT" val="740*314"/>
  <p:tag name="TABLE_ENDDRAG_RECT" val="83*79*740*314"/>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9547d0e8-91f5-46a4-976b-a6123403d686}"/>
  <p:tag name="TABLE_ENDDRAG_ORIGIN_RECT" val="814*388"/>
  <p:tag name="TABLE_ENDDRAG_RECT" val="74*52*814*388"/>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caec61c2-b2b1-41b6-a04b-58342b16c4e9}"/>
  <p:tag name="TABLE_ENDDRAG_ORIGIN_RECT" val="815*382"/>
  <p:tag name="TABLE_ENDDRAG_RECT" val="77*35*815*382"/>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9fba6140-7827-4956-ad09-48eb0a4ae76f}"/>
  <p:tag name="TABLE_ENDDRAG_ORIGIN_RECT" val="797*378"/>
  <p:tag name="TABLE_ENDDRAG_RECT" val="67*62*797*378"/>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e8271bce-a698-4e47-af25-0461985c18de}"/>
  <p:tag name="TABLE_ENDDRAG_ORIGIN_RECT" val="785*388"/>
  <p:tag name="TABLE_ENDDRAG_RECT" val="67*44*785*388"/>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9fba6140-7827-4956-ad09-48eb0a4ae76f}"/>
  <p:tag name="TABLE_ENDDRAG_ORIGIN_RECT" val="797*378"/>
  <p:tag name="TABLE_ENDDRAG_RECT" val="67*62*797*378"/>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926c54b3-6ed9-477d-b6b4-4d5f96ec92cb}"/>
  <p:tag name="TABLE_ENDDRAG_ORIGIN_RECT" val="820*435"/>
  <p:tag name="TABLE_ENDDRAG_RECT" val="61*73*820*435"/>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f88d4bad-2e82-49bb-a712-e1148e986425}"/>
  <p:tag name="TABLE_ENDDRAG_ORIGIN_RECT" val="869*414"/>
  <p:tag name="TABLE_ENDDRAG_RECT" val="55*72*869*415"/>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8caba533-c23a-4df0-9967-c1388e3ed84b}"/>
  <p:tag name="TABLE_ENDDRAG_ORIGIN_RECT" val="843*406"/>
  <p:tag name="TABLE_ENDDRAG_RECT" val="75*108*843*406"/>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fc44a9cc-f9cd-452b-962d-697e154c5622}"/>
  <p:tag name="TABLE_ENDDRAG_ORIGIN_RECT" val="813*441"/>
  <p:tag name="TABLE_ENDDRAG_RECT" val="59*51*813*441"/>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926c54b3-6ed9-477d-b6b4-4d5f96ec92cb}"/>
  <p:tag name="TABLE_ENDDRAG_ORIGIN_RECT" val="821*390"/>
  <p:tag name="TABLE_ENDDRAG_RECT" val="60*71*821*390"/>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a2959b6e-25e4-4271-8477-bc9607b77692}"/>
  <p:tag name="TABLE_ENDDRAG_ORIGIN_RECT" val="807*339"/>
  <p:tag name="TABLE_ENDDRAG_RECT" val="68*172*807*339"/>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a2959b6e-25e4-4271-8477-bc9607b77692}"/>
  <p:tag name="TABLE_ENDDRAG_ORIGIN_RECT" val="807*463"/>
  <p:tag name="TABLE_ENDDRAG_RECT" val="75*48*807*463"/>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5cf39b17-4e5d-4817-a792-24a6a685e212}"/>
  <p:tag name="TABLE_ENDDRAG_ORIGIN_RECT" val="831*271"/>
  <p:tag name="TABLE_ENDDRAG_RECT" val="49*90*831*271"/>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5cf39b17-4e5d-4817-a792-24a6a685e212}"/>
  <p:tag name="TABLE_ENDDRAG_ORIGIN_RECT" val="837*385"/>
  <p:tag name="TABLE_ENDDRAG_RECT" val="52*62*837*385"/>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efaaced8-fe99-4d93-a284-832f57096175}"/>
  <p:tag name="TABLE_ENDDRAG_ORIGIN_RECT" val="826*389"/>
  <p:tag name="TABLE_ENDDRAG_RECT" val="56*71*826*389"/>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3c5147fe-1645-48f2-ace0-73ae0d9d9409}"/>
  <p:tag name="TABLE_ENDDRAG_ORIGIN_RECT" val="828*461"/>
  <p:tag name="TABLE_ENDDRAG_RECT" val="63*62*828*461"/>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2bd101b6-fb76-44e4-a6c0-05f31f36ebb3}"/>
  <p:tag name="TABLE_ENDDRAG_ORIGIN_RECT" val="803*451"/>
  <p:tag name="TABLE_ENDDRAG_RECT" val="76*50*803*451"/>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685318ab-da47-4072-aa4f-6e0d8118d567}"/>
  <p:tag name="TABLE_ENDDRAG_ORIGIN_RECT" val="762*346"/>
  <p:tag name="TABLE_ENDDRAG_RECT" val="99*153*762*346"/>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4a4a13f2-36c7-41ad-b0b3-5e36591df64f}"/>
  <p:tag name="TABLE_ENDDRAG_ORIGIN_RECT" val="786*407"/>
  <p:tag name="TABLE_ENDDRAG_RECT" val="73*91*786*407"/>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2255</Words>
  <Application>WPS 演示</Application>
  <PresentationFormat>自定义</PresentationFormat>
  <Paragraphs>604</Paragraphs>
  <Slides>65</Slides>
  <Notes>10</Notes>
  <HiddenSlides>0</HiddenSlides>
  <MMClips>0</MMClips>
  <ScaleCrop>false</ScaleCrop>
  <HeadingPairs>
    <vt:vector size="4" baseType="variant">
      <vt:variant>
        <vt:lpstr>主题</vt:lpstr>
      </vt:variant>
      <vt:variant>
        <vt:i4>1</vt:i4>
      </vt:variant>
      <vt:variant>
        <vt:lpstr>幻灯片标题</vt:lpstr>
      </vt:variant>
      <vt:variant>
        <vt:i4>65</vt:i4>
      </vt:variant>
    </vt:vector>
  </HeadingPairs>
  <TitlesOfParts>
    <vt:vector size="66" baseType="lpstr">
      <vt:lpstr>Office 主题​​</vt:lpstr>
      <vt:lpstr>幻灯片 1</vt:lpstr>
      <vt:lpstr>专题九  文化与生活</vt:lpstr>
      <vt:lpstr>幻灯片 3</vt:lpstr>
      <vt:lpstr>幻灯片 4</vt:lpstr>
      <vt:lpstr>  考情解读</vt:lpstr>
      <vt:lpstr>  知识体系构建</vt:lpstr>
      <vt:lpstr>幻灯片 7</vt:lpstr>
      <vt:lpstr>  考点1   文化与社会</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  考点2   文化对人的影响</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特别提醒　任何一种文化都会影响人的成长、塑造人生。但只有积极向上的、先进的、优秀的文化才能丰富人的精神世界,增强人的精神力量,促进人的全面发展。</vt:lpstr>
      <vt:lpstr>幻灯片 37</vt:lpstr>
      <vt:lpstr>  考法1   文化的作用</vt:lpstr>
      <vt:lpstr>幻灯片 39</vt:lpstr>
      <vt:lpstr>幻灯片 40</vt:lpstr>
      <vt:lpstr>幻灯片 41</vt:lpstr>
      <vt:lpstr>幻灯片 42</vt:lpstr>
      <vt:lpstr>幻灯片 43</vt:lpstr>
      <vt:lpstr>幻灯片 44</vt:lpstr>
      <vt:lpstr>  考法2   文化对人的影响</vt:lpstr>
      <vt:lpstr>幻灯片 46</vt:lpstr>
      <vt:lpstr>幻灯片 47</vt:lpstr>
      <vt:lpstr>幻灯片 48</vt:lpstr>
      <vt:lpstr>幻灯片 49</vt:lpstr>
      <vt:lpstr>  方法   “××(主体)是如何×× 的”类试题</vt:lpstr>
      <vt:lpstr>幻灯片 51</vt:lpstr>
      <vt:lpstr>幻灯片 52</vt:lpstr>
      <vt:lpstr>幻灯片 53</vt:lpstr>
      <vt:lpstr>幻灯片 54</vt:lpstr>
      <vt:lpstr>幻灯片 55</vt:lpstr>
      <vt:lpstr>幻灯片 56</vt:lpstr>
      <vt:lpstr>  热点   波澜壮阔四十载　先行示范再出发</vt:lpstr>
      <vt:lpstr>幻灯片 58</vt:lpstr>
      <vt:lpstr>幻灯片 59</vt:lpstr>
      <vt:lpstr>幻灯片 60</vt:lpstr>
      <vt:lpstr>幻灯片 61</vt:lpstr>
      <vt:lpstr>幻灯片 62</vt:lpstr>
      <vt:lpstr>幻灯片 63</vt:lpstr>
      <vt:lpstr>幻灯片 64</vt:lpstr>
      <vt:lpstr>幻灯片 65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42</cp:revision>
  <dcterms:created xsi:type="dcterms:W3CDTF">2021-01-08T01:23:00Z</dcterms:created>
  <dcterms:modified xsi:type="dcterms:W3CDTF">2021-09-23T12:56:56Z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