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slideLayouts/slideLayout24.xml" ContentType="application/vnd.openxmlformats-officedocument.presentationml.slideLayout+xml"/>
  <Override PartName="/ppt/tags/tag85.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29.xml" ContentType="application/vnd.openxmlformats-officedocument.presentationml.slideLayout+xml"/>
  <Default Extension="png" ContentType="image/png"/>
  <Override PartName="/ppt/tags/tag5.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slideLayouts/slideLayout21.xml" ContentType="application/vnd.openxmlformats-officedocument.presentationml.slideLayout+xml"/>
  <Override PartName="/ppt/tags/tag8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Layouts/slideLayout19.xml" ContentType="application/vnd.openxmlformats-officedocument.presentationml.slideLayout+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slideLayouts/slideLayout26.xml" ContentType="application/vnd.openxmlformats-officedocument.presentationml.slideLayout+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Layouts/slideLayout22.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tags/tag103.xml" ContentType="application/vnd.openxmlformats-officedocument.presentationml.tags+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Layouts/slideLayout34.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Layouts/slideLayout23.xml" ContentType="application/vnd.openxmlformats-officedocument.presentationml.slideLayout+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slideLayouts/slideLayout30.xml" ContentType="application/vnd.openxmlformats-officedocument.presentationml.slideLayout+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notesSlides/notesSlide11.xml" ContentType="application/vnd.openxmlformats-officedocument.presentationml.notesSlide+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slideLayouts/slideLayout20.xml" ContentType="application/vnd.openxmlformats-officedocument.presentationml.slideLayout+xml"/>
  <Override PartName="/ppt/tags/tag92.xml" ContentType="application/vnd.openxmlformats-officedocument.presentationml.tags+xml"/>
  <Override PartName="/ppt/slideLayouts/slideLayout31.xml" ContentType="application/vnd.openxmlformats-officedocument.presentationml.slideLayout+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notesSlides/notesSlide12.xml" ContentType="application/vnd.openxmlformats-officedocument.presentationml.notesSlide+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s/slide48.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Layouts/slideLayout25.xml" ContentType="application/vnd.openxmlformats-officedocument.presentationml.slideLayout+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notesSlides/notesSlide8.xml" ContentType="application/vnd.openxmlformats-officedocument.presentationml.notes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 id="2147483678" r:id="rId2"/>
    <p:sldMasterId id="2147483690" r:id="rId3"/>
    <p:sldMasterId id="2147483702" r:id="rId4"/>
  </p:sldMasterIdLst>
  <p:notesMasterIdLst>
    <p:notesMasterId r:id="rId55"/>
  </p:notesMasterIdLst>
  <p:handoutMasterIdLst>
    <p:handoutMasterId r:id="rId56"/>
  </p:handoutMasterIdLst>
  <p:sldIdLst>
    <p:sldId id="482" r:id="rId5"/>
    <p:sldId id="519" r:id="rId6"/>
    <p:sldId id="677" r:id="rId7"/>
    <p:sldId id="483" r:id="rId8"/>
    <p:sldId id="678" r:id="rId9"/>
    <p:sldId id="335" r:id="rId10"/>
    <p:sldId id="261" r:id="rId11"/>
    <p:sldId id="599" r:id="rId12"/>
    <p:sldId id="627" r:id="rId13"/>
    <p:sldId id="679" r:id="rId14"/>
    <p:sldId id="567" r:id="rId15"/>
    <p:sldId id="680" r:id="rId16"/>
    <p:sldId id="681" r:id="rId17"/>
    <p:sldId id="682" r:id="rId18"/>
    <p:sldId id="628" r:id="rId19"/>
    <p:sldId id="683" r:id="rId20"/>
    <p:sldId id="684" r:id="rId21"/>
    <p:sldId id="685" r:id="rId22"/>
    <p:sldId id="686" r:id="rId23"/>
    <p:sldId id="687" r:id="rId24"/>
    <p:sldId id="278" r:id="rId25"/>
    <p:sldId id="272" r:id="rId26"/>
    <p:sldId id="422" r:id="rId27"/>
    <p:sldId id="688" r:id="rId28"/>
    <p:sldId id="290" r:id="rId29"/>
    <p:sldId id="427" r:id="rId30"/>
    <p:sldId id="689" r:id="rId31"/>
    <p:sldId id="690" r:id="rId32"/>
    <p:sldId id="691" r:id="rId33"/>
    <p:sldId id="692" r:id="rId34"/>
    <p:sldId id="693" r:id="rId35"/>
    <p:sldId id="694" r:id="rId36"/>
    <p:sldId id="615" r:id="rId37"/>
    <p:sldId id="695" r:id="rId38"/>
    <p:sldId id="661" r:id="rId39"/>
    <p:sldId id="696" r:id="rId40"/>
    <p:sldId id="697" r:id="rId41"/>
    <p:sldId id="698" r:id="rId42"/>
    <p:sldId id="699" r:id="rId43"/>
    <p:sldId id="700" r:id="rId44"/>
    <p:sldId id="701" r:id="rId45"/>
    <p:sldId id="662" r:id="rId46"/>
    <p:sldId id="702" r:id="rId47"/>
    <p:sldId id="703" r:id="rId48"/>
    <p:sldId id="704" r:id="rId49"/>
    <p:sldId id="705" r:id="rId50"/>
    <p:sldId id="273" r:id="rId51"/>
    <p:sldId id="497" r:id="rId52"/>
    <p:sldId id="675" r:id="rId53"/>
    <p:sldId id="676"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7080" autoAdjust="0"/>
  </p:normalViewPr>
  <p:slideViewPr>
    <p:cSldViewPr snapToGrid="0">
      <p:cViewPr varScale="1">
        <p:scale>
          <a:sx n="64" d="100"/>
          <a:sy n="64" d="100"/>
        </p:scale>
        <p:origin x="-548"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3495115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521834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18</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19</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2.xml"/><Relationship Id="rId5" Type="http://schemas.openxmlformats.org/officeDocument/2006/relationships/tags" Target="../tags/tag73.xml"/><Relationship Id="rId4" Type="http://schemas.openxmlformats.org/officeDocument/2006/relationships/tags" Target="../tags/tag7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2.xml"/><Relationship Id="rId5" Type="http://schemas.openxmlformats.org/officeDocument/2006/relationships/tags" Target="../tags/tag78.xml"/><Relationship Id="rId4" Type="http://schemas.openxmlformats.org/officeDocument/2006/relationships/tags" Target="../tags/tag7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2.xml"/><Relationship Id="rId5" Type="http://schemas.openxmlformats.org/officeDocument/2006/relationships/tags" Target="../tags/tag83.xml"/><Relationship Id="rId4" Type="http://schemas.openxmlformats.org/officeDocument/2006/relationships/tags" Target="../tags/tag8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2.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2.xml"/><Relationship Id="rId4" Type="http://schemas.openxmlformats.org/officeDocument/2006/relationships/tags" Target="../tags/tag10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2.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2.xml"/><Relationship Id="rId5" Type="http://schemas.openxmlformats.org/officeDocument/2006/relationships/tags" Target="../tags/tag115.xml"/><Relationship Id="rId4" Type="http://schemas.openxmlformats.org/officeDocument/2006/relationships/tags" Target="../tags/tag11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2.xml"/><Relationship Id="rId4" Type="http://schemas.openxmlformats.org/officeDocument/2006/relationships/tags" Target="../tags/tag119.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2.xml"/><Relationship Id="rId5" Type="http://schemas.openxmlformats.org/officeDocument/2006/relationships/tags" Target="../tags/tag124.xml"/><Relationship Id="rId4" Type="http://schemas.openxmlformats.org/officeDocument/2006/relationships/tags" Target="../tags/tag12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科教兴国，创新发展</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0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kumimoji="0" lang="zh-CN" altLang="en-US" sz="32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第二讲  </a:t>
            </a:r>
            <a:r>
              <a:rPr kumimoji="0" lang="zh-CN" altLang="en-US" sz="28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科教兴国，创新发展</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kumimoji="0" lang="zh-CN" altLang="en-US" sz="32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第二讲  </a:t>
            </a:r>
            <a:r>
              <a:rPr kumimoji="0" lang="zh-CN" altLang="en-US" sz="28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科教兴国，创新发展</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kumimoji="0" lang="zh-CN" altLang="en-US" sz="32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第二讲  </a:t>
            </a:r>
            <a:r>
              <a:rPr kumimoji="0" lang="zh-CN" altLang="en-US" sz="28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科教兴国，创新发展</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67.xml"/><Relationship Id="rId2" Type="http://schemas.openxmlformats.org/officeDocument/2006/relationships/slideLayout" Target="../slideLayouts/slideLayout19.xml"/><Relationship Id="rId16" Type="http://schemas.openxmlformats.org/officeDocument/2006/relationships/tags" Target="../tags/tag66.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65.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6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2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714" r:id="rId12"/>
    <p:sldLayoutId id="2147483715" r:id="rId13"/>
    <p:sldLayoutId id="2147483716" r:id="rId14"/>
    <p:sldLayoutId id="2147483717" r:id="rId15"/>
    <p:sldLayoutId id="2147483660" r:id="rId16"/>
    <p:sldLayoutId id="2147483661" r:id="rId17"/>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image" Target="../media/image1.png"/><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1.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6.xml"/><Relationship Id="rId5" Type="http://schemas.openxmlformats.org/officeDocument/2006/relationships/tags" Target="../tags/tag129.xml"/><Relationship Id="rId10" Type="http://schemas.openxmlformats.org/officeDocument/2006/relationships/slide" Target="slide2.xml"/><Relationship Id="rId4" Type="http://schemas.openxmlformats.org/officeDocument/2006/relationships/tags" Target="../tags/tag128.xml"/><Relationship Id="rId9" Type="http://schemas.openxmlformats.org/officeDocument/2006/relationships/slideLayout" Target="../slideLayouts/slideLayout35.xml"/><Relationship Id="rId14" Type="http://schemas.openxmlformats.org/officeDocument/2006/relationships/slide" Target="slide47.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slide" Target="slide6.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2.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slide" Target="slide21.xml"/></Relationships>
</file>

<file path=ppt/slides/_rels/slide2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400669"/>
            <a:ext cx="6228000" cy="954945"/>
            <a:chOff x="3027246" y="2016110"/>
            <a:chExt cx="5990707" cy="872524"/>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2032230"/>
              <a:ext cx="4838313"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rPr>
                <a:t>数据纵览  考情分析</a:t>
              </a:r>
              <a:endParaRPr lang="zh-CN" altLang="en-US" sz="32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044708" y="3529938"/>
            <a:ext cx="6228000" cy="872524"/>
            <a:chOff x="3043127" y="3252773"/>
            <a:chExt cx="5992288" cy="872524"/>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288561"/>
              <a:ext cx="4329600"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044708" y="4562681"/>
            <a:ext cx="6228000"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2" action="ppaction://hlinksldjump"/>
            </p:cNvPr>
            <p:cNvSpPr txBox="1"/>
            <p:nvPr/>
          </p:nvSpPr>
          <p:spPr>
            <a:xfrm>
              <a:off x="4614866" y="4477069"/>
              <a:ext cx="4015810" cy="830997"/>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184951" y="1126525"/>
            <a:ext cx="10391377" cy="1107996"/>
          </a:xfrm>
          <a:prstGeom prst="rect">
            <a:avLst/>
          </a:prstGeom>
          <a:noFill/>
          <a:ln w="9525">
            <a:noFill/>
          </a:ln>
        </p:spPr>
        <p:txBody>
          <a:bodyPr wrap="square" anchor="t">
            <a:spAutoFit/>
          </a:bodyPr>
          <a:lstStyle/>
          <a:p>
            <a:pPr algn="ctr">
              <a:lnSpc>
                <a:spcPct val="150000"/>
              </a:lnSpc>
            </a:pP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第二讲  科教兴国，创新发展</a:t>
            </a:r>
            <a:endPar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 xmlns:a16="http://schemas.microsoft.com/office/drawing/2014/main"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a:extLst>
              <a:ext uri="{FF2B5EF4-FFF2-40B4-BE49-F238E27FC236}">
                <a16:creationId xmlns="" xmlns:a16="http://schemas.microsoft.com/office/drawing/2014/main"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 xmlns:a16="http://schemas.microsoft.com/office/drawing/2014/main"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 xmlns:a16="http://schemas.microsoft.com/office/drawing/2014/main"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9"/>
            <a:ext cx="6228000" cy="899488"/>
            <a:chOff x="3043127" y="3212301"/>
            <a:chExt cx="5992288" cy="853897"/>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5" name="椭圆 7"/>
            <p:cNvSpPr>
              <a:spLocks noChangeAspect="1"/>
            </p:cNvSpPr>
            <p:nvPr>
              <p:custDataLst>
                <p:tags r:id="rId2"/>
              </p:custDataLst>
            </p:nvPr>
          </p:nvSpPr>
          <p:spPr>
            <a:xfrm>
              <a:off x="3043127" y="3252774"/>
              <a:ext cx="827653" cy="8134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4" action="ppaction://hlinksldjump"/>
            </p:cNvPr>
            <p:cNvSpPr txBox="1"/>
            <p:nvPr/>
          </p:nvSpPr>
          <p:spPr>
            <a:xfrm>
              <a:off x="4299626" y="3212301"/>
              <a:ext cx="4329600" cy="817471"/>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extLst>
      <p:ext uri="{BB962C8B-B14F-4D97-AF65-F5344CB8AC3E}">
        <p14:creationId xmlns:p14="http://schemas.microsoft.com/office/powerpoint/2010/main" xmlns="" val="3086708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8" y="1857380"/>
            <a:ext cx="8972081"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2015</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分）</a:t>
            </a:r>
            <a:r>
              <a:rPr lang="en-US" altLang="zh-CN" sz="2400" b="1" dirty="0" smtClean="0">
                <a:latin typeface="宋体" panose="02010600030101010101" pitchFamily="2" charset="-122"/>
                <a:ea typeface="宋体" panose="02010600030101010101" pitchFamily="2" charset="-122"/>
              </a:rPr>
              <a:t>1994</a:t>
            </a:r>
            <a:r>
              <a:rPr lang="zh-CN" altLang="en-US" sz="2400" b="1" dirty="0">
                <a:latin typeface="宋体" panose="02010600030101010101" pitchFamily="2" charset="-122"/>
                <a:ea typeface="宋体" panose="02010600030101010101" pitchFamily="2" charset="-122"/>
              </a:rPr>
              <a:t>年</a:t>
            </a:r>
            <a:r>
              <a:rPr lang="en-US" altLang="zh-CN" sz="2400" b="1" dirty="0">
                <a:latin typeface="宋体" panose="02010600030101010101" pitchFamily="2" charset="-122"/>
                <a:ea typeface="宋体" panose="02010600030101010101" pitchFamily="2" charset="-122"/>
              </a:rPr>
              <a:t>4</a:t>
            </a:r>
            <a:r>
              <a:rPr lang="zh-CN" altLang="en-US" sz="2400" b="1" dirty="0">
                <a:latin typeface="宋体" panose="02010600030101010101" pitchFamily="2" charset="-122"/>
                <a:ea typeface="宋体" panose="02010600030101010101" pitchFamily="2" charset="-122"/>
              </a:rPr>
              <a:t>月</a:t>
            </a:r>
            <a:r>
              <a:rPr lang="en-US" altLang="zh-CN" sz="2400" b="1" dirty="0">
                <a:latin typeface="宋体" panose="02010600030101010101" pitchFamily="2" charset="-122"/>
                <a:ea typeface="宋体" panose="02010600030101010101" pitchFamily="2" charset="-122"/>
              </a:rPr>
              <a:t>20</a:t>
            </a:r>
            <a:r>
              <a:rPr lang="zh-CN" altLang="en-US" sz="2400" b="1" dirty="0" smtClean="0">
                <a:latin typeface="宋体" panose="02010600030101010101" pitchFamily="2" charset="-122"/>
                <a:ea typeface="宋体" panose="02010600030101010101" pitchFamily="2" charset="-122"/>
              </a:rPr>
              <a:t>日，中国</a:t>
            </a:r>
            <a:r>
              <a:rPr lang="zh-CN" altLang="en-US" sz="2400" b="1" dirty="0">
                <a:latin typeface="宋体" panose="02010600030101010101" pitchFamily="2" charset="-122"/>
                <a:ea typeface="宋体" panose="02010600030101010101" pitchFamily="2" charset="-122"/>
              </a:rPr>
              <a:t>正式加入了国际互联网大家庭。</a:t>
            </a:r>
            <a:r>
              <a:rPr lang="en-US" altLang="zh-CN" sz="2400" b="1" dirty="0">
                <a:latin typeface="宋体" panose="02010600030101010101" pitchFamily="2" charset="-122"/>
                <a:ea typeface="宋体" panose="02010600030101010101" pitchFamily="2" charset="-122"/>
              </a:rPr>
              <a:t>20</a:t>
            </a:r>
            <a:r>
              <a:rPr lang="zh-CN" altLang="en-US" sz="2400" b="1" dirty="0">
                <a:latin typeface="宋体" panose="02010600030101010101" pitchFamily="2" charset="-122"/>
                <a:ea typeface="宋体" panose="02010600030101010101" pitchFamily="2" charset="-122"/>
              </a:rPr>
              <a:t>年后的</a:t>
            </a:r>
            <a:r>
              <a:rPr lang="en-US" altLang="zh-CN" sz="2400" b="1" dirty="0">
                <a:latin typeface="宋体" panose="02010600030101010101" pitchFamily="2" charset="-122"/>
                <a:ea typeface="宋体" panose="02010600030101010101" pitchFamily="2" charset="-122"/>
              </a:rPr>
              <a:t>2014</a:t>
            </a:r>
            <a:r>
              <a:rPr lang="zh-CN" altLang="en-US" sz="2400" b="1" dirty="0" smtClean="0">
                <a:latin typeface="宋体" panose="02010600030101010101" pitchFamily="2" charset="-122"/>
                <a:ea typeface="宋体" panose="02010600030101010101" pitchFamily="2" charset="-122"/>
              </a:rPr>
              <a:t>年，中国</a:t>
            </a:r>
            <a:r>
              <a:rPr lang="zh-CN" altLang="en-US" sz="2400" b="1" dirty="0">
                <a:latin typeface="宋体" panose="02010600030101010101" pitchFamily="2" charset="-122"/>
                <a:ea typeface="宋体" panose="02010600030101010101" pitchFamily="2" charset="-122"/>
              </a:rPr>
              <a:t>已有了</a:t>
            </a:r>
            <a:r>
              <a:rPr lang="en-US" altLang="zh-CN" sz="2400" b="1" dirty="0">
                <a:latin typeface="宋体" panose="02010600030101010101" pitchFamily="2" charset="-122"/>
                <a:ea typeface="宋体" panose="02010600030101010101" pitchFamily="2" charset="-122"/>
              </a:rPr>
              <a:t>400</a:t>
            </a:r>
            <a:r>
              <a:rPr lang="zh-CN" altLang="en-US" sz="2400" b="1" dirty="0">
                <a:latin typeface="宋体" panose="02010600030101010101" pitchFamily="2" charset="-122"/>
                <a:ea typeface="宋体" panose="02010600030101010101" pitchFamily="2" charset="-122"/>
              </a:rPr>
              <a:t>万家网站、</a:t>
            </a:r>
            <a:r>
              <a:rPr lang="en-US" altLang="zh-CN" sz="2400" b="1" dirty="0">
                <a:latin typeface="宋体" panose="02010600030101010101" pitchFamily="2" charset="-122"/>
                <a:ea typeface="宋体" panose="02010600030101010101" pitchFamily="2" charset="-122"/>
              </a:rPr>
              <a:t>13</a:t>
            </a:r>
            <a:r>
              <a:rPr lang="zh-CN" altLang="en-US" sz="2400" b="1" dirty="0">
                <a:latin typeface="宋体" panose="02010600030101010101" pitchFamily="2" charset="-122"/>
                <a:ea typeface="宋体" panose="02010600030101010101" pitchFamily="2" charset="-122"/>
              </a:rPr>
              <a:t>亿手机用户、</a:t>
            </a:r>
            <a:r>
              <a:rPr lang="en-US" altLang="zh-CN" sz="2400" b="1" dirty="0">
                <a:latin typeface="宋体" panose="02010600030101010101" pitchFamily="2" charset="-122"/>
                <a:ea typeface="宋体" panose="02010600030101010101" pitchFamily="2" charset="-122"/>
              </a:rPr>
              <a:t>6</a:t>
            </a:r>
            <a:r>
              <a:rPr lang="zh-CN" altLang="en-US" sz="2400" b="1" dirty="0">
                <a:latin typeface="宋体" panose="02010600030101010101" pitchFamily="2" charset="-122"/>
                <a:ea typeface="宋体" panose="02010600030101010101" pitchFamily="2" charset="-122"/>
              </a:rPr>
              <a:t>亿多网民。中国已是网络</a:t>
            </a:r>
            <a:r>
              <a:rPr lang="zh-CN" altLang="en-US" sz="2400" b="1" dirty="0" smtClean="0">
                <a:latin typeface="宋体" panose="02010600030101010101" pitchFamily="2" charset="-122"/>
                <a:ea typeface="宋体" panose="02010600030101010101" pitchFamily="2" charset="-122"/>
              </a:rPr>
              <a:t>大国，网民</a:t>
            </a:r>
            <a:r>
              <a:rPr lang="zh-CN" altLang="en-US" sz="2400" b="1" dirty="0">
                <a:latin typeface="宋体" panose="02010600030101010101" pitchFamily="2" charset="-122"/>
                <a:ea typeface="宋体" panose="02010600030101010101" pitchFamily="2" charset="-122"/>
              </a:rPr>
              <a:t>数量世界第一。这一事实进一步</a:t>
            </a:r>
            <a:r>
              <a:rPr lang="zh-CN" altLang="en-US" sz="2400" b="1" dirty="0" smtClean="0">
                <a:latin typeface="宋体" panose="02010600030101010101" pitchFamily="2" charset="-122"/>
                <a:ea typeface="宋体" panose="02010600030101010101" pitchFamily="2" charset="-122"/>
              </a:rPr>
              <a:t>印证（</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科技深刻影响着我们的生活　②科技的发展关键靠人才　③引进技术就能建成科技强国　④中国社会进步离不开科技</a:t>
            </a:r>
          </a:p>
          <a:p>
            <a:pPr>
              <a:lnSpc>
                <a:spcPct val="150000"/>
              </a:lnSpc>
            </a:pPr>
            <a:r>
              <a:rPr lang="en-US" altLang="zh-CN" sz="2400" b="1" dirty="0">
                <a:latin typeface="宋体" panose="02010600030101010101" pitchFamily="2" charset="-122"/>
                <a:ea typeface="宋体" panose="02010600030101010101" pitchFamily="2" charset="-122"/>
              </a:rPr>
              <a:t>A.①④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②③        C</a:t>
            </a:r>
            <a:r>
              <a:rPr lang="en-US" altLang="zh-CN" sz="2400" b="1" dirty="0">
                <a:latin typeface="宋体" panose="02010600030101010101" pitchFamily="2" charset="-122"/>
                <a:ea typeface="宋体" panose="02010600030101010101" pitchFamily="2" charset="-122"/>
              </a:rPr>
              <a:t>.①②④</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D.①③④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4355620" y="3580929"/>
            <a:ext cx="615839"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spTree>
    <p:extLst>
      <p:ext uri="{BB962C8B-B14F-4D97-AF65-F5344CB8AC3E}">
        <p14:creationId xmlns:p14="http://schemas.microsoft.com/office/powerpoint/2010/main" xmlns="" val="1908912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282722"/>
            <a:ext cx="5753355" cy="627895"/>
            <a:chOff x="1034884" y="629878"/>
            <a:chExt cx="4974284" cy="627895"/>
          </a:xfrm>
        </p:grpSpPr>
        <p:sp>
          <p:nvSpPr>
            <p:cNvPr id="7" name="圆角矩形 6"/>
            <p:cNvSpPr/>
            <p:nvPr>
              <p:custDataLst>
                <p:tags r:id="rId1"/>
              </p:custDataLst>
            </p:nvPr>
          </p:nvSpPr>
          <p:spPr>
            <a:xfrm flipH="1">
              <a:off x="2547180" y="664168"/>
              <a:ext cx="3461988"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建设创新型国家</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075168" y="2147311"/>
            <a:ext cx="8526032"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近年来，我国</a:t>
            </a:r>
            <a:r>
              <a:rPr lang="zh-CN" altLang="en-US" sz="2400" b="1" dirty="0">
                <a:latin typeface="楷体" pitchFamily="49" charset="-122"/>
                <a:ea typeface="楷体" pitchFamily="49" charset="-122"/>
              </a:rPr>
              <a:t>先后制修订</a:t>
            </a:r>
            <a:r>
              <a:rPr lang="en-US" altLang="zh-CN" sz="2400" b="1" dirty="0">
                <a:latin typeface="楷体" pitchFamily="49" charset="-122"/>
                <a:ea typeface="楷体" pitchFamily="49" charset="-122"/>
              </a:rPr>
              <a:t>10</a:t>
            </a:r>
            <a:r>
              <a:rPr lang="zh-CN" altLang="en-US" sz="2400" b="1" dirty="0">
                <a:latin typeface="楷体" pitchFamily="49" charset="-122"/>
                <a:ea typeface="楷体" pitchFamily="49" charset="-122"/>
              </a:rPr>
              <a:t>多部法律</a:t>
            </a:r>
            <a:r>
              <a:rPr lang="zh-CN" altLang="en-US" sz="2400" b="1" dirty="0" smtClean="0">
                <a:latin typeface="楷体" pitchFamily="49" charset="-122"/>
                <a:ea typeface="楷体" pitchFamily="49" charset="-122"/>
              </a:rPr>
              <a:t>法规，将</a:t>
            </a:r>
            <a:r>
              <a:rPr lang="zh-CN" altLang="en-US" sz="2400" b="1" dirty="0">
                <a:latin typeface="楷体" pitchFamily="49" charset="-122"/>
                <a:ea typeface="楷体" pitchFamily="49" charset="-122"/>
              </a:rPr>
              <a:t>知识产权等无形财产与有形财产保护摆到同等重要的</a:t>
            </a:r>
            <a:r>
              <a:rPr lang="zh-CN" altLang="en-US" sz="2400" b="1" dirty="0" smtClean="0">
                <a:latin typeface="楷体" pitchFamily="49" charset="-122"/>
                <a:ea typeface="楷体" pitchFamily="49" charset="-122"/>
              </a:rPr>
              <a:t>位置；成立</a:t>
            </a:r>
            <a:r>
              <a:rPr lang="zh-CN" altLang="en-US" sz="2400" b="1" dirty="0">
                <a:latin typeface="楷体" pitchFamily="49" charset="-122"/>
                <a:ea typeface="楷体" pitchFamily="49" charset="-122"/>
              </a:rPr>
              <a:t>了各级知识产权</a:t>
            </a:r>
            <a:r>
              <a:rPr lang="zh-CN" altLang="en-US" sz="2400" b="1" dirty="0" smtClean="0">
                <a:latin typeface="楷体" pitchFamily="49" charset="-122"/>
                <a:ea typeface="楷体" pitchFamily="49" charset="-122"/>
              </a:rPr>
              <a:t>法院（庭），知识产权</a:t>
            </a:r>
            <a:r>
              <a:rPr lang="zh-CN" altLang="en-US" sz="2400" b="1" dirty="0">
                <a:latin typeface="楷体" pitchFamily="49" charset="-122"/>
                <a:ea typeface="楷体" pitchFamily="49" charset="-122"/>
              </a:rPr>
              <a:t>法院体系</a:t>
            </a:r>
            <a:r>
              <a:rPr lang="zh-CN" altLang="en-US" sz="2400" b="1" dirty="0" smtClean="0">
                <a:latin typeface="楷体" pitchFamily="49" charset="-122"/>
                <a:ea typeface="楷体" pitchFamily="49" charset="-122"/>
              </a:rPr>
              <a:t>从无到有，越来越完善；在</a:t>
            </a:r>
            <a:r>
              <a:rPr lang="zh-CN" altLang="en-US" sz="2400" b="1" dirty="0">
                <a:latin typeface="楷体" pitchFamily="49" charset="-122"/>
                <a:ea typeface="楷体" pitchFamily="49" charset="-122"/>
              </a:rPr>
              <a:t>知识产权领域引入惩罚性赔偿</a:t>
            </a:r>
            <a:r>
              <a:rPr lang="zh-CN" altLang="en-US" sz="2400" b="1" dirty="0" smtClean="0">
                <a:latin typeface="楷体" pitchFamily="49" charset="-122"/>
                <a:ea typeface="楷体" pitchFamily="49" charset="-122"/>
              </a:rPr>
              <a:t>制度，不断</a:t>
            </a:r>
            <a:r>
              <a:rPr lang="zh-CN" altLang="en-US" sz="2400" b="1" dirty="0">
                <a:latin typeface="楷体" pitchFamily="49" charset="-122"/>
                <a:ea typeface="楷体" pitchFamily="49" charset="-122"/>
              </a:rPr>
              <a:t>加大知识产权侵权违法行为惩治力度。</a:t>
            </a:r>
            <a:r>
              <a:rPr lang="zh-CN" altLang="en-US" sz="2400" b="1" dirty="0">
                <a:latin typeface="宋体" pitchFamily="2" charset="-122"/>
                <a:ea typeface="宋体" pitchFamily="2" charset="-122"/>
              </a:rPr>
              <a:t>回答</a:t>
            </a:r>
            <a:r>
              <a:rPr lang="en-US" altLang="zh-CN" sz="2400" b="1" dirty="0" smtClean="0">
                <a:latin typeface="宋体" pitchFamily="2" charset="-122"/>
                <a:ea typeface="宋体" pitchFamily="2" charset="-122"/>
              </a:rPr>
              <a:t>5—6</a:t>
            </a:r>
            <a:r>
              <a:rPr lang="zh-CN" altLang="en-US" sz="2400" b="1" dirty="0">
                <a:latin typeface="宋体" pitchFamily="2" charset="-122"/>
                <a:ea typeface="宋体" pitchFamily="2" charset="-122"/>
              </a:rPr>
              <a:t>题。</a:t>
            </a:r>
          </a:p>
        </p:txBody>
      </p:sp>
    </p:spTree>
    <p:extLst>
      <p:ext uri="{BB962C8B-B14F-4D97-AF65-F5344CB8AC3E}">
        <p14:creationId xmlns:p14="http://schemas.microsoft.com/office/powerpoint/2010/main" xmlns="" val="27003551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8" y="1857380"/>
            <a:ext cx="8972081"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5</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2020</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7</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分）综合</a:t>
            </a:r>
            <a:r>
              <a:rPr lang="zh-CN" altLang="en-US" sz="2400" b="1" dirty="0">
                <a:latin typeface="宋体" panose="02010600030101010101" pitchFamily="2" charset="-122"/>
                <a:ea typeface="宋体" panose="02010600030101010101" pitchFamily="2" charset="-122"/>
              </a:rPr>
              <a:t>以上信息可以得出的正确认识是 </a:t>
            </a:r>
            <a:r>
              <a:rPr lang="zh-CN" altLang="en-US" sz="2400" b="1" dirty="0" smtClean="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A.</a:t>
            </a:r>
            <a:r>
              <a:rPr lang="zh-CN" altLang="en-US" sz="2400" b="1" dirty="0">
                <a:latin typeface="宋体" panose="02010600030101010101" pitchFamily="2" charset="-122"/>
                <a:ea typeface="宋体" panose="02010600030101010101" pitchFamily="2" charset="-122"/>
              </a:rPr>
              <a:t>我国重视知识产权保护立法</a:t>
            </a:r>
          </a:p>
          <a:p>
            <a:pPr>
              <a:lnSpc>
                <a:spcPct val="150000"/>
              </a:lnSpc>
            </a:pPr>
            <a:r>
              <a:rPr lang="en-US" altLang="zh-CN" sz="2400" b="1" dirty="0">
                <a:latin typeface="宋体" panose="02010600030101010101" pitchFamily="2" charset="-122"/>
                <a:ea typeface="宋体" panose="02010600030101010101" pitchFamily="2" charset="-122"/>
              </a:rPr>
              <a:t>B.</a:t>
            </a:r>
            <a:r>
              <a:rPr lang="zh-CN" altLang="en-US" sz="2400" b="1" dirty="0">
                <a:latin typeface="宋体" panose="02010600030101010101" pitchFamily="2" charset="-122"/>
                <a:ea typeface="宋体" panose="02010600030101010101" pitchFamily="2" charset="-122"/>
              </a:rPr>
              <a:t>我国重视用法治手段保护知识产权</a:t>
            </a:r>
          </a:p>
          <a:p>
            <a:pPr>
              <a:lnSpc>
                <a:spcPct val="150000"/>
              </a:lnSpc>
            </a:pPr>
            <a:r>
              <a:rPr lang="en-US" altLang="zh-CN" sz="2400" b="1" dirty="0">
                <a:latin typeface="宋体" panose="02010600030101010101" pitchFamily="2" charset="-122"/>
                <a:ea typeface="宋体" panose="02010600030101010101" pitchFamily="2" charset="-122"/>
              </a:rPr>
              <a:t>C.</a:t>
            </a:r>
            <a:r>
              <a:rPr lang="zh-CN" altLang="en-US" sz="2400" b="1" dirty="0">
                <a:latin typeface="宋体" panose="02010600030101010101" pitchFamily="2" charset="-122"/>
                <a:ea typeface="宋体" panose="02010600030101010101" pitchFamily="2" charset="-122"/>
              </a:rPr>
              <a:t>我国只保护本国的知识产权</a:t>
            </a:r>
          </a:p>
          <a:p>
            <a:pPr>
              <a:lnSpc>
                <a:spcPct val="150000"/>
              </a:lnSpc>
            </a:pPr>
            <a:r>
              <a:rPr lang="en-US" altLang="zh-CN" sz="2400" b="1" dirty="0">
                <a:latin typeface="宋体" panose="02010600030101010101" pitchFamily="2" charset="-122"/>
                <a:ea typeface="宋体" panose="02010600030101010101" pitchFamily="2" charset="-122"/>
              </a:rPr>
              <a:t>D.</a:t>
            </a:r>
            <a:r>
              <a:rPr lang="zh-CN" altLang="en-US" sz="2400" b="1" dirty="0">
                <a:latin typeface="宋体" panose="02010600030101010101" pitchFamily="2" charset="-122"/>
                <a:ea typeface="宋体" panose="02010600030101010101" pitchFamily="2" charset="-122"/>
              </a:rPr>
              <a:t>我国的知识产权已经得到很好保护</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1478605" y="2503498"/>
            <a:ext cx="615839" cy="523220"/>
          </a:xfrm>
          <a:prstGeom prst="rect">
            <a:avLst/>
          </a:prstGeom>
        </p:spPr>
        <p:txBody>
          <a:bodyPr wrap="square">
            <a:spAutoFit/>
          </a:bodyPr>
          <a:lstStyle/>
          <a:p>
            <a:r>
              <a:rPr lang="en-US" altLang="zh-CN" sz="2800" b="1" dirty="0" smtClean="0">
                <a:solidFill>
                  <a:srgbClr val="FF0000"/>
                </a:solidFill>
              </a:rPr>
              <a:t>B</a:t>
            </a:r>
            <a:endParaRPr lang="zh-CN" altLang="en-US" sz="2800" b="1" dirty="0">
              <a:solidFill>
                <a:srgbClr val="FF0000"/>
              </a:solidFill>
            </a:endParaRPr>
          </a:p>
        </p:txBody>
      </p:sp>
    </p:spTree>
    <p:extLst>
      <p:ext uri="{BB962C8B-B14F-4D97-AF65-F5344CB8AC3E}">
        <p14:creationId xmlns:p14="http://schemas.microsoft.com/office/powerpoint/2010/main" xmlns="" val="228313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8" y="1857380"/>
            <a:ext cx="9016686"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en-US" altLang="zh-CN" sz="2400" b="1" dirty="0" smtClean="0">
                <a:latin typeface="宋体" panose="02010600030101010101" pitchFamily="2" charset="-122"/>
                <a:ea typeface="宋体" panose="02010600030101010101" pitchFamily="2" charset="-122"/>
              </a:rPr>
              <a:t>6.</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2020</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8</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分）上述</a:t>
            </a:r>
            <a:r>
              <a:rPr lang="zh-CN" altLang="en-US" sz="2400" b="1" dirty="0">
                <a:latin typeface="宋体" panose="02010600030101010101" pitchFamily="2" charset="-122"/>
                <a:ea typeface="宋体" panose="02010600030101010101" pitchFamily="2" charset="-122"/>
              </a:rPr>
              <a:t>关于知识产权的举措 </a:t>
            </a:r>
            <a:r>
              <a:rPr lang="zh-CN" altLang="en-US" sz="2400" b="1" dirty="0" smtClean="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20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有利于打击侵权盗版的</a:t>
            </a:r>
            <a:r>
              <a:rPr lang="zh-CN" altLang="en-US" sz="2400" b="1" dirty="0" smtClean="0">
                <a:latin typeface="宋体" panose="02010600030101010101" pitchFamily="2" charset="-122"/>
                <a:ea typeface="宋体" panose="02010600030101010101" pitchFamily="2" charset="-122"/>
              </a:rPr>
              <a:t>行为  ②</a:t>
            </a:r>
            <a:r>
              <a:rPr lang="zh-CN" altLang="en-US" sz="2400" b="1" dirty="0">
                <a:latin typeface="宋体" panose="02010600030101010101" pitchFamily="2" charset="-122"/>
                <a:ea typeface="宋体" panose="02010600030101010101" pitchFamily="2" charset="-122"/>
              </a:rPr>
              <a:t>有利于推进创新型国家</a:t>
            </a:r>
            <a:r>
              <a:rPr lang="zh-CN" altLang="en-US" sz="2400" b="1" dirty="0" smtClean="0">
                <a:latin typeface="宋体" panose="02010600030101010101" pitchFamily="2" charset="-122"/>
                <a:ea typeface="宋体" panose="02010600030101010101" pitchFamily="2" charset="-122"/>
              </a:rPr>
              <a:t>建设  ③</a:t>
            </a:r>
            <a:r>
              <a:rPr lang="zh-CN" altLang="en-US" sz="2400" b="1" dirty="0">
                <a:latin typeface="宋体" panose="02010600030101010101" pitchFamily="2" charset="-122"/>
                <a:ea typeface="宋体" panose="02010600030101010101" pitchFamily="2" charset="-122"/>
              </a:rPr>
              <a:t>是增加社会财富的根本</a:t>
            </a:r>
            <a:r>
              <a:rPr lang="zh-CN" altLang="en-US" sz="2400" b="1" dirty="0" smtClean="0">
                <a:latin typeface="宋体" panose="02010600030101010101" pitchFamily="2" charset="-122"/>
                <a:ea typeface="宋体" panose="02010600030101010101" pitchFamily="2" charset="-122"/>
              </a:rPr>
              <a:t>途径  ④</a:t>
            </a:r>
            <a:r>
              <a:rPr lang="zh-CN" altLang="en-US" sz="2400" b="1" dirty="0">
                <a:latin typeface="宋体" panose="02010600030101010101" pitchFamily="2" charset="-122"/>
                <a:ea typeface="宋体" panose="02010600030101010101" pitchFamily="2" charset="-122"/>
              </a:rPr>
              <a:t>是促进经济发展的唯一方式</a:t>
            </a:r>
          </a:p>
          <a:p>
            <a:pPr>
              <a:lnSpc>
                <a:spcPct val="200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B.①④</a:t>
            </a:r>
          </a:p>
          <a:p>
            <a:pPr>
              <a:lnSpc>
                <a:spcPct val="200000"/>
              </a:lnSpc>
            </a:pPr>
            <a:r>
              <a:rPr lang="en-US" altLang="zh-CN" sz="2400" b="1" dirty="0">
                <a:latin typeface="宋体" panose="02010600030101010101" pitchFamily="2" charset="-122"/>
                <a:ea typeface="宋体" panose="02010600030101010101" pitchFamily="2" charset="-122"/>
              </a:rPr>
              <a:t>C.②③</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D.③④</a:t>
            </a:r>
            <a:endParaRPr lang="zh-CN" altLang="en-US" sz="2400" b="1" dirty="0">
              <a:latin typeface="宋体" panose="02010600030101010101" pitchFamily="2" charset="-122"/>
              <a:ea typeface="宋体" panose="02010600030101010101"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671257" y="2046951"/>
            <a:ext cx="615839"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spTree>
    <p:extLst>
      <p:ext uri="{BB962C8B-B14F-4D97-AF65-F5344CB8AC3E}">
        <p14:creationId xmlns:p14="http://schemas.microsoft.com/office/powerpoint/2010/main" xmlns="" val="1135317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7" y="1411332"/>
            <a:ext cx="10198715" cy="964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3400"/>
              </a:lnSpc>
            </a:pPr>
            <a:r>
              <a:rPr lang="en-US" altLang="zh-CN" sz="2400" b="1" dirty="0" smtClean="0">
                <a:latin typeface="宋体" panose="02010600030101010101" pitchFamily="2" charset="-122"/>
                <a:ea typeface="宋体" panose="02010600030101010101" pitchFamily="2" charset="-122"/>
              </a:rPr>
              <a:t>7.</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2017</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分）冀</a:t>
            </a:r>
            <a:r>
              <a:rPr lang="zh-CN" altLang="en-US" sz="2400" b="1" dirty="0">
                <a:latin typeface="宋体" panose="02010600030101010101" pitchFamily="2" charset="-122"/>
                <a:ea typeface="宋体" panose="02010600030101010101" pitchFamily="2" charset="-122"/>
              </a:rPr>
              <a:t>华中学准备举办“图说时政”专题</a:t>
            </a:r>
            <a:r>
              <a:rPr lang="zh-CN" altLang="en-US" sz="2400" b="1" dirty="0" smtClean="0">
                <a:latin typeface="宋体" panose="02010600030101010101" pitchFamily="2" charset="-122"/>
                <a:ea typeface="宋体" panose="02010600030101010101" pitchFamily="2" charset="-122"/>
              </a:rPr>
              <a:t>展览，小</a:t>
            </a:r>
            <a:r>
              <a:rPr lang="zh-CN" altLang="en-US" sz="2400" b="1" dirty="0">
                <a:latin typeface="宋体" panose="02010600030101010101" pitchFamily="2" charset="-122"/>
                <a:ea typeface="宋体" panose="02010600030101010101" pitchFamily="2" charset="-122"/>
              </a:rPr>
              <a:t>亮同学搜集到的下列</a:t>
            </a:r>
            <a:r>
              <a:rPr lang="zh-CN" altLang="en-US" sz="2400" b="1" dirty="0" smtClean="0">
                <a:latin typeface="宋体" panose="02010600030101010101" pitchFamily="2" charset="-122"/>
                <a:ea typeface="宋体" panose="02010600030101010101" pitchFamily="2" charset="-122"/>
              </a:rPr>
              <a:t>图片，适宜</a:t>
            </a:r>
            <a:r>
              <a:rPr lang="zh-CN" altLang="en-US" sz="2400" b="1" dirty="0">
                <a:latin typeface="宋体" panose="02010600030101010101" pitchFamily="2" charset="-122"/>
                <a:ea typeface="宋体" panose="02010600030101010101" pitchFamily="2" charset="-122"/>
              </a:rPr>
              <a:t>归入“中国力量”这一主题的</a:t>
            </a:r>
            <a:r>
              <a:rPr lang="zh-CN" altLang="en-US" sz="2400" b="1" dirty="0" smtClean="0">
                <a:latin typeface="宋体" panose="02010600030101010101" pitchFamily="2" charset="-122"/>
                <a:ea typeface="宋体" panose="02010600030101010101" pitchFamily="2" charset="-122"/>
              </a:rPr>
              <a:t>是（</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9877277" y="1852479"/>
            <a:ext cx="615839" cy="523220"/>
          </a:xfrm>
          <a:prstGeom prst="rect">
            <a:avLst/>
          </a:prstGeom>
        </p:spPr>
        <p:txBody>
          <a:bodyPr wrap="square">
            <a:spAutoFit/>
          </a:bodyPr>
          <a:lstStyle/>
          <a:p>
            <a:r>
              <a:rPr lang="en-US" altLang="zh-CN" sz="2800" b="1" dirty="0" smtClean="0">
                <a:solidFill>
                  <a:srgbClr val="FF0000"/>
                </a:solidFill>
              </a:rPr>
              <a:t>D</a:t>
            </a:r>
            <a:endParaRPr lang="zh-CN" altLang="en-US" sz="2800" b="1" dirty="0">
              <a:solidFill>
                <a:srgbClr val="FF0000"/>
              </a:solidFill>
            </a:endParaRPr>
          </a:p>
        </p:txBody>
      </p:sp>
      <p:sp>
        <p:nvSpPr>
          <p:cNvPr id="9" name="文本框 99"/>
          <p:cNvSpPr txBox="1">
            <a:spLocks noChangeArrowheads="1"/>
          </p:cNvSpPr>
          <p:nvPr/>
        </p:nvSpPr>
        <p:spPr bwMode="auto">
          <a:xfrm>
            <a:off x="1075168" y="5714107"/>
            <a:ext cx="901668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A</a:t>
            </a:r>
            <a:r>
              <a:rPr lang="en-US" altLang="zh-CN" sz="2400" b="1" dirty="0">
                <a:latin typeface="宋体" panose="02010600030101010101" pitchFamily="2" charset="-122"/>
                <a:ea typeface="宋体" panose="02010600030101010101" pitchFamily="2" charset="-122"/>
              </a:rPr>
              <a:t>.①②</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B.</a:t>
            </a:r>
            <a:r>
              <a:rPr lang="en-US" altLang="zh-CN" sz="2400" b="1" dirty="0" smtClean="0">
                <a:latin typeface="宋体" panose="02010600030101010101" pitchFamily="2" charset="-122"/>
                <a:ea typeface="宋体" panose="02010600030101010101" pitchFamily="2" charset="-122"/>
              </a:rPr>
              <a:t>②④       C</a:t>
            </a:r>
            <a:r>
              <a:rPr lang="en-US" altLang="zh-CN" sz="2400" b="1" dirty="0">
                <a:latin typeface="宋体" panose="02010600030101010101" pitchFamily="2" charset="-122"/>
                <a:ea typeface="宋体" panose="02010600030101010101" pitchFamily="2" charset="-122"/>
              </a:rPr>
              <a:t>.①③④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.①②③④</a:t>
            </a:r>
          </a:p>
        </p:txBody>
      </p:sp>
      <p:pic>
        <p:nvPicPr>
          <p:cNvPr id="10" name="p95-6.jpg" descr="id:2147502564;FounderCES"/>
          <p:cNvPicPr/>
          <p:nvPr/>
        </p:nvPicPr>
        <p:blipFill>
          <a:blip r:embed="rId5"/>
          <a:stretch>
            <a:fillRect/>
          </a:stretch>
        </p:blipFill>
        <p:spPr>
          <a:xfrm>
            <a:off x="1828800" y="2375699"/>
            <a:ext cx="7002965" cy="3471778"/>
          </a:xfrm>
          <a:prstGeom prst="rect">
            <a:avLst/>
          </a:prstGeom>
        </p:spPr>
      </p:pic>
    </p:spTree>
    <p:extLst>
      <p:ext uri="{BB962C8B-B14F-4D97-AF65-F5344CB8AC3E}">
        <p14:creationId xmlns:p14="http://schemas.microsoft.com/office/powerpoint/2010/main" xmlns="" val="4150095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017205" y="1438740"/>
            <a:ext cx="10044805"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en-US" altLang="zh-CN" sz="2400" b="1" dirty="0" smtClean="0">
                <a:latin typeface="宋体" panose="02010600030101010101" pitchFamily="2" charset="-122"/>
                <a:ea typeface="宋体" panose="02010600030101010101" pitchFamily="2" charset="-122"/>
              </a:rPr>
              <a:t>8.[2017</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30</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10</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阅读</a:t>
            </a:r>
            <a:r>
              <a:rPr lang="zh-CN" altLang="en-US" sz="2400" b="1" dirty="0" smtClean="0">
                <a:latin typeface="宋体" panose="02010600030101010101" pitchFamily="2" charset="-122"/>
                <a:ea typeface="宋体" panose="02010600030101010101" pitchFamily="2" charset="-122"/>
              </a:rPr>
              <a:t>材料，综合</a:t>
            </a:r>
            <a:r>
              <a:rPr lang="zh-CN" altLang="en-US" sz="2400" b="1" dirty="0">
                <a:latin typeface="宋体" panose="02010600030101010101" pitchFamily="2" charset="-122"/>
                <a:ea typeface="宋体" panose="02010600030101010101" pitchFamily="2" charset="-122"/>
              </a:rPr>
              <a:t>运用所学知识回答问题。</a:t>
            </a:r>
          </a:p>
          <a:p>
            <a:pPr>
              <a:lnSpc>
                <a:spcPct val="200000"/>
              </a:lnSpc>
            </a:pPr>
            <a:r>
              <a:rPr lang="zh-CN" altLang="en-US" sz="2400" b="1" dirty="0">
                <a:latin typeface="宋体" panose="02010600030101010101" pitchFamily="2" charset="-122"/>
                <a:ea typeface="宋体" panose="02010600030101010101" pitchFamily="2" charset="-122"/>
              </a:rPr>
              <a:t>材料一　</a:t>
            </a:r>
            <a:r>
              <a:rPr lang="en-US" altLang="zh-CN" sz="2400" b="1" dirty="0">
                <a:latin typeface="楷体" pitchFamily="49" charset="-122"/>
                <a:ea typeface="楷体" pitchFamily="49" charset="-122"/>
              </a:rPr>
              <a:t>19</a:t>
            </a:r>
            <a:r>
              <a:rPr lang="zh-CN" altLang="en-US" sz="2400" b="1" dirty="0" smtClean="0">
                <a:latin typeface="楷体" pitchFamily="49" charset="-122"/>
                <a:ea typeface="楷体" pitchFamily="49" charset="-122"/>
              </a:rPr>
              <a:t>世纪末，世界</a:t>
            </a:r>
            <a:r>
              <a:rPr lang="zh-CN" altLang="en-US" sz="2400" b="1" dirty="0">
                <a:latin typeface="楷体" pitchFamily="49" charset="-122"/>
                <a:ea typeface="楷体" pitchFamily="49" charset="-122"/>
              </a:rPr>
              <a:t>铁路发展到</a:t>
            </a:r>
            <a:r>
              <a:rPr lang="en-US" altLang="zh-CN" sz="2400" b="1" dirty="0">
                <a:latin typeface="楷体" pitchFamily="49" charset="-122"/>
                <a:ea typeface="楷体" pitchFamily="49" charset="-122"/>
              </a:rPr>
              <a:t>65</a:t>
            </a:r>
            <a:r>
              <a:rPr lang="zh-CN" altLang="en-US" sz="2400" b="1" dirty="0">
                <a:latin typeface="楷体" pitchFamily="49" charset="-122"/>
                <a:ea typeface="楷体" pitchFamily="49" charset="-122"/>
              </a:rPr>
              <a:t>万</a:t>
            </a:r>
            <a:r>
              <a:rPr lang="zh-CN" altLang="en-US" sz="2400" b="1" dirty="0" smtClean="0">
                <a:latin typeface="楷体" pitchFamily="49" charset="-122"/>
                <a:ea typeface="楷体" pitchFamily="49" charset="-122"/>
              </a:rPr>
              <a:t>千米，到</a:t>
            </a:r>
            <a:r>
              <a:rPr lang="en-US" altLang="zh-CN" sz="2400" b="1" dirty="0">
                <a:latin typeface="楷体" pitchFamily="49" charset="-122"/>
                <a:ea typeface="楷体" pitchFamily="49" charset="-122"/>
              </a:rPr>
              <a:t>20</a:t>
            </a:r>
            <a:r>
              <a:rPr lang="zh-CN" altLang="en-US" sz="2400" b="1" dirty="0">
                <a:latin typeface="楷体" pitchFamily="49" charset="-122"/>
                <a:ea typeface="楷体" pitchFamily="49" charset="-122"/>
              </a:rPr>
              <a:t>世纪</a:t>
            </a:r>
            <a:r>
              <a:rPr lang="en-US" altLang="zh-CN" sz="2400" b="1" dirty="0">
                <a:latin typeface="楷体" pitchFamily="49" charset="-122"/>
                <a:ea typeface="楷体" pitchFamily="49" charset="-122"/>
              </a:rPr>
              <a:t>20</a:t>
            </a:r>
            <a:r>
              <a:rPr lang="zh-CN" altLang="en-US" sz="2400" b="1" dirty="0">
                <a:latin typeface="楷体" pitchFamily="49" charset="-122"/>
                <a:ea typeface="楷体" pitchFamily="49" charset="-122"/>
              </a:rPr>
              <a:t>年代翻了</a:t>
            </a:r>
            <a:r>
              <a:rPr lang="zh-CN" altLang="en-US" sz="2400" b="1" dirty="0" smtClean="0">
                <a:latin typeface="楷体" pitchFamily="49" charset="-122"/>
                <a:ea typeface="楷体" pitchFamily="49" charset="-122"/>
              </a:rPr>
              <a:t>一番，达到</a:t>
            </a:r>
            <a:r>
              <a:rPr lang="en-US" altLang="zh-CN" sz="2400" b="1" dirty="0">
                <a:latin typeface="楷体" pitchFamily="49" charset="-122"/>
                <a:ea typeface="楷体" pitchFamily="49" charset="-122"/>
              </a:rPr>
              <a:t>127</a:t>
            </a:r>
            <a:r>
              <a:rPr lang="zh-CN" altLang="en-US" sz="2400" b="1" dirty="0">
                <a:latin typeface="楷体" pitchFamily="49" charset="-122"/>
                <a:ea typeface="楷体" pitchFamily="49" charset="-122"/>
              </a:rPr>
              <a:t>万</a:t>
            </a:r>
            <a:r>
              <a:rPr lang="zh-CN" altLang="en-US" sz="2400" b="1" dirty="0" smtClean="0">
                <a:latin typeface="楷体" pitchFamily="49" charset="-122"/>
                <a:ea typeface="楷体" pitchFamily="49" charset="-122"/>
              </a:rPr>
              <a:t>千米，成为</a:t>
            </a:r>
            <a:r>
              <a:rPr lang="zh-CN" altLang="en-US" sz="2400" b="1" dirty="0">
                <a:latin typeface="楷体" pitchFamily="49" charset="-122"/>
                <a:ea typeface="楷体" pitchFamily="49" charset="-122"/>
              </a:rPr>
              <a:t>世界陆路运输的垄断性工具。铁路的</a:t>
            </a:r>
            <a:r>
              <a:rPr lang="zh-CN" altLang="en-US" sz="2400" b="1" dirty="0" smtClean="0">
                <a:latin typeface="楷体" pitchFamily="49" charset="-122"/>
                <a:ea typeface="楷体" pitchFamily="49" charset="-122"/>
              </a:rPr>
              <a:t>出现，改变</a:t>
            </a:r>
            <a:r>
              <a:rPr lang="zh-CN" altLang="en-US" sz="2400" b="1" dirty="0">
                <a:latin typeface="楷体" pitchFamily="49" charset="-122"/>
                <a:ea typeface="楷体" pitchFamily="49" charset="-122"/>
              </a:rPr>
              <a:t>了人</a:t>
            </a:r>
            <a:r>
              <a:rPr lang="zh-CN" altLang="en-US" sz="2400" b="1" dirty="0" smtClean="0">
                <a:latin typeface="楷体" pitchFamily="49" charset="-122"/>
                <a:ea typeface="楷体" pitchFamily="49" charset="-122"/>
              </a:rPr>
              <a:t>类社会，不仅</a:t>
            </a:r>
            <a:r>
              <a:rPr lang="zh-CN" altLang="en-US" sz="2400" b="1" dirty="0">
                <a:latin typeface="楷体" pitchFamily="49" charset="-122"/>
                <a:ea typeface="楷体" pitchFamily="49" charset="-122"/>
              </a:rPr>
              <a:t>体现在成百倍增加的运输量、数十倍提高的运行速度</a:t>
            </a:r>
            <a:r>
              <a:rPr lang="zh-CN" altLang="en-US" sz="2400" b="1" dirty="0" smtClean="0">
                <a:latin typeface="楷体" pitchFamily="49" charset="-122"/>
                <a:ea typeface="楷体" pitchFamily="49" charset="-122"/>
              </a:rPr>
              <a:t>上，还</a:t>
            </a:r>
            <a:r>
              <a:rPr lang="zh-CN" altLang="en-US" sz="2400" b="1" dirty="0">
                <a:latin typeface="楷体" pitchFamily="49" charset="-122"/>
                <a:ea typeface="楷体" pitchFamily="49" charset="-122"/>
              </a:rPr>
              <a:t>进一步教会了人们遵守时间和</a:t>
            </a:r>
            <a:r>
              <a:rPr lang="zh-CN" altLang="en-US" sz="2400" b="1" dirty="0" smtClean="0">
                <a:latin typeface="楷体" pitchFamily="49" charset="-122"/>
                <a:ea typeface="楷体" pitchFamily="49" charset="-122"/>
              </a:rPr>
              <a:t>纪律，守时</a:t>
            </a:r>
            <a:r>
              <a:rPr lang="zh-CN" altLang="en-US" sz="2400" b="1" dirty="0">
                <a:latin typeface="楷体" pitchFamily="49" charset="-122"/>
                <a:ea typeface="楷体" pitchFamily="49" charset="-122"/>
              </a:rPr>
              <a:t>守纪成为现实生活的准则。</a:t>
            </a:r>
          </a:p>
        </p:txBody>
      </p:sp>
    </p:spTree>
    <p:extLst>
      <p:ext uri="{BB962C8B-B14F-4D97-AF65-F5344CB8AC3E}">
        <p14:creationId xmlns:p14="http://schemas.microsoft.com/office/powerpoint/2010/main" xmlns="" val="33400378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017205" y="1416321"/>
            <a:ext cx="9866385"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a:latin typeface="宋体" panose="02010600030101010101" pitchFamily="2" charset="-122"/>
                <a:ea typeface="宋体" panose="02010600030101010101" pitchFamily="2" charset="-122"/>
              </a:rPr>
              <a:t>材料二　</a:t>
            </a:r>
            <a:r>
              <a:rPr lang="en-US" altLang="zh-CN" sz="2400" b="1" dirty="0">
                <a:latin typeface="楷体" pitchFamily="49" charset="-122"/>
                <a:ea typeface="楷体" pitchFamily="49" charset="-122"/>
              </a:rPr>
              <a:t>21</a:t>
            </a:r>
            <a:r>
              <a:rPr lang="zh-CN" altLang="en-US" sz="2400" b="1" dirty="0">
                <a:latin typeface="楷体" pitchFamily="49" charset="-122"/>
                <a:ea typeface="楷体" pitchFamily="49" charset="-122"/>
              </a:rPr>
              <a:t>世纪</a:t>
            </a:r>
            <a:r>
              <a:rPr lang="zh-CN" altLang="en-US" sz="2400" b="1" dirty="0" smtClean="0">
                <a:latin typeface="楷体" pitchFamily="49" charset="-122"/>
                <a:ea typeface="楷体" pitchFamily="49" charset="-122"/>
              </a:rPr>
              <a:t>初，我国</a:t>
            </a:r>
            <a:r>
              <a:rPr lang="zh-CN" altLang="en-US" sz="2400" b="1" dirty="0">
                <a:latin typeface="楷体" pitchFamily="49" charset="-122"/>
                <a:ea typeface="楷体" pitchFamily="49" charset="-122"/>
              </a:rPr>
              <a:t>开始大力发展高速铁路。</a:t>
            </a:r>
            <a:r>
              <a:rPr lang="en-US" altLang="zh-CN" sz="2400" b="1" dirty="0">
                <a:latin typeface="楷体" pitchFamily="49" charset="-122"/>
                <a:ea typeface="楷体" pitchFamily="49" charset="-122"/>
              </a:rPr>
              <a:t>2008</a:t>
            </a:r>
            <a:r>
              <a:rPr lang="zh-CN" altLang="en-US" sz="2400" b="1" dirty="0">
                <a:latin typeface="楷体" pitchFamily="49" charset="-122"/>
                <a:ea typeface="楷体" pitchFamily="49" charset="-122"/>
              </a:rPr>
              <a:t>年我国第一条设计时速</a:t>
            </a:r>
            <a:r>
              <a:rPr lang="en-US" altLang="zh-CN" sz="2400" b="1" dirty="0">
                <a:latin typeface="楷体" pitchFamily="49" charset="-122"/>
                <a:ea typeface="楷体" pitchFamily="49" charset="-122"/>
              </a:rPr>
              <a:t>350</a:t>
            </a:r>
            <a:r>
              <a:rPr lang="zh-CN" altLang="en-US" sz="2400" b="1" dirty="0">
                <a:latin typeface="楷体" pitchFamily="49" charset="-122"/>
                <a:ea typeface="楷体" pitchFamily="49" charset="-122"/>
              </a:rPr>
              <a:t>千米的高速铁路</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京津城际铁路开通运营。</a:t>
            </a:r>
            <a:r>
              <a:rPr lang="zh-CN" altLang="en-US" sz="2400" b="1" dirty="0" smtClean="0">
                <a:latin typeface="楷体" pitchFamily="49" charset="-122"/>
                <a:ea typeface="楷体" pitchFamily="49" charset="-122"/>
              </a:rPr>
              <a:t>如今，我国</a:t>
            </a:r>
            <a:r>
              <a:rPr lang="zh-CN" altLang="en-US" sz="2400" b="1" dirty="0">
                <a:latin typeface="楷体" pitchFamily="49" charset="-122"/>
                <a:ea typeface="楷体" pitchFamily="49" charset="-122"/>
              </a:rPr>
              <a:t>高铁运营里程突破</a:t>
            </a:r>
            <a:r>
              <a:rPr lang="en-US" altLang="zh-CN" sz="2400" b="1" dirty="0">
                <a:latin typeface="楷体" pitchFamily="49" charset="-122"/>
                <a:ea typeface="楷体" pitchFamily="49" charset="-122"/>
              </a:rPr>
              <a:t>2</a:t>
            </a:r>
            <a:r>
              <a:rPr lang="zh-CN" altLang="en-US" sz="2400" b="1" dirty="0">
                <a:latin typeface="楷体" pitchFamily="49" charset="-122"/>
                <a:ea typeface="楷体" pitchFamily="49" charset="-122"/>
              </a:rPr>
              <a:t>万</a:t>
            </a:r>
            <a:r>
              <a:rPr lang="zh-CN" altLang="en-US" sz="2400" b="1" dirty="0" smtClean="0">
                <a:latin typeface="楷体" pitchFamily="49" charset="-122"/>
                <a:ea typeface="楷体" pitchFamily="49" charset="-122"/>
              </a:rPr>
              <a:t>千米，居</a:t>
            </a:r>
            <a:r>
              <a:rPr lang="zh-CN" altLang="en-US" sz="2400" b="1" dirty="0">
                <a:latin typeface="楷体" pitchFamily="49" charset="-122"/>
                <a:ea typeface="楷体" pitchFamily="49" charset="-122"/>
              </a:rPr>
              <a:t>世界第一位。经过引进、消化、吸收、再</a:t>
            </a:r>
            <a:r>
              <a:rPr lang="zh-CN" altLang="en-US" sz="2400" b="1" dirty="0" smtClean="0">
                <a:latin typeface="楷体" pitchFamily="49" charset="-122"/>
                <a:ea typeface="楷体" pitchFamily="49" charset="-122"/>
              </a:rPr>
              <a:t>创新，我国</a:t>
            </a:r>
            <a:r>
              <a:rPr lang="zh-CN" altLang="en-US" sz="2400" b="1" dirty="0">
                <a:latin typeface="楷体" pitchFamily="49" charset="-122"/>
                <a:ea typeface="楷体" pitchFamily="49" charset="-122"/>
              </a:rPr>
              <a:t>已全面掌握高铁核心</a:t>
            </a:r>
            <a:r>
              <a:rPr lang="zh-CN" altLang="en-US" sz="2400" b="1" dirty="0" smtClean="0">
                <a:latin typeface="楷体" pitchFamily="49" charset="-122"/>
                <a:ea typeface="楷体" pitchFamily="49" charset="-122"/>
              </a:rPr>
              <a:t>技术，中国</a:t>
            </a:r>
            <a:r>
              <a:rPr lang="zh-CN" altLang="en-US" sz="2400" b="1" dirty="0">
                <a:latin typeface="楷体" pitchFamily="49" charset="-122"/>
                <a:ea typeface="楷体" pitchFamily="49" charset="-122"/>
              </a:rPr>
              <a:t>高铁总体技术水平跻身世界先进行列。具有完全自主知识产权的时速</a:t>
            </a:r>
            <a:r>
              <a:rPr lang="en-US" altLang="zh-CN" sz="2400" b="1" dirty="0">
                <a:latin typeface="楷体" pitchFamily="49" charset="-122"/>
                <a:ea typeface="楷体" pitchFamily="49" charset="-122"/>
              </a:rPr>
              <a:t>380</a:t>
            </a:r>
            <a:r>
              <a:rPr lang="zh-CN" altLang="en-US" sz="2400" b="1" dirty="0">
                <a:latin typeface="楷体" pitchFamily="49" charset="-122"/>
                <a:ea typeface="楷体" pitchFamily="49" charset="-122"/>
              </a:rPr>
              <a:t>千米</a:t>
            </a:r>
            <a:r>
              <a:rPr lang="en-US" altLang="zh-CN" sz="2400" b="1" dirty="0">
                <a:latin typeface="楷体" pitchFamily="49" charset="-122"/>
                <a:ea typeface="楷体" pitchFamily="49" charset="-122"/>
              </a:rPr>
              <a:t>CRH380A</a:t>
            </a:r>
            <a:r>
              <a:rPr lang="zh-CN" altLang="en-US" sz="2400" b="1" dirty="0">
                <a:latin typeface="楷体" pitchFamily="49" charset="-122"/>
                <a:ea typeface="楷体" pitchFamily="49" charset="-122"/>
              </a:rPr>
              <a:t>型动车组是我国高铁的标志性</a:t>
            </a:r>
            <a:r>
              <a:rPr lang="zh-CN" altLang="en-US" sz="2400" b="1" dirty="0" smtClean="0">
                <a:latin typeface="楷体" pitchFamily="49" charset="-122"/>
                <a:ea typeface="楷体" pitchFamily="49" charset="-122"/>
              </a:rPr>
              <a:t>产品，也</a:t>
            </a:r>
            <a:r>
              <a:rPr lang="zh-CN" altLang="en-US" sz="2400" b="1" dirty="0">
                <a:latin typeface="楷体" pitchFamily="49" charset="-122"/>
                <a:ea typeface="楷体" pitchFamily="49" charset="-122"/>
              </a:rPr>
              <a:t>是世界上运营时速最快、科技含量最高、综合性能最好的</a:t>
            </a:r>
            <a:r>
              <a:rPr lang="zh-CN" altLang="en-US" sz="2400" b="1" dirty="0" smtClean="0">
                <a:latin typeface="楷体" pitchFamily="49" charset="-122"/>
                <a:ea typeface="楷体" pitchFamily="49" charset="-122"/>
              </a:rPr>
              <a:t>高速列车，成为</a:t>
            </a:r>
            <a:r>
              <a:rPr lang="zh-CN" altLang="en-US" sz="2400" b="1" dirty="0">
                <a:latin typeface="楷体" pitchFamily="49" charset="-122"/>
                <a:ea typeface="楷体" pitchFamily="49" charset="-122"/>
              </a:rPr>
              <a:t>代表中国高铁走向世界的一张闪亮国际名片。中国高铁项目已遍及亚、欧、南美等</a:t>
            </a:r>
            <a:r>
              <a:rPr lang="zh-CN" altLang="en-US" sz="2400" b="1" dirty="0" smtClean="0">
                <a:latin typeface="楷体" pitchFamily="49" charset="-122"/>
                <a:ea typeface="楷体" pitchFamily="49" charset="-122"/>
              </a:rPr>
              <a:t>大洲，为</a:t>
            </a:r>
            <a:r>
              <a:rPr lang="zh-CN" altLang="en-US" sz="2400" b="1" dirty="0">
                <a:latin typeface="楷体" pitchFamily="49" charset="-122"/>
                <a:ea typeface="楷体" pitchFamily="49" charset="-122"/>
              </a:rPr>
              <a:t>世界高速铁路发展注入了强大</a:t>
            </a:r>
            <a:r>
              <a:rPr lang="zh-CN" altLang="en-US" sz="2400" b="1" dirty="0" smtClean="0">
                <a:latin typeface="楷体" pitchFamily="49" charset="-122"/>
                <a:ea typeface="楷体" pitchFamily="49" charset="-122"/>
              </a:rPr>
              <a:t>动力，推动</a:t>
            </a:r>
            <a:r>
              <a:rPr lang="zh-CN" altLang="en-US" sz="2400" b="1" dirty="0">
                <a:latin typeface="楷体" pitchFamily="49" charset="-122"/>
                <a:ea typeface="楷体" pitchFamily="49" charset="-122"/>
              </a:rPr>
              <a:t>了世界高铁技术的发展。</a:t>
            </a:r>
          </a:p>
        </p:txBody>
      </p:sp>
    </p:spTree>
    <p:extLst>
      <p:ext uri="{BB962C8B-B14F-4D97-AF65-F5344CB8AC3E}">
        <p14:creationId xmlns:p14="http://schemas.microsoft.com/office/powerpoint/2010/main" xmlns="" val="19840026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017205" y="1416321"/>
            <a:ext cx="986638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）据</a:t>
            </a:r>
            <a:r>
              <a:rPr lang="zh-CN" altLang="en-US" sz="2400" b="1" dirty="0">
                <a:latin typeface="宋体" panose="02010600030101010101" pitchFamily="2" charset="-122"/>
                <a:ea typeface="宋体" panose="02010600030101010101" pitchFamily="2" charset="-122"/>
              </a:rPr>
              <a:t>材料</a:t>
            </a:r>
            <a:r>
              <a:rPr lang="zh-CN" altLang="en-US" sz="2400" b="1" dirty="0" smtClean="0">
                <a:latin typeface="宋体" panose="02010600030101010101" pitchFamily="2" charset="-122"/>
                <a:ea typeface="宋体" panose="02010600030101010101" pitchFamily="2" charset="-122"/>
              </a:rPr>
              <a:t>二，概括</a:t>
            </a:r>
            <a:r>
              <a:rPr lang="en-US" altLang="zh-CN" sz="2400" b="1" dirty="0">
                <a:latin typeface="宋体" panose="02010600030101010101" pitchFamily="2" charset="-122"/>
                <a:ea typeface="宋体" panose="02010600030101010101" pitchFamily="2" charset="-122"/>
              </a:rPr>
              <a:t>21</a:t>
            </a:r>
            <a:r>
              <a:rPr lang="zh-CN" altLang="en-US" sz="2400" b="1" dirty="0">
                <a:latin typeface="宋体" panose="02010600030101010101" pitchFamily="2" charset="-122"/>
                <a:ea typeface="宋体" panose="02010600030101010101" pitchFamily="2" charset="-122"/>
              </a:rPr>
              <a:t>世纪以来我国高速铁路发展的特点</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分）</a:t>
            </a:r>
            <a:endParaRPr lang="zh-CN" altLang="en-US" sz="2400" b="1" dirty="0">
              <a:latin typeface="宋体" panose="02010600030101010101" pitchFamily="2" charset="-122"/>
              <a:ea typeface="宋体" panose="02010600030101010101" pitchFamily="2" charset="-122"/>
            </a:endParaRPr>
          </a:p>
        </p:txBody>
      </p:sp>
      <p:sp>
        <p:nvSpPr>
          <p:cNvPr id="7" name="矩形 6"/>
          <p:cNvSpPr/>
          <p:nvPr/>
        </p:nvSpPr>
        <p:spPr>
          <a:xfrm>
            <a:off x="1125561" y="2065325"/>
            <a:ext cx="9133560" cy="559769"/>
          </a:xfrm>
          <a:prstGeom prst="rect">
            <a:avLst/>
          </a:prstGeom>
        </p:spPr>
        <p:txBody>
          <a:bodyPr wrap="square">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发展速度快、技术先进、有自己的品牌、走向世界</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a:t>
            </a:r>
            <a:endPar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sp>
        <p:nvSpPr>
          <p:cNvPr id="8" name="文本框 99"/>
          <p:cNvSpPr txBox="1">
            <a:spLocks noChangeArrowheads="1"/>
          </p:cNvSpPr>
          <p:nvPr/>
        </p:nvSpPr>
        <p:spPr bwMode="auto">
          <a:xfrm>
            <a:off x="449611" y="3563359"/>
            <a:ext cx="1100157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）据</a:t>
            </a:r>
            <a:r>
              <a:rPr lang="zh-CN" altLang="en-US" sz="2400" b="1" dirty="0">
                <a:latin typeface="宋体" panose="02010600030101010101" pitchFamily="2" charset="-122"/>
                <a:ea typeface="宋体" panose="02010600030101010101" pitchFamily="2" charset="-122"/>
              </a:rPr>
              <a:t>材料</a:t>
            </a:r>
            <a:r>
              <a:rPr lang="zh-CN" altLang="en-US" sz="2400" b="1" dirty="0" smtClean="0">
                <a:latin typeface="宋体" panose="02010600030101010101" pitchFamily="2" charset="-122"/>
                <a:ea typeface="宋体" panose="02010600030101010101" pitchFamily="2" charset="-122"/>
              </a:rPr>
              <a:t>二，简</a:t>
            </a:r>
            <a:r>
              <a:rPr lang="zh-CN" altLang="en-US" sz="2400" b="1" dirty="0">
                <a:latin typeface="宋体" panose="02010600030101010101" pitchFamily="2" charset="-122"/>
                <a:ea typeface="宋体" panose="02010600030101010101" pitchFamily="2" charset="-122"/>
              </a:rPr>
              <a:t>析我国哪些方针政策的实施促进了我国高铁发展</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分）</a:t>
            </a:r>
            <a:endParaRPr lang="zh-CN" altLang="en-US" sz="2400" b="1" dirty="0">
              <a:latin typeface="宋体" panose="02010600030101010101" pitchFamily="2" charset="-122"/>
              <a:ea typeface="宋体" panose="02010600030101010101" pitchFamily="2" charset="-122"/>
            </a:endParaRPr>
          </a:p>
        </p:txBody>
      </p:sp>
      <p:sp>
        <p:nvSpPr>
          <p:cNvPr id="9" name="矩形 8"/>
          <p:cNvSpPr/>
          <p:nvPr/>
        </p:nvSpPr>
        <p:spPr>
          <a:xfrm>
            <a:off x="635620" y="4209690"/>
            <a:ext cx="10337180" cy="2308324"/>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我国</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坚持以经济建设为</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中心，集中</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力量发展社会</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生产力，推进</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了高铁</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发展；我国</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实施科教兴国</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战略（创新</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驱动发展</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战略），致力于</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建设创新型</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国家，促进</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了高铁技术</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提高；我国</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实行对外开放的</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基本国策，坚持</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“引进来”和</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“走出去”，促使</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高铁走向世界。</a:t>
            </a:r>
          </a:p>
        </p:txBody>
      </p:sp>
    </p:spTree>
    <p:extLst>
      <p:ext uri="{BB962C8B-B14F-4D97-AF65-F5344CB8AC3E}">
        <p14:creationId xmlns:p14="http://schemas.microsoft.com/office/powerpoint/2010/main" xmlns="" val="4140136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206775" y="2005365"/>
            <a:ext cx="986638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）由</a:t>
            </a:r>
            <a:r>
              <a:rPr lang="zh-CN" altLang="en-US" sz="2400" b="1" dirty="0">
                <a:latin typeface="宋体" panose="02010600030101010101" pitchFamily="2" charset="-122"/>
                <a:ea typeface="宋体" panose="02010600030101010101" pitchFamily="2" charset="-122"/>
              </a:rPr>
              <a:t>中外铁路发展看人类社会文明</a:t>
            </a:r>
            <a:r>
              <a:rPr lang="zh-CN" altLang="en-US" sz="2400" b="1" dirty="0" smtClean="0">
                <a:latin typeface="宋体" panose="02010600030101010101" pitchFamily="2" charset="-122"/>
                <a:ea typeface="宋体" panose="02010600030101010101" pitchFamily="2" charset="-122"/>
              </a:rPr>
              <a:t>进步，你</a:t>
            </a:r>
            <a:r>
              <a:rPr lang="zh-CN" altLang="en-US" sz="2400" b="1" dirty="0">
                <a:latin typeface="宋体" panose="02010600030101010101" pitchFamily="2" charset="-122"/>
                <a:ea typeface="宋体" panose="02010600030101010101" pitchFamily="2" charset="-122"/>
              </a:rPr>
              <a:t>能得出什么</a:t>
            </a:r>
            <a:r>
              <a:rPr lang="zh-CN" altLang="en-US" sz="2400" b="1" dirty="0" smtClean="0">
                <a:latin typeface="宋体" panose="02010600030101010101" pitchFamily="2" charset="-122"/>
                <a:ea typeface="宋体" panose="02010600030101010101" pitchFamily="2" charset="-122"/>
              </a:rPr>
              <a:t>认识？（</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a:t>
            </a:r>
            <a:endParaRPr lang="en-US" altLang="zh-CN" sz="2400" b="1" dirty="0">
              <a:latin typeface="宋体" panose="02010600030101010101" pitchFamily="2" charset="-122"/>
              <a:ea typeface="宋体" panose="02010600030101010101" pitchFamily="2" charset="-122"/>
            </a:endParaRPr>
          </a:p>
        </p:txBody>
      </p:sp>
      <p:sp>
        <p:nvSpPr>
          <p:cNvPr id="7" name="矩形 6"/>
          <p:cNvSpPr/>
          <p:nvPr/>
        </p:nvSpPr>
        <p:spPr>
          <a:xfrm>
            <a:off x="747132" y="2879364"/>
            <a:ext cx="9712711" cy="2308324"/>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示例一：铁路</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发展促进了人类社会文明进步。</a:t>
            </a:r>
          </a:p>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示例二：科技</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创新推动了人类社会文明进步。</a:t>
            </a:r>
          </a:p>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示例三：中国</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的发展受世界文明的</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影响，并</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对人类社会的文明进步作出贡献。</a:t>
            </a:r>
          </a:p>
        </p:txBody>
      </p:sp>
    </p:spTree>
    <p:extLst>
      <p:ext uri="{BB962C8B-B14F-4D97-AF65-F5344CB8AC3E}">
        <p14:creationId xmlns:p14="http://schemas.microsoft.com/office/powerpoint/2010/main" xmlns="" val="3640636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872239" y="1305257"/>
            <a:ext cx="10568912" cy="50629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en-US" altLang="zh-CN" sz="2400" b="1" dirty="0" smtClean="0">
                <a:latin typeface="宋体" panose="02010600030101010101" pitchFamily="2" charset="-122"/>
                <a:ea typeface="宋体" panose="02010600030101010101" pitchFamily="2" charset="-122"/>
              </a:rPr>
              <a:t>9.[</a:t>
            </a:r>
            <a:r>
              <a:rPr lang="en-US" altLang="zh-CN" sz="2400" b="1" dirty="0">
                <a:latin typeface="宋体" panose="02010600030101010101" pitchFamily="2" charset="-122"/>
                <a:ea typeface="宋体" panose="02010600030101010101" pitchFamily="2" charset="-122"/>
              </a:rPr>
              <a:t>2016•</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30</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8</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阅读</a:t>
            </a:r>
            <a:r>
              <a:rPr lang="zh-CN" altLang="en-US" sz="2400" b="1" dirty="0" smtClean="0">
                <a:latin typeface="宋体" panose="02010600030101010101" pitchFamily="2" charset="-122"/>
                <a:ea typeface="宋体" panose="02010600030101010101" pitchFamily="2" charset="-122"/>
              </a:rPr>
              <a:t>材料，回答</a:t>
            </a:r>
            <a:r>
              <a:rPr lang="zh-CN" altLang="en-US" sz="2400" b="1" dirty="0">
                <a:latin typeface="宋体" panose="02010600030101010101" pitchFamily="2" charset="-122"/>
                <a:ea typeface="宋体" panose="02010600030101010101" pitchFamily="2" charset="-122"/>
              </a:rPr>
              <a:t>问题。</a:t>
            </a:r>
          </a:p>
          <a:p>
            <a:pPr>
              <a:lnSpc>
                <a:spcPts val="5500"/>
              </a:lnSpc>
            </a:pPr>
            <a:r>
              <a:rPr lang="zh-CN" altLang="en-US" sz="2400" b="1" dirty="0">
                <a:latin typeface="宋体" panose="02010600030101010101" pitchFamily="2" charset="-122"/>
                <a:ea typeface="宋体" panose="02010600030101010101" pitchFamily="2" charset="-122"/>
              </a:rPr>
              <a:t>材料　</a:t>
            </a:r>
            <a:r>
              <a:rPr lang="zh-CN" altLang="en-US" sz="2400" b="1" dirty="0">
                <a:latin typeface="楷体" pitchFamily="49" charset="-122"/>
                <a:ea typeface="楷体" pitchFamily="49" charset="-122"/>
              </a:rPr>
              <a:t>李四光创立</a:t>
            </a:r>
            <a:r>
              <a:rPr lang="zh-CN" altLang="en-US" sz="2400" b="1" dirty="0" smtClean="0">
                <a:latin typeface="楷体" pitchFamily="49" charset="-122"/>
                <a:ea typeface="楷体" pitchFamily="49" charset="-122"/>
              </a:rPr>
              <a:t>地质力学，提出</a:t>
            </a:r>
            <a:r>
              <a:rPr lang="zh-CN" altLang="en-US" sz="2400" b="1" dirty="0">
                <a:latin typeface="楷体" pitchFamily="49" charset="-122"/>
                <a:ea typeface="楷体" pitchFamily="49" charset="-122"/>
              </a:rPr>
              <a:t>陆相成油</a:t>
            </a:r>
            <a:r>
              <a:rPr lang="zh-CN" altLang="en-US" sz="2400" b="1" dirty="0" smtClean="0">
                <a:latin typeface="楷体" pitchFamily="49" charset="-122"/>
                <a:ea typeface="楷体" pitchFamily="49" charset="-122"/>
              </a:rPr>
              <a:t>理论，让</a:t>
            </a:r>
            <a:r>
              <a:rPr lang="zh-CN" altLang="en-US" sz="2400" b="1" dirty="0">
                <a:latin typeface="楷体" pitchFamily="49" charset="-122"/>
                <a:ea typeface="楷体" pitchFamily="49" charset="-122"/>
              </a:rPr>
              <a:t>黑土地上涌出滚滚</a:t>
            </a:r>
            <a:r>
              <a:rPr lang="zh-CN" altLang="en-US" sz="2400" b="1" dirty="0" smtClean="0">
                <a:latin typeface="楷体" pitchFamily="49" charset="-122"/>
                <a:ea typeface="楷体" pitchFamily="49" charset="-122"/>
              </a:rPr>
              <a:t>石油，使</a:t>
            </a:r>
            <a:r>
              <a:rPr lang="zh-CN" altLang="en-US" sz="2400" b="1" dirty="0">
                <a:latin typeface="楷体" pitchFamily="49" charset="-122"/>
                <a:ea typeface="楷体" pitchFamily="49" charset="-122"/>
              </a:rPr>
              <a:t>中国摘掉了“贫油国”的</a:t>
            </a:r>
            <a:r>
              <a:rPr lang="zh-CN" altLang="en-US" sz="2400" b="1" dirty="0" smtClean="0">
                <a:latin typeface="楷体" pitchFamily="49" charset="-122"/>
                <a:ea typeface="楷体" pitchFamily="49" charset="-122"/>
              </a:rPr>
              <a:t>帽子；袁隆平</a:t>
            </a:r>
            <a:r>
              <a:rPr lang="zh-CN" altLang="en-US" sz="2400" b="1" dirty="0">
                <a:latin typeface="楷体" pitchFamily="49" charset="-122"/>
                <a:ea typeface="楷体" pitchFamily="49" charset="-122"/>
              </a:rPr>
              <a:t>发明的杂交水稻一直处于全球领先</a:t>
            </a:r>
            <a:r>
              <a:rPr lang="zh-CN" altLang="en-US" sz="2400" b="1" dirty="0" smtClean="0">
                <a:latin typeface="楷体" pitchFamily="49" charset="-122"/>
                <a:ea typeface="楷体" pitchFamily="49" charset="-122"/>
              </a:rPr>
              <a:t>地位，为</a:t>
            </a:r>
            <a:r>
              <a:rPr lang="zh-CN" altLang="en-US" sz="2400" b="1" dirty="0">
                <a:latin typeface="楷体" pitchFamily="49" charset="-122"/>
                <a:ea typeface="楷体" pitchFamily="49" charset="-122"/>
              </a:rPr>
              <a:t>我国粮食增产发挥了重要</a:t>
            </a:r>
            <a:r>
              <a:rPr lang="zh-CN" altLang="en-US" sz="2400" b="1" dirty="0" smtClean="0">
                <a:latin typeface="楷体" pitchFamily="49" charset="-122"/>
                <a:ea typeface="楷体" pitchFamily="49" charset="-122"/>
              </a:rPr>
              <a:t>作用；潘建伟</a:t>
            </a:r>
            <a:r>
              <a:rPr lang="zh-CN" altLang="en-US" sz="2400" b="1" dirty="0">
                <a:latin typeface="楷体" pitchFamily="49" charset="-122"/>
                <a:ea typeface="楷体" pitchFamily="49" charset="-122"/>
              </a:rPr>
              <a:t>院士及其</a:t>
            </a:r>
            <a:r>
              <a:rPr lang="zh-CN" altLang="en-US" sz="2400" b="1" dirty="0" smtClean="0">
                <a:latin typeface="楷体" pitchFamily="49" charset="-122"/>
                <a:ea typeface="楷体" pitchFamily="49" charset="-122"/>
              </a:rPr>
              <a:t>团队，在</a:t>
            </a:r>
            <a:r>
              <a:rPr lang="zh-CN" altLang="en-US" sz="2400" b="1" dirty="0">
                <a:latin typeface="楷体" pitchFamily="49" charset="-122"/>
                <a:ea typeface="楷体" pitchFamily="49" charset="-122"/>
              </a:rPr>
              <a:t>广域量子通信和光学量子信息处理等领域取得了一系列具有重要国际影响的原始创新</a:t>
            </a:r>
            <a:r>
              <a:rPr lang="zh-CN" altLang="en-US" sz="2400" b="1" dirty="0" smtClean="0">
                <a:latin typeface="楷体" pitchFamily="49" charset="-122"/>
                <a:ea typeface="楷体" pitchFamily="49" charset="-122"/>
              </a:rPr>
              <a:t>成果，被</a:t>
            </a:r>
            <a:r>
              <a:rPr lang="zh-CN" altLang="en-US" sz="2400" b="1" dirty="0">
                <a:latin typeface="楷体" pitchFamily="49" charset="-122"/>
                <a:ea typeface="楷体" pitchFamily="49" charset="-122"/>
              </a:rPr>
              <a:t>英国</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自然</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杂志称为“这标志着中国在量子通信领域的</a:t>
            </a:r>
            <a:r>
              <a:rPr lang="zh-CN" altLang="en-US" sz="2400" b="1" dirty="0" smtClean="0">
                <a:latin typeface="楷体" pitchFamily="49" charset="-122"/>
                <a:ea typeface="楷体" pitchFamily="49" charset="-122"/>
              </a:rPr>
              <a:t>崛起，从</a:t>
            </a:r>
            <a:r>
              <a:rPr lang="en-US" altLang="zh-CN" sz="2400" b="1" dirty="0">
                <a:latin typeface="楷体" pitchFamily="49" charset="-122"/>
                <a:ea typeface="楷体" pitchFamily="49" charset="-122"/>
              </a:rPr>
              <a:t>10</a:t>
            </a:r>
            <a:r>
              <a:rPr lang="zh-CN" altLang="en-US" sz="2400" b="1" dirty="0">
                <a:latin typeface="楷体" pitchFamily="49" charset="-122"/>
                <a:ea typeface="楷体" pitchFamily="49" charset="-122"/>
              </a:rPr>
              <a:t>年前不起眼的国家发展成为现在的世界</a:t>
            </a:r>
            <a:r>
              <a:rPr lang="zh-CN" altLang="en-US" sz="2400" b="1" dirty="0" smtClean="0">
                <a:latin typeface="楷体" pitchFamily="49" charset="-122"/>
                <a:ea typeface="楷体" pitchFamily="49" charset="-122"/>
              </a:rPr>
              <a:t>劲旅，将</a:t>
            </a:r>
            <a:r>
              <a:rPr lang="zh-CN" altLang="en-US" sz="2400" b="1" dirty="0">
                <a:latin typeface="楷体" pitchFamily="49" charset="-122"/>
                <a:ea typeface="楷体" pitchFamily="49" charset="-122"/>
              </a:rPr>
              <a:t>领先于欧洲和北美</a:t>
            </a:r>
            <a:r>
              <a:rPr lang="en-US" altLang="zh-CN" sz="2400" b="1" dirty="0">
                <a:latin typeface="楷体" pitchFamily="49" charset="-122"/>
                <a:ea typeface="楷体" pitchFamily="49" charset="-122"/>
              </a:rPr>
              <a:t>……”</a:t>
            </a:r>
          </a:p>
        </p:txBody>
      </p:sp>
    </p:spTree>
    <p:extLst>
      <p:ext uri="{BB962C8B-B14F-4D97-AF65-F5344CB8AC3E}">
        <p14:creationId xmlns:p14="http://schemas.microsoft.com/office/powerpoint/2010/main" xmlns="" val="41825605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03245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数据纵览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a:graphicFrameLocks noGrp="1"/>
          </p:cNvGraphicFramePr>
          <p:nvPr>
            <p:extLst>
              <p:ext uri="{D42A27DB-BD31-4B8C-83A1-F6EECF244321}">
                <p14:modId xmlns:p14="http://schemas.microsoft.com/office/powerpoint/2010/main" xmlns="" val="2066239250"/>
              </p:ext>
            </p:extLst>
          </p:nvPr>
        </p:nvGraphicFramePr>
        <p:xfrm>
          <a:off x="1183591" y="1994927"/>
          <a:ext cx="9989929" cy="4433352"/>
        </p:xfrm>
        <a:graphic>
          <a:graphicData uri="http://schemas.openxmlformats.org/drawingml/2006/table">
            <a:tbl>
              <a:tblPr firstRow="1" firstCol="1" bandRow="1"/>
              <a:tblGrid>
                <a:gridCol w="1381189"/>
                <a:gridCol w="1293542"/>
                <a:gridCol w="2219092"/>
                <a:gridCol w="2330605"/>
                <a:gridCol w="1350809"/>
                <a:gridCol w="1414692"/>
              </a:tblGrid>
              <a:tr h="63117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7331">
                <a:tc rowSpan="5">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创新改</a:t>
                      </a:r>
                      <a:endParaRPr lang="zh-CN" sz="2400" dirty="0">
                        <a:solidFill>
                          <a:srgbClr val="000000"/>
                        </a:solidFill>
                        <a:effectLst/>
                        <a:latin typeface="黑体" pitchFamily="49" charset="-122"/>
                        <a:ea typeface="黑体" pitchFamily="49" charset="-122"/>
                        <a:cs typeface="Times New Roman"/>
                      </a:endParaRPr>
                    </a:p>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变生活</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2021</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创新作用</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启示类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5556">
                <a:tc vMerge="1">
                  <a:txBody>
                    <a:bodyPr/>
                    <a:lstStyle/>
                    <a:p>
                      <a:endParaRPr lang="zh-CN" altLang="en-US"/>
                    </a:p>
                  </a:txBody>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2021</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28（4）（5），9</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创新作用、自主创新</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综合题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原因类、</a:t>
                      </a:r>
                    </a:p>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5980">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2019</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6，2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科技改变生活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表明类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5981">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2018</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科技创新的作用</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7331">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2015</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22，3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科技创新的作用</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说明类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271957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017204" y="1976090"/>
            <a:ext cx="9866385"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    据材料，概括</a:t>
            </a:r>
            <a:r>
              <a:rPr lang="zh-CN" altLang="en-US" sz="2400" b="1" dirty="0">
                <a:latin typeface="宋体" panose="02010600030101010101" pitchFamily="2" charset="-122"/>
                <a:ea typeface="宋体" panose="02010600030101010101" pitchFamily="2" charset="-122"/>
              </a:rPr>
              <a:t>指出这些科学家对国家发展的共同作用。这印证了我国实施哪些战略的</a:t>
            </a:r>
            <a:r>
              <a:rPr lang="zh-CN" altLang="en-US" sz="2400" b="1" dirty="0" smtClean="0">
                <a:latin typeface="宋体" panose="02010600030101010101" pitchFamily="2" charset="-122"/>
                <a:ea typeface="宋体" panose="02010600030101010101" pitchFamily="2" charset="-122"/>
              </a:rPr>
              <a:t>必要性？</a:t>
            </a:r>
            <a:endParaRPr lang="en-US" altLang="zh-CN" sz="2400" b="1" dirty="0">
              <a:latin typeface="宋体" panose="02010600030101010101" pitchFamily="2" charset="-122"/>
              <a:ea typeface="宋体" panose="02010600030101010101" pitchFamily="2" charset="-122"/>
            </a:endParaRPr>
          </a:p>
          <a:p>
            <a:pPr>
              <a:lnSpc>
                <a:spcPct val="150000"/>
              </a:lnSpc>
            </a:pPr>
            <a:endParaRPr lang="en-US" altLang="zh-CN" sz="2400" b="1" dirty="0">
              <a:latin typeface="宋体" panose="02010600030101010101" pitchFamily="2" charset="-122"/>
              <a:ea typeface="宋体" panose="02010600030101010101" pitchFamily="2" charset="-122"/>
            </a:endParaRPr>
          </a:p>
        </p:txBody>
      </p:sp>
      <p:sp>
        <p:nvSpPr>
          <p:cNvPr id="7" name="矩形 6"/>
          <p:cNvSpPr/>
          <p:nvPr/>
        </p:nvSpPr>
        <p:spPr>
          <a:xfrm>
            <a:off x="1125561" y="3623901"/>
            <a:ext cx="9133560" cy="2308324"/>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作用：促进</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了国家经济</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发展；提高</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了国家创新</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能力；增强</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了我国的国际</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竞争力；提高</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了我国的国际</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影响力；缩小</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了我国与发达国家的</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差距；提升</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了我国的综合国力。</a:t>
            </a:r>
          </a:p>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战略：科教</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兴国</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战略（创新</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驱动发展</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战略）、</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人才强国战略。</a:t>
            </a:r>
          </a:p>
        </p:txBody>
      </p:sp>
    </p:spTree>
    <p:extLst>
      <p:ext uri="{BB962C8B-B14F-4D97-AF65-F5344CB8AC3E}">
        <p14:creationId xmlns:p14="http://schemas.microsoft.com/office/powerpoint/2010/main" xmlns="" val="97065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825170" y="2604046"/>
            <a:ext cx="674147" cy="2328104"/>
            <a:chOff x="12824" y="1188"/>
            <a:chExt cx="631" cy="3289"/>
          </a:xfrm>
        </p:grpSpPr>
        <p:sp>
          <p:nvSpPr>
            <p:cNvPr id="26" name="椭圆 25"/>
            <p:cNvSpPr/>
            <p:nvPr/>
          </p:nvSpPr>
          <p:spPr>
            <a:xfrm>
              <a:off x="12824" y="1188"/>
              <a:ext cx="631" cy="1008"/>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椭圆 23"/>
            <p:cNvSpPr/>
            <p:nvPr/>
          </p:nvSpPr>
          <p:spPr>
            <a:xfrm>
              <a:off x="12825" y="3476"/>
              <a:ext cx="630" cy="100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3" name="组合 12"/>
          <p:cNvGrpSpPr/>
          <p:nvPr/>
        </p:nvGrpSpPr>
        <p:grpSpPr>
          <a:xfrm>
            <a:off x="4911017" y="2623828"/>
            <a:ext cx="6341110" cy="2288540"/>
            <a:chOff x="7875" y="3526"/>
            <a:chExt cx="9986" cy="3604"/>
          </a:xfrm>
        </p:grpSpPr>
        <p:sp>
          <p:nvSpPr>
            <p:cNvPr id="17" name="文本框 2">
              <a:hlinkClick r:id="rId2" action="ppaction://hlinksldjump"/>
            </p:cNvPr>
            <p:cNvSpPr txBox="1"/>
            <p:nvPr/>
          </p:nvSpPr>
          <p:spPr>
            <a:xfrm>
              <a:off x="7875" y="3526"/>
              <a:ext cx="9986" cy="1115"/>
            </a:xfrm>
            <a:prstGeom prst="rect">
              <a:avLst/>
            </a:prstGeom>
            <a:noFill/>
            <a:ln w="9525">
              <a:noFill/>
            </a:ln>
          </p:spPr>
          <p:txBody>
            <a:bodyPr wrap="square" anchor="t">
              <a:spAutoFit/>
            </a:bodyPr>
            <a:lstStyle/>
            <a:p>
              <a:r>
                <a:rPr lang="zh-CN" altLang="en-US" sz="4000" b="1" dirty="0">
                  <a:latin typeface="黑体" panose="02010609060101010101" pitchFamily="49" charset="-122"/>
                  <a:ea typeface="黑体" panose="02010609060101010101" pitchFamily="49" charset="-122"/>
                  <a:sym typeface="宋体" panose="02010600030101010101" pitchFamily="2" charset="-122"/>
                </a:rPr>
                <a:t>命题</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点</a:t>
              </a:r>
              <a:r>
                <a:rPr lang="en-US" altLang="zh-CN" sz="40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40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en-US" altLang="zh-CN" sz="40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科教兴国</a:t>
              </a:r>
              <a:endParaRPr lang="zh-CN" altLang="zh-CN" sz="4000" dirty="0">
                <a:latin typeface="黑体" panose="02010609060101010101" pitchFamily="49" charset="-122"/>
                <a:ea typeface="黑体" panose="02010609060101010101" pitchFamily="49" charset="-122"/>
              </a:endParaRPr>
            </a:p>
          </p:txBody>
        </p:sp>
        <p:sp>
          <p:nvSpPr>
            <p:cNvPr id="19" name="文本框 2">
              <a:hlinkClick r:id="rId3" action="ppaction://hlinksldjump"/>
            </p:cNvPr>
            <p:cNvSpPr txBox="1"/>
            <p:nvPr/>
          </p:nvSpPr>
          <p:spPr>
            <a:xfrm>
              <a:off x="7927" y="6015"/>
              <a:ext cx="9745" cy="1115"/>
            </a:xfrm>
            <a:prstGeom prst="rect">
              <a:avLst/>
            </a:prstGeom>
            <a:noFill/>
            <a:ln w="9525">
              <a:noFill/>
            </a:ln>
          </p:spPr>
          <p:txBody>
            <a:bodyPr wrap="square" anchor="t">
              <a:spAutoFit/>
            </a:bodyPr>
            <a:lstStyle/>
            <a:p>
              <a:r>
                <a:rPr lang="zh-CN" altLang="en-US" sz="4000" b="1" dirty="0">
                  <a:latin typeface="黑体" panose="02010609060101010101" pitchFamily="49" charset="-122"/>
                  <a:ea typeface="黑体" panose="02010609060101010101" pitchFamily="49" charset="-122"/>
                  <a:sym typeface="宋体" panose="02010600030101010101" pitchFamily="2" charset="-122"/>
                </a:rPr>
                <a:t>命题点</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en-US" altLang="zh-CN" sz="40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40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创新发展</a:t>
              </a:r>
              <a:endParaRPr lang="zh-CN" altLang="zh-CN" sz="40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416902"/>
            <a:ext cx="4425363" cy="627895"/>
            <a:chOff x="1034884" y="629878"/>
            <a:chExt cx="4018863" cy="627895"/>
          </a:xfrm>
        </p:grpSpPr>
        <p:sp>
          <p:nvSpPr>
            <p:cNvPr id="17" name="圆角矩形 6"/>
            <p:cNvSpPr/>
            <p:nvPr>
              <p:custDataLst>
                <p:tags r:id="rId1"/>
              </p:custDataLst>
            </p:nvPr>
          </p:nvSpPr>
          <p:spPr>
            <a:xfrm flipH="1">
              <a:off x="2642640" y="664168"/>
              <a:ext cx="2411107"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科教兴国</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1</a:t>
              </a:r>
              <a:endParaRPr lang="zh-CN" altLang="en-US" sz="2800" b="1" strike="noStrike" noProof="1">
                <a:solidFill>
                  <a:schemeClr val="bg1"/>
                </a:solidFill>
                <a:latin typeface="黑体" pitchFamily="49" charset="-122"/>
                <a:ea typeface="黑体" pitchFamily="49"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580538" y="3279564"/>
            <a:ext cx="9237929" cy="2123658"/>
          </a:xfrm>
          <a:prstGeom prst="rect">
            <a:avLst/>
          </a:prstGeom>
        </p:spPr>
        <p:txBody>
          <a:bodyPr wrap="square">
            <a:spAutoFit/>
          </a:bodyPr>
          <a:lstStyle/>
          <a:p>
            <a:pPr>
              <a:lnSpc>
                <a:spcPct val="150000"/>
              </a:lnSpc>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sz="2400" dirty="0" smtClean="0">
              <a:solidFill>
                <a:srgbClr val="000000"/>
              </a:solidFill>
              <a:latin typeface="黑体" pitchFamily="49" charset="-122"/>
              <a:ea typeface="黑体" pitchFamily="49" charset="-122"/>
              <a:cs typeface="Times New Roman" panose="02020603050405020304" pitchFamily="18" charset="0"/>
            </a:endParaRPr>
          </a:p>
          <a:p>
            <a:pPr>
              <a:lnSpc>
                <a:spcPct val="20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认识教育的重要性</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统编教材九上第二课　八下第三课</a:t>
            </a:r>
          </a:p>
          <a:p>
            <a:pPr>
              <a:lnSpc>
                <a:spcPct val="200000"/>
              </a:lnSpc>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理解实施科教兴国战略的现实意义</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统编教材九上第二课</a:t>
            </a:r>
            <a:endParaRPr lang="zh-CN" altLang="en-US"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513692"/>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432470304"/>
              </p:ext>
            </p:extLst>
          </p:nvPr>
        </p:nvGraphicFramePr>
        <p:xfrm>
          <a:off x="830127" y="1574724"/>
          <a:ext cx="10666779" cy="4531609"/>
        </p:xfrm>
        <a:graphic>
          <a:graphicData uri="http://schemas.openxmlformats.org/drawingml/2006/table">
            <a:tbl>
              <a:tblPr firstRow="1" firstCol="1" bandRow="1"/>
              <a:tblGrid>
                <a:gridCol w="2058039"/>
                <a:gridCol w="1405054"/>
                <a:gridCol w="7203686"/>
              </a:tblGrid>
              <a:tr h="6911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9932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●认识教育的重要性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我国教育的现状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成就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改革开放以来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教育事业获得巨大</a:t>
                      </a:r>
                      <a:r>
                        <a:rPr lang="zh-CN" sz="2400" dirty="0" smtClean="0">
                          <a:solidFill>
                            <a:srgbClr val="000000"/>
                          </a:solidFill>
                          <a:effectLst/>
                          <a:latin typeface="宋体" pitchFamily="2" charset="-122"/>
                          <a:ea typeface="宋体" pitchFamily="2" charset="-122"/>
                          <a:cs typeface="Times New Roman"/>
                        </a:rPr>
                        <a:t>发展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教育</a:t>
                      </a:r>
                      <a:r>
                        <a:rPr lang="zh-CN" sz="2400" dirty="0">
                          <a:solidFill>
                            <a:srgbClr val="000000"/>
                          </a:solidFill>
                          <a:effectLst/>
                          <a:latin typeface="宋体" pitchFamily="2" charset="-122"/>
                          <a:ea typeface="宋体" pitchFamily="2" charset="-122"/>
                          <a:cs typeface="Times New Roman"/>
                        </a:rPr>
                        <a:t>改革全面</a:t>
                      </a:r>
                      <a:r>
                        <a:rPr lang="zh-CN" sz="2400" dirty="0" smtClean="0">
                          <a:solidFill>
                            <a:srgbClr val="000000"/>
                          </a:solidFill>
                          <a:effectLst/>
                          <a:latin typeface="宋体" pitchFamily="2" charset="-122"/>
                          <a:ea typeface="宋体" pitchFamily="2" charset="-122"/>
                          <a:cs typeface="Times New Roman"/>
                        </a:rPr>
                        <a:t>推进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教育</a:t>
                      </a:r>
                      <a:r>
                        <a:rPr lang="zh-CN" sz="2400" dirty="0">
                          <a:solidFill>
                            <a:srgbClr val="000000"/>
                          </a:solidFill>
                          <a:effectLst/>
                          <a:latin typeface="宋体" pitchFamily="2" charset="-122"/>
                          <a:ea typeface="宋体" pitchFamily="2" charset="-122"/>
                          <a:cs typeface="Times New Roman"/>
                        </a:rPr>
                        <a:t>普及程度明显</a:t>
                      </a:r>
                      <a:r>
                        <a:rPr lang="zh-CN" sz="2400" dirty="0" smtClean="0">
                          <a:solidFill>
                            <a:srgbClr val="000000"/>
                          </a:solidFill>
                          <a:effectLst/>
                          <a:latin typeface="宋体" pitchFamily="2" charset="-122"/>
                          <a:ea typeface="宋体" pitchFamily="2" charset="-122"/>
                          <a:cs typeface="Times New Roman"/>
                        </a:rPr>
                        <a:t>提高</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教育</a:t>
                      </a:r>
                      <a:r>
                        <a:rPr lang="zh-CN" sz="2400" dirty="0">
                          <a:solidFill>
                            <a:srgbClr val="000000"/>
                          </a:solidFill>
                          <a:effectLst/>
                          <a:latin typeface="宋体" pitchFamily="2" charset="-122"/>
                          <a:ea typeface="宋体" pitchFamily="2" charset="-122"/>
                          <a:cs typeface="Times New Roman"/>
                        </a:rPr>
                        <a:t>公平取得重要</a:t>
                      </a:r>
                      <a:r>
                        <a:rPr lang="zh-CN" sz="2400" dirty="0" smtClean="0">
                          <a:solidFill>
                            <a:srgbClr val="000000"/>
                          </a:solidFill>
                          <a:effectLst/>
                          <a:latin typeface="宋体" pitchFamily="2" charset="-122"/>
                          <a:ea typeface="宋体" pitchFamily="2" charset="-122"/>
                          <a:cs typeface="Times New Roman"/>
                        </a:rPr>
                        <a:t>进展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教育</a:t>
                      </a:r>
                      <a:r>
                        <a:rPr lang="zh-CN" sz="2400" dirty="0">
                          <a:solidFill>
                            <a:srgbClr val="000000"/>
                          </a:solidFill>
                          <a:effectLst/>
                          <a:latin typeface="宋体" pitchFamily="2" charset="-122"/>
                          <a:ea typeface="宋体" pitchFamily="2" charset="-122"/>
                          <a:cs typeface="Times New Roman"/>
                        </a:rPr>
                        <a:t>质量稳步提升</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差距</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教育</a:t>
                      </a:r>
                      <a:r>
                        <a:rPr lang="zh-CN" sz="2400" dirty="0">
                          <a:solidFill>
                            <a:srgbClr val="000000"/>
                          </a:solidFill>
                          <a:effectLst/>
                          <a:latin typeface="宋体" pitchFamily="2" charset="-122"/>
                          <a:ea typeface="宋体" pitchFamily="2" charset="-122"/>
                          <a:cs typeface="Times New Roman"/>
                        </a:rPr>
                        <a:t>事业发展</a:t>
                      </a:r>
                      <a:r>
                        <a:rPr lang="zh-CN" sz="2400" dirty="0" smtClean="0">
                          <a:solidFill>
                            <a:srgbClr val="000000"/>
                          </a:solidFill>
                          <a:effectLst/>
                          <a:latin typeface="宋体" pitchFamily="2" charset="-122"/>
                          <a:ea typeface="宋体" pitchFamily="2" charset="-122"/>
                          <a:cs typeface="Times New Roman"/>
                        </a:rPr>
                        <a:t>不平衡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还</a:t>
                      </a:r>
                      <a:r>
                        <a:rPr lang="zh-CN" sz="2400" dirty="0">
                          <a:solidFill>
                            <a:srgbClr val="000000"/>
                          </a:solidFill>
                          <a:effectLst/>
                          <a:latin typeface="宋体" pitchFamily="2" charset="-122"/>
                          <a:ea typeface="宋体" pitchFamily="2" charset="-122"/>
                          <a:cs typeface="Times New Roman"/>
                        </a:rPr>
                        <a:t>不能满足社会主义现代化建设的</a:t>
                      </a:r>
                      <a:r>
                        <a:rPr lang="zh-CN" sz="2400" dirty="0" smtClean="0">
                          <a:solidFill>
                            <a:srgbClr val="000000"/>
                          </a:solidFill>
                          <a:effectLst/>
                          <a:latin typeface="宋体" pitchFamily="2" charset="-122"/>
                          <a:ea typeface="宋体" pitchFamily="2" charset="-122"/>
                          <a:cs typeface="Times New Roman"/>
                        </a:rPr>
                        <a:t>需要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与</a:t>
                      </a:r>
                      <a:r>
                        <a:rPr lang="zh-CN" sz="2400" dirty="0">
                          <a:solidFill>
                            <a:srgbClr val="000000"/>
                          </a:solidFill>
                          <a:effectLst/>
                          <a:latin typeface="宋体" pitchFamily="2" charset="-122"/>
                          <a:ea typeface="宋体" pitchFamily="2" charset="-122"/>
                          <a:cs typeface="Times New Roman"/>
                        </a:rPr>
                        <a:t>世界发达国家</a:t>
                      </a:r>
                      <a:r>
                        <a:rPr lang="zh-CN" sz="2400" dirty="0" smtClean="0">
                          <a:solidFill>
                            <a:srgbClr val="000000"/>
                          </a:solidFill>
                          <a:effectLst/>
                          <a:latin typeface="宋体" pitchFamily="2" charset="-122"/>
                          <a:ea typeface="宋体" pitchFamily="2" charset="-122"/>
                          <a:cs typeface="Times New Roman"/>
                        </a:rPr>
                        <a:t>相比</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还有</a:t>
                      </a:r>
                      <a:r>
                        <a:rPr lang="zh-CN" sz="2400" dirty="0">
                          <a:solidFill>
                            <a:srgbClr val="000000"/>
                          </a:solidFill>
                          <a:effectLst/>
                          <a:latin typeface="宋体" pitchFamily="2" charset="-122"/>
                          <a:ea typeface="宋体" pitchFamily="2" charset="-122"/>
                          <a:cs typeface="Times New Roman"/>
                        </a:rPr>
                        <a:t>很大的</a:t>
                      </a:r>
                      <a:r>
                        <a:rPr lang="zh-CN" sz="2400" dirty="0" smtClean="0">
                          <a:solidFill>
                            <a:srgbClr val="000000"/>
                          </a:solidFill>
                          <a:effectLst/>
                          <a:latin typeface="宋体" pitchFamily="2" charset="-122"/>
                          <a:ea typeface="宋体" pitchFamily="2" charset="-122"/>
                          <a:cs typeface="Times New Roman"/>
                        </a:rPr>
                        <a:t>差距</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高</a:t>
                      </a:r>
                      <a:r>
                        <a:rPr lang="zh-CN" sz="2400" dirty="0">
                          <a:solidFill>
                            <a:srgbClr val="000000"/>
                          </a:solidFill>
                          <a:effectLst/>
                          <a:latin typeface="宋体" pitchFamily="2" charset="-122"/>
                          <a:ea typeface="宋体" pitchFamily="2" charset="-122"/>
                          <a:cs typeface="Times New Roman"/>
                        </a:rPr>
                        <a:t>素质人才相对</a:t>
                      </a:r>
                      <a:r>
                        <a:rPr lang="zh-CN" sz="2400" dirty="0" smtClean="0">
                          <a:solidFill>
                            <a:srgbClr val="000000"/>
                          </a:solidFill>
                          <a:effectLst/>
                          <a:latin typeface="宋体" pitchFamily="2" charset="-122"/>
                          <a:ea typeface="宋体" pitchFamily="2" charset="-122"/>
                          <a:cs typeface="Times New Roman"/>
                        </a:rPr>
                        <a:t>不足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人力资源</a:t>
                      </a:r>
                      <a:r>
                        <a:rPr lang="zh-CN" sz="2400" dirty="0">
                          <a:solidFill>
                            <a:srgbClr val="000000"/>
                          </a:solidFill>
                          <a:effectLst/>
                          <a:latin typeface="宋体" pitchFamily="2" charset="-122"/>
                          <a:ea typeface="宋体" pitchFamily="2" charset="-122"/>
                          <a:cs typeface="Times New Roman"/>
                        </a:rPr>
                        <a:t>处于劣势地位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34211155"/>
              </p:ext>
            </p:extLst>
          </p:nvPr>
        </p:nvGraphicFramePr>
        <p:xfrm>
          <a:off x="830127" y="1418608"/>
          <a:ext cx="10666779" cy="4991612"/>
        </p:xfrm>
        <a:graphic>
          <a:graphicData uri="http://schemas.openxmlformats.org/drawingml/2006/table">
            <a:tbl>
              <a:tblPr firstRow="1" firstCol="1" bandRow="1"/>
              <a:tblGrid>
                <a:gridCol w="2024585"/>
                <a:gridCol w="1706137"/>
                <a:gridCol w="6936057"/>
              </a:tblGrid>
              <a:tr h="56127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0901">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●认识教育的重要性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教育的重要地位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smtClean="0">
                          <a:solidFill>
                            <a:srgbClr val="000000"/>
                          </a:solidFill>
                          <a:effectLst/>
                          <a:latin typeface="宋体" pitchFamily="2" charset="-122"/>
                          <a:ea typeface="宋体" pitchFamily="2" charset="-122"/>
                          <a:cs typeface="Times New Roman"/>
                        </a:rPr>
                        <a:t>百年大计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教育</a:t>
                      </a:r>
                      <a:r>
                        <a:rPr lang="zh-CN" sz="2400" dirty="0">
                          <a:solidFill>
                            <a:srgbClr val="000000"/>
                          </a:solidFill>
                          <a:effectLst/>
                          <a:latin typeface="宋体" pitchFamily="2" charset="-122"/>
                          <a:ea typeface="宋体" pitchFamily="2" charset="-122"/>
                          <a:cs typeface="Times New Roman"/>
                        </a:rPr>
                        <a:t>为本。教育是民族振兴、社会进步的</a:t>
                      </a:r>
                      <a:r>
                        <a:rPr lang="zh-CN" sz="2400" dirty="0" smtClean="0">
                          <a:solidFill>
                            <a:srgbClr val="000000"/>
                          </a:solidFill>
                          <a:effectLst/>
                          <a:latin typeface="宋体" pitchFamily="2" charset="-122"/>
                          <a:ea typeface="宋体" pitchFamily="2" charset="-122"/>
                          <a:cs typeface="Times New Roman"/>
                        </a:rPr>
                        <a:t>基石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提高国民素质、培养创新型人才、促进人的全面发展的根本途径。教育寄托着亿万家庭对美好生活的期盼。教育为个人人生幸福</a:t>
                      </a:r>
                      <a:r>
                        <a:rPr lang="zh-CN" sz="2400" dirty="0" smtClean="0">
                          <a:solidFill>
                            <a:srgbClr val="000000"/>
                          </a:solidFill>
                          <a:effectLst/>
                          <a:latin typeface="宋体" pitchFamily="2" charset="-122"/>
                          <a:ea typeface="宋体" pitchFamily="2" charset="-122"/>
                          <a:cs typeface="Times New Roman"/>
                        </a:rPr>
                        <a:t>奠基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人类文明传递薪</a:t>
                      </a:r>
                      <a:r>
                        <a:rPr lang="zh-CN" sz="2400" dirty="0" smtClean="0">
                          <a:solidFill>
                            <a:srgbClr val="000000"/>
                          </a:solidFill>
                          <a:effectLst/>
                          <a:latin typeface="宋体" pitchFamily="2" charset="-122"/>
                          <a:ea typeface="宋体" pitchFamily="2" charset="-122"/>
                          <a:cs typeface="Times New Roman"/>
                        </a:rPr>
                        <a:t>火</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成就</a:t>
                      </a:r>
                      <a:r>
                        <a:rPr lang="zh-CN" sz="2400" dirty="0">
                          <a:solidFill>
                            <a:srgbClr val="000000"/>
                          </a:solidFill>
                          <a:effectLst/>
                          <a:latin typeface="宋体" pitchFamily="2" charset="-122"/>
                          <a:ea typeface="宋体" pitchFamily="2" charset="-122"/>
                          <a:cs typeface="Times New Roman"/>
                        </a:rPr>
                        <a:t>国家和民族的未来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9440">
                <a:tc vMerge="1">
                  <a:txBody>
                    <a:bodyPr/>
                    <a:lstStyle/>
                    <a:p>
                      <a:endParaRPr lang="zh-CN" altLang="en-US"/>
                    </a:p>
                  </a:txBody>
                  <a:tcPr/>
                </a:tc>
                <a:tc>
                  <a:txBody>
                    <a:bodyPr/>
                    <a:lstStyle/>
                    <a:p>
                      <a:pPr>
                        <a:lnSpc>
                          <a:spcPct val="150000"/>
                        </a:lnSpc>
                        <a:spcAft>
                          <a:spcPts val="0"/>
                        </a:spcAft>
                      </a:pPr>
                      <a:r>
                        <a:rPr lang="zh-CN" sz="2400">
                          <a:solidFill>
                            <a:srgbClr val="000000"/>
                          </a:solidFill>
                          <a:effectLst/>
                          <a:latin typeface="宋体" pitchFamily="2" charset="-122"/>
                          <a:ea typeface="宋体" pitchFamily="2" charset="-122"/>
                          <a:cs typeface="Times New Roman"/>
                        </a:rPr>
                        <a:t>发展教育的必要性</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一个民族创新能力的提高离不开创新人才的培养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977621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39" y="2415414"/>
            <a:ext cx="9656281" cy="2862322"/>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20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认识科技创新的重要性</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统编教材九上第二课</a:t>
            </a:r>
          </a:p>
          <a:p>
            <a:pPr>
              <a:lnSpc>
                <a:spcPct val="2000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懂得保护知识产权就是尊重创新、保护创新</a:t>
            </a:r>
          </a:p>
          <a:p>
            <a:pPr>
              <a:lnSpc>
                <a:spcPct val="200000"/>
              </a:lnSpc>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培养创新</a:t>
            </a:r>
            <a:r>
              <a:rPr lang="zh-CN" altLang="zh-CN" sz="2400" dirty="0" smtClean="0">
                <a:solidFill>
                  <a:srgbClr val="000000"/>
                </a:solidFill>
                <a:latin typeface="宋体" pitchFamily="2" charset="-122"/>
                <a:ea typeface="宋体" pitchFamily="2" charset="-122"/>
                <a:cs typeface="Times New Roman"/>
              </a:rPr>
              <a:t>精神</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努力</a:t>
            </a:r>
            <a:r>
              <a:rPr lang="zh-CN" altLang="zh-CN" sz="2400" dirty="0">
                <a:solidFill>
                  <a:srgbClr val="000000"/>
                </a:solidFill>
                <a:latin typeface="宋体" pitchFamily="2" charset="-122"/>
                <a:ea typeface="宋体" pitchFamily="2" charset="-122"/>
                <a:cs typeface="Times New Roman"/>
              </a:rPr>
              <a:t>提高自身素质</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统编教材九上第二课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553343"/>
            <a:ext cx="4604777" cy="627895"/>
            <a:chOff x="1034884" y="629878"/>
            <a:chExt cx="4181797" cy="627895"/>
          </a:xfrm>
        </p:grpSpPr>
        <p:sp>
          <p:nvSpPr>
            <p:cNvPr id="12" name="圆角矩形 6"/>
            <p:cNvSpPr/>
            <p:nvPr>
              <p:custDataLst>
                <p:tags r:id="rId1"/>
              </p:custDataLst>
            </p:nvPr>
          </p:nvSpPr>
          <p:spPr>
            <a:xfrm flipH="1">
              <a:off x="2642638" y="664168"/>
              <a:ext cx="257404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创新发展</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2</a:t>
              </a:r>
              <a:endParaRPr lang="zh-CN" altLang="en-US" sz="2800" b="1" strike="noStrike" noProof="1">
                <a:solidFill>
                  <a:schemeClr val="bg1"/>
                </a:solidFill>
                <a:latin typeface="黑体" pitchFamily="49" charset="-122"/>
                <a:ea typeface="黑体" pitchFamily="49" charset="-122"/>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817256598"/>
              </p:ext>
            </p:extLst>
          </p:nvPr>
        </p:nvGraphicFramePr>
        <p:xfrm>
          <a:off x="707467" y="1454229"/>
          <a:ext cx="10859929" cy="5144146"/>
        </p:xfrm>
        <a:graphic>
          <a:graphicData uri="http://schemas.openxmlformats.org/drawingml/2006/table">
            <a:tbl>
              <a:tblPr firstRow="1" firstCol="1" bandRow="1"/>
              <a:tblGrid>
                <a:gridCol w="1377811"/>
                <a:gridCol w="2018371"/>
                <a:gridCol w="7463747"/>
              </a:tblGrid>
              <a:tr h="57519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1403">
                <a:tc rowSpan="2">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●认识科技创新的重要性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科技创新处于怎样的地位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科技创新能力已经成为综合国力竞争的决定性因素</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71669">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科技创新的现状是怎样的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成就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目前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在尖端技术的掌握和创新方面打下了坚实</a:t>
                      </a:r>
                      <a:r>
                        <a:rPr lang="zh-CN" sz="2400" dirty="0" smtClean="0">
                          <a:solidFill>
                            <a:srgbClr val="000000"/>
                          </a:solidFill>
                          <a:effectLst/>
                          <a:latin typeface="宋体" pitchFamily="2" charset="-122"/>
                          <a:ea typeface="宋体" pitchFamily="2" charset="-122"/>
                          <a:cs typeface="Times New Roman"/>
                        </a:rPr>
                        <a:t>基础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一些重要领域走在世界前列</a:t>
                      </a:r>
                    </a:p>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差距</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从</a:t>
                      </a:r>
                      <a:r>
                        <a:rPr lang="zh-CN" sz="2400" dirty="0">
                          <a:solidFill>
                            <a:srgbClr val="000000"/>
                          </a:solidFill>
                          <a:effectLst/>
                          <a:latin typeface="宋体" pitchFamily="2" charset="-122"/>
                          <a:ea typeface="宋体" pitchFamily="2" charset="-122"/>
                          <a:cs typeface="Times New Roman"/>
                        </a:rPr>
                        <a:t>整体上</a:t>
                      </a:r>
                      <a:r>
                        <a:rPr lang="zh-CN" sz="2400" dirty="0" smtClean="0">
                          <a:solidFill>
                            <a:srgbClr val="000000"/>
                          </a:solidFill>
                          <a:effectLst/>
                          <a:latin typeface="宋体" pitchFamily="2" charset="-122"/>
                          <a:ea typeface="宋体" pitchFamily="2" charset="-122"/>
                          <a:cs typeface="Times New Roman"/>
                        </a:rPr>
                        <a:t>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仍然面临创新能力不强、科技发展水平总体不高、科技对经济社会发展的支撑能力不足、科技对经济增长的贡献率远低于发达国家水平等问题</a:t>
                      </a:r>
                    </a:p>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结论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中国</a:t>
                      </a:r>
                      <a:r>
                        <a:rPr lang="zh-CN" sz="2400" dirty="0">
                          <a:solidFill>
                            <a:srgbClr val="000000"/>
                          </a:solidFill>
                          <a:effectLst/>
                          <a:latin typeface="宋体" pitchFamily="2" charset="-122"/>
                          <a:ea typeface="宋体" pitchFamily="2" charset="-122"/>
                          <a:cs typeface="Times New Roman"/>
                        </a:rPr>
                        <a:t>科技创新之路</a:t>
                      </a:r>
                      <a:r>
                        <a:rPr lang="zh-CN" sz="2400" dirty="0" smtClean="0">
                          <a:solidFill>
                            <a:srgbClr val="000000"/>
                          </a:solidFill>
                          <a:effectLst/>
                          <a:latin typeface="宋体" pitchFamily="2" charset="-122"/>
                          <a:ea typeface="宋体" pitchFamily="2" charset="-122"/>
                          <a:cs typeface="Times New Roman"/>
                        </a:rPr>
                        <a:t>任重道远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需要</a:t>
                      </a:r>
                      <a:r>
                        <a:rPr lang="zh-CN" sz="2400" dirty="0">
                          <a:solidFill>
                            <a:srgbClr val="000000"/>
                          </a:solidFill>
                          <a:effectLst/>
                          <a:latin typeface="宋体" pitchFamily="2" charset="-122"/>
                          <a:ea typeface="宋体" pitchFamily="2" charset="-122"/>
                          <a:cs typeface="Times New Roman"/>
                        </a:rPr>
                        <a:t>加快建设创新型国家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401263434"/>
              </p:ext>
            </p:extLst>
          </p:nvPr>
        </p:nvGraphicFramePr>
        <p:xfrm>
          <a:off x="707468" y="1454229"/>
          <a:ext cx="10098064" cy="4980025"/>
        </p:xfrm>
        <a:graphic>
          <a:graphicData uri="http://schemas.openxmlformats.org/drawingml/2006/table">
            <a:tbl>
              <a:tblPr firstRow="1" firstCol="1" bandRow="1"/>
              <a:tblGrid>
                <a:gridCol w="1511625"/>
                <a:gridCol w="1951463"/>
                <a:gridCol w="6634976"/>
              </a:tblGrid>
              <a:tr h="58158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98440">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●认识科技创新的重要性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推进科教兴国为什么必须加强科技创新和教育创新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科技</a:t>
                      </a:r>
                      <a:r>
                        <a:rPr lang="zh-CN" sz="2400" dirty="0">
                          <a:solidFill>
                            <a:srgbClr val="000000"/>
                          </a:solidFill>
                          <a:effectLst/>
                          <a:latin typeface="宋体" pitchFamily="2" charset="-122"/>
                          <a:ea typeface="宋体" pitchFamily="2" charset="-122"/>
                          <a:cs typeface="Times New Roman"/>
                        </a:rPr>
                        <a:t>创新能力已经成为综合国力竞争的决定性因素</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提高</a:t>
                      </a:r>
                      <a:r>
                        <a:rPr lang="zh-CN" sz="2400" dirty="0">
                          <a:solidFill>
                            <a:srgbClr val="000000"/>
                          </a:solidFill>
                          <a:effectLst/>
                          <a:latin typeface="宋体" pitchFamily="2" charset="-122"/>
                          <a:ea typeface="宋体" pitchFamily="2" charset="-122"/>
                          <a:cs typeface="Times New Roman"/>
                        </a:rPr>
                        <a:t>科技创新</a:t>
                      </a:r>
                      <a:r>
                        <a:rPr lang="zh-CN" sz="2400" dirty="0" smtClean="0">
                          <a:solidFill>
                            <a:srgbClr val="000000"/>
                          </a:solidFill>
                          <a:effectLst/>
                          <a:latin typeface="宋体" pitchFamily="2" charset="-122"/>
                          <a:ea typeface="宋体" pitchFamily="2" charset="-122"/>
                          <a:cs typeface="Times New Roman"/>
                        </a:rPr>
                        <a:t>能力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首要</a:t>
                      </a:r>
                      <a:r>
                        <a:rPr lang="zh-CN" sz="2400" dirty="0">
                          <a:solidFill>
                            <a:srgbClr val="000000"/>
                          </a:solidFill>
                          <a:effectLst/>
                          <a:latin typeface="宋体" pitchFamily="2" charset="-122"/>
                          <a:ea typeface="宋体" pitchFamily="2" charset="-122"/>
                          <a:cs typeface="Times New Roman"/>
                        </a:rPr>
                        <a:t>的是提高教育创新能力。只有不断进行教育</a:t>
                      </a:r>
                      <a:r>
                        <a:rPr lang="zh-CN" sz="2400" dirty="0" smtClean="0">
                          <a:solidFill>
                            <a:srgbClr val="000000"/>
                          </a:solidFill>
                          <a:effectLst/>
                          <a:latin typeface="宋体" pitchFamily="2" charset="-122"/>
                          <a:ea typeface="宋体" pitchFamily="2" charset="-122"/>
                          <a:cs typeface="Times New Roman"/>
                        </a:rPr>
                        <a:t>创新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才能</a:t>
                      </a:r>
                      <a:r>
                        <a:rPr lang="zh-CN" sz="2400" dirty="0">
                          <a:solidFill>
                            <a:srgbClr val="000000"/>
                          </a:solidFill>
                          <a:effectLst/>
                          <a:latin typeface="宋体" pitchFamily="2" charset="-122"/>
                          <a:ea typeface="宋体" pitchFamily="2" charset="-122"/>
                          <a:cs typeface="Times New Roman"/>
                        </a:rPr>
                        <a:t>造就一大批创新</a:t>
                      </a:r>
                      <a:r>
                        <a:rPr lang="zh-CN" sz="2400" dirty="0" smtClean="0">
                          <a:solidFill>
                            <a:srgbClr val="000000"/>
                          </a:solidFill>
                          <a:effectLst/>
                          <a:latin typeface="宋体" pitchFamily="2" charset="-122"/>
                          <a:ea typeface="宋体" pitchFamily="2" charset="-122"/>
                          <a:cs typeface="Times New Roman"/>
                        </a:rPr>
                        <a:t>人才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才能</a:t>
                      </a:r>
                      <a:r>
                        <a:rPr lang="zh-CN" sz="2400" dirty="0">
                          <a:solidFill>
                            <a:srgbClr val="000000"/>
                          </a:solidFill>
                          <a:effectLst/>
                          <a:latin typeface="宋体" pitchFamily="2" charset="-122"/>
                          <a:ea typeface="宋体" pitchFamily="2" charset="-122"/>
                          <a:cs typeface="Times New Roman"/>
                        </a:rPr>
                        <a:t>从根本上扭转我国教育落后的</a:t>
                      </a:r>
                      <a:r>
                        <a:rPr lang="zh-CN" sz="2400" dirty="0" smtClean="0">
                          <a:solidFill>
                            <a:srgbClr val="000000"/>
                          </a:solidFill>
                          <a:effectLst/>
                          <a:latin typeface="宋体" pitchFamily="2" charset="-122"/>
                          <a:ea typeface="宋体" pitchFamily="2" charset="-122"/>
                          <a:cs typeface="Times New Roman"/>
                        </a:rPr>
                        <a:t>局面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提高</a:t>
                      </a:r>
                      <a:r>
                        <a:rPr lang="zh-CN" sz="2400" dirty="0">
                          <a:solidFill>
                            <a:srgbClr val="000000"/>
                          </a:solidFill>
                          <a:effectLst/>
                          <a:latin typeface="宋体" pitchFamily="2" charset="-122"/>
                          <a:ea typeface="宋体" pitchFamily="2" charset="-122"/>
                          <a:cs typeface="Times New Roman"/>
                        </a:rPr>
                        <a:t>全民族的创新精神和创新能力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0980773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074061400"/>
              </p:ext>
            </p:extLst>
          </p:nvPr>
        </p:nvGraphicFramePr>
        <p:xfrm>
          <a:off x="1108912" y="1643800"/>
          <a:ext cx="10098064" cy="4567430"/>
        </p:xfrm>
        <a:graphic>
          <a:graphicData uri="http://schemas.openxmlformats.org/drawingml/2006/table">
            <a:tbl>
              <a:tblPr firstRow="1" firstCol="1" bandRow="1"/>
              <a:tblGrid>
                <a:gridCol w="1511625"/>
                <a:gridCol w="1494263"/>
                <a:gridCol w="7092176"/>
              </a:tblGrid>
              <a:tr h="59553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71900">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●认识科技创新的重要性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我们应该如何建设创新型国家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实施</a:t>
                      </a:r>
                      <a:r>
                        <a:rPr lang="zh-CN" sz="2400" dirty="0">
                          <a:solidFill>
                            <a:srgbClr val="000000"/>
                          </a:solidFill>
                          <a:effectLst/>
                          <a:latin typeface="宋体" pitchFamily="2" charset="-122"/>
                          <a:ea typeface="宋体" pitchFamily="2" charset="-122"/>
                          <a:cs typeface="Times New Roman"/>
                        </a:rPr>
                        <a:t>创新驱动发展</a:t>
                      </a:r>
                      <a:r>
                        <a:rPr lang="zh-CN" sz="2400" dirty="0" smtClean="0">
                          <a:solidFill>
                            <a:srgbClr val="000000"/>
                          </a:solidFill>
                          <a:effectLst/>
                          <a:latin typeface="宋体" pitchFamily="2" charset="-122"/>
                          <a:ea typeface="宋体" pitchFamily="2" charset="-122"/>
                          <a:cs typeface="Times New Roman"/>
                        </a:rPr>
                        <a:t>战略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推进</a:t>
                      </a:r>
                      <a:r>
                        <a:rPr lang="zh-CN" sz="2400" dirty="0">
                          <a:solidFill>
                            <a:srgbClr val="000000"/>
                          </a:solidFill>
                          <a:effectLst/>
                          <a:latin typeface="宋体" pitchFamily="2" charset="-122"/>
                          <a:ea typeface="宋体" pitchFamily="2" charset="-122"/>
                          <a:cs typeface="Times New Roman"/>
                        </a:rPr>
                        <a:t>以科技创新为核心的全面</a:t>
                      </a:r>
                      <a:r>
                        <a:rPr lang="zh-CN" sz="2400" dirty="0" smtClean="0">
                          <a:solidFill>
                            <a:srgbClr val="000000"/>
                          </a:solidFill>
                          <a:effectLst/>
                          <a:latin typeface="宋体" pitchFamily="2" charset="-122"/>
                          <a:ea typeface="宋体" pitchFamily="2" charset="-122"/>
                          <a:cs typeface="Times New Roman"/>
                        </a:rPr>
                        <a:t>创新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创新成为推动发展的第一动力</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用</a:t>
                      </a:r>
                      <a:r>
                        <a:rPr lang="zh-CN" sz="2400" dirty="0">
                          <a:solidFill>
                            <a:srgbClr val="000000"/>
                          </a:solidFill>
                          <a:effectLst/>
                          <a:latin typeface="宋体" pitchFamily="2" charset="-122"/>
                          <a:ea typeface="宋体" pitchFamily="2" charset="-122"/>
                          <a:cs typeface="Times New Roman"/>
                        </a:rPr>
                        <a:t>改革之手激活创新</a:t>
                      </a:r>
                      <a:r>
                        <a:rPr lang="zh-CN" sz="2400" dirty="0" smtClean="0">
                          <a:solidFill>
                            <a:srgbClr val="000000"/>
                          </a:solidFill>
                          <a:effectLst/>
                          <a:latin typeface="宋体" pitchFamily="2" charset="-122"/>
                          <a:ea typeface="宋体" pitchFamily="2" charset="-122"/>
                          <a:cs typeface="Times New Roman"/>
                        </a:rPr>
                        <a:t>引擎</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释放</a:t>
                      </a:r>
                      <a:r>
                        <a:rPr lang="zh-CN" sz="2400" dirty="0">
                          <a:solidFill>
                            <a:srgbClr val="000000"/>
                          </a:solidFill>
                          <a:effectLst/>
                          <a:latin typeface="宋体" pitchFamily="2" charset="-122"/>
                          <a:ea typeface="宋体" pitchFamily="2" charset="-122"/>
                          <a:cs typeface="Times New Roman"/>
                        </a:rPr>
                        <a:t>更多创新活力</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落实科教兴国战略、人才强国</a:t>
                      </a:r>
                      <a:r>
                        <a:rPr lang="zh-CN" sz="2400" dirty="0" smtClean="0">
                          <a:solidFill>
                            <a:srgbClr val="000000"/>
                          </a:solidFill>
                          <a:effectLst/>
                          <a:latin typeface="宋体" pitchFamily="2" charset="-122"/>
                          <a:ea typeface="宋体" pitchFamily="2" charset="-122"/>
                          <a:cs typeface="Times New Roman"/>
                        </a:rPr>
                        <a:t>战略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将</a:t>
                      </a:r>
                      <a:r>
                        <a:rPr lang="zh-CN" sz="2400" dirty="0">
                          <a:solidFill>
                            <a:srgbClr val="000000"/>
                          </a:solidFill>
                          <a:effectLst/>
                          <a:latin typeface="宋体" pitchFamily="2" charset="-122"/>
                          <a:ea typeface="宋体" pitchFamily="2" charset="-122"/>
                          <a:cs typeface="Times New Roman"/>
                        </a:rPr>
                        <a:t>科技和教育摆在经济社会发展的重要</a:t>
                      </a:r>
                      <a:r>
                        <a:rPr lang="zh-CN" sz="2400" dirty="0" smtClean="0">
                          <a:solidFill>
                            <a:srgbClr val="000000"/>
                          </a:solidFill>
                          <a:effectLst/>
                          <a:latin typeface="宋体" pitchFamily="2" charset="-122"/>
                          <a:ea typeface="宋体" pitchFamily="2" charset="-122"/>
                          <a:cs typeface="Times New Roman"/>
                        </a:rPr>
                        <a:t>位置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把</a:t>
                      </a:r>
                      <a:r>
                        <a:rPr lang="zh-CN" sz="2400" dirty="0">
                          <a:solidFill>
                            <a:srgbClr val="000000"/>
                          </a:solidFill>
                          <a:effectLst/>
                          <a:latin typeface="宋体" pitchFamily="2" charset="-122"/>
                          <a:ea typeface="宋体" pitchFamily="2" charset="-122"/>
                          <a:cs typeface="Times New Roman"/>
                        </a:rPr>
                        <a:t>经济建设重心转移到依靠科技进步和提高劳动者素质的轨道</a:t>
                      </a:r>
                      <a:r>
                        <a:rPr lang="zh-CN" sz="2400" dirty="0" smtClean="0">
                          <a:solidFill>
                            <a:srgbClr val="000000"/>
                          </a:solidFill>
                          <a:effectLst/>
                          <a:latin typeface="宋体" pitchFamily="2" charset="-122"/>
                          <a:ea typeface="宋体" pitchFamily="2" charset="-122"/>
                          <a:cs typeface="Times New Roman"/>
                        </a:rPr>
                        <a:t>上来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加速</a:t>
                      </a:r>
                      <a:r>
                        <a:rPr lang="zh-CN" sz="2400" dirty="0">
                          <a:solidFill>
                            <a:srgbClr val="000000"/>
                          </a:solidFill>
                          <a:effectLst/>
                          <a:latin typeface="宋体" pitchFamily="2" charset="-122"/>
                          <a:ea typeface="宋体" pitchFamily="2" charset="-122"/>
                          <a:cs typeface="Times New Roman"/>
                        </a:rPr>
                        <a:t>实现国家的</a:t>
                      </a:r>
                      <a:r>
                        <a:rPr lang="zh-CN" sz="2400" dirty="0" smtClean="0">
                          <a:solidFill>
                            <a:srgbClr val="000000"/>
                          </a:solidFill>
                          <a:effectLst/>
                          <a:latin typeface="宋体" pitchFamily="2" charset="-122"/>
                          <a:ea typeface="宋体" pitchFamily="2" charset="-122"/>
                          <a:cs typeface="Times New Roman"/>
                        </a:rPr>
                        <a:t>繁荣昌盛</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5492161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882738905"/>
              </p:ext>
            </p:extLst>
          </p:nvPr>
        </p:nvGraphicFramePr>
        <p:xfrm>
          <a:off x="1131214" y="1688404"/>
          <a:ext cx="9451293" cy="4403452"/>
        </p:xfrm>
        <a:graphic>
          <a:graphicData uri="http://schemas.openxmlformats.org/drawingml/2006/table">
            <a:tbl>
              <a:tblPr firstRow="1" firstCol="1" bandRow="1"/>
              <a:tblGrid>
                <a:gridCol w="1991127"/>
                <a:gridCol w="1817649"/>
                <a:gridCol w="5642517"/>
              </a:tblGrid>
              <a:tr h="56297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26894">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●认识科技创新的重要性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我们应该如何建设创新型国家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增强自主创新</a:t>
                      </a:r>
                      <a:r>
                        <a:rPr lang="zh-CN" sz="2400" dirty="0" smtClean="0">
                          <a:solidFill>
                            <a:srgbClr val="000000"/>
                          </a:solidFill>
                          <a:effectLst/>
                          <a:latin typeface="宋体" pitchFamily="2" charset="-122"/>
                          <a:ea typeface="宋体" pitchFamily="2" charset="-122"/>
                          <a:cs typeface="Times New Roman"/>
                        </a:rPr>
                        <a:t>能力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自主创新、重点跨越、支撑发展、引领未来的</a:t>
                      </a:r>
                      <a:r>
                        <a:rPr lang="zh-CN" sz="2400" dirty="0" smtClean="0">
                          <a:solidFill>
                            <a:srgbClr val="000000"/>
                          </a:solidFill>
                          <a:effectLst/>
                          <a:latin typeface="宋体" pitchFamily="2" charset="-122"/>
                          <a:ea typeface="宋体" pitchFamily="2" charset="-122"/>
                          <a:cs typeface="Times New Roman"/>
                        </a:rPr>
                        <a:t>方针</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坚定不移</a:t>
                      </a:r>
                      <a:r>
                        <a:rPr lang="zh-CN" sz="2400" dirty="0">
                          <a:solidFill>
                            <a:srgbClr val="000000"/>
                          </a:solidFill>
                          <a:effectLst/>
                          <a:latin typeface="宋体" pitchFamily="2" charset="-122"/>
                          <a:ea typeface="宋体" pitchFamily="2" charset="-122"/>
                          <a:cs typeface="Times New Roman"/>
                        </a:rPr>
                        <a:t>地走中国特色自主创新道路</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加快形成有利于创新的治理格局和协同</a:t>
                      </a:r>
                      <a:r>
                        <a:rPr lang="zh-CN" sz="2400" dirty="0" smtClean="0">
                          <a:solidFill>
                            <a:srgbClr val="000000"/>
                          </a:solidFill>
                          <a:effectLst/>
                          <a:latin typeface="宋体" pitchFamily="2" charset="-122"/>
                          <a:ea typeface="宋体" pitchFamily="2" charset="-122"/>
                          <a:cs typeface="Times New Roman"/>
                        </a:rPr>
                        <a:t>机制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搭建</a:t>
                      </a:r>
                      <a:r>
                        <a:rPr lang="zh-CN" sz="2400" dirty="0">
                          <a:solidFill>
                            <a:srgbClr val="000000"/>
                          </a:solidFill>
                          <a:effectLst/>
                          <a:latin typeface="宋体" pitchFamily="2" charset="-122"/>
                          <a:ea typeface="宋体" pitchFamily="2" charset="-122"/>
                          <a:cs typeface="Times New Roman"/>
                        </a:rPr>
                        <a:t>有利于创新的活动平台和融资</a:t>
                      </a:r>
                      <a:r>
                        <a:rPr lang="zh-CN" sz="2400" dirty="0" smtClean="0">
                          <a:solidFill>
                            <a:srgbClr val="000000"/>
                          </a:solidFill>
                          <a:effectLst/>
                          <a:latin typeface="宋体" pitchFamily="2" charset="-122"/>
                          <a:ea typeface="宋体" pitchFamily="2" charset="-122"/>
                          <a:cs typeface="Times New Roman"/>
                        </a:rPr>
                        <a:t>平台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营造</a:t>
                      </a:r>
                      <a:r>
                        <a:rPr lang="zh-CN" sz="2400" dirty="0">
                          <a:solidFill>
                            <a:srgbClr val="000000"/>
                          </a:solidFill>
                          <a:effectLst/>
                          <a:latin typeface="宋体" pitchFamily="2" charset="-122"/>
                          <a:ea typeface="宋体" pitchFamily="2" charset="-122"/>
                          <a:cs typeface="Times New Roman"/>
                        </a:rPr>
                        <a:t>有利于创新的舆论氛围和法治环境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869311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3658661450"/>
              </p:ext>
            </p:extLst>
          </p:nvPr>
        </p:nvGraphicFramePr>
        <p:xfrm>
          <a:off x="960568" y="1527718"/>
          <a:ext cx="10458281" cy="4817328"/>
        </p:xfrm>
        <a:graphic>
          <a:graphicData uri="http://schemas.openxmlformats.org/drawingml/2006/table">
            <a:tbl>
              <a:tblPr firstRow="1" firstCol="1" bandRow="1"/>
              <a:tblGrid>
                <a:gridCol w="1310685"/>
                <a:gridCol w="1392879"/>
                <a:gridCol w="1900327"/>
                <a:gridCol w="2665141"/>
                <a:gridCol w="1806498"/>
                <a:gridCol w="1382751"/>
              </a:tblGrid>
              <a:tr h="64178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1785">
                <a:tc rowSpan="5">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建设创新</a:t>
                      </a:r>
                      <a:endParaRPr lang="zh-CN" sz="2400" dirty="0">
                        <a:solidFill>
                          <a:srgbClr val="000000"/>
                        </a:solidFill>
                        <a:effectLst/>
                        <a:latin typeface="黑体" pitchFamily="49" charset="-122"/>
                        <a:ea typeface="黑体" pitchFamily="49" charset="-122"/>
                        <a:cs typeface="Times New Roman"/>
                      </a:endParaRPr>
                    </a:p>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型国家</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2020</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7，8，4</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知识产权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作用类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5736">
                <a:tc vMerge="1">
                  <a:txBody>
                    <a:bodyPr/>
                    <a:lstStyle/>
                    <a:p>
                      <a:endParaRPr lang="zh-CN" altLang="en-US"/>
                    </a:p>
                  </a:txBody>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2019</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28（3），6</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科技创新的影响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综合题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3530">
                <a:tc vMerge="1">
                  <a:txBody>
                    <a:bodyPr/>
                    <a:lstStyle/>
                    <a:p>
                      <a:endParaRPr lang="zh-CN" altLang="en-US"/>
                    </a:p>
                  </a:txBody>
                  <a:tcPr/>
                </a:tc>
                <a:tc rowSpan="2">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2017</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科技创新成就</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对应类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82707">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30（2）（3）（4），10</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创新的重要性</a:t>
                      </a:r>
                    </a:p>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科教兴国战略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实践探究题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认识类、</a:t>
                      </a:r>
                    </a:p>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1785">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2016</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30（2），8</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科教兴国战略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综合题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意义类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7138937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369650372"/>
              </p:ext>
            </p:extLst>
          </p:nvPr>
        </p:nvGraphicFramePr>
        <p:xfrm>
          <a:off x="1131214" y="1688404"/>
          <a:ext cx="9451293" cy="4433616"/>
        </p:xfrm>
        <a:graphic>
          <a:graphicData uri="http://schemas.openxmlformats.org/drawingml/2006/table">
            <a:tbl>
              <a:tblPr firstRow="1" firstCol="1" bandRow="1"/>
              <a:tblGrid>
                <a:gridCol w="1991127"/>
                <a:gridCol w="2062976"/>
                <a:gridCol w="5397190"/>
              </a:tblGrid>
              <a:tr h="61040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23216">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●认识科技创新的重要性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为什么说人人都是创新者</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当今</a:t>
                      </a:r>
                      <a:r>
                        <a:rPr lang="zh-CN" sz="2400" dirty="0" smtClean="0">
                          <a:solidFill>
                            <a:srgbClr val="000000"/>
                          </a:solidFill>
                          <a:effectLst/>
                          <a:latin typeface="宋体" pitchFamily="2" charset="-122"/>
                          <a:ea typeface="宋体" pitchFamily="2" charset="-122"/>
                          <a:cs typeface="Times New Roman"/>
                        </a:rPr>
                        <a:t>社会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大众</a:t>
                      </a:r>
                      <a:r>
                        <a:rPr lang="zh-CN" sz="2400" dirty="0">
                          <a:solidFill>
                            <a:srgbClr val="000000"/>
                          </a:solidFill>
                          <a:effectLst/>
                          <a:latin typeface="宋体" pitchFamily="2" charset="-122"/>
                          <a:ea typeface="宋体" pitchFamily="2" charset="-122"/>
                          <a:cs typeface="Times New Roman"/>
                        </a:rPr>
                        <a:t>创业、万众创新的理念深入人心。每个人都可以是创新</a:t>
                      </a:r>
                      <a:r>
                        <a:rPr lang="zh-CN" sz="2400" dirty="0" smtClean="0">
                          <a:solidFill>
                            <a:srgbClr val="000000"/>
                          </a:solidFill>
                          <a:effectLst/>
                          <a:latin typeface="宋体" pitchFamily="2" charset="-122"/>
                          <a:ea typeface="宋体" pitchFamily="2" charset="-122"/>
                          <a:cs typeface="Times New Roman"/>
                        </a:rPr>
                        <a:t>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向往在创新中实现自我价值。每个人都可以是</a:t>
                      </a:r>
                      <a:r>
                        <a:rPr lang="zh-CN" sz="2400" dirty="0" smtClean="0">
                          <a:solidFill>
                            <a:srgbClr val="000000"/>
                          </a:solidFill>
                          <a:effectLst/>
                          <a:latin typeface="宋体" pitchFamily="2" charset="-122"/>
                          <a:ea typeface="宋体" pitchFamily="2" charset="-122"/>
                          <a:cs typeface="Times New Roman"/>
                        </a:rPr>
                        <a:t>创业者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可以通过辛勤劳动为国家和人民作出贡献</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9695312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534593182"/>
              </p:ext>
            </p:extLst>
          </p:nvPr>
        </p:nvGraphicFramePr>
        <p:xfrm>
          <a:off x="1008551" y="1443654"/>
          <a:ext cx="10254181" cy="4999520"/>
        </p:xfrm>
        <a:graphic>
          <a:graphicData uri="http://schemas.openxmlformats.org/drawingml/2006/table">
            <a:tbl>
              <a:tblPr firstRow="1" firstCol="1" bandRow="1"/>
              <a:tblGrid>
                <a:gridCol w="1388961"/>
                <a:gridCol w="1628078"/>
                <a:gridCol w="7237142"/>
              </a:tblGrid>
              <a:tr h="61040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23216">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●认识科技创新的重要性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如何实现大众创业、万众创新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企业</a:t>
                      </a:r>
                      <a:r>
                        <a:rPr lang="zh-CN" sz="2400" dirty="0">
                          <a:solidFill>
                            <a:srgbClr val="000000"/>
                          </a:solidFill>
                          <a:effectLst/>
                          <a:latin typeface="宋体" pitchFamily="2" charset="-122"/>
                          <a:ea typeface="宋体" pitchFamily="2" charset="-122"/>
                          <a:cs typeface="Times New Roman"/>
                        </a:rPr>
                        <a:t>是社会创新的重要力量。提升创新能力是企业持续发展之基、市场制胜之道。大国重器一定要掌握在自己手</a:t>
                      </a:r>
                      <a:r>
                        <a:rPr lang="zh-CN" sz="2400" dirty="0" smtClean="0">
                          <a:solidFill>
                            <a:srgbClr val="000000"/>
                          </a:solidFill>
                          <a:effectLst/>
                          <a:latin typeface="宋体" pitchFamily="2" charset="-122"/>
                          <a:ea typeface="宋体" pitchFamily="2" charset="-122"/>
                          <a:cs typeface="Times New Roman"/>
                        </a:rPr>
                        <a:t>里</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核心</a:t>
                      </a:r>
                      <a:r>
                        <a:rPr lang="zh-CN" sz="2400" dirty="0">
                          <a:solidFill>
                            <a:srgbClr val="000000"/>
                          </a:solidFill>
                          <a:effectLst/>
                          <a:latin typeface="宋体" pitchFamily="2" charset="-122"/>
                          <a:ea typeface="宋体" pitchFamily="2" charset="-122"/>
                          <a:cs typeface="Times New Roman"/>
                        </a:rPr>
                        <a:t>技术不是别人赐予</a:t>
                      </a:r>
                      <a:r>
                        <a:rPr lang="zh-CN" sz="2400" dirty="0" smtClean="0">
                          <a:solidFill>
                            <a:srgbClr val="000000"/>
                          </a:solidFill>
                          <a:effectLst/>
                          <a:latin typeface="宋体" pitchFamily="2" charset="-122"/>
                          <a:ea typeface="宋体" pitchFamily="2" charset="-122"/>
                          <a:cs typeface="Times New Roman"/>
                        </a:rPr>
                        <a:t>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企业</a:t>
                      </a:r>
                      <a:r>
                        <a:rPr lang="zh-CN" sz="2400" dirty="0">
                          <a:solidFill>
                            <a:srgbClr val="000000"/>
                          </a:solidFill>
                          <a:effectLst/>
                          <a:latin typeface="宋体" pitchFamily="2" charset="-122"/>
                          <a:ea typeface="宋体" pitchFamily="2" charset="-122"/>
                          <a:cs typeface="Times New Roman"/>
                        </a:rPr>
                        <a:t>不能只是跟着别人</a:t>
                      </a:r>
                      <a:r>
                        <a:rPr lang="zh-CN" sz="2400" dirty="0" smtClean="0">
                          <a:solidFill>
                            <a:srgbClr val="000000"/>
                          </a:solidFill>
                          <a:effectLst/>
                          <a:latin typeface="宋体" pitchFamily="2" charset="-122"/>
                          <a:ea typeface="宋体" pitchFamily="2" charset="-122"/>
                          <a:cs typeface="Times New Roman"/>
                        </a:rPr>
                        <a:t>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而</a:t>
                      </a:r>
                      <a:r>
                        <a:rPr lang="zh-CN" sz="2400" dirty="0">
                          <a:solidFill>
                            <a:srgbClr val="000000"/>
                          </a:solidFill>
                          <a:effectLst/>
                          <a:latin typeface="宋体" pitchFamily="2" charset="-122"/>
                          <a:ea typeface="宋体" pitchFamily="2" charset="-122"/>
                          <a:cs typeface="Times New Roman"/>
                        </a:rPr>
                        <a:t>必须自强奋斗、敢于突破</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的</a:t>
                      </a:r>
                      <a:r>
                        <a:rPr lang="zh-CN" sz="2400" dirty="0" smtClean="0">
                          <a:solidFill>
                            <a:srgbClr val="000000"/>
                          </a:solidFill>
                          <a:effectLst/>
                          <a:latin typeface="宋体" pitchFamily="2" charset="-122"/>
                          <a:ea typeface="宋体" pitchFamily="2" charset="-122"/>
                          <a:cs typeface="Times New Roman"/>
                        </a:rPr>
                        <a:t>时代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既要</a:t>
                      </a:r>
                      <a:r>
                        <a:rPr lang="zh-CN" sz="2400" dirty="0">
                          <a:solidFill>
                            <a:srgbClr val="000000"/>
                          </a:solidFill>
                          <a:effectLst/>
                          <a:latin typeface="宋体" pitchFamily="2" charset="-122"/>
                          <a:ea typeface="宋体" pitchFamily="2" charset="-122"/>
                          <a:cs typeface="Times New Roman"/>
                        </a:rPr>
                        <a:t>尊重他人的</a:t>
                      </a:r>
                      <a:r>
                        <a:rPr lang="zh-CN" sz="2400" dirty="0" smtClean="0">
                          <a:solidFill>
                            <a:srgbClr val="000000"/>
                          </a:solidFill>
                          <a:effectLst/>
                          <a:latin typeface="宋体" pitchFamily="2" charset="-122"/>
                          <a:ea typeface="宋体" pitchFamily="2" charset="-122"/>
                          <a:cs typeface="Times New Roman"/>
                        </a:rPr>
                        <a:t>知识产权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又要</a:t>
                      </a:r>
                      <a:r>
                        <a:rPr lang="zh-CN" sz="2400" dirty="0">
                          <a:solidFill>
                            <a:srgbClr val="000000"/>
                          </a:solidFill>
                          <a:effectLst/>
                          <a:latin typeface="宋体" pitchFamily="2" charset="-122"/>
                          <a:ea typeface="宋体" pitchFamily="2" charset="-122"/>
                          <a:cs typeface="Times New Roman"/>
                        </a:rPr>
                        <a:t>学会保护自己的知识产权。保护知识产权就是尊重创造、保护创新。当知识产权受到侵犯</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要善于运用法律维护自己的权益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0121678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369581096"/>
              </p:ext>
            </p:extLst>
          </p:nvPr>
        </p:nvGraphicFramePr>
        <p:xfrm>
          <a:off x="1432298" y="1733585"/>
          <a:ext cx="9317478" cy="4433616"/>
        </p:xfrm>
        <a:graphic>
          <a:graphicData uri="http://schemas.openxmlformats.org/drawingml/2006/table">
            <a:tbl>
              <a:tblPr firstRow="1" firstCol="1" bandRow="1"/>
              <a:tblGrid>
                <a:gridCol w="1552495"/>
                <a:gridCol w="2522456"/>
                <a:gridCol w="5242527"/>
              </a:tblGrid>
              <a:tr h="61040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23216">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●认识科技创新的重要性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为实现科技</a:t>
                      </a:r>
                      <a:r>
                        <a:rPr lang="zh-CN" sz="2400" dirty="0" smtClean="0">
                          <a:solidFill>
                            <a:srgbClr val="000000"/>
                          </a:solidFill>
                          <a:effectLst/>
                          <a:latin typeface="宋体" pitchFamily="2" charset="-122"/>
                          <a:ea typeface="宋体" pitchFamily="2" charset="-122"/>
                          <a:cs typeface="Times New Roman"/>
                        </a:rPr>
                        <a:t>创新</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采取了哪些重要措施</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加快国家创新体系</a:t>
                      </a:r>
                      <a:r>
                        <a:rPr lang="zh-CN" sz="2400" dirty="0" smtClean="0">
                          <a:solidFill>
                            <a:srgbClr val="000000"/>
                          </a:solidFill>
                          <a:effectLst/>
                          <a:latin typeface="宋体" pitchFamily="2" charset="-122"/>
                          <a:ea typeface="宋体" pitchFamily="2" charset="-122"/>
                          <a:cs typeface="Times New Roman"/>
                        </a:rPr>
                        <a:t>建设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加快</a:t>
                      </a:r>
                      <a:r>
                        <a:rPr lang="zh-CN" sz="2400" dirty="0">
                          <a:solidFill>
                            <a:srgbClr val="000000"/>
                          </a:solidFill>
                          <a:effectLst/>
                          <a:latin typeface="宋体" pitchFamily="2" charset="-122"/>
                          <a:ea typeface="宋体" pitchFamily="2" charset="-122"/>
                          <a:cs typeface="Times New Roman"/>
                        </a:rPr>
                        <a:t>科技成果向现实生产力</a:t>
                      </a:r>
                      <a:r>
                        <a:rPr lang="zh-CN" sz="2400" dirty="0" smtClean="0">
                          <a:solidFill>
                            <a:srgbClr val="000000"/>
                          </a:solidFill>
                          <a:effectLst/>
                          <a:latin typeface="宋体" pitchFamily="2" charset="-122"/>
                          <a:ea typeface="宋体" pitchFamily="2" charset="-122"/>
                          <a:cs typeface="Times New Roman"/>
                        </a:rPr>
                        <a:t>转化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充分</a:t>
                      </a:r>
                      <a:r>
                        <a:rPr lang="zh-CN" sz="2400" dirty="0">
                          <a:solidFill>
                            <a:srgbClr val="000000"/>
                          </a:solidFill>
                          <a:effectLst/>
                          <a:latin typeface="宋体" pitchFamily="2" charset="-122"/>
                          <a:ea typeface="宋体" pitchFamily="2" charset="-122"/>
                          <a:cs typeface="Times New Roman"/>
                        </a:rPr>
                        <a:t>发挥企业的创新主体</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加速</a:t>
                      </a:r>
                      <a:r>
                        <a:rPr lang="zh-CN" sz="2400" dirty="0">
                          <a:solidFill>
                            <a:srgbClr val="000000"/>
                          </a:solidFill>
                          <a:effectLst/>
                          <a:latin typeface="宋体" pitchFamily="2" charset="-122"/>
                          <a:ea typeface="宋体" pitchFamily="2" charset="-122"/>
                          <a:cs typeface="Times New Roman"/>
                        </a:rPr>
                        <a:t>培养创新</a:t>
                      </a:r>
                      <a:r>
                        <a:rPr lang="zh-CN" sz="2400" dirty="0" smtClean="0">
                          <a:solidFill>
                            <a:srgbClr val="000000"/>
                          </a:solidFill>
                          <a:effectLst/>
                          <a:latin typeface="宋体" pitchFamily="2" charset="-122"/>
                          <a:ea typeface="宋体" pitchFamily="2" charset="-122"/>
                          <a:cs typeface="Times New Roman"/>
                        </a:rPr>
                        <a:t>人才</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加大</a:t>
                      </a:r>
                      <a:r>
                        <a:rPr lang="zh-CN" sz="2400" dirty="0">
                          <a:solidFill>
                            <a:srgbClr val="000000"/>
                          </a:solidFill>
                          <a:effectLst/>
                          <a:latin typeface="宋体" pitchFamily="2" charset="-122"/>
                          <a:ea typeface="宋体" pitchFamily="2" charset="-122"/>
                          <a:cs typeface="Times New Roman"/>
                        </a:rPr>
                        <a:t>科研支持</a:t>
                      </a:r>
                      <a:r>
                        <a:rPr lang="zh-CN" sz="2400" dirty="0" smtClean="0">
                          <a:solidFill>
                            <a:srgbClr val="000000"/>
                          </a:solidFill>
                          <a:effectLst/>
                          <a:latin typeface="宋体" pitchFamily="2" charset="-122"/>
                          <a:ea typeface="宋体" pitchFamily="2" charset="-122"/>
                          <a:cs typeface="Times New Roman"/>
                        </a:rPr>
                        <a:t>力度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全面</a:t>
                      </a:r>
                      <a:r>
                        <a:rPr lang="zh-CN" sz="2400" dirty="0">
                          <a:solidFill>
                            <a:srgbClr val="000000"/>
                          </a:solidFill>
                          <a:effectLst/>
                          <a:latin typeface="宋体" pitchFamily="2" charset="-122"/>
                          <a:ea typeface="宋体" pitchFamily="2" charset="-122"/>
                          <a:cs typeface="Times New Roman"/>
                        </a:rPr>
                        <a:t>增强科技创新能力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7799402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145170868"/>
              </p:ext>
            </p:extLst>
          </p:nvPr>
        </p:nvGraphicFramePr>
        <p:xfrm>
          <a:off x="785525" y="1393903"/>
          <a:ext cx="10800591" cy="5018010"/>
        </p:xfrm>
        <a:graphic>
          <a:graphicData uri="http://schemas.openxmlformats.org/drawingml/2006/table">
            <a:tbl>
              <a:tblPr firstRow="1" firstCol="1" bandRow="1"/>
              <a:tblGrid>
                <a:gridCol w="2069187"/>
                <a:gridCol w="1667074"/>
                <a:gridCol w="7064330"/>
              </a:tblGrid>
              <a:tr h="60216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7083">
                <a:tc rowSpan="2">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●懂得保护知识产权就是尊重创新、保护创新</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保护知识产权的实质及做法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实质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保护</a:t>
                      </a:r>
                      <a:r>
                        <a:rPr lang="zh-CN" sz="2400" dirty="0">
                          <a:solidFill>
                            <a:srgbClr val="000000"/>
                          </a:solidFill>
                          <a:effectLst/>
                          <a:latin typeface="宋体" pitchFamily="2" charset="-122"/>
                          <a:ea typeface="宋体" pitchFamily="2" charset="-122"/>
                          <a:cs typeface="Times New Roman"/>
                        </a:rPr>
                        <a:t>知识产权就是尊重</a:t>
                      </a:r>
                      <a:r>
                        <a:rPr lang="zh-CN" sz="2400" dirty="0" smtClean="0">
                          <a:solidFill>
                            <a:srgbClr val="000000"/>
                          </a:solidFill>
                          <a:effectLst/>
                          <a:latin typeface="宋体" pitchFamily="2" charset="-122"/>
                          <a:ea typeface="宋体" pitchFamily="2" charset="-122"/>
                          <a:cs typeface="Times New Roman"/>
                        </a:rPr>
                        <a:t>创造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保护</a:t>
                      </a:r>
                      <a:r>
                        <a:rPr lang="zh-CN" sz="2400" dirty="0">
                          <a:solidFill>
                            <a:srgbClr val="000000"/>
                          </a:solidFill>
                          <a:effectLst/>
                          <a:latin typeface="宋体" pitchFamily="2" charset="-122"/>
                          <a:ea typeface="宋体" pitchFamily="2" charset="-122"/>
                          <a:cs typeface="Times New Roman"/>
                        </a:rPr>
                        <a:t>创新</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当</a:t>
                      </a:r>
                      <a:r>
                        <a:rPr lang="zh-CN" sz="2400" dirty="0">
                          <a:solidFill>
                            <a:srgbClr val="000000"/>
                          </a:solidFill>
                          <a:effectLst/>
                          <a:latin typeface="宋体" pitchFamily="2" charset="-122"/>
                          <a:ea typeface="宋体" pitchFamily="2" charset="-122"/>
                          <a:cs typeface="Times New Roman"/>
                        </a:rPr>
                        <a:t>自己的知识产权受到非法侵害</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运用法律武器来维护自己的合法权益。</a:t>
                      </a:r>
                      <a:r>
                        <a:rPr lang="zh-CN" sz="2400" dirty="0" smtClean="0">
                          <a:solidFill>
                            <a:srgbClr val="000000"/>
                          </a:solidFill>
                          <a:effectLst/>
                          <a:latin typeface="宋体" pitchFamily="2" charset="-122"/>
                          <a:ea typeface="宋体" pitchFamily="2" charset="-122"/>
                          <a:cs typeface="Times New Roman"/>
                        </a:rPr>
                        <a:t>同时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还要</a:t>
                      </a:r>
                      <a:r>
                        <a:rPr lang="zh-CN" sz="2400" dirty="0">
                          <a:solidFill>
                            <a:srgbClr val="000000"/>
                          </a:solidFill>
                          <a:effectLst/>
                          <a:latin typeface="宋体" pitchFamily="2" charset="-122"/>
                          <a:ea typeface="宋体" pitchFamily="2" charset="-122"/>
                          <a:cs typeface="Times New Roman"/>
                        </a:rPr>
                        <a:t>积极尊重他人的</a:t>
                      </a:r>
                      <a:r>
                        <a:rPr lang="zh-CN" sz="2400" dirty="0" smtClean="0">
                          <a:solidFill>
                            <a:srgbClr val="000000"/>
                          </a:solidFill>
                          <a:effectLst/>
                          <a:latin typeface="宋体" pitchFamily="2" charset="-122"/>
                          <a:ea typeface="宋体" pitchFamily="2" charset="-122"/>
                          <a:cs typeface="Times New Roman"/>
                        </a:rPr>
                        <a:t>脑力劳动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a:t>
                      </a:r>
                      <a:r>
                        <a:rPr lang="zh-CN" sz="2400" dirty="0">
                          <a:solidFill>
                            <a:srgbClr val="000000"/>
                          </a:solidFill>
                          <a:effectLst/>
                          <a:latin typeface="宋体" pitchFamily="2" charset="-122"/>
                          <a:ea typeface="宋体" pitchFamily="2" charset="-122"/>
                          <a:cs typeface="Times New Roman"/>
                        </a:rPr>
                        <a:t>做侵害他人知识产权的事情</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8762">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知识产权的内容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通常包括著作权、专利权和</a:t>
                      </a:r>
                      <a:r>
                        <a:rPr lang="zh-CN" sz="2400" dirty="0" smtClean="0">
                          <a:solidFill>
                            <a:srgbClr val="000000"/>
                          </a:solidFill>
                          <a:effectLst/>
                          <a:latin typeface="宋体" pitchFamily="2" charset="-122"/>
                          <a:ea typeface="宋体" pitchFamily="2" charset="-122"/>
                          <a:cs typeface="Times New Roman"/>
                        </a:rPr>
                        <a:t>商标权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以及</a:t>
                      </a:r>
                      <a:r>
                        <a:rPr lang="zh-CN" sz="2400" dirty="0">
                          <a:solidFill>
                            <a:srgbClr val="000000"/>
                          </a:solidFill>
                          <a:effectLst/>
                          <a:latin typeface="宋体" pitchFamily="2" charset="-122"/>
                          <a:ea typeface="宋体" pitchFamily="2" charset="-122"/>
                          <a:cs typeface="Times New Roman"/>
                        </a:rPr>
                        <a:t>反不正当竞争中的商业秘密等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5514338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975180045"/>
              </p:ext>
            </p:extLst>
          </p:nvPr>
        </p:nvGraphicFramePr>
        <p:xfrm>
          <a:off x="908189" y="1460811"/>
          <a:ext cx="10655626" cy="4991285"/>
        </p:xfrm>
        <a:graphic>
          <a:graphicData uri="http://schemas.openxmlformats.org/drawingml/2006/table">
            <a:tbl>
              <a:tblPr firstRow="1" firstCol="1" bandRow="1"/>
              <a:tblGrid>
                <a:gridCol w="2147245"/>
                <a:gridCol w="1382751"/>
                <a:gridCol w="7125630"/>
              </a:tblGrid>
              <a:tr h="60216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8762">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●懂得保护知识产权就是尊重创新、保护创新</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为什么要保护知识产权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随着</a:t>
                      </a:r>
                      <a:r>
                        <a:rPr lang="zh-CN" sz="2400" dirty="0">
                          <a:solidFill>
                            <a:srgbClr val="000000"/>
                          </a:solidFill>
                          <a:effectLst/>
                          <a:latin typeface="宋体" pitchFamily="2" charset="-122"/>
                          <a:ea typeface="宋体" pitchFamily="2" charset="-122"/>
                          <a:cs typeface="Times New Roman"/>
                        </a:rPr>
                        <a:t>人们物质文化生活水平的不断</a:t>
                      </a:r>
                      <a:r>
                        <a:rPr lang="zh-CN" sz="2400" dirty="0" smtClean="0">
                          <a:solidFill>
                            <a:srgbClr val="000000"/>
                          </a:solidFill>
                          <a:effectLst/>
                          <a:latin typeface="宋体" pitchFamily="2" charset="-122"/>
                          <a:ea typeface="宋体" pitchFamily="2" charset="-122"/>
                          <a:cs typeface="Times New Roman"/>
                        </a:rPr>
                        <a:t>提高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智力</a:t>
                      </a:r>
                      <a:r>
                        <a:rPr lang="zh-CN" sz="2400" dirty="0">
                          <a:solidFill>
                            <a:srgbClr val="000000"/>
                          </a:solidFill>
                          <a:effectLst/>
                          <a:latin typeface="宋体" pitchFamily="2" charset="-122"/>
                          <a:ea typeface="宋体" pitchFamily="2" charset="-122"/>
                          <a:cs typeface="Times New Roman"/>
                        </a:rPr>
                        <a:t>成果与人们的切身利益联系得越来越紧密</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人类</a:t>
                      </a:r>
                      <a:r>
                        <a:rPr lang="zh-CN" sz="2400" dirty="0">
                          <a:solidFill>
                            <a:srgbClr val="000000"/>
                          </a:solidFill>
                          <a:effectLst/>
                          <a:latin typeface="宋体" pitchFamily="2" charset="-122"/>
                          <a:ea typeface="宋体" pitchFamily="2" charset="-122"/>
                          <a:cs typeface="Times New Roman"/>
                        </a:rPr>
                        <a:t>正步入知识经济</a:t>
                      </a:r>
                      <a:r>
                        <a:rPr lang="zh-CN" sz="2400" dirty="0" smtClean="0">
                          <a:solidFill>
                            <a:srgbClr val="000000"/>
                          </a:solidFill>
                          <a:effectLst/>
                          <a:latin typeface="宋体" pitchFamily="2" charset="-122"/>
                          <a:ea typeface="宋体" pitchFamily="2" charset="-122"/>
                          <a:cs typeface="Times New Roman"/>
                        </a:rPr>
                        <a:t>时代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发明创造</a:t>
                      </a:r>
                      <a:r>
                        <a:rPr lang="zh-CN" sz="2400" dirty="0">
                          <a:solidFill>
                            <a:srgbClr val="000000"/>
                          </a:solidFill>
                          <a:effectLst/>
                          <a:latin typeface="宋体" pitchFamily="2" charset="-122"/>
                          <a:ea typeface="宋体" pitchFamily="2" charset="-122"/>
                          <a:cs typeface="Times New Roman"/>
                        </a:rPr>
                        <a:t>及其他创造性智力成果愈加重要</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社会</a:t>
                      </a:r>
                      <a:r>
                        <a:rPr lang="zh-CN" sz="2400" dirty="0">
                          <a:solidFill>
                            <a:srgbClr val="000000"/>
                          </a:solidFill>
                          <a:effectLst/>
                          <a:latin typeface="宋体" pitchFamily="2" charset="-122"/>
                          <a:ea typeface="宋体" pitchFamily="2" charset="-122"/>
                          <a:cs typeface="Times New Roman"/>
                        </a:rPr>
                        <a:t>的发展要求人们不断加深对智力成果的</a:t>
                      </a:r>
                      <a:r>
                        <a:rPr lang="zh-CN" sz="2400" dirty="0" smtClean="0">
                          <a:solidFill>
                            <a:srgbClr val="000000"/>
                          </a:solidFill>
                          <a:effectLst/>
                          <a:latin typeface="宋体" pitchFamily="2" charset="-122"/>
                          <a:ea typeface="宋体" pitchFamily="2" charset="-122"/>
                          <a:cs typeface="Times New Roman"/>
                        </a:rPr>
                        <a:t>认识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增强保护智力成果的法律意识</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给予</a:t>
                      </a:r>
                      <a:r>
                        <a:rPr lang="zh-CN" sz="2400" dirty="0">
                          <a:solidFill>
                            <a:srgbClr val="000000"/>
                          </a:solidFill>
                          <a:effectLst/>
                          <a:latin typeface="宋体" pitchFamily="2" charset="-122"/>
                          <a:ea typeface="宋体" pitchFamily="2" charset="-122"/>
                          <a:cs typeface="Times New Roman"/>
                        </a:rPr>
                        <a:t>创新成果以知识产权</a:t>
                      </a:r>
                      <a:r>
                        <a:rPr lang="zh-CN" sz="2400" dirty="0" smtClean="0">
                          <a:solidFill>
                            <a:srgbClr val="000000"/>
                          </a:solidFill>
                          <a:effectLst/>
                          <a:latin typeface="宋体" pitchFamily="2" charset="-122"/>
                          <a:ea typeface="宋体" pitchFamily="2" charset="-122"/>
                          <a:cs typeface="Times New Roman"/>
                        </a:rPr>
                        <a:t>保护</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对创新精神的最有效的鼓励</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5363198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681889994"/>
              </p:ext>
            </p:extLst>
          </p:nvPr>
        </p:nvGraphicFramePr>
        <p:xfrm>
          <a:off x="1376540" y="1889125"/>
          <a:ext cx="9763528" cy="3944364"/>
        </p:xfrm>
        <a:graphic>
          <a:graphicData uri="http://schemas.openxmlformats.org/drawingml/2006/table">
            <a:tbl>
              <a:tblPr firstRow="1" firstCol="1" bandRow="1"/>
              <a:tblGrid>
                <a:gridCol w="1533928"/>
                <a:gridCol w="2352907"/>
                <a:gridCol w="5876693"/>
              </a:tblGrid>
              <a:tr h="65252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5112">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●培养创新精神，努力提高自身素质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创新的</a:t>
                      </a:r>
                      <a:r>
                        <a:rPr lang="zh-CN" sz="2400" dirty="0" smtClean="0">
                          <a:solidFill>
                            <a:srgbClr val="000000"/>
                          </a:solidFill>
                          <a:effectLst/>
                          <a:latin typeface="宋体" pitchFamily="2" charset="-122"/>
                          <a:ea typeface="宋体" pitchFamily="2" charset="-122"/>
                          <a:cs typeface="Times New Roman"/>
                        </a:rPr>
                        <a:t>地位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的</a:t>
                      </a:r>
                      <a:r>
                        <a:rPr lang="zh-CN" sz="2400" dirty="0" smtClean="0">
                          <a:solidFill>
                            <a:srgbClr val="000000"/>
                          </a:solidFill>
                          <a:effectLst/>
                          <a:latin typeface="宋体" pitchFamily="2" charset="-122"/>
                          <a:ea typeface="宋体" pitchFamily="2" charset="-122"/>
                          <a:cs typeface="Times New Roman"/>
                        </a:rPr>
                        <a:t>重要性</a:t>
                      </a:r>
                      <a:r>
                        <a:rPr lang="en-US"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是引领发展的第一动力</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为人类带来巨大</a:t>
                      </a:r>
                      <a:r>
                        <a:rPr lang="zh-CN" sz="2400" dirty="0" smtClean="0">
                          <a:solidFill>
                            <a:srgbClr val="000000"/>
                          </a:solidFill>
                          <a:effectLst/>
                          <a:latin typeface="宋体" pitchFamily="2" charset="-122"/>
                          <a:ea typeface="宋体" pitchFamily="2" charset="-122"/>
                          <a:cs typeface="Times New Roman"/>
                        </a:rPr>
                        <a:t>财富</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推动</a:t>
                      </a:r>
                      <a:r>
                        <a:rPr lang="zh-CN" sz="2400" dirty="0">
                          <a:solidFill>
                            <a:srgbClr val="000000"/>
                          </a:solidFill>
                          <a:effectLst/>
                          <a:latin typeface="宋体" pitchFamily="2" charset="-122"/>
                          <a:ea typeface="宋体" pitchFamily="2" charset="-122"/>
                          <a:cs typeface="Times New Roman"/>
                        </a:rPr>
                        <a:t>社会取得长足进步</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是民族进步的</a:t>
                      </a:r>
                      <a:r>
                        <a:rPr lang="zh-CN" sz="2400" dirty="0" smtClean="0">
                          <a:solidFill>
                            <a:srgbClr val="000000"/>
                          </a:solidFill>
                          <a:effectLst/>
                          <a:latin typeface="宋体" pitchFamily="2" charset="-122"/>
                          <a:ea typeface="宋体" pitchFamily="2" charset="-122"/>
                          <a:cs typeface="Times New Roman"/>
                        </a:rPr>
                        <a:t>灵魂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一个国家兴旺发达的不竭</a:t>
                      </a:r>
                      <a:r>
                        <a:rPr lang="zh-CN" sz="2400" dirty="0" smtClean="0">
                          <a:solidFill>
                            <a:srgbClr val="000000"/>
                          </a:solidFill>
                          <a:effectLst/>
                          <a:latin typeface="宋体" pitchFamily="2" charset="-122"/>
                          <a:ea typeface="宋体" pitchFamily="2" charset="-122"/>
                          <a:cs typeface="Times New Roman"/>
                        </a:rPr>
                        <a:t>源泉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是中华民族最深沉的民族禀赋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3020124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285398584"/>
              </p:ext>
            </p:extLst>
          </p:nvPr>
        </p:nvGraphicFramePr>
        <p:xfrm>
          <a:off x="1064305" y="1532286"/>
          <a:ext cx="10354543" cy="5041644"/>
        </p:xfrm>
        <a:graphic>
          <a:graphicData uri="http://schemas.openxmlformats.org/drawingml/2006/table">
            <a:tbl>
              <a:tblPr firstRow="1" firstCol="1" bandRow="1"/>
              <a:tblGrid>
                <a:gridCol w="1991129"/>
                <a:gridCol w="2007220"/>
                <a:gridCol w="6356194"/>
              </a:tblGrid>
              <a:tr h="65252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5112">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●培养创新精神，努力提高自身素质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为什么说“创新是一种生活方式”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它</a:t>
                      </a:r>
                      <a:r>
                        <a:rPr lang="zh-CN" sz="2400" dirty="0">
                          <a:solidFill>
                            <a:srgbClr val="000000"/>
                          </a:solidFill>
                          <a:effectLst/>
                          <a:latin typeface="宋体" pitchFamily="2" charset="-122"/>
                          <a:ea typeface="宋体" pitchFamily="2" charset="-122"/>
                          <a:cs typeface="Times New Roman"/>
                        </a:rPr>
                        <a:t>不只是从无到有的创造</a:t>
                      </a:r>
                      <a:r>
                        <a:rPr lang="zh-CN" sz="2400" dirty="0" smtClean="0">
                          <a:solidFill>
                            <a:srgbClr val="000000"/>
                          </a:solidFill>
                          <a:effectLst/>
                          <a:latin typeface="宋体" pitchFamily="2" charset="-122"/>
                          <a:ea typeface="宋体" pitchFamily="2" charset="-122"/>
                          <a:cs typeface="Times New Roman"/>
                        </a:rPr>
                        <a:t>发明</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还</a:t>
                      </a:r>
                      <a:r>
                        <a:rPr lang="zh-CN" sz="2400" dirty="0">
                          <a:solidFill>
                            <a:srgbClr val="000000"/>
                          </a:solidFill>
                          <a:effectLst/>
                          <a:latin typeface="宋体" pitchFamily="2" charset="-122"/>
                          <a:ea typeface="宋体" pitchFamily="2" charset="-122"/>
                          <a:cs typeface="Times New Roman"/>
                        </a:rPr>
                        <a:t>可以是对已有成果的改进和完善</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它</a:t>
                      </a:r>
                      <a:r>
                        <a:rPr lang="zh-CN" sz="2400" dirty="0">
                          <a:solidFill>
                            <a:srgbClr val="000000"/>
                          </a:solidFill>
                          <a:effectLst/>
                          <a:latin typeface="宋体" pitchFamily="2" charset="-122"/>
                          <a:ea typeface="宋体" pitchFamily="2" charset="-122"/>
                          <a:cs typeface="Times New Roman"/>
                        </a:rPr>
                        <a:t>不仅局限于科技</a:t>
                      </a:r>
                      <a:r>
                        <a:rPr lang="zh-CN" sz="2400" dirty="0" smtClean="0">
                          <a:solidFill>
                            <a:srgbClr val="000000"/>
                          </a:solidFill>
                          <a:effectLst/>
                          <a:latin typeface="宋体" pitchFamily="2" charset="-122"/>
                          <a:ea typeface="宋体" pitchFamily="2" charset="-122"/>
                          <a:cs typeface="Times New Roman"/>
                        </a:rPr>
                        <a:t>领域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还</a:t>
                      </a:r>
                      <a:r>
                        <a:rPr lang="zh-CN" sz="2400" dirty="0">
                          <a:solidFill>
                            <a:srgbClr val="000000"/>
                          </a:solidFill>
                          <a:effectLst/>
                          <a:latin typeface="宋体" pitchFamily="2" charset="-122"/>
                          <a:ea typeface="宋体" pitchFamily="2" charset="-122"/>
                          <a:cs typeface="Times New Roman"/>
                        </a:rPr>
                        <a:t>渗透在生活的方方面面</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它</a:t>
                      </a:r>
                      <a:r>
                        <a:rPr lang="zh-CN" sz="2400" dirty="0">
                          <a:solidFill>
                            <a:srgbClr val="000000"/>
                          </a:solidFill>
                          <a:effectLst/>
                          <a:latin typeface="宋体" pitchFamily="2" charset="-122"/>
                          <a:ea typeface="宋体" pitchFamily="2" charset="-122"/>
                          <a:cs typeface="Times New Roman"/>
                        </a:rPr>
                        <a:t>不只是灵光乍现的</a:t>
                      </a:r>
                      <a:r>
                        <a:rPr lang="zh-CN" sz="2400" dirty="0" smtClean="0">
                          <a:solidFill>
                            <a:srgbClr val="000000"/>
                          </a:solidFill>
                          <a:effectLst/>
                          <a:latin typeface="宋体" pitchFamily="2" charset="-122"/>
                          <a:ea typeface="宋体" pitchFamily="2" charset="-122"/>
                          <a:cs typeface="Times New Roman"/>
                        </a:rPr>
                        <a:t>顿悟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更</a:t>
                      </a:r>
                      <a:r>
                        <a:rPr lang="zh-CN" sz="2400" dirty="0">
                          <a:solidFill>
                            <a:srgbClr val="000000"/>
                          </a:solidFill>
                          <a:effectLst/>
                          <a:latin typeface="宋体" pitchFamily="2" charset="-122"/>
                          <a:ea typeface="宋体" pitchFamily="2" charset="-122"/>
                          <a:cs typeface="Times New Roman"/>
                        </a:rPr>
                        <a:t>需要年复一年的积累</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它</a:t>
                      </a:r>
                      <a:r>
                        <a:rPr lang="zh-CN" sz="2400" dirty="0">
                          <a:solidFill>
                            <a:srgbClr val="000000"/>
                          </a:solidFill>
                          <a:effectLst/>
                          <a:latin typeface="宋体" pitchFamily="2" charset="-122"/>
                          <a:ea typeface="宋体" pitchFamily="2" charset="-122"/>
                          <a:cs typeface="Times New Roman"/>
                        </a:rPr>
                        <a:t>是个人的创意</a:t>
                      </a:r>
                      <a:r>
                        <a:rPr lang="zh-CN" sz="2400" dirty="0" smtClean="0">
                          <a:solidFill>
                            <a:srgbClr val="000000"/>
                          </a:solidFill>
                          <a:effectLst/>
                          <a:latin typeface="宋体" pitchFamily="2" charset="-122"/>
                          <a:ea typeface="宋体" pitchFamily="2" charset="-122"/>
                          <a:cs typeface="Times New Roman"/>
                        </a:rPr>
                        <a:t>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是团队、集体的创造活动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5625386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473116717"/>
              </p:ext>
            </p:extLst>
          </p:nvPr>
        </p:nvGraphicFramePr>
        <p:xfrm>
          <a:off x="1053154" y="1777613"/>
          <a:ext cx="10354543" cy="4389011"/>
        </p:xfrm>
        <a:graphic>
          <a:graphicData uri="http://schemas.openxmlformats.org/drawingml/2006/table">
            <a:tbl>
              <a:tblPr firstRow="1" firstCol="1" bandRow="1"/>
              <a:tblGrid>
                <a:gridCol w="1522778"/>
                <a:gridCol w="1505414"/>
                <a:gridCol w="7326351"/>
              </a:tblGrid>
              <a:tr h="68536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03642">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●培养创新精神，努力提高自身素质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创新与生活的关系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生活</a:t>
                      </a:r>
                      <a:r>
                        <a:rPr lang="zh-CN" sz="2400" dirty="0">
                          <a:solidFill>
                            <a:srgbClr val="000000"/>
                          </a:solidFill>
                          <a:effectLst/>
                          <a:latin typeface="宋体" pitchFamily="2" charset="-122"/>
                          <a:ea typeface="宋体" pitchFamily="2" charset="-122"/>
                          <a:cs typeface="Times New Roman"/>
                        </a:rPr>
                        <a:t>处处有创新。生活中的点滴创新不仅让我们眼前为之一</a:t>
                      </a:r>
                      <a:r>
                        <a:rPr lang="zh-CN" sz="2400" dirty="0" smtClean="0">
                          <a:solidFill>
                            <a:srgbClr val="000000"/>
                          </a:solidFill>
                          <a:effectLst/>
                          <a:latin typeface="宋体" pitchFamily="2" charset="-122"/>
                          <a:ea typeface="宋体" pitchFamily="2" charset="-122"/>
                          <a:cs typeface="Times New Roman"/>
                        </a:rPr>
                        <a:t>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而且</a:t>
                      </a:r>
                      <a:r>
                        <a:rPr lang="zh-CN" sz="2400" dirty="0">
                          <a:solidFill>
                            <a:srgbClr val="000000"/>
                          </a:solidFill>
                          <a:effectLst/>
                          <a:latin typeface="宋体" pitchFamily="2" charset="-122"/>
                          <a:ea typeface="宋体" pitchFamily="2" charset="-122"/>
                          <a:cs typeface="Times New Roman"/>
                        </a:rPr>
                        <a:t>改变着我们对生活的惯常看法</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是一种生活方式</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生活</a:t>
                      </a:r>
                      <a:r>
                        <a:rPr lang="zh-CN" sz="2400" dirty="0">
                          <a:solidFill>
                            <a:srgbClr val="000000"/>
                          </a:solidFill>
                          <a:effectLst/>
                          <a:latin typeface="宋体" pitchFamily="2" charset="-122"/>
                          <a:ea typeface="宋体" pitchFamily="2" charset="-122"/>
                          <a:cs typeface="Times New Roman"/>
                        </a:rPr>
                        <a:t>的各个领域都需要</a:t>
                      </a:r>
                      <a:r>
                        <a:rPr lang="zh-CN" sz="2400" dirty="0" smtClean="0">
                          <a:solidFill>
                            <a:srgbClr val="000000"/>
                          </a:solidFill>
                          <a:effectLst/>
                          <a:latin typeface="宋体" pitchFamily="2" charset="-122"/>
                          <a:ea typeface="宋体" pitchFamily="2" charset="-122"/>
                          <a:cs typeface="Times New Roman"/>
                        </a:rPr>
                        <a:t>创新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都可以创新</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让生活更美好</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5124257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676857780"/>
              </p:ext>
            </p:extLst>
          </p:nvPr>
        </p:nvGraphicFramePr>
        <p:xfrm>
          <a:off x="1053154" y="1777613"/>
          <a:ext cx="9930797" cy="4389011"/>
        </p:xfrm>
        <a:graphic>
          <a:graphicData uri="http://schemas.openxmlformats.org/drawingml/2006/table">
            <a:tbl>
              <a:tblPr firstRow="1" firstCol="1" bandRow="1"/>
              <a:tblGrid>
                <a:gridCol w="1460460"/>
                <a:gridCol w="1443807"/>
                <a:gridCol w="7026530"/>
              </a:tblGrid>
              <a:tr h="68536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03642">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●培养创新精神，努力提高自身素质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创新对我们的影响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给我们带来</a:t>
                      </a:r>
                      <a:r>
                        <a:rPr lang="zh-CN" sz="2400" dirty="0" smtClean="0">
                          <a:solidFill>
                            <a:srgbClr val="000000"/>
                          </a:solidFill>
                          <a:effectLst/>
                          <a:latin typeface="宋体" pitchFamily="2" charset="-122"/>
                          <a:ea typeface="宋体" pitchFamily="2" charset="-122"/>
                          <a:cs typeface="Times New Roman"/>
                        </a:rPr>
                        <a:t>惊喜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我们获得成就感</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点燃</a:t>
                      </a:r>
                      <a:r>
                        <a:rPr lang="zh-CN" sz="2400" dirty="0" smtClean="0">
                          <a:solidFill>
                            <a:srgbClr val="000000"/>
                          </a:solidFill>
                          <a:effectLst/>
                          <a:latin typeface="宋体" pitchFamily="2" charset="-122"/>
                          <a:ea typeface="宋体" pitchFamily="2" charset="-122"/>
                          <a:cs typeface="Times New Roman"/>
                        </a:rPr>
                        <a:t>激情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我们的生活充满活力</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改变我们的思维方式和行为</a:t>
                      </a:r>
                      <a:r>
                        <a:rPr lang="zh-CN" sz="2400" dirty="0" smtClean="0">
                          <a:solidFill>
                            <a:srgbClr val="000000"/>
                          </a:solidFill>
                          <a:effectLst/>
                          <a:latin typeface="宋体" pitchFamily="2" charset="-122"/>
                          <a:ea typeface="宋体" pitchFamily="2" charset="-122"/>
                          <a:cs typeface="Times New Roman"/>
                        </a:rPr>
                        <a:t>方式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我们勇敢地面对</a:t>
                      </a:r>
                      <a:r>
                        <a:rPr lang="zh-CN" sz="2400" dirty="0" smtClean="0">
                          <a:solidFill>
                            <a:srgbClr val="000000"/>
                          </a:solidFill>
                          <a:effectLst/>
                          <a:latin typeface="宋体" pitchFamily="2" charset="-122"/>
                          <a:ea typeface="宋体" pitchFamily="2" charset="-122"/>
                          <a:cs typeface="Times New Roman"/>
                        </a:rPr>
                        <a:t>挑战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激发潜能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超越</a:t>
                      </a:r>
                      <a:r>
                        <a:rPr lang="zh-CN" sz="2400" dirty="0">
                          <a:solidFill>
                            <a:srgbClr val="000000"/>
                          </a:solidFill>
                          <a:effectLst/>
                          <a:latin typeface="宋体" pitchFamily="2" charset="-122"/>
                          <a:ea typeface="宋体" pitchFamily="2" charset="-122"/>
                          <a:cs typeface="Times New Roman"/>
                        </a:rPr>
                        <a:t>自我</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6813716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621489109"/>
              </p:ext>
            </p:extLst>
          </p:nvPr>
        </p:nvGraphicFramePr>
        <p:xfrm>
          <a:off x="1421144" y="1654950"/>
          <a:ext cx="9272876" cy="4389011"/>
        </p:xfrm>
        <a:graphic>
          <a:graphicData uri="http://schemas.openxmlformats.org/drawingml/2006/table">
            <a:tbl>
              <a:tblPr firstRow="1" firstCol="1" bandRow="1"/>
              <a:tblGrid>
                <a:gridCol w="2069188"/>
                <a:gridCol w="2018370"/>
                <a:gridCol w="5185318"/>
              </a:tblGrid>
              <a:tr h="68536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03642">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●培养创新精神，努力提高自身素质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创新是怎样体现在人类生活的各个方面的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知识的创新提供新的思想和</a:t>
                      </a:r>
                      <a:r>
                        <a:rPr lang="zh-CN" sz="2400" dirty="0" smtClean="0">
                          <a:solidFill>
                            <a:srgbClr val="000000"/>
                          </a:solidFill>
                          <a:effectLst/>
                          <a:latin typeface="宋体" pitchFamily="2" charset="-122"/>
                          <a:ea typeface="宋体" pitchFamily="2" charset="-122"/>
                          <a:cs typeface="Times New Roman"/>
                        </a:rPr>
                        <a:t>方法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技术</a:t>
                      </a:r>
                      <a:r>
                        <a:rPr lang="zh-CN" sz="2400" dirty="0">
                          <a:solidFill>
                            <a:srgbClr val="000000"/>
                          </a:solidFill>
                          <a:effectLst/>
                          <a:latin typeface="宋体" pitchFamily="2" charset="-122"/>
                          <a:ea typeface="宋体" pitchFamily="2" charset="-122"/>
                          <a:cs typeface="Times New Roman"/>
                        </a:rPr>
                        <a:t>的创新促进生产力发展、增加社会</a:t>
                      </a:r>
                      <a:r>
                        <a:rPr lang="zh-CN" sz="2400" dirty="0" smtClean="0">
                          <a:solidFill>
                            <a:srgbClr val="000000"/>
                          </a:solidFill>
                          <a:effectLst/>
                          <a:latin typeface="宋体" pitchFamily="2" charset="-122"/>
                          <a:ea typeface="宋体" pitchFamily="2" charset="-122"/>
                          <a:cs typeface="Times New Roman"/>
                        </a:rPr>
                        <a:t>财富</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制度</a:t>
                      </a:r>
                      <a:r>
                        <a:rPr lang="zh-CN" sz="2400" dirty="0">
                          <a:solidFill>
                            <a:srgbClr val="000000"/>
                          </a:solidFill>
                          <a:effectLst/>
                          <a:latin typeface="宋体" pitchFamily="2" charset="-122"/>
                          <a:ea typeface="宋体" pitchFamily="2" charset="-122"/>
                          <a:cs typeface="Times New Roman"/>
                        </a:rPr>
                        <a:t>的创新促进公平正义、推动社会进步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8212351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70878" y="1482167"/>
            <a:ext cx="9210907" cy="4893647"/>
          </a:xfrm>
          <a:prstGeom prst="rect">
            <a:avLst/>
          </a:prstGeom>
        </p:spPr>
        <p:txBody>
          <a:bodyPr wrap="square">
            <a:spAutoFit/>
          </a:bodyPr>
          <a:lstStyle/>
          <a:p>
            <a:r>
              <a:rPr lang="en-US" altLang="zh-CN" sz="2400" dirty="0"/>
              <a:t>【</a:t>
            </a:r>
            <a:r>
              <a:rPr lang="zh-CN" altLang="en-US" sz="2400" dirty="0">
                <a:latin typeface="黑体" pitchFamily="49" charset="-122"/>
                <a:ea typeface="黑体" pitchFamily="49" charset="-122"/>
              </a:rPr>
              <a:t>备考建议</a:t>
            </a:r>
            <a:r>
              <a:rPr lang="en-US" altLang="zh-CN" sz="2400" dirty="0"/>
              <a:t>】</a:t>
            </a:r>
          </a:p>
          <a:p>
            <a:pPr>
              <a:lnSpc>
                <a:spcPct val="20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科技创新的作用和影响是本讲的重点。可从三个层面理解这一</a:t>
            </a:r>
            <a:r>
              <a:rPr lang="zh-CN" altLang="en-US" sz="2400" dirty="0" smtClean="0">
                <a:latin typeface="宋体" pitchFamily="2" charset="-122"/>
                <a:ea typeface="宋体" pitchFamily="2" charset="-122"/>
              </a:rPr>
              <a:t>重点：一</a:t>
            </a:r>
            <a:r>
              <a:rPr lang="zh-CN" altLang="en-US" sz="2400" dirty="0">
                <a:latin typeface="宋体" pitchFamily="2" charset="-122"/>
                <a:ea typeface="宋体" pitchFamily="2" charset="-122"/>
              </a:rPr>
              <a:t>是科技创新对人类社会的</a:t>
            </a:r>
            <a:r>
              <a:rPr lang="zh-CN" altLang="en-US" sz="2400" dirty="0" smtClean="0">
                <a:latin typeface="宋体" pitchFamily="2" charset="-122"/>
                <a:ea typeface="宋体" pitchFamily="2" charset="-122"/>
              </a:rPr>
              <a:t>影响：科技</a:t>
            </a:r>
            <a:r>
              <a:rPr lang="zh-CN" altLang="en-US" sz="2400" dirty="0">
                <a:latin typeface="宋体" pitchFamily="2" charset="-122"/>
                <a:ea typeface="宋体" pitchFamily="2" charset="-122"/>
              </a:rPr>
              <a:t>创新推动人类社会</a:t>
            </a:r>
            <a:r>
              <a:rPr lang="zh-CN" altLang="en-US" sz="2400" dirty="0" smtClean="0">
                <a:latin typeface="宋体" pitchFamily="2" charset="-122"/>
                <a:ea typeface="宋体" pitchFamily="2" charset="-122"/>
              </a:rPr>
              <a:t>发展；二</a:t>
            </a:r>
            <a:r>
              <a:rPr lang="zh-CN" altLang="en-US" sz="2400" dirty="0">
                <a:latin typeface="宋体" pitchFamily="2" charset="-122"/>
                <a:ea typeface="宋体" pitchFamily="2" charset="-122"/>
              </a:rPr>
              <a:t>是科技创新对国家的</a:t>
            </a:r>
            <a:r>
              <a:rPr lang="zh-CN" altLang="en-US" sz="2400" dirty="0" smtClean="0">
                <a:latin typeface="宋体" pitchFamily="2" charset="-122"/>
                <a:ea typeface="宋体" pitchFamily="2" charset="-122"/>
              </a:rPr>
              <a:t>影响：科技</a:t>
            </a:r>
            <a:r>
              <a:rPr lang="zh-CN" altLang="en-US" sz="2400" dirty="0">
                <a:latin typeface="宋体" pitchFamily="2" charset="-122"/>
                <a:ea typeface="宋体" pitchFamily="2" charset="-122"/>
              </a:rPr>
              <a:t>创新推动中国走向</a:t>
            </a:r>
            <a:r>
              <a:rPr lang="zh-CN" altLang="en-US" sz="2400" dirty="0" smtClean="0">
                <a:latin typeface="宋体" pitchFamily="2" charset="-122"/>
                <a:ea typeface="宋体" pitchFamily="2" charset="-122"/>
              </a:rPr>
              <a:t>富强；三</a:t>
            </a:r>
            <a:r>
              <a:rPr lang="zh-CN" altLang="en-US" sz="2400" dirty="0">
                <a:latin typeface="宋体" pitchFamily="2" charset="-122"/>
                <a:ea typeface="宋体" pitchFamily="2" charset="-122"/>
              </a:rPr>
              <a:t>是科技对我们生活的</a:t>
            </a:r>
            <a:r>
              <a:rPr lang="zh-CN" altLang="en-US" sz="2400" dirty="0" smtClean="0">
                <a:latin typeface="宋体" pitchFamily="2" charset="-122"/>
                <a:ea typeface="宋体" pitchFamily="2" charset="-122"/>
              </a:rPr>
              <a:t>影响：科技</a:t>
            </a:r>
            <a:r>
              <a:rPr lang="zh-CN" altLang="en-US" sz="2400" dirty="0">
                <a:latin typeface="宋体" pitchFamily="2" charset="-122"/>
                <a:ea typeface="宋体" pitchFamily="2" charset="-122"/>
              </a:rPr>
              <a:t>使我们的生活越来越</a:t>
            </a:r>
            <a:r>
              <a:rPr lang="zh-CN" altLang="en-US" sz="2400" dirty="0" smtClean="0">
                <a:latin typeface="宋体" pitchFamily="2" charset="-122"/>
                <a:ea typeface="宋体" pitchFamily="2" charset="-122"/>
              </a:rPr>
              <a:t>便捷，提高</a:t>
            </a:r>
            <a:r>
              <a:rPr lang="zh-CN" altLang="en-US" sz="2400" dirty="0">
                <a:latin typeface="宋体" pitchFamily="2" charset="-122"/>
                <a:ea typeface="宋体" pitchFamily="2" charset="-122"/>
              </a:rPr>
              <a:t>我们的生活</a:t>
            </a:r>
            <a:r>
              <a:rPr lang="zh-CN" altLang="en-US" sz="2400" dirty="0" smtClean="0">
                <a:latin typeface="宋体" pitchFamily="2" charset="-122"/>
                <a:ea typeface="宋体" pitchFamily="2" charset="-122"/>
              </a:rPr>
              <a:t>质量，即</a:t>
            </a:r>
            <a:r>
              <a:rPr lang="zh-CN" altLang="en-US" sz="2400" dirty="0">
                <a:latin typeface="宋体" pitchFamily="2" charset="-122"/>
                <a:ea typeface="宋体" pitchFamily="2" charset="-122"/>
              </a:rPr>
              <a:t>科技创新改变生活。复习</a:t>
            </a:r>
            <a:r>
              <a:rPr lang="zh-CN" altLang="en-US" sz="2400" dirty="0" smtClean="0">
                <a:latin typeface="宋体" pitchFamily="2" charset="-122"/>
                <a:ea typeface="宋体" pitchFamily="2" charset="-122"/>
              </a:rPr>
              <a:t>时，要</a:t>
            </a:r>
            <a:r>
              <a:rPr lang="zh-CN" altLang="en-US" sz="2400" dirty="0">
                <a:latin typeface="宋体" pitchFamily="2" charset="-122"/>
                <a:ea typeface="宋体" pitchFamily="2" charset="-122"/>
              </a:rPr>
              <a:t>结合具体事例来体会和理解</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xmlns="" val="16187357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4071929923"/>
              </p:ext>
            </p:extLst>
          </p:nvPr>
        </p:nvGraphicFramePr>
        <p:xfrm>
          <a:off x="1421143" y="1654949"/>
          <a:ext cx="9819285" cy="4667791"/>
        </p:xfrm>
        <a:graphic>
          <a:graphicData uri="http://schemas.openxmlformats.org/drawingml/2006/table">
            <a:tbl>
              <a:tblPr firstRow="1" firstCol="1" bandRow="1"/>
              <a:tblGrid>
                <a:gridCol w="2202924"/>
                <a:gridCol w="1449738"/>
                <a:gridCol w="6166623"/>
              </a:tblGrid>
              <a:tr h="72051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47280">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●培养创新精神，努力提高自身素质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人类社会为什么需要创新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回顾</a:t>
                      </a:r>
                      <a:r>
                        <a:rPr lang="zh-CN" sz="2400" dirty="0">
                          <a:solidFill>
                            <a:srgbClr val="000000"/>
                          </a:solidFill>
                          <a:effectLst/>
                          <a:latin typeface="宋体" pitchFamily="2" charset="-122"/>
                          <a:ea typeface="宋体" pitchFamily="2" charset="-122"/>
                          <a:cs typeface="Times New Roman"/>
                        </a:rPr>
                        <a:t>人类</a:t>
                      </a:r>
                      <a:r>
                        <a:rPr lang="zh-CN" sz="2400" dirty="0" smtClean="0">
                          <a:solidFill>
                            <a:srgbClr val="000000"/>
                          </a:solidFill>
                          <a:effectLst/>
                          <a:latin typeface="宋体" pitchFamily="2" charset="-122"/>
                          <a:ea typeface="宋体" pitchFamily="2" charset="-122"/>
                          <a:cs typeface="Times New Roman"/>
                        </a:rPr>
                        <a:t>文明史</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始终贯穿其间。创新是推动人类社会向前发展的重要力量</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时代</a:t>
                      </a:r>
                      <a:r>
                        <a:rPr lang="zh-CN" sz="2400" dirty="0">
                          <a:solidFill>
                            <a:srgbClr val="000000"/>
                          </a:solidFill>
                          <a:effectLst/>
                          <a:latin typeface="宋体" pitchFamily="2" charset="-122"/>
                          <a:ea typeface="宋体" pitchFamily="2" charset="-122"/>
                          <a:cs typeface="Times New Roman"/>
                        </a:rPr>
                        <a:t>发展呼唤创新。</a:t>
                      </a:r>
                      <a:r>
                        <a:rPr lang="zh-CN" sz="2400" dirty="0" smtClean="0">
                          <a:solidFill>
                            <a:srgbClr val="000000"/>
                          </a:solidFill>
                          <a:effectLst/>
                          <a:latin typeface="宋体" pitchFamily="2" charset="-122"/>
                          <a:ea typeface="宋体" pitchFamily="2" charset="-122"/>
                          <a:cs typeface="Times New Roman"/>
                        </a:rPr>
                        <a:t>当前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全球</a:t>
                      </a:r>
                      <a:r>
                        <a:rPr lang="zh-CN" sz="2400" dirty="0">
                          <a:solidFill>
                            <a:srgbClr val="000000"/>
                          </a:solidFill>
                          <a:effectLst/>
                          <a:latin typeface="宋体" pitchFamily="2" charset="-122"/>
                          <a:ea typeface="宋体" pitchFamily="2" charset="-122"/>
                          <a:cs typeface="Times New Roman"/>
                        </a:rPr>
                        <a:t>新一轮科技和产业革命正孕育</a:t>
                      </a:r>
                      <a:r>
                        <a:rPr lang="zh-CN" sz="2400" dirty="0" smtClean="0">
                          <a:solidFill>
                            <a:srgbClr val="000000"/>
                          </a:solidFill>
                          <a:effectLst/>
                          <a:latin typeface="宋体" pitchFamily="2" charset="-122"/>
                          <a:ea typeface="宋体" pitchFamily="2" charset="-122"/>
                          <a:cs typeface="Times New Roman"/>
                        </a:rPr>
                        <a:t>兴起</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已成为世界主要国家发展战略的重心。在激烈的国际竞争</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唯</a:t>
                      </a:r>
                      <a:r>
                        <a:rPr lang="zh-CN" sz="2400" dirty="0">
                          <a:solidFill>
                            <a:srgbClr val="000000"/>
                          </a:solidFill>
                          <a:effectLst/>
                          <a:latin typeface="宋体" pitchFamily="2" charset="-122"/>
                          <a:ea typeface="宋体" pitchFamily="2" charset="-122"/>
                          <a:cs typeface="Times New Roman"/>
                        </a:rPr>
                        <a:t>创新者</a:t>
                      </a:r>
                      <a:r>
                        <a:rPr lang="zh-CN" sz="2400" dirty="0" smtClean="0">
                          <a:solidFill>
                            <a:srgbClr val="000000"/>
                          </a:solidFill>
                          <a:effectLst/>
                          <a:latin typeface="宋体" pitchFamily="2" charset="-122"/>
                          <a:ea typeface="宋体" pitchFamily="2" charset="-122"/>
                          <a:cs typeface="Times New Roman"/>
                        </a:rPr>
                        <a:t>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唯</a:t>
                      </a:r>
                      <a:r>
                        <a:rPr lang="zh-CN" sz="2400" dirty="0">
                          <a:solidFill>
                            <a:srgbClr val="000000"/>
                          </a:solidFill>
                          <a:effectLst/>
                          <a:latin typeface="宋体" pitchFamily="2" charset="-122"/>
                          <a:ea typeface="宋体" pitchFamily="2" charset="-122"/>
                          <a:cs typeface="Times New Roman"/>
                        </a:rPr>
                        <a:t>创新者</a:t>
                      </a:r>
                      <a:r>
                        <a:rPr lang="zh-CN" sz="2400" dirty="0" smtClean="0">
                          <a:solidFill>
                            <a:srgbClr val="000000"/>
                          </a:solidFill>
                          <a:effectLst/>
                          <a:latin typeface="宋体" pitchFamily="2" charset="-122"/>
                          <a:ea typeface="宋体" pitchFamily="2" charset="-122"/>
                          <a:cs typeface="Times New Roman"/>
                        </a:rPr>
                        <a:t>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唯</a:t>
                      </a:r>
                      <a:r>
                        <a:rPr lang="zh-CN" sz="2400" dirty="0">
                          <a:solidFill>
                            <a:srgbClr val="000000"/>
                          </a:solidFill>
                          <a:effectLst/>
                          <a:latin typeface="宋体" pitchFamily="2" charset="-122"/>
                          <a:ea typeface="宋体" pitchFamily="2" charset="-122"/>
                          <a:cs typeface="Times New Roman"/>
                        </a:rPr>
                        <a:t>创新者胜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0208535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045267057"/>
              </p:ext>
            </p:extLst>
          </p:nvPr>
        </p:nvGraphicFramePr>
        <p:xfrm>
          <a:off x="1421144" y="1654949"/>
          <a:ext cx="9272876" cy="3942963"/>
        </p:xfrm>
        <a:graphic>
          <a:graphicData uri="http://schemas.openxmlformats.org/drawingml/2006/table">
            <a:tbl>
              <a:tblPr firstRow="1" firstCol="1" bandRow="1"/>
              <a:tblGrid>
                <a:gridCol w="1835012"/>
                <a:gridCol w="1984917"/>
                <a:gridCol w="5452947"/>
              </a:tblGrid>
              <a:tr h="60862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4335">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●培养创新精神，努力提高自身素质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创新与改革的关系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改革</a:t>
                      </a:r>
                      <a:r>
                        <a:rPr lang="zh-CN" sz="2400" dirty="0">
                          <a:solidFill>
                            <a:srgbClr val="000000"/>
                          </a:solidFill>
                          <a:effectLst/>
                          <a:latin typeface="宋体" pitchFamily="2" charset="-122"/>
                          <a:ea typeface="宋体" pitchFamily="2" charset="-122"/>
                          <a:cs typeface="Times New Roman"/>
                        </a:rPr>
                        <a:t>在不断创新中提升发展品质</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通过改革渗透到社会生活的方方面面</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19070126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619856922"/>
              </p:ext>
            </p:extLst>
          </p:nvPr>
        </p:nvGraphicFramePr>
        <p:xfrm>
          <a:off x="1019700" y="1438507"/>
          <a:ext cx="10376845" cy="5006898"/>
        </p:xfrm>
        <a:graphic>
          <a:graphicData uri="http://schemas.openxmlformats.org/drawingml/2006/table">
            <a:tbl>
              <a:tblPr firstRow="1" firstCol="1" bandRow="1"/>
              <a:tblGrid>
                <a:gridCol w="1846163"/>
                <a:gridCol w="1773044"/>
                <a:gridCol w="6757638"/>
              </a:tblGrid>
              <a:tr h="56615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40747">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●培养创新精神，努力提高自身素质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现阶段我国为什么需要创新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驱动是国家命运所系。实施创新驱动发展</a:t>
                      </a:r>
                      <a:r>
                        <a:rPr lang="zh-CN" sz="2400" dirty="0" smtClean="0">
                          <a:solidFill>
                            <a:srgbClr val="000000"/>
                          </a:solidFill>
                          <a:effectLst/>
                          <a:latin typeface="宋体" pitchFamily="2" charset="-122"/>
                          <a:ea typeface="宋体" pitchFamily="2" charset="-122"/>
                          <a:cs typeface="Times New Roman"/>
                        </a:rPr>
                        <a:t>战略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推进</a:t>
                      </a:r>
                      <a:r>
                        <a:rPr lang="zh-CN" sz="2400" dirty="0">
                          <a:solidFill>
                            <a:srgbClr val="000000"/>
                          </a:solidFill>
                          <a:effectLst/>
                          <a:latin typeface="宋体" pitchFamily="2" charset="-122"/>
                          <a:ea typeface="宋体" pitchFamily="2" charset="-122"/>
                          <a:cs typeface="Times New Roman"/>
                        </a:rPr>
                        <a:t>以科技创新为核心的全面</a:t>
                      </a:r>
                      <a:r>
                        <a:rPr lang="zh-CN" sz="2400" dirty="0" smtClean="0">
                          <a:solidFill>
                            <a:srgbClr val="000000"/>
                          </a:solidFill>
                          <a:effectLst/>
                          <a:latin typeface="宋体" pitchFamily="2" charset="-122"/>
                          <a:ea typeface="宋体" pitchFamily="2" charset="-122"/>
                          <a:cs typeface="Times New Roman"/>
                        </a:rPr>
                        <a:t>创新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创新成为推动发展的第一</a:t>
                      </a:r>
                      <a:r>
                        <a:rPr lang="zh-CN" sz="2400" dirty="0" smtClean="0">
                          <a:solidFill>
                            <a:srgbClr val="000000"/>
                          </a:solidFill>
                          <a:effectLst/>
                          <a:latin typeface="宋体" pitchFamily="2" charset="-122"/>
                          <a:ea typeface="宋体" pitchFamily="2" charset="-122"/>
                          <a:cs typeface="Times New Roman"/>
                        </a:rPr>
                        <a:t>动力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适应和引领我国经济发展新常态的现实需要</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改革开放事业进入攻坚克难的关键</a:t>
                      </a:r>
                      <a:r>
                        <a:rPr lang="zh-CN" sz="2400" dirty="0" smtClean="0">
                          <a:solidFill>
                            <a:srgbClr val="000000"/>
                          </a:solidFill>
                          <a:effectLst/>
                          <a:latin typeface="宋体" pitchFamily="2" charset="-122"/>
                          <a:ea typeface="宋体" pitchFamily="2" charset="-122"/>
                          <a:cs typeface="Times New Roman"/>
                        </a:rPr>
                        <a:t>时期</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更加</a:t>
                      </a:r>
                      <a:r>
                        <a:rPr lang="zh-CN" sz="2400" dirty="0">
                          <a:solidFill>
                            <a:srgbClr val="000000"/>
                          </a:solidFill>
                          <a:effectLst/>
                          <a:latin typeface="宋体" pitchFamily="2" charset="-122"/>
                          <a:ea typeface="宋体" pitchFamily="2" charset="-122"/>
                          <a:cs typeface="Times New Roman"/>
                        </a:rPr>
                        <a:t>呼唤改革创新的时代精神。改革在不断创新中提升发展</a:t>
                      </a:r>
                      <a:r>
                        <a:rPr lang="zh-CN" sz="2400" dirty="0" smtClean="0">
                          <a:solidFill>
                            <a:srgbClr val="000000"/>
                          </a:solidFill>
                          <a:effectLst/>
                          <a:latin typeface="宋体" pitchFamily="2" charset="-122"/>
                          <a:ea typeface="宋体" pitchFamily="2" charset="-122"/>
                          <a:cs typeface="Times New Roman"/>
                        </a:rPr>
                        <a:t>品质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创新</a:t>
                      </a:r>
                      <a:r>
                        <a:rPr lang="zh-CN" sz="2400" dirty="0">
                          <a:solidFill>
                            <a:srgbClr val="000000"/>
                          </a:solidFill>
                          <a:effectLst/>
                          <a:latin typeface="宋体" pitchFamily="2" charset="-122"/>
                          <a:ea typeface="宋体" pitchFamily="2" charset="-122"/>
                          <a:cs typeface="Times New Roman"/>
                        </a:rPr>
                        <a:t>通过改革渗透到社会生活的方方面面。改革创新推动中国走向</a:t>
                      </a:r>
                      <a:r>
                        <a:rPr lang="zh-CN" sz="2400" dirty="0" smtClean="0">
                          <a:solidFill>
                            <a:srgbClr val="000000"/>
                          </a:solidFill>
                          <a:effectLst/>
                          <a:latin typeface="宋体" pitchFamily="2" charset="-122"/>
                          <a:ea typeface="宋体" pitchFamily="2" charset="-122"/>
                          <a:cs typeface="Times New Roman"/>
                        </a:rPr>
                        <a:t>富强</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0329002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909723666"/>
              </p:ext>
            </p:extLst>
          </p:nvPr>
        </p:nvGraphicFramePr>
        <p:xfrm>
          <a:off x="1175817" y="1895707"/>
          <a:ext cx="9607411" cy="3802566"/>
        </p:xfrm>
        <a:graphic>
          <a:graphicData uri="http://schemas.openxmlformats.org/drawingml/2006/table">
            <a:tbl>
              <a:tblPr firstRow="1" firstCol="1" bandRow="1"/>
              <a:tblGrid>
                <a:gridCol w="2091490"/>
                <a:gridCol w="2352908"/>
                <a:gridCol w="5163013"/>
              </a:tblGrid>
              <a:tr h="60040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2161">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●培养创新精神，努力提高自身素质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现阶段我国为什么需要创新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用改革之手激活创新</a:t>
                      </a:r>
                      <a:r>
                        <a:rPr lang="zh-CN" sz="2400" dirty="0" smtClean="0">
                          <a:solidFill>
                            <a:srgbClr val="000000"/>
                          </a:solidFill>
                          <a:effectLst/>
                          <a:latin typeface="宋体" pitchFamily="2" charset="-122"/>
                          <a:ea typeface="宋体" pitchFamily="2" charset="-122"/>
                          <a:cs typeface="Times New Roman"/>
                        </a:rPr>
                        <a:t>引擎</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释放</a:t>
                      </a:r>
                      <a:r>
                        <a:rPr lang="zh-CN" sz="2400" dirty="0">
                          <a:solidFill>
                            <a:srgbClr val="000000"/>
                          </a:solidFill>
                          <a:effectLst/>
                          <a:latin typeface="宋体" pitchFamily="2" charset="-122"/>
                          <a:ea typeface="宋体" pitchFamily="2" charset="-122"/>
                          <a:cs typeface="Times New Roman"/>
                        </a:rPr>
                        <a:t>更多创新</a:t>
                      </a:r>
                      <a:r>
                        <a:rPr lang="zh-CN" sz="2400" dirty="0" smtClean="0">
                          <a:solidFill>
                            <a:srgbClr val="000000"/>
                          </a:solidFill>
                          <a:effectLst/>
                          <a:latin typeface="宋体" pitchFamily="2" charset="-122"/>
                          <a:ea typeface="宋体" pitchFamily="2" charset="-122"/>
                          <a:cs typeface="Times New Roman"/>
                        </a:rPr>
                        <a:t>活力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广大人民群众通过创新更好地分享改革发展成果。中国正走在通往国强民富的创新路上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9033849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612098565"/>
              </p:ext>
            </p:extLst>
          </p:nvPr>
        </p:nvGraphicFramePr>
        <p:xfrm>
          <a:off x="897035" y="1471961"/>
          <a:ext cx="10254183" cy="4951141"/>
        </p:xfrm>
        <a:graphic>
          <a:graphicData uri="http://schemas.openxmlformats.org/drawingml/2006/table">
            <a:tbl>
              <a:tblPr firstRow="1" firstCol="1" bandRow="1"/>
              <a:tblGrid>
                <a:gridCol w="2136097"/>
                <a:gridCol w="2074127"/>
                <a:gridCol w="6043959"/>
              </a:tblGrid>
              <a:tr h="56517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5969">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●培养创新精神，努力提高自身素质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创新精神的表现有哪些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创新</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表现</a:t>
                      </a:r>
                      <a:r>
                        <a:rPr lang="zh-CN" sz="2400" dirty="0">
                          <a:solidFill>
                            <a:srgbClr val="000000"/>
                          </a:solidFill>
                          <a:effectLst/>
                          <a:latin typeface="宋体" pitchFamily="2" charset="-122"/>
                          <a:ea typeface="宋体" pitchFamily="2" charset="-122"/>
                          <a:cs typeface="Times New Roman"/>
                        </a:rPr>
                        <a:t>为敢为人先、敢于冒险的勇气和</a:t>
                      </a:r>
                      <a:r>
                        <a:rPr lang="zh-CN" sz="2400" dirty="0" smtClean="0">
                          <a:solidFill>
                            <a:srgbClr val="000000"/>
                          </a:solidFill>
                          <a:effectLst/>
                          <a:latin typeface="宋体" pitchFamily="2" charset="-122"/>
                          <a:ea typeface="宋体" pitchFamily="2" charset="-122"/>
                          <a:cs typeface="Times New Roman"/>
                        </a:rPr>
                        <a:t>自信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表现</a:t>
                      </a:r>
                      <a:r>
                        <a:rPr lang="zh-CN" sz="2400" dirty="0">
                          <a:solidFill>
                            <a:srgbClr val="000000"/>
                          </a:solidFill>
                          <a:effectLst/>
                          <a:latin typeface="宋体" pitchFamily="2" charset="-122"/>
                          <a:ea typeface="宋体" pitchFamily="2" charset="-122"/>
                          <a:cs typeface="Times New Roman"/>
                        </a:rPr>
                        <a:t>为探索新知的好奇心和挑战权威的批判</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表现</a:t>
                      </a:r>
                      <a:r>
                        <a:rPr lang="zh-CN" sz="2400" dirty="0">
                          <a:solidFill>
                            <a:srgbClr val="000000"/>
                          </a:solidFill>
                          <a:effectLst/>
                          <a:latin typeface="宋体" pitchFamily="2" charset="-122"/>
                          <a:ea typeface="宋体" pitchFamily="2" charset="-122"/>
                          <a:cs typeface="Times New Roman"/>
                        </a:rPr>
                        <a:t>为承受挫折的坚强意志和沟通合作的团队</a:t>
                      </a:r>
                      <a:r>
                        <a:rPr lang="zh-CN" sz="2400" dirty="0" smtClean="0">
                          <a:solidFill>
                            <a:srgbClr val="000000"/>
                          </a:solidFill>
                          <a:effectLst/>
                          <a:latin typeface="宋体" pitchFamily="2" charset="-122"/>
                          <a:ea typeface="宋体" pitchFamily="2" charset="-122"/>
                          <a:cs typeface="Times New Roman"/>
                        </a:rPr>
                        <a:t>精神</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表现</a:t>
                      </a:r>
                      <a:r>
                        <a:rPr lang="zh-CN" sz="2400" dirty="0">
                          <a:solidFill>
                            <a:srgbClr val="000000"/>
                          </a:solidFill>
                          <a:effectLst/>
                          <a:latin typeface="宋体" pitchFamily="2" charset="-122"/>
                          <a:ea typeface="宋体" pitchFamily="2" charset="-122"/>
                          <a:cs typeface="Times New Roman"/>
                        </a:rPr>
                        <a:t>为舍我其谁的责任担当和造福人类的济世情怀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5988396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027464283"/>
              </p:ext>
            </p:extLst>
          </p:nvPr>
        </p:nvGraphicFramePr>
        <p:xfrm>
          <a:off x="897035" y="1471961"/>
          <a:ext cx="10655628" cy="5120640"/>
        </p:xfrm>
        <a:graphic>
          <a:graphicData uri="http://schemas.openxmlformats.org/drawingml/2006/table">
            <a:tbl>
              <a:tblPr firstRow="1" firstCol="1" bandRow="1"/>
              <a:tblGrid>
                <a:gridCol w="1422419"/>
                <a:gridCol w="1739590"/>
                <a:gridCol w="7493619"/>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●培养创新精神，努力提高自身素质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中学生如何提高自身</a:t>
                      </a:r>
                      <a:r>
                        <a:rPr lang="zh-CN" sz="2400" dirty="0" smtClean="0">
                          <a:solidFill>
                            <a:srgbClr val="000000"/>
                          </a:solidFill>
                          <a:effectLst/>
                          <a:latin typeface="宋体" pitchFamily="2" charset="-122"/>
                          <a:ea typeface="宋体" pitchFamily="2" charset="-122"/>
                          <a:cs typeface="Times New Roman"/>
                        </a:rPr>
                        <a:t>素质</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建设</a:t>
                      </a:r>
                      <a:r>
                        <a:rPr lang="zh-CN" sz="2400" dirty="0">
                          <a:solidFill>
                            <a:srgbClr val="000000"/>
                          </a:solidFill>
                          <a:effectLst/>
                          <a:latin typeface="宋体" pitchFamily="2" charset="-122"/>
                          <a:ea typeface="宋体" pitchFamily="2" charset="-122"/>
                          <a:cs typeface="Times New Roman"/>
                        </a:rPr>
                        <a:t>创新型国家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4000"/>
                        </a:lnSpc>
                        <a:spcAft>
                          <a:spcPts val="0"/>
                        </a:spcAft>
                      </a:pPr>
                      <a:r>
                        <a:rPr lang="zh-CN" sz="2400" dirty="0">
                          <a:solidFill>
                            <a:srgbClr val="000000"/>
                          </a:solidFill>
                          <a:effectLst/>
                          <a:latin typeface="宋体" pitchFamily="2" charset="-122"/>
                          <a:ea typeface="宋体" pitchFamily="2" charset="-122"/>
                          <a:cs typeface="Times New Roman"/>
                        </a:rPr>
                        <a:t>我们中学生应该树立崇高远大的</a:t>
                      </a:r>
                      <a:r>
                        <a:rPr lang="zh-CN" sz="2400" dirty="0" smtClean="0">
                          <a:solidFill>
                            <a:srgbClr val="000000"/>
                          </a:solidFill>
                          <a:effectLst/>
                          <a:latin typeface="宋体" pitchFamily="2" charset="-122"/>
                          <a:ea typeface="宋体" pitchFamily="2" charset="-122"/>
                          <a:cs typeface="Times New Roman"/>
                        </a:rPr>
                        <a:t>理想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发扬</a:t>
                      </a:r>
                      <a:r>
                        <a:rPr lang="zh-CN" sz="2400" dirty="0">
                          <a:solidFill>
                            <a:srgbClr val="000000"/>
                          </a:solidFill>
                          <a:effectLst/>
                          <a:latin typeface="宋体" pitchFamily="2" charset="-122"/>
                          <a:ea typeface="宋体" pitchFamily="2" charset="-122"/>
                          <a:cs typeface="Times New Roman"/>
                        </a:rPr>
                        <a:t>艰苦奋斗</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敢于创新、善于</a:t>
                      </a:r>
                      <a:r>
                        <a:rPr lang="zh-CN" sz="2400" dirty="0" smtClean="0">
                          <a:solidFill>
                            <a:srgbClr val="000000"/>
                          </a:solidFill>
                          <a:effectLst/>
                          <a:latin typeface="宋体" pitchFamily="2" charset="-122"/>
                          <a:ea typeface="宋体" pitchFamily="2" charset="-122"/>
                          <a:cs typeface="Times New Roman"/>
                        </a:rPr>
                        <a:t>创新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把</a:t>
                      </a:r>
                      <a:r>
                        <a:rPr lang="zh-CN" sz="2400" dirty="0">
                          <a:solidFill>
                            <a:srgbClr val="000000"/>
                          </a:solidFill>
                          <a:effectLst/>
                          <a:latin typeface="宋体" pitchFamily="2" charset="-122"/>
                          <a:ea typeface="宋体" pitchFamily="2" charset="-122"/>
                          <a:cs typeface="Times New Roman"/>
                        </a:rPr>
                        <a:t>创新热情与科学求实的态度结合</a:t>
                      </a:r>
                      <a:r>
                        <a:rPr lang="zh-CN" sz="2400" dirty="0" smtClean="0">
                          <a:solidFill>
                            <a:srgbClr val="000000"/>
                          </a:solidFill>
                          <a:effectLst/>
                          <a:latin typeface="宋体" pitchFamily="2" charset="-122"/>
                          <a:ea typeface="宋体" pitchFamily="2" charset="-122"/>
                          <a:cs typeface="Times New Roman"/>
                        </a:rPr>
                        <a:t>起来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使自己成为具有丰富创新能力的高素质</a:t>
                      </a:r>
                      <a:r>
                        <a:rPr lang="zh-CN" sz="2400" dirty="0" smtClean="0">
                          <a:solidFill>
                            <a:srgbClr val="000000"/>
                          </a:solidFill>
                          <a:effectLst/>
                          <a:latin typeface="宋体" pitchFamily="2" charset="-122"/>
                          <a:ea typeface="宋体" pitchFamily="2" charset="-122"/>
                          <a:cs typeface="Times New Roman"/>
                        </a:rPr>
                        <a:t>人才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刻苦学习科学文化</a:t>
                      </a:r>
                      <a:r>
                        <a:rPr lang="zh-CN" sz="2400" dirty="0" smtClean="0">
                          <a:solidFill>
                            <a:srgbClr val="000000"/>
                          </a:solidFill>
                          <a:effectLst/>
                          <a:latin typeface="宋体" pitchFamily="2" charset="-122"/>
                          <a:ea typeface="宋体" pitchFamily="2" charset="-122"/>
                          <a:cs typeface="Times New Roman"/>
                        </a:rPr>
                        <a:t>知识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努力探索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注重实践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养成</a:t>
                      </a:r>
                      <a:r>
                        <a:rPr lang="zh-CN" sz="2400" dirty="0">
                          <a:solidFill>
                            <a:srgbClr val="000000"/>
                          </a:solidFill>
                          <a:effectLst/>
                          <a:latin typeface="宋体" pitchFamily="2" charset="-122"/>
                          <a:ea typeface="宋体" pitchFamily="2" charset="-122"/>
                          <a:cs typeface="Times New Roman"/>
                        </a:rPr>
                        <a:t>勤动脑、勤动手的好</a:t>
                      </a:r>
                      <a:r>
                        <a:rPr lang="zh-CN" sz="2400" dirty="0" smtClean="0">
                          <a:solidFill>
                            <a:srgbClr val="000000"/>
                          </a:solidFill>
                          <a:effectLst/>
                          <a:latin typeface="宋体" pitchFamily="2" charset="-122"/>
                          <a:ea typeface="宋体" pitchFamily="2" charset="-122"/>
                          <a:cs typeface="Times New Roman"/>
                        </a:rPr>
                        <a:t>习惯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敢于</a:t>
                      </a:r>
                      <a:r>
                        <a:rPr lang="zh-CN" sz="2400" dirty="0" smtClean="0">
                          <a:solidFill>
                            <a:srgbClr val="000000"/>
                          </a:solidFill>
                          <a:effectLst/>
                          <a:latin typeface="宋体" pitchFamily="2" charset="-122"/>
                          <a:ea typeface="宋体" pitchFamily="2" charset="-122"/>
                          <a:cs typeface="Times New Roman"/>
                        </a:rPr>
                        <a:t>质疑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敢于</a:t>
                      </a:r>
                      <a:r>
                        <a:rPr lang="zh-CN" sz="2400" dirty="0">
                          <a:solidFill>
                            <a:srgbClr val="000000"/>
                          </a:solidFill>
                          <a:effectLst/>
                          <a:latin typeface="宋体" pitchFamily="2" charset="-122"/>
                          <a:ea typeface="宋体" pitchFamily="2" charset="-122"/>
                          <a:cs typeface="Times New Roman"/>
                        </a:rPr>
                        <a:t>向传统、向权威</a:t>
                      </a:r>
                      <a:r>
                        <a:rPr lang="zh-CN" sz="2400" dirty="0" smtClean="0">
                          <a:solidFill>
                            <a:srgbClr val="000000"/>
                          </a:solidFill>
                          <a:effectLst/>
                          <a:latin typeface="宋体" pitchFamily="2" charset="-122"/>
                          <a:ea typeface="宋体" pitchFamily="2" charset="-122"/>
                          <a:cs typeface="Times New Roman"/>
                        </a:rPr>
                        <a:t>挑战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树立</a:t>
                      </a:r>
                      <a:r>
                        <a:rPr lang="zh-CN" sz="2400" dirty="0">
                          <a:solidFill>
                            <a:srgbClr val="000000"/>
                          </a:solidFill>
                          <a:effectLst/>
                          <a:latin typeface="宋体" pitchFamily="2" charset="-122"/>
                          <a:ea typeface="宋体" pitchFamily="2" charset="-122"/>
                          <a:cs typeface="Times New Roman"/>
                        </a:rPr>
                        <a:t>“敢为人先”的</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培养创新的兴趣和</a:t>
                      </a:r>
                      <a:r>
                        <a:rPr lang="zh-CN" sz="2400" dirty="0" smtClean="0">
                          <a:solidFill>
                            <a:srgbClr val="000000"/>
                          </a:solidFill>
                          <a:effectLst/>
                          <a:latin typeface="宋体" pitchFamily="2" charset="-122"/>
                          <a:ea typeface="宋体" pitchFamily="2" charset="-122"/>
                          <a:cs typeface="Times New Roman"/>
                        </a:rPr>
                        <a:t>好奇心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提高</a:t>
                      </a:r>
                      <a:r>
                        <a:rPr lang="zh-CN" sz="2400" dirty="0">
                          <a:solidFill>
                            <a:srgbClr val="000000"/>
                          </a:solidFill>
                          <a:effectLst/>
                          <a:latin typeface="宋体" pitchFamily="2" charset="-122"/>
                          <a:ea typeface="宋体" pitchFamily="2" charset="-122"/>
                          <a:cs typeface="Times New Roman"/>
                        </a:rPr>
                        <a:t>观察力和创造性思维</a:t>
                      </a:r>
                      <a:r>
                        <a:rPr lang="zh-CN" sz="2400" dirty="0" smtClean="0">
                          <a:solidFill>
                            <a:srgbClr val="000000"/>
                          </a:solidFill>
                          <a:effectLst/>
                          <a:latin typeface="宋体" pitchFamily="2" charset="-122"/>
                          <a:ea typeface="宋体" pitchFamily="2" charset="-122"/>
                          <a:cs typeface="Times New Roman"/>
                        </a:rPr>
                        <a:t>能力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使自己成为建设全面小康社会的有用之</a:t>
                      </a:r>
                      <a:r>
                        <a:rPr lang="zh-CN" sz="2400" dirty="0" smtClean="0">
                          <a:solidFill>
                            <a:srgbClr val="000000"/>
                          </a:solidFill>
                          <a:effectLst/>
                          <a:latin typeface="宋体" pitchFamily="2" charset="-122"/>
                          <a:ea typeface="宋体" pitchFamily="2" charset="-122"/>
                          <a:cs typeface="Times New Roman"/>
                        </a:rPr>
                        <a:t>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建设创新型国家而奋斗</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98160652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4154424256"/>
              </p:ext>
            </p:extLst>
          </p:nvPr>
        </p:nvGraphicFramePr>
        <p:xfrm>
          <a:off x="897035" y="1471961"/>
          <a:ext cx="10655628" cy="4962293"/>
        </p:xfrm>
        <a:graphic>
          <a:graphicData uri="http://schemas.openxmlformats.org/drawingml/2006/table">
            <a:tbl>
              <a:tblPr firstRow="1" firstCol="1" bandRow="1"/>
              <a:tblGrid>
                <a:gridCol w="2058038"/>
                <a:gridCol w="2018371"/>
                <a:gridCol w="6579219"/>
              </a:tblGrid>
              <a:tr h="56644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9584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●培养创新精神，努力提高自身素质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青少年提高科学素养的具体做法有哪些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学好</a:t>
                      </a:r>
                      <a:r>
                        <a:rPr lang="zh-CN" sz="2400" dirty="0">
                          <a:solidFill>
                            <a:srgbClr val="000000"/>
                          </a:solidFill>
                          <a:effectLst/>
                          <a:latin typeface="宋体" pitchFamily="2" charset="-122"/>
                          <a:ea typeface="宋体" pitchFamily="2" charset="-122"/>
                          <a:cs typeface="Times New Roman"/>
                        </a:rPr>
                        <a:t>科学文化课</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阅读</a:t>
                      </a:r>
                      <a:r>
                        <a:rPr lang="zh-CN" sz="2400" dirty="0">
                          <a:solidFill>
                            <a:srgbClr val="000000"/>
                          </a:solidFill>
                          <a:effectLst/>
                          <a:latin typeface="宋体" pitchFamily="2" charset="-122"/>
                          <a:ea typeface="宋体" pitchFamily="2" charset="-122"/>
                          <a:cs typeface="Times New Roman"/>
                        </a:rPr>
                        <a:t>科普类图书、报纸杂志</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参加科技创新活动</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参观</a:t>
                      </a:r>
                      <a:r>
                        <a:rPr lang="zh-CN" sz="2400" dirty="0">
                          <a:solidFill>
                            <a:srgbClr val="000000"/>
                          </a:solidFill>
                          <a:effectLst/>
                          <a:latin typeface="宋体" pitchFamily="2" charset="-122"/>
                          <a:ea typeface="宋体" pitchFamily="2" charset="-122"/>
                          <a:cs typeface="Times New Roman"/>
                        </a:rPr>
                        <a:t>科技馆等科技类场所</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收听</a:t>
                      </a:r>
                      <a:r>
                        <a:rPr lang="zh-CN" sz="2400" dirty="0">
                          <a:solidFill>
                            <a:srgbClr val="000000"/>
                          </a:solidFill>
                          <a:effectLst/>
                          <a:latin typeface="宋体" pitchFamily="2" charset="-122"/>
                          <a:ea typeface="宋体" pitchFamily="2" charset="-122"/>
                          <a:cs typeface="Times New Roman"/>
                        </a:rPr>
                        <a:t>和收看科普类</a:t>
                      </a:r>
                      <a:r>
                        <a:rPr lang="zh-CN" sz="2400" dirty="0" smtClean="0">
                          <a:solidFill>
                            <a:srgbClr val="000000"/>
                          </a:solidFill>
                          <a:effectLst/>
                          <a:latin typeface="宋体" pitchFamily="2" charset="-122"/>
                          <a:ea typeface="宋体" pitchFamily="2" charset="-122"/>
                          <a:cs typeface="Times New Roman"/>
                        </a:rPr>
                        <a:t>节目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充分</a:t>
                      </a:r>
                      <a:r>
                        <a:rPr lang="zh-CN" sz="2400" dirty="0">
                          <a:solidFill>
                            <a:srgbClr val="000000"/>
                          </a:solidFill>
                          <a:effectLst/>
                          <a:latin typeface="宋体" pitchFamily="2" charset="-122"/>
                          <a:ea typeface="宋体" pitchFamily="2" charset="-122"/>
                          <a:cs typeface="Times New Roman"/>
                        </a:rPr>
                        <a:t>利用互联网获取科学知识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4772763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082779"/>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1166847" y="2045256"/>
            <a:ext cx="9426812" cy="4228850"/>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1</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实施创新驱动发展战略的意义。</a:t>
            </a:r>
          </a:p>
          <a:p>
            <a:pPr indent="0">
              <a:lnSpc>
                <a:spcPct val="16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1</a:t>
            </a:r>
            <a:r>
              <a:rPr lang="zh-CN" altLang="en-US" sz="2400" dirty="0" smtClean="0">
                <a:solidFill>
                  <a:srgbClr val="000000"/>
                </a:solidFill>
                <a:latin typeface="宋体" pitchFamily="2" charset="-122"/>
                <a:ea typeface="宋体" pitchFamily="2" charset="-122"/>
                <a:cs typeface="宋体" panose="02010600030101010101" pitchFamily="2" charset="-122"/>
              </a:rPr>
              <a:t>）实施</a:t>
            </a:r>
            <a:r>
              <a:rPr lang="zh-CN" altLang="en-US" sz="2400" dirty="0">
                <a:solidFill>
                  <a:srgbClr val="000000"/>
                </a:solidFill>
                <a:latin typeface="宋体" pitchFamily="2" charset="-122"/>
                <a:ea typeface="宋体" pitchFamily="2" charset="-122"/>
                <a:cs typeface="宋体" panose="02010600030101010101" pitchFamily="2" charset="-122"/>
              </a:rPr>
              <a:t>创新驱动发展</a:t>
            </a:r>
            <a:r>
              <a:rPr lang="zh-CN" altLang="en-US" sz="2400" dirty="0" smtClean="0">
                <a:solidFill>
                  <a:srgbClr val="000000"/>
                </a:solidFill>
                <a:latin typeface="宋体" pitchFamily="2" charset="-122"/>
                <a:ea typeface="宋体" pitchFamily="2" charset="-122"/>
                <a:cs typeface="宋体" panose="02010600030101010101" pitchFamily="2" charset="-122"/>
              </a:rPr>
              <a:t>战略，对</a:t>
            </a:r>
            <a:r>
              <a:rPr lang="zh-CN" altLang="en-US" sz="2400" dirty="0">
                <a:solidFill>
                  <a:srgbClr val="000000"/>
                </a:solidFill>
                <a:latin typeface="宋体" pitchFamily="2" charset="-122"/>
                <a:ea typeface="宋体" pitchFamily="2" charset="-122"/>
                <a:cs typeface="宋体" panose="02010600030101010101" pitchFamily="2" charset="-122"/>
              </a:rPr>
              <a:t>我国形成国际竞争新优势、增强发展的长期动力具有战略意义。</a:t>
            </a:r>
          </a:p>
          <a:p>
            <a:pPr indent="0">
              <a:lnSpc>
                <a:spcPct val="160000"/>
              </a:lnSpc>
            </a:pPr>
            <a:r>
              <a:rPr lang="en-US" altLang="zh-CN" sz="2400" dirty="0">
                <a:solidFill>
                  <a:srgbClr val="000000"/>
                </a:solidFill>
                <a:latin typeface="宋体" pitchFamily="2" charset="-122"/>
                <a:ea typeface="宋体" pitchFamily="2" charset="-122"/>
                <a:cs typeface="宋体" panose="02010600030101010101" pitchFamily="2" charset="-122"/>
              </a:rPr>
              <a:t> </a:t>
            </a: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2</a:t>
            </a:r>
            <a:r>
              <a:rPr lang="zh-CN" altLang="en-US" sz="2400" dirty="0" smtClean="0">
                <a:solidFill>
                  <a:srgbClr val="000000"/>
                </a:solidFill>
                <a:latin typeface="宋体" pitchFamily="2" charset="-122"/>
                <a:ea typeface="宋体" pitchFamily="2" charset="-122"/>
                <a:cs typeface="宋体" panose="02010600030101010101" pitchFamily="2" charset="-122"/>
              </a:rPr>
              <a:t>）实施</a:t>
            </a:r>
            <a:r>
              <a:rPr lang="zh-CN" altLang="en-US" sz="2400" dirty="0">
                <a:solidFill>
                  <a:srgbClr val="000000"/>
                </a:solidFill>
                <a:latin typeface="宋体" pitchFamily="2" charset="-122"/>
                <a:ea typeface="宋体" pitchFamily="2" charset="-122"/>
                <a:cs typeface="宋体" panose="02010600030101010101" pitchFamily="2" charset="-122"/>
              </a:rPr>
              <a:t>创新驱动发展</a:t>
            </a:r>
            <a:r>
              <a:rPr lang="zh-CN" altLang="en-US" sz="2400" dirty="0" smtClean="0">
                <a:solidFill>
                  <a:srgbClr val="000000"/>
                </a:solidFill>
                <a:latin typeface="宋体" pitchFamily="2" charset="-122"/>
                <a:ea typeface="宋体" pitchFamily="2" charset="-122"/>
                <a:cs typeface="宋体" panose="02010600030101010101" pitchFamily="2" charset="-122"/>
              </a:rPr>
              <a:t>战略，对</a:t>
            </a:r>
            <a:r>
              <a:rPr lang="zh-CN" altLang="en-US" sz="2400" dirty="0">
                <a:solidFill>
                  <a:srgbClr val="000000"/>
                </a:solidFill>
                <a:latin typeface="宋体" pitchFamily="2" charset="-122"/>
                <a:ea typeface="宋体" pitchFamily="2" charset="-122"/>
                <a:cs typeface="宋体" panose="02010600030101010101" pitchFamily="2" charset="-122"/>
              </a:rPr>
              <a:t>我国提高经济增长的质量和效益、加快转变经济发展方式具有现实意义。</a:t>
            </a:r>
          </a:p>
          <a:p>
            <a:pPr indent="0">
              <a:lnSpc>
                <a:spcPct val="16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3</a:t>
            </a:r>
            <a:r>
              <a:rPr lang="zh-CN" altLang="en-US" sz="2400" dirty="0" smtClean="0">
                <a:solidFill>
                  <a:srgbClr val="000000"/>
                </a:solidFill>
                <a:latin typeface="宋体" pitchFamily="2" charset="-122"/>
                <a:ea typeface="宋体" pitchFamily="2" charset="-122"/>
                <a:cs typeface="宋体" panose="02010600030101010101" pitchFamily="2" charset="-122"/>
              </a:rPr>
              <a:t>）实施</a:t>
            </a:r>
            <a:r>
              <a:rPr lang="zh-CN" altLang="en-US" sz="2400" dirty="0">
                <a:solidFill>
                  <a:srgbClr val="000000"/>
                </a:solidFill>
                <a:latin typeface="宋体" pitchFamily="2" charset="-122"/>
                <a:ea typeface="宋体" pitchFamily="2" charset="-122"/>
                <a:cs typeface="宋体" panose="02010600030101010101" pitchFamily="2" charset="-122"/>
              </a:rPr>
              <a:t>创新驱动发展</a:t>
            </a:r>
            <a:r>
              <a:rPr lang="zh-CN" altLang="en-US" sz="2400" dirty="0" smtClean="0">
                <a:solidFill>
                  <a:srgbClr val="000000"/>
                </a:solidFill>
                <a:latin typeface="宋体" pitchFamily="2" charset="-122"/>
                <a:ea typeface="宋体" pitchFamily="2" charset="-122"/>
                <a:cs typeface="宋体" panose="02010600030101010101" pitchFamily="2" charset="-122"/>
              </a:rPr>
              <a:t>战略，对</a:t>
            </a:r>
            <a:r>
              <a:rPr lang="zh-CN" altLang="en-US" sz="2400" dirty="0">
                <a:solidFill>
                  <a:srgbClr val="000000"/>
                </a:solidFill>
                <a:latin typeface="宋体" pitchFamily="2" charset="-122"/>
                <a:ea typeface="宋体" pitchFamily="2" charset="-122"/>
                <a:cs typeface="宋体" panose="02010600030101010101" pitchFamily="2" charset="-122"/>
              </a:rPr>
              <a:t>降低资源能源消耗、改善生态环境、建设美丽中国具有长远意义。</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010729" y="1303916"/>
            <a:ext cx="10084734" cy="587469"/>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2</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比较创新、科技、教育的重要性</a:t>
            </a:r>
            <a:r>
              <a:rPr lang="zh-CN" altLang="en-US" sz="2400" dirty="0" smtClean="0">
                <a:solidFill>
                  <a:srgbClr val="000000"/>
                </a:solidFill>
                <a:latin typeface="黑体" pitchFamily="49" charset="-122"/>
                <a:ea typeface="黑体" pitchFamily="49" charset="-122"/>
                <a:cs typeface="宋体" panose="02010600030101010101" pitchFamily="2" charset="-122"/>
              </a:rPr>
              <a:t>。</a:t>
            </a:r>
            <a:endParaRPr lang="en-US" altLang="zh-CN" sz="2400" dirty="0" smtClean="0">
              <a:solidFill>
                <a:srgbClr val="000000"/>
              </a:solidFill>
              <a:latin typeface="黑体" pitchFamily="49" charset="-122"/>
              <a:ea typeface="黑体" pitchFamily="49" charset="-122"/>
              <a:cs typeface="宋体" panose="02010600030101010101"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xmlns="" val="3650205368"/>
              </p:ext>
            </p:extLst>
          </p:nvPr>
        </p:nvGraphicFramePr>
        <p:xfrm>
          <a:off x="1159725" y="2156289"/>
          <a:ext cx="9489690" cy="3976881"/>
        </p:xfrm>
        <a:graphic>
          <a:graphicData uri="http://schemas.openxmlformats.org/drawingml/2006/table">
            <a:tbl>
              <a:tblPr firstRow="1" firstCol="1" bandRow="1"/>
              <a:tblGrid>
                <a:gridCol w="1121759"/>
                <a:gridCol w="8367931"/>
              </a:tblGrid>
              <a:tr h="1731561">
                <a:tc>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创新</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创新是民族进步的</a:t>
                      </a:r>
                      <a:r>
                        <a:rPr lang="zh-CN" sz="2400" dirty="0" smtClean="0">
                          <a:solidFill>
                            <a:srgbClr val="000000"/>
                          </a:solidFill>
                          <a:effectLst/>
                          <a:latin typeface="宋体" pitchFamily="2" charset="-122"/>
                          <a:ea typeface="宋体" pitchFamily="2" charset="-122"/>
                          <a:cs typeface="Times New Roman"/>
                        </a:rPr>
                        <a:t>灵魂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一个国家兴旺发达的不竭源泉。创新能力的高低直接关系到中华民族的兴衰存亡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2660">
                <a:tc>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科技</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科技是第一</a:t>
                      </a:r>
                      <a:r>
                        <a:rPr lang="zh-CN" sz="2400" dirty="0" smtClean="0">
                          <a:solidFill>
                            <a:srgbClr val="000000"/>
                          </a:solidFill>
                          <a:effectLst/>
                          <a:latin typeface="宋体" pitchFamily="2" charset="-122"/>
                          <a:ea typeface="宋体" pitchFamily="2" charset="-122"/>
                          <a:cs typeface="Times New Roman"/>
                        </a:rPr>
                        <a:t>生产力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科技</a:t>
                      </a:r>
                      <a:r>
                        <a:rPr lang="zh-CN" sz="2400" dirty="0">
                          <a:solidFill>
                            <a:srgbClr val="000000"/>
                          </a:solidFill>
                          <a:effectLst/>
                          <a:latin typeface="宋体" pitchFamily="2" charset="-122"/>
                          <a:ea typeface="宋体" pitchFamily="2" charset="-122"/>
                          <a:cs typeface="Times New Roman"/>
                        </a:rPr>
                        <a:t>创新能力已经成为综合国力竞争的决定性因素</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2660">
                <a:tc>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教育</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教育决定一个国家和民族的</a:t>
                      </a:r>
                      <a:r>
                        <a:rPr lang="zh-CN" sz="2400" dirty="0" smtClean="0">
                          <a:solidFill>
                            <a:srgbClr val="000000"/>
                          </a:solidFill>
                          <a:effectLst/>
                          <a:latin typeface="宋体" pitchFamily="2" charset="-122"/>
                          <a:ea typeface="宋体" pitchFamily="2" charset="-122"/>
                          <a:cs typeface="Times New Roman"/>
                        </a:rPr>
                        <a:t>未来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一个民族最根本的</a:t>
                      </a:r>
                      <a:r>
                        <a:rPr lang="zh-CN" sz="2400" dirty="0" smtClean="0">
                          <a:solidFill>
                            <a:srgbClr val="000000"/>
                          </a:solidFill>
                          <a:effectLst/>
                          <a:latin typeface="宋体" pitchFamily="2" charset="-122"/>
                          <a:ea typeface="宋体" pitchFamily="2" charset="-122"/>
                          <a:cs typeface="Times New Roman"/>
                        </a:rPr>
                        <a:t>事业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民族振兴、社会进步的基石</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0837553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970157" y="1555207"/>
            <a:ext cx="9322419" cy="3637919"/>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3</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建设创新型国家的原因。</a:t>
            </a:r>
          </a:p>
          <a:p>
            <a:pPr indent="0">
              <a:lnSpc>
                <a:spcPct val="20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1</a:t>
            </a:r>
            <a:r>
              <a:rPr lang="zh-CN" altLang="en-US" sz="2400" dirty="0" smtClean="0">
                <a:solidFill>
                  <a:srgbClr val="000000"/>
                </a:solidFill>
                <a:latin typeface="宋体" pitchFamily="2" charset="-122"/>
                <a:ea typeface="宋体" pitchFamily="2" charset="-122"/>
                <a:cs typeface="宋体" panose="02010600030101010101" pitchFamily="2" charset="-122"/>
              </a:rPr>
              <a:t>）创新</a:t>
            </a:r>
            <a:r>
              <a:rPr lang="zh-CN" altLang="en-US" sz="2400" dirty="0">
                <a:solidFill>
                  <a:srgbClr val="000000"/>
                </a:solidFill>
                <a:latin typeface="宋体" pitchFamily="2" charset="-122"/>
                <a:ea typeface="宋体" pitchFamily="2" charset="-122"/>
                <a:cs typeface="宋体" panose="02010600030101010101" pitchFamily="2" charset="-122"/>
              </a:rPr>
              <a:t>是推动人类社会向前发展的重要力量。</a:t>
            </a:r>
          </a:p>
          <a:p>
            <a:pPr indent="0">
              <a:lnSpc>
                <a:spcPct val="20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2</a:t>
            </a:r>
            <a:r>
              <a:rPr lang="zh-CN" altLang="en-US" sz="2400" dirty="0" smtClean="0">
                <a:solidFill>
                  <a:srgbClr val="000000"/>
                </a:solidFill>
                <a:latin typeface="宋体" pitchFamily="2" charset="-122"/>
                <a:ea typeface="宋体" pitchFamily="2" charset="-122"/>
                <a:cs typeface="宋体" panose="02010600030101010101" pitchFamily="2" charset="-122"/>
              </a:rPr>
              <a:t>）创新</a:t>
            </a:r>
            <a:r>
              <a:rPr lang="zh-CN" altLang="en-US" sz="2400" dirty="0">
                <a:solidFill>
                  <a:srgbClr val="000000"/>
                </a:solidFill>
                <a:latin typeface="宋体" pitchFamily="2" charset="-122"/>
                <a:ea typeface="宋体" pitchFamily="2" charset="-122"/>
                <a:cs typeface="宋体" panose="02010600030101010101" pitchFamily="2" charset="-122"/>
              </a:rPr>
              <a:t>发展是中华民族伟大复兴的国运所系。</a:t>
            </a:r>
          </a:p>
          <a:p>
            <a:pPr indent="0">
              <a:lnSpc>
                <a:spcPct val="20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3</a:t>
            </a:r>
            <a:r>
              <a:rPr lang="zh-CN" altLang="en-US" sz="2400" dirty="0" smtClean="0">
                <a:solidFill>
                  <a:srgbClr val="000000"/>
                </a:solidFill>
                <a:latin typeface="宋体" pitchFamily="2" charset="-122"/>
                <a:ea typeface="宋体" pitchFamily="2" charset="-122"/>
                <a:cs typeface="宋体" panose="02010600030101010101" pitchFamily="2" charset="-122"/>
              </a:rPr>
              <a:t>）科技</a:t>
            </a:r>
            <a:r>
              <a:rPr lang="zh-CN" altLang="en-US" sz="2400" dirty="0">
                <a:solidFill>
                  <a:srgbClr val="000000"/>
                </a:solidFill>
                <a:latin typeface="宋体" pitchFamily="2" charset="-122"/>
                <a:ea typeface="宋体" pitchFamily="2" charset="-122"/>
                <a:cs typeface="宋体" panose="02010600030101010101" pitchFamily="2" charset="-122"/>
              </a:rPr>
              <a:t>创新能力已经成为综合国力竞争的决定性因素。</a:t>
            </a:r>
          </a:p>
          <a:p>
            <a:pPr indent="0">
              <a:lnSpc>
                <a:spcPct val="20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4</a:t>
            </a:r>
            <a:r>
              <a:rPr lang="zh-CN" altLang="en-US" sz="2400" dirty="0" smtClean="0">
                <a:solidFill>
                  <a:srgbClr val="000000"/>
                </a:solidFill>
                <a:latin typeface="宋体" pitchFamily="2" charset="-122"/>
                <a:ea typeface="宋体" pitchFamily="2" charset="-122"/>
                <a:cs typeface="宋体" panose="02010600030101010101" pitchFamily="2" charset="-122"/>
              </a:rPr>
              <a:t>）我国</a:t>
            </a:r>
            <a:r>
              <a:rPr lang="zh-CN" altLang="en-US" sz="2400" dirty="0">
                <a:solidFill>
                  <a:srgbClr val="000000"/>
                </a:solidFill>
                <a:latin typeface="宋体" pitchFamily="2" charset="-122"/>
                <a:ea typeface="宋体" pitchFamily="2" charset="-122"/>
                <a:cs typeface="宋体" panose="02010600030101010101" pitchFamily="2" charset="-122"/>
              </a:rPr>
              <a:t>的科技现状决定我们要建设创新型国家。</a:t>
            </a:r>
          </a:p>
        </p:txBody>
      </p:sp>
    </p:spTree>
    <p:extLst>
      <p:ext uri="{BB962C8B-B14F-4D97-AF65-F5344CB8AC3E}">
        <p14:creationId xmlns:p14="http://schemas.microsoft.com/office/powerpoint/2010/main" xmlns="" val="212928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9005" y="1192235"/>
            <a:ext cx="10526751" cy="5262979"/>
          </a:xfrm>
          <a:prstGeom prst="rect">
            <a:avLst/>
          </a:prstGeom>
        </p:spPr>
        <p:txBody>
          <a:bodyPr wrap="square">
            <a:spAutoFit/>
          </a:bodyPr>
          <a:lstStyle/>
          <a:p>
            <a:pPr>
              <a:lnSpc>
                <a:spcPct val="200000"/>
              </a:lnSpc>
            </a:pPr>
            <a:r>
              <a:rPr lang="en-US" altLang="zh-CN" sz="2400" dirty="0" smtClean="0">
                <a:latin typeface="宋体" pitchFamily="2" charset="-122"/>
                <a:ea typeface="宋体" pitchFamily="2" charset="-122"/>
              </a:rPr>
              <a:t>2</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在复习</a:t>
            </a:r>
            <a:r>
              <a:rPr lang="zh-CN" altLang="en-US" sz="2400" dirty="0" smtClean="0">
                <a:latin typeface="宋体" pitchFamily="2" charset="-122"/>
                <a:ea typeface="宋体" pitchFamily="2" charset="-122"/>
              </a:rPr>
              <a:t>时，要</a:t>
            </a:r>
            <a:r>
              <a:rPr lang="zh-CN" altLang="en-US" sz="2400" dirty="0">
                <a:latin typeface="宋体" pitchFamily="2" charset="-122"/>
                <a:ea typeface="宋体" pitchFamily="2" charset="-122"/>
              </a:rPr>
              <a:t>重视知识产权保护的问题。知识经济</a:t>
            </a:r>
            <a:r>
              <a:rPr lang="zh-CN" altLang="en-US" sz="2400" dirty="0" smtClean="0">
                <a:latin typeface="宋体" pitchFamily="2" charset="-122"/>
                <a:ea typeface="宋体" pitchFamily="2" charset="-122"/>
              </a:rPr>
              <a:t>时代，发明创造</a:t>
            </a:r>
            <a:r>
              <a:rPr lang="zh-CN" altLang="en-US" sz="2400" dirty="0">
                <a:latin typeface="宋体" pitchFamily="2" charset="-122"/>
                <a:ea typeface="宋体" pitchFamily="2" charset="-122"/>
              </a:rPr>
              <a:t>及其他创造性智力成果的重要性日益凸</a:t>
            </a:r>
            <a:r>
              <a:rPr lang="zh-CN" altLang="en-US" sz="2400" dirty="0" smtClean="0">
                <a:latin typeface="宋体" pitchFamily="2" charset="-122"/>
                <a:ea typeface="宋体" pitchFamily="2" charset="-122"/>
              </a:rPr>
              <a:t>显，对</a:t>
            </a:r>
            <a:r>
              <a:rPr lang="zh-CN" altLang="en-US" sz="2400" dirty="0">
                <a:latin typeface="宋体" pitchFamily="2" charset="-122"/>
                <a:ea typeface="宋体" pitchFamily="2" charset="-122"/>
              </a:rPr>
              <a:t>知识产权的保护也显得日益迫切。现实生活</a:t>
            </a:r>
            <a:r>
              <a:rPr lang="zh-CN" altLang="en-US" sz="2400" dirty="0" smtClean="0">
                <a:latin typeface="宋体" pitchFamily="2" charset="-122"/>
                <a:ea typeface="宋体" pitchFamily="2" charset="-122"/>
              </a:rPr>
              <a:t>中，侵犯</a:t>
            </a:r>
            <a:r>
              <a:rPr lang="zh-CN" altLang="en-US" sz="2400" dirty="0">
                <a:latin typeface="宋体" pitchFamily="2" charset="-122"/>
                <a:ea typeface="宋体" pitchFamily="2" charset="-122"/>
              </a:rPr>
              <a:t>专利权、著作权、商标权的案件</a:t>
            </a:r>
            <a:r>
              <a:rPr lang="zh-CN" altLang="en-US" sz="2400" dirty="0" smtClean="0">
                <a:latin typeface="宋体" pitchFamily="2" charset="-122"/>
                <a:ea typeface="宋体" pitchFamily="2" charset="-122"/>
              </a:rPr>
              <a:t>时有发生，在</a:t>
            </a:r>
            <a:r>
              <a:rPr lang="zh-CN" altLang="en-US" sz="2400" dirty="0">
                <a:latin typeface="宋体" pitchFamily="2" charset="-122"/>
                <a:ea typeface="宋体" pitchFamily="2" charset="-122"/>
              </a:rPr>
              <a:t>有些领域还相当严重。树立知识产权保护</a:t>
            </a:r>
            <a:r>
              <a:rPr lang="zh-CN" altLang="en-US" sz="2400" dirty="0" smtClean="0">
                <a:latin typeface="宋体" pitchFamily="2" charset="-122"/>
                <a:ea typeface="宋体" pitchFamily="2" charset="-122"/>
              </a:rPr>
              <a:t>意识，加强</a:t>
            </a:r>
            <a:r>
              <a:rPr lang="zh-CN" altLang="en-US" sz="2400" dirty="0">
                <a:latin typeface="宋体" pitchFamily="2" charset="-122"/>
                <a:ea typeface="宋体" pitchFamily="2" charset="-122"/>
              </a:rPr>
              <a:t>知识产权</a:t>
            </a:r>
            <a:r>
              <a:rPr lang="zh-CN" altLang="en-US" sz="2400" dirty="0" smtClean="0">
                <a:latin typeface="宋体" pitchFamily="2" charset="-122"/>
                <a:ea typeface="宋体" pitchFamily="2" charset="-122"/>
              </a:rPr>
              <a:t>保护，是</a:t>
            </a:r>
            <a:r>
              <a:rPr lang="zh-CN" altLang="en-US" sz="2400" dirty="0">
                <a:latin typeface="宋体" pitchFamily="2" charset="-122"/>
                <a:ea typeface="宋体" pitchFamily="2" charset="-122"/>
              </a:rPr>
              <a:t>国家面临的重要课题。我们要理解知识产权保护与创新的关系。</a:t>
            </a:r>
          </a:p>
          <a:p>
            <a:pPr>
              <a:lnSpc>
                <a:spcPct val="20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对应</a:t>
            </a:r>
            <a:r>
              <a:rPr lang="zh-CN" altLang="en-US" sz="2400" dirty="0" smtClean="0">
                <a:latin typeface="宋体" pitchFamily="2" charset="-122"/>
                <a:ea typeface="宋体" pitchFamily="2" charset="-122"/>
              </a:rPr>
              <a:t>热点：我国</a:t>
            </a:r>
            <a:r>
              <a:rPr lang="zh-CN" altLang="en-US" sz="2400" dirty="0">
                <a:latin typeface="宋体" pitchFamily="2" charset="-122"/>
                <a:ea typeface="宋体" pitchFamily="2" charset="-122"/>
              </a:rPr>
              <a:t>在推进科技创新方面的措施、我国在科技创新方面新的成果、国家促进城乡教育均衡发展的措施。</a:t>
            </a:r>
          </a:p>
        </p:txBody>
      </p:sp>
    </p:spTree>
    <p:extLst>
      <p:ext uri="{BB962C8B-B14F-4D97-AF65-F5344CB8AC3E}">
        <p14:creationId xmlns:p14="http://schemas.microsoft.com/office/powerpoint/2010/main" xmlns="" val="393394792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724830" y="1321032"/>
            <a:ext cx="10894741" cy="5313762"/>
          </a:xfrm>
          <a:prstGeom prst="rect">
            <a:avLst/>
          </a:prstGeom>
          <a:noFill/>
          <a:ln w="9525">
            <a:noFill/>
          </a:ln>
        </p:spPr>
        <p:txBody>
          <a:bodyPr wrap="square">
            <a:spAutoFit/>
          </a:bodyPr>
          <a:lstStyle/>
          <a:p>
            <a:pPr indent="0">
              <a:lnSpc>
                <a:spcPct val="150000"/>
              </a:lnSpc>
            </a:pPr>
            <a:r>
              <a:rPr lang="en-US" altLang="zh-CN" sz="2400" dirty="0">
                <a:solidFill>
                  <a:srgbClr val="000000"/>
                </a:solidFill>
                <a:latin typeface="黑体" pitchFamily="49" charset="-122"/>
                <a:ea typeface="黑体" pitchFamily="49" charset="-122"/>
                <a:cs typeface="宋体" panose="02010600030101010101" pitchFamily="2" charset="-122"/>
              </a:rPr>
              <a:t>4</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有人</a:t>
            </a:r>
            <a:r>
              <a:rPr lang="zh-CN" altLang="en-US" sz="2400" dirty="0" smtClean="0">
                <a:solidFill>
                  <a:srgbClr val="000000"/>
                </a:solidFill>
                <a:latin typeface="黑体" pitchFamily="49" charset="-122"/>
                <a:ea typeface="黑体" pitchFamily="49" charset="-122"/>
                <a:cs typeface="宋体" panose="02010600030101010101" pitchFamily="2" charset="-122"/>
              </a:rPr>
              <a:t>说，创新</a:t>
            </a:r>
            <a:r>
              <a:rPr lang="zh-CN" altLang="en-US" sz="2400" dirty="0">
                <a:solidFill>
                  <a:srgbClr val="000000"/>
                </a:solidFill>
                <a:latin typeface="黑体" pitchFamily="49" charset="-122"/>
                <a:ea typeface="黑体" pitchFamily="49" charset="-122"/>
                <a:cs typeface="宋体" panose="02010600030101010101" pitchFamily="2" charset="-122"/>
              </a:rPr>
              <a:t>就该追求</a:t>
            </a:r>
            <a:r>
              <a:rPr lang="zh-CN" altLang="en-US" sz="2400" dirty="0" smtClean="0">
                <a:solidFill>
                  <a:srgbClr val="000000"/>
                </a:solidFill>
                <a:latin typeface="黑体" pitchFamily="49" charset="-122"/>
                <a:ea typeface="黑体" pitchFamily="49" charset="-122"/>
                <a:cs typeface="宋体" panose="02010600030101010101" pitchFamily="2" charset="-122"/>
              </a:rPr>
              <a:t>原创；有人说，我国</a:t>
            </a:r>
            <a:r>
              <a:rPr lang="zh-CN" altLang="en-US" sz="2400" dirty="0">
                <a:solidFill>
                  <a:srgbClr val="000000"/>
                </a:solidFill>
                <a:latin typeface="黑体" pitchFamily="49" charset="-122"/>
                <a:ea typeface="黑体" pitchFamily="49" charset="-122"/>
                <a:cs typeface="宋体" panose="02010600030101010101" pitchFamily="2" charset="-122"/>
              </a:rPr>
              <a:t>发展起点</a:t>
            </a:r>
            <a:r>
              <a:rPr lang="zh-CN" altLang="en-US" sz="2400" dirty="0" smtClean="0">
                <a:solidFill>
                  <a:srgbClr val="000000"/>
                </a:solidFill>
                <a:latin typeface="黑体" pitchFamily="49" charset="-122"/>
                <a:ea typeface="黑体" pitchFamily="49" charset="-122"/>
                <a:cs typeface="宋体" panose="02010600030101010101" pitchFamily="2" charset="-122"/>
              </a:rPr>
              <a:t>低，创新</a:t>
            </a:r>
            <a:r>
              <a:rPr lang="zh-CN" altLang="en-US" sz="2400" dirty="0">
                <a:solidFill>
                  <a:srgbClr val="000000"/>
                </a:solidFill>
                <a:latin typeface="黑体" pitchFamily="49" charset="-122"/>
                <a:ea typeface="黑体" pitchFamily="49" charset="-122"/>
                <a:cs typeface="宋体" panose="02010600030101010101" pitchFamily="2" charset="-122"/>
              </a:rPr>
              <a:t>应当从模仿开始。谈谈你对创新的看法。</a:t>
            </a:r>
          </a:p>
          <a:p>
            <a:pPr indent="0">
              <a:lnSpc>
                <a:spcPts val="35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1</a:t>
            </a:r>
            <a:r>
              <a:rPr lang="zh-CN" altLang="en-US" sz="2400" dirty="0" smtClean="0">
                <a:solidFill>
                  <a:srgbClr val="000000"/>
                </a:solidFill>
                <a:latin typeface="宋体" pitchFamily="2" charset="-122"/>
                <a:ea typeface="宋体" pitchFamily="2" charset="-122"/>
                <a:cs typeface="宋体" panose="02010600030101010101" pitchFamily="2" charset="-122"/>
              </a:rPr>
              <a:t>）建设</a:t>
            </a:r>
            <a:r>
              <a:rPr lang="zh-CN" altLang="en-US" sz="2400" dirty="0">
                <a:solidFill>
                  <a:srgbClr val="000000"/>
                </a:solidFill>
                <a:latin typeface="宋体" pitchFamily="2" charset="-122"/>
                <a:ea typeface="宋体" pitchFamily="2" charset="-122"/>
                <a:cs typeface="宋体" panose="02010600030101010101" pitchFamily="2" charset="-122"/>
              </a:rPr>
              <a:t>创新型</a:t>
            </a:r>
            <a:r>
              <a:rPr lang="zh-CN" altLang="en-US" sz="2400" dirty="0" smtClean="0">
                <a:solidFill>
                  <a:srgbClr val="000000"/>
                </a:solidFill>
                <a:latin typeface="宋体" pitchFamily="2" charset="-122"/>
                <a:ea typeface="宋体" pitchFamily="2" charset="-122"/>
                <a:cs typeface="宋体" panose="02010600030101010101" pitchFamily="2" charset="-122"/>
              </a:rPr>
              <a:t>国家，增强</a:t>
            </a:r>
            <a:r>
              <a:rPr lang="zh-CN" altLang="en-US" sz="2400" dirty="0">
                <a:solidFill>
                  <a:srgbClr val="000000"/>
                </a:solidFill>
                <a:latin typeface="宋体" pitchFamily="2" charset="-122"/>
                <a:ea typeface="宋体" pitchFamily="2" charset="-122"/>
                <a:cs typeface="宋体" panose="02010600030101010101" pitchFamily="2" charset="-122"/>
              </a:rPr>
              <a:t>自主创新</a:t>
            </a:r>
            <a:r>
              <a:rPr lang="zh-CN" altLang="en-US" sz="2400" dirty="0" smtClean="0">
                <a:solidFill>
                  <a:srgbClr val="000000"/>
                </a:solidFill>
                <a:latin typeface="宋体" pitchFamily="2" charset="-122"/>
                <a:ea typeface="宋体" pitchFamily="2" charset="-122"/>
                <a:cs typeface="宋体" panose="02010600030101010101" pitchFamily="2" charset="-122"/>
              </a:rPr>
              <a:t>能力，要</a:t>
            </a:r>
            <a:r>
              <a:rPr lang="zh-CN" altLang="en-US" sz="2400" dirty="0">
                <a:solidFill>
                  <a:srgbClr val="000000"/>
                </a:solidFill>
                <a:latin typeface="宋体" pitchFamily="2" charset="-122"/>
                <a:ea typeface="宋体" pitchFamily="2" charset="-122"/>
                <a:cs typeface="宋体" panose="02010600030101010101" pitchFamily="2" charset="-122"/>
              </a:rPr>
              <a:t>坚持走中国特色自主创新</a:t>
            </a:r>
            <a:r>
              <a:rPr lang="zh-CN" altLang="en-US" sz="2400" dirty="0" smtClean="0">
                <a:solidFill>
                  <a:srgbClr val="000000"/>
                </a:solidFill>
                <a:latin typeface="宋体" pitchFamily="2" charset="-122"/>
                <a:ea typeface="宋体" pitchFamily="2" charset="-122"/>
                <a:cs typeface="宋体" panose="02010600030101010101" pitchFamily="2" charset="-122"/>
              </a:rPr>
              <a:t>道路，即</a:t>
            </a:r>
            <a:r>
              <a:rPr lang="zh-CN" altLang="en-US" sz="2400" dirty="0">
                <a:solidFill>
                  <a:srgbClr val="000000"/>
                </a:solidFill>
                <a:latin typeface="宋体" pitchFamily="2" charset="-122"/>
                <a:ea typeface="宋体" pitchFamily="2" charset="-122"/>
                <a:cs typeface="宋体" panose="02010600030101010101" pitchFamily="2" charset="-122"/>
              </a:rPr>
              <a:t>在独立自主、自力更生的基础</a:t>
            </a:r>
            <a:r>
              <a:rPr lang="zh-CN" altLang="en-US" sz="2400" dirty="0" smtClean="0">
                <a:solidFill>
                  <a:srgbClr val="000000"/>
                </a:solidFill>
                <a:latin typeface="宋体" pitchFamily="2" charset="-122"/>
                <a:ea typeface="宋体" pitchFamily="2" charset="-122"/>
                <a:cs typeface="宋体" panose="02010600030101010101" pitchFamily="2" charset="-122"/>
              </a:rPr>
              <a:t>上，坚持</a:t>
            </a:r>
            <a:r>
              <a:rPr lang="zh-CN" altLang="en-US" sz="2400" dirty="0">
                <a:solidFill>
                  <a:srgbClr val="000000"/>
                </a:solidFill>
                <a:latin typeface="宋体" pitchFamily="2" charset="-122"/>
                <a:ea typeface="宋体" pitchFamily="2" charset="-122"/>
                <a:cs typeface="宋体" panose="02010600030101010101" pitchFamily="2" charset="-122"/>
              </a:rPr>
              <a:t>“引进来”与“走出去”相结合。</a:t>
            </a:r>
          </a:p>
          <a:p>
            <a:pPr indent="0">
              <a:lnSpc>
                <a:spcPts val="35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2</a:t>
            </a:r>
            <a:r>
              <a:rPr lang="zh-CN" altLang="en-US" sz="2400" dirty="0" smtClean="0">
                <a:solidFill>
                  <a:srgbClr val="000000"/>
                </a:solidFill>
                <a:latin typeface="宋体" pitchFamily="2" charset="-122"/>
                <a:ea typeface="宋体" pitchFamily="2" charset="-122"/>
                <a:cs typeface="宋体" panose="02010600030101010101" pitchFamily="2" charset="-122"/>
              </a:rPr>
              <a:t>）我国</a:t>
            </a:r>
            <a:r>
              <a:rPr lang="zh-CN" altLang="en-US" sz="2400" dirty="0">
                <a:solidFill>
                  <a:srgbClr val="000000"/>
                </a:solidFill>
                <a:latin typeface="宋体" pitchFamily="2" charset="-122"/>
                <a:ea typeface="宋体" pitchFamily="2" charset="-122"/>
                <a:cs typeface="宋体" panose="02010600030101010101" pitchFamily="2" charset="-122"/>
              </a:rPr>
              <a:t>发展起点</a:t>
            </a:r>
            <a:r>
              <a:rPr lang="zh-CN" altLang="en-US" sz="2400" dirty="0" smtClean="0">
                <a:solidFill>
                  <a:srgbClr val="000000"/>
                </a:solidFill>
                <a:latin typeface="宋体" pitchFamily="2" charset="-122"/>
                <a:ea typeface="宋体" pitchFamily="2" charset="-122"/>
                <a:cs typeface="宋体" panose="02010600030101010101" pitchFamily="2" charset="-122"/>
              </a:rPr>
              <a:t>低，科技</a:t>
            </a:r>
            <a:r>
              <a:rPr lang="zh-CN" altLang="en-US" sz="2400" dirty="0">
                <a:solidFill>
                  <a:srgbClr val="000000"/>
                </a:solidFill>
                <a:latin typeface="宋体" pitchFamily="2" charset="-122"/>
                <a:ea typeface="宋体" pitchFamily="2" charset="-122"/>
                <a:cs typeface="宋体" panose="02010600030101010101" pitchFamily="2" charset="-122"/>
              </a:rPr>
              <a:t>发展总体水平不</a:t>
            </a:r>
            <a:r>
              <a:rPr lang="zh-CN" altLang="en-US" sz="2400" dirty="0" smtClean="0">
                <a:solidFill>
                  <a:srgbClr val="000000"/>
                </a:solidFill>
                <a:latin typeface="宋体" pitchFamily="2" charset="-122"/>
                <a:ea typeface="宋体" pitchFamily="2" charset="-122"/>
                <a:cs typeface="宋体" panose="02010600030101010101" pitchFamily="2" charset="-122"/>
              </a:rPr>
              <a:t>高，科技</a:t>
            </a:r>
            <a:r>
              <a:rPr lang="zh-CN" altLang="en-US" sz="2400" dirty="0">
                <a:solidFill>
                  <a:srgbClr val="000000"/>
                </a:solidFill>
                <a:latin typeface="宋体" pitchFamily="2" charset="-122"/>
                <a:ea typeface="宋体" pitchFamily="2" charset="-122"/>
                <a:cs typeface="宋体" panose="02010600030101010101" pitchFamily="2" charset="-122"/>
              </a:rPr>
              <a:t>创新能力不强。可以从“引进来”</a:t>
            </a:r>
            <a:r>
              <a:rPr lang="zh-CN" altLang="en-US" sz="2400" dirty="0" smtClean="0">
                <a:solidFill>
                  <a:srgbClr val="000000"/>
                </a:solidFill>
                <a:latin typeface="宋体" pitchFamily="2" charset="-122"/>
                <a:ea typeface="宋体" pitchFamily="2" charset="-122"/>
                <a:cs typeface="宋体" panose="02010600030101010101" pitchFamily="2" charset="-122"/>
              </a:rPr>
              <a:t>开始，从</a:t>
            </a:r>
            <a:r>
              <a:rPr lang="zh-CN" altLang="en-US" sz="2400" dirty="0">
                <a:solidFill>
                  <a:srgbClr val="000000"/>
                </a:solidFill>
                <a:latin typeface="宋体" pitchFamily="2" charset="-122"/>
                <a:ea typeface="宋体" pitchFamily="2" charset="-122"/>
                <a:cs typeface="宋体" panose="02010600030101010101" pitchFamily="2" charset="-122"/>
              </a:rPr>
              <a:t>模仿</a:t>
            </a:r>
            <a:r>
              <a:rPr lang="zh-CN" altLang="en-US" sz="2400" dirty="0" smtClean="0">
                <a:solidFill>
                  <a:srgbClr val="000000"/>
                </a:solidFill>
                <a:latin typeface="宋体" pitchFamily="2" charset="-122"/>
                <a:ea typeface="宋体" pitchFamily="2" charset="-122"/>
                <a:cs typeface="宋体" panose="02010600030101010101" pitchFamily="2" charset="-122"/>
              </a:rPr>
              <a:t>开始，在</a:t>
            </a:r>
            <a:r>
              <a:rPr lang="zh-CN" altLang="en-US" sz="2400" dirty="0">
                <a:solidFill>
                  <a:srgbClr val="000000"/>
                </a:solidFill>
                <a:latin typeface="宋体" pitchFamily="2" charset="-122"/>
                <a:ea typeface="宋体" pitchFamily="2" charset="-122"/>
                <a:cs typeface="宋体" panose="02010600030101010101" pitchFamily="2" charset="-122"/>
              </a:rPr>
              <a:t>引进、消化、吸收国外先进科技的基础上进行再</a:t>
            </a:r>
            <a:r>
              <a:rPr lang="zh-CN" altLang="en-US" sz="2400" dirty="0" smtClean="0">
                <a:solidFill>
                  <a:srgbClr val="000000"/>
                </a:solidFill>
                <a:latin typeface="宋体" pitchFamily="2" charset="-122"/>
                <a:ea typeface="宋体" pitchFamily="2" charset="-122"/>
                <a:cs typeface="宋体" panose="02010600030101010101" pitchFamily="2" charset="-122"/>
              </a:rPr>
              <a:t>创新，最终</a:t>
            </a:r>
            <a:r>
              <a:rPr lang="zh-CN" altLang="en-US" sz="2400" dirty="0">
                <a:solidFill>
                  <a:srgbClr val="000000"/>
                </a:solidFill>
                <a:latin typeface="宋体" pitchFamily="2" charset="-122"/>
                <a:ea typeface="宋体" pitchFamily="2" charset="-122"/>
                <a:cs typeface="宋体" panose="02010600030101010101" pitchFamily="2" charset="-122"/>
              </a:rPr>
              <a:t>形成自主创新能力。</a:t>
            </a:r>
          </a:p>
          <a:p>
            <a:pPr indent="0">
              <a:lnSpc>
                <a:spcPts val="35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3</a:t>
            </a:r>
            <a:r>
              <a:rPr lang="zh-CN" altLang="en-US" sz="2400" dirty="0" smtClean="0">
                <a:solidFill>
                  <a:srgbClr val="000000"/>
                </a:solidFill>
                <a:latin typeface="宋体" pitchFamily="2" charset="-122"/>
                <a:ea typeface="宋体" pitchFamily="2" charset="-122"/>
                <a:cs typeface="宋体" panose="02010600030101010101" pitchFamily="2" charset="-122"/>
              </a:rPr>
              <a:t>）如果</a:t>
            </a:r>
            <a:r>
              <a:rPr lang="zh-CN" altLang="en-US" sz="2400" dirty="0">
                <a:solidFill>
                  <a:srgbClr val="000000"/>
                </a:solidFill>
                <a:latin typeface="宋体" pitchFamily="2" charset="-122"/>
                <a:ea typeface="宋体" pitchFamily="2" charset="-122"/>
                <a:cs typeface="宋体" panose="02010600030101010101" pitchFamily="2" charset="-122"/>
              </a:rPr>
              <a:t>我们的自主创新能力</a:t>
            </a:r>
            <a:r>
              <a:rPr lang="zh-CN" altLang="en-US" sz="2400" dirty="0" smtClean="0">
                <a:solidFill>
                  <a:srgbClr val="000000"/>
                </a:solidFill>
                <a:latin typeface="宋体" pitchFamily="2" charset="-122"/>
                <a:ea typeface="宋体" pitchFamily="2" charset="-122"/>
                <a:cs typeface="宋体" panose="02010600030101010101" pitchFamily="2" charset="-122"/>
              </a:rPr>
              <a:t>上不去，一味</a:t>
            </a:r>
            <a:r>
              <a:rPr lang="zh-CN" altLang="en-US" sz="2400" dirty="0">
                <a:solidFill>
                  <a:srgbClr val="000000"/>
                </a:solidFill>
                <a:latin typeface="宋体" pitchFamily="2" charset="-122"/>
                <a:ea typeface="宋体" pitchFamily="2" charset="-122"/>
                <a:cs typeface="宋体" panose="02010600030101010101" pitchFamily="2" charset="-122"/>
              </a:rPr>
              <a:t>靠技术</a:t>
            </a:r>
            <a:r>
              <a:rPr lang="zh-CN" altLang="en-US" sz="2400" dirty="0" smtClean="0">
                <a:solidFill>
                  <a:srgbClr val="000000"/>
                </a:solidFill>
                <a:latin typeface="宋体" pitchFamily="2" charset="-122"/>
                <a:ea typeface="宋体" pitchFamily="2" charset="-122"/>
                <a:cs typeface="宋体" panose="02010600030101010101" pitchFamily="2" charset="-122"/>
              </a:rPr>
              <a:t>引进，就</a:t>
            </a:r>
            <a:r>
              <a:rPr lang="zh-CN" altLang="en-US" sz="2400" dirty="0">
                <a:solidFill>
                  <a:srgbClr val="000000"/>
                </a:solidFill>
                <a:latin typeface="宋体" pitchFamily="2" charset="-122"/>
                <a:ea typeface="宋体" pitchFamily="2" charset="-122"/>
                <a:cs typeface="宋体" panose="02010600030101010101" pitchFamily="2" charset="-122"/>
              </a:rPr>
              <a:t>永远无法摆脱技术落后的局面。因此任何时候都不能依靠</a:t>
            </a:r>
            <a:r>
              <a:rPr lang="zh-CN" altLang="en-US" sz="2400" dirty="0" smtClean="0">
                <a:solidFill>
                  <a:srgbClr val="000000"/>
                </a:solidFill>
                <a:latin typeface="宋体" pitchFamily="2" charset="-122"/>
                <a:ea typeface="宋体" pitchFamily="2" charset="-122"/>
                <a:cs typeface="宋体" panose="02010600030101010101" pitchFamily="2" charset="-122"/>
              </a:rPr>
              <a:t>别人，必须</a:t>
            </a:r>
            <a:r>
              <a:rPr lang="zh-CN" altLang="en-US" sz="2400" dirty="0">
                <a:solidFill>
                  <a:srgbClr val="000000"/>
                </a:solidFill>
                <a:latin typeface="宋体" pitchFamily="2" charset="-122"/>
                <a:ea typeface="宋体" pitchFamily="2" charset="-122"/>
                <a:cs typeface="宋体" panose="02010600030101010101" pitchFamily="2" charset="-122"/>
              </a:rPr>
              <a:t>始终把独立自主、自力更生作为自己发展的根本</a:t>
            </a:r>
            <a:r>
              <a:rPr lang="zh-CN" altLang="en-US" sz="2400" dirty="0" smtClean="0">
                <a:solidFill>
                  <a:srgbClr val="000000"/>
                </a:solidFill>
                <a:latin typeface="宋体" pitchFamily="2" charset="-122"/>
                <a:ea typeface="宋体" pitchFamily="2" charset="-122"/>
                <a:cs typeface="宋体" panose="02010600030101010101" pitchFamily="2" charset="-122"/>
              </a:rPr>
              <a:t>基点，走</a:t>
            </a:r>
            <a:r>
              <a:rPr lang="zh-CN" altLang="en-US" sz="2400" dirty="0">
                <a:solidFill>
                  <a:srgbClr val="000000"/>
                </a:solidFill>
                <a:latin typeface="宋体" pitchFamily="2" charset="-122"/>
                <a:ea typeface="宋体" pitchFamily="2" charset="-122"/>
                <a:cs typeface="宋体" panose="02010600030101010101" pitchFamily="2" charset="-122"/>
              </a:rPr>
              <a:t>中国特色自主创新</a:t>
            </a:r>
            <a:r>
              <a:rPr lang="zh-CN" altLang="en-US" sz="2400" dirty="0" smtClean="0">
                <a:solidFill>
                  <a:srgbClr val="000000"/>
                </a:solidFill>
                <a:latin typeface="宋体" pitchFamily="2" charset="-122"/>
                <a:ea typeface="宋体" pitchFamily="2" charset="-122"/>
                <a:cs typeface="宋体" panose="02010600030101010101" pitchFamily="2" charset="-122"/>
              </a:rPr>
              <a:t>道路，增强</a:t>
            </a:r>
            <a:r>
              <a:rPr lang="zh-CN" altLang="en-US" sz="2400" dirty="0">
                <a:solidFill>
                  <a:srgbClr val="000000"/>
                </a:solidFill>
                <a:latin typeface="宋体" pitchFamily="2" charset="-122"/>
                <a:ea typeface="宋体" pitchFamily="2" charset="-122"/>
                <a:cs typeface="宋体" panose="02010600030101010101" pitchFamily="2" charset="-122"/>
              </a:rPr>
              <a:t>自主创新</a:t>
            </a:r>
            <a:r>
              <a:rPr lang="zh-CN" altLang="en-US" sz="2400" dirty="0" smtClean="0">
                <a:solidFill>
                  <a:srgbClr val="000000"/>
                </a:solidFill>
                <a:latin typeface="宋体" pitchFamily="2" charset="-122"/>
                <a:ea typeface="宋体" pitchFamily="2" charset="-122"/>
                <a:cs typeface="宋体" panose="02010600030101010101" pitchFamily="2" charset="-122"/>
              </a:rPr>
              <a:t>能力，建设</a:t>
            </a:r>
            <a:r>
              <a:rPr lang="zh-CN" altLang="en-US" sz="2400" dirty="0">
                <a:solidFill>
                  <a:srgbClr val="000000"/>
                </a:solidFill>
                <a:latin typeface="宋体" pitchFamily="2" charset="-122"/>
                <a:ea typeface="宋体" pitchFamily="2" charset="-122"/>
                <a:cs typeface="宋体" panose="02010600030101010101" pitchFamily="2" charset="-122"/>
              </a:rPr>
              <a:t>创新型国家。</a:t>
            </a:r>
          </a:p>
        </p:txBody>
      </p:sp>
    </p:spTree>
    <p:extLst>
      <p:ext uri="{BB962C8B-B14F-4D97-AF65-F5344CB8AC3E}">
        <p14:creationId xmlns:p14="http://schemas.microsoft.com/office/powerpoint/2010/main" xmlns="" val="38636629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324334" y="2731701"/>
            <a:ext cx="801496" cy="1981802"/>
            <a:chOff x="12824" y="1271"/>
            <a:chExt cx="551" cy="1222"/>
          </a:xfrm>
        </p:grpSpPr>
        <p:sp>
          <p:nvSpPr>
            <p:cNvPr id="10" name="椭圆 9"/>
            <p:cNvSpPr/>
            <p:nvPr/>
          </p:nvSpPr>
          <p:spPr>
            <a:xfrm>
              <a:off x="12824" y="1271"/>
              <a:ext cx="551" cy="49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24" y="2002"/>
              <a:ext cx="551" cy="49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751261" y="2141237"/>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044704" y="2976661"/>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111350" y="160315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3894418" y="1006822"/>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4277961" y="2721899"/>
            <a:ext cx="8097462" cy="1954783"/>
            <a:chOff x="4590147" y="2931936"/>
            <a:chExt cx="8097462" cy="1954783"/>
          </a:xfrm>
        </p:grpSpPr>
        <p:sp>
          <p:nvSpPr>
            <p:cNvPr id="18" name="文本框 2">
              <a:hlinkClick r:id="rId2" action="ppaction://hlinksldjump"/>
            </p:cNvPr>
            <p:cNvSpPr txBox="1"/>
            <p:nvPr/>
          </p:nvSpPr>
          <p:spPr>
            <a:xfrm>
              <a:off x="4590147" y="2931936"/>
              <a:ext cx="8097462" cy="769441"/>
            </a:xfrm>
            <a:prstGeom prst="rect">
              <a:avLst/>
            </a:prstGeom>
            <a:noFill/>
            <a:ln w="9525">
              <a:noFill/>
            </a:ln>
          </p:spPr>
          <p:txBody>
            <a:bodyPr wrap="square" anchor="t">
              <a:spAutoFit/>
            </a:bodyPr>
            <a:lstStyle/>
            <a:p>
              <a:r>
                <a:rPr lang="zh-CN" altLang="en-US" sz="44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4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4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4400" b="1" dirty="0" smtClean="0">
                  <a:latin typeface="黑体" panose="02010609060101010101" pitchFamily="49" charset="-122"/>
                  <a:ea typeface="黑体" panose="02010609060101010101" pitchFamily="49" charset="-122"/>
                  <a:sym typeface="宋体" panose="02010600030101010101" pitchFamily="2" charset="-122"/>
                </a:rPr>
                <a:t> 创新改变生活</a:t>
              </a:r>
              <a:endParaRPr lang="zh-CN" altLang="zh-CN" sz="4400" dirty="0">
                <a:latin typeface="黑体" panose="02010609060101010101" pitchFamily="49" charset="-122"/>
                <a:ea typeface="黑体" panose="02010609060101010101" pitchFamily="49" charset="-122"/>
              </a:endParaRPr>
            </a:p>
          </p:txBody>
        </p:sp>
        <p:sp>
          <p:nvSpPr>
            <p:cNvPr id="12" name="文本框 2">
              <a:hlinkClick r:id="rId3" action="ppaction://hlinksldjump"/>
            </p:cNvPr>
            <p:cNvSpPr txBox="1"/>
            <p:nvPr/>
          </p:nvSpPr>
          <p:spPr>
            <a:xfrm>
              <a:off x="4590147" y="4117278"/>
              <a:ext cx="7806681" cy="769441"/>
            </a:xfrm>
            <a:prstGeom prst="rect">
              <a:avLst/>
            </a:prstGeom>
            <a:noFill/>
            <a:ln w="9525">
              <a:noFill/>
            </a:ln>
          </p:spPr>
          <p:txBody>
            <a:bodyPr wrap="square" anchor="t">
              <a:spAutoFit/>
            </a:bodyPr>
            <a:lstStyle/>
            <a:p>
              <a:r>
                <a:rPr lang="zh-CN" altLang="en-US" sz="44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4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4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4400" b="1" dirty="0" smtClean="0">
                  <a:latin typeface="黑体" panose="02010609060101010101" pitchFamily="49" charset="-122"/>
                  <a:ea typeface="黑体" panose="02010609060101010101" pitchFamily="49" charset="-122"/>
                  <a:sym typeface="宋体" panose="02010600030101010101" pitchFamily="2" charset="-122"/>
                </a:rPr>
                <a:t>建设创新型国家</a:t>
              </a:r>
              <a:endParaRPr lang="zh-CN" altLang="en-US" sz="44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37640" y="2016739"/>
            <a:ext cx="6377305" cy="627895"/>
            <a:chOff x="1034884" y="629878"/>
            <a:chExt cx="5346004" cy="627895"/>
          </a:xfrm>
        </p:grpSpPr>
        <p:sp>
          <p:nvSpPr>
            <p:cNvPr id="7" name="圆角矩形 6"/>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创新改变生活</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537640" y="2789209"/>
            <a:ext cx="10756276" cy="36830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4000"/>
              </a:lnSpc>
            </a:pP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2021</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分）回望</a:t>
            </a:r>
            <a:r>
              <a:rPr lang="zh-CN" altLang="en-US" sz="2400" b="1" dirty="0">
                <a:latin typeface="宋体" panose="02010600030101010101" pitchFamily="2" charset="-122"/>
                <a:ea typeface="宋体" panose="02010600030101010101" pitchFamily="2" charset="-122"/>
              </a:rPr>
              <a:t>过去</a:t>
            </a:r>
            <a:r>
              <a:rPr lang="zh-CN" altLang="en-US" sz="2400" b="1" dirty="0" smtClean="0">
                <a:latin typeface="宋体" panose="02010600030101010101" pitchFamily="2" charset="-122"/>
                <a:ea typeface="宋体" panose="02010600030101010101" pitchFamily="2" charset="-122"/>
              </a:rPr>
              <a:t>一年，是</a:t>
            </a:r>
            <a:r>
              <a:rPr lang="zh-CN" altLang="en-US" sz="2400" b="1" dirty="0">
                <a:latin typeface="宋体" panose="02010600030101010101" pitchFamily="2" charset="-122"/>
                <a:ea typeface="宋体" panose="02010600030101010101" pitchFamily="2" charset="-122"/>
              </a:rPr>
              <a:t>广大医务人员白衣为甲、逆行</a:t>
            </a:r>
            <a:r>
              <a:rPr lang="zh-CN" altLang="en-US" sz="2400" b="1" dirty="0" smtClean="0">
                <a:latin typeface="宋体" panose="02010600030101010101" pitchFamily="2" charset="-122"/>
                <a:ea typeface="宋体" panose="02010600030101010101" pitchFamily="2" charset="-122"/>
              </a:rPr>
              <a:t>出征，用</a:t>
            </a:r>
            <a:r>
              <a:rPr lang="zh-CN" altLang="en-US" sz="2400" b="1" dirty="0">
                <a:latin typeface="宋体" panose="02010600030101010101" pitchFamily="2" charset="-122"/>
                <a:ea typeface="宋体" panose="02010600030101010101" pitchFamily="2" charset="-122"/>
              </a:rPr>
              <a:t>血肉之躯筑起阻击病毒的</a:t>
            </a:r>
            <a:r>
              <a:rPr lang="zh-CN" altLang="en-US" sz="2400" b="1" dirty="0" smtClean="0">
                <a:latin typeface="宋体" panose="02010600030101010101" pitchFamily="2" charset="-122"/>
                <a:ea typeface="宋体" panose="02010600030101010101" pitchFamily="2" charset="-122"/>
              </a:rPr>
              <a:t>钢铁长城；是</a:t>
            </a:r>
            <a:r>
              <a:rPr lang="zh-CN" altLang="en-US" sz="2400" b="1" dirty="0">
                <a:latin typeface="宋体" panose="02010600030101010101" pitchFamily="2" charset="-122"/>
                <a:ea typeface="宋体" panose="02010600030101010101" pitchFamily="2" charset="-122"/>
              </a:rPr>
              <a:t>人民子弟兵闻“汛”而动、迎难而</a:t>
            </a:r>
            <a:r>
              <a:rPr lang="zh-CN" altLang="en-US" sz="2400" b="1" dirty="0" smtClean="0">
                <a:latin typeface="宋体" panose="02010600030101010101" pitchFamily="2" charset="-122"/>
                <a:ea typeface="宋体" panose="02010600030101010101" pitchFamily="2" charset="-122"/>
              </a:rPr>
              <a:t>上，保</a:t>
            </a:r>
            <a:r>
              <a:rPr lang="zh-CN" altLang="en-US" sz="2400" b="1" dirty="0">
                <a:latin typeface="宋体" panose="02010600030101010101" pitchFamily="2" charset="-122"/>
                <a:ea typeface="宋体" panose="02010600030101010101" pitchFamily="2" charset="-122"/>
              </a:rPr>
              <a:t>江河安澜、护群众</a:t>
            </a:r>
            <a:r>
              <a:rPr lang="zh-CN" altLang="en-US" sz="2400" b="1" dirty="0" smtClean="0">
                <a:latin typeface="宋体" panose="02010600030101010101" pitchFamily="2" charset="-122"/>
                <a:ea typeface="宋体" panose="02010600030101010101" pitchFamily="2" charset="-122"/>
              </a:rPr>
              <a:t>安全；是</a:t>
            </a:r>
            <a:r>
              <a:rPr lang="zh-CN" altLang="en-US" sz="2400" b="1" dirty="0">
                <a:latin typeface="宋体" panose="02010600030101010101" pitchFamily="2" charset="-122"/>
                <a:ea typeface="宋体" panose="02010600030101010101" pitchFamily="2" charset="-122"/>
              </a:rPr>
              <a:t>无数劳动者勤勤恳恳、辛苦</a:t>
            </a:r>
            <a:r>
              <a:rPr lang="zh-CN" altLang="en-US" sz="2400" b="1" dirty="0" smtClean="0">
                <a:latin typeface="宋体" panose="02010600030101010101" pitchFamily="2" charset="-122"/>
                <a:ea typeface="宋体" panose="02010600030101010101" pitchFamily="2" charset="-122"/>
              </a:rPr>
              <a:t>耕耘，共同</a:t>
            </a:r>
            <a:r>
              <a:rPr lang="zh-CN" altLang="en-US" sz="2400" b="1" dirty="0">
                <a:latin typeface="宋体" panose="02010600030101010101" pitchFamily="2" charset="-122"/>
                <a:ea typeface="宋体" panose="02010600030101010101" pitchFamily="2" charset="-122"/>
              </a:rPr>
              <a:t>托举起中国经济的逆势上扬</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这启示</a:t>
            </a:r>
            <a:r>
              <a:rPr lang="zh-CN" altLang="en-US" sz="2400" b="1" dirty="0" smtClean="0">
                <a:latin typeface="宋体" panose="02010600030101010101" pitchFamily="2" charset="-122"/>
                <a:ea typeface="宋体" panose="02010600030101010101" pitchFamily="2" charset="-122"/>
              </a:rPr>
              <a:t>我们（</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ts val="4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劳动是幸福的源泉　②规则是行动的指南　③创新让生活更美好　④奉献让生命更精彩</a:t>
            </a:r>
          </a:p>
          <a:p>
            <a:pPr>
              <a:lnSpc>
                <a:spcPts val="4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①④         C</a:t>
            </a:r>
            <a:r>
              <a:rPr lang="en-US" altLang="zh-CN" sz="2400" b="1" dirty="0">
                <a:latin typeface="宋体" panose="02010600030101010101" pitchFamily="2" charset="-122"/>
                <a:ea typeface="宋体" panose="02010600030101010101" pitchFamily="2" charset="-122"/>
              </a:rPr>
              <a:t>.②③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6582475" y="4330977"/>
            <a:ext cx="664940" cy="523220"/>
          </a:xfrm>
          <a:prstGeom prst="rect">
            <a:avLst/>
          </a:prstGeom>
        </p:spPr>
        <p:txBody>
          <a:bodyPr wrap="square">
            <a:spAutoFit/>
          </a:bodyPr>
          <a:lstStyle/>
          <a:p>
            <a:r>
              <a:rPr lang="en-US" altLang="zh-CN" sz="2800" b="1" dirty="0" smtClean="0">
                <a:solidFill>
                  <a:srgbClr val="FF0000"/>
                </a:solidFill>
              </a:rPr>
              <a:t>B</a:t>
            </a:r>
            <a:endParaRPr lang="zh-CN" altLang="en-US" sz="2800" b="1" dirty="0">
              <a:solidFill>
                <a:srgbClr val="FF0000"/>
              </a:solidFill>
            </a:endParaRP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8" y="1857380"/>
            <a:ext cx="9596549"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2019</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6</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分）京</a:t>
            </a:r>
            <a:r>
              <a:rPr lang="zh-CN" altLang="en-US" sz="2400" b="1" dirty="0">
                <a:latin typeface="宋体" panose="02010600030101010101" pitchFamily="2" charset="-122"/>
                <a:ea typeface="宋体" panose="02010600030101010101" pitchFamily="2" charset="-122"/>
              </a:rPr>
              <a:t>张高铁、京雄城际等智能高铁建设</a:t>
            </a:r>
            <a:r>
              <a:rPr lang="zh-CN" altLang="en-US" sz="2400" b="1" dirty="0" smtClean="0">
                <a:latin typeface="宋体" panose="02010600030101010101" pitchFamily="2" charset="-122"/>
                <a:ea typeface="宋体" panose="02010600030101010101" pitchFamily="2" charset="-122"/>
              </a:rPr>
              <a:t>中，云</a:t>
            </a:r>
            <a:r>
              <a:rPr lang="zh-CN" altLang="en-US" sz="2400" b="1" dirty="0">
                <a:latin typeface="宋体" panose="02010600030101010101" pitchFamily="2" charset="-122"/>
                <a:ea typeface="宋体" panose="02010600030101010101" pitchFamily="2" charset="-122"/>
              </a:rPr>
              <a:t>计算、大数据、北斗定位、下一代移动通信、人工智能等高科技发挥了十分重要的</a:t>
            </a:r>
            <a:r>
              <a:rPr lang="zh-CN" altLang="en-US" sz="2400" b="1" dirty="0" smtClean="0">
                <a:latin typeface="宋体" panose="02010600030101010101" pitchFamily="2" charset="-122"/>
                <a:ea typeface="宋体" panose="02010600030101010101" pitchFamily="2" charset="-122"/>
              </a:rPr>
              <a:t>作用，实现</a:t>
            </a:r>
            <a:r>
              <a:rPr lang="zh-CN" altLang="en-US" sz="2400" b="1" dirty="0">
                <a:latin typeface="宋体" panose="02010600030101010101" pitchFamily="2" charset="-122"/>
                <a:ea typeface="宋体" panose="02010600030101010101" pitchFamily="2" charset="-122"/>
              </a:rPr>
              <a:t>了高铁智能建设、智能装备、智能运营技术水平的全面提升。这</a:t>
            </a:r>
            <a:r>
              <a:rPr lang="zh-CN" altLang="en-US" sz="2400" b="1" dirty="0" smtClean="0">
                <a:latin typeface="宋体" panose="02010600030101010101" pitchFamily="2" charset="-122"/>
                <a:ea typeface="宋体" panose="02010600030101010101" pitchFamily="2" charset="-122"/>
              </a:rPr>
              <a:t>表明（</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科技发展日新月异　②科技创新改变生活　③互联网应用日益广泛　④我国实现了区域协调发展</a:t>
            </a:r>
          </a:p>
          <a:p>
            <a:pPr>
              <a:lnSpc>
                <a:spcPct val="150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③④        C</a:t>
            </a:r>
            <a:r>
              <a:rPr lang="en-US" altLang="zh-CN" sz="2400" b="1" dirty="0">
                <a:latin typeface="宋体" panose="02010600030101010101" pitchFamily="2" charset="-122"/>
                <a:ea typeface="宋体" panose="02010600030101010101" pitchFamily="2" charset="-122"/>
              </a:rPr>
              <a:t>.①②③</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D.②③④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4961504" y="3580929"/>
            <a:ext cx="615839" cy="523220"/>
          </a:xfrm>
          <a:prstGeom prst="rect">
            <a:avLst/>
          </a:prstGeom>
        </p:spPr>
        <p:txBody>
          <a:bodyPr wrap="square">
            <a:spAutoFit/>
          </a:bodyPr>
          <a:lstStyle/>
          <a:p>
            <a:r>
              <a:rPr lang="en-US" altLang="zh-CN" sz="2800" b="1" dirty="0" smtClean="0">
                <a:solidFill>
                  <a:srgbClr val="FF0000"/>
                </a:solidFill>
              </a:rPr>
              <a:t>C</a:t>
            </a:r>
            <a:endParaRPr lang="zh-CN" altLang="en-US" sz="2800" b="1" dirty="0">
              <a:solidFill>
                <a:srgbClr val="FF0000"/>
              </a:solidFill>
            </a:endParaRPr>
          </a:p>
        </p:txBody>
      </p:sp>
    </p:spTree>
    <p:extLst>
      <p:ext uri="{BB962C8B-B14F-4D97-AF65-F5344CB8AC3E}">
        <p14:creationId xmlns:p14="http://schemas.microsoft.com/office/powerpoint/2010/main" xmlns="" val="67507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8" y="1857380"/>
            <a:ext cx="9485037"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2018</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分）机器人</a:t>
            </a:r>
            <a:r>
              <a:rPr lang="zh-CN" altLang="en-US" sz="2400" b="1" dirty="0">
                <a:latin typeface="宋体" panose="02010600030101010101" pitchFamily="2" charset="-122"/>
                <a:ea typeface="宋体" panose="02010600030101010101" pitchFamily="2" charset="-122"/>
              </a:rPr>
              <a:t>灵巧地采摘</a:t>
            </a:r>
            <a:r>
              <a:rPr lang="zh-CN" altLang="en-US" sz="2400" b="1" dirty="0" smtClean="0">
                <a:latin typeface="宋体" panose="02010600030101010101" pitchFamily="2" charset="-122"/>
                <a:ea typeface="宋体" panose="02010600030101010101" pitchFamily="2" charset="-122"/>
              </a:rPr>
              <a:t>黄瓜，无人机</a:t>
            </a:r>
            <a:r>
              <a:rPr lang="zh-CN" altLang="en-US" sz="2400" b="1" dirty="0">
                <a:latin typeface="宋体" panose="02010600030101010101" pitchFamily="2" charset="-122"/>
                <a:ea typeface="宋体" panose="02010600030101010101" pitchFamily="2" charset="-122"/>
              </a:rPr>
              <a:t>喷洒</a:t>
            </a:r>
            <a:r>
              <a:rPr lang="zh-CN" altLang="en-US" sz="2400" b="1" dirty="0" smtClean="0">
                <a:latin typeface="宋体" panose="02010600030101010101" pitchFamily="2" charset="-122"/>
                <a:ea typeface="宋体" panose="02010600030101010101" pitchFamily="2" charset="-122"/>
              </a:rPr>
              <a:t>农药，通过</a:t>
            </a:r>
            <a:r>
              <a:rPr lang="zh-CN" altLang="en-US" sz="2400" b="1" dirty="0">
                <a:latin typeface="宋体" panose="02010600030101010101" pitchFamily="2" charset="-122"/>
                <a:ea typeface="宋体" panose="02010600030101010101" pitchFamily="2" charset="-122"/>
              </a:rPr>
              <a:t>手机云端随时了解养殖状况</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在今天的中国</a:t>
            </a:r>
            <a:r>
              <a:rPr lang="zh-CN" altLang="en-US" sz="2400" b="1" dirty="0" smtClean="0">
                <a:latin typeface="宋体" panose="02010600030101010101" pitchFamily="2" charset="-122"/>
                <a:ea typeface="宋体" panose="02010600030101010101" pitchFamily="2" charset="-122"/>
              </a:rPr>
              <a:t>乡村，一个个</a:t>
            </a:r>
            <a:r>
              <a:rPr lang="zh-CN" altLang="en-US" sz="2400" b="1" dirty="0">
                <a:latin typeface="宋体" panose="02010600030101010101" pitchFamily="2" charset="-122"/>
                <a:ea typeface="宋体" panose="02010600030101010101" pitchFamily="2" charset="-122"/>
              </a:rPr>
              <a:t>农业现代化场景令人惊叹。出现这些场景的主要条件</a:t>
            </a:r>
            <a:r>
              <a:rPr lang="zh-CN" altLang="en-US" sz="2400" b="1" dirty="0" smtClean="0">
                <a:latin typeface="宋体" panose="02010600030101010101" pitchFamily="2" charset="-122"/>
                <a:ea typeface="宋体" panose="02010600030101010101" pitchFamily="2" charset="-122"/>
              </a:rPr>
              <a:t>是（</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农业科技的进步　②农村率先实现了全面小康　③农村传统习俗的改变　④农民科学文化素质的提高</a:t>
            </a:r>
          </a:p>
          <a:p>
            <a:pPr>
              <a:lnSpc>
                <a:spcPct val="150000"/>
              </a:lnSpc>
            </a:pPr>
            <a:r>
              <a:rPr lang="en-US" altLang="zh-CN" sz="2400" b="1" dirty="0">
                <a:latin typeface="宋体" panose="02010600030101010101" pitchFamily="2" charset="-122"/>
                <a:ea typeface="宋体" panose="02010600030101010101" pitchFamily="2" charset="-122"/>
              </a:rPr>
              <a:t>A.①④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.①③</a:t>
            </a:r>
          </a:p>
          <a:p>
            <a:pPr>
              <a:lnSpc>
                <a:spcPct val="150000"/>
              </a:lnSpc>
            </a:pPr>
            <a:r>
              <a:rPr lang="en-US" altLang="zh-CN" sz="2400" b="1" dirty="0">
                <a:latin typeface="宋体" panose="02010600030101010101" pitchFamily="2" charset="-122"/>
                <a:ea typeface="宋体" panose="02010600030101010101" pitchFamily="2" charset="-122"/>
              </a:rPr>
              <a:t>C.②③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.②④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316037" y="3057709"/>
            <a:ext cx="615839"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spTree>
    <p:extLst>
      <p:ext uri="{BB962C8B-B14F-4D97-AF65-F5344CB8AC3E}">
        <p14:creationId xmlns:p14="http://schemas.microsoft.com/office/powerpoint/2010/main" xmlns="" val="355810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TotalTime>
  <Words>3735</Words>
  <Application>Microsoft Office PowerPoint</Application>
  <PresentationFormat>自定义</PresentationFormat>
  <Paragraphs>410</Paragraphs>
  <Slides>50</Slides>
  <Notes>14</Notes>
  <HiddenSlides>0</HiddenSlides>
  <MMClips>0</MMClips>
  <ScaleCrop>false</ScaleCrop>
  <HeadingPairs>
    <vt:vector size="4" baseType="variant">
      <vt:variant>
        <vt:lpstr>主题</vt:lpstr>
      </vt:variant>
      <vt:variant>
        <vt:i4>4</vt:i4>
      </vt:variant>
      <vt:variant>
        <vt:lpstr>幻灯片标题</vt:lpstr>
      </vt:variant>
      <vt:variant>
        <vt:i4>50</vt:i4>
      </vt:variant>
    </vt:vector>
  </HeadingPairs>
  <TitlesOfParts>
    <vt:vector size="54" baseType="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1174</cp:revision>
  <dcterms:created xsi:type="dcterms:W3CDTF">2020-07-19T08:35:00Z</dcterms:created>
  <dcterms:modified xsi:type="dcterms:W3CDTF">2022-02-25T14:20:54Z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