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slides/slide99.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slides/slide89.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slides/slide98.xml" ContentType="application/vnd.openxmlformats-officedocument.presentationml.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14"/>
  </p:notesMasterIdLst>
  <p:handoutMasterIdLst>
    <p:handoutMasterId r:id="rId115"/>
  </p:handoutMasterIdLst>
  <p:sldIdLst>
    <p:sldId id="257" r:id="rId3"/>
    <p:sldId id="258" r:id="rId4"/>
    <p:sldId id="259" r:id="rId5"/>
    <p:sldId id="273" r:id="rId6"/>
    <p:sldId id="274" r:id="rId7"/>
    <p:sldId id="261" r:id="rId8"/>
    <p:sldId id="287" r:id="rId9"/>
    <p:sldId id="542" r:id="rId10"/>
    <p:sldId id="424" r:id="rId11"/>
    <p:sldId id="266" r:id="rId12"/>
    <p:sldId id="276" r:id="rId13"/>
    <p:sldId id="265" r:id="rId14"/>
    <p:sldId id="278" r:id="rId15"/>
    <p:sldId id="280" r:id="rId16"/>
    <p:sldId id="425" r:id="rId17"/>
    <p:sldId id="426" r:id="rId18"/>
    <p:sldId id="282" r:id="rId19"/>
    <p:sldId id="283" r:id="rId20"/>
    <p:sldId id="284" r:id="rId21"/>
    <p:sldId id="285" r:id="rId22"/>
    <p:sldId id="286" r:id="rId23"/>
    <p:sldId id="427" r:id="rId24"/>
    <p:sldId id="289" r:id="rId25"/>
    <p:sldId id="302" r:id="rId26"/>
    <p:sldId id="303" r:id="rId27"/>
    <p:sldId id="305" r:id="rId28"/>
    <p:sldId id="306" r:id="rId29"/>
    <p:sldId id="307" r:id="rId30"/>
    <p:sldId id="529" r:id="rId31"/>
    <p:sldId id="530" r:id="rId32"/>
    <p:sldId id="531" r:id="rId33"/>
    <p:sldId id="310" r:id="rId34"/>
    <p:sldId id="312" r:id="rId35"/>
    <p:sldId id="313" r:id="rId36"/>
    <p:sldId id="532" r:id="rId37"/>
    <p:sldId id="314" r:id="rId38"/>
    <p:sldId id="326" r:id="rId39"/>
    <p:sldId id="315" r:id="rId40"/>
    <p:sldId id="316" r:id="rId41"/>
    <p:sldId id="317" r:id="rId42"/>
    <p:sldId id="318" r:id="rId43"/>
    <p:sldId id="319" r:id="rId44"/>
    <p:sldId id="533" r:id="rId45"/>
    <p:sldId id="534" r:id="rId46"/>
    <p:sldId id="322" r:id="rId47"/>
    <p:sldId id="323" r:id="rId48"/>
    <p:sldId id="324" r:id="rId49"/>
    <p:sldId id="325" r:id="rId50"/>
    <p:sldId id="327" r:id="rId51"/>
    <p:sldId id="328" r:id="rId52"/>
    <p:sldId id="535" r:id="rId53"/>
    <p:sldId id="329" r:id="rId54"/>
    <p:sldId id="290" r:id="rId55"/>
    <p:sldId id="330" r:id="rId56"/>
    <p:sldId id="536" r:id="rId57"/>
    <p:sldId id="331" r:id="rId58"/>
    <p:sldId id="333" r:id="rId59"/>
    <p:sldId id="537" r:id="rId60"/>
    <p:sldId id="539" r:id="rId61"/>
    <p:sldId id="334" r:id="rId62"/>
    <p:sldId id="540" r:id="rId63"/>
    <p:sldId id="338" r:id="rId64"/>
    <p:sldId id="541" r:id="rId65"/>
    <p:sldId id="339" r:id="rId66"/>
    <p:sldId id="341" r:id="rId67"/>
    <p:sldId id="342" r:id="rId68"/>
    <p:sldId id="343" r:id="rId69"/>
    <p:sldId id="275" r:id="rId70"/>
    <p:sldId id="384" r:id="rId71"/>
    <p:sldId id="344" r:id="rId72"/>
    <p:sldId id="345" r:id="rId73"/>
    <p:sldId id="346" r:id="rId74"/>
    <p:sldId id="347" r:id="rId75"/>
    <p:sldId id="348" r:id="rId76"/>
    <p:sldId id="349" r:id="rId77"/>
    <p:sldId id="385" r:id="rId78"/>
    <p:sldId id="350" r:id="rId79"/>
    <p:sldId id="351" r:id="rId80"/>
    <p:sldId id="525" r:id="rId81"/>
    <p:sldId id="386" r:id="rId82"/>
    <p:sldId id="352" r:id="rId83"/>
    <p:sldId id="648" r:id="rId84"/>
    <p:sldId id="353" r:id="rId85"/>
    <p:sldId id="649" r:id="rId86"/>
    <p:sldId id="354" r:id="rId87"/>
    <p:sldId id="387" r:id="rId88"/>
    <p:sldId id="356" r:id="rId89"/>
    <p:sldId id="357" r:id="rId90"/>
    <p:sldId id="527" r:id="rId91"/>
    <p:sldId id="358" r:id="rId92"/>
    <p:sldId id="388" r:id="rId93"/>
    <p:sldId id="359" r:id="rId94"/>
    <p:sldId id="360" r:id="rId95"/>
    <p:sldId id="361" r:id="rId96"/>
    <p:sldId id="389" r:id="rId97"/>
    <p:sldId id="390" r:id="rId98"/>
    <p:sldId id="362" r:id="rId99"/>
    <p:sldId id="363" r:id="rId100"/>
    <p:sldId id="364" r:id="rId101"/>
    <p:sldId id="365" r:id="rId102"/>
    <p:sldId id="366" r:id="rId103"/>
    <p:sldId id="367" r:id="rId104"/>
    <p:sldId id="368" r:id="rId105"/>
    <p:sldId id="391" r:id="rId106"/>
    <p:sldId id="524" r:id="rId107"/>
    <p:sldId id="369" r:id="rId108"/>
    <p:sldId id="370" r:id="rId109"/>
    <p:sldId id="371" r:id="rId110"/>
    <p:sldId id="372" r:id="rId111"/>
    <p:sldId id="373" r:id="rId112"/>
    <p:sldId id="374" r:id="rId113"/>
  </p:sldIdLst>
  <p:sldSz cx="12192000" cy="6858000"/>
  <p:notesSz cx="6858000" cy="9144000"/>
  <p:defaultTextStyle>
    <a:defPPr>
      <a:defRPr lang="en-US"/>
    </a:defPPr>
    <a:lvl1pPr marL="0" lvl="0" indent="0" algn="l" defTabSz="4572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黑体" panose="02010609060101010101" pitchFamily="49" charset="-122"/>
        <a:cs typeface="+mn-cs"/>
      </a:defRPr>
    </a:lvl1pPr>
    <a:lvl2pPr marL="457200" lvl="1"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2pPr>
    <a:lvl3pPr marL="914400" lvl="2"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3pPr>
    <a:lvl4pPr marL="1371600" lvl="3"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4pPr>
    <a:lvl5pPr marL="1828800" lvl="4"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5pPr>
    <a:lvl6pPr marL="2286000" lvl="5"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6pPr>
    <a:lvl7pPr marL="2743200" lvl="6"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7pPr>
    <a:lvl8pPr marL="3200400" lvl="7"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8pPr>
    <a:lvl9pPr marL="3657600" lvl="8" indent="0" algn="l" defTabSz="457200" rtl="0" eaLnBrk="1" fontAlgn="base" latinLnBrk="0" hangingPunct="1">
      <a:lnSpc>
        <a:spcPct val="100000"/>
      </a:lnSpc>
      <a:spcBef>
        <a:spcPct val="0"/>
      </a:spcBef>
      <a:spcAft>
        <a:spcPct val="0"/>
      </a:spcAft>
      <a:buNone/>
      <a:defRPr sz="1800" kern="1200">
        <a:solidFill>
          <a:schemeClr val="tx1"/>
        </a:solidFill>
        <a:latin typeface="Times New Roman" panose="0202060305040502030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336"/>
        <p:guide pos="386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notesMaster" Target="notesMasters/notesMaster1.xml"/><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35BB56C-4931-4118-B3F5-299378C19C45}"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01496906-7F17-49DB-A88E-BC92012453B3}"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EDFBB724-59E0-414B-B5B4-090993CEF57D}" type="datetimeFigureOut">
              <a:rPr lang="zh-CN" altLang="en-US" strike="noStrike" noProof="1" smtClean="0">
                <a:latin typeface="+mn-lt"/>
                <a:ea typeface="+mn-ea"/>
                <a:cs typeface="+mn-cs"/>
              </a:rPr>
              <a:pPr fontAlgn="auto"/>
              <a:t>2021/9/23</a:t>
            </a:fld>
            <a:endParaRPr lang="zh-CN" altLang="en-US"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二级</a:t>
            </a:r>
          </a:p>
          <a:p>
            <a:pPr lvl="2" indent="0"/>
            <a:r>
              <a:rPr lang="zh-CN" altLang="en-US"/>
              <a:t>三级</a:t>
            </a:r>
          </a:p>
          <a:p>
            <a:pPr lvl="3" indent="0"/>
            <a:r>
              <a:rPr lang="zh-CN" altLang="en-US"/>
              <a:t>四级</a:t>
            </a:r>
          </a:p>
          <a:p>
            <a:pPr lvl="4" indent="0"/>
            <a:r>
              <a:rPr lang="zh-CN" altLang="en-US"/>
              <a:t>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C10E95EE-6685-4757-B717-501E08EF73F5}"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lIns="91440" tIns="45720" rIns="91440" bIns="45720" anchor="t"/>
          <a:lstStyle/>
          <a:p>
            <a:pPr lvl="0"/>
            <a:endParaRPr lang="zh-CN" altLang="en-US">
              <a:ea typeface="等线" charset="0"/>
            </a:endParaRPr>
          </a:p>
        </p:txBody>
      </p:sp>
      <p:sp>
        <p:nvSpPr>
          <p:cNvPr id="2150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r>
              <a:rPr lang="zh-CN" altLang="en-US" sz="1200">
                <a:latin typeface="等线" charset="0"/>
                <a:cs typeface="等线" charset="0"/>
              </a:rPr>
              <a:t>*</a:t>
            </a:r>
            <a:endParaRPr lang="zh-CN" altLang="en-US" sz="1200">
              <a:latin typeface="等线" charset="0"/>
              <a:ea typeface="等线"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p:sp>
      <p:sp>
        <p:nvSpPr>
          <p:cNvPr id="60418" name="文本占位符 2"/>
          <p:cNvSpPr>
            <a:spLocks noGrp="1"/>
          </p:cNvSpPr>
          <p:nvPr>
            <p:ph type="body"/>
          </p:nvPr>
        </p:nvSpPr>
        <p:spPr/>
        <p:txBody>
          <a:bodyPr lIns="91440" tIns="45720" rIns="91440" bIns="45720" anchor="t"/>
          <a:lstStyle/>
          <a:p>
            <a:pPr lvl="0"/>
            <a:endParaRPr lang="zh-CN" altLang="en-US">
              <a:ea typeface="等线" charset="0"/>
            </a:endParaRPr>
          </a:p>
        </p:txBody>
      </p:sp>
      <p:sp>
        <p:nvSpPr>
          <p:cNvPr id="6041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r>
              <a:rPr lang="zh-CN" altLang="en-US" sz="120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2050" name="组合 3"/>
          <p:cNvGrpSpPr/>
          <p:nvPr userDrawn="1"/>
        </p:nvGrpSpPr>
        <p:grpSpPr>
          <a:xfrm>
            <a:off x="5430838" y="263525"/>
            <a:ext cx="1331912" cy="2898775"/>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grpSp>
      <p:sp>
        <p:nvSpPr>
          <p:cNvPr id="2053" name="文本框 6"/>
          <p:cNvSpPr txBox="1"/>
          <p:nvPr userDrawn="1"/>
        </p:nvSpPr>
        <p:spPr>
          <a:xfrm>
            <a:off x="4291013" y="5330825"/>
            <a:ext cx="3611562" cy="398463"/>
          </a:xfrm>
          <a:prstGeom prst="rect">
            <a:avLst/>
          </a:prstGeom>
          <a:noFill/>
          <a:ln w="9525">
            <a:noFill/>
          </a:ln>
        </p:spPr>
        <p:txBody>
          <a:bodyPr wrap="none" anchor="t">
            <a:spAutoFit/>
          </a:bodyPr>
          <a:lstStyle/>
          <a:p>
            <a:pPr lvl="0" algn="ctr"/>
            <a:r>
              <a:rPr lang="en-US" altLang="zh-CN" sz="2000" dirty="0">
                <a:solidFill>
                  <a:schemeClr val="bg1"/>
                </a:solidFill>
                <a:latin typeface="黑体" panose="02010609060101010101" pitchFamily="49" charset="-122"/>
              </a:rPr>
              <a:t>2022</a:t>
            </a:r>
            <a:r>
              <a:rPr lang="zh-CN" altLang="en-US" sz="2000" dirty="0">
                <a:solidFill>
                  <a:schemeClr val="bg1"/>
                </a:solidFill>
                <a:latin typeface="黑体" panose="02010609060101010101" pitchFamily="49" charset="-122"/>
              </a:rPr>
              <a:t>版</a:t>
            </a:r>
            <a:r>
              <a:rPr lang="en-US" altLang="zh-CN" sz="2000" dirty="0">
                <a:solidFill>
                  <a:schemeClr val="bg1"/>
                </a:solidFill>
                <a:latin typeface="黑体" panose="02010609060101010101" pitchFamily="49" charset="-122"/>
              </a:rPr>
              <a:t>《</a:t>
            </a:r>
            <a:r>
              <a:rPr lang="zh-CN" altLang="en-US" sz="2000" dirty="0">
                <a:solidFill>
                  <a:schemeClr val="bg1"/>
                </a:solidFill>
                <a:latin typeface="黑体" panose="02010609060101010101" pitchFamily="49" charset="-122"/>
              </a:rPr>
              <a:t>高考帮</a:t>
            </a:r>
            <a:r>
              <a:rPr lang="en-US" altLang="zh-CN" sz="2000" dirty="0">
                <a:solidFill>
                  <a:schemeClr val="bg1"/>
                </a:solidFill>
                <a:latin typeface="黑体" panose="02010609060101010101" pitchFamily="49" charset="-122"/>
              </a:rPr>
              <a:t>》</a:t>
            </a:r>
            <a:r>
              <a:rPr lang="zh-CN" altLang="en-US" sz="2000" dirty="0">
                <a:solidFill>
                  <a:schemeClr val="bg1"/>
                </a:solidFill>
                <a:latin typeface="黑体" panose="02010609060101010101" pitchFamily="49" charset="-122"/>
              </a:rPr>
              <a:t>配套</a:t>
            </a:r>
            <a:r>
              <a:rPr lang="en-US" altLang="zh-CN" sz="2000" dirty="0">
                <a:solidFill>
                  <a:schemeClr val="bg1"/>
                </a:solidFill>
                <a:latin typeface="黑体" panose="02010609060101010101" pitchFamily="49" charset="-122"/>
              </a:rPr>
              <a:t>PPT</a:t>
            </a:r>
            <a:r>
              <a:rPr lang="zh-CN" altLang="en-US" sz="2000" dirty="0">
                <a:solidFill>
                  <a:schemeClr val="bg1"/>
                </a:solidFill>
                <a:latin typeface="黑体" panose="02010609060101010101" pitchFamily="49" charset="-122"/>
              </a:rPr>
              <a:t>课件</a:t>
            </a:r>
          </a:p>
        </p:txBody>
      </p:sp>
      <p:grpSp>
        <p:nvGrpSpPr>
          <p:cNvPr id="8" name="组合 7"/>
          <p:cNvGrpSpPr/>
          <p:nvPr userDrawn="1"/>
        </p:nvGrpSpPr>
        <p:grpSpPr>
          <a:xfrm>
            <a:off x="3713220" y="3595403"/>
            <a:ext cx="4765101"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12" name="矩形 11"/>
          <p:cNvSpPr/>
          <p:nvPr userDrawn="1"/>
        </p:nvSpPr>
        <p:spPr>
          <a:xfrm>
            <a:off x="6026150" y="-4762"/>
            <a:ext cx="138113"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588"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矩形: 圆角 8"/>
          <p:cNvSpPr/>
          <p:nvPr userDrawn="1"/>
        </p:nvSpPr>
        <p:spPr>
          <a:xfrm>
            <a:off x="71438" y="68263"/>
            <a:ext cx="12049125" cy="6721475"/>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000" strike="noStrike" noProof="1">
              <a:latin typeface="黑体" panose="02010609060101010101" pitchFamily="49" charset="-122"/>
              <a:ea typeface="黑体" panose="02010609060101010101" pitchFamily="49" charset="-122"/>
            </a:endParaRPr>
          </a:p>
        </p:txBody>
      </p:sp>
      <p:grpSp>
        <p:nvGrpSpPr>
          <p:cNvPr id="10244" name="组合 9"/>
          <p:cNvGrpSpPr/>
          <p:nvPr userDrawn="1"/>
        </p:nvGrpSpPr>
        <p:grpSpPr>
          <a:xfrm>
            <a:off x="11295063" y="103188"/>
            <a:ext cx="119062" cy="206375"/>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563" y="1331913"/>
            <a:ext cx="373063" cy="373063"/>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trike="noStrike" noProof="1"/>
          </a:p>
        </p:txBody>
      </p:sp>
      <p:pic>
        <p:nvPicPr>
          <p:cNvPr id="11267" name="图片 2"/>
          <p:cNvPicPr>
            <a:picLocks noChangeAspect="1"/>
          </p:cNvPicPr>
          <p:nvPr userDrawn="1"/>
        </p:nvPicPr>
        <p:blipFill>
          <a:blip r:embed="rId2"/>
          <a:stretch>
            <a:fillRect/>
          </a:stretch>
        </p:blipFill>
        <p:spPr>
          <a:xfrm>
            <a:off x="5175250" y="663575"/>
            <a:ext cx="1657350" cy="460375"/>
          </a:xfrm>
          <a:prstGeom prst="rect">
            <a:avLst/>
          </a:prstGeom>
          <a:noFill/>
          <a:ln w="9525">
            <a:noFill/>
          </a:ln>
        </p:spPr>
      </p:pic>
      <p:sp>
        <p:nvSpPr>
          <p:cNvPr id="11268" name="矩形 3"/>
          <p:cNvSpPr/>
          <p:nvPr userDrawn="1"/>
        </p:nvSpPr>
        <p:spPr>
          <a:xfrm>
            <a:off x="688975" y="1123950"/>
            <a:ext cx="10920413" cy="3460750"/>
          </a:xfrm>
          <a:prstGeom prst="rect">
            <a:avLst/>
          </a:prstGeom>
          <a:noFill/>
          <a:ln w="9525">
            <a:noFill/>
          </a:ln>
        </p:spPr>
        <p:txBody>
          <a:bodyPr wrap="square" anchor="t">
            <a:spAutoFit/>
          </a:bodyPr>
          <a:lstStyle/>
          <a:p>
            <a:pPr lvl="0" algn="ctr">
              <a:lnSpc>
                <a:spcPct val="150000"/>
              </a:lnSpc>
            </a:pPr>
            <a:r>
              <a:rPr lang="en-US" altLang="zh-CN" sz="2000" b="1" dirty="0">
                <a:solidFill>
                  <a:srgbClr val="DA251C"/>
                </a:solidFill>
                <a:latin typeface="Times New Roman" panose="02020603050405020304" charset="0"/>
              </a:rPr>
              <a:t>《</a:t>
            </a:r>
            <a:r>
              <a:rPr lang="zh-CN" altLang="en-US" sz="2000" b="1" dirty="0">
                <a:solidFill>
                  <a:srgbClr val="DA251C"/>
                </a:solidFill>
                <a:latin typeface="Times New Roman" panose="02020603050405020304" charset="0"/>
              </a:rPr>
              <a:t>高考帮</a:t>
            </a:r>
            <a:r>
              <a:rPr lang="en-US" altLang="zh-CN" sz="2000" b="1" dirty="0">
                <a:solidFill>
                  <a:srgbClr val="DA251C"/>
                </a:solidFill>
                <a:latin typeface="Times New Roman" panose="02020603050405020304" charset="0"/>
              </a:rPr>
              <a:t>》</a:t>
            </a:r>
            <a:r>
              <a:rPr lang="zh-CN" altLang="en-US" sz="2000" b="1" dirty="0">
                <a:solidFill>
                  <a:srgbClr val="DA251C"/>
                </a:solidFill>
                <a:latin typeface="Times New Roman" panose="02020603050405020304" charset="0"/>
              </a:rPr>
              <a:t>系列图书配套</a:t>
            </a:r>
            <a:r>
              <a:rPr lang="en-US" altLang="zh-CN" sz="2000" b="1" dirty="0">
                <a:solidFill>
                  <a:srgbClr val="DA251C"/>
                </a:solidFill>
                <a:latin typeface="Times New Roman" panose="02020603050405020304" charset="0"/>
              </a:rPr>
              <a:t>PPT</a:t>
            </a:r>
            <a:r>
              <a:rPr lang="zh-CN" altLang="en-US" sz="2000" b="1" dirty="0">
                <a:solidFill>
                  <a:srgbClr val="DA251C"/>
                </a:solidFill>
                <a:latin typeface="Times New Roman" panose="02020603050405020304" charset="0"/>
              </a:rPr>
              <a:t>课件版权声明 </a:t>
            </a:r>
            <a:endParaRPr lang="en-US" altLang="zh-CN" sz="2000" b="1" dirty="0">
              <a:solidFill>
                <a:srgbClr val="DA251C"/>
              </a:solidFill>
              <a:latin typeface="Times New Roman" panose="02020603050405020304" charset="0"/>
            </a:endParaRPr>
          </a:p>
          <a:p>
            <a:pPr lvl="0">
              <a:lnSpc>
                <a:spcPct val="150000"/>
              </a:lnSpc>
            </a:pPr>
            <a:endParaRPr lang="en-US" altLang="zh-CN" sz="1400" dirty="0">
              <a:solidFill>
                <a:srgbClr val="000000"/>
              </a:solidFill>
              <a:latin typeface="Times New Roman" panose="02020603050405020304" charset="0"/>
            </a:endParaRPr>
          </a:p>
          <a:p>
            <a:pPr lvl="0">
              <a:lnSpc>
                <a:spcPct val="150000"/>
              </a:lnSpc>
            </a:pPr>
            <a:r>
              <a:rPr lang="zh-CN" altLang="en-US" sz="1400" dirty="0">
                <a:solidFill>
                  <a:srgbClr val="000000"/>
                </a:solidFill>
                <a:latin typeface="Times New Roman" panose="02020603050405020304" charset="0"/>
              </a:rPr>
              <a:t>本系列课件为河南天星教育传媒股份有限公司旗下</a:t>
            </a:r>
            <a:r>
              <a:rPr lang="en-US" altLang="zh-CN" sz="1400" dirty="0">
                <a:solidFill>
                  <a:srgbClr val="000000"/>
                </a:solidFill>
                <a:latin typeface="Times New Roman" panose="02020603050405020304" charset="0"/>
              </a:rPr>
              <a:t>《</a:t>
            </a:r>
            <a:r>
              <a:rPr lang="zh-CN" altLang="en-US" sz="1400" dirty="0">
                <a:solidFill>
                  <a:srgbClr val="000000"/>
                </a:solidFill>
                <a:latin typeface="Times New Roman" panose="02020603050405020304" charset="0"/>
              </a:rPr>
              <a:t>高考帮</a:t>
            </a:r>
            <a:r>
              <a:rPr lang="en-US" altLang="zh-CN" sz="1400" dirty="0">
                <a:solidFill>
                  <a:srgbClr val="000000"/>
                </a:solidFill>
                <a:latin typeface="Times New Roman" panose="02020603050405020304" charset="0"/>
              </a:rPr>
              <a:t>》</a:t>
            </a:r>
            <a:r>
              <a:rPr lang="zh-CN" altLang="en-US" sz="1400" dirty="0">
                <a:solidFill>
                  <a:srgbClr val="000000"/>
                </a:solidFill>
                <a:latin typeface="Times New Roman" panose="02020603050405020304" charset="0"/>
              </a:rPr>
              <a:t>品牌图书配属</a:t>
            </a:r>
            <a:r>
              <a:rPr lang="en-US" altLang="zh-CN" sz="1400" dirty="0">
                <a:solidFill>
                  <a:srgbClr val="000000"/>
                </a:solidFill>
                <a:latin typeface="Times New Roman" panose="02020603050405020304" charset="0"/>
              </a:rPr>
              <a:t>PPT</a:t>
            </a:r>
            <a:r>
              <a:rPr lang="zh-CN" altLang="en-US" sz="1400" dirty="0">
                <a:solidFill>
                  <a:srgbClr val="000000"/>
                </a:solidFill>
                <a:latin typeface="Times New Roman" panose="02020603050405020304" charset="0"/>
              </a:rPr>
              <a:t>课件，由天星教育开发，并拥有所有版权。本系列仅用于个人学习欣赏、教学研究，及其他非商业性或非盈利性用途。使用者须遵守著作权法及其他相关法律规定，不得侵犯本集团及相关权利人的合法权利。</a:t>
            </a:r>
          </a:p>
          <a:p>
            <a:pPr lvl="0">
              <a:lnSpc>
                <a:spcPct val="150000"/>
              </a:lnSpc>
            </a:pPr>
            <a:r>
              <a:rPr lang="zh-CN" altLang="en-US" sz="1400" dirty="0">
                <a:solidFill>
                  <a:srgbClr val="000000"/>
                </a:solidFill>
                <a:latin typeface="Times New Roman" panose="02020603050405020304" charset="0"/>
              </a:rPr>
              <a:t>    </a:t>
            </a:r>
          </a:p>
          <a:p>
            <a:pPr lvl="0">
              <a:lnSpc>
                <a:spcPct val="150000"/>
              </a:lnSpc>
            </a:pPr>
            <a:r>
              <a:rPr lang="zh-CN" altLang="en-US" sz="1400" dirty="0">
                <a:solidFill>
                  <a:srgbClr val="000000"/>
                </a:solidFill>
                <a:latin typeface="Times New Roman" panose="02020603050405020304" charset="0"/>
              </a:rPr>
              <a:t>将本课件任何内容用于其他用途时，应获得授权，如未经授权用于商业或盈利用途，一经发现，我司将追究侵权者的法律责任。</a:t>
            </a:r>
            <a:endParaRPr lang="en-US" altLang="zh-CN" sz="1400" dirty="0">
              <a:solidFill>
                <a:srgbClr val="000000"/>
              </a:solidFill>
              <a:latin typeface="Times New Roman" panose="02020603050405020304" charset="0"/>
            </a:endParaRPr>
          </a:p>
          <a:p>
            <a:pPr lvl="0">
              <a:lnSpc>
                <a:spcPct val="150000"/>
              </a:lnSpc>
            </a:pPr>
            <a:endParaRPr lang="en-US" altLang="zh-CN" sz="1400" dirty="0">
              <a:solidFill>
                <a:srgbClr val="000000"/>
              </a:solidFill>
              <a:latin typeface="Times New Roman" panose="02020603050405020304" charset="0"/>
            </a:endParaRPr>
          </a:p>
          <a:p>
            <a:pPr lvl="0">
              <a:lnSpc>
                <a:spcPct val="150000"/>
              </a:lnSpc>
            </a:pPr>
            <a:endParaRPr lang="en-US" altLang="zh-CN" sz="1400" dirty="0">
              <a:solidFill>
                <a:srgbClr val="000000"/>
              </a:solidFill>
              <a:latin typeface="Times New Roman" panose="02020603050405020304" charset="0"/>
            </a:endParaRPr>
          </a:p>
          <a:p>
            <a:pPr lvl="0" algn="r">
              <a:lnSpc>
                <a:spcPct val="150000"/>
              </a:lnSpc>
            </a:pPr>
            <a:r>
              <a:rPr lang="zh-CN" altLang="en-US" sz="1400" dirty="0">
                <a:solidFill>
                  <a:srgbClr val="000000"/>
                </a:solidFill>
                <a:latin typeface="Times New Roman" panose="02020603050405020304" charset="0"/>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pPr fontAlgn="auto"/>
            <a:fld id="{82F288E0-7875-42C4-84C8-98DBBD3BF4D2}" type="datetimeFigureOut">
              <a:rPr lang="zh-CN" altLang="en-US" strike="noStrike" noProof="1" smtClean="0">
                <a:latin typeface="+mn-lt"/>
                <a:ea typeface="+mn-ea"/>
                <a:cs typeface="+mn-cs"/>
              </a:rPr>
              <a:pPr fontAlgn="auto"/>
              <a:t>2021/9/23</a:t>
            </a:fld>
            <a:endParaRPr lang="zh-CN" altLang="en-US" strike="noStrike" noProof="1"/>
          </a:p>
        </p:txBody>
      </p:sp>
      <p:sp>
        <p:nvSpPr>
          <p:cNvPr id="3" name="页脚占位符 2"/>
          <p:cNvSpPr>
            <a:spLocks noGrp="1"/>
          </p:cNvSpPr>
          <p:nvPr>
            <p:ph type="ftr" sz="quarter" idx="11"/>
          </p:nvPr>
        </p:nvSpPr>
        <p:spPr>
          <a:xfrm>
            <a:off x="4038600" y="6356350"/>
            <a:ext cx="4114800" cy="365125"/>
          </a:xfrm>
        </p:spPr>
        <p:txBody>
          <a:bodyP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p:spPr>
        <p:txBody>
          <a:bodyPr/>
          <a:lstStyle/>
          <a:p>
            <a:pPr fontAlgn="auto"/>
            <a:fld id="{7D9BB5D0-35E4-459D-AEF3-FE4D7C45CC19}"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2363"/>
            <a:ext cx="12193588"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pPr fontAlgn="auto"/>
            <a:r>
              <a:rPr lang="zh-CN" altLang="en-US" sz="5335" strike="noStrike" noProof="1"/>
              <a:t>单击此处编辑母版标题样式</a:t>
            </a:r>
            <a:endParaRPr lang="zh-CN" altLang="en-US" strike="noStrike" noProof="1"/>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pPr fontAlgn="auto"/>
            <a:r>
              <a:rPr lang="zh-CN" altLang="en-US" sz="3735" strike="noStrike" noProof="1"/>
              <a:t>单击此处编辑母版副标题样式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2021/9/23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4098" name="标题 1"/>
          <p:cNvSpPr/>
          <p:nvPr userDrawn="1"/>
        </p:nvSpPr>
        <p:spPr>
          <a:xfrm>
            <a:off x="4162425" y="144463"/>
            <a:ext cx="3868738" cy="868362"/>
          </a:xfrm>
          <a:prstGeom prst="roundRect">
            <a:avLst>
              <a:gd name="adj" fmla="val 50000"/>
            </a:avLst>
          </a:prstGeom>
          <a:solidFill>
            <a:srgbClr val="DA251C"/>
          </a:solidFill>
          <a:ln w="9525">
            <a:noFill/>
          </a:ln>
        </p:spPr>
        <p:txBody>
          <a:bodyPr wrap="square" lIns="0" tIns="0" rIns="0" bIns="0" anchor="t">
            <a:spAutoFit/>
          </a:bodyPr>
          <a:lstStyle/>
          <a:p>
            <a:pPr lvl="0" algn="ctr">
              <a:lnSpc>
                <a:spcPct val="100000"/>
              </a:lnSpc>
              <a:spcBef>
                <a:spcPct val="0"/>
              </a:spcBef>
              <a:buNone/>
            </a:pPr>
            <a:r>
              <a:rPr lang="zh-CN" altLang="en-US" sz="4000" dirty="0">
                <a:solidFill>
                  <a:schemeClr val="bg1"/>
                </a:solidFill>
                <a:latin typeface="Times New Roman" panose="02020603050405020304" charset="0"/>
              </a:rPr>
              <a:t>目   录</a:t>
            </a:r>
          </a:p>
        </p:txBody>
      </p:sp>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pPr fontAlgn="auto"/>
            <a:r>
              <a:rPr lang="zh-CN" altLang="en-US" sz="3735" strike="noStrike" noProof="1"/>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smtClean="0"/>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5122" name="标题 1"/>
          <p:cNvSpPr/>
          <p:nvPr userDrawn="1"/>
        </p:nvSpPr>
        <p:spPr>
          <a:xfrm>
            <a:off x="4162425" y="144463"/>
            <a:ext cx="3868738" cy="869950"/>
          </a:xfrm>
          <a:prstGeom prst="roundRect">
            <a:avLst>
              <a:gd name="adj" fmla="val 50000"/>
            </a:avLst>
          </a:prstGeom>
          <a:solidFill>
            <a:srgbClr val="DA251C"/>
          </a:solidFill>
          <a:ln w="9525">
            <a:noFill/>
          </a:ln>
        </p:spPr>
        <p:txBody>
          <a:bodyPr wrap="square" lIns="0" tIns="0" rIns="0" bIns="0" anchor="t">
            <a:spAutoFit/>
          </a:bodyPr>
          <a:lstStyle/>
          <a:p>
            <a:pPr lvl="0" algn="ctr">
              <a:lnSpc>
                <a:spcPct val="100000"/>
              </a:lnSpc>
              <a:spcBef>
                <a:spcPct val="0"/>
              </a:spcBef>
              <a:buNone/>
            </a:pPr>
            <a:r>
              <a:rPr lang="zh-CN" altLang="en-US" sz="4000" dirty="0">
                <a:solidFill>
                  <a:schemeClr val="bg1"/>
                </a:solidFill>
                <a:latin typeface="Times New Roman" panose="02020603050405020304" charset="0"/>
              </a:rPr>
              <a:t>考情解读</a:t>
            </a:r>
          </a:p>
        </p:txBody>
      </p:sp>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pPr fontAlgn="auto"/>
            <a:r>
              <a:rPr lang="zh-CN" altLang="en-US" sz="3735" strike="noStrike" noProof="1"/>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p:spPr>
        <p:txBody>
          <a:bodyPr/>
          <a:lstStyle/>
          <a:p>
            <a:pPr fontAlgn="auto"/>
            <a:fld id="{263DB197-84B0-484E-9C0F-88358ECCB797}" type="datetimeFigureOut">
              <a:rPr lang="zh-CN" altLang="en-US" strike="noStrike" noProof="1" smtClean="0">
                <a:latin typeface="+mn-lt"/>
                <a:ea typeface="+mn-ea"/>
                <a:cs typeface="+mn-cs"/>
              </a:rPr>
              <a:pPr fontAlgn="auto"/>
              <a:t>2021/9/23</a:t>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lstStyle/>
          <a:p>
            <a:pPr fontAlgn="auto"/>
            <a:fld id="{E077DA78-E013-4A8C-AD75-63A150561B10}"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7170" name="标题 1"/>
          <p:cNvSpPr/>
          <p:nvPr userDrawn="1"/>
        </p:nvSpPr>
        <p:spPr>
          <a:xfrm>
            <a:off x="4162425" y="144463"/>
            <a:ext cx="3868738" cy="869950"/>
          </a:xfrm>
          <a:prstGeom prst="roundRect">
            <a:avLst>
              <a:gd name="adj" fmla="val 50000"/>
            </a:avLst>
          </a:prstGeom>
          <a:solidFill>
            <a:srgbClr val="DA251C"/>
          </a:solidFill>
          <a:ln w="9525">
            <a:noFill/>
          </a:ln>
        </p:spPr>
        <p:txBody>
          <a:bodyPr wrap="square" lIns="0" tIns="0" rIns="0" bIns="0" anchor="t">
            <a:spAutoFit/>
          </a:bodyPr>
          <a:lstStyle/>
          <a:p>
            <a:pPr lvl="0" algn="ctr">
              <a:lnSpc>
                <a:spcPct val="100000"/>
              </a:lnSpc>
              <a:spcBef>
                <a:spcPct val="0"/>
              </a:spcBef>
              <a:buNone/>
            </a:pPr>
            <a:r>
              <a:rPr lang="zh-CN" altLang="en-US" sz="4000" dirty="0">
                <a:solidFill>
                  <a:schemeClr val="bg1"/>
                </a:solidFill>
                <a:latin typeface="Times New Roman" panose="02020603050405020304" charset="0"/>
              </a:rPr>
              <a:t>知识体系构建</a:t>
            </a:r>
          </a:p>
        </p:txBody>
      </p:sp>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pPr fontAlgn="auto"/>
            <a:r>
              <a:rPr lang="zh-CN" altLang="en-US" sz="3735" strike="noStrike" noProof="1"/>
              <a:t>单击此处编辑母版标题样式</a:t>
            </a:r>
            <a:endParaRPr lang="zh-CN" altLang="en-US" strike="noStrike" noProof="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圆角 6"/>
          <p:cNvSpPr/>
          <p:nvPr userDrawn="1"/>
        </p:nvSpPr>
        <p:spPr>
          <a:xfrm>
            <a:off x="-360362" y="1979613"/>
            <a:ext cx="5665788"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8195" name="组合 7"/>
          <p:cNvGrpSpPr/>
          <p:nvPr userDrawn="1"/>
        </p:nvGrpSpPr>
        <p:grpSpPr>
          <a:xfrm>
            <a:off x="11295063" y="103188"/>
            <a:ext cx="119062" cy="206375"/>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grpSp>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z="3735" strike="noStrike" noProof="1"/>
              <a:t>单击此处编辑母版文本样式</a:t>
            </a:r>
            <a:endParaRPr lang="zh-CN" altLang="en-US" strike="noStrike" noProof="1"/>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pPr fontAlgn="auto"/>
            <a:r>
              <a:rPr lang="zh-CN" altLang="en-US" sz="4265" strike="noStrike" noProof="1"/>
              <a:t>考点帮</a:t>
            </a:r>
            <a:r>
              <a:rPr lang="en-US" altLang="zh-CN" sz="4265" strike="noStrike" noProof="1"/>
              <a:t>·必备</a:t>
            </a:r>
            <a:r>
              <a:rPr lang="zh-CN" altLang="en-US" sz="4265" strike="noStrike" noProof="1"/>
              <a:t>知识通关</a:t>
            </a:r>
            <a:endParaRPr lang="zh-CN" altLang="en-US" strike="noStrike" noProof="1"/>
          </a:p>
        </p:txBody>
      </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588"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矩形: 圆角 6"/>
          <p:cNvSpPr/>
          <p:nvPr userDrawn="1"/>
        </p:nvSpPr>
        <p:spPr>
          <a:xfrm>
            <a:off x="73025" y="68263"/>
            <a:ext cx="12049125" cy="6721475"/>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000" strike="noStrike" noProof="1">
              <a:latin typeface="黑体" panose="02010609060101010101" pitchFamily="49" charset="-122"/>
              <a:ea typeface="黑体" panose="02010609060101010101" pitchFamily="49" charset="-122"/>
            </a:endParaRPr>
          </a:p>
        </p:txBody>
      </p:sp>
      <p:grpSp>
        <p:nvGrpSpPr>
          <p:cNvPr id="9220" name="组合 15"/>
          <p:cNvGrpSpPr/>
          <p:nvPr userDrawn="1"/>
        </p:nvGrpSpPr>
        <p:grpSpPr>
          <a:xfrm>
            <a:off x="11295063" y="103188"/>
            <a:ext cx="119062" cy="206375"/>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prstClr val="white"/>
                </a:solidFill>
              </a:endParaRPr>
            </a:p>
          </p:txBody>
        </p:sp>
      </p:gr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pPr fontAlgn="auto"/>
            <a:r>
              <a:rPr lang="zh-CN" altLang="en-US" sz="3735" strike="noStrike" noProof="1"/>
              <a:t>输入标题</a:t>
            </a:r>
            <a:endParaRPr lang="zh-CN" altLang="en-US" strike="noStrike" noProof="1"/>
          </a:p>
        </p:txBody>
      </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ircl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2021/9/23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31.xml"/><Relationship Id="rId1" Type="http://schemas.openxmlformats.org/officeDocument/2006/relationships/tags" Target="../tags/tag30.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3.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4.xml"/></Relationships>
</file>

<file path=ppt/slides/_rels/slide7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8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8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8.xml"/></Relationships>
</file>

<file path=ppt/slides/_rels/slide9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9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559175" cy="67786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en-US" altLang="zh-CN" sz="3600" strike="noStrike" noProof="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strike="noStrike" noProof="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5" name="图片 4"/>
          <p:cNvPicPr>
            <a:picLocks noChangeAspect="1"/>
          </p:cNvPicPr>
          <p:nvPr/>
        </p:nvPicPr>
        <p:blipFill>
          <a:blip r:embed="rId2"/>
          <a:stretch>
            <a:fillRect/>
          </a:stretch>
        </p:blipFill>
        <p:spPr>
          <a:xfrm>
            <a:off x="1700530" y="1000125"/>
            <a:ext cx="8855075" cy="5030470"/>
          </a:xfrm>
          <a:prstGeom prst="rect">
            <a:avLst/>
          </a:prstGeom>
        </p:spPr>
      </p:pic>
    </p:spTree>
  </p:cSld>
  <p:clrMapOvr>
    <a:masterClrMapping/>
  </p:clrMapOvr>
  <p:transition spd="slow">
    <p:circl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文本框 117"/>
          <p:cNvSpPr txBox="1"/>
          <p:nvPr/>
        </p:nvSpPr>
        <p:spPr>
          <a:xfrm>
            <a:off x="440690" y="320040"/>
            <a:ext cx="11487150" cy="5908040"/>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cs typeface="微软雅黑" panose="020B0503020204020204" charset="-122"/>
              </a:rPr>
              <a:t>        2</a:t>
            </a:r>
            <a:r>
              <a:rPr lang="zh-CN" altLang="en-US" sz="2800">
                <a:solidFill>
                  <a:srgbClr val="333333"/>
                </a:solidFill>
                <a:latin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cs typeface="微软雅黑" panose="020B0503020204020204" charset="-122"/>
              </a:rPr>
              <a:t>[2019</a:t>
            </a:r>
            <a:r>
              <a:rPr lang="zh-CN" altLang="en-US" sz="2800">
                <a:solidFill>
                  <a:srgbClr val="000000"/>
                </a:solidFill>
                <a:latin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cs typeface="微软雅黑" panose="020B0503020204020204" charset="-122"/>
              </a:rPr>
              <a:t>Ⅱ,13]</a:t>
            </a:r>
            <a:r>
              <a:rPr lang="zh-CN" altLang="en-US" sz="2800">
                <a:solidFill>
                  <a:srgbClr val="000000"/>
                </a:solidFill>
                <a:latin typeface="微软雅黑" panose="020B0503020204020204" charset="-122"/>
                <a:cs typeface="微软雅黑" panose="020B0503020204020204" charset="-122"/>
              </a:rPr>
              <a:t>为进一步加大对小微企业支持力度</a:t>
            </a:r>
            <a:r>
              <a:rPr lang="en-US" altLang="zh-CN" sz="2800">
                <a:solidFill>
                  <a:srgbClr val="000000"/>
                </a:solidFill>
                <a:latin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cs typeface="微软雅黑" panose="020B0503020204020204" charset="-122"/>
              </a:rPr>
              <a:t>财政部、国家税务总局发布通知</a:t>
            </a:r>
            <a:r>
              <a:rPr lang="en-US" altLang="zh-CN" sz="2800">
                <a:solidFill>
                  <a:srgbClr val="000000"/>
                </a:solidFill>
                <a:latin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cs typeface="微软雅黑" panose="020B0503020204020204" charset="-122"/>
              </a:rPr>
              <a:t>自</a:t>
            </a:r>
            <a:r>
              <a:rPr lang="en-US" altLang="zh-CN" sz="2800">
                <a:solidFill>
                  <a:srgbClr val="000000"/>
                </a:solidFill>
                <a:latin typeface="微软雅黑" panose="020B0503020204020204" charset="-122"/>
                <a:cs typeface="微软雅黑" panose="020B0503020204020204" charset="-122"/>
              </a:rPr>
              <a:t>2018</a:t>
            </a:r>
            <a:r>
              <a:rPr lang="zh-CN" altLang="en-US" sz="2800">
                <a:solidFill>
                  <a:srgbClr val="000000"/>
                </a:solidFill>
                <a:latin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cs typeface="微软雅黑" panose="020B0503020204020204" charset="-122"/>
              </a:rPr>
              <a:t>9</a:t>
            </a:r>
            <a:r>
              <a:rPr lang="zh-CN" altLang="en-US" sz="2800">
                <a:solidFill>
                  <a:srgbClr val="000000"/>
                </a:solidFill>
                <a:latin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cs typeface="微软雅黑" panose="020B0503020204020204" charset="-122"/>
              </a:rPr>
              <a:t>日至</a:t>
            </a:r>
            <a:r>
              <a:rPr lang="en-US" altLang="zh-CN" sz="2800">
                <a:solidFill>
                  <a:srgbClr val="000000"/>
                </a:solidFill>
                <a:latin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cs typeface="微软雅黑" panose="020B0503020204020204" charset="-122"/>
              </a:rPr>
              <a:t>12</a:t>
            </a:r>
            <a:r>
              <a:rPr lang="zh-CN" altLang="en-US" sz="2800">
                <a:solidFill>
                  <a:srgbClr val="000000"/>
                </a:solidFill>
                <a:latin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cs typeface="微软雅黑" panose="020B0503020204020204" charset="-122"/>
              </a:rPr>
              <a:t>31</a:t>
            </a:r>
            <a:r>
              <a:rPr lang="zh-CN" altLang="en-US" sz="2800">
                <a:solidFill>
                  <a:srgbClr val="000000"/>
                </a:solidFill>
                <a:latin typeface="微软雅黑" panose="020B0503020204020204" charset="-122"/>
                <a:cs typeface="微软雅黑" panose="020B0503020204020204" charset="-122"/>
              </a:rPr>
              <a:t>日</a:t>
            </a:r>
            <a:r>
              <a:rPr lang="en-US" altLang="zh-CN" sz="2800">
                <a:solidFill>
                  <a:srgbClr val="000000"/>
                </a:solidFill>
                <a:latin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cs typeface="微软雅黑" panose="020B0503020204020204" charset="-122"/>
              </a:rPr>
              <a:t>对金融机构向小型企业、微利企业和个体工商户发放小额贷款取得的利息收入</a:t>
            </a:r>
            <a:r>
              <a:rPr lang="en-US" altLang="zh-CN" sz="2800">
                <a:solidFill>
                  <a:srgbClr val="000000"/>
                </a:solidFill>
                <a:latin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cs typeface="微软雅黑" panose="020B0503020204020204" charset="-122"/>
              </a:rPr>
              <a:t>免征增值税。该税收政策发挥作用的路径是</a:t>
            </a:r>
          </a:p>
          <a:p>
            <a:pPr indent="0" algn="just" fontAlgn="base">
              <a:lnSpc>
                <a:spcPct val="150000"/>
              </a:lnSpc>
            </a:pPr>
            <a:r>
              <a:rPr lang="en-US" altLang="zh-CN" sz="2800">
                <a:solidFill>
                  <a:srgbClr val="000000"/>
                </a:solidFill>
                <a:latin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cs typeface="微软雅黑" panose="020B0503020204020204" charset="-122"/>
              </a:rPr>
              <a:t>激发小微企业的经营活力　</a:t>
            </a:r>
            <a:r>
              <a:rPr lang="en-US" altLang="zh-CN" sz="2800">
                <a:solidFill>
                  <a:srgbClr val="000000"/>
                </a:solidFill>
                <a:latin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cs typeface="微软雅黑" panose="020B0503020204020204" charset="-122"/>
              </a:rPr>
              <a:t>缓解小微企业的融资困难　</a:t>
            </a:r>
            <a:r>
              <a:rPr lang="en-US" altLang="zh-CN" sz="2800">
                <a:solidFill>
                  <a:srgbClr val="000000"/>
                </a:solidFill>
                <a:latin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cs typeface="微软雅黑" panose="020B0503020204020204" charset="-122"/>
              </a:rPr>
              <a:t>引导金融机构对小微企业放贷　</a:t>
            </a:r>
            <a:r>
              <a:rPr lang="en-US" altLang="zh-CN" sz="2800">
                <a:solidFill>
                  <a:srgbClr val="000000"/>
                </a:solidFill>
                <a:latin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cs typeface="微软雅黑" panose="020B0503020204020204" charset="-122"/>
              </a:rPr>
              <a:t>改变金融机构税收负担预期　</a:t>
            </a:r>
            <a:r>
              <a:rPr lang="en-US" altLang="zh-CN" sz="2800">
                <a:solidFill>
                  <a:srgbClr val="000000"/>
                </a:solidFill>
                <a:latin typeface="微软雅黑" panose="020B0503020204020204" charset="-122"/>
                <a:cs typeface="微软雅黑" panose="020B0503020204020204" charset="-122"/>
              </a:rPr>
              <a:t>⑤</a:t>
            </a:r>
            <a:r>
              <a:rPr lang="zh-CN" altLang="en-US" sz="2800">
                <a:solidFill>
                  <a:srgbClr val="000000"/>
                </a:solidFill>
                <a:latin typeface="微软雅黑" panose="020B0503020204020204" charset="-122"/>
                <a:cs typeface="微软雅黑" panose="020B0503020204020204" charset="-122"/>
              </a:rPr>
              <a:t>降低金融机构的贷款利率</a:t>
            </a:r>
          </a:p>
          <a:p>
            <a:pPr indent="0" algn="just" fontAlgn="base">
              <a:lnSpc>
                <a:spcPct val="150000"/>
              </a:lnSpc>
            </a:pPr>
            <a:r>
              <a:rPr lang="en-US" altLang="zh-CN" sz="2800">
                <a:solidFill>
                  <a:srgbClr val="000000"/>
                </a:solidFill>
                <a:latin typeface="微软雅黑" panose="020B0503020204020204" charset="-122"/>
                <a:cs typeface="微软雅黑" panose="020B0503020204020204" charset="-122"/>
              </a:rPr>
              <a:t>A.①→②→④→③	B.④→③→②→①</a:t>
            </a:r>
          </a:p>
          <a:p>
            <a:pPr indent="0" algn="just" fontAlgn="base">
              <a:lnSpc>
                <a:spcPct val="150000"/>
              </a:lnSpc>
            </a:pPr>
            <a:r>
              <a:rPr lang="en-US" altLang="zh-CN" sz="2800">
                <a:solidFill>
                  <a:srgbClr val="000000"/>
                </a:solidFill>
                <a:latin typeface="微软雅黑" panose="020B0503020204020204" charset="-122"/>
                <a:cs typeface="微软雅黑" panose="020B0503020204020204" charset="-122"/>
              </a:rPr>
              <a:t>C.②→③→①→⑤	D.⑤→③→②→①</a:t>
            </a:r>
            <a:endParaRPr lang="zh-CN" altLang="en-US" sz="2800">
              <a:latin typeface="微软雅黑" panose="020B0503020204020204" charset="-122"/>
              <a:ea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567055" y="541655"/>
            <a:ext cx="765175" cy="4089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文本框 117"/>
          <p:cNvSpPr txBox="1"/>
          <p:nvPr/>
        </p:nvSpPr>
        <p:spPr>
          <a:xfrm>
            <a:off x="682625" y="394970"/>
            <a:ext cx="11016615" cy="5688965"/>
          </a:xfrm>
          <a:prstGeom prst="rect">
            <a:avLst/>
          </a:prstGeom>
          <a:noFill/>
          <a:ln w="9525">
            <a:noFill/>
          </a:ln>
        </p:spPr>
        <p:txBody>
          <a:bodyPr wrap="square" anchor="t">
            <a:spAutoFit/>
          </a:bodyPr>
          <a:lstStyle/>
          <a:p>
            <a:pPr indent="0" algn="just" fontAlgn="base">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本题属于推理传导类选择题的第三种情形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题肢共有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个</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而排序中只涉及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个</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因此可考虑用排除法先排除一个与题目无关的题肢。税收政策属于国家宏观调控中的财政政策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而贷款利率调整则属于国家宏观调控中的货币政策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,⑤</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与题意不符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排除。再根据知识间的内在联系进行排序。税收是国家宏观调控的重要工具。国家出台此项税收优惠政策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将减少金融机构向小微企业放贷的税收支出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这会激励金融机构加大向小微企业放贷力度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从而能缓解小微企业的融资困难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。小微企业获得更有力的金融支持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又能激发其经营活力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。故该项政策发挥作用的传导路径是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④→③→②→①,B</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正确。</a:t>
            </a:r>
          </a:p>
          <a:p>
            <a:pPr indent="0" algn="just" fontAlgn="base">
              <a:lnSpc>
                <a:spcPct val="13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41">
                                            <p:txEl>
                                              <p:pRg st="1" end="1"/>
                                            </p:txEl>
                                          </p:spTgt>
                                        </p:tgtEl>
                                        <p:attrNameLst>
                                          <p:attrName>style.visibility</p:attrName>
                                        </p:attrNameLst>
                                      </p:cBhvr>
                                      <p:to>
                                        <p:strVal val="visible"/>
                                      </p:to>
                                    </p:set>
                                    <p:anim calcmode="lin" valueType="num">
                                      <p:cBhvr additive="base">
                                        <p:cTn id="7" dur="500" fill="hold"/>
                                        <p:tgtEl>
                                          <p:spTgt spid="11264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4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文本框 117"/>
          <p:cNvSpPr txBox="1"/>
          <p:nvPr/>
        </p:nvSpPr>
        <p:spPr>
          <a:xfrm>
            <a:off x="390525" y="136525"/>
            <a:ext cx="11410315" cy="6721475"/>
          </a:xfrm>
          <a:prstGeom prst="rect">
            <a:avLst/>
          </a:prstGeom>
          <a:noFill/>
          <a:ln w="9525">
            <a:noFill/>
          </a:ln>
        </p:spPr>
        <p:txBody>
          <a:bodyPr wrap="square" anchor="t">
            <a:spAutoFit/>
          </a:bodyPr>
          <a:lstStyle/>
          <a:p>
            <a:pPr indent="0" algn="just" fontAlgn="base">
              <a:lnSpc>
                <a:spcPct val="14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3</a:t>
            </a:r>
            <a:r>
              <a:rPr lang="zh-CN" altLang="en-US" sz="280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山东第一次质量监测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新冠肺炎疫情对我国经济社会产生了不容忽视的影响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特别是对抗风险能力较低的中小微企业造成巨大冲击。</a:t>
            </a:r>
          </a:p>
          <a:p>
            <a:pPr indent="0" algn="just" fontAlgn="base">
              <a:lnSpc>
                <a:spcPct val="14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年政府工作报告指出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加大减税降费力度。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年继续执行下调增值税税率和企业养老保险费率等制度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新增减税降费约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5 000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亿元。前期出台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月前到期的减税降费政策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包括免征中小微企业养老、失业和工伤保险单位缴费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减免小规模纳税人增值税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免征公共交通运输、餐饮住宿、旅游娱乐、文化体育等服务增值税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减免民航发展基金、港口建设费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执行期限全部延长到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年年底。小微企业、个体工商户所得税缴纳一律延缓到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年。预计全年为企业新增减负超过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万亿元。</a:t>
            </a:r>
          </a:p>
          <a:p>
            <a:pPr indent="0" algn="just" fontAlgn="base">
              <a:lnSpc>
                <a:spcPct val="14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减税降费对推动经济创新发展具有重要作用。结合材料并运用经济知识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说明这一作用的传导过程。</a:t>
            </a:r>
            <a:endParaRPr lang="zh-CN" altLang="en-US" sz="2800">
              <a:latin typeface="微软雅黑" panose="020B0503020204020204" charset="-122"/>
              <a:ea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528320" y="335915"/>
            <a:ext cx="76517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文本框 117"/>
          <p:cNvSpPr txBox="1"/>
          <p:nvPr/>
        </p:nvSpPr>
        <p:spPr>
          <a:xfrm>
            <a:off x="695325" y="796925"/>
            <a:ext cx="11070590" cy="5262245"/>
          </a:xfrm>
          <a:prstGeom prst="rect">
            <a:avLst/>
          </a:prstGeom>
          <a:noFill/>
          <a:ln w="9525">
            <a:noFill/>
          </a:ln>
        </p:spPr>
        <p:txBody>
          <a:bodyPr wrap="square" anchor="t">
            <a:spAutoFit/>
          </a:bodyPr>
          <a:lstStyle/>
          <a:p>
            <a:pPr indent="0" algn="just">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本题属于推理传导类非选择题。首先确定传导源是减税降费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然后逐步推导其对推动经济创新发展的作用。从材料信息可以推断出国家的政策旨在减轻企业负担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营造良好的营商环境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而企业负担的减轻有助于企业增加研发投入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增强创新能力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从而提高企业的竞争力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实现企业发展、新旧动能的转换等。</a:t>
            </a:r>
          </a:p>
          <a:p>
            <a:pPr indent="0" algn="just">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减税降费能有效降低企业生产成本,减轻企业负担。企业负担减轻,有助于企业增加研发投入,增强创新能力;创新能力的增强,能推动企业迈向价值链中高端,加快培育发展新动能,从而促进经济创新发展。</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89">
                                            <p:txEl>
                                              <p:pRg st="1" end="1"/>
                                            </p:txEl>
                                          </p:spTgt>
                                        </p:tgtEl>
                                        <p:attrNameLst>
                                          <p:attrName>style.visibility</p:attrName>
                                        </p:attrNameLst>
                                      </p:cBhvr>
                                      <p:to>
                                        <p:strVal val="visible"/>
                                      </p:to>
                                    </p:set>
                                    <p:anim calcmode="lin" valueType="num">
                                      <p:cBhvr additive="base">
                                        <p:cTn id="7" dur="500" fill="hold"/>
                                        <p:tgtEl>
                                          <p:spTgt spid="11468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8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9459913" cy="676830"/>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热点  构建国内国际双循环相互促进的新发展格局</a:t>
            </a:r>
          </a:p>
        </p:txBody>
      </p:sp>
      <p:sp>
        <p:nvSpPr>
          <p:cNvPr id="115714" name="文本框 2"/>
          <p:cNvSpPr txBox="1"/>
          <p:nvPr/>
        </p:nvSpPr>
        <p:spPr>
          <a:xfrm>
            <a:off x="805180" y="713740"/>
            <a:ext cx="10960100" cy="5908040"/>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29</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中国共产党第十九届中央委员会第五次全体会议审议通过了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中共中央关于制定国民经济和社会发展第十四个五年规划和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二〇三五</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年远景目标的建议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。该文件提出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加快构建以国内大循环为主体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国内国际双循环相互促进的新发展格局。这不仅体现了发展战略转型的内涵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也适应了国内基础条件和国际环境变化的时代特点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是中华民族伟大复兴战略全局和世界百年未有之大变局“两个大局”不断演化的反映。从国内来看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新中国成立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70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多年来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尤其是改革开放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多年来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我国已积累了比较雄厚的物质基础</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综合国力已居世界前列。</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文本框 2"/>
          <p:cNvSpPr txBox="1"/>
          <p:nvPr/>
        </p:nvSpPr>
        <p:spPr>
          <a:xfrm>
            <a:off x="757555" y="508000"/>
            <a:ext cx="10960100" cy="2676525"/>
          </a:xfrm>
          <a:prstGeom prst="rect">
            <a:avLst/>
          </a:prstGeom>
          <a:noFill/>
          <a:ln w="9525">
            <a:noFill/>
          </a:ln>
        </p:spPr>
        <p:txBody>
          <a:bodyPr wrap="square" anchor="t">
            <a:spAutoFit/>
          </a:bodyPr>
          <a:lstStyle/>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从国际环境看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世界百年未有之大变局的持续深化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新一轮科技与产业革命的加速拓展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再加上全球新冠肺炎疫情的影响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中国产业链供应链的安全和地位受到了较大挑战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促进形成国内大循环为主体、国内国际双循环相互促进新发展格局</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也是为应对这种挑战提出的要求。</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文本框 117"/>
          <p:cNvSpPr txBox="1"/>
          <p:nvPr/>
        </p:nvSpPr>
        <p:spPr>
          <a:xfrm>
            <a:off x="604520" y="257810"/>
            <a:ext cx="11064875" cy="521970"/>
          </a:xfrm>
          <a:prstGeom prst="rect">
            <a:avLst/>
          </a:prstGeom>
          <a:noFill/>
          <a:ln w="9525">
            <a:noFill/>
          </a:ln>
        </p:spPr>
        <p:txBody>
          <a:bodyPr wrap="square" anchor="t">
            <a:spAutoFit/>
          </a:bodyPr>
          <a:lstStyle/>
          <a:p>
            <a:pPr indent="0"/>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素材解读</a:t>
            </a:r>
          </a:p>
        </p:txBody>
      </p:sp>
      <p:sp>
        <p:nvSpPr>
          <p:cNvPr id="116738" name="文本框 1"/>
          <p:cNvSpPr txBox="1"/>
          <p:nvPr/>
        </p:nvSpPr>
        <p:spPr>
          <a:xfrm>
            <a:off x="604520" y="779780"/>
            <a:ext cx="11064240"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中国拥有超大规模的消费市场</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以及完整的生产产业链</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具备形成内部大循环的条件。以国内大循环为主体</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需要持续扩大内需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推动有效投资</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维护、健全国内产业链与供应链。国内循环与国际循环互不矛盾</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是互相促进的良性关系。在国际环境不确定性因素增多时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构建以国内大循环为主体、国内国际双循环相互促进的新发展格局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可以更好地保障中国经济安全</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同时持续拓展经济发展空间。以国内大循环为主体</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绝不是关起门来封闭运行</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而是通过发挥内需潜力</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使国内市场和国际市场更好联通</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更好利用国际国内两个市场、两种资源</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实现更加强劲可持续的发展。</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文本框 117"/>
          <p:cNvSpPr txBox="1"/>
          <p:nvPr/>
        </p:nvSpPr>
        <p:spPr>
          <a:xfrm>
            <a:off x="711835" y="689610"/>
            <a:ext cx="11066145" cy="479996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spc="-100">
                <a:solidFill>
                  <a:srgbClr val="000000"/>
                </a:solidFill>
                <a:uFillTx/>
                <a:latin typeface="微软雅黑" panose="020B0503020204020204" charset="-122"/>
                <a:ea typeface="微软雅黑" panose="020B0503020204020204" charset="-122"/>
                <a:cs typeface="微软雅黑" panose="020B0503020204020204" charset="-122"/>
              </a:rPr>
              <a:t>从社会再生产的角度</a:t>
            </a:r>
            <a:r>
              <a:rPr lang="en-US" altLang="zh-CN" sz="2800" b="1"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1" spc="-100">
                <a:solidFill>
                  <a:srgbClr val="000000"/>
                </a:solidFill>
                <a:uFillTx/>
                <a:latin typeface="微软雅黑" panose="020B0503020204020204" charset="-122"/>
                <a:ea typeface="微软雅黑" panose="020B0503020204020204" charset="-122"/>
                <a:cs typeface="微软雅黑" panose="020B0503020204020204" charset="-122"/>
              </a:rPr>
              <a:t>说明我国新发展格局坚持以国内大循环为主体的依据。</a:t>
            </a: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社会再生产过程包括生产、分配、交换、消费这样相互联系的四个环节。其中</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直接生产过程是起决定作用的环节</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分配和交换是连接生产与消费的桥梁和纽带</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消费是物质资料生产总过程的最终目的和动力</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消费对经济发展起基础性作用。国内社会再生产的顺利进行</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能促进经济持续发展。</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以国内大循环为主体强调扩大内需。内需是我国经济发展的基本动力</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扩大内需是满足人民日益增长的美好生活需要的必然要求。</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文本框 117"/>
          <p:cNvSpPr txBox="1"/>
          <p:nvPr/>
        </p:nvSpPr>
        <p:spPr>
          <a:xfrm>
            <a:off x="722630" y="586105"/>
            <a:ext cx="11016615" cy="479996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有观点认为</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双循环”要获得成功只需要政府切实履行经济职能。运用政治生活知识对此观点加以评析。</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我国政府是国家权力机关的执行机关</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履行组织社会主义经济建设的职能。“双循环”要获得成功</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需要政府深化供给侧结构性改革</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切实履行经济职能。</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我国政府的宗旨是为人民服务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政府工作的基本原则是对人民负责</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加强社会建设是政府的社会职能。“双循环”要获得成功</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还需要政府坚持为人民服务的宗旨</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坚持对人民负责的工作原则</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积极履行社会职能</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为“双循环”提供公共服务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优化营商环境。</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文本框 117"/>
          <p:cNvSpPr txBox="1"/>
          <p:nvPr/>
        </p:nvSpPr>
        <p:spPr>
          <a:xfrm>
            <a:off x="585470" y="726440"/>
            <a:ext cx="11403330" cy="295338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素材二</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构建国内国际双循环相互促进的新发展格局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是中央基于国内发展形势、把握国际发展大势作出的重大科学判断和重要战略选择。国内循环和国际循环是辩证统一关系</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二者相互影响、相互交融、相互促进、相得益彰。构建双循环相互促进的新发展格局既涉及国内也涉及国际</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既包括供给侧也包括需求侧</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需要做好整体谋划和统筹安排。</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72113" y="1035050"/>
            <a:ext cx="6488113" cy="43545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1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生产与消费</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我国的生产资料所有制</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企业与劳动者</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投资与融资</a:t>
            </a:r>
          </a:p>
        </p:txBody>
      </p:sp>
      <p:sp>
        <p:nvSpPr>
          <p:cNvPr id="24578" name="文本框 5"/>
          <p:cNvSpPr txBox="1"/>
          <p:nvPr/>
        </p:nvSpPr>
        <p:spPr>
          <a:xfrm>
            <a:off x="0" y="2859088"/>
            <a:ext cx="5270500" cy="706437"/>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考点帮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必备知识通关</a:t>
            </a:r>
          </a:p>
        </p:txBody>
      </p:sp>
    </p:spTree>
  </p:cSld>
  <p:clrMapOvr>
    <a:masterClrMapping/>
  </p:clrMapOvr>
  <p:transition spd="slow">
    <p:circl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文本框 117"/>
          <p:cNvSpPr txBox="1"/>
          <p:nvPr/>
        </p:nvSpPr>
        <p:spPr>
          <a:xfrm>
            <a:off x="548640" y="732790"/>
            <a:ext cx="11158855" cy="424624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有人认为</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目前我国打造国内大循环与发展更高层次开放型经济是矛盾的。运用经济生活知识对此观点加以分析。</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受疫情扩散、世界经济衰退、外需持续低迷等影响</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我国发展的外部环境严峻复杂</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要发展我国经济</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必须强化内需。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我国内需市场巨大</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经济发展正面临转型升级</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必须发展完整的国家内需体系。</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强调打造国内大循环</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绝不是关起门来搞发展</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而是通过发挥内需潜力</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形成国内国际双循环相互促进的新发展格局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使国内市场和国际市场更好联通</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更好利用两个市场、两种资源</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实现更加强劲可持续的发展。</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文本框 117"/>
          <p:cNvSpPr txBox="1"/>
          <p:nvPr/>
        </p:nvSpPr>
        <p:spPr>
          <a:xfrm>
            <a:off x="635635" y="361950"/>
            <a:ext cx="11158855" cy="4799965"/>
          </a:xfrm>
          <a:prstGeom prst="rect">
            <a:avLst/>
          </a:prstGeom>
          <a:noFill/>
          <a:ln w="9525">
            <a:noFill/>
          </a:ln>
        </p:spPr>
        <p:txBody>
          <a:bodyPr wrap="square" anchor="t">
            <a:spAutoFit/>
          </a:bodyPr>
          <a:lstStyle/>
          <a:p>
            <a:pPr indent="0"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运用对立统一观点</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分析如何处理好国内循环与国际循环之间的关系。</a:t>
            </a:r>
            <a:endParaRPr lang="zh-CN" altLang="en-US" sz="24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矛盾就是对立统一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要用全面的观点看问题。构建双循环相互促进的新发展格局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既要重视国内循环</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也要重视国际循环</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把二者结合起来。</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坚持“两点论”和“重点论”的统一。国内循环是主体</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要体现以我为主</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自强自立</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国际循环是重要辅助</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不能忽视。要统筹利用国际国内两个市场、两种资源</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实现优势互补。</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坚持具体问题具体分析。要积极探索国内国际循环有机结合的途径和方法</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不断培育我国参与国际合作和竞争的新优势</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打造新发展格局</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以促进我国经济高质量发展。</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4354513" cy="68421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1  </a:t>
            </a:r>
            <a:r>
              <a:rPr lang="zh-CN" altLang="en-US" sz="3200" strike="noStrike" noProof="1">
                <a:solidFill>
                  <a:schemeClr val="bg1"/>
                </a:solidFill>
                <a:latin typeface="微软雅黑" panose="020B0503020204020204" charset="-122"/>
                <a:ea typeface="微软雅黑" panose="020B0503020204020204" charset="-122"/>
                <a:sym typeface="+mn-ea"/>
              </a:rPr>
              <a:t> 生产与消费</a:t>
            </a:r>
          </a:p>
        </p:txBody>
      </p:sp>
      <p:sp>
        <p:nvSpPr>
          <p:cNvPr id="25602" name="文本框 9"/>
          <p:cNvSpPr txBox="1"/>
          <p:nvPr/>
        </p:nvSpPr>
        <p:spPr>
          <a:xfrm>
            <a:off x="728345" y="816610"/>
            <a:ext cx="8072120" cy="73723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生产与消费的辩证关系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重点</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11" name="表格 10"/>
          <p:cNvGraphicFramePr/>
          <p:nvPr>
            <p:custDataLst>
              <p:tags r:id="rId1"/>
            </p:custDataLst>
          </p:nvPr>
        </p:nvGraphicFramePr>
        <p:xfrm>
          <a:off x="665163" y="1542415"/>
          <a:ext cx="11214100" cy="4844415"/>
        </p:xfrm>
        <a:graphic>
          <a:graphicData uri="http://schemas.openxmlformats.org/drawingml/2006/table">
            <a:tbl>
              <a:tblPr firstRow="1" bandRow="1">
                <a:tableStyleId>{5940675A-B579-460E-94D1-54222C63F5DA}</a:tableStyleId>
              </a:tblPr>
              <a:tblGrid>
                <a:gridCol w="722630"/>
                <a:gridCol w="2681605"/>
                <a:gridCol w="3281045"/>
                <a:gridCol w="2044700"/>
                <a:gridCol w="2484120"/>
              </a:tblGrid>
              <a:tr h="558165">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侧重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结论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要求</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6795">
                <a:tc rowSpan="4">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生产决定消费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第一位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生产决定消费的对象。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消费什么由生产决定。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物质资料的生产是人类社会赖以存在和发展的基础。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大力发展生产力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加强供给侧改革。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67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生产决定消费的方式。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怎样消费由生产决定。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163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生产决定消费的质量和水平。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消费的数量与质量由生产决定。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163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生产为消费创造动力。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消费对象、方式、能力由生产决定。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p:transition spd="slow">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62" name="文本框 108"/>
          <p:cNvSpPr txBox="1"/>
          <p:nvPr/>
        </p:nvSpPr>
        <p:spPr>
          <a:xfrm>
            <a:off x="688975" y="4264025"/>
            <a:ext cx="9672638" cy="229870"/>
          </a:xfrm>
          <a:prstGeom prst="rect">
            <a:avLst/>
          </a:prstGeom>
          <a:noFill/>
          <a:ln w="9525">
            <a:noFill/>
          </a:ln>
        </p:spPr>
        <p:txBody>
          <a:bodyPr wrap="square" anchor="t">
            <a:spAutoFit/>
          </a:bodyPr>
          <a:lstStyle/>
          <a:p>
            <a:r>
              <a:rPr lang="en-US" altLang="zh-CN" sz="900">
                <a:solidFill>
                  <a:srgbClr val="000000"/>
                </a:solidFill>
                <a:latin typeface="NEU-BZ-S92" charset="0"/>
              </a:rPr>
              <a:t> </a:t>
            </a:r>
            <a:endParaRPr lang="zh-CN" altLang="en-US">
              <a:latin typeface="Times New Roman" panose="02020603050405020304" charset="0"/>
            </a:endParaRPr>
          </a:p>
        </p:txBody>
      </p:sp>
      <p:graphicFrame>
        <p:nvGraphicFramePr>
          <p:cNvPr id="3" name="表格 2"/>
          <p:cNvGraphicFramePr/>
          <p:nvPr>
            <p:custDataLst>
              <p:tags r:id="rId1"/>
            </p:custDataLst>
          </p:nvPr>
        </p:nvGraphicFramePr>
        <p:xfrm>
          <a:off x="720725" y="346710"/>
          <a:ext cx="11007725" cy="6372860"/>
        </p:xfrm>
        <a:graphic>
          <a:graphicData uri="http://schemas.openxmlformats.org/drawingml/2006/table">
            <a:tbl>
              <a:tblPr firstRow="1" bandRow="1">
                <a:tableStyleId>{5940675A-B579-460E-94D1-54222C63F5DA}</a:tableStyleId>
              </a:tblPr>
              <a:tblGrid>
                <a:gridCol w="1149350"/>
                <a:gridCol w="1428115"/>
                <a:gridCol w="4142105"/>
                <a:gridCol w="2849245"/>
                <a:gridCol w="1438910"/>
              </a:tblGrid>
              <a:tr h="490220">
                <a:tc>
                  <a:txBody>
                    <a:bodyPr/>
                    <a:lstStyle/>
                    <a:p>
                      <a:pPr indent="0" algn="ctr"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关系</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表现</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侧重</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结论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要求</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9545">
                <a:tc rowSpan="4">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消费对生产有重要的反作用(第二位)</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消费是生产的最终目的。</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生产出来的产品被消费了,这种产品的生产过程才算最终完成。</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努力扩大消费需求,是国民经济转方式、调结构的重要依据和措施,也是企业制定发展战略、确立市场导向的重要依据和措施。(消费是促进还是阻碍生产发展,关键是看消费的增长变化与生产是否相适应,即消费是否合理、适度)</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消费是物质资料生产总过程的最终目的和动力,要增强消费对经济发展的基础性作用。</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06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消费对生产具有导向作用。</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消费所形成的新的需要,对生产的调整和升级起着导向作用。</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4706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消费对生产具有带动作用。</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一个新的消费热点的出现,往往能带动一个产业的出现和成长。</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4706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NEU-BZ-S92" charset="0"/>
                        </a:rPr>
                        <a:t>消费对生产具有创造作用。</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4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消费为生产创造出新的劳动力,能提高劳动力的质量,提高劳动者的生产积极性。</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10"/>
          <p:cNvSpPr txBox="1"/>
          <p:nvPr/>
        </p:nvSpPr>
        <p:spPr>
          <a:xfrm>
            <a:off x="683578" y="83820"/>
            <a:ext cx="11409362" cy="737235"/>
          </a:xfrm>
          <a:prstGeom prst="rect">
            <a:avLst/>
          </a:prstGeom>
          <a:noFill/>
          <a:ln w="9525">
            <a:noFill/>
          </a:ln>
        </p:spPr>
        <p:txBody>
          <a:bodyPr wrap="square" anchor="t">
            <a:spAutoFit/>
          </a:bodyPr>
          <a:lstStyle/>
          <a:p>
            <a:pPr indent="0"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从消费的反作用角度说明为什么要扩大国内消费需求</a:t>
            </a:r>
            <a:endParaRPr lang="zh-CN" altLang="en-US" sz="2800" b="1">
              <a:latin typeface="微软雅黑" panose="020B0503020204020204" charset="-122"/>
              <a:ea typeface="微软雅黑" panose="020B0503020204020204" charset="-122"/>
            </a:endParaRPr>
          </a:p>
        </p:txBody>
      </p:sp>
      <p:sp>
        <p:nvSpPr>
          <p:cNvPr id="27650" name="文本框 2"/>
          <p:cNvSpPr txBox="1"/>
          <p:nvPr/>
        </p:nvSpPr>
        <p:spPr>
          <a:xfrm>
            <a:off x="683895" y="821055"/>
            <a:ext cx="11159490" cy="5906770"/>
          </a:xfrm>
          <a:prstGeom prst="rect">
            <a:avLst/>
          </a:prstGeom>
          <a:noFill/>
          <a:ln w="9525">
            <a:noFill/>
          </a:ln>
        </p:spPr>
        <p:txBody>
          <a:bodyPr wrap="square" anchor="t">
            <a:spAutoFit/>
          </a:bodyPr>
          <a:lstStyle/>
          <a:p>
            <a:pPr indent="0" algn="just">
              <a:lnSpc>
                <a:spcPct val="140000"/>
              </a:lnSpc>
            </a:pP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消费是生产的目的。扩大消费需求有利于提高人民的生活水平</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有利于实现全面建成小康社会的奋斗目标</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有利于贯彻落实新发展理念</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实现好、维护好、发展好最广大人民的根本利益。 </a:t>
            </a:r>
          </a:p>
          <a:p>
            <a:pPr indent="0" algn="just">
              <a:lnSpc>
                <a:spcPct val="140000"/>
              </a:lnSpc>
            </a:pP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消费是生产的动力。消费所形成的新的需要</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对生产的调整和升级起着导向作用</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一个新的消费热点的出现</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往往能带动一个产业的出现和成长。扩大消费需求有利于拉动经济增长</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rPr>
              <a:t>促进生产发展。</a:t>
            </a:r>
            <a:r>
              <a:rPr lang="en-US" altLang="zh-CN" sz="2700" spc="-1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700" spc="-100">
                <a:solidFill>
                  <a:srgbClr val="FF0000"/>
                </a:solidFill>
                <a:uFillTx/>
                <a:latin typeface="微软雅黑" panose="020B0503020204020204" charset="-122"/>
                <a:ea typeface="微软雅黑" panose="020B0503020204020204" charset="-122"/>
                <a:cs typeface="微软雅黑" panose="020B0503020204020204" charset="-122"/>
              </a:rPr>
              <a:t>2020</a:t>
            </a:r>
            <a:r>
              <a:rPr lang="zh-CN" altLang="en-US" sz="2700" spc="-100">
                <a:solidFill>
                  <a:srgbClr val="FF0000"/>
                </a:solidFill>
                <a:uFillTx/>
                <a:latin typeface="微软雅黑" panose="020B0503020204020204" charset="-122"/>
                <a:ea typeface="微软雅黑" panose="020B0503020204020204" charset="-122"/>
                <a:cs typeface="微软雅黑" panose="020B0503020204020204" charset="-122"/>
              </a:rPr>
              <a:t>全国卷</a:t>
            </a:r>
            <a:r>
              <a:rPr lang="en-US" altLang="zh-CN" sz="2700" spc="-100">
                <a:solidFill>
                  <a:srgbClr val="FF0000"/>
                </a:solidFill>
                <a:uFillTx/>
                <a:latin typeface="微软雅黑" panose="020B0503020204020204" charset="-122"/>
                <a:ea typeface="微软雅黑" panose="020B0503020204020204" charset="-122"/>
                <a:cs typeface="微软雅黑" panose="020B0503020204020204" charset="-122"/>
              </a:rPr>
              <a:t>Ⅰ</a:t>
            </a:r>
            <a:r>
              <a:rPr lang="zh-CN" altLang="en-US" sz="2700" spc="-1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700" spc="-100">
                <a:solidFill>
                  <a:srgbClr val="FF0000"/>
                </a:solidFill>
                <a:latin typeface="微软雅黑" panose="020B0503020204020204" charset="-122"/>
                <a:ea typeface="微软雅黑" panose="020B0503020204020204" charset="-122"/>
                <a:cs typeface="微软雅黑" panose="020B0503020204020204" charset="-122"/>
              </a:rPr>
              <a:t>38</a:t>
            </a:r>
            <a:r>
              <a:rPr lang="zh-CN" altLang="en-US" sz="2700" spc="-100">
                <a:solidFill>
                  <a:srgbClr val="FF0000"/>
                </a:solidFill>
                <a:latin typeface="微软雅黑" panose="020B0503020204020204" charset="-122"/>
                <a:ea typeface="微软雅黑" panose="020B0503020204020204" charset="-122"/>
                <a:cs typeface="微软雅黑" panose="020B0503020204020204" charset="-122"/>
              </a:rPr>
              <a:t>题第</a:t>
            </a:r>
            <a:r>
              <a:rPr lang="en-US" altLang="zh-CN" sz="2700" spc="-1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700" spc="-100">
                <a:solidFill>
                  <a:srgbClr val="FF0000"/>
                </a:solidFill>
                <a:latin typeface="微软雅黑" panose="020B0503020204020204" charset="-122"/>
                <a:ea typeface="微软雅黑" panose="020B0503020204020204" charset="-122"/>
                <a:cs typeface="微软雅黑" panose="020B0503020204020204" charset="-122"/>
              </a:rPr>
              <a:t>问</a:t>
            </a:r>
            <a:r>
              <a:rPr lang="en-US" altLang="zh-CN" sz="2700" spc="-100">
                <a:solidFill>
                  <a:srgbClr val="FF0000"/>
                </a:solidFill>
                <a:latin typeface="微软雅黑" panose="020B0503020204020204" charset="-122"/>
                <a:ea typeface="微软雅黑" panose="020B0503020204020204" charset="-122"/>
                <a:cs typeface="微软雅黑" panose="020B0503020204020204" charset="-122"/>
              </a:rPr>
              <a:t>]</a:t>
            </a:r>
          </a:p>
          <a:p>
            <a:pPr indent="0" algn="just">
              <a:lnSpc>
                <a:spcPct val="140000"/>
              </a:lnSpc>
            </a:pPr>
            <a:r>
              <a:rPr lang="en-US" altLang="zh-CN" sz="2700" spc="-1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sym typeface="+mn-ea"/>
              </a:rPr>
              <a:t>消费为生产创造出新的劳动力</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sym typeface="+mn-ea"/>
              </a:rPr>
              <a:t>能提高劳动力的质量</a:t>
            </a:r>
            <a:r>
              <a:rPr lang="en-US" altLang="zh-CN" sz="2700" spc="-1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spc="-100">
                <a:solidFill>
                  <a:srgbClr val="000000"/>
                </a:solidFill>
                <a:latin typeface="微软雅黑" panose="020B0503020204020204" charset="-122"/>
                <a:ea typeface="微软雅黑" panose="020B0503020204020204" charset="-122"/>
                <a:cs typeface="微软雅黑" panose="020B0503020204020204" charset="-122"/>
                <a:sym typeface="+mn-ea"/>
              </a:rPr>
              <a:t>提高劳动者的生产积极性。</a:t>
            </a:r>
            <a:endParaRPr lang="zh-CN" altLang="en-US" sz="2700" spc="-1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40000"/>
              </a:lnSpc>
            </a:pPr>
            <a:r>
              <a:rPr lang="zh-CN" altLang="en-US" sz="2700" spc="-100">
                <a:solidFill>
                  <a:srgbClr val="000000"/>
                </a:solidFill>
                <a:latin typeface="微软雅黑" panose="020B0503020204020204" charset="-122"/>
                <a:ea typeface="微软雅黑" panose="020B0503020204020204" charset="-122"/>
                <a:cs typeface="微软雅黑" panose="020B0503020204020204" charset="-122"/>
                <a:sym typeface="+mn-ea"/>
              </a:rPr>
              <a:t>4.扩大消费需求有利于促进经济发展由投资、出口拉动向消费、投资、出口协调拉动转变。</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3395" y="151765"/>
            <a:ext cx="11205845" cy="6554470"/>
          </a:xfrm>
          <a:prstGeom prst="rect">
            <a:avLst/>
          </a:prstGeom>
          <a:noFill/>
        </p:spPr>
        <p:txBody>
          <a:bodyPr wrap="square" rtlCol="0"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辨析比较</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区分生产为消费创造动力、消费是生产的动力、消费为</a:t>
            </a: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                                      生产创造出新的劳动力 </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生产为消费创造动力”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生产对消费的决定作用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是指生产的发展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一方面推动人们收入的增长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另一方面增加消费品数量和降低消费品价格</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从而使人们的购买能力提高。</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消费是生产的动力”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消费的反作用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是指一个新的消费热点的出现</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往往能带动一个产业的出现和成长</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消费所形成的新的需要</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对生产的调整和升级起着导向作用。</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消费为生产创造出新的劳动力”强调通过消费能提高劳动力的质量</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提高劳动者的生产积极性。</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04"/>
          <p:cNvPicPr/>
          <p:nvPr/>
        </p:nvPicPr>
        <p:blipFill>
          <a:blip r:embed="rId2"/>
          <a:stretch>
            <a:fillRect/>
          </a:stretch>
        </p:blipFill>
        <p:spPr>
          <a:xfrm>
            <a:off x="6062663" y="2495550"/>
            <a:ext cx="66675" cy="95250"/>
          </a:xfrm>
          <a:prstGeom prst="rect">
            <a:avLst/>
          </a:prstGeom>
          <a:noFill/>
          <a:ln w="9525">
            <a:noFill/>
          </a:ln>
        </p:spPr>
      </p:pic>
      <p:sp>
        <p:nvSpPr>
          <p:cNvPr id="28674" name="文本框 110"/>
          <p:cNvSpPr txBox="1"/>
          <p:nvPr/>
        </p:nvSpPr>
        <p:spPr>
          <a:xfrm>
            <a:off x="635000" y="190500"/>
            <a:ext cx="11082020" cy="5908040"/>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cs typeface="微软雅黑" panose="020B0503020204020204" charset="-122"/>
                <a:sym typeface="+mn-ea"/>
              </a:rPr>
              <a:t>2</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社会再生产各环节间的关系</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生产与分配的关系。生产是分配的前提和基础</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分配什么、分配多少</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首先取决于生产什么、生产多少。</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生产决定分配</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分配影响生产</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分配问题解决不好</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会影响到劳动者的消费水平</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进而影响到劳动者的生产积极性。</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分配对生产具有反作用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生产与消费的关系。生产决定消费的对象</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生产决定消费的方式、质量和水平</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生产为消费创造动力。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生产决定消费</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消费对生产有重要的反作用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消费能够拉动经济增长、促进生产发展。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消费对生产具有反作用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
          <p:cNvPicPr/>
          <p:nvPr/>
        </p:nvPicPr>
        <p:blipFill>
          <a:blip r:embed="rId2"/>
          <a:stretch>
            <a:fillRect/>
          </a:stretch>
        </p:blipFill>
        <p:spPr>
          <a:xfrm>
            <a:off x="6062663" y="2573338"/>
            <a:ext cx="66675" cy="95250"/>
          </a:xfrm>
          <a:prstGeom prst="rect">
            <a:avLst/>
          </a:prstGeom>
          <a:noFill/>
          <a:ln w="9525">
            <a:noFill/>
          </a:ln>
        </p:spPr>
      </p:pic>
      <p:sp>
        <p:nvSpPr>
          <p:cNvPr id="29698" name="文本框 110"/>
          <p:cNvSpPr txBox="1"/>
          <p:nvPr/>
        </p:nvSpPr>
        <p:spPr>
          <a:xfrm>
            <a:off x="655955" y="341630"/>
            <a:ext cx="11021695" cy="526224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分配影响消费。从国民收入的角度看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国民收入分配是否合理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会影响社会总体消费水平和人民生活水平的提高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从个人收入的角度看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个人消费品的分配是否合理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会直接影响到家庭收入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进而影响到居民的消费活动。</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交换是连接生产和消费的桥梁和纽带。只有通过交换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生产者才能得到生产所需的生产资料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才能将产品卖出去实现产品的价值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否则生产无法进行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只有通过交换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消费者才能得到自己需要的生活必需品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如果交换不畅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则不能最大限度地满足消费者的需求。</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2"/>
          <p:cNvPicPr/>
          <p:nvPr/>
        </p:nvPicPr>
        <p:blipFill>
          <a:blip r:embed="rId3"/>
          <a:stretch>
            <a:fillRect/>
          </a:stretch>
        </p:blipFill>
        <p:spPr>
          <a:xfrm>
            <a:off x="207963" y="481013"/>
            <a:ext cx="66675" cy="95250"/>
          </a:xfrm>
          <a:prstGeom prst="rect">
            <a:avLst/>
          </a:prstGeom>
          <a:noFill/>
          <a:ln w="9525">
            <a:noFill/>
          </a:ln>
        </p:spPr>
      </p:pic>
      <p:sp>
        <p:nvSpPr>
          <p:cNvPr id="30722" name="文本框 111"/>
          <p:cNvSpPr txBox="1"/>
          <p:nvPr/>
        </p:nvSpPr>
        <p:spPr>
          <a:xfrm>
            <a:off x="616585" y="0"/>
            <a:ext cx="11089005" cy="737235"/>
          </a:xfrm>
          <a:prstGeom prst="rect">
            <a:avLst/>
          </a:prstGeom>
          <a:noFill/>
          <a:ln w="9525">
            <a:noFill/>
          </a:ln>
        </p:spPr>
        <p:txBody>
          <a:bodyPr wrap="square" anchor="t">
            <a:spAutoFit/>
          </a:bodyPr>
          <a:lstStyle/>
          <a:p>
            <a:pPr>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全析社会再生产的环节</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55955" y="743585"/>
          <a:ext cx="10955020" cy="5699760"/>
        </p:xfrm>
        <a:graphic>
          <a:graphicData uri="http://schemas.openxmlformats.org/drawingml/2006/table">
            <a:tbl>
              <a:tblPr firstRow="1" bandRow="1">
                <a:tableStyleId>{5940675A-B579-460E-94D1-54222C63F5DA}</a:tableStyleId>
              </a:tblPr>
              <a:tblGrid>
                <a:gridCol w="363855"/>
                <a:gridCol w="755015"/>
                <a:gridCol w="9836150"/>
              </a:tblGrid>
              <a:tr h="2374900">
                <a:tc rowSpan="2">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生产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企业要制定正确的经营战略,依靠技术进步和科学管理等手段,提高劳动生产率;②国家应该优化产业结构、经济结构,促进经济发展方式转变,实现经济健康持续发展;③改革收入分配制度,维护社会公平,从而扩大内需,调动劳动者的积极性;④健全和完善市场经济体制,加强政府的宏观调控,维护市场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①生产决定消费,生产发展有利于提高人民的生活水平;②生产决定分配,生产发展有利于提高居民的收入水平。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2300">
                <a:tc rowSpan="2">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方正书宋_GBK" panose="03000509000000000000" charset="-122"/>
                        </a:rPr>
                        <a:t>分配</a:t>
                      </a:r>
                      <a:endParaRPr lang="en-US" altLang="en-US" sz="2400" b="0">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①不断扩大生产,促进经济的发展——把蛋糕做大;②完善分配制度与分配政策,调节社会收入差距——把蛋糕分好。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4940">
                <a:tc vMerge="1">
                  <a:txBody>
                    <a:bodyPr/>
                    <a:lstStyle/>
                    <a:p>
                      <a:endParaRPr lang="zh-CN"/>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a:solidFill>
                        <a:schemeClr val="tx1"/>
                      </a:solidFill>
                      <a:prstDash val="solid"/>
                    </a:lnB>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①有利于调动劳动者的积极性,推动生产发展,提高经济效率;②有利于缩小社会收入差距,扩大内需,拉动经济增长;③有利于维护市场秩序,推动市场经济健康发展。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86130" y="614045"/>
          <a:ext cx="10683240" cy="5436870"/>
        </p:xfrm>
        <a:graphic>
          <a:graphicData uri="http://schemas.openxmlformats.org/drawingml/2006/table">
            <a:tbl>
              <a:tblPr firstRow="1" bandRow="1">
                <a:tableStyleId>{5940675A-B579-460E-94D1-54222C63F5DA}</a:tableStyleId>
              </a:tblPr>
              <a:tblGrid>
                <a:gridCol w="680720"/>
                <a:gridCol w="1082040"/>
                <a:gridCol w="8920480"/>
              </a:tblGrid>
              <a:tr h="168084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交换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①企业应该诚信经营,注重产品的质量和售后服务;②国家要完善市场法规,加强对市场的监管,维护良好的市场秩序;③充分发挥市场和国家宏观调控的作用。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87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①有利于实现资源的合理配置,提高资源利用率;②有利于满足消费者的消费需求,维护消费者合法权益。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652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消费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①生产决定消费,大力发展生产力;②收入是消费的基础和前提,增加居民收入,调节收入差距;③完善市场机制,维护消费者合法权益。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0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①消费是生产的最终目的和动力,消费能够拉动经济增长,促进生产发展;②促进投资、消费、出口结构的优化,转变经济发展方式。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940878"/>
            <a:ext cx="9144000" cy="830263"/>
          </a:xfrm>
          <a:ln>
            <a:noFill/>
          </a:ln>
        </p:spPr>
        <p:txBody>
          <a:bodyPr anchor="ctr" anchorCtr="0">
            <a:spAutoFit/>
          </a:bodyPr>
          <a:lstStyle/>
          <a:p>
            <a:pPr fontAlgn="auto"/>
            <a:r>
              <a:rPr lang="zh-CN" altLang="en-US" sz="5330" b="1" strike="noStrike" noProof="1" smtClean="0">
                <a:sym typeface="+mn-ea"/>
              </a:rPr>
              <a:t>专题二  生产、劳动与经营</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2"/>
          <p:cNvSpPr txBox="1"/>
          <p:nvPr/>
        </p:nvSpPr>
        <p:spPr>
          <a:xfrm>
            <a:off x="759460" y="144145"/>
            <a:ext cx="10420350" cy="138366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大力发展生产力</a:t>
            </a:r>
          </a:p>
          <a:p>
            <a:pP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依据。</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1"/>
            </p:custDataLst>
          </p:nvPr>
        </p:nvGraphicFramePr>
        <p:xfrm>
          <a:off x="863600" y="1548765"/>
          <a:ext cx="10626090" cy="4501515"/>
        </p:xfrm>
        <a:graphic>
          <a:graphicData uri="http://schemas.openxmlformats.org/drawingml/2006/table">
            <a:tbl>
              <a:tblPr firstRow="1" bandRow="1">
                <a:tableStyleId>{5940675A-B579-460E-94D1-54222C63F5DA}</a:tableStyleId>
              </a:tblPr>
              <a:tblGrid>
                <a:gridCol w="1526540"/>
                <a:gridCol w="9099550"/>
              </a:tblGrid>
              <a:tr h="141986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理论依据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生产决定消费,物质资料的生产是人类社会赖以存在和发展的基础。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9930">
                <a:tc rowSpan="4">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现实依据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发展是解决我国一切问题的基础和关键。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74445">
                <a:tc vMerge="1">
                  <a:txBody>
                    <a:bodyPr/>
                    <a:lstStyle/>
                    <a:p>
                      <a:endParaRPr lang="zh-CN"/>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解决我国当前社会主要矛盾,实现中华民族伟大复兴的中国梦,不断提高人民生活水平的要求。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7175">
                <a:tc vMerge="1">
                  <a:txBody>
                    <a:bodyPr/>
                    <a:lstStyle/>
                    <a:p>
                      <a:endParaRPr lang="zh-CN"/>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发展是党执政兴国的第一要务。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8640">
                <a:tc vMerge="1">
                  <a:txBody>
                    <a:bodyPr/>
                    <a:lstStyle/>
                    <a:p>
                      <a:endParaRPr lang="zh-CN"/>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a:solidFill>
                        <a:schemeClr val="tx1"/>
                      </a:solidFill>
                      <a:prstDash val="soli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解放和发展生产力是社会主义的本质要求。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chemeClr val="tx1"/>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11"/>
          <p:cNvSpPr txBox="1"/>
          <p:nvPr/>
        </p:nvSpPr>
        <p:spPr>
          <a:xfrm>
            <a:off x="680720" y="219075"/>
            <a:ext cx="10518775" cy="521970"/>
          </a:xfrm>
          <a:prstGeom prst="rect">
            <a:avLst/>
          </a:prstGeom>
          <a:noFill/>
          <a:ln w="9525">
            <a:noFill/>
          </a:ln>
        </p:spPr>
        <p:txBody>
          <a:bodyPr wrap="square" anchor="t">
            <a:spAutoFit/>
          </a:bodyPr>
          <a:lstStyle/>
          <a:p>
            <a:pPr indent="0"/>
            <a:r>
              <a:rPr lang="en-US" altLang="zh-CN" sz="2800">
                <a:solidFill>
                  <a:srgbClr val="000000"/>
                </a:solidFill>
                <a:latin typeface="微软雅黑" panose="020B0503020204020204" charset="-122"/>
                <a:cs typeface="微软雅黑" panose="020B0503020204020204" charset="-122"/>
              </a:rPr>
              <a:t>(</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大力发展生产力的措施及理由。</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38505" y="800735"/>
          <a:ext cx="10970260" cy="4551680"/>
        </p:xfrm>
        <a:graphic>
          <a:graphicData uri="http://schemas.openxmlformats.org/drawingml/2006/table">
            <a:tbl>
              <a:tblPr firstRow="1" bandRow="1">
                <a:tableStyleId>{5940675A-B579-460E-94D1-54222C63F5DA}</a:tableStyleId>
              </a:tblPr>
              <a:tblGrid>
                <a:gridCol w="1291590"/>
                <a:gridCol w="4730750"/>
                <a:gridCol w="4947920"/>
              </a:tblGrid>
              <a:tr h="57721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采取措施的理由</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经济学依据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8343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中心任务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以经济建设为中心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坚定不移把发展作为党执政兴国的第一要务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坚持解放和发展社会生产力。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对于全面建成小康社会、加快推进社会主义现代化具有决定性意义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发展是硬道理。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103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劳动者</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全面提高劳动者的素质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包括思想道德素质、科学文化素质和健康素质。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人是生产力中最具决定性的力量。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3395" y="657860"/>
          <a:ext cx="11219815" cy="4024630"/>
        </p:xfrm>
        <a:graphic>
          <a:graphicData uri="http://schemas.openxmlformats.org/drawingml/2006/table">
            <a:tbl>
              <a:tblPr firstRow="1" bandRow="1">
                <a:tableStyleId>{5940675A-B579-460E-94D1-54222C63F5DA}</a:tableStyleId>
              </a:tblPr>
              <a:tblGrid>
                <a:gridCol w="1183005"/>
                <a:gridCol w="4863465"/>
                <a:gridCol w="5173345"/>
              </a:tblGrid>
              <a:tr h="67310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采取措施的理由</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经济学依据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84325">
                <a:tc>
                  <a:txBody>
                    <a:bodyPr/>
                    <a:lstStyle/>
                    <a:p>
                      <a:pPr indent="0" algn="ctr" fontAlgn="auto">
                        <a:lnSpc>
                          <a:spcPct val="150000"/>
                        </a:lnSpc>
                        <a:buNone/>
                      </a:pPr>
                      <a:r>
                        <a:rPr lang="zh-CN" altLang="en-US" sz="2400">
                          <a:solidFill>
                            <a:srgbClr val="000000"/>
                          </a:solidFill>
                          <a:latin typeface="微软雅黑" panose="020B0503020204020204" charset="-122"/>
                          <a:ea typeface="微软雅黑" panose="020B0503020204020204" charset="-122"/>
                          <a:cs typeface="NEU-BZ-S92" charset="0"/>
                          <a:sym typeface="+mn-ea"/>
                        </a:rPr>
                        <a:t>科技</a:t>
                      </a: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加快科学技术的发展</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大力推动科技进步和创新。</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科技是第一生产力</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是先进生产力的集中体现和主要标志。</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7205">
                <a:tc>
                  <a:txBody>
                    <a:bodyPr/>
                    <a:lstStyle/>
                    <a:p>
                      <a:pPr indent="0" algn="ctr" fontAlgn="auto">
                        <a:lnSpc>
                          <a:spcPct val="150000"/>
                        </a:lnSpc>
                        <a:buNone/>
                      </a:pPr>
                      <a:r>
                        <a:rPr lang="zh-CN" altLang="en-US" sz="2400">
                          <a:solidFill>
                            <a:srgbClr val="000000"/>
                          </a:solidFill>
                          <a:latin typeface="微软雅黑" panose="020B0503020204020204" charset="-122"/>
                          <a:ea typeface="微软雅黑" panose="020B0503020204020204" charset="-122"/>
                          <a:cs typeface="NEU-BZ-S92" charset="0"/>
                          <a:sym typeface="+mn-ea"/>
                        </a:rPr>
                        <a:t>全面深化改革</a:t>
                      </a: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a:solidFill>
                            <a:srgbClr val="000000"/>
                          </a:solidFill>
                          <a:latin typeface="微软雅黑" panose="020B0503020204020204" charset="-122"/>
                          <a:ea typeface="微软雅黑" panose="020B0503020204020204" charset="-122"/>
                          <a:cs typeface="NEU-BZ-S92" charset="0"/>
                          <a:sym typeface="+mn-ea"/>
                        </a:rPr>
                        <a:t>推动生产关系同生产力、上层建筑同经济基础相适应。</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进一步解放和发展社会生产力</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推动经济社会持续健康发展。</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buNone/>
                      </a:pP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06465" cy="696880"/>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2  </a:t>
            </a:r>
            <a:r>
              <a:rPr lang="zh-CN" altLang="en-US" sz="3200" strike="noStrike" noProof="1">
                <a:solidFill>
                  <a:schemeClr val="bg1"/>
                </a:solidFill>
                <a:latin typeface="微软雅黑" panose="020B0503020204020204" charset="-122"/>
                <a:ea typeface="微软雅黑" panose="020B0503020204020204" charset="-122"/>
                <a:sym typeface="+mn-ea"/>
              </a:rPr>
              <a:t> 我国的生产资料所有制</a:t>
            </a:r>
          </a:p>
        </p:txBody>
      </p:sp>
      <p:sp>
        <p:nvSpPr>
          <p:cNvPr id="34818" name="文本框 111"/>
          <p:cNvSpPr txBox="1"/>
          <p:nvPr/>
        </p:nvSpPr>
        <p:spPr>
          <a:xfrm>
            <a:off x="572135" y="1060450"/>
            <a:ext cx="11090910" cy="5262245"/>
          </a:xfrm>
          <a:prstGeom prst="rect">
            <a:avLst/>
          </a:prstGeom>
          <a:noFill/>
          <a:ln w="9525">
            <a:noFill/>
          </a:ln>
        </p:spPr>
        <p:txBody>
          <a:bodyPr wrap="square" anchor="t">
            <a:spAutoFit/>
          </a:bodyPr>
          <a:lstStyle/>
          <a:p>
            <a:pPr indent="0" algn="just">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我国的生产资料所有制</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教材变动点</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a:p>
            <a:pPr indent="0"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内容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公有制为主体、多种所有制经济共同发展。</a:t>
            </a:r>
          </a:p>
          <a:p>
            <a:pPr indent="0"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坚持和完善我国的生产资料所有制的原因。</a:t>
            </a:r>
          </a:p>
          <a:p>
            <a:pPr indent="0"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根本原因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公有制为主体、多种所有制经济共同发展的生产资料所有制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适合我国社会主义初级阶段生产力发展不平衡、不充分的状况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符合社会主义的本质要求。</a:t>
            </a:r>
          </a:p>
          <a:p>
            <a:pPr indent="0"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三个有利于”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有利于促进生产力的发展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有利于增强综合国力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有利于提高人民生活水平。</a:t>
            </a:r>
            <a:endParaRPr lang="zh-CN" altLang="en-US" sz="2800">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3"/>
          <p:cNvSpPr txBox="1"/>
          <p:nvPr/>
        </p:nvSpPr>
        <p:spPr>
          <a:xfrm>
            <a:off x="687705" y="664845"/>
            <a:ext cx="10997565" cy="3969385"/>
          </a:xfrm>
          <a:prstGeom prst="rect">
            <a:avLst/>
          </a:prstGeom>
          <a:noFill/>
          <a:ln w="9525">
            <a:noFill/>
          </a:ln>
        </p:spPr>
        <p:txBody>
          <a:bodyPr wrap="square" anchor="t">
            <a:spAutoFit/>
          </a:bodyPr>
          <a:lstStyle/>
          <a:p>
            <a:pPr algn="just" fontAlgn="base">
              <a:lnSpc>
                <a:spcPct val="150000"/>
              </a:lnSpc>
            </a:pPr>
            <a:r>
              <a:rPr lang="en-US" altLang="zh-CN" sz="2800">
                <a:solidFill>
                  <a:srgbClr val="000000"/>
                </a:solidFill>
                <a:latin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生产资料所有制是生产关系的核心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决定着社会的基本性质和发展方向。公有制为主体、多种所有制经济共同发展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是我国社会主义基本经济制度的重要组成部分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是中国特色社会主义制度的重要支柱</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体现了中国特色社会主义制度的优越性。</a:t>
            </a:r>
          </a:p>
          <a:p>
            <a:pPr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针对我国的生产资料所有制的改革措施</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发展非公有制经济不是最终目的</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最终目的是提高我国的经济实力</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促进生产力发展。</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111"/>
          <p:cNvSpPr txBox="1"/>
          <p:nvPr/>
        </p:nvSpPr>
        <p:spPr>
          <a:xfrm>
            <a:off x="683895" y="93345"/>
            <a:ext cx="11508105" cy="73723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公有制的主体地位和国有经济的主导作用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[2017</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Ⅱ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15</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3" name="表格 2"/>
          <p:cNvGraphicFramePr/>
          <p:nvPr>
            <p:custDataLst>
              <p:tags r:id="rId1"/>
            </p:custDataLst>
          </p:nvPr>
        </p:nvGraphicFramePr>
        <p:xfrm>
          <a:off x="692468" y="778510"/>
          <a:ext cx="11017250" cy="5934710"/>
        </p:xfrm>
        <a:graphic>
          <a:graphicData uri="http://schemas.openxmlformats.org/drawingml/2006/table">
            <a:tbl>
              <a:tblPr firstRow="1" bandRow="1">
                <a:tableStyleId>{5940675A-B579-460E-94D1-54222C63F5DA}</a:tableStyleId>
              </a:tblPr>
              <a:tblGrid>
                <a:gridCol w="504825"/>
                <a:gridCol w="715010"/>
                <a:gridCol w="4908550"/>
                <a:gridCol w="4680585"/>
                <a:gridCol w="208280"/>
              </a:tblGrid>
              <a:tr h="459105">
                <a:tc gridSpan="2">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比较</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公有制的主体地位</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国有经济的主导作用</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365885">
                <a:tc rowSpan="2">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区别</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角度</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侧重于公有制经济在所有制结构中所占的比重。</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侧重于国有经济在国民经济中所处的地位和对国民经济性质与发展方向所起的作用。</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NEU-BZ-S92" charset="0"/>
                          <a:cs typeface="NEU-BZ-S92" charset="0"/>
                        </a:rPr>
                        <a:t> </a:t>
                      </a:r>
                      <a:endParaRPr lang="en-US" altLang="en-US" sz="2400" b="0">
                        <a:solidFill>
                          <a:srgbClr val="000000"/>
                        </a:solidFill>
                        <a:latin typeface="NEU-BZ-S92" charset="0"/>
                        <a:ea typeface="NEU-BZ-S92" charset="0"/>
                        <a:cs typeface="NEU-BZ-S92" charset="0"/>
                      </a:endParaRPr>
                    </a:p>
                  </a:txBody>
                  <a:tcPr marL="68580" marR="6858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317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表现</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主体地位主要体现在两个方面。第一,就全国而言,公有资产在社会总资产中占优势(既有量的优势,又有质的优势)。第二,国有经济控制国民经济命脉,对经济发展起主导作用。</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主导作用主要体现在控制力上,即体现在控制国民经济发展方向、控制经济运行的整体态势、控制重要稀缺资源的能力上。在关系国民经济命脉的重要行业和关键领域,国有经济必须占支配地位。</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NEU-BZ-S92" charset="0"/>
                          <a:cs typeface="NEU-BZ-S92" charset="0"/>
                        </a:rPr>
                        <a:t> </a:t>
                      </a:r>
                      <a:endParaRPr lang="en-US" altLang="en-US" sz="2400" b="0">
                        <a:solidFill>
                          <a:srgbClr val="000000"/>
                        </a:solidFill>
                        <a:latin typeface="NEU-BZ-S92" charset="0"/>
                        <a:ea typeface="NEU-BZ-S92" charset="0"/>
                        <a:cs typeface="NEU-BZ-S92" charset="0"/>
                      </a:endParaRPr>
                    </a:p>
                  </a:txBody>
                  <a:tcPr marL="68580" marR="6858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7950">
                <a:tc gridSpan="2">
                  <a:txBody>
                    <a:bodyPr/>
                    <a:lstStyle/>
                    <a:p>
                      <a:pPr indent="0" algn="ctr" fontAlgn="auto">
                        <a:lnSpc>
                          <a:spcPct val="130000"/>
                        </a:lnSpc>
                        <a:buNone/>
                      </a:pPr>
                      <a:r>
                        <a:rPr lang="en-US" sz="2300" b="0">
                          <a:solidFill>
                            <a:srgbClr val="000000"/>
                          </a:solidFill>
                          <a:uFillTx/>
                          <a:latin typeface="微软雅黑" panose="020B0503020204020204" charset="-122"/>
                          <a:ea typeface="微软雅黑" panose="020B0503020204020204" charset="-122"/>
                          <a:cs typeface="NEU-BZ-S92" charset="0"/>
                        </a:rPr>
                        <a:t>联系</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3">
                  <a:txBody>
                    <a:bodyPr/>
                    <a:lstStyle/>
                    <a:p>
                      <a:pPr indent="0" fontAlgn="auto">
                        <a:lnSpc>
                          <a:spcPct val="13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国有经济包括在公有制经济范围之内,增强公有制的主体地位,必须深化国有企业改革,发展混合所有制经济;完善国有资产管理体制,推动国有资本做强做优做大。</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111"/>
          <p:cNvSpPr txBox="1"/>
          <p:nvPr/>
        </p:nvSpPr>
        <p:spPr>
          <a:xfrm>
            <a:off x="652145" y="509905"/>
            <a:ext cx="11090910" cy="5262245"/>
          </a:xfrm>
          <a:prstGeom prst="rect">
            <a:avLst/>
          </a:prstGeom>
          <a:noFill/>
          <a:ln w="9525">
            <a:noFill/>
          </a:ln>
        </p:spPr>
        <p:txBody>
          <a:bodyPr wrap="square" anchor="t">
            <a:spAutoFit/>
          </a:bodyPr>
          <a:lstStyle/>
          <a:p>
            <a:pPr algn="just">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公有制为主体不等于国有经济为主体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国有经济比重下降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并不会改变公有制经济的主体地位。</a:t>
            </a:r>
          </a:p>
          <a:p>
            <a:pPr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国有经济不等于国有企业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国有企业是国有经济的重要组成部分。</a:t>
            </a:r>
          </a:p>
          <a:p>
            <a:pPr algn="just">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拓展延伸</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公有资产与国有资产、国有企业 </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公有资产是相对私有资产而言的。在我国</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公有资产包括国有资产、集体资产以及混合所有制经济中的国有资产成分和集体资产成分。公有资产在社会总资产中占优势。</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111"/>
          <p:cNvSpPr txBox="1"/>
          <p:nvPr/>
        </p:nvSpPr>
        <p:spPr>
          <a:xfrm>
            <a:off x="770890" y="248920"/>
            <a:ext cx="10944860" cy="5908040"/>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国有资产是国家依法拥有的能够为国家提供经济和社会效益的各种经济资源的总和。它是国家所有财产和产权的总称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包括经营性资产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以保值增值为主要目的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如大型国有企业的资产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、行政事业性资产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投资于行政、国防、公益事业等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如公立学校、公立医院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、资源性资产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具有开发和使用的价值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能带来收益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如矿藏、土地、森林</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国有企业分为商业类国有企业和公益类国有企业。商业类国有企业按照市场化要求实行商业化运作</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以增强国有经济活力、放大国有资本功能、实现国有资产保值增值为主要目标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公益类国有企业以保障民生、服务社会、提供公共产品和服务为主要目标。</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11"/>
          <p:cNvSpPr txBox="1"/>
          <p:nvPr/>
        </p:nvSpPr>
        <p:spPr>
          <a:xfrm>
            <a:off x="658495" y="194945"/>
            <a:ext cx="11009630" cy="73723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公有制经济和非公有制经济</a:t>
            </a:r>
            <a:r>
              <a:rPr lang="zh-CN" altLang="en-US" sz="9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58495" y="1032828"/>
          <a:ext cx="11283315" cy="4672330"/>
        </p:xfrm>
        <a:graphic>
          <a:graphicData uri="http://schemas.openxmlformats.org/drawingml/2006/table">
            <a:tbl>
              <a:tblPr firstRow="1" bandRow="1">
                <a:tableStyleId>{5940675A-B579-460E-94D1-54222C63F5DA}</a:tableStyleId>
              </a:tblPr>
              <a:tblGrid>
                <a:gridCol w="467995"/>
                <a:gridCol w="901065"/>
                <a:gridCol w="5412740"/>
                <a:gridCol w="4501515"/>
              </a:tblGrid>
              <a:tr h="624205">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公有制经济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非公有制经济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内容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包括国有经济、集体经济以及混合所有制经济中的国有成分和集体成分。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包括个体经济、私营经济和外资经济等。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508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生产资料公有制是社会主义的根本经济特征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是社会主义经济制度的基础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在我国所有制结构中处于主体地位。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非公有制经济是我国社会主义市场经济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注意不是社会主义经济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社会主义经济特指公有制经济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的重要组成部分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a:t>
                      </a:r>
                      <a:r>
                        <a:rPr lang="zh-CN" altLang="en-US" sz="2400" b="0" spc="-100">
                          <a:solidFill>
                            <a:srgbClr val="000000"/>
                          </a:solidFill>
                          <a:uFillTx/>
                          <a:latin typeface="微软雅黑" panose="020B0503020204020204" charset="-122"/>
                          <a:ea typeface="微软雅黑" panose="020B0503020204020204" charset="-122"/>
                          <a:cs typeface="微软雅黑" panose="020B0503020204020204" charset="-122"/>
                        </a:rPr>
                        <a:t>我国经济社会发展的重要基础。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722312" y="476123"/>
          <a:ext cx="11061700" cy="5757545"/>
        </p:xfrm>
        <a:graphic>
          <a:graphicData uri="http://schemas.openxmlformats.org/drawingml/2006/table">
            <a:tbl>
              <a:tblPr firstRow="1" bandRow="1">
                <a:tableStyleId>{5940675A-B579-460E-94D1-54222C63F5DA}</a:tableStyleId>
              </a:tblPr>
              <a:tblGrid>
                <a:gridCol w="442595"/>
                <a:gridCol w="868045"/>
                <a:gridCol w="5373370"/>
                <a:gridCol w="4377690"/>
              </a:tblGrid>
              <a:tr h="80772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公有制经济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非公有制经济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5018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①国有经济是我国国民经济的支柱,掌握着国家的经济命脉,在国民经济中起主导作用;②集体经济可以广泛吸收社会资金,缓解就业压力,增加公共积累和国家税收,对实现共同富裕有重要作用。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非公有制经济是促进我国生产力发展的重要力量,非公有制经济在支撑经济增长、促进创新、扩大就业、增加税收等方面具有重要作用。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964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必须毫不动摇巩固和发展公有制经济,坚持公有制主体地位,发挥国有经济主导作用,增强国有经济竞争力、创新力、控制力、影响力、抗风险能力。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必须毫不动摇鼓励、支持、引导非公有制经济发展,激发非公有制经济活力和创造力。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8975"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考点帮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必备知识通关</a:t>
            </a:r>
          </a:p>
        </p:txBody>
      </p:sp>
      <p:sp>
        <p:nvSpPr>
          <p:cNvPr id="16" name="矩形 15">
            <a:hlinkClick r:id="" action="ppaction://noaction"/>
          </p:cNvPr>
          <p:cNvSpPr/>
          <p:nvPr/>
        </p:nvSpPr>
        <p:spPr>
          <a:xfrm>
            <a:off x="688975" y="200660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生产与消费</a:t>
            </a:r>
          </a:p>
        </p:txBody>
      </p:sp>
      <p:sp>
        <p:nvSpPr>
          <p:cNvPr id="17" name="矩形 16">
            <a:hlinkClick r:id="" action="ppaction://noaction"/>
          </p:cNvPr>
          <p:cNvSpPr/>
          <p:nvPr/>
        </p:nvSpPr>
        <p:spPr>
          <a:xfrm>
            <a:off x="688975" y="268097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我国的生产资料所有制</a:t>
            </a:r>
          </a:p>
        </p:txBody>
      </p:sp>
      <p:sp>
        <p:nvSpPr>
          <p:cNvPr id="4" name="矩形 3">
            <a:hlinkClick r:id="" action="ppaction://noaction"/>
          </p:cNvPr>
          <p:cNvSpPr/>
          <p:nvPr/>
        </p:nvSpPr>
        <p:spPr>
          <a:xfrm>
            <a:off x="688975" y="33734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企业与劳动者</a:t>
            </a:r>
          </a:p>
        </p:txBody>
      </p:sp>
      <p:sp>
        <p:nvSpPr>
          <p:cNvPr id="5" name="矩形 4">
            <a:hlinkClick r:id="" action="ppaction://noaction"/>
          </p:cNvPr>
          <p:cNvSpPr/>
          <p:nvPr/>
        </p:nvSpPr>
        <p:spPr>
          <a:xfrm>
            <a:off x="688975" y="4057650"/>
            <a:ext cx="10066338" cy="549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投资与融资</a:t>
            </a:r>
          </a:p>
        </p:txBody>
      </p:sp>
    </p:spTree>
  </p:cSld>
  <p:clrMapOvr>
    <a:masterClrMapping/>
  </p:clrMapOvr>
  <p:transition spd="slow">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631507" y="445643"/>
          <a:ext cx="10896600" cy="5179060"/>
        </p:xfrm>
        <a:graphic>
          <a:graphicData uri="http://schemas.openxmlformats.org/drawingml/2006/table">
            <a:tbl>
              <a:tblPr firstRow="1" bandRow="1">
                <a:tableStyleId>{5940675A-B579-460E-94D1-54222C63F5DA}</a:tableStyleId>
              </a:tblPr>
              <a:tblGrid>
                <a:gridCol w="1290955"/>
                <a:gridCol w="5293360"/>
                <a:gridCol w="4312285"/>
              </a:tblGrid>
              <a:tr h="7899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公有制经济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非公有制经济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260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在功能定位上,公有制经济和非公有制经济都是社会主义市场经济的重要组成部分,都是我国经济社会发展的重要基础。②在产权保护上,公有制经济的财产权和非公有制经济的财产权都不可侵犯。③在政策待遇上,坚持权利平等、机会平等、规则平等,实行统一的市场准入制度;国家保证各种所有制经济依法平等使用生产要素、公开公平公正参与市场竞争、同等受到法律保护,依法监管各种所有制经济。 ④鼓励非公有制企业参与公有制企业改革,鼓励发展非公有资本控股的混合所有制企业,鼓励有条件的私营企业建立现代企业制度。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111"/>
          <p:cNvSpPr txBox="1"/>
          <p:nvPr/>
        </p:nvSpPr>
        <p:spPr>
          <a:xfrm>
            <a:off x="554355" y="954405"/>
            <a:ext cx="11231245" cy="203009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solidFill>
                  <a:srgbClr val="FF0000"/>
                </a:solidFill>
                <a:latin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公有制经济和非公有制经济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在市场竞争中的地位是平等的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都是平等的市场主体。但二者在国民经济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生产资料所有制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中的地位是不平等的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公有制经济处于主体地位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非公有制经济处于从属地位。</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2"/>
          <p:cNvSpPr txBox="1"/>
          <p:nvPr/>
        </p:nvSpPr>
        <p:spPr>
          <a:xfrm>
            <a:off x="520700" y="0"/>
            <a:ext cx="11164570" cy="138366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毫不动摇巩固和发展公有制经济 </a:t>
            </a:r>
          </a:p>
          <a:p>
            <a:pP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必须发展壮大国有经济。</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新教材内容</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635635" y="1355090"/>
          <a:ext cx="11039475" cy="5319395"/>
        </p:xfrm>
        <a:graphic>
          <a:graphicData uri="http://schemas.openxmlformats.org/drawingml/2006/table">
            <a:tbl>
              <a:tblPr firstRow="1" bandRow="1">
                <a:tableStyleId>{5940675A-B579-460E-94D1-54222C63F5DA}</a:tableStyleId>
              </a:tblPr>
              <a:tblGrid>
                <a:gridCol w="1405255"/>
                <a:gridCol w="4050030"/>
                <a:gridCol w="5584190"/>
              </a:tblGrid>
              <a:tr h="473075">
                <a:tc>
                  <a:txBody>
                    <a:bodyPr/>
                    <a:lstStyle/>
                    <a:p>
                      <a:pPr indent="0" algn="ctr"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角度</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目的</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措施</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06830">
                <a:tc>
                  <a:txBody>
                    <a:bodyPr/>
                    <a:lstStyle/>
                    <a:p>
                      <a:pPr indent="0" algn="ctr"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生产力</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解放和发展社会生产力,不断增强国有经济竞争力、创新力、控制力、影响力、抗风险能力。</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全面推进依法治企,加强和改进党对国有企业的领导。</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78050">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国有经济的地位和作用</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服务国家战略目标。</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推动国有资本更多投向关系国计民生的重要领域和关系国家经济命脉、科技、国防、安全等领域,重点提供公共服务、发展重要前瞻性战略性产业、保护生态环境、支持科技进步、保障国家安全。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1440">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资本运行</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NEU-BZ-S92" charset="0"/>
                        </a:rPr>
                        <a:t>增强国有经济活力、放大国有资本功能、实现国有资产保值增值。</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发展国有资本、集体资本、非公有资本等交叉持股、相互融合的混合所有制经济,积极稳妥推进国有企业混合所有制改革。</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框 111"/>
          <p:cNvSpPr txBox="1"/>
          <p:nvPr/>
        </p:nvSpPr>
        <p:spPr>
          <a:xfrm>
            <a:off x="756920" y="276225"/>
            <a:ext cx="11017250" cy="521970"/>
          </a:xfrm>
          <a:prstGeom prst="rect">
            <a:avLst/>
          </a:prstGeom>
          <a:noFill/>
          <a:ln w="9525">
            <a:noFill/>
          </a:ln>
        </p:spPr>
        <p:txBody>
          <a:bodyPr wrap="square" anchor="t">
            <a:spAutoFit/>
          </a:bodyPr>
          <a:lstStyle/>
          <a:p>
            <a:pPr indent="0"/>
            <a:r>
              <a:rPr lang="en-US" altLang="zh-CN" sz="2800">
                <a:solidFill>
                  <a:srgbClr val="000000"/>
                </a:solidFill>
                <a:latin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必须发展壮大农村集体经济。</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[2018</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Ⅲ</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14</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772160" y="888365"/>
          <a:ext cx="10760075" cy="5486400"/>
        </p:xfrm>
        <a:graphic>
          <a:graphicData uri="http://schemas.openxmlformats.org/drawingml/2006/table">
            <a:tbl>
              <a:tblPr firstRow="1" bandRow="1">
                <a:tableStyleId>{5940675A-B579-460E-94D1-54222C63F5DA}</a:tableStyleId>
              </a:tblPr>
              <a:tblGrid>
                <a:gridCol w="2877185"/>
                <a:gridCol w="3288030"/>
                <a:gridCol w="4594860"/>
              </a:tblGrid>
              <a:tr h="5486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目的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331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深化农村集体产权制度改革。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保障农民财产权益。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有利于稳定和完善家庭联产承包责任制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进一步增强农业的发展后劲</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促进农村生产力的发展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保障国家粮食安全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有利于增强农村基层党组织的创造力、凝聚力和战斗力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有利于密切党群干群关系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维护农村社会稳定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有利于加强农村社会主义精神文明建设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巩固物质文明建设的基础。</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1444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完善农村基本经营制度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培育新型农业经营主体。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健全农业社会化服务体系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建立符合市场经济要求的集体经济运行机制。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111"/>
          <p:cNvSpPr txBox="1"/>
          <p:nvPr/>
        </p:nvSpPr>
        <p:spPr>
          <a:xfrm>
            <a:off x="793115" y="344805"/>
            <a:ext cx="10901680" cy="5908040"/>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cs typeface="微软雅黑" panose="020B0503020204020204" charset="-122"/>
              </a:rPr>
              <a:t>5.</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毫不动摇鼓励、支持、引导非公有制经济发展</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新教材内容</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原因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改革开放以来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我国非公有制经济是在坚持公有制主体地位和发挥国有经济主导作用的前提下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在党和国家方针政策的鼓励和支持下发展起来的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是推动经济社会发展的重要力量。</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措施。</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要培育更多充满活力的市场主体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营造支持非公有制经济高质量发展的制度环境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营造各种所有制主体依法平等使用资源要素、公开公平公正参与竞争、同等受到法律保护的市场环境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111"/>
          <p:cNvSpPr txBox="1"/>
          <p:nvPr/>
        </p:nvSpPr>
        <p:spPr>
          <a:xfrm>
            <a:off x="793115" y="344805"/>
            <a:ext cx="10901680" cy="5908040"/>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要健全支持非公有制经济发展的法治环境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贯彻落实包括市场准入、企业融资等在内的促进非公有制经济健康发展的各项政策措施</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形成促进非公有制经济发展的良好环境和社会氛围。</a:t>
            </a:r>
          </a:p>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6.</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混合所有制经济</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国有资本、集体资本、非公有资本交叉持股、相互融合形成的经济形式。</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地位和作用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是社会主义初级阶段基本经济制度的重要实现形式</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有利于国有资本增强控制力、提高竞争力</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有利于各种所有制资本取长补短、相互促进、共同发展。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2"/>
          <p:cNvSpPr txBox="1"/>
          <p:nvPr/>
        </p:nvSpPr>
        <p:spPr>
          <a:xfrm>
            <a:off x="770255" y="1390650"/>
            <a:ext cx="10981055" cy="203009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zh-CN" altLang="en-US" sz="2800">
                <a:solidFill>
                  <a:srgbClr val="000000"/>
                </a:solidFill>
                <a:latin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混合所有制经济主要采取股份制形式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不能笼统地认为混合所有制经济的性质是公有或私有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其中的各种经济成分的性质归属于投资方的性质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因此判断混合所有制企业的性质关键是看谁控股。</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95875" cy="696922"/>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3  </a:t>
            </a:r>
            <a:r>
              <a:rPr lang="zh-CN" altLang="en-US" sz="3200" strike="noStrike" noProof="1">
                <a:solidFill>
                  <a:schemeClr val="bg1"/>
                </a:solidFill>
                <a:latin typeface="微软雅黑" panose="020B0503020204020204" charset="-122"/>
                <a:ea typeface="微软雅黑" panose="020B0503020204020204" charset="-122"/>
                <a:sym typeface="+mn-ea"/>
              </a:rPr>
              <a:t> 企业与劳动者</a:t>
            </a:r>
          </a:p>
        </p:txBody>
      </p:sp>
      <p:sp>
        <p:nvSpPr>
          <p:cNvPr id="50178" name="文本框 111"/>
          <p:cNvSpPr txBox="1"/>
          <p:nvPr/>
        </p:nvSpPr>
        <p:spPr>
          <a:xfrm>
            <a:off x="595630" y="878205"/>
            <a:ext cx="8609965" cy="521970"/>
          </a:xfrm>
          <a:prstGeom prst="rect">
            <a:avLst/>
          </a:prstGeom>
          <a:noFill/>
          <a:ln w="9525">
            <a:noFill/>
          </a:ln>
        </p:spPr>
        <p:txBody>
          <a:bodyPr wrap="square" anchor="t">
            <a:spAutoFit/>
          </a:bodyPr>
          <a:lstStyle/>
          <a:p>
            <a:pPr indent="0"/>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企业</a:t>
            </a:r>
            <a:endParaRPr lang="zh-CN" altLang="en-US" sz="2800" b="1">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595313" y="1399858"/>
          <a:ext cx="11105515" cy="5315585"/>
        </p:xfrm>
        <a:graphic>
          <a:graphicData uri="http://schemas.openxmlformats.org/drawingml/2006/table">
            <a:tbl>
              <a:tblPr firstRow="1" bandRow="1">
                <a:tableStyleId>{5940675A-B579-460E-94D1-54222C63F5DA}</a:tableStyleId>
              </a:tblPr>
              <a:tblGrid>
                <a:gridCol w="1306830"/>
                <a:gridCol w="762000"/>
                <a:gridCol w="704850"/>
                <a:gridCol w="8331835"/>
              </a:tblGrid>
              <a:tr h="1051560">
                <a:tc>
                  <a:txBody>
                    <a:bodyPr/>
                    <a:lstStyle/>
                    <a:p>
                      <a:pPr indent="0"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NEU-BZ-S92" charset="0"/>
                        </a:rPr>
                        <a:t>地位和经营目的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企业是市场经济活动的主要参加者</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是国民经济的细胞</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是社会主义市场经济的微观主体</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企业经营的直接目的是利润。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051560">
                <a:tc rowSpan="4">
                  <a:txBody>
                    <a:bodyPr/>
                    <a:lstStyle/>
                    <a:p>
                      <a:pPr indent="0" algn="ctr"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NEU-BZ-S92" charset="0"/>
                        </a:rPr>
                        <a:t>组织形式</a:t>
                      </a:r>
                    </a:p>
                    <a:p>
                      <a:pPr indent="0" fontAlgn="auto">
                        <a:lnSpc>
                          <a:spcPct val="150000"/>
                        </a:lnSpc>
                        <a:buNone/>
                      </a:pPr>
                      <a:r>
                        <a:rPr lang="en-US" altLang="zh-CN" sz="2300" b="0">
                          <a:solidFill>
                            <a:srgbClr val="000000"/>
                          </a:solidFill>
                          <a:uFillTx/>
                          <a:latin typeface="微软雅黑" panose="020B0503020204020204" charset="-122"/>
                          <a:ea typeface="微软雅黑" panose="020B0503020204020204" charset="-122"/>
                        </a:rPr>
                        <a:t> </a:t>
                      </a:r>
                    </a:p>
                    <a:p>
                      <a:pPr indent="0" fontAlgn="auto">
                        <a:lnSpc>
                          <a:spcPct val="150000"/>
                        </a:lnSpc>
                        <a:buNone/>
                      </a:pPr>
                      <a:r>
                        <a:rPr lang="en-US" altLang="zh-CN" sz="2300" b="0">
                          <a:solidFill>
                            <a:srgbClr val="000000"/>
                          </a:solidFill>
                          <a:uFillTx/>
                          <a:latin typeface="微软雅黑" panose="020B0503020204020204" charset="-122"/>
                          <a:ea typeface="微软雅黑" panose="020B0503020204020204" charset="-122"/>
                        </a:rPr>
                        <a:t> </a:t>
                      </a:r>
                    </a:p>
                    <a:p>
                      <a:pPr indent="0" fontAlgn="auto">
                        <a:lnSpc>
                          <a:spcPct val="150000"/>
                        </a:lnSpc>
                        <a:buNone/>
                      </a:pPr>
                      <a:r>
                        <a:rPr lang="en-US" altLang="zh-CN" sz="2300" b="0">
                          <a:solidFill>
                            <a:srgbClr val="000000"/>
                          </a:solidFill>
                          <a:uFillTx/>
                          <a:latin typeface="微软雅黑" panose="020B0503020204020204" charset="-122"/>
                          <a:ea typeface="微软雅黑" panose="020B0503020204020204" charset="-122"/>
                        </a:rPr>
                        <a:t> </a:t>
                      </a:r>
                      <a:endParaRPr lang="en-US" altLang="zh-CN" sz="2300" b="0">
                        <a:solidFill>
                          <a:srgbClr val="000000"/>
                        </a:solidFill>
                        <a:uFillTx/>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NEU-BZ-S92" charset="0"/>
                        </a:rPr>
                        <a:t>公司制</a:t>
                      </a:r>
                    </a:p>
                    <a:p>
                      <a:pPr indent="0" fontAlgn="auto">
                        <a:lnSpc>
                          <a:spcPct val="150000"/>
                        </a:lnSpc>
                        <a:buNone/>
                      </a:pPr>
                      <a:r>
                        <a:rPr lang="en-US" altLang="zh-CN" sz="2300" b="0">
                          <a:solidFill>
                            <a:srgbClr val="000000"/>
                          </a:solidFill>
                          <a:uFillTx/>
                          <a:latin typeface="微软雅黑" panose="020B0503020204020204" charset="-122"/>
                          <a:ea typeface="微软雅黑" panose="020B0503020204020204" charset="-122"/>
                        </a:rPr>
                        <a:t> </a:t>
                      </a:r>
                    </a:p>
                    <a:p>
                      <a:pPr indent="0" fontAlgn="auto">
                        <a:lnSpc>
                          <a:spcPct val="150000"/>
                        </a:lnSpc>
                        <a:buNone/>
                      </a:pPr>
                      <a:r>
                        <a:rPr lang="en-US" altLang="zh-CN" sz="2300" b="0">
                          <a:solidFill>
                            <a:srgbClr val="000000"/>
                          </a:solidFill>
                          <a:uFillTx/>
                          <a:latin typeface="微软雅黑" panose="020B0503020204020204" charset="-122"/>
                          <a:ea typeface="微软雅黑" panose="020B0503020204020204" charset="-122"/>
                        </a:rPr>
                        <a:t> </a:t>
                      </a:r>
                      <a:endParaRPr lang="en-US" altLang="zh-CN" sz="2300" b="0">
                        <a:solidFill>
                          <a:srgbClr val="000000"/>
                        </a:solidFill>
                        <a:uFillTx/>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NEU-BZ-S92" charset="0"/>
                        </a:rPr>
                        <a:t>形式</a:t>
                      </a:r>
                    </a:p>
                    <a:p>
                      <a:pPr indent="0" fontAlgn="auto">
                        <a:lnSpc>
                          <a:spcPct val="150000"/>
                        </a:lnSpc>
                        <a:buNone/>
                      </a:pPr>
                      <a:r>
                        <a:rPr lang="en-US" altLang="zh-CN" sz="2300" b="0">
                          <a:solidFill>
                            <a:srgbClr val="000000"/>
                          </a:solidFill>
                          <a:uFillTx/>
                          <a:latin typeface="微软雅黑" panose="020B0503020204020204" charset="-122"/>
                          <a:ea typeface="微软雅黑" panose="020B0503020204020204" charset="-122"/>
                        </a:rPr>
                        <a:t> </a:t>
                      </a:r>
                      <a:endParaRPr lang="en-US" altLang="zh-CN" sz="2300" b="0">
                        <a:solidFill>
                          <a:srgbClr val="000000"/>
                        </a:solidFill>
                        <a:uFillTx/>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有限责任公司</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资本不必划分为等额股份</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不发行股票</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不能上市</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适用范围是小微企业</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734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股份有限公司</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资本必须划分为等额股份</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可依法向社会或一定范围内的特定对象募股集资</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上市公司的股票可以流通</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适用范围是大中型企业</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NEU-BZ-S92" charset="0"/>
                        </a:rPr>
                        <a:t>优点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国有企业的公司制改革</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可以让国有企业焕发活力</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增强竞争力</a:t>
                      </a:r>
                      <a:r>
                        <a:rPr lang="en-US" altLang="zh-CN" sz="23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300" b="0">
                          <a:solidFill>
                            <a:srgbClr val="000000"/>
                          </a:solidFill>
                          <a:uFillTx/>
                          <a:latin typeface="微软雅黑" panose="020B0503020204020204" charset="-122"/>
                          <a:ea typeface="微软雅黑" panose="020B0503020204020204" charset="-122"/>
                          <a:cs typeface="微软雅黑" panose="020B0503020204020204" charset="-122"/>
                        </a:rPr>
                        <a:t>更好地发挥其在国民经济中的主导作用。</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356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zh-CN" altLang="en-US" sz="2300" b="0">
                          <a:solidFill>
                            <a:srgbClr val="000000"/>
                          </a:solidFill>
                          <a:uFillTx/>
                          <a:latin typeface="微软雅黑" panose="020B0503020204020204" charset="-122"/>
                          <a:ea typeface="微软雅黑" panose="020B0503020204020204" charset="-122"/>
                          <a:cs typeface="NEU-BZ-S92" charset="0"/>
                        </a:rPr>
                        <a:t>个人独资企业和合伙企业。</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p:transition spd="slow">
    <p:circl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文本框 111"/>
          <p:cNvSpPr txBox="1"/>
          <p:nvPr/>
        </p:nvSpPr>
        <p:spPr>
          <a:xfrm>
            <a:off x="641350" y="95885"/>
            <a:ext cx="10909935" cy="138366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公司的组织机构</a:t>
            </a:r>
          </a:p>
          <a:p>
            <a:pP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构成。</a:t>
            </a:r>
            <a:endParaRPr lang="zh-CN" altLang="en-US" sz="2800">
              <a:latin typeface="微软雅黑" panose="020B0503020204020204" charset="-122"/>
              <a:ea typeface="微软雅黑" panose="020B0503020204020204" charset="-122"/>
            </a:endParaRPr>
          </a:p>
        </p:txBody>
      </p:sp>
      <p:sp>
        <p:nvSpPr>
          <p:cNvPr id="51227" name="文本框 2"/>
          <p:cNvSpPr txBox="1"/>
          <p:nvPr/>
        </p:nvSpPr>
        <p:spPr>
          <a:xfrm>
            <a:off x="766763" y="3686175"/>
            <a:ext cx="9720262" cy="229870"/>
          </a:xfrm>
          <a:prstGeom prst="rect">
            <a:avLst/>
          </a:prstGeom>
          <a:noFill/>
          <a:ln w="9525">
            <a:noFill/>
          </a:ln>
        </p:spPr>
        <p:txBody>
          <a:bodyPr wrap="square" anchor="t">
            <a:spAutoFit/>
          </a:bodyPr>
          <a:lstStyle/>
          <a:p>
            <a:r>
              <a:rPr lang="en-US" altLang="zh-CN" sz="900">
                <a:solidFill>
                  <a:srgbClr val="000000"/>
                </a:solidFill>
                <a:latin typeface="NEU-BZ-S92" charset="0"/>
              </a:rPr>
              <a:t> </a:t>
            </a:r>
            <a:endParaRPr lang="zh-CN" altLang="en-US">
              <a:latin typeface="Times New Roman" panose="02020603050405020304" charset="0"/>
            </a:endParaRPr>
          </a:p>
        </p:txBody>
      </p:sp>
      <p:graphicFrame>
        <p:nvGraphicFramePr>
          <p:cNvPr id="3" name="表格 2"/>
          <p:cNvGraphicFramePr/>
          <p:nvPr>
            <p:custDataLst>
              <p:tags r:id="rId1"/>
            </p:custDataLst>
          </p:nvPr>
        </p:nvGraphicFramePr>
        <p:xfrm>
          <a:off x="680720" y="1416050"/>
          <a:ext cx="11191875" cy="5188585"/>
        </p:xfrm>
        <a:graphic>
          <a:graphicData uri="http://schemas.openxmlformats.org/drawingml/2006/table">
            <a:tbl>
              <a:tblPr firstRow="1" bandRow="1">
                <a:tableStyleId>{5940675A-B579-460E-94D1-54222C63F5DA}</a:tableStyleId>
              </a:tblPr>
              <a:tblGrid>
                <a:gridCol w="936625"/>
                <a:gridCol w="4679315"/>
                <a:gridCol w="2975610"/>
                <a:gridCol w="260032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机构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股东会或股东大会及董事会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董事会聘用的经理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监事会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决策机构。股东会是有限责任公司的权力机构,股东大会是股份有限公司的权力机构,董事会对股东会或股东大会负责。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执行机构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监督机构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81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负责处理公司重大经营管理事宜。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负责组织实施公司的日常经营管理事宜。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190">
                          <a:solidFill>
                            <a:srgbClr val="000000"/>
                          </a:solidFill>
                          <a:uFillTx/>
                          <a:latin typeface="微软雅黑" panose="020B0503020204020204" charset="-122"/>
                          <a:ea typeface="微软雅黑" panose="020B0503020204020204" charset="-122"/>
                          <a:cs typeface="NEU-BZ-S92" charset="0"/>
                        </a:rPr>
                        <a:t>对董事和高级管理人员的工作进行监督。</a:t>
                      </a:r>
                      <a:endParaRPr lang="en-US" altLang="en-US" sz="2400" b="0" spc="-19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优点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权责明确、互相制衡,可以有效地提高公司的运行效率和管理的科学性,使公司的发展具有充分的活力。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111"/>
          <p:cNvSpPr txBox="1"/>
          <p:nvPr/>
        </p:nvSpPr>
        <p:spPr>
          <a:xfrm>
            <a:off x="620395" y="247650"/>
            <a:ext cx="11134090" cy="2030095"/>
          </a:xfrm>
          <a:prstGeom prst="rect">
            <a:avLst/>
          </a:prstGeom>
          <a:noFill/>
          <a:ln w="9525">
            <a:noFill/>
          </a:ln>
        </p:spPr>
        <p:txBody>
          <a:bodyPr wrap="square" anchor="t">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在公司中设立中国共产党组织。</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在公司中</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根据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中国共产党章程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的规定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设立中国共产党的组织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开展党的活动。公司应当为党组织的活动提供必要条件。</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2226" name="文本框 2"/>
          <p:cNvSpPr txBox="1"/>
          <p:nvPr/>
        </p:nvSpPr>
        <p:spPr>
          <a:xfrm>
            <a:off x="741045" y="2371725"/>
            <a:ext cx="11012805" cy="2676525"/>
          </a:xfrm>
          <a:prstGeom prst="rect">
            <a:avLst/>
          </a:prstGeom>
          <a:noFill/>
          <a:ln w="9525">
            <a:noFill/>
          </a:ln>
        </p:spPr>
        <p:txBody>
          <a:bodyPr wrap="square" anchor="t">
            <a:spAutoFit/>
          </a:bodyPr>
          <a:lstStyle/>
          <a:p>
            <a:pPr indent="0"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区分分公司和子公司</a:t>
            </a:r>
          </a:p>
          <a:p>
            <a:pPr indent="0" fontAlgn="base">
              <a:lnSpc>
                <a:spcPct val="150000"/>
              </a:lnSpc>
            </a:pPr>
            <a:r>
              <a:rPr lang="zh-CN" altLang="en-US" sz="2800">
                <a:solidFill>
                  <a:srgbClr val="000000"/>
                </a:solidFill>
                <a:latin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分公司不具有法人资格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其民事责任由公司承担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子公司具有法人资格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依法独立承担民事责任。</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8975"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考法帮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解题能力提升</a:t>
            </a:r>
          </a:p>
        </p:txBody>
      </p:sp>
      <p:sp>
        <p:nvSpPr>
          <p:cNvPr id="16" name="矩形 15">
            <a:hlinkClick r:id="" action="ppaction://noaction"/>
          </p:cNvPr>
          <p:cNvSpPr/>
          <p:nvPr/>
        </p:nvSpPr>
        <p:spPr>
          <a:xfrm>
            <a:off x="688975" y="200660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生产与消费的关系</a:t>
            </a:r>
          </a:p>
        </p:txBody>
      </p:sp>
      <p:sp>
        <p:nvSpPr>
          <p:cNvPr id="17" name="矩形 16">
            <a:hlinkClick r:id="" action="ppaction://noaction"/>
          </p:cNvPr>
          <p:cNvSpPr/>
          <p:nvPr/>
        </p:nvSpPr>
        <p:spPr>
          <a:xfrm>
            <a:off x="688975" y="2689225"/>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我国的生产资料所有制</a:t>
            </a:r>
          </a:p>
        </p:txBody>
      </p:sp>
      <p:sp>
        <p:nvSpPr>
          <p:cNvPr id="4" name="矩形 3">
            <a:hlinkClick r:id="" action="ppaction://noaction"/>
          </p:cNvPr>
          <p:cNvSpPr/>
          <p:nvPr/>
        </p:nvSpPr>
        <p:spPr>
          <a:xfrm>
            <a:off x="688975" y="33734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企业经营与发展</a:t>
            </a:r>
          </a:p>
        </p:txBody>
      </p:sp>
      <p:sp>
        <p:nvSpPr>
          <p:cNvPr id="5" name="矩形 4">
            <a:hlinkClick r:id="" action="ppaction://noaction"/>
          </p:cNvPr>
          <p:cNvSpPr/>
          <p:nvPr/>
        </p:nvSpPr>
        <p:spPr>
          <a:xfrm>
            <a:off x="688975" y="4057650"/>
            <a:ext cx="10066338" cy="549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劳动与就业</a:t>
            </a:r>
          </a:p>
        </p:txBody>
      </p:sp>
      <p:sp>
        <p:nvSpPr>
          <p:cNvPr id="2" name="矩形 1">
            <a:hlinkClick r:id="" action="ppaction://noaction"/>
          </p:cNvPr>
          <p:cNvSpPr/>
          <p:nvPr/>
        </p:nvSpPr>
        <p:spPr>
          <a:xfrm>
            <a:off x="688975" y="4717415"/>
            <a:ext cx="10066338" cy="549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5</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投资理财</a:t>
            </a:r>
            <a:endPar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p:transition spd="slow">
    <p:circl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框 111"/>
          <p:cNvSpPr txBox="1"/>
          <p:nvPr/>
        </p:nvSpPr>
        <p:spPr>
          <a:xfrm>
            <a:off x="391795" y="55245"/>
            <a:ext cx="11066145" cy="737235"/>
          </a:xfrm>
          <a:prstGeom prst="rect">
            <a:avLst/>
          </a:prstGeom>
          <a:noFill/>
          <a:ln w="9525">
            <a:noFill/>
          </a:ln>
        </p:spPr>
        <p:txBody>
          <a:bodyPr wrap="square" anchor="t">
            <a:spAutoFit/>
          </a:bodyPr>
          <a:lstStyle/>
          <a:p>
            <a:pPr indent="0"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区分有限责任、连带责任、无限责任和无限连带责任</a:t>
            </a:r>
            <a:endParaRPr lang="zh-CN" altLang="en-US" sz="2800" b="1">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699135" y="792480"/>
          <a:ext cx="10956290" cy="5623560"/>
        </p:xfrm>
        <a:graphic>
          <a:graphicData uri="http://schemas.openxmlformats.org/drawingml/2006/table">
            <a:tbl>
              <a:tblPr firstRow="1" bandRow="1">
                <a:tableStyleId>{5940675A-B579-460E-94D1-54222C63F5DA}</a:tableStyleId>
              </a:tblPr>
              <a:tblGrid>
                <a:gridCol w="1254760"/>
                <a:gridCol w="9701530"/>
              </a:tblGrid>
              <a:tr h="54864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责任状况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承担者</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有限责任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有限责任公司和股份有限公司均以其资产总额对公司债务承担有限责任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有限责任公司的股东以其认缴的出资额为限对公司承担责任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股份有限公司的股东以其认购的股份为限对公司承担责任。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连带责任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一人有限责任公司的股东不能证明公司财产独立于股东自己财产的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应当对公司的债务承担连带责任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公司股东滥用公司法人独立地位和股东有限责任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逃避债务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严重损害公司债权人利益的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应当对公司债务承担连带责任。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864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无限责任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个人独资企业的投资人以其个人财产对企业债务承担无限责任。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444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无限连带责任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合伙企业的合伙人对合伙企业的债务承担无限连带责任。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框 111"/>
          <p:cNvSpPr txBox="1"/>
          <p:nvPr/>
        </p:nvSpPr>
        <p:spPr>
          <a:xfrm>
            <a:off x="582295" y="182245"/>
            <a:ext cx="11958638" cy="73723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企业的经营与发展</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Ⅰ</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12</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3" name="表格 2"/>
          <p:cNvGraphicFramePr/>
          <p:nvPr>
            <p:custDataLst>
              <p:tags r:id="rId1"/>
            </p:custDataLst>
          </p:nvPr>
        </p:nvGraphicFramePr>
        <p:xfrm>
          <a:off x="793750" y="1020445"/>
          <a:ext cx="10904855" cy="5546090"/>
        </p:xfrm>
        <a:graphic>
          <a:graphicData uri="http://schemas.openxmlformats.org/drawingml/2006/table">
            <a:tbl>
              <a:tblPr firstRow="1" bandRow="1">
                <a:tableStyleId>{5940675A-B579-460E-94D1-54222C63F5DA}</a:tableStyleId>
              </a:tblPr>
              <a:tblGrid>
                <a:gridCol w="2727960"/>
                <a:gridCol w="4698365"/>
                <a:gridCol w="347853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056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制定正确的经营战略。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一家企业,只有战略定位准确,才能顺应时代发展的潮流,抓住机遇,加快发展,为企业插上腾飞的翅膀。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研究市场动向,把握市场先机,面向市场生产适销对路的高质量产品。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9184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提高自主创新能力,依靠技术进步、科学管理等手段,形成自己的竞争优势。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商品的价值量是由生产该商品的社会必要劳动时间决定的,企业改进技术、改善管理,提高劳动生产率,能够使其个别劳动时间低于社会必要劳动时间,在竞争中处于有利地位。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加大科研投入;加强劳动者职业技术培训,提高劳动者素质;建立鼓励创新的体制机制,鼓励技术、管理、数据要素按贡献参与分配。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63270" y="375793"/>
          <a:ext cx="10963275" cy="6230620"/>
        </p:xfrm>
        <a:graphic>
          <a:graphicData uri="http://schemas.openxmlformats.org/drawingml/2006/table">
            <a:tbl>
              <a:tblPr firstRow="1" bandRow="1">
                <a:tableStyleId>{5940675A-B579-460E-94D1-54222C63F5DA}</a:tableStyleId>
              </a:tblPr>
              <a:tblGrid>
                <a:gridCol w="2616200"/>
                <a:gridCol w="4867910"/>
                <a:gridCol w="3479165"/>
              </a:tblGrid>
              <a:tr h="530860">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具体措施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24860">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诚信经营,树立良好的信誉和企业形象。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企业的信誉和形象作为一种无形资产,渗透在企业经营和管理的每个环节,通过产品和服务在市场上形成本企业的竞争优势。企业是否诚信经营,关系到企业成败。企业如果通过不正当手段谋取利益,不会真正取得成功,违法者还要受到法律的制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企业的信誉和形象主要体现在产品和服务的质量上,要努力提高产品和服务的质量;在经济往来中诚实做人、诚信做事。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74900">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建立健全公司的组织结构。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建立权责明确、互相制衡的治理机构,可以有效提高公司的运行效率和管理的科学性,使公司的发展具有充分的活力。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明确股东会或者股东大会、董事会、监事会、经理各自的职责,使各部门之间既分工合作,又相互制约。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63270" y="375793"/>
          <a:ext cx="10963910" cy="9297670"/>
        </p:xfrm>
        <a:graphic>
          <a:graphicData uri="http://schemas.openxmlformats.org/drawingml/2006/table">
            <a:tbl>
              <a:tblPr firstRow="1" bandRow="1">
                <a:tableStyleId>{5940675A-B579-460E-94D1-54222C63F5DA}</a:tableStyleId>
              </a:tblPr>
              <a:tblGrid>
                <a:gridCol w="2163445"/>
                <a:gridCol w="4898390"/>
                <a:gridCol w="3902075"/>
              </a:tblGrid>
              <a:tr h="505460">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具体措施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73275">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进行企业兼并。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企业兼并有利于壮大企业规模,增强优势企业的实力,有利于提高资源的利用效率,提高企业的竞争力。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根据企业自身实力和产品结构,按照有利于优化资源配置、提高经济效益、增强企业竞争力的原则进行兼并。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98800">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承担社会责任。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遵守法律法规是企业成功经营的前提条件,违反法律不仅不能经营成功,还会受到法律的制裁;遵守社会公德和商业道德、承担社会责任有利于提高企业的信誉和形象,增强企业的市场竞争力。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企业经营者要增强履行社会责任的荣誉感和使命感,参与公益慈善事业、精准扶贫行动等,在构建和谐劳动关系、促进就业、关爱员工、依法纳税、节约资源、保护生态等方面发挥更加重要的作用。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63270" y="707898"/>
          <a:ext cx="10963910" cy="3899535"/>
        </p:xfrm>
        <a:graphic>
          <a:graphicData uri="http://schemas.openxmlformats.org/drawingml/2006/table">
            <a:tbl>
              <a:tblPr firstRow="1" bandRow="1">
                <a:tableStyleId>{5940675A-B579-460E-94D1-54222C63F5DA}</a:tableStyleId>
              </a:tblPr>
              <a:tblGrid>
                <a:gridCol w="2163445"/>
                <a:gridCol w="4581525"/>
                <a:gridCol w="4218940"/>
              </a:tblGrid>
              <a:tr h="505460">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具体措施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940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对外开放。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经济全球化对企业的影响非常大,抓住两个市场、两种资源,有利于企业实现更长远的发展。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关注国际市场,积极寻求合作和发展,优化产品结构,坚持以质取胜和市场多元化战略。积极开拓国际市场,增强应对国际风险的能力。学会利用世贸组织规则应对国际贸易摩擦,增强规则意识和权利意识。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11"/>
          <p:cNvSpPr txBox="1"/>
          <p:nvPr/>
        </p:nvSpPr>
        <p:spPr>
          <a:xfrm>
            <a:off x="561975" y="151765"/>
            <a:ext cx="11141710" cy="633539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正确认识企业兼并、破产</a:t>
            </a:r>
          </a:p>
          <a:p>
            <a:pPr indent="0" algn="just">
              <a:lnSpc>
                <a:spcPct val="13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优势企业兼并劣势企业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可以扩大优势企业的规模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增强优势企业的实力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有利于提高企业的资源利用率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从而提高经济效益。但是在兼并劣势企业的同时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优势企业也承担了劣势企业的全部债务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如果兼并后企业成本上升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管理水平没有提高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优势企业也可能被劣势企业拖垮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从而导致亏损。</a:t>
            </a:r>
          </a:p>
          <a:p>
            <a:pPr indent="0" algn="just">
              <a:lnSpc>
                <a:spcPct val="13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在市场经济条件下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由于价值规律的作用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在优胜劣汰的市场竞争中</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企业的兼并、破产等形式是必然的。这些形式是促进企业发展的手段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而不是目的。不管是哪种形式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其目的都是优化资源配置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提高经济效益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增强企业竞争力。上述形式有很多积极意义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但同时也存在消极影响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有可能会形成垄断</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或者造成大量人员失业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因此需要加以规范。</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框 111"/>
          <p:cNvSpPr txBox="1"/>
          <p:nvPr/>
        </p:nvSpPr>
        <p:spPr>
          <a:xfrm>
            <a:off x="846455" y="556895"/>
            <a:ext cx="10880725"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时政链接</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国家主席习近平在企业家座谈会上发表重要讲话时指出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改革开放以来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一大批有胆识、勇创新的企业家茁壮成长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形成了具有鲜明时代特征、民族特色、世界水准的中国企业家队伍。企业家要带领企业战胜当前的困难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走向更辉煌的未来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就要弘扬企业家精神</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在爱国、创新、诚信、社会责任和国际视野等方面不断提升自己</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努力成为新时代构建新发展格局、建设现代化经济体系、推动高质量发展的生力军。</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文本框 111"/>
          <p:cNvSpPr txBox="1"/>
          <p:nvPr/>
        </p:nvSpPr>
        <p:spPr>
          <a:xfrm>
            <a:off x="497205" y="418465"/>
            <a:ext cx="11197590" cy="5262245"/>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劳动光荣</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劳动的作用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劳动是劳动者的脑力和体力的支出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是物质财富和精神财富的创造活动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是人类文明发展进步的源泉。</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劳动者的地位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劳动者是生产过程的主体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在生产力发展中起主导作用。光荣属于劳动者。</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建设社会主义现代化强国</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要建设知识型、技能型、创新型劳动者大军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弘扬劳模精神和工匠精神</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营造劳动光荣的社会风尚和精益求精的敬业风气。</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文本框 111"/>
          <p:cNvSpPr txBox="1"/>
          <p:nvPr/>
        </p:nvSpPr>
        <p:spPr>
          <a:xfrm>
            <a:off x="680085" y="116205"/>
            <a:ext cx="11043920" cy="5908040"/>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就业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Ⅱ</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38</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就业的意义。</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对劳动者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从物质上看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劳动者通过就业取得报酬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从而获得生活来源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使社会劳动力能够不断再生产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从精神上看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劳动者就业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有利于其实现自身的社会价值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丰富精神生活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提高精神境界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从而促进人的全面发展。</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对企业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就业使得劳动力与生产资料相结合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保证企业生产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为企业创造利润。</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对社会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通过劳动者就业创造社会所需要的物质财富和精神财富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推动生产和社会发展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事关社会稳定和谐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事关全面建成小康社会目标的实现。</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文本框 111"/>
          <p:cNvSpPr txBox="1"/>
          <p:nvPr/>
        </p:nvSpPr>
        <p:spPr>
          <a:xfrm>
            <a:off x="561340" y="128905"/>
            <a:ext cx="11276330" cy="6554470"/>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促进就业的措施。</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劳动者角度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要树立正确的就业观念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如自主择业观、竞争就业观、职业平等观、多种方式就业观等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要努力学习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提高技能和素质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发扬创业精神</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实现自主创业。</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企业角度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积极承担社会责任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努力开发用人岗位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创造良好的工作环境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建立劳动者培训制度和发展制度。</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党和国家角度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坚持以人民为中心</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抓住人民最关心最直接最现实的利益问题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坚持就业优先战略和积极就业政策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鼓励创业带动就业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提供全方位公共就业服务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破除妨碍劳动力流动的体制机制弊端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使人人都有通过辛勤劳动实现自身发展的机会。</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8975"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高分帮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“双一流”名校冲刺</a:t>
            </a:r>
          </a:p>
        </p:txBody>
      </p:sp>
      <p:sp>
        <p:nvSpPr>
          <p:cNvPr id="16" name="矩形 15">
            <a:hlinkClick r:id="" action="ppaction://noaction"/>
          </p:cNvPr>
          <p:cNvSpPr/>
          <p:nvPr/>
        </p:nvSpPr>
        <p:spPr>
          <a:xfrm>
            <a:off x="523875" y="19383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strike="noStrike" noProof="1" smtClean="0">
                <a:solidFill>
                  <a:srgbClr val="FF0000"/>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endParaRPr lang="zh-CN" altLang="en-US" sz="2800" b="1" strike="noStrike" noProof="1" smtClean="0">
              <a:solidFill>
                <a:srgbClr val="FF0000"/>
              </a:solidFill>
              <a:latin typeface="微软雅黑" panose="020B0503020204020204" charset="-122"/>
              <a:ea typeface="微软雅黑" panose="020B0503020204020204" charset="-122"/>
            </a:endParaRPr>
          </a:p>
        </p:txBody>
      </p:sp>
      <p:sp>
        <p:nvSpPr>
          <p:cNvPr id="17" name="矩形 16">
            <a:hlinkClick r:id="" action="ppaction://noaction"/>
          </p:cNvPr>
          <p:cNvSpPr/>
          <p:nvPr/>
        </p:nvSpPr>
        <p:spPr>
          <a:xfrm>
            <a:off x="688975" y="2689225"/>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方法   推理传导类试题</a:t>
            </a:r>
          </a:p>
        </p:txBody>
      </p:sp>
      <p:sp>
        <p:nvSpPr>
          <p:cNvPr id="2" name="矩形 1">
            <a:hlinkClick r:id="" action="ppaction://noaction"/>
          </p:cNvPr>
          <p:cNvSpPr/>
          <p:nvPr/>
        </p:nvSpPr>
        <p:spPr>
          <a:xfrm>
            <a:off x="523875" y="3342958"/>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en-US" altLang="zh-CN" sz="2800" b="1" dirty="0">
                <a:solidFill>
                  <a:srgbClr val="DA251C"/>
                </a:solidFill>
                <a:latin typeface="微软雅黑" panose="020B0503020204020204" charset="-122"/>
                <a:ea typeface="微软雅黑" panose="020B0503020204020204" charset="-122"/>
                <a:sym typeface="+mn-ea"/>
              </a:rPr>
              <a:t>               </a:t>
            </a: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b="1" strike="noStrike" noProof="1">
              <a:solidFill>
                <a:srgbClr val="FF0000"/>
              </a:solidFill>
              <a:latin typeface="微软雅黑" panose="020B0503020204020204" charset="-122"/>
              <a:ea typeface="微软雅黑" panose="020B0503020204020204" charset="-122"/>
            </a:endParaRPr>
          </a:p>
        </p:txBody>
      </p:sp>
      <p:sp>
        <p:nvSpPr>
          <p:cNvPr id="6" name="矩形 5">
            <a:hlinkClick r:id="" action="ppaction://noaction"/>
          </p:cNvPr>
          <p:cNvSpPr/>
          <p:nvPr/>
        </p:nvSpPr>
        <p:spPr>
          <a:xfrm>
            <a:off x="688975" y="4152583"/>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热点   构建国内国际双循环相互促进的新发展格局</a:t>
            </a:r>
          </a:p>
        </p:txBody>
      </p:sp>
    </p:spTree>
  </p:cSld>
  <p:clrMapOvr>
    <a:masterClrMapping/>
  </p:clrMapOvr>
  <p:transition spd="slow">
    <p:circl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文本框 111"/>
          <p:cNvSpPr txBox="1"/>
          <p:nvPr/>
        </p:nvSpPr>
        <p:spPr>
          <a:xfrm>
            <a:off x="568960" y="791210"/>
            <a:ext cx="11054080" cy="396938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抓住关键信息区分不同的就业观</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凡是强调发挥主观能动性、不等不靠的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就属于自主择业观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凡是强调劳动者提高自身素质的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就属于竞争就业观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凡是强调职业无高低贵贱之分的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就属于职业平等观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凡是强调就业门路不拘一格的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就属于多种方式就业观。</a:t>
            </a:r>
          </a:p>
          <a:p>
            <a:pPr indent="0" algn="just" fontAlgn="base">
              <a:lnSpc>
                <a:spcPct val="150000"/>
              </a:lnSpc>
            </a:pP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文本框 111"/>
          <p:cNvSpPr txBox="1"/>
          <p:nvPr/>
        </p:nvSpPr>
        <p:spPr>
          <a:xfrm>
            <a:off x="643890" y="151765"/>
            <a:ext cx="11174095" cy="6554470"/>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依法维护劳动者权益</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维护劳动者合法权益的必要性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实现和维护劳动者权益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是社会主义制度的本质要求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是保障劳动者主人翁地位的前提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是实现平等就业、充分调动和发挥劳动者积极性和创造性的保证。</a:t>
            </a: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维护劳动者合法权益的措施。</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国家角度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制定和完善保护劳动者权益的法规和制度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加大行政执法力度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依法惩处侵犯劳动者权益的行为</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完善社会保障机制、规范劳动合同制度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完善政府、工会、企业共同参与的协商协调机制</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构建和谐劳动关系</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依法维护劳动者权益</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着力消除城乡、行业、身份、性别等一切影响平等就业的制度障碍和就业歧视。</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111"/>
          <p:cNvSpPr txBox="1"/>
          <p:nvPr/>
        </p:nvSpPr>
        <p:spPr>
          <a:xfrm>
            <a:off x="638175" y="609600"/>
            <a:ext cx="11106150" cy="3969385"/>
          </a:xfrm>
          <a:prstGeom prst="rect">
            <a:avLst/>
          </a:prstGeom>
          <a:noFill/>
          <a:ln w="9525">
            <a:noFill/>
          </a:ln>
        </p:spPr>
        <p:txBody>
          <a:bodyPr wrap="square" anchor="t">
            <a:spAutoFit/>
          </a:bodyPr>
          <a:lstStyle/>
          <a:p>
            <a:pPr indent="0" algn="just">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企业角度</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严格执行劳动权益保护法规</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建立健全劳动者权益的保障机制</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主动承担社会责任</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建立“以人为本”的用人制度</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融洽劳资关系</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促进社会和谐。</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劳动者角度</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依法维护自身权益的同时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也应依法履行劳动义务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完成劳动任务</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提高职业技能</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执行劳动安全卫生规程</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遵守劳动纪律和职业道德。自觉履行劳动义务有利于维护劳动者权益</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依法签订劳动合同是维护劳动者合法权益的重要保证</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增强权利意识和法律意识</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当自己的权益受到侵害时</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可以通过投诉、协商、申请调解、申请仲裁、向法院起诉等途径加以维护。</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89830" cy="696880"/>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考点</a:t>
            </a:r>
            <a:r>
              <a:rPr lang="en-US" altLang="zh-CN" sz="3200" strike="noStrike" noProof="1">
                <a:solidFill>
                  <a:schemeClr val="bg1"/>
                </a:solidFill>
                <a:latin typeface="微软雅黑" panose="020B0503020204020204" charset="-122"/>
                <a:ea typeface="微软雅黑" panose="020B0503020204020204" charset="-122"/>
                <a:sym typeface="+mn-ea"/>
              </a:rPr>
              <a:t>4  </a:t>
            </a:r>
            <a:r>
              <a:rPr lang="zh-CN" altLang="en-US" sz="3200" strike="noStrike" noProof="1">
                <a:solidFill>
                  <a:schemeClr val="bg1"/>
                </a:solidFill>
                <a:latin typeface="微软雅黑" panose="020B0503020204020204" charset="-122"/>
                <a:ea typeface="微软雅黑" panose="020B0503020204020204" charset="-122"/>
                <a:sym typeface="+mn-ea"/>
              </a:rPr>
              <a:t> 投资与融资</a:t>
            </a:r>
          </a:p>
        </p:txBody>
      </p:sp>
      <p:sp>
        <p:nvSpPr>
          <p:cNvPr id="66562" name="文本框 111"/>
          <p:cNvSpPr txBox="1"/>
          <p:nvPr/>
        </p:nvSpPr>
        <p:spPr>
          <a:xfrm>
            <a:off x="589280" y="958215"/>
            <a:ext cx="5080000" cy="521970"/>
          </a:xfrm>
          <a:prstGeom prst="rect">
            <a:avLst/>
          </a:prstGeom>
          <a:noFill/>
          <a:ln w="9525">
            <a:noFill/>
          </a:ln>
        </p:spPr>
        <p:txBody>
          <a:bodyPr anchor="t">
            <a:spAutoFit/>
          </a:bodyPr>
          <a:lstStyle/>
          <a:p>
            <a:pPr indent="0" fontAlgn="base"/>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储蓄存款</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83260" y="1605915"/>
          <a:ext cx="11111865" cy="3811270"/>
        </p:xfrm>
        <a:graphic>
          <a:graphicData uri="http://schemas.openxmlformats.org/drawingml/2006/table">
            <a:tbl>
              <a:tblPr firstRow="1" bandRow="1">
                <a:tableStyleId>{5940675A-B579-460E-94D1-54222C63F5DA}</a:tableStyleId>
              </a:tblPr>
              <a:tblGrid>
                <a:gridCol w="635635"/>
                <a:gridCol w="1470025"/>
                <a:gridCol w="9006205"/>
              </a:tblGrid>
              <a:tr h="121221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种类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活期储蓄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流动性强、灵活方便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适合个人日常生活待用资金的存储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收益低。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5230">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定期储蓄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流动性较差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收益高于活期储蓄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但一般低于债券和股票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提前支取利息会损失。</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382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收益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存款利息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本金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利率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存款期限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p:transition spd="slow">
    <p:circl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111"/>
          <p:cNvSpPr txBox="1"/>
          <p:nvPr/>
        </p:nvSpPr>
        <p:spPr>
          <a:xfrm>
            <a:off x="580390" y="847725"/>
            <a:ext cx="11187430"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名词释义</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利率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利息率的简称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是一定期限内利息与本金的比率。在我国</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储蓄存款基准利率由中国人民银行拟定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经国务院批准后公布。各大银行的具体利率可在基准利率的基础上上下浮动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在一定范围内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复利</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上期存款的利息作下期存款的本金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即以利生利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也就是俗称的“利滚利”。一般情况下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材料中出现“到期自动转存”时要注意计算复利。</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11"/>
          <p:cNvSpPr txBox="1"/>
          <p:nvPr/>
        </p:nvSpPr>
        <p:spPr>
          <a:xfrm>
            <a:off x="617220" y="83820"/>
            <a:ext cx="11154410" cy="267652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利率变动对经济生活的影响</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利率是宏观调控的重要杠杆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是调节货币供给量的重要手段。利率变动对经济的影响主要表现在以下几个方面。</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存款利率变动的影响。</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1226820" y="2760345"/>
            <a:ext cx="6408420" cy="22066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11"/>
          <p:cNvSpPr txBox="1"/>
          <p:nvPr/>
        </p:nvSpPr>
        <p:spPr>
          <a:xfrm>
            <a:off x="617220" y="0"/>
            <a:ext cx="11154410" cy="737235"/>
          </a:xfrm>
          <a:prstGeom prst="rect">
            <a:avLst/>
          </a:prstGeom>
          <a:noFill/>
          <a:ln w="9525">
            <a:noFill/>
          </a:ln>
        </p:spPr>
        <p:txBody>
          <a:bodyPr wrap="square" anchor="t">
            <a:spAutoFit/>
          </a:bodyPr>
          <a:lstStyle/>
          <a:p>
            <a:pPr indent="0" algn="just" fontAlgn="base">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2.贷款利率变动的影响。</a:t>
            </a:r>
          </a:p>
        </p:txBody>
      </p:sp>
      <p:pic>
        <p:nvPicPr>
          <p:cNvPr id="3" name="图片 2"/>
          <p:cNvPicPr>
            <a:picLocks noChangeAspect="1"/>
          </p:cNvPicPr>
          <p:nvPr/>
        </p:nvPicPr>
        <p:blipFill>
          <a:blip r:embed="rId2"/>
          <a:stretch>
            <a:fillRect/>
          </a:stretch>
        </p:blipFill>
        <p:spPr>
          <a:xfrm>
            <a:off x="941070" y="737235"/>
            <a:ext cx="7175500" cy="2444115"/>
          </a:xfrm>
          <a:prstGeom prst="rect">
            <a:avLst/>
          </a:prstGeom>
        </p:spPr>
      </p:pic>
      <p:sp>
        <p:nvSpPr>
          <p:cNvPr id="69633" name="文本框 112"/>
          <p:cNvSpPr txBox="1"/>
          <p:nvPr/>
        </p:nvSpPr>
        <p:spPr>
          <a:xfrm>
            <a:off x="706120" y="2997835"/>
            <a:ext cx="11065510" cy="3666490"/>
          </a:xfrm>
          <a:prstGeom prst="rect">
            <a:avLst/>
          </a:prstGeom>
          <a:noFill/>
          <a:ln w="9525">
            <a:noFill/>
          </a:ln>
        </p:spPr>
        <p:txBody>
          <a:bodyPr wrap="square" anchor="t">
            <a:spAutoFit/>
          </a:bodyPr>
          <a:lstStyle/>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利率是国家货币政策的重要工具。</a:t>
            </a:r>
          </a:p>
          <a:p>
            <a:pPr indent="0" algn="just">
              <a:lnSpc>
                <a:spcPct val="14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在经济过热、物价上涨、经济运行主要受供给能力不足制约时</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政府可以采取紧缩性货币政策</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通过提高利率的办法来回笼货币</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给经济“降温”</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反之</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在经济增长滞缓、物价持续下跌</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经济运行主要受需求不足制约时</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政府可以采取扩张性货币政策</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通过调整利率来适度增加货币供应量</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扩大内需、刺激消费</a:t>
            </a:r>
            <a:r>
              <a:rPr lang="en-US" altLang="zh-CN" sz="27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a:solidFill>
                  <a:srgbClr val="000000"/>
                </a:solidFill>
                <a:uFillTx/>
                <a:latin typeface="微软雅黑" panose="020B0503020204020204" charset="-122"/>
                <a:ea typeface="微软雅黑" panose="020B0503020204020204" charset="-122"/>
                <a:cs typeface="微软雅黑" panose="020B0503020204020204" charset="-122"/>
              </a:rPr>
              <a:t>以促进经济平稳运行。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文本框 112"/>
          <p:cNvSpPr txBox="1"/>
          <p:nvPr/>
        </p:nvSpPr>
        <p:spPr>
          <a:xfrm>
            <a:off x="509270" y="152400"/>
            <a:ext cx="11153775" cy="6554470"/>
          </a:xfrm>
          <a:prstGeom prst="rect">
            <a:avLst/>
          </a:prstGeom>
          <a:noFill/>
          <a:ln w="9525">
            <a:noFill/>
          </a:ln>
        </p:spPr>
        <p:txBody>
          <a:bodyPr wrap="square" anchor="t">
            <a:spAutoFit/>
          </a:bodyPr>
          <a:lstStyle/>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商业银行</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性质和地位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我国的商业银行是以利润为主要经营目标的金融机构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以国家控股银行为主体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是我国金融体系中最重要的组成部分。</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主要业务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存款业务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基础业务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、贷款业务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主体业务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商业银行利润的主要来源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、结算业务。此外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还提供债券买卖及兑付、代理买卖外汇、代理保险、提供保管箱等服务。</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为我国经济建设筹集和分配资金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是社会再生产顺利进行的纽带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能够掌握和反映社会经济活动的信息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为企业和政府作出正确的经济决策提供必要的依据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可以监督和管理国民经济各部门和企业的生产经营活动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以优化产业结构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提高国民经济效益。</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112"/>
          <p:cNvSpPr txBox="1"/>
          <p:nvPr/>
        </p:nvSpPr>
        <p:spPr>
          <a:xfrm>
            <a:off x="805815" y="1487805"/>
            <a:ext cx="10900410" cy="267652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央行和商业银行不同。中国人民银行是我国的央行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是国家行政机关</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通过制定和执行货币政策等手段进行宏观调控。商业银行是金融企业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以营利为目的。</a:t>
            </a:r>
          </a:p>
          <a:p>
            <a:pPr indent="0" fontAlgn="base">
              <a:lnSpc>
                <a:spcPct val="150000"/>
              </a:lnSpc>
            </a:pPr>
            <a:endParaRPr lang="zh-CN" altLang="en-US"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112"/>
          <p:cNvSpPr txBox="1"/>
          <p:nvPr/>
        </p:nvSpPr>
        <p:spPr>
          <a:xfrm>
            <a:off x="589915" y="-86995"/>
            <a:ext cx="11012805" cy="1383665"/>
          </a:xfrm>
          <a:prstGeom prst="rect">
            <a:avLst/>
          </a:prstGeom>
          <a:noFill/>
          <a:ln w="9525">
            <a:noFill/>
          </a:ln>
        </p:spPr>
        <p:txBody>
          <a:bodyPr wrap="square" anchor="t">
            <a:spAutoFit/>
          </a:bodyPr>
          <a:lstStyle/>
          <a:p>
            <a:pPr>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储蓄存款、股票、债券、商业保险</a:t>
            </a:r>
          </a:p>
          <a:p>
            <a:pP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四者的比较。</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83260" y="1211453"/>
          <a:ext cx="11022965" cy="5077460"/>
        </p:xfrm>
        <a:graphic>
          <a:graphicData uri="http://schemas.openxmlformats.org/drawingml/2006/table">
            <a:tbl>
              <a:tblPr firstRow="1" bandRow="1">
                <a:tableStyleId>{5940675A-B579-460E-94D1-54222C63F5DA}</a:tableStyleId>
              </a:tblPr>
              <a:tblGrid>
                <a:gridCol w="442595"/>
                <a:gridCol w="819785"/>
                <a:gridCol w="1993900"/>
                <a:gridCol w="2713990"/>
                <a:gridCol w="2990850"/>
                <a:gridCol w="2061845"/>
              </a:tblGrid>
              <a:tr h="16700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储蓄存款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股票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债券</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商业保险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2825">
                <a:tc rowSpan="3">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信用行为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股份凭证(股份有限公司在筹集资本时向出资人出具,是一种所有权证书)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债务证书(筹资者发给投资者,表明债券、债务关系)、限期偿还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规避风险的有效措施。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9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便捷、风险较小、利率低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高风险、高收益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稳健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风险保障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71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收益方式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存款利息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股息、红利、股票差价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债券利息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保险金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2720975" cy="67786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en-US" altLang="zh-CN" sz="3600" strike="noStrike" noProof="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strike="noStrike" noProof="1">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20482" name="表头新_1.jpg" descr="id:2147505635;FounderCES"/>
          <p:cNvPicPr>
            <a:picLocks noChangeAspect="1"/>
          </p:cNvPicPr>
          <p:nvPr/>
        </p:nvPicPr>
        <p:blipFill>
          <a:blip r:embed="rId4"/>
          <a:stretch>
            <a:fillRect/>
          </a:stretch>
        </p:blipFill>
        <p:spPr>
          <a:xfrm>
            <a:off x="623888" y="967740"/>
            <a:ext cx="10837862" cy="430213"/>
          </a:xfrm>
          <a:prstGeom prst="rect">
            <a:avLst/>
          </a:prstGeom>
          <a:noFill/>
          <a:ln w="9525">
            <a:noFill/>
          </a:ln>
        </p:spPr>
      </p:pic>
      <p:graphicFrame>
        <p:nvGraphicFramePr>
          <p:cNvPr id="18" name="表格 17"/>
          <p:cNvGraphicFramePr/>
          <p:nvPr>
            <p:custDataLst>
              <p:tags r:id="rId1"/>
            </p:custDataLst>
          </p:nvPr>
        </p:nvGraphicFramePr>
        <p:xfrm>
          <a:off x="623888" y="1398270"/>
          <a:ext cx="10822305" cy="4876801"/>
        </p:xfrm>
        <a:graphic>
          <a:graphicData uri="http://schemas.openxmlformats.org/drawingml/2006/table">
            <a:tbl>
              <a:tblPr firstRow="1" bandRow="1">
                <a:tableStyleId>{5940675A-B579-460E-94D1-54222C63F5DA}</a:tableStyleId>
              </a:tblPr>
              <a:tblGrid>
                <a:gridCol w="3091815"/>
                <a:gridCol w="2070735"/>
                <a:gridCol w="1853565"/>
                <a:gridCol w="1639570"/>
                <a:gridCol w="2166620"/>
              </a:tblGrid>
              <a:tr h="2185035">
                <a:tc rowSpan="2">
                  <a:txBody>
                    <a:bodyPr/>
                    <a:lstStyle/>
                    <a:p>
                      <a:pPr indent="0" algn="just">
                        <a:buNone/>
                      </a:pP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理解公有制为主体、多种所有制经济共同发展等社会主义基本经济制度</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既体现了社会主义制度优越性</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又同我国社会主义初级阶段社会生产力发展水平相适应</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是党和人民的伟大创造。</a:t>
                      </a:r>
                    </a:p>
                    <a:p>
                      <a:pPr indent="0" algn="just">
                        <a:buNone/>
                      </a:pPr>
                      <a:r>
                        <a:rPr lang="en-US" altLang="zh-CN" sz="2000" b="0">
                          <a:solidFill>
                            <a:srgbClr val="000000"/>
                          </a:solidFill>
                          <a:latin typeface="微软雅黑" panose="020B0503020204020204" charset="-122"/>
                          <a:ea typeface="微软雅黑" panose="020B0503020204020204" charset="-122"/>
                        </a:rPr>
                        <a:t> </a:t>
                      </a:r>
                      <a:endParaRPr lang="en-US" altLang="zh-CN" sz="2000" b="0">
                        <a:solidFill>
                          <a:srgbClr val="000000"/>
                        </a:solidFill>
                        <a:uFillTx/>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000" b="0">
                          <a:solidFill>
                            <a:srgbClr val="000000"/>
                          </a:solidFill>
                          <a:uFillTx/>
                          <a:latin typeface="微软雅黑" panose="020B0503020204020204" charset="-122"/>
                          <a:ea typeface="微软雅黑" panose="020B0503020204020204" charset="-122"/>
                          <a:cs typeface="NEU-BZ-S92" charset="0"/>
                        </a:rPr>
                        <a:t>生产与消费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000" b="0">
                          <a:solidFill>
                            <a:srgbClr val="000000"/>
                          </a:solidFill>
                          <a:uFillTx/>
                          <a:latin typeface="微软雅黑" panose="020B0503020204020204" charset="-122"/>
                          <a:ea typeface="微软雅黑" panose="020B0503020204020204" charset="-122"/>
                          <a:cs typeface="NEU-BZ-S92" charset="0"/>
                        </a:rPr>
                        <a:t>生产与消费的关系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Ⅰ,</a:t>
                      </a:r>
                    </a:p>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T38(2)</a:t>
                      </a:r>
                    </a:p>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2019</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北京高考</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p>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T33</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a:buNone/>
                      </a:pPr>
                      <a:endParaRPr lang="zh-CN" altLang="en-US" sz="2000" b="0">
                        <a:solidFill>
                          <a:srgbClr val="000000"/>
                        </a:solidFill>
                        <a:uFillTx/>
                        <a:latin typeface="微软雅黑" panose="020B0503020204020204" charset="-122"/>
                        <a:ea typeface="微软雅黑" panose="020B0503020204020204" charset="-122"/>
                        <a:cs typeface="微软雅黑" panose="020B0503020204020204" charset="-122"/>
                      </a:endParaRPr>
                    </a:p>
                    <a:p>
                      <a:pPr indent="0" algn="just">
                        <a:buNone/>
                      </a:pP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认同我国的基本经济制度</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支持当前我国推进供给侧结构性改革的政策</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正确看待生产与消费的辩证关系及各种所有制经济的优势、地位及相互关系</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树立尊重各种经济形式合法地位的意识</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树立保护合法财产所有权、保护各种知识产权的法治意识。</a:t>
                      </a:r>
                    </a:p>
                    <a:p>
                      <a:pPr indent="0" algn="just">
                        <a:buNone/>
                      </a:pPr>
                      <a:r>
                        <a:rPr lang="en-US" altLang="zh-CN" sz="2000" b="0">
                          <a:solidFill>
                            <a:srgbClr val="000000"/>
                          </a:solidFill>
                          <a:uFillTx/>
                          <a:latin typeface="微软雅黑" panose="020B0503020204020204" charset="-122"/>
                          <a:ea typeface="微软雅黑" panose="020B0503020204020204" charset="-122"/>
                        </a:rPr>
                        <a:t> </a:t>
                      </a:r>
                      <a:endParaRPr lang="en-US" altLang="zh-CN" sz="2000" b="0">
                        <a:solidFill>
                          <a:srgbClr val="000000"/>
                        </a:solidFill>
                        <a:uFillTx/>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389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000" b="0">
                          <a:solidFill>
                            <a:srgbClr val="000000"/>
                          </a:solidFill>
                          <a:uFillTx/>
                          <a:latin typeface="微软雅黑" panose="020B0503020204020204" charset="-122"/>
                          <a:ea typeface="微软雅黑" panose="020B0503020204020204" charset="-122"/>
                          <a:cs typeface="NEU-BZ-S92" charset="0"/>
                        </a:rPr>
                        <a:t>我国的生产资料所有制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000" b="0">
                          <a:solidFill>
                            <a:srgbClr val="000000"/>
                          </a:solidFill>
                          <a:uFillTx/>
                          <a:latin typeface="微软雅黑" panose="020B0503020204020204" charset="-122"/>
                          <a:ea typeface="微软雅黑" panose="020B0503020204020204" charset="-122"/>
                          <a:cs typeface="NEU-BZ-S92" charset="0"/>
                        </a:rPr>
                        <a:t>我国的生产资料所有制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山东高考</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a:t>
                      </a:r>
                    </a:p>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T3</a:t>
                      </a:r>
                    </a:p>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2017</a:t>
                      </a:r>
                      <a:r>
                        <a:rPr lang="zh-CN" altLang="en-US" sz="2000" b="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Ⅱ,</a:t>
                      </a:r>
                    </a:p>
                    <a:p>
                      <a:pPr indent="0" algn="just">
                        <a:buNone/>
                      </a:pPr>
                      <a:r>
                        <a:rPr lang="en-US" altLang="zh-CN" sz="2000" b="0">
                          <a:solidFill>
                            <a:srgbClr val="000000"/>
                          </a:solidFill>
                          <a:uFillTx/>
                          <a:latin typeface="微软雅黑" panose="020B0503020204020204" charset="-122"/>
                          <a:ea typeface="微软雅黑" panose="020B0503020204020204" charset="-122"/>
                          <a:cs typeface="微软雅黑" panose="020B0503020204020204" charset="-122"/>
                        </a:rPr>
                        <a:t>T15</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11835" y="400558"/>
          <a:ext cx="11022965" cy="6017895"/>
        </p:xfrm>
        <a:graphic>
          <a:graphicData uri="http://schemas.openxmlformats.org/drawingml/2006/table">
            <a:tbl>
              <a:tblPr firstRow="1" bandRow="1">
                <a:tableStyleId>{5940675A-B579-460E-94D1-54222C63F5DA}</a:tableStyleId>
              </a:tblPr>
              <a:tblGrid>
                <a:gridCol w="442595"/>
                <a:gridCol w="622300"/>
                <a:gridCol w="2896235"/>
                <a:gridCol w="2586990"/>
                <a:gridCol w="2157095"/>
                <a:gridCol w="2317750"/>
              </a:tblGrid>
              <a:tr h="71437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储蓄存款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股票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债券</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商业保险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446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偿还方式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按不同的存款方式收回本金和获得利息。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股金不能退,只能出售股票。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到期偿还本金,并获得利息。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保险事故发生后可获得赔偿的保险金。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139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风险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①如果存在通货膨胀情况,则存款会发生贬值;②如果储户提前支取定期存款,会使利息遭到损失;③在市场经济条件下,商业银行同样存在破产的可能。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①如果公司亏损、破产或倒闭,股东不但不能获得收入,反而要亏损;②股票价格受公司经营状况、供求关系、银行利率、大众心理等因素的影响,波动性较大,投资风险较大。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①如果存在通货膨胀情况,则本金会发生贬值;②金融机构和企业存在破产的可能性。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如果没有出现合同约定的可能出现的事故或者其他情况,受益人则得不到保险金。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11835" y="822833"/>
          <a:ext cx="11022965" cy="4248785"/>
        </p:xfrm>
        <a:graphic>
          <a:graphicData uri="http://schemas.openxmlformats.org/drawingml/2006/table">
            <a:tbl>
              <a:tblPr firstRow="1" bandRow="1">
                <a:tableStyleId>{5940675A-B579-460E-94D1-54222C63F5DA}</a:tableStyleId>
              </a:tblPr>
              <a:tblGrid>
                <a:gridCol w="442595"/>
                <a:gridCol w="788035"/>
                <a:gridCol w="3137535"/>
                <a:gridCol w="2240280"/>
                <a:gridCol w="2096770"/>
                <a:gridCol w="2317750"/>
              </a:tblGrid>
              <a:tr h="90932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储蓄存款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股票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债券</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商业保险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466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流通(动)性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活期储蓄流动性强,定期储蓄流动性较差。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流动性好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流动性较好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281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4">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都是个人投资行为,都是有价证券,都对国家建设和公民生活有利,都可能给投资者带来一定收益。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文本框 112"/>
          <p:cNvSpPr txBox="1"/>
          <p:nvPr/>
        </p:nvSpPr>
        <p:spPr>
          <a:xfrm>
            <a:off x="799465" y="143510"/>
            <a:ext cx="10982325" cy="521970"/>
          </a:xfrm>
          <a:prstGeom prst="rect">
            <a:avLst/>
          </a:prstGeom>
          <a:noFill/>
          <a:ln w="9525">
            <a:noFill/>
          </a:ln>
        </p:spPr>
        <p:txBody>
          <a:bodyPr wrap="square" anchor="t">
            <a:spAutoFit/>
          </a:bodyPr>
          <a:lstStyle/>
          <a:p>
            <a:pPr indent="0"/>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比较社会保险和商业保险</a:t>
            </a:r>
            <a:endParaRPr lang="zh-CN" altLang="en-US" sz="2800" b="1">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786765" y="665480"/>
          <a:ext cx="11007725" cy="5815330"/>
        </p:xfrm>
        <a:graphic>
          <a:graphicData uri="http://schemas.openxmlformats.org/drawingml/2006/table">
            <a:tbl>
              <a:tblPr firstRow="1" bandRow="1">
                <a:tableStyleId>{5940675A-B579-460E-94D1-54222C63F5DA}</a:tableStyleId>
              </a:tblPr>
              <a:tblGrid>
                <a:gridCol w="413385"/>
                <a:gridCol w="1446530"/>
                <a:gridCol w="4920615"/>
                <a:gridCol w="4227195"/>
              </a:tblGrid>
              <a:tr h="558165">
                <a:tc gridSpan="2">
                  <a:txBody>
                    <a:bodyPr/>
                    <a:lstStyle/>
                    <a:p>
                      <a:pPr indent="0" algn="ctr"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社会保险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商业保险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6965">
                <a:tc rowSpan="5">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不同点</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性质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具有强制性和福利性质。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自愿的市场行为。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816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给付标准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只保障基本生活水平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标准较低。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保障项目广泛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给付标准较高。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746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费用负担</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大多是个人、企业和政府共同负担或由政府承担。</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完全由个人负担。</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944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保险依据</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国家和有关部门的统一规定。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spc="-100">
                          <a:solidFill>
                            <a:srgbClr val="000000"/>
                          </a:solidFill>
                          <a:uFillTx/>
                          <a:latin typeface="微软雅黑" panose="020B0503020204020204" charset="-122"/>
                          <a:ea typeface="微软雅黑" panose="020B0503020204020204" charset="-122"/>
                          <a:cs typeface="NEU-BZ-S92" charset="0"/>
                        </a:rPr>
                        <a:t>投保人和保险人约定的合同条款。</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513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保险范围</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社会成员最迫切的保险项目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主要包括养老保险、工伤保险、医疗保险、生育保险和失业保险五个项目。</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保险项目广泛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保障范围大小和给付标准与交的保险费成正比。</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61035" y="1020763"/>
          <a:ext cx="11221085" cy="501015"/>
        </p:xfrm>
        <a:graphic>
          <a:graphicData uri="http://schemas.openxmlformats.org/drawingml/2006/table">
            <a:tbl>
              <a:tblPr firstRow="1" bandRow="1">
                <a:tableStyleId>{5940675A-B579-460E-94D1-54222C63F5DA}</a:tableStyleId>
              </a:tblPr>
              <a:tblGrid>
                <a:gridCol w="723265"/>
                <a:gridCol w="5081270"/>
                <a:gridCol w="5416550"/>
              </a:tblGrid>
              <a:tr h="501015">
                <a:tc>
                  <a:txBody>
                    <a:bodyPr/>
                    <a:lstStyle/>
                    <a:p>
                      <a:pPr indent="0" algn="ctr">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社会保险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商业保险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659448" y="1522095"/>
          <a:ext cx="11222355" cy="2848610"/>
        </p:xfrm>
        <a:graphic>
          <a:graphicData uri="http://schemas.openxmlformats.org/drawingml/2006/table">
            <a:tbl>
              <a:tblPr firstRow="1" bandRow="1">
                <a:tableStyleId>{5940675A-B579-460E-94D1-54222C63F5DA}</a:tableStyleId>
              </a:tblPr>
              <a:tblGrid>
                <a:gridCol w="734695"/>
                <a:gridCol w="10487660"/>
              </a:tblGrid>
              <a:tr h="284861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相同点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都是减少危害、防范后患、保障生活、安定社会的有效方法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都是保险的一部分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都是经济保障机制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都要求投保人事先缴纳保障费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投保人遇到风险后都能获得一定的补偿。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19" name="文本框 112"/>
          <p:cNvSpPr txBox="1"/>
          <p:nvPr/>
        </p:nvSpPr>
        <p:spPr>
          <a:xfrm>
            <a:off x="495935" y="0"/>
            <a:ext cx="11356340" cy="1383665"/>
          </a:xfrm>
          <a:prstGeom prst="rect">
            <a:avLst/>
          </a:prstGeom>
          <a:noFill/>
          <a:ln w="9525">
            <a:noFill/>
          </a:ln>
        </p:spPr>
        <p:txBody>
          <a:bodyPr wrap="square" anchor="t">
            <a:spAutoFit/>
          </a:bodyPr>
          <a:lstStyle/>
          <a:p>
            <a:pPr indent="0"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债券的类型。</a:t>
            </a:r>
          </a:p>
          <a:p>
            <a:pPr indent="0"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根据发行者不同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主要分为国债、金融债券和企业债券。</a:t>
            </a:r>
            <a:endParaRPr lang="zh-CN" altLang="en-US" sz="2800">
              <a:latin typeface="微软雅黑" panose="020B0503020204020204" charset="-122"/>
              <a:ea typeface="微软雅黑" panose="020B0503020204020204" charset="-122"/>
            </a:endParaRPr>
          </a:p>
        </p:txBody>
      </p:sp>
      <p:graphicFrame>
        <p:nvGraphicFramePr>
          <p:cNvPr id="4" name="表格 3"/>
          <p:cNvGraphicFramePr/>
          <p:nvPr>
            <p:custDataLst>
              <p:tags r:id="rId1"/>
            </p:custDataLst>
          </p:nvPr>
        </p:nvGraphicFramePr>
        <p:xfrm>
          <a:off x="650875" y="1409065"/>
          <a:ext cx="11045825" cy="5080635"/>
        </p:xfrm>
        <a:graphic>
          <a:graphicData uri="http://schemas.openxmlformats.org/drawingml/2006/table">
            <a:tbl>
              <a:tblPr firstRow="1" bandRow="1">
                <a:tableStyleId>{5940675A-B579-460E-94D1-54222C63F5DA}</a:tableStyleId>
              </a:tblPr>
              <a:tblGrid>
                <a:gridCol w="1171575"/>
                <a:gridCol w="3522980"/>
                <a:gridCol w="1561465"/>
                <a:gridCol w="1073785"/>
                <a:gridCol w="1863090"/>
                <a:gridCol w="1852930"/>
              </a:tblGrid>
              <a:tr h="54864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发行主体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风险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收益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流通性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095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中央政府为筹集财政资金而发行的一种政府债券。</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中央政府</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最低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三者中最低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但比储蓄高。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&gt;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金融债券</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&gt;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企业债券</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269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金融债券</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由银行和非银行金融机构发行的债券。</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银行和非银行金融机构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较低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较高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3835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企业债券</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是企业依照法定程序发行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约定在一定期限内还本付息的债券。</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企业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公司</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三者中最高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三者中最高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文本框 112"/>
          <p:cNvSpPr txBox="1"/>
          <p:nvPr/>
        </p:nvSpPr>
        <p:spPr>
          <a:xfrm>
            <a:off x="524510" y="92710"/>
            <a:ext cx="11248390" cy="6554470"/>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选择投资方式的原则。</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兼顾收益与风险。投资的目的是获得收益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但投资的风险大小不同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购买股票和公司债券、金融债券等风险较大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投资时应该慎重。</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[2016</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Ⅰ</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13</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兼顾多元与重点。我国金融市场的不断完善给居民提供了更多的投资选择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投资理财的种类越来越多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但要优化投资结构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不能平均用力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要有所侧重。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兼顾意向与实力。经济实力相对薄弱</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可选择储蓄存款和政府债券</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经济实力允许可选择风险高、收益高的投资方式。</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兼顾个人与国家。投资要利国利民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同时不得违反国家法律和政策。</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文本框 112"/>
          <p:cNvSpPr txBox="1"/>
          <p:nvPr/>
        </p:nvSpPr>
        <p:spPr>
          <a:xfrm>
            <a:off x="756285" y="474980"/>
            <a:ext cx="11014075" cy="526224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影响居民投资的多种因素</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居民投资不仅受到投资收益性和风险性的影响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而且受到消费支出、收入来源、国民经济发展状况、宏观经济政策等多种经济因素的影响。</a:t>
            </a:r>
          </a:p>
          <a:p>
            <a:pPr indent="0" algn="just" fontAlgn="base">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融资</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融资就是筹集资金的行为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融资方式主要是贷款、发行股票和债券。</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目的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用筹集来的资本追求利润最大化。</a:t>
            </a:r>
          </a:p>
          <a:p>
            <a:pPr indent="0" algn="just" fontAlgn="base">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1"/>
          <p:cNvSpPr txBox="1"/>
          <p:nvPr/>
        </p:nvSpPr>
        <p:spPr>
          <a:xfrm>
            <a:off x="861695" y="869315"/>
            <a:ext cx="10841355" cy="461581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途径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直接融资与间接融资。直接融资一般是通过发行债券、股票以及商业信用等形式融通所需资金。间接融资是以金融部门为中介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由金融部门通过吸收存款、存单等形式积聚社会闲散资金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然后以贷款等形式向非金融部门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如企业等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提供资金。</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融资成本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融资必须考虑融资成本问题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如股票要分散权益并支付股息或红利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盈利情况下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贷款、债券要支付利息。应尽量降低企业融资成本。</a:t>
            </a:r>
            <a:endParaRPr lang="zh-CN" altLang="en-US" sz="2800">
              <a:latin typeface="Times New Roman" panose="0202060305040502030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72113" y="1035050"/>
            <a:ext cx="6488113" cy="43545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1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生产与消费的关系</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我国的生产资料所有制</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企业经营与发展</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劳动与就业</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5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投资理财</a:t>
            </a:r>
          </a:p>
        </p:txBody>
      </p:sp>
      <p:sp>
        <p:nvSpPr>
          <p:cNvPr id="81922" name="文本框 5"/>
          <p:cNvSpPr txBox="1"/>
          <p:nvPr/>
        </p:nvSpPr>
        <p:spPr>
          <a:xfrm>
            <a:off x="0" y="2859088"/>
            <a:ext cx="5270500" cy="706437"/>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考法帮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解题能力提升</a:t>
            </a:r>
          </a:p>
        </p:txBody>
      </p:sp>
    </p:spTree>
  </p:cSld>
  <p:clrMapOvr>
    <a:masterClrMapping/>
  </p:clrMapOvr>
  <p:transition spd="slow">
    <p:circl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551805" cy="696922"/>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1 </a:t>
            </a:r>
            <a:r>
              <a:rPr lang="zh-CN" altLang="en-US" sz="3200" strike="noStrike" noProof="1">
                <a:solidFill>
                  <a:schemeClr val="bg1"/>
                </a:solidFill>
                <a:latin typeface="微软雅黑" panose="020B0503020204020204" charset="-122"/>
                <a:ea typeface="微软雅黑" panose="020B0503020204020204" charset="-122"/>
                <a:sym typeface="+mn-ea"/>
              </a:rPr>
              <a:t> 生产与消费的关系</a:t>
            </a:r>
          </a:p>
        </p:txBody>
      </p:sp>
      <p:graphicFrame>
        <p:nvGraphicFramePr>
          <p:cNvPr id="2" name="表格 1"/>
          <p:cNvGraphicFramePr/>
          <p:nvPr>
            <p:custDataLst>
              <p:tags r:id="rId1"/>
            </p:custDataLst>
          </p:nvPr>
        </p:nvGraphicFramePr>
        <p:xfrm>
          <a:off x="597853" y="930910"/>
          <a:ext cx="11201400" cy="5486400"/>
        </p:xfrm>
        <a:graphic>
          <a:graphicData uri="http://schemas.openxmlformats.org/drawingml/2006/table">
            <a:tbl>
              <a:tblPr firstRow="1" bandRow="1">
                <a:tableStyleId>{5940675A-B579-460E-94D1-54222C63F5DA}</a:tableStyleId>
              </a:tblPr>
              <a:tblGrid>
                <a:gridCol w="782320"/>
                <a:gridCol w="10419080"/>
              </a:tblGrid>
              <a:tr h="329184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生产与消费的关系是近年高考的高频考点。高考常依托我国最终消费支出对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GDP</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增长贡献率、消费新业态以及居民消费的变化情况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重点考查消费对生产的反作用。题型在选择题、非选择题中均涉及。情境呈现方式多样</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有文字、图表等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注重考查考生解读和分析图文信息的能力。备考时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要掌握从影响消费的角度分析如何扩大消费需求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从消费对生产的反作用角度分析扩大消费需求的意义。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生产决定消费的质量和水平</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消费对生产的反作用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消费需求引导产业结构的调整和升级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消费对经济发展的基础性作用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表头新_1.jpg" descr="id:2147505635;FounderCES"/>
          <p:cNvPicPr>
            <a:picLocks noChangeAspect="1"/>
          </p:cNvPicPr>
          <p:nvPr/>
        </p:nvPicPr>
        <p:blipFill>
          <a:blip r:embed="rId3"/>
          <a:stretch>
            <a:fillRect/>
          </a:stretch>
        </p:blipFill>
        <p:spPr>
          <a:xfrm>
            <a:off x="676593" y="304165"/>
            <a:ext cx="10837862" cy="430213"/>
          </a:xfrm>
          <a:prstGeom prst="rect">
            <a:avLst/>
          </a:prstGeom>
          <a:noFill/>
          <a:ln w="9525">
            <a:noFill/>
          </a:ln>
        </p:spPr>
      </p:pic>
      <p:graphicFrame>
        <p:nvGraphicFramePr>
          <p:cNvPr id="7" name="表格 6"/>
          <p:cNvGraphicFramePr/>
          <p:nvPr>
            <p:custDataLst>
              <p:tags r:id="rId1"/>
            </p:custDataLst>
          </p:nvPr>
        </p:nvGraphicFramePr>
        <p:xfrm>
          <a:off x="689928" y="755015"/>
          <a:ext cx="10810875" cy="5852160"/>
        </p:xfrm>
        <a:graphic>
          <a:graphicData uri="http://schemas.openxmlformats.org/drawingml/2006/table">
            <a:tbl>
              <a:tblPr firstRow="1" bandRow="1">
                <a:tableStyleId>{5940675A-B579-460E-94D1-54222C63F5DA}</a:tableStyleId>
              </a:tblPr>
              <a:tblGrid>
                <a:gridCol w="3088005"/>
                <a:gridCol w="2066925"/>
                <a:gridCol w="1852930"/>
                <a:gridCol w="1651000"/>
                <a:gridCol w="2152015"/>
              </a:tblGrid>
              <a:tr h="2150110">
                <a:tc rowSpan="2">
                  <a:txBody>
                    <a:bodyPr/>
                    <a:lstStyle/>
                    <a:p>
                      <a:pPr indent="0" algn="just"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对比不同类型的企业,了解公司的组织机构,理解成本、收益和利润。探讨增强企业竞争力的途径,了解企业失信联合惩戒制度措施,剖析企业诚信经营的价值。阐明劳动对社会发展和进步的意义,弘扬劳动精神,树立崇尚劳动、热爱劳动的观念。评述提高就业率的措施,阐发正确的就业观,弘扬劳模精神和工匠精神,营造劳动光荣的社会风尚和精益求精的敬业风气。</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企业与劳动者</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企业经营与发展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2020全国卷Ⅰ,</a:t>
                      </a:r>
                    </a:p>
                    <a:p>
                      <a:pPr indent="0"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T12</a:t>
                      </a:r>
                    </a:p>
                    <a:p>
                      <a:pPr indent="0" fontAlgn="auto">
                        <a:lnSpc>
                          <a:spcPct val="12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2020山东高考,</a:t>
                      </a:r>
                    </a:p>
                    <a:p>
                      <a:pPr indent="0"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T16</a:t>
                      </a:r>
                    </a:p>
                    <a:p>
                      <a:pPr indent="0" fontAlgn="auto">
                        <a:lnSpc>
                          <a:spcPct val="12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2020江苏高考,</a:t>
                      </a:r>
                    </a:p>
                    <a:p>
                      <a:pPr indent="0"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T6</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认同我国的基本经济制度,支持当前我国推进供给侧结构性改革的政策;正确看待生产与消费的辩证关系及各种所有制经济的优势、地位及相互关系;树立尊重各种经济形式合法地位的意识,树立保护合法财产所有权、保护各种知识产权的法治意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r>
              <a:tr h="24218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劳动与就业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2020全国卷Ⅱ,</a:t>
                      </a:r>
                    </a:p>
                    <a:p>
                      <a:pPr indent="0"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T38</a:t>
                      </a:r>
                    </a:p>
                    <a:p>
                      <a:pPr indent="0" fontAlgn="auto">
                        <a:lnSpc>
                          <a:spcPct val="12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2017全国卷Ⅲ,</a:t>
                      </a:r>
                    </a:p>
                    <a:p>
                      <a:pPr indent="0" fontAlgn="auto">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T14</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p:transition spd="slow">
    <p:circl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15"/>
          <p:cNvSpPr txBox="1"/>
          <p:nvPr/>
        </p:nvSpPr>
        <p:spPr>
          <a:xfrm>
            <a:off x="530225" y="193675"/>
            <a:ext cx="10471150" cy="1383665"/>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Ⅰ,38,14]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阅读材料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完成下列要求。 </a:t>
            </a:r>
          </a:p>
          <a:p>
            <a:pPr indent="0"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材料一</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endParaRPr>
          </a:p>
        </p:txBody>
      </p:sp>
      <p:sp>
        <p:nvSpPr>
          <p:cNvPr id="83971" name="文本框 116"/>
          <p:cNvSpPr txBox="1"/>
          <p:nvPr/>
        </p:nvSpPr>
        <p:spPr>
          <a:xfrm>
            <a:off x="737235" y="3815715"/>
            <a:ext cx="10836910" cy="1753235"/>
          </a:xfrm>
          <a:prstGeom prst="rect">
            <a:avLst/>
          </a:prstGeom>
          <a:noFill/>
          <a:ln w="9525">
            <a:noFill/>
          </a:ln>
        </p:spPr>
        <p:txBody>
          <a:bodyPr wrap="square" anchor="t">
            <a:spAutoFit/>
          </a:bodyPr>
          <a:lstStyle/>
          <a:p>
            <a:pPr indent="0" algn="just">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注</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　最终消费支出对</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GDP</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增长贡献率是指消费</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最终消费支出</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增量与国内生产总值增量之比。</a:t>
            </a:r>
          </a:p>
          <a:p>
            <a:pPr indent="0" algn="just">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rPr>
              <a:t>2013—2019</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年我国最终消费支出对</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GDP</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增长贡献率和居民恩格尔系数的变化</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530225" y="404495"/>
            <a:ext cx="875665" cy="432435"/>
          </a:xfrm>
          <a:prstGeom prst="rect">
            <a:avLst/>
          </a:prstGeom>
        </p:spPr>
      </p:pic>
      <p:pic>
        <p:nvPicPr>
          <p:cNvPr id="2" name="图片 1"/>
          <p:cNvPicPr>
            <a:picLocks noChangeAspect="1"/>
          </p:cNvPicPr>
          <p:nvPr/>
        </p:nvPicPr>
        <p:blipFill>
          <a:blip r:embed="rId3"/>
          <a:stretch>
            <a:fillRect/>
          </a:stretch>
        </p:blipFill>
        <p:spPr>
          <a:xfrm>
            <a:off x="3166110" y="1139825"/>
            <a:ext cx="5860415" cy="26758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16"/>
          <p:cNvSpPr txBox="1"/>
          <p:nvPr/>
        </p:nvSpPr>
        <p:spPr>
          <a:xfrm>
            <a:off x="450850" y="151765"/>
            <a:ext cx="11387455" cy="655447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材料二</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第二届中国国际进口博览会在上海举行</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共有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155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个国家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地区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个国际组织、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3 893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家企业参加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超过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50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万名境内外专业采购商到会洽谈采购</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累计意向成交额</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711.3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亿美元。进博会设置装备、食品、医药、健康、服务等展区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与大众品质生活的消费密切相关</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从新抗癌药到智能化的医疗设备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从体现绿色概念的护肤品到高科技垃圾粉碎机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从可穿戴外骨骼机器人到有助于创建“养老型城市”的康养产品等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集中反映了当前消费的新热点、新趋势。</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解读材料一包含的经济信息。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结合材料并运用经济知识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说明消费变化对我国生产将产生的重要影响。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116"/>
          <p:cNvSpPr txBox="1"/>
          <p:nvPr/>
        </p:nvSpPr>
        <p:spPr>
          <a:xfrm>
            <a:off x="586105" y="555625"/>
            <a:ext cx="11312525" cy="138366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问要求解读材料一</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折线图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蕴含的经济信息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属于描述类问题。解答时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不仅要描述图中的现象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还要透过现象看本质。具体分析如下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900555" y="2190750"/>
            <a:ext cx="8390255" cy="21062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16"/>
          <p:cNvSpPr txBox="1"/>
          <p:nvPr/>
        </p:nvSpPr>
        <p:spPr>
          <a:xfrm>
            <a:off x="676275" y="600075"/>
            <a:ext cx="11388725" cy="521970"/>
          </a:xfrm>
          <a:prstGeom prst="rect">
            <a:avLst/>
          </a:prstGeom>
          <a:noFill/>
          <a:ln w="9525">
            <a:noFill/>
          </a:ln>
        </p:spPr>
        <p:txBody>
          <a:bodyPr wrap="square" anchor="t">
            <a:spAutoFit/>
          </a:bodyPr>
          <a:lstStyle/>
          <a:p>
            <a:pPr indent="0"/>
            <a:r>
              <a:rPr lang="zh-CN" altLang="en-US" sz="2800">
                <a:solidFill>
                  <a:srgbClr val="000000"/>
                </a:solidFill>
                <a:latin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cs typeface="微软雅黑" panose="020B0503020204020204" charset="-122"/>
              </a:rPr>
              <a:t>问</a:t>
            </a:r>
            <a:r>
              <a:rPr lang="en-US" altLang="zh-CN" sz="2800">
                <a:solidFill>
                  <a:srgbClr val="000000"/>
                </a:solidFill>
                <a:latin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758950" y="1224915"/>
            <a:ext cx="8371205" cy="43122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16"/>
          <p:cNvSpPr txBox="1"/>
          <p:nvPr/>
        </p:nvSpPr>
        <p:spPr>
          <a:xfrm>
            <a:off x="795020" y="611505"/>
            <a:ext cx="11095355" cy="396938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最终消费支出对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GDP</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增长贡献率总体呈上升趋势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消费是我国经济增长的重要动力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居民恩格尔系数逐年下降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我国消费结构不断优化。</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消费的强劲势头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拉动经济增长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促进生产发展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消费结构的优化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带动生产与产业结构转型升级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促使产品质量提升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消费的新热点、新趋势</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激发生产供给改革与技术创新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促进新产业新业态的出现和成长。</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16"/>
          <p:cNvSpPr txBox="1"/>
          <p:nvPr/>
        </p:nvSpPr>
        <p:spPr>
          <a:xfrm>
            <a:off x="446405" y="151765"/>
            <a:ext cx="11299825" cy="655447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解答本题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需要注意第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问的设问指向“消费变化对我国生产将产生的重要影响”。解题时应联想到消费对生产的反作用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对照材料圈定答题的知识点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一般作用、导向作用、带动作用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运用这些知识点结合材料分析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形成答案要点。</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一般作用角度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从进博会参展国家</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地区</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、意向成交额可知我国消费的强势劲头。这会拉动经济增长</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促进生产发展。</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导向作用角度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消费结构的变化</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促使我国生产与产业结构转型升级</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促使产品质量提升。</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带动作用角度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消费的新热点、新趋势</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激发生产供给改革与技术创新</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促进新产业新业态的出现和成长。</a:t>
            </a:r>
            <a:r>
              <a:rPr lang="zh-CN" altLang="en-US" sz="2800">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53150" cy="676888"/>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2 </a:t>
            </a:r>
            <a:r>
              <a:rPr lang="zh-CN" altLang="en-US" sz="3200" strike="noStrike" noProof="1">
                <a:solidFill>
                  <a:schemeClr val="bg1"/>
                </a:solidFill>
                <a:latin typeface="微软雅黑" panose="020B0503020204020204" charset="-122"/>
                <a:ea typeface="微软雅黑" panose="020B0503020204020204" charset="-122"/>
                <a:sym typeface="+mn-ea"/>
              </a:rPr>
              <a:t> 我国的生产资料所有制</a:t>
            </a:r>
          </a:p>
        </p:txBody>
      </p:sp>
      <p:graphicFrame>
        <p:nvGraphicFramePr>
          <p:cNvPr id="2" name="表格 1"/>
          <p:cNvGraphicFramePr/>
          <p:nvPr>
            <p:custDataLst>
              <p:tags r:id="rId1"/>
            </p:custDataLst>
          </p:nvPr>
        </p:nvGraphicFramePr>
        <p:xfrm>
          <a:off x="690880" y="933450"/>
          <a:ext cx="10841990" cy="5497830"/>
        </p:xfrm>
        <a:graphic>
          <a:graphicData uri="http://schemas.openxmlformats.org/drawingml/2006/table">
            <a:tbl>
              <a:tblPr firstRow="1" bandRow="1">
                <a:tableStyleId>{5940675A-B579-460E-94D1-54222C63F5DA}</a:tableStyleId>
              </a:tblPr>
              <a:tblGrid>
                <a:gridCol w="779780"/>
                <a:gridCol w="10062210"/>
              </a:tblGrid>
              <a:tr h="275463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近年高考对我国的生产资料所有制的考查较多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重点考查国有经济的主导作用与公有制的主体地位、混合所有制改革的意义等。题型在选择题、非选择题中均涉及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试题情境基本围绕我国所有制改革设置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凸显政治认同核心素养。备考时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要重点关注推进国有企业改革的具体措施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理解混合所有制改革的意义。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国有经济的主导作用</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非公有制经济的地位和作用</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发展混合所有制经济的意义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国有企业混合所有制改革的作用、意义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文本框 116"/>
          <p:cNvSpPr txBox="1"/>
          <p:nvPr/>
        </p:nvSpPr>
        <p:spPr>
          <a:xfrm>
            <a:off x="596900" y="365125"/>
            <a:ext cx="11191240" cy="5908040"/>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Ⅱ,15,4]2016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月国务院印发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关于推动中央企业结构调整与重组的指导意见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明确下一阶段央企改革的重点工作</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巩固加强一批、创新发展一批、重组整合一批、清理退出一批。新一轮央企改革的目的在于</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推进资源整合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实现国有资本的优化配置</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增强央企活力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不断提高国有经济的控制力和影响力</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促进央企强强联合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提高国有经济在国民经济中的比重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完善我国生产资料所有制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巩固公有制经济的主导地位</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A.①②	B.①④	C.②③	D.③④</a:t>
            </a:r>
            <a:endParaRPr lang="zh-CN" altLang="en-US" sz="2800">
              <a:latin typeface="微软雅黑" panose="020B0503020204020204" charset="-122"/>
              <a:ea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702310" y="539750"/>
            <a:ext cx="796925" cy="4260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1"/>
          <p:cNvSpPr txBox="1"/>
          <p:nvPr/>
        </p:nvSpPr>
        <p:spPr>
          <a:xfrm>
            <a:off x="562610" y="423545"/>
            <a:ext cx="11097895" cy="396938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巩固加强一批、创新发展一批”有利于增强央企活力和竞争力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从而不断提高国有经济的控制力和影响力</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重组整合一批、清理退出一批”旨在推进资源整合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实现国有资本的优化配置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当选</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新一轮央企改革不以提高国有经济的比重为目的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公有制是我国国民经济的主体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国有经济在我国国民经济中起主导作用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a:t>
            </a:r>
          </a:p>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61">
                                            <p:txEl>
                                              <p:pRg st="1" end="1"/>
                                            </p:txEl>
                                          </p:spTgt>
                                        </p:tgtEl>
                                        <p:attrNameLst>
                                          <p:attrName>style.visibility</p:attrName>
                                        </p:attrNameLst>
                                      </p:cBhvr>
                                      <p:to>
                                        <p:strVal val="visible"/>
                                      </p:to>
                                    </p:set>
                                    <p:anim calcmode="lin" valueType="num">
                                      <p:cBhvr additive="base">
                                        <p:cTn id="7" dur="500" fill="hold"/>
                                        <p:tgtEl>
                                          <p:spTgt spid="9216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6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文本框 3"/>
          <p:cNvSpPr txBox="1"/>
          <p:nvPr/>
        </p:nvSpPr>
        <p:spPr>
          <a:xfrm>
            <a:off x="897890" y="1370965"/>
            <a:ext cx="10845165" cy="203009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选择题以“意在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旨在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目的在于”等进行设问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是近年高考常见的解题陷阱设置技巧。解答时要注意三点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具体内容详见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P086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方法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的“解题指导”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表头新_1.jpg" descr="id:2147505635;FounderCES"/>
          <p:cNvPicPr>
            <a:picLocks noChangeAspect="1"/>
          </p:cNvPicPr>
          <p:nvPr/>
        </p:nvPicPr>
        <p:blipFill>
          <a:blip r:embed="rId3"/>
          <a:stretch>
            <a:fillRect/>
          </a:stretch>
        </p:blipFill>
        <p:spPr>
          <a:xfrm>
            <a:off x="676593" y="304165"/>
            <a:ext cx="10837862" cy="430213"/>
          </a:xfrm>
          <a:prstGeom prst="rect">
            <a:avLst/>
          </a:prstGeom>
          <a:noFill/>
          <a:ln w="9525">
            <a:noFill/>
          </a:ln>
        </p:spPr>
      </p:pic>
      <p:graphicFrame>
        <p:nvGraphicFramePr>
          <p:cNvPr id="2" name="表格 1"/>
          <p:cNvGraphicFramePr/>
          <p:nvPr>
            <p:custDataLst>
              <p:tags r:id="rId1"/>
            </p:custDataLst>
          </p:nvPr>
        </p:nvGraphicFramePr>
        <p:xfrm>
          <a:off x="689928" y="770255"/>
          <a:ext cx="10781030" cy="4572000"/>
        </p:xfrm>
        <a:graphic>
          <a:graphicData uri="http://schemas.openxmlformats.org/drawingml/2006/table">
            <a:tbl>
              <a:tblPr firstRow="1" bandRow="1">
                <a:tableStyleId>{5940675A-B579-460E-94D1-54222C63F5DA}</a:tableStyleId>
              </a:tblPr>
              <a:tblGrid>
                <a:gridCol w="3051810"/>
                <a:gridCol w="2102485"/>
                <a:gridCol w="1838960"/>
                <a:gridCol w="1651635"/>
                <a:gridCol w="2136140"/>
              </a:tblGrid>
              <a:tr h="2565400">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解析中央银行和商业银行在货币供应中的作用。运用实例,描述主要的金融市场,分析它们在我国经济生活中发挥的主要功能。比较各种常见的投资理财方式;探讨投资理财风险的管控与规避,合理确定投资理财组合,树立正确的财富积累观念。</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投资与融资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投资理财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2019天津高考,</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T6</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2016全国卷Ⅰ</a:t>
                      </a:r>
                      <a:r>
                        <a:rPr lang="en-US" sz="2000" b="0">
                          <a:solidFill>
                            <a:srgbClr val="000000"/>
                          </a:solidFill>
                          <a:latin typeface="微软雅黑" panose="020B0503020204020204" charset="-122"/>
                          <a:ea typeface="微软雅黑" panose="020B0503020204020204" charset="-122"/>
                          <a:cs typeface="微软雅黑" panose="020B0503020204020204" charset="-122"/>
                        </a:rPr>
                        <a:t>,</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769485" cy="673586"/>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3 </a:t>
            </a:r>
            <a:r>
              <a:rPr lang="zh-CN" altLang="en-US" sz="3200" strike="noStrike" noProof="1">
                <a:solidFill>
                  <a:schemeClr val="bg1"/>
                </a:solidFill>
                <a:latin typeface="微软雅黑" panose="020B0503020204020204" charset="-122"/>
                <a:ea typeface="微软雅黑" panose="020B0503020204020204" charset="-122"/>
                <a:sym typeface="+mn-ea"/>
              </a:rPr>
              <a:t> 企业经营与发展</a:t>
            </a:r>
          </a:p>
        </p:txBody>
      </p:sp>
      <p:graphicFrame>
        <p:nvGraphicFramePr>
          <p:cNvPr id="2" name="表格 1"/>
          <p:cNvGraphicFramePr/>
          <p:nvPr>
            <p:custDataLst>
              <p:tags r:id="rId1"/>
            </p:custDataLst>
          </p:nvPr>
        </p:nvGraphicFramePr>
        <p:xfrm>
          <a:off x="518795" y="915353"/>
          <a:ext cx="11381105" cy="5767705"/>
        </p:xfrm>
        <a:graphic>
          <a:graphicData uri="http://schemas.openxmlformats.org/drawingml/2006/table">
            <a:tbl>
              <a:tblPr firstRow="1" bandRow="1">
                <a:tableStyleId>{5940675A-B579-460E-94D1-54222C63F5DA}</a:tableStyleId>
              </a:tblPr>
              <a:tblGrid>
                <a:gridCol w="1393825"/>
                <a:gridCol w="9987280"/>
              </a:tblGrid>
              <a:tr h="3520440">
                <a:tc>
                  <a:txBody>
                    <a:bodyPr/>
                    <a:lstStyle/>
                    <a:p>
                      <a:pPr indent="0" algn="ctr" fontAlgn="auto">
                        <a:lnSpc>
                          <a:spcPct val="150000"/>
                        </a:lnSpc>
                        <a:buNone/>
                      </a:pPr>
                      <a:r>
                        <a:rPr lang="zh-CN" altLang="en-US" sz="2200" b="1">
                          <a:solidFill>
                            <a:srgbClr val="000000"/>
                          </a:solidFill>
                          <a:uFillTx/>
                          <a:latin typeface="微软雅黑" panose="020B0503020204020204" charset="-122"/>
                          <a:ea typeface="微软雅黑" panose="020B0503020204020204" charset="-122"/>
                          <a:cs typeface="NEU-BZ-S92" charset="0"/>
                        </a:rPr>
                        <a:t>命题分析</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近年高考对企业经营与发展的考查非常频繁</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选择题、非选择题均涉及。试题常以市场经济条件下存在的经营现象、某企业经营成功的具体事例等设置情境</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侧重考查企业经营成功的因素</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考查考生的分析与综合、探究与建构能力。备考时</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对“企业经营成功的因素”这一知识</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在“经营战略”要点上</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可以整合国家宏观调控、经济全球化等知识</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在“科技与管理”要点上</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可以拓展到“如何提高自主创新能力”“如何提高管理水平”等</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还可以将“企业的兼并和破产”的知识转化为“通过企业兼并重组</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扩大企业规模</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优化资源配置</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提升竞争力”等。</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8760">
                <a:tc>
                  <a:txBody>
                    <a:bodyPr/>
                    <a:lstStyle/>
                    <a:p>
                      <a:pPr indent="0" algn="ctr" fontAlgn="auto">
                        <a:lnSpc>
                          <a:spcPct val="150000"/>
                        </a:lnSpc>
                        <a:buNone/>
                      </a:pPr>
                      <a:r>
                        <a:rPr lang="zh-CN" altLang="en-US" sz="2200" b="1">
                          <a:solidFill>
                            <a:srgbClr val="000000"/>
                          </a:solidFill>
                          <a:uFillTx/>
                          <a:latin typeface="微软雅黑" panose="020B0503020204020204" charset="-122"/>
                          <a:ea typeface="微软雅黑" panose="020B0503020204020204" charset="-122"/>
                          <a:cs typeface="NEU-BZ-S92" charset="0"/>
                        </a:rPr>
                        <a:t>已考视角</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1.</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企业的组织形式</a:t>
                      </a:r>
                    </a:p>
                    <a:p>
                      <a:pPr indent="0" algn="just" fontAlgn="auto">
                        <a:lnSpc>
                          <a:spcPct val="150000"/>
                        </a:lnSpc>
                        <a:buNone/>
                      </a:pP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2.</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企业经营成功的因素</a:t>
                      </a:r>
                    </a:p>
                    <a:p>
                      <a:pPr indent="0" algn="just" fontAlgn="auto">
                        <a:lnSpc>
                          <a:spcPct val="150000"/>
                        </a:lnSpc>
                        <a:buNone/>
                      </a:pP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3.</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国家政策对企业发展的影响</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8505">
                <a:tc>
                  <a:txBody>
                    <a:bodyPr/>
                    <a:lstStyle/>
                    <a:p>
                      <a:pPr indent="0" algn="ctr" fontAlgn="auto">
                        <a:lnSpc>
                          <a:spcPct val="150000"/>
                        </a:lnSpc>
                        <a:buNone/>
                      </a:pPr>
                      <a:r>
                        <a:rPr lang="zh-CN" altLang="en-US" sz="2200" b="1">
                          <a:solidFill>
                            <a:srgbClr val="000000"/>
                          </a:solidFill>
                          <a:uFillTx/>
                          <a:latin typeface="微软雅黑" panose="020B0503020204020204" charset="-122"/>
                          <a:ea typeface="微软雅黑" panose="020B0503020204020204" charset="-122"/>
                          <a:cs typeface="NEU-BZ-S92" charset="0"/>
                        </a:rPr>
                        <a:t>预测视角</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企业经营成功的因素</a:t>
                      </a: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 </a:t>
                      </a:r>
                    </a:p>
                  </a:txBody>
                  <a:tcPr marL="0" marR="0" marT="0" marB="1">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文本框 117"/>
          <p:cNvSpPr txBox="1"/>
          <p:nvPr/>
        </p:nvSpPr>
        <p:spPr>
          <a:xfrm>
            <a:off x="769620" y="824230"/>
            <a:ext cx="10892155" cy="5262245"/>
          </a:xfrm>
          <a:prstGeom prst="rect">
            <a:avLst/>
          </a:prstGeom>
          <a:noFill/>
          <a:ln w="9525">
            <a:noFill/>
          </a:ln>
        </p:spPr>
        <p:txBody>
          <a:bodyPr wrap="square" anchor="t">
            <a:spAutoFit/>
          </a:bodyPr>
          <a:lstStyle/>
          <a:p>
            <a:pPr indent="0" algn="just">
              <a:lnSpc>
                <a:spcPct val="150000"/>
              </a:lnSpc>
            </a:pPr>
            <a:r>
              <a:rPr lang="en-US" altLang="zh-CN" sz="240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a:solidFill>
                  <a:srgbClr val="333333"/>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[2020山东,16,15]现代市场经济条件下,市场存在着大量商家聚合经营的现象,即很多经营同类商品或提供同类服务的企业都喜欢在选址上扎堆。如一些相似的西式快餐店,位置总是相隔不远;一些同类的大型家电零售商,门店总是相邻而居;很多经营服装、小商品、电子科技产品的商家也喜欢扎堆,从而形成了各种各样的服装城、小商品市场、电子科技市场。</a:t>
            </a:r>
          </a:p>
          <a:p>
            <a:pPr indent="0" algn="dist">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在聚合经营情况下,经营同类商品或提供同类服务的企业相对集中,市场竞争会更加激烈。有人认为,聚合经营下的竞争是“零和博</a:t>
            </a:r>
          </a:p>
        </p:txBody>
      </p:sp>
      <p:pic>
        <p:nvPicPr>
          <p:cNvPr id="135" name="示例_1.jpg" descr="id:2147500184;FounderCES"/>
          <p:cNvPicPr>
            <a:picLocks noChangeAspect="1"/>
          </p:cNvPicPr>
          <p:nvPr/>
        </p:nvPicPr>
        <p:blipFill>
          <a:blip r:embed="rId2"/>
          <a:stretch>
            <a:fillRect/>
          </a:stretch>
        </p:blipFill>
        <p:spPr>
          <a:xfrm>
            <a:off x="769620" y="1059815"/>
            <a:ext cx="826770" cy="4083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文本框 117"/>
          <p:cNvSpPr txBox="1"/>
          <p:nvPr/>
        </p:nvSpPr>
        <p:spPr>
          <a:xfrm>
            <a:off x="756920" y="567690"/>
            <a:ext cx="10892155" cy="3969385"/>
          </a:xfrm>
          <a:prstGeom prst="rect">
            <a:avLst/>
          </a:prstGeom>
          <a:noFill/>
          <a:ln w="9525">
            <a:noFill/>
          </a:ln>
        </p:spPr>
        <p:txBody>
          <a:bodyPr wrap="square" anchor="t">
            <a:spAutoFit/>
          </a:bodyPr>
          <a:lstStyle/>
          <a:p>
            <a:pPr indent="0" algn="just">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弈”,一方的收益必然导致另一方的损失;但也有人认为,这种竞争可以是“正和博弈”,各方的利益可以在竞争中达到共赢。“正和博弈”显然是市场竞争的更好趋向。</a:t>
            </a:r>
          </a:p>
          <a:p>
            <a:pPr indent="0" algn="just">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结合材料,运用经济生活知识,完成下列任务:</a:t>
            </a:r>
          </a:p>
          <a:p>
            <a:pPr indent="0" algn="just">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(1)本是竞争对手的各方,为什么要聚合经营?(8分)</a:t>
            </a:r>
          </a:p>
          <a:p>
            <a:pPr indent="0" algn="just">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(2)聚合经营的企业如何以“正和博弈”的思维开展竞争?(7分)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53" name="文本框 1"/>
          <p:cNvSpPr txBox="1"/>
          <p:nvPr/>
        </p:nvSpPr>
        <p:spPr>
          <a:xfrm>
            <a:off x="594995" y="189230"/>
            <a:ext cx="9203690" cy="521970"/>
          </a:xfrm>
          <a:prstGeom prst="rect">
            <a:avLst/>
          </a:prstGeom>
          <a:noFill/>
          <a:ln w="9525">
            <a:noFill/>
          </a:ln>
        </p:spPr>
        <p:txBody>
          <a:bodyPr wrap="square" anchor="t">
            <a:spAutoFit/>
          </a:bodyPr>
          <a:lstStyle/>
          <a:p>
            <a:r>
              <a:rPr lang="zh-CN" altLang="en-US" sz="2800" b="1">
                <a:solidFill>
                  <a:srgbClr val="333333"/>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333333"/>
                </a:solidFill>
                <a:latin typeface="微软雅黑" panose="020B0503020204020204" charset="-122"/>
                <a:ea typeface="微软雅黑" panose="020B0503020204020204" charset="-122"/>
                <a:cs typeface="微软雅黑" panose="020B0503020204020204" charset="-122"/>
              </a:rPr>
              <a:t>第（</a:t>
            </a:r>
            <a:r>
              <a:rPr lang="en-US" altLang="zh-CN" sz="2800">
                <a:solidFill>
                  <a:srgbClr val="333333"/>
                </a:solidFill>
                <a:latin typeface="微软雅黑" panose="020B0503020204020204" charset="-122"/>
                <a:ea typeface="微软雅黑" panose="020B0503020204020204" charset="-122"/>
                <a:cs typeface="微软雅黑" panose="020B0503020204020204" charset="-122"/>
              </a:rPr>
              <a:t>1</a:t>
            </a:r>
            <a:r>
              <a:rPr lang="zh-CN" altLang="en-US" sz="2800">
                <a:solidFill>
                  <a:srgbClr val="333333"/>
                </a:solidFill>
                <a:latin typeface="微软雅黑" panose="020B0503020204020204" charset="-122"/>
                <a:ea typeface="微软雅黑" panose="020B0503020204020204" charset="-122"/>
                <a:cs typeface="微软雅黑" panose="020B0503020204020204" charset="-122"/>
              </a:rPr>
              <a:t>）问：</a:t>
            </a:r>
            <a:r>
              <a:rPr lang="en-US" altLang="zh-CN" sz="2400">
                <a:solidFill>
                  <a:srgbClr val="333333"/>
                </a:solidFill>
                <a:latin typeface="微软雅黑" panose="020B0503020204020204" charset="-122"/>
                <a:cs typeface="微软雅黑" panose="020B0503020204020204" charset="-122"/>
              </a:rPr>
              <a:t>	</a:t>
            </a:r>
            <a:endParaRPr lang="en-US" altLang="zh-CN" sz="2400">
              <a:solidFill>
                <a:srgbClr val="333333"/>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582930" y="762000"/>
          <a:ext cx="10960100" cy="5486400"/>
        </p:xfrm>
        <a:graphic>
          <a:graphicData uri="http://schemas.openxmlformats.org/drawingml/2006/table">
            <a:tbl>
              <a:tblPr firstRow="1" bandRow="1">
                <a:tableStyleId>{5940675A-B579-460E-94D1-54222C63F5DA}</a:tableStyleId>
              </a:tblPr>
              <a:tblGrid>
                <a:gridCol w="4177030"/>
                <a:gridCol w="2284095"/>
                <a:gridCol w="4498975"/>
              </a:tblGrid>
              <a:tr h="475615">
                <a:tc>
                  <a:txBody>
                    <a:bodyPr/>
                    <a:lstStyle/>
                    <a:p>
                      <a:pPr indent="0" algn="ctr" fontAlgn="auto">
                        <a:lnSpc>
                          <a:spcPct val="150000"/>
                        </a:lnSpc>
                        <a:buNone/>
                      </a:pPr>
                      <a:r>
                        <a:rPr lang="en-US" sz="2400" b="0">
                          <a:solidFill>
                            <a:srgbClr val="000000"/>
                          </a:solidFill>
                          <a:latin typeface="NEU-BZ-S92" charset="0"/>
                          <a:cs typeface="NEU-BZ-S92" charset="0"/>
                        </a:rPr>
                        <a:t>提取信息</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NEU-BZ-S92" charset="0"/>
                          <a:cs typeface="NEU-BZ-S92" charset="0"/>
                        </a:rPr>
                        <a:t>对应角度</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NEU-BZ-S92" charset="0"/>
                          <a:cs typeface="NEU-BZ-S92" charset="0"/>
                        </a:rPr>
                        <a:t>组织答案</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56690">
                <a:tc>
                  <a:txBody>
                    <a:bodyPr/>
                    <a:lstStyle/>
                    <a:p>
                      <a:pPr indent="0" fontAlgn="auto">
                        <a:lnSpc>
                          <a:spcPct val="150000"/>
                        </a:lnSpc>
                        <a:buNone/>
                      </a:pPr>
                      <a:r>
                        <a:rPr lang="en-US" sz="2400" b="0">
                          <a:solidFill>
                            <a:srgbClr val="000000"/>
                          </a:solidFill>
                          <a:latin typeface="NEU-BZ-S92" charset="0"/>
                          <a:cs typeface="NEU-BZ-S92" charset="0"/>
                        </a:rPr>
                        <a:t>聚合经营为经营同类商品或提供同类服务的企业提供了市场环境。</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聚合经营的优势</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利用聚集区域市场环境</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降低投资风险。</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0595">
                <a:tc>
                  <a:txBody>
                    <a:bodyPr/>
                    <a:lstStyle/>
                    <a:p>
                      <a:pPr indent="0" fontAlgn="auto">
                        <a:lnSpc>
                          <a:spcPct val="150000"/>
                        </a:lnSpc>
                        <a:buNone/>
                      </a:pPr>
                      <a:r>
                        <a:rPr lang="en-US" sz="2400" b="0">
                          <a:solidFill>
                            <a:srgbClr val="000000"/>
                          </a:solidFill>
                          <a:latin typeface="NEU-BZ-S92" charset="0"/>
                          <a:cs typeface="NEU-BZ-S92" charset="0"/>
                        </a:rPr>
                        <a:t>聚合经营为经营同类商品或提供同类服务的企业提供了消费群体。</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企业经营的目的</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共享消费群体</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增强盈利能力</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降低经营成本</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提高经济效益。</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0595">
                <a:tc>
                  <a:txBody>
                    <a:bodyPr/>
                    <a:lstStyle/>
                    <a:p>
                      <a:pPr indent="0" fontAlgn="auto">
                        <a:lnSpc>
                          <a:spcPct val="150000"/>
                        </a:lnSpc>
                        <a:buNone/>
                      </a:pPr>
                      <a:r>
                        <a:rPr lang="en-US" sz="2400" b="0">
                          <a:solidFill>
                            <a:srgbClr val="000000"/>
                          </a:solidFill>
                          <a:latin typeface="NEU-BZ-S92" charset="0"/>
                          <a:cs typeface="NEU-BZ-S92" charset="0"/>
                        </a:rPr>
                        <a:t>聚合经营为经营同类商品或提供同类服务的企业提供了行业资源。</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竞争压力激发创新活力</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便于利用行业资源</a:t>
                      </a:r>
                      <a:r>
                        <a:rPr lang="en-US" sz="2400" b="0">
                          <a:solidFill>
                            <a:srgbClr val="000000"/>
                          </a:solidFill>
                          <a:latin typeface="方正楷体_GBK" panose="03000509000000000000" charset="-122"/>
                          <a:ea typeface="方正楷体_GBK" panose="03000509000000000000" charset="-122"/>
                          <a:cs typeface="方正楷体_GBK" panose="03000509000000000000" charset="-122"/>
                        </a:rPr>
                        <a:t>,</a:t>
                      </a:r>
                      <a:r>
                        <a:rPr lang="en-US" sz="2400" b="0">
                          <a:solidFill>
                            <a:srgbClr val="000000"/>
                          </a:solidFill>
                          <a:latin typeface="NEU-BZ-S92" charset="0"/>
                          <a:cs typeface="NEU-BZ-S92" charset="0"/>
                        </a:rPr>
                        <a:t>在竞争中激发创新活力。</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文本框 117"/>
          <p:cNvSpPr txBox="1"/>
          <p:nvPr/>
        </p:nvSpPr>
        <p:spPr>
          <a:xfrm>
            <a:off x="756920" y="567690"/>
            <a:ext cx="10892155" cy="2030095"/>
          </a:xfrm>
          <a:prstGeom prst="rect">
            <a:avLst/>
          </a:prstGeom>
          <a:noFill/>
          <a:ln w="9525">
            <a:noFill/>
          </a:ln>
        </p:spPr>
        <p:txBody>
          <a:bodyPr wrap="square" anchor="t">
            <a:spAutoFit/>
          </a:bodyPr>
          <a:lstStyle/>
          <a:p>
            <a:pPr indent="0" algn="just">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第(2)问,属于措施类设问,由材料中“正和博弈”强调的是各方的利益可以在竞争中达到共赢可知,可从企业加强合作、增强自身竞争优势以及坚持正当竞争等方面组织答案。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117"/>
          <p:cNvSpPr txBox="1"/>
          <p:nvPr/>
        </p:nvSpPr>
        <p:spPr>
          <a:xfrm>
            <a:off x="693420" y="1346200"/>
            <a:ext cx="11103610" cy="3322955"/>
          </a:xfrm>
          <a:prstGeom prst="rect">
            <a:avLst/>
          </a:prstGeom>
          <a:noFill/>
          <a:ln w="9525">
            <a:noFill/>
          </a:ln>
        </p:spPr>
        <p:txBody>
          <a:bodyPr wrap="square" anchor="t">
            <a:spAutoFit/>
          </a:bodyPr>
          <a:lstStyle/>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(1)利用聚集区域市场环境,降低投资风险;共享消费群体,增强盈利能力;降低经营成本,提高经济效益;便于利用行业资源,在竞争中激发创新活力。</a:t>
            </a:r>
          </a:p>
          <a:p>
            <a:pPr indent="0" algn="just" fontAlgn="base">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(2)加强合作,共同打造聚合区域品牌;坚持正当竞争,合法经营,遵守市场规则;增强自身竞争优势,打造自身品牌。</a:t>
            </a:r>
          </a:p>
        </p:txBody>
      </p:sp>
      <p:sp>
        <p:nvSpPr>
          <p:cNvPr id="96258" name="文本框 1"/>
          <p:cNvSpPr txBox="1"/>
          <p:nvPr/>
        </p:nvSpPr>
        <p:spPr>
          <a:xfrm>
            <a:off x="693420" y="1014730"/>
            <a:ext cx="1097280" cy="521970"/>
          </a:xfrm>
          <a:prstGeom prst="rect">
            <a:avLst/>
          </a:prstGeom>
          <a:noFill/>
          <a:ln w="9525">
            <a:noFill/>
          </a:ln>
        </p:spPr>
        <p:txBody>
          <a:bodyPr wrap="none" anchor="t">
            <a:spAutoFit/>
          </a:bodyPr>
          <a:lstStyle/>
          <a:p>
            <a:r>
              <a:rPr lang="zh-CN" altLang="en-US" sz="2800" b="1">
                <a:solidFill>
                  <a:srgbClr val="333333"/>
                </a:solidFill>
                <a:latin typeface="微软雅黑" panose="020B0503020204020204" charset="-122"/>
                <a:ea typeface="微软雅黑" panose="020B0503020204020204" charset="-122"/>
                <a:cs typeface="微软雅黑" panose="020B0503020204020204" charset="-122"/>
                <a:sym typeface="黑体" panose="02010609060101010101" pitchFamily="49" charset="-122"/>
              </a:rPr>
              <a:t>答案</a:t>
            </a:r>
            <a:r>
              <a:rPr lang="en-US" altLang="zh-CN" sz="2800" b="1">
                <a:solidFill>
                  <a:srgbClr val="333333"/>
                </a:solidFill>
                <a:latin typeface="微软雅黑" panose="020B0503020204020204" charset="-122"/>
                <a:ea typeface="微软雅黑" panose="020B0503020204020204" charset="-122"/>
                <a:cs typeface="微软雅黑" panose="020B0503020204020204" charset="-122"/>
                <a:sym typeface="黑体" panose="02010609060101010101" pitchFamily="49"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889375" cy="76676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4 </a:t>
            </a:r>
            <a:r>
              <a:rPr lang="zh-CN" altLang="en-US" sz="3200" strike="noStrike" noProof="1">
                <a:solidFill>
                  <a:schemeClr val="bg1"/>
                </a:solidFill>
                <a:latin typeface="微软雅黑" panose="020B0503020204020204" charset="-122"/>
                <a:ea typeface="微软雅黑" panose="020B0503020204020204" charset="-122"/>
                <a:sym typeface="+mn-ea"/>
              </a:rPr>
              <a:t> 劳动与就业</a:t>
            </a:r>
          </a:p>
        </p:txBody>
      </p:sp>
      <p:graphicFrame>
        <p:nvGraphicFramePr>
          <p:cNvPr id="2" name="表格 1"/>
          <p:cNvGraphicFramePr/>
          <p:nvPr>
            <p:custDataLst>
              <p:tags r:id="rId1"/>
            </p:custDataLst>
          </p:nvPr>
        </p:nvGraphicFramePr>
        <p:xfrm>
          <a:off x="555625" y="1106488"/>
          <a:ext cx="11023600" cy="5192713"/>
        </p:xfrm>
        <a:graphic>
          <a:graphicData uri="http://schemas.openxmlformats.org/drawingml/2006/table">
            <a:tbl>
              <a:tblPr firstRow="1" bandRow="1">
                <a:tableStyleId>{5940675A-B579-460E-94D1-54222C63F5DA}</a:tableStyleId>
              </a:tblPr>
              <a:tblGrid>
                <a:gridCol w="890270"/>
                <a:gridCol w="10133330"/>
              </a:tblGrid>
              <a:tr h="251714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近年高考对劳动与就业的考查较少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常以国家的就业政策内容为情境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集中考查就业的意义。题型以选择题为主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非选择题也有所涉及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注重考查考生的辨识与判断、推理与论证能力。备考时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要注重联系就业政策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掌握就业对经济发展的作用。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920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就业的意义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541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国家重视就业的意义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文本框 117"/>
          <p:cNvSpPr txBox="1"/>
          <p:nvPr/>
        </p:nvSpPr>
        <p:spPr>
          <a:xfrm>
            <a:off x="492125" y="0"/>
            <a:ext cx="11255375" cy="6808470"/>
          </a:xfrm>
          <a:prstGeom prst="rect">
            <a:avLst/>
          </a:prstGeom>
          <a:noFill/>
          <a:ln w="9525">
            <a:noFill/>
          </a:ln>
        </p:spPr>
        <p:txBody>
          <a:bodyPr wrap="square" anchor="t">
            <a:spAutoFit/>
          </a:bodyPr>
          <a:lstStyle/>
          <a:p>
            <a:pPr indent="0" fontAlgn="base">
              <a:lnSpc>
                <a:spcPct val="130000"/>
              </a:lnSpc>
            </a:pPr>
            <a:r>
              <a:rPr lang="zh-CN" altLang="en-US" sz="280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a:solidFill>
                  <a:srgbClr val="333333"/>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Ⅱ,38,14]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阅读材料</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完成下列要求。</a:t>
            </a:r>
          </a:p>
          <a:p>
            <a:pPr indent="0" fontAlgn="base">
              <a:lnSpc>
                <a:spcPct val="13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数据显示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受新冠肺炎疫情的冲击和影响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年一季度我国国内生产总值同比下降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6.8%,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月份主要经济指标降幅明显收窄。这表明我国复工复产成效逐步显现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经济复苏步伐正在加快。但是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随着海外疫情的扩散</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我国经济发展的内外部环境依然严峻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面临的挑战前所未有。</a:t>
            </a:r>
          </a:p>
          <a:p>
            <a:pPr indent="0" fontAlgn="base">
              <a:lnSpc>
                <a:spcPct val="13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中央政治局召开会议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统筹推进疫情防控和经济社会发展工作。会议强调加大“六稳”工作力度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坚定实施扩大内需战略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维护经济发展和社会稳定大局</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明确提出保居民就业、保基本民生、保市场主体、保粮食能源安全、保产业链供应链稳定、保基层运转“六保”任务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并把保居民就业置于“六保”任务之首。</a:t>
            </a:r>
          </a:p>
          <a:p>
            <a:pPr indent="0" fontAlgn="base">
              <a:lnSpc>
                <a:spcPct val="13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当前保居民就业对稳定经济发展具有重要作用。结合材料并运用经济知识</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说明这一作用的传导过程。</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619125" y="146050"/>
            <a:ext cx="765175" cy="4406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文本框 117"/>
          <p:cNvSpPr txBox="1"/>
          <p:nvPr/>
        </p:nvSpPr>
        <p:spPr>
          <a:xfrm>
            <a:off x="700405" y="1009650"/>
            <a:ext cx="11016615" cy="332295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333333"/>
                </a:solidFill>
                <a:latin typeface="微软雅黑" panose="020B0503020204020204" charset="-122"/>
                <a:ea typeface="微软雅黑" panose="020B0503020204020204" charset="-122"/>
                <a:cs typeface="微软雅黑" panose="020B0503020204020204" charset="-122"/>
                <a:sym typeface="黑体" panose="02010609060101010101" pitchFamily="49"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本题设问要求考生探究“保居民就业”是如何起到“稳定经济发展”这一作用的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并说明这一作用的传导过程。回答时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考生应从就业的直接作用入手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逐步推导出保就业是如何推动经济发展的。具体推导如下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保就业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居民收入增加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消费需求扩大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生活消费品复工复产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生产资料生产复苏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产业链供应链畅通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扩大需求、促进经济发展。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文本框 117"/>
          <p:cNvSpPr txBox="1"/>
          <p:nvPr/>
        </p:nvSpPr>
        <p:spPr>
          <a:xfrm>
            <a:off x="621030" y="647700"/>
            <a:ext cx="11046460" cy="396938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just" fontAlgn="base">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就业是民生之本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保居民就业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居民能取得劳动收入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居民有了收入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能增强消费信心、稳定消费支出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推动生活消费品生产的复工复产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生活消费品生产的复工复产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能促进生产资料生产的复苏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生活消费品生产和生产资料生产的复苏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能促使产业链供应链畅通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进而稳定和扩大需求、促进经济发展。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12165" y="696595"/>
          <a:ext cx="10908030" cy="5029201"/>
        </p:xfrm>
        <a:graphic>
          <a:graphicData uri="http://schemas.openxmlformats.org/drawingml/2006/table">
            <a:tbl>
              <a:tblPr firstRow="1" bandRow="1">
                <a:tableStyleId>{5940675A-B579-460E-94D1-54222C63F5DA}</a:tableStyleId>
              </a:tblPr>
              <a:tblGrid>
                <a:gridCol w="2602230"/>
                <a:gridCol w="8305800"/>
              </a:tblGrid>
              <a:tr h="3897630">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注重对生产与消费的关系、多种所有制经济共同发展、企业经营与发展、劳动与就业、投资收益与投资风险等基础知识的考查。</a:t>
                      </a:r>
                    </a:p>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将生产与消费的关系、居民消费、企业经营成功的因素等知识相结合进行综合命题</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将我国的生产资料所有制与分配制度、社会主义市场经济体制等结合起来进行综合命题。</a:t>
                      </a:r>
                    </a:p>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注重结合当前经济热点</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联系国家发展战略设置情境</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以非选择题形式命题</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让考生运用所学知识分析国家扩大消费需求的原因、重视就业的意义</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论证企业经营成功的原因等</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侧重考查考生分析、论证有关经济问题的能力。</a:t>
                      </a:r>
                    </a:p>
                    <a:p>
                      <a:pPr indent="0"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关注内循环、出口转内销等社会热点</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从企业经营、消费对生产的反作用等角度进行分析。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文本框 2"/>
          <p:cNvSpPr txBox="1"/>
          <p:nvPr/>
        </p:nvSpPr>
        <p:spPr>
          <a:xfrm>
            <a:off x="932815" y="1289685"/>
            <a:ext cx="10812780" cy="267652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解题指导</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本题是一道政策影响类的逻辑推理试题。解答这类试题的关键在于牢牢抓住政策的内容</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并结合经济知识进行解读和探究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从政策最直接的影响开始入手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一步一步地分析这一政策是如何解决现实问题或达成预定目标的。</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3889375" cy="67786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5 </a:t>
            </a:r>
            <a:r>
              <a:rPr lang="zh-CN" altLang="en-US" sz="3200" strike="noStrike" noProof="1">
                <a:solidFill>
                  <a:schemeClr val="bg1"/>
                </a:solidFill>
                <a:latin typeface="微软雅黑" panose="020B0503020204020204" charset="-122"/>
                <a:ea typeface="微软雅黑" panose="020B0503020204020204" charset="-122"/>
                <a:sym typeface="+mn-ea"/>
              </a:rPr>
              <a:t> 投资理财</a:t>
            </a:r>
          </a:p>
        </p:txBody>
      </p:sp>
      <p:graphicFrame>
        <p:nvGraphicFramePr>
          <p:cNvPr id="5" name="表格 4"/>
          <p:cNvGraphicFramePr/>
          <p:nvPr>
            <p:custDataLst>
              <p:tags r:id="rId1"/>
            </p:custDataLst>
          </p:nvPr>
        </p:nvGraphicFramePr>
        <p:xfrm>
          <a:off x="749300" y="1027430"/>
          <a:ext cx="11009630" cy="4966970"/>
        </p:xfrm>
        <a:graphic>
          <a:graphicData uri="http://schemas.openxmlformats.org/drawingml/2006/table">
            <a:tbl>
              <a:tblPr firstRow="1" bandRow="1">
                <a:tableStyleId>{5940675A-B579-460E-94D1-54222C63F5DA}</a:tableStyleId>
              </a:tblPr>
              <a:tblGrid>
                <a:gridCol w="855980"/>
                <a:gridCol w="10153650"/>
              </a:tblGrid>
              <a:tr h="220726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近年高考对投资理财的考查较少,主要考查投资收益与投资风险、商业保险等内容。题型主要以选择题形式呈现,涉及图表、计算等形式,突出考查考生的科学精神核心素养。 备考时,要加强对比学习,掌握储蓄存款、商业保险、股票、债券各自的特点。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60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1.股票</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2.投资收益与投资风险</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3.商业保险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363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投资收益与投资风险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文本框 117"/>
          <p:cNvSpPr txBox="1"/>
          <p:nvPr/>
        </p:nvSpPr>
        <p:spPr>
          <a:xfrm>
            <a:off x="487045" y="201930"/>
            <a:ext cx="11188065" cy="5262245"/>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[2016</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Ⅰ,13,4]2015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国务院批复的</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基本养老保险基金投资管理办法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规定</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养老基金在投资国债、银行债券等债权性资产的同时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可以投资股票、股票基金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但投资股票等权益类资产的比重不超过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。上述规定的主要目的是</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增强资本流动性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平抑资本市场的波动</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扩大投资渠道</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实现投资收益的最大化</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优化投资组合</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追求收益与风险的平衡</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提高投资安全性</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促进资本市场的增长</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653415" y="391160"/>
            <a:ext cx="765175" cy="4381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文本框 117"/>
          <p:cNvSpPr txBox="1"/>
          <p:nvPr/>
        </p:nvSpPr>
        <p:spPr>
          <a:xfrm>
            <a:off x="716280" y="372745"/>
            <a:ext cx="11105515" cy="461581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333333"/>
                </a:solidFill>
                <a:latin typeface="微软雅黑" panose="020B0503020204020204" charset="-122"/>
                <a:ea typeface="微软雅黑" panose="020B0503020204020204" charset="-122"/>
                <a:cs typeface="微软雅黑" panose="020B0503020204020204" charset="-122"/>
                <a:sym typeface="+mn-ea"/>
              </a:rPr>
              <a:t>解析</a:t>
            </a:r>
            <a:r>
              <a:rPr lang="en-US" altLang="zh-CN" sz="2800" b="1">
                <a:solidFill>
                  <a:srgbClr val="333333"/>
                </a:solidFill>
                <a:latin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养老基金在投资国债、银行债券等债权性资产的同时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可以投资股票、股票基金”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目的在于追求收益</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投资股票等权益类资产的比重不超过</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目的在于规避风险。由此可见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材料中所述规定的主要目的是实现投资组合的优化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追求收益与风险的平衡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故</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符合题意。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在材料中未体现</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只看到了追求收益与规避风险的其中一个方面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不全面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排除</a:t>
            </a:r>
            <a:r>
              <a:rPr lang="zh-CN" altLang="en-US" sz="2800">
                <a:solidFill>
                  <a:srgbClr val="000000"/>
                </a:solidFill>
                <a:latin typeface="微软雅黑" panose="020B0503020204020204" charset="-122"/>
                <a:cs typeface="微软雅黑" panose="020B0503020204020204" charset="-122"/>
              </a:rPr>
              <a:t>。</a:t>
            </a:r>
          </a:p>
          <a:p>
            <a:pPr indent="0" algn="just" fontAlgn="base">
              <a:lnSpc>
                <a:spcPct val="150000"/>
              </a:lnSpc>
            </a:pPr>
            <a:r>
              <a:rPr lang="zh-CN" altLang="en-US" sz="2800" b="1">
                <a:latin typeface="微软雅黑" panose="020B0503020204020204" charset="-122"/>
                <a:ea typeface="微软雅黑" panose="020B0503020204020204" charset="-122"/>
              </a:rPr>
              <a:t>答案</a:t>
            </a:r>
            <a:r>
              <a:rPr lang="zh-CN" altLang="en-US" sz="2800">
                <a:latin typeface="微软雅黑" panose="020B0503020204020204" charset="-122"/>
                <a:ea typeface="微软雅黑" panose="020B0503020204020204" charset="-122"/>
              </a:rPr>
              <a:t>   </a:t>
            </a:r>
            <a:r>
              <a:rPr lang="en-US" altLang="zh-CN" sz="2800">
                <a:latin typeface="微软雅黑" panose="020B0503020204020204" charset="-122"/>
                <a:ea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4449">
                                            <p:txEl>
                                              <p:pRg st="1" end="1"/>
                                            </p:txEl>
                                          </p:spTgt>
                                        </p:tgtEl>
                                        <p:attrNameLst>
                                          <p:attrName>style.visibility</p:attrName>
                                        </p:attrNameLst>
                                      </p:cBhvr>
                                      <p:to>
                                        <p:strVal val="visible"/>
                                      </p:to>
                                    </p:set>
                                    <p:anim calcmode="lin" valueType="num">
                                      <p:cBhvr additive="base">
                                        <p:cTn id="7" dur="500" fill="hold"/>
                                        <p:tgtEl>
                                          <p:spTgt spid="1044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4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文本框 2"/>
          <p:cNvSpPr txBox="1"/>
          <p:nvPr/>
        </p:nvSpPr>
        <p:spPr>
          <a:xfrm>
            <a:off x="633730" y="1161415"/>
            <a:ext cx="11162665" cy="2030095"/>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解答本题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关键在于分析题干信息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了解材料中所述的规定是侧重于强调收益、风险其中一个方面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还是侧重于强调收益和风险的平衡。</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61000" y="1024255"/>
            <a:ext cx="6566535" cy="435483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fontAlgn="auto">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r>
              <a:rPr lang="zh-CN" altLang="en-US" sz="2800" b="1" strike="noStrike" noProof="1">
                <a:solidFill>
                  <a:schemeClr val="tx1">
                    <a:lumMod val="95000"/>
                    <a:lumOff val="5000"/>
                  </a:schemeClr>
                </a:solidFill>
                <a:latin typeface="微软雅黑" panose="020B0503020204020204" charset="-122"/>
                <a:ea typeface="微软雅黑" panose="020B0503020204020204" charset="-122"/>
              </a:rPr>
              <a:t> </a:t>
            </a:r>
            <a:endParaRPr lang="zh-CN" altLang="en-US" sz="2800" strike="noStrike" noProof="1">
              <a:solidFill>
                <a:schemeClr val="tx1">
                  <a:lumMod val="95000"/>
                  <a:lumOff val="5000"/>
                </a:schemeClr>
              </a:solidFill>
              <a:latin typeface="微软雅黑" panose="020B0503020204020204" charset="-122"/>
              <a:ea typeface="微软雅黑" panose="020B0503020204020204" charset="-122"/>
            </a:endParaRP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方法    推理传导类试题</a:t>
            </a:r>
          </a:p>
          <a:p>
            <a:pPr algn="l" fontAlgn="auto">
              <a:lnSpc>
                <a:spcPct val="150000"/>
              </a:lnSpc>
            </a:pPr>
            <a:r>
              <a:rPr lang="zh-CN" altLang="en-US" sz="2800" strike="noStrike" noProof="1">
                <a:solidFill>
                  <a:srgbClr val="FF0000"/>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b="1" strike="noStrike" noProof="1">
              <a:solidFill>
                <a:srgbClr val="FF0000"/>
              </a:solidFill>
              <a:latin typeface="微软雅黑" panose="020B0503020204020204" charset="-122"/>
              <a:ea typeface="微软雅黑" panose="020B0503020204020204" charset="-122"/>
            </a:endParaRP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热点    构建国内国际双循环相互促进的      </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新发展格局  </a:t>
            </a:r>
          </a:p>
        </p:txBody>
      </p:sp>
      <p:sp>
        <p:nvSpPr>
          <p:cNvPr id="106498" name="文本框 5"/>
          <p:cNvSpPr txBox="1"/>
          <p:nvPr/>
        </p:nvSpPr>
        <p:spPr>
          <a:xfrm>
            <a:off x="0" y="2540318"/>
            <a:ext cx="5270500" cy="1322070"/>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高分帮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“双一流”</a:t>
            </a:r>
          </a:p>
          <a:p>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         名校冲刺</a:t>
            </a:r>
          </a:p>
        </p:txBody>
      </p:sp>
    </p:spTree>
  </p:cSld>
  <p:clrMapOvr>
    <a:masterClrMapping/>
  </p:clrMapOvr>
  <p:transition spd="slow">
    <p:circl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1763"/>
            <a:ext cx="4603750" cy="684213"/>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方法 推理传导类试题</a:t>
            </a:r>
          </a:p>
        </p:txBody>
      </p:sp>
      <p:sp>
        <p:nvSpPr>
          <p:cNvPr id="107522" name="文本框 1"/>
          <p:cNvSpPr txBox="1"/>
          <p:nvPr/>
        </p:nvSpPr>
        <p:spPr>
          <a:xfrm>
            <a:off x="767715" y="876300"/>
            <a:ext cx="11139170" cy="521970"/>
          </a:xfrm>
          <a:prstGeom prst="rect">
            <a:avLst/>
          </a:prstGeom>
          <a:noFill/>
          <a:ln w="9525">
            <a:noFill/>
          </a:ln>
        </p:spPr>
        <p:txBody>
          <a:bodyPr wrap="square" anchor="t">
            <a:spAutoFit/>
          </a:bodyPr>
          <a:lstStyle/>
          <a:p>
            <a:r>
              <a:rPr lang="zh-CN" altLang="en-US" sz="2800" b="1">
                <a:solidFill>
                  <a:schemeClr val="tx1"/>
                </a:solidFill>
                <a:latin typeface="微软雅黑" panose="020B0503020204020204" charset="-122"/>
                <a:ea typeface="微软雅黑" panose="020B0503020204020204" charset="-122"/>
                <a:cs typeface="微软雅黑" panose="020B0503020204020204" charset="-122"/>
              </a:rPr>
              <a:t>题型解读</a:t>
            </a:r>
          </a:p>
        </p:txBody>
      </p:sp>
      <p:sp>
        <p:nvSpPr>
          <p:cNvPr id="107523" name="文本框 117"/>
          <p:cNvSpPr txBox="1"/>
          <p:nvPr/>
        </p:nvSpPr>
        <p:spPr>
          <a:xfrm>
            <a:off x="415925" y="1397953"/>
            <a:ext cx="11360150" cy="5128895"/>
          </a:xfrm>
          <a:prstGeom prst="rect">
            <a:avLst/>
          </a:prstGeom>
          <a:noFill/>
          <a:ln w="9525">
            <a:noFill/>
          </a:ln>
        </p:spPr>
        <p:txBody>
          <a:bodyPr wrap="square" anchor="t">
            <a:spAutoFit/>
          </a:bodyPr>
          <a:lstStyle/>
          <a:p>
            <a:pPr indent="0" algn="just" fontAlgn="base">
              <a:lnSpc>
                <a:spcPct val="13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推理传导类选择题一般有三种情形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每个题肢或选项均为单独的连锁反应</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要求判断该题肢或选项的推导是否正确。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如2020年山东高考第4题;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Ⅱ</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每个题肢本身表述正确</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要求根据题意进行排序。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Ⅰ</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材料给定四到六个题肢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其中有一个或几个题肢与设问要求不符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要求选出与设问要求相符的题肢并且进行排序。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Ⅱ</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base">
              <a:lnSpc>
                <a:spcPct val="13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推理传导类非选择题往往先给出一个结论</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指出一种经济现象对另外一种经济现象具有重要作用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然后要求分析这一作用的传导过程。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Ⅱ</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38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文本框 1"/>
          <p:cNvSpPr txBox="1"/>
          <p:nvPr/>
        </p:nvSpPr>
        <p:spPr>
          <a:xfrm>
            <a:off x="744220" y="109855"/>
            <a:ext cx="11234420" cy="737235"/>
          </a:xfrm>
          <a:prstGeom prst="rect">
            <a:avLst/>
          </a:prstGeom>
          <a:noFill/>
          <a:ln w="9525">
            <a:noFill/>
          </a:ln>
        </p:spPr>
        <p:txBody>
          <a:bodyPr wrap="square" anchor="t">
            <a:spAutoFit/>
          </a:bodyPr>
          <a:lstStyle/>
          <a:p>
            <a:pPr>
              <a:lnSpc>
                <a:spcPct val="150000"/>
              </a:lnSpc>
            </a:pPr>
            <a:r>
              <a:rPr lang="zh-CN" altLang="en-US" sz="2800" b="1">
                <a:latin typeface="微软雅黑" panose="020B0503020204020204" charset="-122"/>
                <a:ea typeface="微软雅黑" panose="020B0503020204020204" charset="-122"/>
                <a:cs typeface="微软雅黑" panose="020B0503020204020204" charset="-122"/>
              </a:rPr>
              <a:t>解题指导</a:t>
            </a:r>
          </a:p>
        </p:txBody>
      </p:sp>
      <p:graphicFrame>
        <p:nvGraphicFramePr>
          <p:cNvPr id="2" name="表格 1"/>
          <p:cNvGraphicFramePr/>
          <p:nvPr>
            <p:custDataLst>
              <p:tags r:id="rId1"/>
            </p:custDataLst>
          </p:nvPr>
        </p:nvGraphicFramePr>
        <p:xfrm>
          <a:off x="742315" y="770255"/>
          <a:ext cx="11007725" cy="5597525"/>
        </p:xfrm>
        <a:graphic>
          <a:graphicData uri="http://schemas.openxmlformats.org/drawingml/2006/table">
            <a:tbl>
              <a:tblPr firstRow="1" bandRow="1">
                <a:tableStyleId>{5940675A-B579-460E-94D1-54222C63F5DA}</a:tableStyleId>
              </a:tblPr>
              <a:tblGrid>
                <a:gridCol w="409575"/>
                <a:gridCol w="970280"/>
                <a:gridCol w="9627870"/>
              </a:tblGrid>
              <a:tr h="1534795">
                <a:tc rowSpan="3">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选择题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第一种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可采用排错法。在传导的过程中,只要有一个环节本身观点错误,或者前后环节没有引起和被引起的关系,则该题肢就可排除。也可以用直选法,即根据材料关键信息从起点开始一步一步进行推理。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215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第二种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首先明确题干材料主旨、设问要求,然后采用“确定首尾法”解题。即确定首项或者尾项。如果先确定首项,可依次往后推;如果是先确定尾项,可依次往前推。对于较复杂的排序选择题通常采用“首尾两端结合判断法”。第一步,看“首”,运用排除法缩小范围。第二步,看“尾”,即对剩余项的“尾”进行比较分析,判断哪个“尾”项正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97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第三种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首先排除错误的或与题目无关的题肢,然后根据知识间的内在联系进行排序。</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371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非选择题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首先确定传导源,弄清传导源的内容或表现,然后逐步向后推理。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文本框 117"/>
          <p:cNvSpPr txBox="1"/>
          <p:nvPr/>
        </p:nvSpPr>
        <p:spPr>
          <a:xfrm>
            <a:off x="486410" y="151765"/>
            <a:ext cx="11330305" cy="6554470"/>
          </a:xfrm>
          <a:prstGeom prst="rect">
            <a:avLst/>
          </a:prstGeom>
          <a:noFill/>
          <a:ln w="9525">
            <a:noFill/>
          </a:ln>
        </p:spPr>
        <p:txBody>
          <a:bodyPr wrap="square" anchor="t">
            <a:spAutoFit/>
          </a:bodyPr>
          <a:lstStyle/>
          <a:p>
            <a:pPr indent="0" algn="just" fontAlgn="base">
              <a:lnSpc>
                <a:spcPct val="150000"/>
              </a:lnSpc>
            </a:pPr>
            <a:r>
              <a:rPr lang="en-US" altLang="zh-CN" sz="280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湖北武汉调研</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近年来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各地稳步推进政府增信扶贫、龙头企业带贫、特色产业扶贫及扶贫贴息贷款等十大金融扶贫模式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不断扩大农业保险的覆盖面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采取对金融机构向农户发放小额贷款取得的利息收入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免征增值税等各项举措</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推动金融精准扶贫真正落地。下列传导正确的是</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政府增信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贴息贷款”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落实积极货币政策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降低贫困户贷款成本</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产业联动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金融扶贫机制”</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带动特色产业发展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形成市场合力助力精准脱贫</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免征金融机构增值税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鼓励向农户发放贷款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缓解农户融资困难</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不断扩大农业保险的覆盖面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健全社会保险制度</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减少农业风险损失　　 </a:t>
            </a:r>
          </a:p>
          <a:p>
            <a:pPr indent="0" algn="just" fontAlgn="base">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A.①② 	B.①④ 	C.②③	D.③④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486410" y="382905"/>
            <a:ext cx="796925" cy="393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文本框 117"/>
          <p:cNvSpPr txBox="1"/>
          <p:nvPr/>
        </p:nvSpPr>
        <p:spPr>
          <a:xfrm>
            <a:off x="622300" y="255905"/>
            <a:ext cx="11202035" cy="5908040"/>
          </a:xfrm>
          <a:prstGeom prst="rect">
            <a:avLst/>
          </a:prstGeom>
          <a:noFill/>
          <a:ln w="9525">
            <a:noFill/>
          </a:ln>
        </p:spPr>
        <p:txBody>
          <a:bodyPr wrap="square" anchor="t">
            <a:spAutoFit/>
          </a:bodyPr>
          <a:lstStyle/>
          <a:p>
            <a:pPr indent="0" algn="just" fontAlgn="base">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本题属于推理传导类选择题的第一种情形</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可用排错法解答。“政府增信</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贴息贷款”既涉及财政政策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贴息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也涉及货币政策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贷款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故不能将这两项政策归结为货币政策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同时这也不是在落实积极货币政策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错误。农业保险属于商业保险</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不属于社会保险范畴</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错误。落实“产业联动</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金融扶贫机制”有助于带动特色产业发展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形成市场合力助力精准脱贫</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正确。对金融机构向农户发放小额贷款取得的利息收入</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免征增值税</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这一政策会鼓励金融机构向农户发放贷款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从而缓解农户融资困难</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正确。</a:t>
            </a:r>
          </a:p>
          <a:p>
            <a:pPr indent="0" algn="just" fontAlgn="base">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0593">
                                            <p:txEl>
                                              <p:pRg st="1" end="1"/>
                                            </p:txEl>
                                          </p:spTgt>
                                        </p:tgtEl>
                                        <p:attrNameLst>
                                          <p:attrName>style.visibility</p:attrName>
                                        </p:attrNameLst>
                                      </p:cBhvr>
                                      <p:to>
                                        <p:strVal val="visible"/>
                                      </p:to>
                                    </p:set>
                                    <p:anim calcmode="lin" valueType="num">
                                      <p:cBhvr additive="base">
                                        <p:cTn id="7" dur="500" fill="hold"/>
                                        <p:tgtEl>
                                          <p:spTgt spid="11059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059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8dc8d4ea-48e3-4f9f-bc58-803a4c24f281}"/>
  <p:tag name="TABLE_ENDDRAG_ORIGIN_RECT" val="852*306"/>
  <p:tag name="TABLE_ENDDRAG_RECT" val="49*110*852*306"/>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6c3a841-4511-4405-87bc-44c5ef68106e}"/>
  <p:tag name="TABLE_ENDDRAG_ORIGIN_RECT" val="863*269"/>
  <p:tag name="TABLE_ENDDRAG_RECT" val="58*63*863*269"/>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6c3a841-4511-4405-87bc-44c5ef68106e}"/>
  <p:tag name="TABLE_ENDDRAG_ORIGIN_RECT" val="883*316"/>
  <p:tag name="TABLE_ENDDRAG_RECT" val="38*51*883*316"/>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3621f849-6870-413c-9c16-5fe2874d059e}"/>
  <p:tag name="TABLE_ENDDRAG_ORIGIN_RECT" val="867*456"/>
  <p:tag name="TABLE_ENDDRAG_RECT" val="54*61*867*456"/>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88c8252a-f99c-4eae-ab3f-e96ab113b5f2}"/>
  <p:tag name="TABLE_ENDDRAG_ORIGIN_RECT" val="888*352"/>
  <p:tag name="TABLE_ENDDRAG_RECT" val="51*57*888*353"/>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67235ec7-02ad-4ac6-895e-f618da175342}"/>
  <p:tag name="TABLE_ENDDRAG_ORIGIN_RECT" val="871*453"/>
  <p:tag name="TABLE_ENDDRAG_RECT" val="56*37*871*45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67235ec7-02ad-4ac6-895e-f618da175342}"/>
  <p:tag name="TABLE_ENDDRAG_ORIGIN_RECT" val="858*559"/>
  <p:tag name="TABLE_ENDDRAG_RECT" val="49*18*858*559"/>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de3489ce-b1f3-45fe-abfb-77e5aa29540d}"/>
  <p:tag name="TABLE_ENDDRAG_ORIGIN_RECT" val="869*418"/>
  <p:tag name="TABLE_ENDDRAG_RECT" val="50*106*869*418"/>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84b95f49-4c09-41c7-9544-c9922067c109}"/>
  <p:tag name="TABLE_ENDDRAG_ORIGIN_RECT" val="847*432"/>
  <p:tag name="TABLE_ENDDRAG_RECT" val="60*69*847*432"/>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1728de3f-845c-4b8e-80ed-90254e957517}"/>
  <p:tag name="TABLE_ENDDRAG_ORIGIN_RECT" val="874*418"/>
  <p:tag name="TABLE_ENDDRAG_RECT" val="46*110*874*418"/>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329ee04f-28d8-4410-bcba-ca0c3a37d41a}"/>
  <p:tag name="TABLE_ENDDRAG_ORIGIN_RECT" val="881*389"/>
  <p:tag name="TABLE_ENDDRAG_RECT" val="53*111*881*38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ad78634-64e7-46bb-9901-ae1a97118262}"/>
  <p:tag name="TABLE_ENDDRAG_ORIGIN_RECT" val="851*360"/>
  <p:tag name="TABLE_ENDDRAG_RECT" val="54*60*851*360"/>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8d0a7f6b-76b9-48ba-8164-6ca27e49e289}"/>
  <p:tag name="TABLE_ENDDRAG_ORIGIN_RECT" val="862*431"/>
  <p:tag name="TABLE_ENDDRAG_RECT" val="55*62*862*431"/>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4a7844a8-c5c2-4f5a-9d11-aa04bc99119e}"/>
  <p:tag name="TABLE_ENDDRAG_ORIGIN_RECT" val="858*420"/>
  <p:tag name="TABLE_ENDDRAG_RECT" val="62*80*858*420"/>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0a1a4881-bdda-4b99-ae11-7e93afca9482}"/>
  <p:tag name="TABLE_ENDDRAG_ORIGIN_RECT" val="863*466"/>
  <p:tag name="TABLE_ENDDRAG_RECT" val="60*29*863*466"/>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0a1a4881-bdda-4b99-ae11-7e93afca9482}"/>
  <p:tag name="TABLE_ENDDRAG_ORIGIN_RECT" val="863*1470"/>
  <p:tag name="TABLE_ENDDRAG_RECT" val="60*29*863*1470"/>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0a1a4881-bdda-4b99-ae11-7e93afca9482}"/>
  <p:tag name="TABLE_ENDDRAG_ORIGIN_RECT" val="863*1470"/>
  <p:tag name="TABLE_ENDDRAG_RECT" val="60*29*863*1470"/>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b5bfd5d7-ee12-4817-bbd1-2ac65bf0bd82}"/>
  <p:tag name="TABLE_ENDDRAG_ORIGIN_RECT" val="874*300"/>
  <p:tag name="TABLE_ENDDRAG_RECT" val="53*126*874*300"/>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6cb314a7-93f2-4fb4-a83d-54f328c4b2d1}"/>
  <p:tag name="TABLE_ENDDRAG_ORIGIN_RECT" val="867*435"/>
  <p:tag name="TABLE_ENDDRAG_RECT" val="52*102*867*435"/>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6cb314a7-93f2-4fb4-a83d-54f328c4b2d1}"/>
  <p:tag name="TABLE_ENDDRAG_ORIGIN_RECT" val="867*435"/>
  <p:tag name="TABLE_ENDDRAG_RECT" val="52*102*867*435"/>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6cb314a7-93f2-4fb4-a83d-54f328c4b2d1}"/>
  <p:tag name="TABLE_ENDDRAG_ORIGIN_RECT" val="867*315"/>
  <p:tag name="TABLE_ENDDRAG_RECT" val="56*64*867*315"/>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c4cc6f7a-9835-48fd-93e2-77435da6ed7d}"/>
  <p:tag name="TABLE_ENDDRAG_ORIGIN_RECT" val="866*483"/>
  <p:tag name="TABLE_ENDDRAG_RECT" val="61*52*866*48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7b9f8fec-fe83-43d0-b833-83811c98b9ac}"/>
  <p:tag name="TABLE_ENDDRAG_ORIGIN_RECT" val="679*353"/>
  <p:tag name="TABLE_ENDDRAG_RECT" val="54*60*679*353"/>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54412153-99ad-4480-a8ba-22ec73e4bd43}"/>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b14f4a6e-9648-4b95-aecb-3febf3b1180f}"/>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8141a474-7f32-4144-9ff7-17f2d5b2b611}"/>
  <p:tag name="TABLE_ENDDRAG_ORIGIN_RECT" val="869*388"/>
  <p:tag name="TABLE_ENDDRAG_RECT" val="51*110*869*388"/>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d07ea77d-c8e5-48d3-bc93-ea9e397a2ad0}"/>
  <p:tag name="TABLE_ENDDRAG_ORIGIN_RECT" val="882*412"/>
  <p:tag name="TABLE_ENDDRAG_RECT" val="47*69*882*412"/>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e48a867b-a386-4198-8549-5053b94323c1}"/>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c2ddb288-4f09-4a3e-a451-86de2e259d92}"/>
  <p:tag name="TABLE_ENDDRAG_ORIGIN_RECT" val="896*442"/>
  <p:tag name="TABLE_ENDDRAG_RECT" val="40*72*896*442"/>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b32d9669-a9be-46ea-b997-69c66a2f5543}"/>
  <p:tag name="TABLE_ENDDRAG_ORIGIN_RECT" val="863*262"/>
  <p:tag name="TABLE_ENDDRAG_RECT" val="55*55*863*262"/>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9c9ddc32-abd8-4609-9692-7370a0b40e09}"/>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2fc5f5b6-2c1b-4327-996b-f54a43e394aa}"/>
  <p:tag name="TABLE_ENDDRAG_ORIGIN_RECT" val="866*391"/>
  <p:tag name="TABLE_ENDDRAG_RECT" val="59*80*866*391"/>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8d5f6507-aa53-4615-85d6-0e86d185a5e1}"/>
  <p:tag name="TABLE_ENDDRAG_ORIGIN_RECT" val="866*242"/>
  <p:tag name="TABLE_ENDDRAG_RECT" val="58*60*866*24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fe76acd9-0cec-405c-83af-35f9741cc259}"/>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2a1ccca8-1978-4805-8ff2-29f9ead3bf6e}"/>
  <p:tag name="TABLE_ENDDRAG_ORIGIN_RECT" val="883*381"/>
  <p:tag name="TABLE_ENDDRAG_RECT" val="38*121*883*381"/>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2e82800-2516-4396-bb75-ab869d9c1a4c}"/>
  <p:tag name="TABLE_ENDDRAG_ORIGIN_RECT" val="866*476"/>
  <p:tag name="TABLE_ENDDRAG_RECT" val="56*27*866*476"/>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b9481a19-426f-4655-9afe-b7880743006c}"/>
  <p:tag name="TABLE_ENDDRAG_ORIGIN_RECT" val="862*245"/>
  <p:tag name="TABLE_ENDDRAG_RECT" val="58*58*862*245"/>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f6d93d7a-2ffc-42c6-8def-4db5f817db75}"/>
  <p:tag name="TABLE_ENDDRAG_ORIGIN_RECT" val="841*428"/>
  <p:tag name="TABLE_ENDDRAG_RECT" val="77*48*841*428"/>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cf048835-0507-45cb-9e30-2571b4758301}"/>
  <p:tag name="TABLE_ENDDRAG_ORIGIN_RECT" val="836*192"/>
  <p:tag name="TABLE_ENDDRAG_RECT" val="68*122*836*19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6348</Words>
  <Application>WPS 演示</Application>
  <PresentationFormat>自定义</PresentationFormat>
  <Paragraphs>678</Paragraphs>
  <Slides>111</Slides>
  <Notes>3</Notes>
  <HiddenSlides>0</HiddenSlides>
  <MMClips>0</MMClips>
  <ScaleCrop>false</ScaleCrop>
  <HeadingPairs>
    <vt:vector size="4" baseType="variant">
      <vt:variant>
        <vt:lpstr>主题</vt:lpstr>
      </vt:variant>
      <vt:variant>
        <vt:i4>2</vt:i4>
      </vt:variant>
      <vt:variant>
        <vt:lpstr>幻灯片标题</vt:lpstr>
      </vt:variant>
      <vt:variant>
        <vt:i4>111</vt:i4>
      </vt:variant>
    </vt:vector>
  </HeadingPairs>
  <TitlesOfParts>
    <vt:vector size="113" baseType="lpstr">
      <vt:lpstr>Office 主题​​</vt:lpstr>
      <vt:lpstr>自定义设计方案</vt:lpstr>
      <vt:lpstr>幻灯片 1</vt:lpstr>
      <vt:lpstr>专题二  生产、劳动与经营</vt:lpstr>
      <vt:lpstr>幻灯片 3</vt:lpstr>
      <vt:lpstr>幻灯片 4</vt:lpstr>
      <vt:lpstr>幻灯片 5</vt:lpstr>
      <vt:lpstr>  考情解读</vt:lpstr>
      <vt:lpstr>幻灯片 7</vt:lpstr>
      <vt:lpstr>幻灯片 8</vt:lpstr>
      <vt:lpstr>幻灯片 9</vt:lpstr>
      <vt:lpstr>  知识体系构建</vt:lpstr>
      <vt:lpstr>幻灯片 11</vt:lpstr>
      <vt:lpstr>  考点1   生产与消费</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  考点2   我国的生产资料所有制</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  考点3   企业与劳动者</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  考点4   投资与融资</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  考法1  生产与消费的关系</vt:lpstr>
      <vt:lpstr>幻灯片 70</vt:lpstr>
      <vt:lpstr>幻灯片 71</vt:lpstr>
      <vt:lpstr>幻灯片 72</vt:lpstr>
      <vt:lpstr>幻灯片 73</vt:lpstr>
      <vt:lpstr>幻灯片 74</vt:lpstr>
      <vt:lpstr>幻灯片 75</vt:lpstr>
      <vt:lpstr>  考法2  我国的生产资料所有制</vt:lpstr>
      <vt:lpstr>幻灯片 77</vt:lpstr>
      <vt:lpstr>幻灯片 78</vt:lpstr>
      <vt:lpstr>幻灯片 79</vt:lpstr>
      <vt:lpstr>  考法3  企业经营与发展</vt:lpstr>
      <vt:lpstr>幻灯片 81</vt:lpstr>
      <vt:lpstr>幻灯片 82</vt:lpstr>
      <vt:lpstr>幻灯片 83</vt:lpstr>
      <vt:lpstr>幻灯片 84</vt:lpstr>
      <vt:lpstr>幻灯片 85</vt:lpstr>
      <vt:lpstr>  考法4  劳动与就业</vt:lpstr>
      <vt:lpstr>幻灯片 87</vt:lpstr>
      <vt:lpstr>幻灯片 88</vt:lpstr>
      <vt:lpstr>幻灯片 89</vt:lpstr>
      <vt:lpstr>幻灯片 90</vt:lpstr>
      <vt:lpstr>  考法5  投资理财</vt:lpstr>
      <vt:lpstr>幻灯片 92</vt:lpstr>
      <vt:lpstr>幻灯片 93</vt:lpstr>
      <vt:lpstr>幻灯片 94</vt:lpstr>
      <vt:lpstr>幻灯片 95</vt:lpstr>
      <vt:lpstr>  方法 推理传导类试题</vt:lpstr>
      <vt:lpstr>幻灯片 97</vt:lpstr>
      <vt:lpstr>幻灯片 98</vt:lpstr>
      <vt:lpstr>幻灯片 99</vt:lpstr>
      <vt:lpstr>幻灯片 100</vt:lpstr>
      <vt:lpstr>幻灯片 101</vt:lpstr>
      <vt:lpstr>幻灯片 102</vt:lpstr>
      <vt:lpstr>幻灯片 103</vt:lpstr>
      <vt:lpstr>  热点  构建国内国际双循环相互促进的新发展格局</vt:lpstr>
      <vt:lpstr>幻灯片 105</vt:lpstr>
      <vt:lpstr>幻灯片 106</vt:lpstr>
      <vt:lpstr>幻灯片 107</vt:lpstr>
      <vt:lpstr>幻灯片 108</vt:lpstr>
      <vt:lpstr>幻灯片 109</vt:lpstr>
      <vt:lpstr>幻灯片 110</vt:lpstr>
      <vt:lpstr>幻灯片 111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54</cp:revision>
  <dcterms:created xsi:type="dcterms:W3CDTF">2021-02-23T08:59:00Z</dcterms:created>
  <dcterms:modified xsi:type="dcterms:W3CDTF">2021-09-23T12:58:03Z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