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48"/>
  </p:notesMasterIdLst>
  <p:handoutMasterIdLst>
    <p:handoutMasterId r:id="rId49"/>
  </p:handoutMasterIdLst>
  <p:sldIdLst>
    <p:sldId id="482" r:id="rId7"/>
    <p:sldId id="332" r:id="rId8"/>
    <p:sldId id="686" r:id="rId9"/>
    <p:sldId id="516" r:id="rId10"/>
    <p:sldId id="483" r:id="rId11"/>
    <p:sldId id="517" r:id="rId12"/>
    <p:sldId id="747" r:id="rId13"/>
    <p:sldId id="261" r:id="rId14"/>
    <p:sldId id="488" r:id="rId15"/>
    <p:sldId id="748" r:id="rId16"/>
    <p:sldId id="750" r:id="rId17"/>
    <p:sldId id="749" r:id="rId18"/>
    <p:sldId id="272" r:id="rId19"/>
    <p:sldId id="502" r:id="rId20"/>
    <p:sldId id="422" r:id="rId21"/>
    <p:sldId id="503" r:id="rId22"/>
    <p:sldId id="504" r:id="rId23"/>
    <p:sldId id="547" r:id="rId24"/>
    <p:sldId id="548" r:id="rId25"/>
    <p:sldId id="549" r:id="rId26"/>
    <p:sldId id="670" r:id="rId27"/>
    <p:sldId id="720" r:id="rId28"/>
    <p:sldId id="721" r:id="rId29"/>
    <p:sldId id="722" r:id="rId30"/>
    <p:sldId id="751" r:id="rId31"/>
    <p:sldId id="752" r:id="rId32"/>
    <p:sldId id="753" r:id="rId33"/>
    <p:sldId id="273" r:id="rId34"/>
    <p:sldId id="557" r:id="rId35"/>
    <p:sldId id="497" r:id="rId36"/>
    <p:sldId id="500" r:id="rId37"/>
    <p:sldId id="637" r:id="rId38"/>
    <p:sldId id="638" r:id="rId39"/>
    <p:sldId id="639" r:id="rId40"/>
    <p:sldId id="646" r:id="rId41"/>
    <p:sldId id="647" r:id="rId42"/>
    <p:sldId id="754" r:id="rId43"/>
    <p:sldId id="648" r:id="rId44"/>
    <p:sldId id="745" r:id="rId45"/>
    <p:sldId id="755" r:id="rId46"/>
    <p:sldId id="756"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60"/>
        <p:guide pos="3834"/>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热点专题六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展现大国担当</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热点专题六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展现大国担当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热点专题六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展现大国担当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热点专题六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展现大国担当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8.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热点专题六  展现大国担当</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97535" y="1403985"/>
            <a:ext cx="10967720" cy="5631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8.中国同世界的关系越来越紧密，中国的发展离不开世界，世界的繁荣稳定也离不开中国。</a:t>
            </a:r>
          </a:p>
          <a:p>
            <a:pPr>
              <a:lnSpc>
                <a:spcPct val="150000"/>
              </a:lnSpc>
            </a:pPr>
            <a:r>
              <a:rPr sz="2400" b="1" dirty="0">
                <a:latin typeface="宋体" panose="02010600030101010101" pitchFamily="2" charset="-122"/>
                <a:ea typeface="宋体" panose="02010600030101010101" pitchFamily="2" charset="-122"/>
                <a:sym typeface="+mn-ea"/>
              </a:rPr>
              <a:t>9.树立全球观念，就要学会从世界的角度看问题，培养面向世界的眼光。</a:t>
            </a:r>
          </a:p>
          <a:p>
            <a:pPr>
              <a:lnSpc>
                <a:spcPct val="150000"/>
              </a:lnSpc>
            </a:pPr>
            <a:r>
              <a:rPr sz="2400" b="1" dirty="0">
                <a:latin typeface="宋体" panose="02010600030101010101" pitchFamily="2" charset="-122"/>
                <a:ea typeface="宋体" panose="02010600030101010101" pitchFamily="2" charset="-122"/>
                <a:sym typeface="+mn-ea"/>
              </a:rPr>
              <a:t>10.文化多样性是人类社会的基本特征，是世界文化充满活力的表现，也是人类文明进步的重要动力。</a:t>
            </a:r>
          </a:p>
          <a:p>
            <a:pPr>
              <a:lnSpc>
                <a:spcPct val="150000"/>
              </a:lnSpc>
            </a:pPr>
            <a:r>
              <a:rPr sz="2400" b="1" dirty="0">
                <a:latin typeface="宋体" panose="02010600030101010101" pitchFamily="2" charset="-122"/>
                <a:ea typeface="宋体" panose="02010600030101010101" pitchFamily="2" charset="-122"/>
                <a:sym typeface="+mn-ea"/>
              </a:rPr>
              <a:t>11.世界正处于大发展大变革大调整时期。世界多极化，经济全球化，社会信息化，文化多样化，深入发展，和平发展大势不可逆转。</a:t>
            </a:r>
          </a:p>
          <a:p>
            <a:pPr>
              <a:lnSpc>
                <a:spcPct val="150000"/>
              </a:lnSpc>
            </a:pPr>
            <a:r>
              <a:rPr sz="2400" b="1" dirty="0">
                <a:latin typeface="宋体" panose="02010600030101010101" pitchFamily="2" charset="-122"/>
                <a:ea typeface="宋体" panose="02010600030101010101" pitchFamily="2" charset="-122"/>
                <a:sym typeface="+mn-ea"/>
              </a:rPr>
              <a:t>12.采取共同行动，承担共同责任，构建人类命运共同体，应成为各国解决全球性问题的必然选择。</a:t>
            </a:r>
          </a:p>
          <a:p>
            <a:pPr>
              <a:lnSpc>
                <a:spcPct val="150000"/>
              </a:lnSpc>
            </a:pPr>
            <a:endParaRPr sz="24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97535" y="1403985"/>
            <a:ext cx="10967720" cy="5631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13.中国着眼于时代发展大势，遵循共商共建共享原则，为全球治理提出中国方案，贡献中国智慧。</a:t>
            </a:r>
          </a:p>
          <a:p>
            <a:pPr>
              <a:lnSpc>
                <a:spcPct val="150000"/>
              </a:lnSpc>
            </a:pPr>
            <a:r>
              <a:rPr sz="2400" b="1" dirty="0">
                <a:latin typeface="宋体" panose="02010600030101010101" pitchFamily="2" charset="-122"/>
                <a:ea typeface="宋体" panose="02010600030101010101" pitchFamily="2" charset="-122"/>
                <a:sym typeface="+mn-ea"/>
              </a:rPr>
              <a:t>14.经过几十年的发展，中国已在资金、人才、技术、管理经验、基础设施等领域具备良好的积累，为经济发展从“中国制造”向“中国智造”转型奠定了良好的基础。</a:t>
            </a:r>
          </a:p>
          <a:p>
            <a:pPr>
              <a:lnSpc>
                <a:spcPct val="150000"/>
              </a:lnSpc>
            </a:pPr>
            <a:r>
              <a:rPr sz="2400" b="1" dirty="0">
                <a:latin typeface="宋体" panose="02010600030101010101" pitchFamily="2" charset="-122"/>
                <a:ea typeface="宋体" panose="02010600030101010101" pitchFamily="2" charset="-122"/>
                <a:sym typeface="+mn-ea"/>
              </a:rPr>
              <a:t>15.和平、发展、合作、共赢的时代潮流越来越强劲，为中国的发展提供了良好的外部环境，中国的国际影响力不断提升，在经济合作、全球治理等多个领域发挥的引领作用越来越大，许多国家为谋求经济的稳定与增长需要与中国开展深入合作，这使中国在国际合作各个领域获得更大的发展空间，更加有所作为。</a:t>
            </a:r>
          </a:p>
          <a:p>
            <a:pPr>
              <a:lnSpc>
                <a:spcPct val="150000"/>
              </a:lnSpc>
            </a:pPr>
            <a:endParaRPr sz="24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97535" y="1440180"/>
            <a:ext cx="10967720" cy="3415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16.中国要把握世界的发展趋势，积极谋求自身发展，提高国际竞争力。促进发展，要把提升发展质量放在首位；促进发展，要积极寻求新的经济增长点；促进发展，要以更加开放的态度积极参与全球规则制定。</a:t>
            </a:r>
          </a:p>
          <a:p>
            <a:pPr>
              <a:lnSpc>
                <a:spcPct val="150000"/>
              </a:lnSpc>
            </a:pPr>
            <a:r>
              <a:rPr sz="2400" b="1" dirty="0">
                <a:latin typeface="宋体" panose="02010600030101010101" pitchFamily="2" charset="-122"/>
                <a:ea typeface="宋体" panose="02010600030101010101" pitchFamily="2" charset="-122"/>
                <a:sym typeface="+mn-ea"/>
              </a:rPr>
              <a:t>17.中国在谋求自身发展的同时，一直坚持合作共赢的理念，主张在全球发展中要集思广益，各司所长，各尽所能，让发展的成果更多更公平地惠及各个国家，中国与世界各国分享发展机遇，共享发展成果。</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1845" y="2298700"/>
            <a:ext cx="10380345" cy="2861310"/>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1.世界各国为什么要朝着构建人类命运共同体的方向前行？</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（1）构建人类命运共同体，采取共同行动，承担共同责任，应成为各国解决全球性问题的必须选择。</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（2）当今世界，各国相互联系、相互依存的程度空前加深。人类越来越成为你中有我、我中有你的命运共同体。</a:t>
            </a:r>
            <a:endParaRPr lang="en-US"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642110"/>
            <a:ext cx="10430510" cy="3415030"/>
          </a:xfrm>
          <a:prstGeom prst="rect">
            <a:avLst/>
          </a:prstGeom>
          <a:noFill/>
        </p:spPr>
        <p:txBody>
          <a:bodyPr wrap="square" rtlCol="0" anchor="t">
            <a:spAutoFit/>
          </a:bodyPr>
          <a:lstStyle/>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a:t>
            </a:r>
            <a:r>
              <a:rPr lang="en-US" altLang="zh-CN"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a:t>
            </a: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）没有哪一个国家能够独自应对人类面临的各种挑战，也没有哪个国家能够退回到自我封闭的孤岛。</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a:t>
            </a:r>
            <a:r>
              <a:rPr lang="en-US" altLang="zh-CN"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a:t>
            </a: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）这符合当今世界主题和潮流，有利于促进世界和平与发展，有利于促进世界共同繁荣等。</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（5）这符合当今世界主题和潮流,有利于促进世界和平与发展,有利于促进世界共同繁荣等。</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15" y="1558290"/>
            <a:ext cx="10554970" cy="3969385"/>
          </a:xfrm>
          <a:prstGeom prst="rect">
            <a:avLst/>
          </a:prstGeom>
          <a:noFill/>
        </p:spPr>
        <p:txBody>
          <a:bodyPr wrap="square" rtlCol="0" anchor="t">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2.中国代表团为什么要呼吁推动构建人类卫生健康共同体？</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（1）当今世界，各国相互联系，相互依存的程度空前加深。</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（2）各国越来越成为你中有我、我中有你的人类卫生健康共同体。</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（3）人类面临重大的病毒、疫病威胁，没有哪个国家能够独立应对。</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（4）相互推诿、逃避责任行为，将导致问题更加复杂。</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（5）各国采取共同行动，承担共同责任，构建卫生健康共同体，才能解决这一全球性问题等。</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449070"/>
            <a:ext cx="10711815" cy="5077460"/>
          </a:xfrm>
          <a:prstGeom prst="rect">
            <a:avLst/>
          </a:prstGeom>
          <a:noFill/>
          <a:ln w="9525">
            <a:noFill/>
          </a:ln>
        </p:spPr>
        <p:txBody>
          <a:bodyPr wrap="square">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3.简要分析热点2体现了中国怎样的国际形象。</a:t>
            </a: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面对全球性危机，中国积极主动地承担起相应的责任，为国际社会抗击疫情积极贡献中国智慧、中国经验、中国处方，展现了负责任的大国形象。</a:t>
            </a:r>
            <a:endParaRPr sz="2400" b="1">
              <a:solidFill>
                <a:srgbClr val="000000"/>
              </a:solidFill>
              <a:latin typeface="宋体" panose="02010600030101010101" pitchFamily="2" charset="-122"/>
              <a:ea typeface="宋体" panose="02010600030101010101" pitchFamily="2" charset="-122"/>
            </a:endParaRPr>
          </a:p>
          <a:p>
            <a:pPr indent="0">
              <a:lnSpc>
                <a:spcPct val="150000"/>
              </a:lnSpc>
            </a:pPr>
            <a:r>
              <a:rPr sz="2400" b="1">
                <a:solidFill>
                  <a:srgbClr val="000000"/>
                </a:solidFill>
                <a:latin typeface="宋体" panose="02010600030101010101" pitchFamily="2" charset="-122"/>
                <a:ea typeface="宋体" panose="02010600030101010101" pitchFamily="2" charset="-122"/>
              </a:rPr>
              <a:t>4.面对新冠肺炎全球大流行，谈谈各国人民应该为构建人类命运共同体作出哪些努力。</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相互信任、守望相助和共同担当。</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关怀生命、尊重生命的价值，善待自己。</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把关切的目光投向世界，关注他人的命运，理解他人的痛苦与快乐，增进包容与合作。</a:t>
            </a:r>
            <a:endParaRPr sz="2400" b="1">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347470"/>
            <a:ext cx="10759440" cy="396938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5.谈谈我国为什么要积极推动全球团结抗疫。</a:t>
            </a:r>
            <a:endParaRPr sz="2400" b="1">
              <a:solidFill>
                <a:srgbClr val="000000"/>
              </a:solidFill>
              <a:latin typeface="宋体" panose="02010600030101010101" pitchFamily="2" charset="-122"/>
              <a:ea typeface="宋体" panose="02010600030101010101" pitchFamily="2"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推动全球团结抗疫也是维护国家利益的体现，有利于保障我国人民的生命健康。</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我国是负责任的大国，在国际事务中积极贡献自己的力量，在谋求本国发展的同时兼顾他国合理关切，因此积极帮助在疫情防控中较为艰难的国家。</a:t>
            </a:r>
            <a:endParaRPr sz="2400" b="1">
              <a:solidFill>
                <a:srgbClr val="000000"/>
              </a:solidFill>
              <a:latin typeface="楷体_GB2312" panose="02010609030101010101" charset="-122"/>
              <a:ea typeface="楷体_GB2312" panose="02010609030101010101" charset="-122"/>
            </a:endParaRP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我国坚持人类命运共同体理念，世界各国是一个整体，在疫情防控战中，唯有合作才能共赢。</a:t>
            </a:r>
            <a:r>
              <a:rPr sz="2400" b="1">
                <a:solidFill>
                  <a:srgbClr val="000000"/>
                </a:solidFill>
                <a:latin typeface="宋体" panose="02010600030101010101" pitchFamily="2" charset="-122"/>
                <a:ea typeface="宋体" panose="02010600030101010101" pitchFamily="2" charset="-122"/>
              </a:rPr>
              <a:t> </a:t>
            </a:r>
            <a:endParaRPr sz="24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601325" cy="341503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6.从上合组织民间友好论坛和上合组织国际圆桌会议中，你能得出什么结论？</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中国坚持对外开放。</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当今世界是开放互动的世界。</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和平与发展是当今时代的主题。</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中国的发展离不开世界，世界的繁荣也需要中国。</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中国积极承担国际责任，贡献中国智慧。</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9460" y="1409065"/>
            <a:ext cx="10637520"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7. 热点4体现了怎样的中国担当？</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面对各种区域性和全球性的危机和难题，中国积极主动地承担起相应的责任。</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中国全方位参与全球治理，在有关世界和平与发展的各个领域，积极采取行动。</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作为一个负责任的大国，中国致力于成为世界和平的建设者、全球发展的贡献者、国际秩序的维护者。</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我国高举和平、发展、合作、共赢的旗帜，为推动建设相互尊重、公平正义、合作共赢的新型国际关系作着不懈的努力。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873760" y="1838960"/>
            <a:ext cx="10480675" cy="452310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热点1：中国共产党与世界政党领导人峰会举行 </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2021年7月6日，以“为人民谋幸福：政党的责任”为主题，中国共产党与世界政党领导人峰会以视频连线方式举行，中共中央总书记、国家主席习近平在北京出席会议并发表题为《加强政党合作　共谋人民幸福》的主旨讲话。习近平主席在讲话中强调，从命运与共的角度看，世界是宽广博大的，处处都有合作机遇。我们要倾听人民心声，顺应时代潮流，推动各国加强协调和合作，把本国人民利益同世界各国人民利益统一起来，朝着构建人类命运共同体的方向前行。</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560830"/>
            <a:ext cx="10634980" cy="286131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8.国家主席习近平在全球健康峰会上的讲话有哪些重大意义？</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分享抗疫经验，彰显我国负责任的大国形象。</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给世界抗疫带来信心和希望。</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推动国际秩序朝着更公正合理的方向发展。</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推进世界和平与发展、国际协调与合作。</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390015"/>
            <a:ext cx="10634980" cy="507746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9.在全球健康峰会上，中国宣布的举措助力全球抗疫斗争传递了哪些信息？</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中国是一个和平、合作、负责任的大国。</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面对全球性的问题和危机，我国不推诿、不逃避，积极主动承担起相应的责任。</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我国全方位参与全球治理，在有关世界和平与发展的各个领域，采取积极行动。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我国遵循共商共建共享原则，为全球抗“疫”提出中国方案，贡献中国智慧。</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我国坚持合作共赢的理念，推动共建人类命运共同体。</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9625" y="1597025"/>
            <a:ext cx="1063498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10.中国为全球抗疫合作和经济复苏作出了重要贡献说明了什么？</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中国是一个负责任的大国，中国努力提高自身在国际上的影响力、感召力和塑造力，致力于成为世界和平的建设者、全球发展的贡献者、国际秩序的维护者。</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我国的综合国力显著增强，国际地位日益提高，在国际舞台上发挥着越来越重要的作用。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我国高举和平、发展、合作、共赢的旗帜，为推动建设相互尊重、公平正义、合作共赢的新型国际关系做着不懈的努力。</a:t>
            </a:r>
            <a:endParaRPr sz="2400" b="1">
              <a:solidFill>
                <a:srgbClr val="00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9625" y="1572895"/>
            <a:ext cx="10634980" cy="2861310"/>
          </a:xfrm>
          <a:prstGeom prst="rect">
            <a:avLst/>
          </a:prstGeom>
          <a:noFill/>
          <a:ln w="9525">
            <a:noFill/>
          </a:ln>
        </p:spPr>
        <p:txBody>
          <a:bodyPr wrap="square">
            <a:spAutoFit/>
          </a:bodyPr>
          <a:lstStyle/>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中国的发展离不开世界，世界的繁荣稳定也离不开中国。</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我国始终不渝走和平发展道路，奉行互利共赢的开放战略。</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6</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我国在谋求自身发展的同时，坚持合作共赢理念，让发展成果更多地惠及各个国家。</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7</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中国重视与相关国家的合作，致力于共同建设一个繁荣的世界等。</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1040" y="1440180"/>
            <a:ext cx="1076833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11.中国为什么要深化疫情防控国际合作，向出现疫情扩散的国家提供力所能及的援助？</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病毒是人类的共同敌人，疫情没有国界。</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新冠肺炎疫情是国际社会共同面临的严峻挑战，没有哪个国家能独自应对。</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人类只有一个地球，各国共处一个世界。</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我国致力于成为世界和平的建设者、全球发展的贡献者、国际秩序的维护者。</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中国重视与相关国家和地区的合作，致力于共同建设一个和平稳定的世界。</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1416050"/>
            <a:ext cx="10965180" cy="4869815"/>
          </a:xfrm>
          <a:prstGeom prst="rect">
            <a:avLst/>
          </a:prstGeom>
          <a:noFill/>
          <a:ln w="9525">
            <a:noFill/>
          </a:ln>
        </p:spPr>
        <p:txBody>
          <a:bodyPr wrap="square">
            <a:spAutoFit/>
          </a:bodyPr>
          <a:lstStyle/>
          <a:p>
            <a:pPr indent="0">
              <a:lnSpc>
                <a:spcPct val="150000"/>
              </a:lnSpc>
            </a:pPr>
            <a:r>
              <a:rPr sz="2300" b="1">
                <a:solidFill>
                  <a:srgbClr val="000000"/>
                </a:solidFill>
                <a:latin typeface="宋体" panose="02010600030101010101" pitchFamily="2" charset="-122"/>
                <a:ea typeface="宋体" panose="02010600030101010101" pitchFamily="2" charset="-122"/>
                <a:sym typeface="+mn-ea"/>
              </a:rPr>
              <a:t>12.面对突如其来的新冠肺炎疫情，我们推动共建“一带一路”继续前行说明了什么？</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1</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对外开放是我国长期坚持的一项基本国策。</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2</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中国的发展离不开世界，世界的繁荣稳定也离不开中国。</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3</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和平与发展是当今时代的主题。</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4</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求和平、谋发展、促合作、图共赢已成为不可阻挡的时代潮流。</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5</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经济全球化、世界格局多极化是当今世界的发展趋势。</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6</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中国是一个和平、合作、负责任的大国，在国际社会发挥着越来越重要的作用。</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7</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合作是事业成功的土壤，任何事业的成功都需要良好的合作。</a:t>
            </a:r>
          </a:p>
          <a:p>
            <a:pPr indent="0">
              <a:lnSpc>
                <a:spcPct val="150000"/>
              </a:lnSpc>
            </a:pP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8</a:t>
            </a:r>
            <a:r>
              <a:rPr lang="zh-CN" sz="2300" b="1">
                <a:solidFill>
                  <a:srgbClr val="000000"/>
                </a:solidFill>
                <a:latin typeface="楷体_GB2312" panose="02010609030101010101" charset="-122"/>
                <a:ea typeface="楷体_GB2312" panose="02010609030101010101" charset="-122"/>
                <a:sym typeface="+mn-ea"/>
              </a:rPr>
              <a:t>）</a:t>
            </a:r>
            <a:r>
              <a:rPr sz="2300" b="1">
                <a:solidFill>
                  <a:srgbClr val="000000"/>
                </a:solidFill>
                <a:latin typeface="楷体_GB2312" panose="02010609030101010101" charset="-122"/>
                <a:ea typeface="楷体_GB2312" panose="02010609030101010101" charset="-122"/>
                <a:sym typeface="+mn-ea"/>
              </a:rPr>
              <a:t>中国是维护世界和平，推动世界经济发展的重要力量。</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7850" y="1343660"/>
            <a:ext cx="11012805" cy="5303520"/>
          </a:xfrm>
          <a:prstGeom prst="rect">
            <a:avLst/>
          </a:prstGeom>
          <a:noFill/>
          <a:ln w="9525">
            <a:noFill/>
          </a:ln>
        </p:spPr>
        <p:txBody>
          <a:bodyPr wrap="square">
            <a:spAutoFit/>
          </a:bodyPr>
          <a:lstStyle/>
          <a:p>
            <a:pPr indent="0">
              <a:lnSpc>
                <a:spcPct val="140000"/>
              </a:lnSpc>
            </a:pPr>
            <a:r>
              <a:rPr sz="2200" b="1">
                <a:solidFill>
                  <a:srgbClr val="000000"/>
                </a:solidFill>
                <a:latin typeface="宋体" panose="02010600030101010101" pitchFamily="2" charset="-122"/>
                <a:ea typeface="宋体" panose="02010600030101010101" pitchFamily="2" charset="-122"/>
                <a:sym typeface="+mn-ea"/>
              </a:rPr>
              <a:t>13.面对突如其来的新冠肺炎疫情，我们推动共建“一带一路”继续前行有什么意义？</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1</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有利于扩大对外开放，加强与世界各国的交流与合作。</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2</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有利于促进区域经济合作，加强同其他国家的经济贸易往来，增强我国的综合国力。</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3</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有利于中外文化交流，促进文化更加繁荣。</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4</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有利于提高我国的国际地位，树立和平、合作、负责任大国的形象。</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5</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有利于增进我国人民和沿线国家人民之间的了解和传统友谊，加深中国人民与世界各国的感情。</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6</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有利于实现中华民族伟大复兴，促进世界和平发展。</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7</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有利于提高我国人民的生活水平，改善了人民的生活质量。</a:t>
            </a:r>
          </a:p>
          <a:p>
            <a:pPr indent="0">
              <a:lnSpc>
                <a:spcPct val="140000"/>
              </a:lnSpc>
            </a:pP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8</a:t>
            </a:r>
            <a:r>
              <a:rPr lang="zh-CN" sz="2200" b="1">
                <a:solidFill>
                  <a:srgbClr val="000000"/>
                </a:solidFill>
                <a:latin typeface="楷体_GB2312" panose="02010609030101010101" charset="-122"/>
                <a:ea typeface="楷体_GB2312" panose="02010609030101010101" charset="-122"/>
                <a:sym typeface="+mn-ea"/>
              </a:rPr>
              <a:t>）</a:t>
            </a:r>
            <a:r>
              <a:rPr sz="2200" b="1">
                <a:solidFill>
                  <a:srgbClr val="000000"/>
                </a:solidFill>
                <a:latin typeface="楷体_GB2312" panose="02010609030101010101" charset="-122"/>
                <a:ea typeface="楷体_GB2312" panose="02010609030101010101" charset="-122"/>
                <a:sym typeface="+mn-ea"/>
              </a:rPr>
              <a:t>有利于推动我国企业积极参与国际竞争与合作，提高我国的国际竞争力和国际影响力。</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3755" y="1440180"/>
            <a:ext cx="1040384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14.面对突如其来的新冠肺炎疫情，我们应如何推动共建“一带一路”继续前行？</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坚持合作开发，合作中取得共赢。</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坚持对外开放的基本国策，坚持“引进来”“走出去”的方针。</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既要积极敞开国门搞建设，又要注意维护国家安全。</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注意完善和协调与各国合作的法律文件，深化政治互信。</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5</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坚持推进基础产业合作，加强互联互通，密切人文交流。</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6</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建设健康中国，积极打造人类卫生健康共同体。</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13435" y="2065655"/>
            <a:ext cx="10565765" cy="4546600"/>
          </a:xfrm>
          <a:prstGeom prst="rect">
            <a:avLst/>
          </a:prstGeom>
          <a:noFill/>
          <a:ln w="9525">
            <a:noFill/>
          </a:ln>
        </p:spPr>
        <p:txBody>
          <a:bodyPr wrap="square">
            <a:spAutoFit/>
          </a:bodyPr>
          <a:lstStyle/>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1.来自世界上160多个国家500多个政党和组织逾10 000名代表，于2021年7月6日在线出席中国共产党主办的中国共产党与世界政党领导人峰会，国家主席习近平向全世界政党发出“推动经济全球化、打造人与自然生命共同体、打造人类卫生健康共同体”等倡议，赢得与会嘉宾高度共识。这说明</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①我国坚持走和平发展道路</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②我国积极顺应经济全球化深入发展的趋势</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③我国是一个和平、合作、负责任、有担当的国家</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④求和平、谋发展、促合作、图共赢是当今时代的主题</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A.①③④	B.①②③    C.②③④	D.①②③④</a:t>
            </a:r>
          </a:p>
        </p:txBody>
      </p:sp>
      <p:sp>
        <p:nvSpPr>
          <p:cNvPr id="8" name="矩形 7"/>
          <p:cNvSpPr/>
          <p:nvPr/>
        </p:nvSpPr>
        <p:spPr>
          <a:xfrm flipH="1">
            <a:off x="8214995" y="3663950"/>
            <a:ext cx="4368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346835"/>
            <a:ext cx="11072495"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第七十四届世界卫生大会上，多个国家感谢中国通过捐赠疫苗、派遣专家、转让技术等方式援助本国抗击疫情。中国始终秉持构建人类命运共同体理念，以实际行动助力全球抗疫，赢得国际社会广泛赞誉。这表明</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①中国主动承担国际责任，展现大国风采</a:t>
            </a:r>
          </a:p>
          <a:p>
            <a:pPr indent="266700">
              <a:lnSpc>
                <a:spcPct val="150000"/>
              </a:lnSpc>
            </a:pPr>
            <a:r>
              <a:rPr sz="2400" b="1">
                <a:solidFill>
                  <a:srgbClr val="000000"/>
                </a:solidFill>
                <a:latin typeface="宋体" panose="02010600030101010101" pitchFamily="2" charset="-122"/>
                <a:ea typeface="宋体" panose="02010600030101010101" pitchFamily="2" charset="-122"/>
              </a:rPr>
              <a:t>②中国已经在世界格局中发挥着主导作用</a:t>
            </a:r>
          </a:p>
          <a:p>
            <a:pPr indent="266700">
              <a:lnSpc>
                <a:spcPct val="150000"/>
              </a:lnSpc>
            </a:pPr>
            <a:r>
              <a:rPr sz="2400" b="1">
                <a:solidFill>
                  <a:srgbClr val="000000"/>
                </a:solidFill>
                <a:latin typeface="宋体" panose="02010600030101010101" pitchFamily="2" charset="-122"/>
                <a:ea typeface="宋体" panose="02010600030101010101" pitchFamily="2" charset="-122"/>
              </a:rPr>
              <a:t>③中国坚持合作共赢理念，贡献中国智慧</a:t>
            </a:r>
          </a:p>
          <a:p>
            <a:pPr indent="266700">
              <a:lnSpc>
                <a:spcPct val="150000"/>
              </a:lnSpc>
            </a:pPr>
            <a:r>
              <a:rPr sz="2400" b="1">
                <a:solidFill>
                  <a:srgbClr val="000000"/>
                </a:solidFill>
                <a:latin typeface="宋体" panose="02010600030101010101" pitchFamily="2" charset="-122"/>
                <a:ea typeface="宋体" panose="02010600030101010101" pitchFamily="2" charset="-122"/>
              </a:rPr>
              <a:t>④中国为解决人类共同问题提供宝贵思路</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A.①②③	B.②③④</a:t>
            </a:r>
          </a:p>
          <a:p>
            <a:pPr indent="266700">
              <a:lnSpc>
                <a:spcPct val="150000"/>
              </a:lnSpc>
            </a:pPr>
            <a:r>
              <a:rPr sz="2400" b="1">
                <a:solidFill>
                  <a:srgbClr val="000000"/>
                </a:solidFill>
                <a:latin typeface="宋体" panose="02010600030101010101" pitchFamily="2" charset="-122"/>
                <a:ea typeface="宋体" panose="02010600030101010101" pitchFamily="2" charset="-122"/>
              </a:rPr>
              <a:t>C.①③④	D.①②④</a:t>
            </a:r>
          </a:p>
        </p:txBody>
      </p:sp>
      <p:sp>
        <p:nvSpPr>
          <p:cNvPr id="8" name="矩形 7"/>
          <p:cNvSpPr/>
          <p:nvPr/>
        </p:nvSpPr>
        <p:spPr>
          <a:xfrm flipH="1">
            <a:off x="8643620" y="262382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1454785"/>
            <a:ext cx="10480675" cy="385508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热点2：第74届世界卫生大会</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sym typeface="+mn-ea"/>
              </a:rPr>
              <a:t> 2021年5月31日，首次以在线视频会议方式举行的第74届世界卫生大会正式闭幕。会议期间，与会成员国就全球抗疫合作、疫苗公平分配及其他全球热点话题进行讨论，达成诸多共识。中国代表团发言表示，呼吁各方坚持多边主义，团结抗疫，确保疫苗、诊断试剂等公共产品公平可及，确保大流行防范与应对机制可持续，推动构建人类卫生健康共同体。</a:t>
            </a:r>
          </a:p>
          <a:p>
            <a:pPr indent="0" algn="l" fontAlgn="auto">
              <a:lnSpc>
                <a:spcPct val="130000"/>
              </a:lnSpc>
            </a:pPr>
            <a:r>
              <a:rPr sz="2200">
                <a:solidFill>
                  <a:srgbClr val="FF00FF"/>
                </a:solidFill>
                <a:latin typeface="黑体" panose="02010600030101010101" pitchFamily="49" charset="-122"/>
                <a:ea typeface="黑体" panose="02010600030101010101" pitchFamily="49" charset="-122"/>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5077460"/>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3.2021年5月，国家主席习近平在全球健康峰会上宣布：中国将在未来3年内再提供30亿美元国际援助，用于支持发展中国家抗疫和恢复经济社会发展。由此可见</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①国际竞争的实质已发生了转变</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②中国在国际事务中能勇于担当</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③中华文明在交流互鉴中谋发展</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④中国积极构建人类命运共同体</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A.①②	B.①③</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C.②④	D.③④</a:t>
            </a:r>
          </a:p>
        </p:txBody>
      </p:sp>
      <p:sp>
        <p:nvSpPr>
          <p:cNvPr id="8" name="矩形 7"/>
          <p:cNvSpPr/>
          <p:nvPr/>
        </p:nvSpPr>
        <p:spPr>
          <a:xfrm>
            <a:off x="1995170" y="2633980"/>
            <a:ext cx="41783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5335" y="1413510"/>
            <a:ext cx="1043114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4.习近平在全球健康峰会上强调，让我们携手并肩，共同推动构建人类卫生健康共同体，共同守护人类健康美好未来!构建人类卫生健康共同体，需要各国</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①放弃国家根本利益，精诚合作</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②交流互鉴，尊重和保障人权</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③回避经济全球化趋势，扩大开放</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④包容互惠，努力扩大利益交汇点</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B.③④</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C.①③	D.②④</a:t>
            </a:r>
          </a:p>
        </p:txBody>
      </p:sp>
      <p:sp>
        <p:nvSpPr>
          <p:cNvPr id="8" name="矩形 7"/>
          <p:cNvSpPr/>
          <p:nvPr/>
        </p:nvSpPr>
        <p:spPr>
          <a:xfrm flipH="1">
            <a:off x="1923415" y="2733040"/>
            <a:ext cx="46164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377315"/>
            <a:ext cx="1054036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5.8年来，共建“一带一路”从愿景化为现实，为世界各国带来巨大机遇和红利。中国与“一带一路”合作伙伴贸易额累计超过9.2万亿美元，中国企业在沿线国家直接投资累计超过1 300亿美元。这表明</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①“一带一路”顺应了经济全球化的发展趋势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②当今世界是开放互动的世界</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③当今世界经历百年未有之大变局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④中国主导国际政治经济秩序</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B.③④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C.①②③ 	D.①②④</a:t>
            </a:r>
          </a:p>
        </p:txBody>
      </p:sp>
      <p:sp>
        <p:nvSpPr>
          <p:cNvPr id="8" name="矩形 7"/>
          <p:cNvSpPr/>
          <p:nvPr/>
        </p:nvSpPr>
        <p:spPr>
          <a:xfrm flipH="1">
            <a:off x="7874635" y="269811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2145" y="1341120"/>
            <a:ext cx="10612120" cy="452310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6.全力推进实现碳达峰、碳中和目标，同美方共同发布《应对气候危机联合声明》，推动各方共建绿色“一带一路”，即将承办联合国《生物多样性公约》第十五次缔约方大会……了解这一内容，可以帮助我们理解的内容有</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①中国是全球生态文明建设的参与者、贡献者</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②中国是一个负责任的大国</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③中国全方位参与全球治理</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④中国推动构建清洁美丽的世界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B.③④　C.①②③　D.①②④ </a:t>
            </a:r>
          </a:p>
        </p:txBody>
      </p:sp>
      <p:sp>
        <p:nvSpPr>
          <p:cNvPr id="8" name="矩形 7"/>
          <p:cNvSpPr/>
          <p:nvPr/>
        </p:nvSpPr>
        <p:spPr>
          <a:xfrm flipH="1">
            <a:off x="10311130" y="263017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292225"/>
            <a:ext cx="10650855" cy="452310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2021·贵港</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材料一　</a:t>
            </a:r>
            <a:r>
              <a:rPr sz="2400" b="1" dirty="0">
                <a:latin typeface="楷体_GB2312" panose="02010609030101010101" charset="-122"/>
                <a:ea typeface="楷体_GB2312" panose="02010609030101010101" charset="-122"/>
                <a:cs typeface="宋体" panose="02010600030101010101" pitchFamily="2" charset="-122"/>
              </a:rPr>
              <a:t>2021年4月13日，日本政府举行内阁会议，决定以海洋排放方式处置福岛核电站事故核废水。针对日本政府的决定，多国表示：海洋不是日本的垃圾桶，太平洋也不是日本的下水道，日方处理核废水，不应让全世界买单。</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材料二　</a:t>
            </a:r>
            <a:r>
              <a:rPr sz="2400" b="1" dirty="0">
                <a:latin typeface="楷体_GB2312" panose="02010609030101010101" charset="-122"/>
                <a:ea typeface="楷体_GB2312" panose="02010609030101010101" charset="-122"/>
                <a:cs typeface="宋体" panose="02010600030101010101" pitchFamily="2" charset="-122"/>
              </a:rPr>
              <a:t>2021年4月22日，习近平出席领导人气候峰会并发表重要讲话，他强调要坚持绿色发展，坚持多边主义，坚持共同但有区别的责任原则，共同构建人与自然生命共同体。此前，中国已经提出，力争2030年前二氧化碳排放达到峰值，2060年前实现碳中和。</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96925" y="1307465"/>
            <a:ext cx="10367010" cy="2675255"/>
          </a:xfrm>
          <a:prstGeom prst="rect">
            <a:avLst/>
          </a:prstGeom>
          <a:noFill/>
          <a:ln w="9525">
            <a:noFill/>
          </a:ln>
        </p:spPr>
        <p:txBody>
          <a:bodyPr wrap="square">
            <a:spAutoFit/>
          </a:bodyPr>
          <a:lstStyle/>
          <a:p>
            <a:pPr indent="0">
              <a:lnSpc>
                <a:spcPct val="14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材料三　</a:t>
            </a:r>
            <a:r>
              <a:rPr sz="2400" b="1" dirty="0">
                <a:latin typeface="楷体_GB2312" panose="02010609030101010101" charset="-122"/>
                <a:ea typeface="楷体_GB2312" panose="02010609030101010101" charset="-122"/>
                <a:cs typeface="宋体" panose="02010600030101010101" pitchFamily="2" charset="-122"/>
                <a:sym typeface="+mn-ea"/>
              </a:rPr>
              <a:t>中央生态环境保护督察工作领导小组由中央办公厅、国务院办公厅、生态环境部、最高人民检察院等8部门组成。截至5月9日，中央环境保护监督组交办广西的3 868件问题件，已办结703件，阶段办结1 691件；立案侦查35件，拘留15人；立案处罚195家。</a:t>
            </a:r>
          </a:p>
          <a:p>
            <a:pPr indent="0">
              <a:lnSpc>
                <a:spcPct val="14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请说出“日方处理核废水，不应让全世界买单”的理由。</a:t>
            </a:r>
          </a:p>
        </p:txBody>
      </p:sp>
      <p:sp>
        <p:nvSpPr>
          <p:cNvPr id="9" name="矩形 8"/>
          <p:cNvSpPr/>
          <p:nvPr/>
        </p:nvSpPr>
        <p:spPr>
          <a:xfrm flipH="1">
            <a:off x="813435" y="3903345"/>
            <a:ext cx="10796270" cy="2566035"/>
          </a:xfrm>
          <a:prstGeom prst="rect">
            <a:avLst/>
          </a:prstGeom>
        </p:spPr>
        <p:txBody>
          <a:bodyPr wrap="square">
            <a:spAutoFit/>
          </a:bodyPr>
          <a:lstStyle/>
          <a:p>
            <a:pPr indent="0">
              <a:lnSpc>
                <a:spcPct val="140000"/>
              </a:lnSpc>
            </a:pPr>
            <a:r>
              <a:rPr lang="en-US" altLang="zh-CN" sz="2300" b="1" dirty="0">
                <a:solidFill>
                  <a:srgbClr val="FF0000"/>
                </a:solidFill>
                <a:latin typeface="宋体" panose="02010600030101010101" pitchFamily="2" charset="-122"/>
                <a:ea typeface="宋体" panose="02010600030101010101" pitchFamily="2" charset="-122"/>
                <a:sym typeface="+mn-ea"/>
              </a:rPr>
              <a:t>当今世界，各国相互联系，相互依存的程度空前加深。人类生活在同一个地球村，生活在历史和现实交汇的同一个时空，越来越成为你中有我、我中有你的命运共同体。事不关己的态度，相互推诿、逃避责任的行为，将导致问题更加复杂，积重难返，造成自然环境和社会环境的恶化，甚至给人类带来灭顶之灾。采取共同行动，承担共同责任，构建人类命运共同体，应成为各国解决全球性问题的必然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401445"/>
            <a:ext cx="10699115"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运用所学知识，谈谈怎样正确理解材料二中“中国向世界传递的声音”。</a:t>
            </a:r>
          </a:p>
        </p:txBody>
      </p:sp>
      <p:sp>
        <p:nvSpPr>
          <p:cNvPr id="9" name="矩形 8"/>
          <p:cNvSpPr/>
          <p:nvPr/>
        </p:nvSpPr>
        <p:spPr>
          <a:xfrm flipH="1">
            <a:off x="960120" y="1990090"/>
            <a:ext cx="10488930" cy="3969385"/>
          </a:xfrm>
          <a:prstGeom prst="rect">
            <a:avLst/>
          </a:prstGeom>
        </p:spPr>
        <p:txBody>
          <a:bodyPr wrap="square">
            <a:spAutoFit/>
          </a:bodyPr>
          <a:lstStyle/>
          <a:p>
            <a:pPr indent="0">
              <a:lnSpc>
                <a:spcPct val="150000"/>
              </a:lnSpc>
            </a:pP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事不避难</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勇于担当。作为一个负责任的大国</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中国努力提高自身在国际上的影响力、感召力和塑造力</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致力于成为世界和平的建设者、全球发展的贡献者、国际秩序的维护者。中国着眼于时代发展大势</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遵循共商共建共享原则</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为全球治理提出中国方案</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贡献中国智慧。中国广泛参与国际事务</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在承担责任中不断积累经验</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提升能力</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增长智慧。同时</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在解决人类面临的各种问题的过程中积极探索者、有效行动</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发挥负责任大国作用</a:t>
            </a:r>
            <a:r>
              <a:rPr lang="en-US" altLang="zh-CN" sz="2400" b="1">
                <a:solidFill>
                  <a:srgbClr val="FF0000"/>
                </a:solidFill>
                <a:latin typeface="宋体" panose="02010600030101010101" pitchFamily="2" charset="-122"/>
                <a:ea typeface="宋体" panose="02010600030101010101" pitchFamily="2" charset="-122"/>
                <a:cs typeface="方正书宋_GBK" charset="0"/>
                <a:sym typeface="+mn-ea"/>
              </a:rPr>
              <a:t>，</a:t>
            </a:r>
            <a:r>
              <a:rPr lang="zh-CN" altLang="en-US" sz="2400" b="1">
                <a:solidFill>
                  <a:srgbClr val="FF0000"/>
                </a:solidFill>
                <a:latin typeface="宋体" panose="02010600030101010101" pitchFamily="2" charset="-122"/>
                <a:ea typeface="宋体" panose="02010600030101010101" pitchFamily="2" charset="-122"/>
                <a:cs typeface="方正书宋_GBK" charset="0"/>
                <a:sym typeface="+mn-ea"/>
              </a:rPr>
              <a:t>促进人类社会共同发展。</a:t>
            </a:r>
            <a:endParaRPr lang="zh-CN" altLang="en-US" sz="2400" b="1" dirty="0">
              <a:solidFill>
                <a:srgbClr val="FF0000"/>
              </a:solidFill>
              <a:latin typeface="宋体" panose="02010600030101010101" pitchFamily="2" charset="-122"/>
              <a:ea typeface="宋体" panose="02010600030101010101" pitchFamily="2" charset="-122"/>
              <a:cs typeface="方正书宋_GBK"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401445"/>
            <a:ext cx="10699115" cy="119888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3</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结合材料三，运用“我国国家机构”相关知识，说明中央环境保护监督组是如何开展工作的。</a:t>
            </a:r>
          </a:p>
        </p:txBody>
      </p:sp>
      <p:sp>
        <p:nvSpPr>
          <p:cNvPr id="9" name="矩形 8"/>
          <p:cNvSpPr/>
          <p:nvPr/>
        </p:nvSpPr>
        <p:spPr>
          <a:xfrm flipH="1">
            <a:off x="814705" y="2540000"/>
            <a:ext cx="10488930" cy="286131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中央办公厅、国务院办公厅、生态环境部属于行政机关，他们做到了依法行政，坚持法定职责必须为，法无授权不可为，勇于负责，敢于担当，坚决纠正不作为、乱作为、坚决克服懒政、怠政。最高人民检察院是国家的法律监督机关，忠实于事实真相，忠实于法律，忠实于社会主义事业，全心全意为人民服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83920" y="1444625"/>
            <a:ext cx="10185400" cy="3969385"/>
          </a:xfrm>
          <a:prstGeom prst="rect">
            <a:avLst/>
          </a:prstGeom>
          <a:noFill/>
          <a:ln>
            <a:noFill/>
          </a:ln>
        </p:spPr>
        <p:txBody>
          <a:bodyPr wrap="square" rtlCol="0">
            <a:spAutoFit/>
          </a:bodyPr>
          <a:lstStyle/>
          <a:p>
            <a:pPr algn="l">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8.</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2021·广东模拟</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阅读材料，回答问题。</a:t>
            </a:r>
          </a:p>
          <a:p>
            <a:pPr algn="l">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材料一　</a:t>
            </a:r>
            <a:r>
              <a:rPr sz="2400" b="1" dirty="0">
                <a:latin typeface="楷体_GB2312" panose="02010609030101010101" charset="-122"/>
                <a:ea typeface="楷体_GB2312" panose="02010609030101010101" charset="-122"/>
                <a:cs typeface="宋体" panose="02010600030101010101" pitchFamily="2" charset="-122"/>
              </a:rPr>
              <a:t>在当前全球新冠肺炎疫苗供给紧缺的情况下，中国的疫苗援助为发展中国家送上了抗疫“利器”，也为全球抗疫带来了一股春风。2021年5月10日，外交部发言人在例行记者会上提到，中国已经陆续向80多个发展中国家提供疫苗援助，向50多个国家出口疫苗，为消除免疫鸿沟做出了不断的努力。</a:t>
            </a:r>
          </a:p>
          <a:p>
            <a:pPr algn="l">
              <a:lnSpc>
                <a:spcPct val="150000"/>
              </a:lnSpc>
            </a:pPr>
            <a:endParaRPr sz="2400" b="1" dirty="0">
              <a:latin typeface="楷体_GB2312" panose="02010609030101010101" charset="-122"/>
              <a:ea typeface="楷体_GB2312" panose="02010609030101010101"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8035" y="1569720"/>
            <a:ext cx="10544810" cy="4523105"/>
          </a:xfrm>
          <a:prstGeom prst="rect">
            <a:avLst/>
          </a:prstGeom>
          <a:noFill/>
          <a:ln w="9525">
            <a:noFill/>
          </a:ln>
        </p:spPr>
        <p:txBody>
          <a:bodyPr wrap="square">
            <a:spAutoFit/>
          </a:bodyPr>
          <a:lstStyle/>
          <a:p>
            <a:pPr indent="0">
              <a:lnSpc>
                <a:spcPct val="150000"/>
              </a:lnSpc>
            </a:pPr>
            <a:r>
              <a:rPr sz="2400" b="1">
                <a:solidFill>
                  <a:srgbClr val="000000"/>
                </a:solidFill>
                <a:latin typeface="楷体_GB2312" panose="02010609030101010101" charset="-122"/>
                <a:ea typeface="楷体_GB2312" panose="02010609030101010101" charset="-122"/>
              </a:rPr>
              <a:t>材料二　2021年5月7日至10日，首届中国国际消费品博览会在海南省海口市举行。国家主席习近平向首届中国国际消费品博览会致贺信指出，举办中国国际消费品博览会，提供一个全球消费精品展示交易平台，有利于世界各国共享中国市场机遇，有利于世界经济复苏和增长，也有利于中国为世界提供更多优质消费品。希望各国嘉宾和各界人士深化交流、共谋合作，更好造福各国人民。中国愿发挥海南自由贸易港全面深化改革和试验最高水平开放政策的优势，深化双边、多边、区域合作，同各方一道，携手共创人类更加美好的未来。</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5155" y="1078865"/>
            <a:ext cx="10981055" cy="5595620"/>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热点3：上合组织民间友好论坛 上合组织国际圆桌会议 </a:t>
            </a:r>
          </a:p>
          <a:p>
            <a:pPr indent="457200" fontAlgn="auto">
              <a:lnSpc>
                <a:spcPct val="140000"/>
              </a:lnSpc>
            </a:pPr>
            <a:r>
              <a:rPr sz="2300">
                <a:solidFill>
                  <a:srgbClr val="FF00FF"/>
                </a:solidFill>
                <a:latin typeface="宋体" panose="02010600030101010101" pitchFamily="2" charset="-122"/>
                <a:ea typeface="宋体" panose="02010600030101010101" pitchFamily="2" charset="-122"/>
              </a:rPr>
              <a:t> </a:t>
            </a:r>
            <a:r>
              <a:rPr sz="2300">
                <a:solidFill>
                  <a:schemeClr val="tx1"/>
                </a:solidFill>
                <a:latin typeface="宋体" panose="02010600030101010101" pitchFamily="2" charset="-122"/>
                <a:ea typeface="宋体" panose="02010600030101010101" pitchFamily="2" charset="-122"/>
              </a:rPr>
              <a:t>6月3日下午，上海合作组织民间友好论坛开幕式在武汉举行。国家主席习近平发贺信指出，希望各方秉持“上海精神”，坚守初心，同舟共济，守望相助，深化合作。要发挥民间外交优势，拓宽各国人民心灵沟通渠道，为上海合作组织发展作出积极贡献。</a:t>
            </a:r>
          </a:p>
          <a:p>
            <a:pPr indent="457200" fontAlgn="auto">
              <a:lnSpc>
                <a:spcPct val="140000"/>
              </a:lnSpc>
            </a:pPr>
            <a:r>
              <a:rPr sz="2300">
                <a:solidFill>
                  <a:schemeClr val="tx1"/>
                </a:solidFill>
                <a:latin typeface="宋体" panose="02010600030101010101" pitchFamily="2" charset="-122"/>
                <a:ea typeface="宋体" panose="02010600030101010101" pitchFamily="2" charset="-122"/>
              </a:rPr>
              <a:t> 6月18日下午，2021上合组织国际圆桌会议成功举办。本次会议由上海合作组织秘书处、连云港市人民政府共同主办。上合组织秘书处以及上合组织成员国、观察员国、对话伙伴国相关负责人以“线上+线下”的形式参会。此次会议在落实首届圆桌会议合作成果的基础上，以上合组织发展国际产业合作、特色产品贸易的现实需求与长远发展需要为切入点，锚定新趋势新问题，探索新思路新对策，构建相互尊重、相互支持、合作共赢的国际物流合作关系。</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401445"/>
            <a:ext cx="10699115"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1</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结合材料一，分析我国在全球抗疫中发挥了怎样的作用。</a:t>
            </a:r>
          </a:p>
        </p:txBody>
      </p:sp>
      <p:sp>
        <p:nvSpPr>
          <p:cNvPr id="9" name="矩形 8"/>
          <p:cNvSpPr/>
          <p:nvPr/>
        </p:nvSpPr>
        <p:spPr>
          <a:xfrm flipH="1">
            <a:off x="947420" y="1912620"/>
            <a:ext cx="9976485" cy="2306955"/>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中国共产党和中国政府秉持人类命运共同体理念，以维护世界人民生命安全和身体健康为己任，主动推进和积极参与抗击新冠肺炎疫情的国际合作，力所能及为全球抗击新冠肺炎疫情提供医疗援助，在全球抗疫中充分发挥负责任大国作用。</a:t>
            </a:r>
          </a:p>
        </p:txBody>
      </p:sp>
      <p:sp>
        <p:nvSpPr>
          <p:cNvPr id="100" name="文本框 99"/>
          <p:cNvSpPr txBox="1"/>
          <p:nvPr/>
        </p:nvSpPr>
        <p:spPr>
          <a:xfrm>
            <a:off x="549275" y="4223385"/>
            <a:ext cx="10500360" cy="829945"/>
          </a:xfrm>
          <a:prstGeom prst="rect">
            <a:avLst/>
          </a:prstGeom>
          <a:noFill/>
          <a:ln w="9525">
            <a:noFill/>
          </a:ln>
        </p:spPr>
        <p:txBody>
          <a:bodyPr wrap="square">
            <a:spAutoFit/>
          </a:bodyPr>
          <a:lstStyle/>
          <a:p>
            <a:pPr indent="266700"/>
            <a:r>
              <a:rPr lang="zh-CN" altLang="en-US" sz="2400" b="1">
                <a:solidFill>
                  <a:srgbClr val="000000"/>
                </a:solidFill>
                <a:latin typeface="宋体" panose="02010600030101010101" pitchFamily="2" charset="-122"/>
                <a:ea typeface="宋体" panose="02010600030101010101" pitchFamily="2" charset="-122"/>
                <a:cs typeface="NEU-BZ-S92"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结合材料二</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请你谈谈为与世界各国共享发展机遇</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我国做出了哪些努力。</a:t>
            </a:r>
            <a:endParaRPr lang="zh-CN" altLang="en-US" sz="2400" b="1">
              <a:latin typeface="宋体" panose="02010600030101010101" pitchFamily="2" charset="-122"/>
              <a:ea typeface="宋体" panose="02010600030101010101" pitchFamily="2" charset="-122"/>
            </a:endParaRPr>
          </a:p>
        </p:txBody>
      </p:sp>
      <p:sp>
        <p:nvSpPr>
          <p:cNvPr id="2" name="矩形 1"/>
          <p:cNvSpPr/>
          <p:nvPr/>
        </p:nvSpPr>
        <p:spPr>
          <a:xfrm flipH="1">
            <a:off x="1038225" y="4900930"/>
            <a:ext cx="10099040" cy="1753235"/>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中国坚持合作共赢的理念，将发展成果惠及各个国家；中国重视与其他国家合作，致力于建设一个繁荣世界；中国为世界发展提供市场、资本、产品，合作契机。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37235" y="1268730"/>
            <a:ext cx="10711180" cy="5377180"/>
          </a:xfrm>
          <a:prstGeom prst="rect">
            <a:avLst/>
          </a:prstGeom>
          <a:noFill/>
          <a:ln>
            <a:noFill/>
          </a:ln>
        </p:spPr>
        <p:txBody>
          <a:bodyPr wrap="square" rtlCol="0">
            <a:spAutoFit/>
          </a:bodyPr>
          <a:lstStyle/>
          <a:p>
            <a:pPr>
              <a:lnSpc>
                <a:spcPct val="150000"/>
              </a:lnSpc>
            </a:pPr>
            <a:r>
              <a:rPr lang="zh-CN" sz="2300" b="1" dirty="0">
                <a:latin typeface="宋体" panose="02010600030101010101" pitchFamily="2" charset="-122"/>
                <a:ea typeface="宋体" panose="02010600030101010101" pitchFamily="2" charset="-122"/>
                <a:cs typeface="宋体" panose="02010600030101010101" pitchFamily="2" charset="-122"/>
              </a:rPr>
              <a:t>（</a:t>
            </a:r>
            <a:r>
              <a:rPr sz="2300" b="1" dirty="0">
                <a:latin typeface="宋体" panose="02010600030101010101" pitchFamily="2" charset="-122"/>
                <a:ea typeface="宋体" panose="02010600030101010101" pitchFamily="2" charset="-122"/>
                <a:cs typeface="宋体" panose="02010600030101010101" pitchFamily="2" charset="-122"/>
              </a:rPr>
              <a:t>3</a:t>
            </a:r>
            <a:r>
              <a:rPr lang="zh-CN" sz="2300" b="1" dirty="0">
                <a:latin typeface="宋体" panose="02010600030101010101" pitchFamily="2" charset="-122"/>
                <a:ea typeface="宋体" panose="02010600030101010101" pitchFamily="2" charset="-122"/>
                <a:cs typeface="宋体" panose="02010600030101010101" pitchFamily="2" charset="-122"/>
              </a:rPr>
              <a:t>）</a:t>
            </a:r>
            <a:r>
              <a:rPr sz="2300" b="1" dirty="0">
                <a:latin typeface="宋体" panose="02010600030101010101" pitchFamily="2" charset="-122"/>
                <a:ea typeface="宋体" panose="02010600030101010101" pitchFamily="2" charset="-122"/>
                <a:cs typeface="宋体" panose="02010600030101010101" pitchFamily="2" charset="-122"/>
              </a:rPr>
              <a:t>在读完国家主席习近平向首届中国国际消费品博览会的致信后，小航感慨万千，拟写了一份倡议书，号召同学们积极投身于国家建设，为国家发展和人类幸福贡献力量。下面是倡议书的部分内容，请你将其补充完整。</a:t>
            </a:r>
          </a:p>
          <a:p>
            <a:pPr algn="ctr">
              <a:lnSpc>
                <a:spcPct val="120000"/>
              </a:lnSpc>
            </a:pPr>
            <a:r>
              <a:rPr sz="2000" b="1" dirty="0">
                <a:latin typeface="楷体_GB2312" panose="02010609030101010101" charset="-122"/>
                <a:ea typeface="楷体_GB2312" panose="02010609030101010101" charset="-122"/>
                <a:cs typeface="宋体" panose="02010600030101010101" pitchFamily="2" charset="-122"/>
              </a:rPr>
              <a:t>倡议书</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亲爱的同学们：</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    为深入贯彻落实国家部署，适应全球新变化和新形势，为构建人类命运共同体做好准备，为世界和平发展而奋斗，我们要：</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   ①</a:t>
            </a:r>
            <a:r>
              <a:rPr sz="2000" b="1" dirty="0">
                <a:latin typeface="宋体" panose="02010600030101010101" pitchFamily="2" charset="-122"/>
                <a:ea typeface="宋体" panose="02010600030101010101" pitchFamily="2" charset="-122"/>
                <a:cs typeface="宋体" panose="02010600030101010101" pitchFamily="2" charset="-122"/>
              </a:rPr>
              <a:t>＿</a:t>
            </a:r>
            <a:r>
              <a:rPr sz="2000" b="1" dirty="0">
                <a:latin typeface="宋体" panose="02010600030101010101" pitchFamily="2" charset="-122"/>
                <a:ea typeface="宋体" panose="02010600030101010101" pitchFamily="2" charset="-122"/>
                <a:cs typeface="宋体" panose="02010600030101010101" pitchFamily="2" charset="-122"/>
                <a:sym typeface="+mn-ea"/>
              </a:rPr>
              <a:t>＿＿＿＿＿＿＿＿＿＿＿＿＿＿＿＿＿＿＿＿＿＿＿＿＿＿＿＿＿＿＿＿</a:t>
            </a:r>
            <a:r>
              <a:rPr lang="en-US" sz="2000" b="1" dirty="0">
                <a:latin typeface="宋体" panose="02010600030101010101" pitchFamily="2" charset="-122"/>
                <a:ea typeface="宋体" panose="02010600030101010101" pitchFamily="2" charset="-122"/>
                <a:cs typeface="宋体" panose="02010600030101010101" pitchFamily="2" charset="-122"/>
                <a:sym typeface="+mn-ea"/>
              </a:rPr>
              <a:t>；</a:t>
            </a:r>
            <a:r>
              <a:rPr sz="2000" b="1" dirty="0">
                <a:latin typeface="楷体_GB2312" panose="02010609030101010101" charset="-122"/>
                <a:ea typeface="楷体_GB2312" panose="02010609030101010101" charset="-122"/>
                <a:cs typeface="宋体" panose="02010600030101010101" pitchFamily="2" charset="-122"/>
              </a:rPr>
              <a:t>　　　　　　　　　　　　　　　</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   ②</a:t>
            </a:r>
            <a:r>
              <a:rPr sz="2000" b="1" dirty="0">
                <a:latin typeface="宋体" panose="02010600030101010101" pitchFamily="2" charset="-122"/>
                <a:ea typeface="宋体" panose="02010600030101010101" pitchFamily="2" charset="-122"/>
                <a:cs typeface="宋体" panose="02010600030101010101" pitchFamily="2" charset="-122"/>
                <a:sym typeface="+mn-ea"/>
              </a:rPr>
              <a:t>＿＿＿＿＿＿＿＿＿＿＿＿＿＿＿＿＿＿＿＿＿＿＿＿＿＿＿＿＿＿＿＿＿</a:t>
            </a:r>
            <a:r>
              <a:rPr sz="2000" b="1" dirty="0">
                <a:latin typeface="楷体_GB2312" panose="02010609030101010101" charset="-122"/>
                <a:ea typeface="楷体_GB2312" panose="02010609030101010101" charset="-122"/>
                <a:cs typeface="宋体" panose="02010600030101010101" pitchFamily="2" charset="-122"/>
              </a:rPr>
              <a:t>； </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   ③</a:t>
            </a:r>
            <a:r>
              <a:rPr sz="2000" b="1" dirty="0">
                <a:latin typeface="宋体" panose="02010600030101010101" pitchFamily="2" charset="-122"/>
                <a:ea typeface="宋体" panose="02010600030101010101" pitchFamily="2" charset="-122"/>
                <a:cs typeface="宋体" panose="02010600030101010101" pitchFamily="2" charset="-122"/>
                <a:sym typeface="+mn-ea"/>
              </a:rPr>
              <a:t>＿＿＿＿＿＿＿＿＿＿＿＿＿＿＿＿＿＿＿＿＿＿＿＿＿＿＿＿＿＿＿＿＿</a:t>
            </a:r>
            <a:r>
              <a:rPr sz="2000" b="1" dirty="0">
                <a:latin typeface="楷体_GB2312" panose="02010609030101010101" charset="-122"/>
                <a:ea typeface="楷体_GB2312" panose="02010609030101010101" charset="-122"/>
                <a:cs typeface="宋体" panose="02010600030101010101" pitchFamily="2" charset="-122"/>
              </a:rPr>
              <a:t>。 </a:t>
            </a:r>
          </a:p>
          <a:p>
            <a:pPr>
              <a:lnSpc>
                <a:spcPct val="120000"/>
              </a:lnSpc>
            </a:pPr>
            <a:r>
              <a:rPr sz="2000" b="1" dirty="0">
                <a:latin typeface="楷体_GB2312" panose="02010609030101010101" charset="-122"/>
                <a:ea typeface="楷体_GB2312" panose="02010609030101010101" charset="-122"/>
                <a:cs typeface="宋体" panose="02010600030101010101" pitchFamily="2" charset="-122"/>
              </a:rPr>
              <a:t>   让我们一起参与，行动起来吧!</a:t>
            </a:r>
          </a:p>
          <a:p>
            <a:pPr algn="r">
              <a:lnSpc>
                <a:spcPct val="120000"/>
              </a:lnSpc>
            </a:pPr>
            <a:r>
              <a:rPr sz="2000" b="1" dirty="0">
                <a:latin typeface="楷体_GB2312" panose="02010609030101010101" charset="-122"/>
                <a:ea typeface="楷体_GB2312" panose="02010609030101010101" charset="-122"/>
                <a:cs typeface="宋体" panose="02010600030101010101" pitchFamily="2" charset="-122"/>
              </a:rPr>
              <a:t>倡议人：小航</a:t>
            </a:r>
          </a:p>
          <a:p>
            <a:pPr algn="r">
              <a:lnSpc>
                <a:spcPct val="120000"/>
              </a:lnSpc>
            </a:pPr>
            <a:r>
              <a:rPr sz="2000" b="1" dirty="0">
                <a:latin typeface="楷体_GB2312" panose="02010609030101010101" charset="-122"/>
                <a:ea typeface="楷体_GB2312" panose="02010609030101010101" charset="-122"/>
                <a:cs typeface="宋体" panose="02010600030101010101" pitchFamily="2" charset="-122"/>
              </a:rPr>
              <a:t>2022年5月6日</a:t>
            </a:r>
          </a:p>
        </p:txBody>
      </p:sp>
      <p:sp>
        <p:nvSpPr>
          <p:cNvPr id="9" name="矩形 8"/>
          <p:cNvSpPr/>
          <p:nvPr/>
        </p:nvSpPr>
        <p:spPr>
          <a:xfrm flipH="1">
            <a:off x="937895" y="5824220"/>
            <a:ext cx="8646160" cy="598805"/>
          </a:xfrm>
          <a:prstGeom prst="rect">
            <a:avLst/>
          </a:prstGeom>
        </p:spPr>
        <p:txBody>
          <a:bodyPr wrap="square">
            <a:spAutoFit/>
          </a:bodyPr>
          <a:lstStyle/>
          <a:p>
            <a:pPr indent="0">
              <a:lnSpc>
                <a:spcPct val="150000"/>
              </a:lnSpc>
            </a:pPr>
            <a:r>
              <a:rPr sz="2200" b="1">
                <a:solidFill>
                  <a:srgbClr val="FF0000"/>
                </a:solidFill>
                <a:latin typeface="宋体" panose="02010600030101010101" pitchFamily="2" charset="-122"/>
                <a:ea typeface="宋体" panose="02010600030101010101" pitchFamily="2" charset="-122"/>
                <a:cs typeface="方正书宋_GBK" charset="0"/>
                <a:sym typeface="+mn-ea"/>
              </a:rPr>
              <a:t>①我们要关怀生命，尊重生命的价值。②树立全球意识。③心系祖国。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2795" y="1556385"/>
            <a:ext cx="10625455" cy="4523105"/>
          </a:xfrm>
          <a:prstGeom prst="rect">
            <a:avLst/>
          </a:prstGeom>
          <a:noFill/>
          <a:ln w="9525">
            <a:noFill/>
          </a:ln>
        </p:spPr>
        <p:txBody>
          <a:bodyPr wrap="square">
            <a:spAutoFit/>
          </a:bodyPr>
          <a:lstStyle/>
          <a:p>
            <a:pPr indent="0" algn="l">
              <a:lnSpc>
                <a:spcPct val="150000"/>
              </a:lnSpc>
            </a:pPr>
            <a:r>
              <a:rPr sz="2400">
                <a:solidFill>
                  <a:srgbClr val="FF00FF"/>
                </a:solidFill>
                <a:latin typeface="黑体" panose="02010600030101010101" pitchFamily="49" charset="-122"/>
                <a:ea typeface="黑体" panose="02010600030101010101" pitchFamily="49" charset="-122"/>
              </a:rPr>
              <a:t>热点4：全球健康峰会</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2021年5月21日晚，国家主席习近平应邀在北京以视频方式出席全球健康峰会，并发表题为《携手共建人类卫生健康共同体》的重要讲话。国家主席习近平宣布：中国将在未来3年内再提供30亿美元国际援助，用于支持发展中国家抗疫和恢复经济社会发展；中国已向全球供应3亿剂疫苗，将尽己所能对外提供更多疫苗；中国支持本国疫苗企业向发展中国家进行技术转让，开展合作生产。习近平最后强调，让我们携手并肩，共同推动构建人类卫生健康共同体，共同守护人类健康美好未来!</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396938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热点5： 中国已向超过100个国家和国际组织提供7.7亿剂疫苗</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截至8月初，中国已对外提供超过7.7亿剂疫苗，向100多个国家提供疫苗援助，向60多个国家出口疫苗，成为世界上对外提供疫苗最多的国家，为促进全球疫苗公平合理分配、共同筑牢抗疫防线不断作出重要贡献。正如习近平主席所指出的，面对突如其来的新冠肺炎疫情，我们守望相助，共克时艰，推动共建“一带一路”继续前行，向国际社会传递了信心和力量，为全球抗疫合作和经济复苏作出了重要贡献。</a:t>
            </a:r>
            <a:endParaRPr lang="en-US" altLang="zh-CN" sz="2400">
              <a:solidFill>
                <a:schemeClr val="tx1"/>
              </a:solidFill>
              <a:latin typeface="宋体" panose="02010600030101010101" pitchFamily="2" charset="-122"/>
              <a:ea typeface="宋体" panose="02010600030101010101" pitchFamily="2" charset="-122"/>
              <a:cs typeface="方正黑体_GBK"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448435"/>
            <a:ext cx="10403205" cy="5077460"/>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热点6： “一带一路”亚太区域国际合作高级别会议</a:t>
            </a:r>
          </a:p>
          <a:p>
            <a:pPr indent="457200" fontAlgn="auto">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习近平强调，我提出共建“一带一路”倡议，旨在传承丝绸之路精神，携手打造开放合作平台，为各国合作发展提供新动力。8年来，140个国家同中方签署了共建“一带一路”合作协议，合作伙伴越来越多。各方积极推进政策沟通、设施联通、贸易畅通、资金融通、民心相通，启动了大批务实合作、造福民众的项目，构建起全方位、复合型的互联互通伙伴关系，开创了共同发展的新前景。面对突如其来的新冠肺炎疫情，我们守望相助，共克时艰，推动共建“一带一路”继续前行，向国际社会传递了信心和力量，为全球抗疫合作和经济复苏作出了重要贡献。</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785" y="2194560"/>
            <a:ext cx="10551795" cy="3969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1.和平与发展是当今时代的主题。</a:t>
            </a:r>
          </a:p>
          <a:p>
            <a:pPr>
              <a:lnSpc>
                <a:spcPct val="150000"/>
              </a:lnSpc>
            </a:pPr>
            <a:r>
              <a:rPr sz="2400" b="1" dirty="0">
                <a:latin typeface="宋体" panose="02010600030101010101" pitchFamily="2" charset="-122"/>
                <a:ea typeface="宋体" panose="02010600030101010101" pitchFamily="2" charset="-122"/>
              </a:rPr>
              <a:t>2.我们生活的世界是一个开放的、发展的、紧密联系的世界。</a:t>
            </a:r>
          </a:p>
          <a:p>
            <a:pPr>
              <a:lnSpc>
                <a:spcPct val="150000"/>
              </a:lnSpc>
            </a:pPr>
            <a:r>
              <a:rPr sz="2400" b="1" dirty="0">
                <a:latin typeface="宋体" panose="02010600030101010101" pitchFamily="2" charset="-122"/>
                <a:ea typeface="宋体" panose="02010600030101010101" pitchFamily="2" charset="-122"/>
              </a:rPr>
              <a:t>3.经济全球化的发展趋势不可逆转。面对经济全球化，我们既要顺应历史潮流，保持积极开放的心态，主动参与竞争，也要居安思危，增强风险意识，注意国家经济安全，为应对各种困难和挑战做好充分的准备。</a:t>
            </a:r>
          </a:p>
          <a:p>
            <a:pPr>
              <a:lnSpc>
                <a:spcPct val="150000"/>
              </a:lnSpc>
            </a:pPr>
            <a:r>
              <a:rPr sz="2400" b="1" dirty="0">
                <a:latin typeface="宋体" panose="02010600030101010101" pitchFamily="2" charset="-122"/>
                <a:ea typeface="宋体" panose="02010600030101010101" pitchFamily="2" charset="-122"/>
              </a:rPr>
              <a:t>4.我国高举和平、发展、合作、共赢的旗帜，为推动建设相互尊重、公平正义、合作共赢的国际关系做不懈的努力。</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97535" y="1464310"/>
            <a:ext cx="10967720" cy="4523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5.中国的国际地位日益提高，在世界政治、经济、文化等多领域日益发挥着重要的作用。</a:t>
            </a:r>
            <a:endParaRPr sz="2400" b="1" dirty="0">
              <a:latin typeface="宋体" panose="02010600030101010101" pitchFamily="2" charset="-122"/>
              <a:ea typeface="宋体" panose="02010600030101010101" pitchFamily="2" charset="-122"/>
            </a:endParaRPr>
          </a:p>
          <a:p>
            <a:pPr>
              <a:lnSpc>
                <a:spcPct val="150000"/>
              </a:lnSpc>
            </a:pPr>
            <a:r>
              <a:rPr sz="2400" b="1" dirty="0">
                <a:latin typeface="宋体" panose="02010600030101010101" pitchFamily="2" charset="-122"/>
                <a:ea typeface="宋体" panose="02010600030101010101" pitchFamily="2" charset="-122"/>
                <a:sym typeface="+mn-ea"/>
              </a:rPr>
              <a:t>6.面对各种区域性和全球性的危机与难题，中国积极主动地承担起相应的责任，中国对当今世界的和平与发展，发挥更加重要的作用，成为促进世界和平与发展的重要力量。</a:t>
            </a:r>
          </a:p>
          <a:p>
            <a:pPr>
              <a:lnSpc>
                <a:spcPct val="150000"/>
              </a:lnSpc>
            </a:pPr>
            <a:r>
              <a:rPr sz="2400" b="1" dirty="0">
                <a:latin typeface="宋体" panose="02010600030101010101" pitchFamily="2" charset="-122"/>
                <a:ea typeface="宋体" panose="02010600030101010101" pitchFamily="2" charset="-122"/>
                <a:sym typeface="+mn-ea"/>
              </a:rPr>
              <a:t>7.我国坚持走和平发展道路，奉行互利共赢的开放战略。我国积极参与全球治理，主动承担国际责任，努力提高自身在国际上的影响力，致力于成为世界和平的建设者、全球发展的贡献者、国际秩序的维护者，树立了一个负责任的大国形象。</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2100</Words>
  <Application>WPS 演示</Application>
  <PresentationFormat>自定义</PresentationFormat>
  <Paragraphs>213</Paragraphs>
  <Slides>41</Slides>
  <Notes>5</Notes>
  <HiddenSlides>0</HiddenSlides>
  <MMClips>0</MMClips>
  <ScaleCrop>false</ScaleCrop>
  <HeadingPairs>
    <vt:vector size="4" baseType="variant">
      <vt:variant>
        <vt:lpstr>主题</vt:lpstr>
      </vt:variant>
      <vt:variant>
        <vt:i4>6</vt:i4>
      </vt:variant>
      <vt:variant>
        <vt:lpstr>幻灯片标题</vt:lpstr>
      </vt:variant>
      <vt:variant>
        <vt:i4>41</vt:i4>
      </vt:variant>
    </vt:vector>
  </HeadingPairs>
  <TitlesOfParts>
    <vt:vector size="47"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1179</cp:revision>
  <dcterms:created xsi:type="dcterms:W3CDTF">2020-07-19T08:35:00Z</dcterms:created>
  <dcterms:modified xsi:type="dcterms:W3CDTF">2022-02-25T14:19:46Z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