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38.xml" ContentType="application/vnd.openxmlformats-officedocument.presentationml.tags+xml"/>
  <Override PartName="/ppt/slideLayouts/slideLayout24.xml" ContentType="application/vnd.openxmlformats-officedocument.presentationml.slideLayout+xml"/>
  <Override PartName="/ppt/tags/tag85.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slideLayouts/slideLayout29.xml" ContentType="application/vnd.openxmlformats-officedocument.presentationml.slideLayout+xml"/>
  <Override PartName="/ppt/slides/slide55.xml" ContentType="application/vnd.openxmlformats-officedocument.presentationml.slide+xml"/>
  <Override PartName="/ppt/tags/tag5.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tags/tag35.xml" ContentType="application/vnd.openxmlformats-officedocument.presentationml.tags+xml"/>
  <Override PartName="/ppt/tags/tag46.xml" ContentType="application/vnd.openxmlformats-officedocument.presentationml.tags+xml"/>
  <Override PartName="/ppt/slideLayouts/slideLayout21.xml" ContentType="application/vnd.openxmlformats-officedocument.presentationml.slideLayout+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s/slide49.xml" ContentType="application/vnd.openxmlformats-officedocument.presentationml.slide+xml"/>
  <Override PartName="/ppt/tags/tag106.xml" ContentType="application/vnd.openxmlformats-officedocument.presentationml.tags+xml"/>
  <Override PartName="/ppt/notesSlides/notesSlide4.xml" ContentType="application/vnd.openxmlformats-officedocument.presentationml.notesSlide+xml"/>
  <Override PartName="/ppt/tags/tag142.xml" ContentType="application/vnd.openxmlformats-officedocument.presentationml.tags+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slideLayouts/slideLayout26.xml" ContentType="application/vnd.openxmlformats-officedocument.presentationml.slideLayout+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slideLayouts/slideLayout22.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ags/tag7.xml" ContentType="application/vnd.openxmlformats-officedocument.presentationml.tags+xml"/>
  <Override PartName="/ppt/tags/tag103.xml" ContentType="application/vnd.openxmlformats-officedocument.presentationml.tags+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Layouts/slideLayout34.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slideLayouts/slideLayout23.xml" ContentType="application/vnd.openxmlformats-officedocument.presentationml.slideLayout+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slideLayouts/slideLayout30.xml" ContentType="application/vnd.openxmlformats-officedocument.presentationml.slideLayout+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slideLayouts/slideLayout20.xml" ContentType="application/vnd.openxmlformats-officedocument.presentationml.slideLayout+xml"/>
  <Override PartName="/ppt/tags/tag92.xml" ContentType="application/vnd.openxmlformats-officedocument.presentationml.tags+xml"/>
  <Override PartName="/ppt/slideLayouts/slideLayout31.xml" ContentType="application/vnd.openxmlformats-officedocument.presentationml.slideLayout+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s/slide48.xml" ContentType="application/vnd.openxmlformats-officedocument.presentationml.slide+xml"/>
  <Override PartName="/ppt/notesSlides/notesSlide3.xml" ContentType="application/vnd.openxmlformats-officedocument.presentationml.notesSlide+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slideLayouts/slideLayout25.xml" ContentType="application/vnd.openxmlformats-officedocument.presentationml.slideLayout+xml"/>
  <Override PartName="/ppt/tags/tag86.xml" ContentType="application/vnd.openxmlformats-officedocument.presentationml.tags+xml"/>
  <Override PartName="/ppt/tags/tag97.xml" ContentType="application/vnd.openxmlformats-officedocument.presentationml.tags+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Layouts/slideLayout19.xml" ContentType="application/vnd.openxmlformats-officedocument.presentationml.slideLayout+xml"/>
  <Override PartName="/ppt/tags/tag11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6" r:id="rId1"/>
    <p:sldMasterId id="2147483678" r:id="rId2"/>
    <p:sldMasterId id="2147483690" r:id="rId3"/>
    <p:sldMasterId id="2147483702" r:id="rId4"/>
  </p:sldMasterIdLst>
  <p:notesMasterIdLst>
    <p:notesMasterId r:id="rId78"/>
  </p:notesMasterIdLst>
  <p:handoutMasterIdLst>
    <p:handoutMasterId r:id="rId79"/>
  </p:handoutMasterIdLst>
  <p:sldIdLst>
    <p:sldId id="482" r:id="rId5"/>
    <p:sldId id="624" r:id="rId6"/>
    <p:sldId id="625" r:id="rId7"/>
    <p:sldId id="483" r:id="rId8"/>
    <p:sldId id="663" r:id="rId9"/>
    <p:sldId id="335" r:id="rId10"/>
    <p:sldId id="261" r:id="rId11"/>
    <p:sldId id="664" r:id="rId12"/>
    <p:sldId id="567" r:id="rId13"/>
    <p:sldId id="665" r:id="rId14"/>
    <p:sldId id="666" r:id="rId15"/>
    <p:sldId id="485" r:id="rId16"/>
    <p:sldId id="278" r:id="rId17"/>
    <p:sldId id="272" r:id="rId18"/>
    <p:sldId id="667" r:id="rId19"/>
    <p:sldId id="668" r:id="rId20"/>
    <p:sldId id="422" r:id="rId21"/>
    <p:sldId id="669" r:id="rId22"/>
    <p:sldId id="670" r:id="rId23"/>
    <p:sldId id="671" r:id="rId24"/>
    <p:sldId id="672" r:id="rId25"/>
    <p:sldId id="673" r:id="rId26"/>
    <p:sldId id="674" r:id="rId27"/>
    <p:sldId id="675" r:id="rId28"/>
    <p:sldId id="631" r:id="rId29"/>
    <p:sldId id="676" r:id="rId30"/>
    <p:sldId id="677" r:id="rId31"/>
    <p:sldId id="678" r:id="rId32"/>
    <p:sldId id="679" r:id="rId33"/>
    <p:sldId id="680" r:id="rId34"/>
    <p:sldId id="681" r:id="rId35"/>
    <p:sldId id="607" r:id="rId36"/>
    <p:sldId id="682" r:id="rId37"/>
    <p:sldId id="683" r:id="rId38"/>
    <p:sldId id="684" r:id="rId39"/>
    <p:sldId id="685" r:id="rId40"/>
    <p:sldId id="686" r:id="rId41"/>
    <p:sldId id="290" r:id="rId42"/>
    <p:sldId id="427" r:id="rId43"/>
    <p:sldId id="688" r:id="rId44"/>
    <p:sldId id="687" r:id="rId45"/>
    <p:sldId id="689" r:id="rId46"/>
    <p:sldId id="690" r:id="rId47"/>
    <p:sldId id="691" r:id="rId48"/>
    <p:sldId id="692" r:id="rId49"/>
    <p:sldId id="693" r:id="rId50"/>
    <p:sldId id="694" r:id="rId51"/>
    <p:sldId id="695" r:id="rId52"/>
    <p:sldId id="696" r:id="rId53"/>
    <p:sldId id="697" r:id="rId54"/>
    <p:sldId id="698" r:id="rId55"/>
    <p:sldId id="699" r:id="rId56"/>
    <p:sldId id="700" r:id="rId57"/>
    <p:sldId id="701" r:id="rId58"/>
    <p:sldId id="702" r:id="rId59"/>
    <p:sldId id="703" r:id="rId60"/>
    <p:sldId id="704" r:id="rId61"/>
    <p:sldId id="660" r:id="rId62"/>
    <p:sldId id="705" r:id="rId63"/>
    <p:sldId id="661" r:id="rId64"/>
    <p:sldId id="706" r:id="rId65"/>
    <p:sldId id="707" r:id="rId66"/>
    <p:sldId id="708" r:id="rId67"/>
    <p:sldId id="273" r:id="rId68"/>
    <p:sldId id="709" r:id="rId69"/>
    <p:sldId id="497" r:id="rId70"/>
    <p:sldId id="662" r:id="rId71"/>
    <p:sldId id="710" r:id="rId72"/>
    <p:sldId id="711" r:id="rId73"/>
    <p:sldId id="712" r:id="rId74"/>
    <p:sldId id="713" r:id="rId75"/>
    <p:sldId id="714" r:id="rId76"/>
    <p:sldId id="715" r:id="rId7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223" autoAdjust="0"/>
    <p:restoredTop sz="97080" autoAdjust="0"/>
  </p:normalViewPr>
  <p:slideViewPr>
    <p:cSldViewPr snapToGrid="0">
      <p:cViewPr varScale="1">
        <p:scale>
          <a:sx n="64" d="100"/>
          <a:sy n="64" d="100"/>
        </p:scale>
        <p:origin x="-548"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handoutMaster" Target="handoutMasters/handout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 xmlns:p14="http://schemas.microsoft.com/office/powerpoint/2010/main" val="34951156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 xmlns:p14="http://schemas.microsoft.com/office/powerpoint/2010/main" val="521834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1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2.xml"/><Relationship Id="rId5" Type="http://schemas.openxmlformats.org/officeDocument/2006/relationships/tags" Target="../tags/tag73.xml"/><Relationship Id="rId4" Type="http://schemas.openxmlformats.org/officeDocument/2006/relationships/tags" Target="../tags/tag7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2.xml"/><Relationship Id="rId5" Type="http://schemas.openxmlformats.org/officeDocument/2006/relationships/tags" Target="../tags/tag78.xml"/><Relationship Id="rId4" Type="http://schemas.openxmlformats.org/officeDocument/2006/relationships/tags" Target="../tags/tag77.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2.xml"/><Relationship Id="rId5" Type="http://schemas.openxmlformats.org/officeDocument/2006/relationships/tags" Target="../tags/tag83.xml"/><Relationship Id="rId4" Type="http://schemas.openxmlformats.org/officeDocument/2006/relationships/tags" Target="../tags/tag8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2.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2.xml"/><Relationship Id="rId4" Type="http://schemas.openxmlformats.org/officeDocument/2006/relationships/tags" Target="../tags/tag101.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2.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2.xml"/><Relationship Id="rId5" Type="http://schemas.openxmlformats.org/officeDocument/2006/relationships/tags" Target="../tags/tag115.xml"/><Relationship Id="rId4" Type="http://schemas.openxmlformats.org/officeDocument/2006/relationships/tags" Target="../tags/tag114.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2.xml"/><Relationship Id="rId4" Type="http://schemas.openxmlformats.org/officeDocument/2006/relationships/tags" Target="../tags/tag119.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2.xml"/><Relationship Id="rId5" Type="http://schemas.openxmlformats.org/officeDocument/2006/relationships/tags" Target="../tags/tag124.xml"/><Relationship Id="rId4" Type="http://schemas.openxmlformats.org/officeDocument/2006/relationships/tags" Target="../tags/tag12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公民权利，公民义务</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0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公民权利，公民义务</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公民权利，公民义务</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第二讲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公民权利，公民义务</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67.xml"/><Relationship Id="rId2" Type="http://schemas.openxmlformats.org/officeDocument/2006/relationships/slideLayout" Target="../slideLayouts/slideLayout19.xml"/><Relationship Id="rId16" Type="http://schemas.openxmlformats.org/officeDocument/2006/relationships/tags" Target="../tags/tag66.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65.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6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2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714" r:id="rId12"/>
    <p:sldLayoutId id="2147483715" r:id="rId13"/>
    <p:sldLayoutId id="2147483716" r:id="rId14"/>
    <p:sldLayoutId id="2147483717" r:id="rId15"/>
    <p:sldLayoutId id="2147483660" r:id="rId16"/>
    <p:sldLayoutId id="2147483661" r:id="rId17"/>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64.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13.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6.xml"/><Relationship Id="rId5" Type="http://schemas.openxmlformats.org/officeDocument/2006/relationships/tags" Target="../tags/tag129.xml"/><Relationship Id="rId10" Type="http://schemas.openxmlformats.org/officeDocument/2006/relationships/slide" Target="slide2.xml"/><Relationship Id="rId4" Type="http://schemas.openxmlformats.org/officeDocument/2006/relationships/tags" Target="../tags/tag128.xml"/><Relationship Id="rId9"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slide" Target="slide6.xml"/><Relationship Id="rId5" Type="http://schemas.openxmlformats.org/officeDocument/2006/relationships/slide" Target="slide1.xml"/><Relationship Id="rId4"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1.jpeg"/><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14.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0.xml"/><Relationship Id="rId1" Type="http://schemas.openxmlformats.org/officeDocument/2006/relationships/tags" Target="../tags/tag139.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2.xml"/><Relationship Id="rId1" Type="http://schemas.openxmlformats.org/officeDocument/2006/relationships/tags" Target="../tags/tag141.xml"/><Relationship Id="rId4" Type="http://schemas.openxmlformats.org/officeDocument/2006/relationships/slide" Target="slide13.xml"/></Relationships>
</file>

<file path=ppt/slides/_rels/slide3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13.xml"/><Relationship Id="rId4" Type="http://schemas.openxmlformats.org/officeDocument/2006/relationships/slide" Target="slide11.xml"/></Relationships>
</file>

<file path=ppt/slides/_rels/slide6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slide" Target="slide6.xml"/><Relationship Id="rId5" Type="http://schemas.openxmlformats.org/officeDocument/2006/relationships/slide" Target="slide1.xml"/><Relationship Id="rId4" Type="http://schemas.openxmlformats.org/officeDocument/2006/relationships/notesSlide" Target="../notesSlides/notesSlide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slide" Target="slide6.xml"/><Relationship Id="rId5" Type="http://schemas.openxmlformats.org/officeDocument/2006/relationships/slide" Target="slide1.xml"/><Relationship Id="rId4"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44708" y="2400669"/>
            <a:ext cx="6228000" cy="954945"/>
            <a:chOff x="3027246" y="2016110"/>
            <a:chExt cx="5990707" cy="872524"/>
          </a:xfrm>
        </p:grpSpPr>
        <p:sp>
          <p:nvSpPr>
            <p:cNvPr id="38" name="圆角矩形 6">
              <a:hlinkClick r:id="rId10" action="ppaction://hlinksldjump"/>
            </p:cNvPr>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p:cNvSpPr txBox="1"/>
            <p:nvPr/>
          </p:nvSpPr>
          <p:spPr>
            <a:xfrm>
              <a:off x="4176424" y="2032230"/>
              <a:ext cx="4838313"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rPr>
                <a:t>数据纵览  考情分析</a:t>
              </a:r>
              <a:endParaRPr lang="zh-CN" altLang="en-US" sz="3200" b="1" dirty="0">
                <a:solidFill>
                  <a:srgbClr val="01B0F0"/>
                </a:solidFill>
                <a:latin typeface="黑体" panose="02010609060101010101" pitchFamily="49" charset="-122"/>
                <a:ea typeface="黑体" panose="0201060906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67" name="组合 66"/>
          <p:cNvGrpSpPr/>
          <p:nvPr/>
        </p:nvGrpSpPr>
        <p:grpSpPr>
          <a:xfrm>
            <a:off x="3044708" y="3529938"/>
            <a:ext cx="6228000" cy="872524"/>
            <a:chOff x="3043127" y="3252773"/>
            <a:chExt cx="5992288" cy="872524"/>
          </a:xfrm>
        </p:grpSpPr>
        <p:sp>
          <p:nvSpPr>
            <p:cNvPr id="42" name="圆角矩形 6">
              <a:hlinkClick r:id="rId11" action="ppaction://hlinksldjump"/>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1" action="ppaction://hlinksldjump"/>
            </p:cNvPr>
            <p:cNvSpPr txBox="1"/>
            <p:nvPr/>
          </p:nvSpPr>
          <p:spPr>
            <a:xfrm>
              <a:off x="4299626" y="3288561"/>
              <a:ext cx="4584705"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endPar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3" dirty="0">
                  <a:solidFill>
                    <a:prstClr val="white"/>
                  </a:solidFill>
                </a:rPr>
                <a:t>a</a:t>
              </a:r>
              <a:endParaRPr lang="zh-CN" altLang="en-US" sz="1013" dirty="0">
                <a:solidFill>
                  <a:prstClr val="white"/>
                </a:solidFill>
              </a:endParaRPr>
            </a:p>
          </p:txBody>
        </p:sp>
      </p:grpSp>
      <p:grpSp>
        <p:nvGrpSpPr>
          <p:cNvPr id="68" name="组合 67"/>
          <p:cNvGrpSpPr/>
          <p:nvPr/>
        </p:nvGrpSpPr>
        <p:grpSpPr>
          <a:xfrm>
            <a:off x="3044708" y="4562681"/>
            <a:ext cx="6228000" cy="872524"/>
            <a:chOff x="3027246" y="4456098"/>
            <a:chExt cx="5990707" cy="872524"/>
          </a:xfrm>
        </p:grpSpPr>
        <p:sp>
          <p:nvSpPr>
            <p:cNvPr id="34" name="圆角矩形 6">
              <a:hlinkClick r:id="rId12" action="ppaction://hlinksldjump"/>
            </p:cNvPr>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2" action="ppaction://hlinksldjump"/>
            </p:cNvPr>
            <p:cNvSpPr txBox="1"/>
            <p:nvPr/>
          </p:nvSpPr>
          <p:spPr>
            <a:xfrm>
              <a:off x="4303832" y="4468125"/>
              <a:ext cx="4583495" cy="830997"/>
            </a:xfrm>
            <a:prstGeom prst="rect">
              <a:avLst/>
            </a:prstGeom>
            <a:noFill/>
            <a:ln w="9525">
              <a:noFill/>
            </a:ln>
          </p:spPr>
          <p:txBody>
            <a:bodyPr wrap="square" anchor="t">
              <a:spAutoFit/>
            </a:bodyPr>
            <a:lstStyle/>
            <a:p>
              <a:pP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  数据透视  知识清单</a:t>
              </a:r>
              <a:endPar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0" name="文本框 5"/>
          <p:cNvSpPr txBox="1"/>
          <p:nvPr/>
        </p:nvSpPr>
        <p:spPr>
          <a:xfrm>
            <a:off x="1184426" y="1126525"/>
            <a:ext cx="10391377" cy="1015663"/>
          </a:xfrm>
          <a:prstGeom prst="rect">
            <a:avLst/>
          </a:prstGeom>
          <a:noFill/>
          <a:ln w="9525">
            <a:noFill/>
          </a:ln>
        </p:spPr>
        <p:txBody>
          <a:bodyPr wrap="square" anchor="t">
            <a:spAutoFit/>
          </a:bodyPr>
          <a:lstStyle/>
          <a:p>
            <a:pPr algn="ctr">
              <a:lnSpc>
                <a:spcPct val="150000"/>
              </a:lnSpc>
            </a:pPr>
            <a:r>
              <a:rPr lang="zh-CN" altLang="en-US" sz="4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第二讲  公民权利，公民义务</a:t>
            </a:r>
            <a:endParaRPr lang="zh-CN" altLang="en-US"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a:extLst>
              <a:ext uri="{FF2B5EF4-FFF2-40B4-BE49-F238E27FC236}">
                <a16:creationId xmlns:a16="http://schemas.microsoft.com/office/drawing/2014/main" xmlns="" id="{001DE56E-C6BE-B841-B4DA-6D6BA47EB1D7}"/>
              </a:ext>
            </a:extLst>
          </p:cNvPr>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a:extLst>
              <a:ext uri="{FF2B5EF4-FFF2-40B4-BE49-F238E27FC236}">
                <a16:creationId xmlns:a16="http://schemas.microsoft.com/office/drawing/2014/main" xmlns="" id="{F60F4D4A-97E6-9140-B92F-77CA4F1A3376}"/>
              </a:ext>
            </a:extLst>
          </p:cNvPr>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a:extLst>
              <a:ext uri="{FF2B5EF4-FFF2-40B4-BE49-F238E27FC236}">
                <a16:creationId xmlns:a16="http://schemas.microsoft.com/office/drawing/2014/main" xmlns="" id="{A0C25A63-5AF9-EB41-BABD-E76B33549D90}"/>
              </a:ext>
            </a:extLst>
          </p:cNvPr>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a:extLst>
              <a:ext uri="{FF2B5EF4-FFF2-40B4-BE49-F238E27FC236}">
                <a16:creationId xmlns:a16="http://schemas.microsoft.com/office/drawing/2014/main" xmlns="" id="{F8B2B58D-20A1-164F-8EBB-F6DA8E4B94FB}"/>
              </a:ext>
            </a:extLst>
          </p:cNvPr>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p:cNvGrpSpPr/>
          <p:nvPr/>
        </p:nvGrpSpPr>
        <p:grpSpPr>
          <a:xfrm>
            <a:off x="3044708" y="5599078"/>
            <a:ext cx="6240284" cy="961742"/>
            <a:chOff x="3043127" y="3212301"/>
            <a:chExt cx="6004107" cy="912996"/>
          </a:xfrm>
        </p:grpSpPr>
        <p:sp>
          <p:nvSpPr>
            <p:cNvPr id="24" name="圆角矩形 6">
              <a:hlinkClick r:id="rId13" action="ppaction://hlinksldjump"/>
            </p:cNvPr>
            <p:cNvSpPr/>
            <p:nvPr>
              <p:custDataLst>
                <p:tags r:id="rId1"/>
              </p:custDataLst>
            </p:nvPr>
          </p:nvSpPr>
          <p:spPr>
            <a:xfrm flipV="1">
              <a:off x="4056560" y="3287908"/>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5"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26" name="文本框 16">
              <a:hlinkClick r:id="rId13" action="ppaction://hlinksldjump"/>
            </p:cNvPr>
            <p:cNvSpPr txBox="1"/>
            <p:nvPr/>
          </p:nvSpPr>
          <p:spPr>
            <a:xfrm>
              <a:off x="4299626" y="3212301"/>
              <a:ext cx="4584704" cy="817471"/>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数据分析  </a:t>
              </a:r>
              <a:r>
                <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rPr>
                <a:t>拓展提升</a:t>
              </a:r>
            </a:p>
          </p:txBody>
        </p:sp>
        <p:sp>
          <p:nvSpPr>
            <p:cNvPr id="27" name="圆角矩形 26"/>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extLst>
      <p:ext uri="{BB962C8B-B14F-4D97-AF65-F5344CB8AC3E}">
        <p14:creationId xmlns="" xmlns:p14="http://schemas.microsoft.com/office/powerpoint/2010/main" val="30867089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2060655" y="2317233"/>
            <a:ext cx="7433215"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a:latin typeface="宋体" panose="02010600030101010101" pitchFamily="2" charset="-122"/>
                <a:ea typeface="宋体" panose="02010600030101010101" pitchFamily="2" charset="-122"/>
              </a:rPr>
              <a:t>为避免出现</a:t>
            </a:r>
            <a:r>
              <a:rPr lang="zh-CN" altLang="en-US" sz="2400" b="1" dirty="0" smtClean="0">
                <a:latin typeface="宋体" panose="02010600030101010101" pitchFamily="2" charset="-122"/>
                <a:ea typeface="宋体" panose="02010600030101010101" pitchFamily="2" charset="-122"/>
              </a:rPr>
              <a:t>争议，你</a:t>
            </a:r>
            <a:r>
              <a:rPr lang="zh-CN" altLang="en-US" sz="2400" b="1" dirty="0">
                <a:latin typeface="宋体" panose="02010600030101010101" pitchFamily="2" charset="-122"/>
                <a:ea typeface="宋体" panose="02010600030101010101" pitchFamily="2" charset="-122"/>
              </a:rPr>
              <a:t>对这个老板有什么提示或</a:t>
            </a:r>
            <a:r>
              <a:rPr lang="zh-CN" altLang="en-US" sz="2400" b="1" dirty="0" smtClean="0">
                <a:latin typeface="宋体" panose="02010600030101010101" pitchFamily="2" charset="-122"/>
                <a:ea typeface="宋体" panose="02010600030101010101" pitchFamily="2" charset="-122"/>
              </a:rPr>
              <a:t>建议？</a:t>
            </a:r>
            <a:endParaRPr lang="zh-CN" altLang="en-US" sz="2400" b="1" dirty="0">
              <a:latin typeface="楷体" pitchFamily="49" charset="-122"/>
              <a:ea typeface="楷体" pitchFamily="49" charset="-122"/>
            </a:endParaRPr>
          </a:p>
        </p:txBody>
      </p:sp>
      <p:sp>
        <p:nvSpPr>
          <p:cNvPr id="13" name="矩形 12"/>
          <p:cNvSpPr/>
          <p:nvPr/>
        </p:nvSpPr>
        <p:spPr>
          <a:xfrm>
            <a:off x="2060655" y="3827800"/>
            <a:ext cx="9225777" cy="1200329"/>
          </a:xfrm>
          <a:prstGeom prst="rect">
            <a:avLst/>
          </a:prstGeom>
        </p:spPr>
        <p:txBody>
          <a:bodyPr wrap="square">
            <a:spAutoFit/>
          </a:bodyPr>
          <a:lstStyle/>
          <a:p>
            <a:pPr>
              <a:lnSpc>
                <a:spcPct val="150000"/>
              </a:lnSpc>
            </a:pP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示例</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一：在</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维护自己合法权益</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时，应</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尊重他人的权利。</a:t>
            </a:r>
          </a:p>
          <a:p>
            <a:pPr>
              <a:lnSpc>
                <a:spcPct val="150000"/>
              </a:lnSpc>
            </a:pP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示例</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二：通过</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法律途径</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解决问题，如</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向法院起诉“老赖”。</a:t>
            </a:r>
          </a:p>
        </p:txBody>
      </p:sp>
    </p:spTree>
    <p:extLst>
      <p:ext uri="{BB962C8B-B14F-4D97-AF65-F5344CB8AC3E}">
        <p14:creationId xmlns="" xmlns:p14="http://schemas.microsoft.com/office/powerpoint/2010/main" val="3298174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1416537"/>
            <a:ext cx="8162017" cy="627895"/>
            <a:chOff x="1034884" y="629878"/>
            <a:chExt cx="7056784" cy="627895"/>
          </a:xfrm>
        </p:grpSpPr>
        <p:sp>
          <p:nvSpPr>
            <p:cNvPr id="7" name="圆角矩形 6"/>
            <p:cNvSpPr/>
            <p:nvPr>
              <p:custDataLst>
                <p:tags r:id="rId1"/>
              </p:custDataLst>
            </p:nvPr>
          </p:nvSpPr>
          <p:spPr>
            <a:xfrm flipH="1">
              <a:off x="2547177" y="664168"/>
              <a:ext cx="5544491"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公民的基本义务、自觉履行义务</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3</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1164375" y="2229128"/>
            <a:ext cx="8927479" cy="39703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4.[</a:t>
            </a:r>
            <a:r>
              <a:rPr lang="en-US" altLang="zh-CN" sz="2400" b="1" dirty="0">
                <a:latin typeface="宋体" panose="02010600030101010101" pitchFamily="2" charset="-122"/>
                <a:ea typeface="宋体" panose="02010600030101010101" pitchFamily="2" charset="-122"/>
              </a:rPr>
              <a:t>2017•</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8</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学会辨法析理。</a:t>
            </a:r>
          </a:p>
          <a:p>
            <a:pPr>
              <a:lnSpc>
                <a:spcPct val="150000"/>
              </a:lnSpc>
            </a:pPr>
            <a:r>
              <a:rPr lang="zh-CN" altLang="en-US" sz="2400" b="1" dirty="0" smtClean="0">
                <a:latin typeface="宋体" panose="02010600030101010101" pitchFamily="2" charset="-122"/>
                <a:ea typeface="宋体" panose="02010600030101010101" pitchFamily="2" charset="-122"/>
              </a:rPr>
              <a:t>    </a:t>
            </a:r>
            <a:r>
              <a:rPr lang="zh-CN" altLang="en-US" sz="2400" b="1" dirty="0" smtClean="0">
                <a:latin typeface="楷体" pitchFamily="49" charset="-122"/>
                <a:ea typeface="楷体" pitchFamily="49" charset="-122"/>
              </a:rPr>
              <a:t>一天，一</a:t>
            </a:r>
            <a:r>
              <a:rPr lang="zh-CN" altLang="en-US" sz="2400" b="1" dirty="0">
                <a:latin typeface="楷体" pitchFamily="49" charset="-122"/>
                <a:ea typeface="楷体" pitchFamily="49" charset="-122"/>
              </a:rPr>
              <a:t>位年近八旬的老人来到某基层</a:t>
            </a:r>
            <a:r>
              <a:rPr lang="zh-CN" altLang="en-US" sz="2400" b="1" dirty="0" smtClean="0">
                <a:latin typeface="楷体" pitchFamily="49" charset="-122"/>
                <a:ea typeface="楷体" pitchFamily="49" charset="-122"/>
              </a:rPr>
              <a:t>法院，状告</a:t>
            </a:r>
            <a:r>
              <a:rPr lang="zh-CN" altLang="en-US" sz="2400" b="1" dirty="0">
                <a:latin typeface="楷体" pitchFamily="49" charset="-122"/>
                <a:ea typeface="楷体" pitchFamily="49" charset="-122"/>
              </a:rPr>
              <a:t>他辛苦养大的</a:t>
            </a:r>
            <a:r>
              <a:rPr lang="zh-CN" altLang="en-US" sz="2400" b="1" dirty="0" smtClean="0">
                <a:latin typeface="楷体" pitchFamily="49" charset="-122"/>
                <a:ea typeface="楷体" pitchFamily="49" charset="-122"/>
              </a:rPr>
              <a:t>子女，请求</a:t>
            </a:r>
            <a:r>
              <a:rPr lang="zh-CN" altLang="en-US" sz="2400" b="1" dirty="0">
                <a:latin typeface="楷体" pitchFamily="49" charset="-122"/>
                <a:ea typeface="楷体" pitchFamily="49" charset="-122"/>
              </a:rPr>
              <a:t>法院判决子女们履行赡养义务。在基层法院依法进行庭前调解过程</a:t>
            </a:r>
            <a:r>
              <a:rPr lang="zh-CN" altLang="en-US" sz="2400" b="1" dirty="0" smtClean="0">
                <a:latin typeface="楷体" pitchFamily="49" charset="-122"/>
                <a:ea typeface="楷体" pitchFamily="49" charset="-122"/>
              </a:rPr>
              <a:t>中，子女们</a:t>
            </a:r>
            <a:r>
              <a:rPr lang="zh-CN" altLang="en-US" sz="2400" b="1" dirty="0">
                <a:latin typeface="楷体" pitchFamily="49" charset="-122"/>
                <a:ea typeface="楷体" pitchFamily="49" charset="-122"/>
              </a:rPr>
              <a:t>以各种理由推脱对老人的赡养责任。承办法官分别对子女们进行了有针对性的</a:t>
            </a:r>
            <a:r>
              <a:rPr lang="zh-CN" altLang="en-US" sz="2400" b="1" dirty="0" smtClean="0">
                <a:latin typeface="楷体" pitchFamily="49" charset="-122"/>
                <a:ea typeface="楷体" pitchFamily="49" charset="-122"/>
              </a:rPr>
              <a:t>谈话，从</a:t>
            </a:r>
            <a:r>
              <a:rPr lang="zh-CN" altLang="en-US" sz="2400" b="1" dirty="0">
                <a:latin typeface="楷体" pitchFamily="49" charset="-122"/>
                <a:ea typeface="楷体" pitchFamily="49" charset="-122"/>
              </a:rPr>
              <a:t>法与德两个方面对他们提出告诫。经过几番辨法析</a:t>
            </a:r>
            <a:r>
              <a:rPr lang="zh-CN" altLang="en-US" sz="2400" b="1" dirty="0" smtClean="0">
                <a:latin typeface="楷体" pitchFamily="49" charset="-122"/>
                <a:ea typeface="楷体" pitchFamily="49" charset="-122"/>
              </a:rPr>
              <a:t>理，子女们</a:t>
            </a:r>
            <a:r>
              <a:rPr lang="zh-CN" altLang="en-US" sz="2400" b="1" dirty="0">
                <a:latin typeface="楷体" pitchFamily="49" charset="-122"/>
                <a:ea typeface="楷体" pitchFamily="49" charset="-122"/>
              </a:rPr>
              <a:t>终于认识到了自己的</a:t>
            </a:r>
            <a:r>
              <a:rPr lang="zh-CN" altLang="en-US" sz="2400" b="1" dirty="0" smtClean="0">
                <a:latin typeface="楷体" pitchFamily="49" charset="-122"/>
                <a:ea typeface="楷体" pitchFamily="49" charset="-122"/>
              </a:rPr>
              <a:t>错误，纷纷</a:t>
            </a:r>
            <a:r>
              <a:rPr lang="zh-CN" altLang="en-US" sz="2400" b="1" dirty="0">
                <a:latin typeface="楷体" pitchFamily="49" charset="-122"/>
                <a:ea typeface="楷体" pitchFamily="49" charset="-122"/>
              </a:rPr>
              <a:t>表示愿意赡养自己的父亲。</a:t>
            </a:r>
          </a:p>
        </p:txBody>
      </p:sp>
    </p:spTree>
    <p:extLst>
      <p:ext uri="{BB962C8B-B14F-4D97-AF65-F5344CB8AC3E}">
        <p14:creationId xmlns="" xmlns:p14="http://schemas.microsoft.com/office/powerpoint/2010/main" val="22257106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1217743" y="2274838"/>
            <a:ext cx="9643545"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楷体" pitchFamily="49" charset="-122"/>
                <a:ea typeface="楷体" pitchFamily="49" charset="-122"/>
              </a:rPr>
              <a:t>《</a:t>
            </a:r>
            <a:r>
              <a:rPr lang="zh-CN" altLang="en-US" sz="2400" b="1" dirty="0">
                <a:latin typeface="楷体" pitchFamily="49" charset="-122"/>
                <a:ea typeface="楷体" pitchFamily="49" charset="-122"/>
              </a:rPr>
              <a:t>中华人民共和国宪法</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第四十九条</a:t>
            </a:r>
            <a:r>
              <a:rPr lang="zh-CN" altLang="en-US" sz="2400" b="1" dirty="0" smtClean="0">
                <a:latin typeface="楷体" pitchFamily="49" charset="-122"/>
                <a:ea typeface="楷体" pitchFamily="49" charset="-122"/>
              </a:rPr>
              <a:t>规定，父母</a:t>
            </a:r>
            <a:r>
              <a:rPr lang="zh-CN" altLang="en-US" sz="2400" b="1" dirty="0">
                <a:latin typeface="楷体" pitchFamily="49" charset="-122"/>
                <a:ea typeface="楷体" pitchFamily="49" charset="-122"/>
              </a:rPr>
              <a:t>有抚养教育未成年子女的</a:t>
            </a:r>
            <a:r>
              <a:rPr lang="zh-CN" altLang="en-US" sz="2400" b="1" dirty="0" smtClean="0">
                <a:latin typeface="楷体" pitchFamily="49" charset="-122"/>
                <a:ea typeface="楷体" pitchFamily="49" charset="-122"/>
              </a:rPr>
              <a:t>义务，成年</a:t>
            </a:r>
            <a:r>
              <a:rPr lang="zh-CN" altLang="en-US" sz="2400" b="1" dirty="0">
                <a:latin typeface="楷体" pitchFamily="49" charset="-122"/>
                <a:ea typeface="楷体" pitchFamily="49" charset="-122"/>
              </a:rPr>
              <a:t>子女有赡养扶助父母的</a:t>
            </a:r>
            <a:r>
              <a:rPr lang="zh-CN" altLang="en-US" sz="2400" b="1" dirty="0" smtClean="0">
                <a:latin typeface="楷体" pitchFamily="49" charset="-122"/>
                <a:ea typeface="楷体" pitchFamily="49" charset="-122"/>
              </a:rPr>
              <a:t>义务。</a:t>
            </a:r>
            <a:endParaRPr lang="zh-CN" altLang="en-US" sz="2400" b="1" dirty="0">
              <a:latin typeface="楷体" pitchFamily="49" charset="-122"/>
              <a:ea typeface="楷体" pitchFamily="49" charset="-122"/>
            </a:endParaRPr>
          </a:p>
        </p:txBody>
      </p:sp>
      <p:sp>
        <p:nvSpPr>
          <p:cNvPr id="8" name="文本框 99"/>
          <p:cNvSpPr txBox="1">
            <a:spLocks noChangeArrowheads="1"/>
          </p:cNvSpPr>
          <p:nvPr/>
        </p:nvSpPr>
        <p:spPr bwMode="auto">
          <a:xfrm>
            <a:off x="1217743" y="3877024"/>
            <a:ext cx="8873740"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anose="02010600030101010101" pitchFamily="2" charset="-122"/>
                <a:ea typeface="宋体" panose="02010600030101010101" pitchFamily="2" charset="-122"/>
              </a:rPr>
              <a:t>    据</a:t>
            </a:r>
            <a:r>
              <a:rPr lang="zh-CN" altLang="en-US" sz="2400" b="1" dirty="0">
                <a:latin typeface="宋体" panose="02010600030101010101" pitchFamily="2" charset="-122"/>
                <a:ea typeface="宋体" panose="02010600030101010101" pitchFamily="2" charset="-122"/>
              </a:rPr>
              <a:t>以上材料及问题的</a:t>
            </a:r>
            <a:r>
              <a:rPr lang="zh-CN" altLang="en-US" sz="2400" b="1" dirty="0" smtClean="0">
                <a:latin typeface="宋体" panose="02010600030101010101" pitchFamily="2" charset="-122"/>
                <a:ea typeface="宋体" panose="02010600030101010101" pitchFamily="2" charset="-122"/>
              </a:rPr>
              <a:t>回答，归纳</a:t>
            </a:r>
            <a:r>
              <a:rPr lang="zh-CN" altLang="en-US" sz="2400" b="1" dirty="0">
                <a:latin typeface="宋体" panose="02010600030101010101" pitchFamily="2" charset="-122"/>
                <a:ea typeface="宋体" panose="02010600030101010101" pitchFamily="2" charset="-122"/>
              </a:rPr>
              <a:t>出一个实现家庭和睦的准则。</a:t>
            </a:r>
            <a:endParaRPr lang="zh-CN" altLang="en-US" sz="2400" b="1" dirty="0">
              <a:latin typeface="楷体" pitchFamily="49" charset="-122"/>
              <a:ea typeface="楷体" pitchFamily="49" charset="-122"/>
            </a:endParaRPr>
          </a:p>
        </p:txBody>
      </p:sp>
      <p:pic>
        <p:nvPicPr>
          <p:cNvPr id="9" name="法律连线.eps" descr="id:2147502051;FounderCES"/>
          <p:cNvPicPr/>
          <p:nvPr/>
        </p:nvPicPr>
        <p:blipFill>
          <a:blip r:embed="rId5"/>
          <a:stretch>
            <a:fillRect/>
          </a:stretch>
        </p:blipFill>
        <p:spPr>
          <a:xfrm>
            <a:off x="1217743" y="1717288"/>
            <a:ext cx="1101711" cy="439528"/>
          </a:xfrm>
          <a:prstGeom prst="rect">
            <a:avLst/>
          </a:prstGeom>
        </p:spPr>
      </p:pic>
      <p:sp>
        <p:nvSpPr>
          <p:cNvPr id="10" name="矩形 9"/>
          <p:cNvSpPr/>
          <p:nvPr/>
        </p:nvSpPr>
        <p:spPr>
          <a:xfrm>
            <a:off x="1882236" y="4820259"/>
            <a:ext cx="1987238" cy="646331"/>
          </a:xfrm>
          <a:prstGeom prst="rect">
            <a:avLst/>
          </a:prstGeom>
        </p:spPr>
        <p:txBody>
          <a:bodyPr wrap="square">
            <a:spAutoFit/>
          </a:bodyPr>
          <a:lstStyle/>
          <a:p>
            <a:pPr>
              <a:lnSpc>
                <a:spcPct val="150000"/>
              </a:lnSpc>
            </a:pP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遵法守德。</a:t>
            </a:r>
          </a:p>
        </p:txBody>
      </p:sp>
    </p:spTree>
    <p:extLst>
      <p:ext uri="{BB962C8B-B14F-4D97-AF65-F5344CB8AC3E}">
        <p14:creationId xmlns="" xmlns:p14="http://schemas.microsoft.com/office/powerpoint/2010/main" val="3753397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755634" y="2506549"/>
            <a:ext cx="849652" cy="2413505"/>
            <a:chOff x="12824" y="1247"/>
            <a:chExt cx="578" cy="2167"/>
          </a:xfrm>
        </p:grpSpPr>
        <p:sp>
          <p:nvSpPr>
            <p:cNvPr id="26" name="椭圆 25"/>
            <p:cNvSpPr/>
            <p:nvPr/>
          </p:nvSpPr>
          <p:spPr>
            <a:xfrm>
              <a:off x="12824" y="1247"/>
              <a:ext cx="578" cy="81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椭圆 24"/>
            <p:cNvSpPr/>
            <p:nvPr/>
          </p:nvSpPr>
          <p:spPr>
            <a:xfrm>
              <a:off x="12824" y="2673"/>
              <a:ext cx="578" cy="74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2" name="组合 11"/>
          <p:cNvGrpSpPr/>
          <p:nvPr/>
        </p:nvGrpSpPr>
        <p:grpSpPr>
          <a:xfrm>
            <a:off x="4911017" y="2663492"/>
            <a:ext cx="6351905" cy="2155190"/>
            <a:chOff x="7910" y="4468"/>
            <a:chExt cx="10003" cy="3394"/>
          </a:xfrm>
        </p:grpSpPr>
        <p:sp>
          <p:nvSpPr>
            <p:cNvPr id="17" name="文本框 2">
              <a:hlinkClick r:id="rId2" action="ppaction://hlinksldjump"/>
            </p:cNvPr>
            <p:cNvSpPr txBox="1"/>
            <p:nvPr/>
          </p:nvSpPr>
          <p:spPr>
            <a:xfrm>
              <a:off x="7927" y="4468"/>
              <a:ext cx="9986" cy="1115"/>
            </a:xfrm>
            <a:prstGeom prst="rect">
              <a:avLst/>
            </a:prstGeom>
            <a:noFill/>
            <a:ln w="9525">
              <a:noFill/>
            </a:ln>
          </p:spPr>
          <p:txBody>
            <a:bodyPr wrap="square" anchor="t">
              <a:spAutoFit/>
            </a:bodyPr>
            <a:lstStyle/>
            <a:p>
              <a:r>
                <a:rPr lang="zh-CN" altLang="en-US" sz="4000" b="1" dirty="0">
                  <a:latin typeface="黑体" panose="02010609060101010101" pitchFamily="49" charset="-122"/>
                  <a:ea typeface="黑体" panose="02010609060101010101" pitchFamily="49" charset="-122"/>
                  <a:sym typeface="宋体" panose="02010600030101010101" pitchFamily="2" charset="-122"/>
                </a:rPr>
                <a:t>命题点</a:t>
              </a:r>
              <a:r>
                <a:rPr lang="en-US" altLang="zh-CN" sz="4000" b="1" dirty="0">
                  <a:latin typeface="黑体" panose="02010609060101010101" pitchFamily="49" charset="-122"/>
                  <a:ea typeface="黑体" panose="02010609060101010101" pitchFamily="49" charset="-122"/>
                  <a:sym typeface="宋体" panose="02010600030101010101" pitchFamily="2" charset="-122"/>
                </a:rPr>
                <a:t>  </a:t>
              </a:r>
              <a:r>
                <a:rPr lang="en-US" altLang="zh-CN"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en-US" altLang="zh-CN" sz="4000" b="1" dirty="0">
                  <a:latin typeface="黑体" panose="02010609060101010101" pitchFamily="49" charset="-122"/>
                  <a:ea typeface="黑体" panose="02010609060101010101" pitchFamily="49" charset="-122"/>
                  <a:sym typeface="宋体" panose="02010600030101010101" pitchFamily="2" charset="-122"/>
                </a:rPr>
                <a:t>   </a:t>
              </a:r>
              <a:r>
                <a:rPr lang="zh-CN" altLang="en-US" sz="4000" b="1" dirty="0" smtClean="0">
                  <a:latin typeface="黑体" panose="02010609060101010101" pitchFamily="49" charset="-122"/>
                  <a:ea typeface="黑体" panose="02010609060101010101" pitchFamily="49" charset="-122"/>
                  <a:sym typeface="宋体" panose="02010600030101010101" pitchFamily="2" charset="-122"/>
                </a:rPr>
                <a:t>公民权利</a:t>
              </a:r>
              <a:endParaRPr lang="zh-CN" altLang="zh-CN" sz="4000" b="1" dirty="0">
                <a:latin typeface="黑体" panose="02010609060101010101" pitchFamily="49" charset="-122"/>
                <a:ea typeface="黑体" panose="02010609060101010101" pitchFamily="49" charset="-122"/>
              </a:endParaRPr>
            </a:p>
          </p:txBody>
        </p:sp>
        <p:sp>
          <p:nvSpPr>
            <p:cNvPr id="14" name="文本框 2">
              <a:hlinkClick r:id="rId3" action="ppaction://hlinksldjump"/>
            </p:cNvPr>
            <p:cNvSpPr txBox="1"/>
            <p:nvPr/>
          </p:nvSpPr>
          <p:spPr>
            <a:xfrm>
              <a:off x="7910" y="6747"/>
              <a:ext cx="10003" cy="1115"/>
            </a:xfrm>
            <a:prstGeom prst="rect">
              <a:avLst/>
            </a:prstGeom>
            <a:noFill/>
            <a:ln w="9525">
              <a:noFill/>
            </a:ln>
          </p:spPr>
          <p:txBody>
            <a:bodyPr wrap="square" anchor="t">
              <a:spAutoFit/>
            </a:bodyPr>
            <a:lstStyle/>
            <a:p>
              <a:r>
                <a:rPr lang="zh-CN" altLang="en-US" sz="4000" b="1" dirty="0">
                  <a:latin typeface="黑体" panose="02010609060101010101" pitchFamily="49" charset="-122"/>
                  <a:ea typeface="黑体" panose="02010609060101010101" pitchFamily="49" charset="-122"/>
                  <a:sym typeface="宋体" panose="02010600030101010101" pitchFamily="2" charset="-122"/>
                </a:rPr>
                <a:t>命题点</a:t>
              </a:r>
              <a:r>
                <a:rPr lang="en-US" altLang="zh-CN" sz="4000" b="1" dirty="0">
                  <a:latin typeface="黑体" panose="02010609060101010101" pitchFamily="49" charset="-122"/>
                  <a:ea typeface="黑体" panose="02010609060101010101" pitchFamily="49" charset="-122"/>
                  <a:sym typeface="宋体" panose="02010600030101010101" pitchFamily="2" charset="-122"/>
                </a:rPr>
                <a:t>  </a:t>
              </a:r>
              <a:r>
                <a:rPr lang="en-US" altLang="zh-CN"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4000" b="1" dirty="0">
                  <a:latin typeface="黑体" panose="02010609060101010101" pitchFamily="49" charset="-122"/>
                  <a:ea typeface="黑体" panose="02010609060101010101" pitchFamily="49" charset="-122"/>
                  <a:sym typeface="宋体" panose="02010600030101010101" pitchFamily="2" charset="-122"/>
                </a:rPr>
                <a:t>   </a:t>
              </a:r>
              <a:r>
                <a:rPr lang="zh-CN" altLang="en-US" sz="4000" b="1" dirty="0" smtClean="0">
                  <a:latin typeface="黑体" panose="02010609060101010101" pitchFamily="49" charset="-122"/>
                  <a:ea typeface="黑体" panose="02010609060101010101" pitchFamily="49" charset="-122"/>
                  <a:sym typeface="宋体" panose="02010600030101010101" pitchFamily="2" charset="-122"/>
                </a:rPr>
                <a:t>公民义务</a:t>
              </a:r>
              <a:endParaRPr lang="zh-CN" altLang="en-US" sz="4000" b="1" dirty="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8" y="2258832"/>
            <a:ext cx="4337148" cy="627895"/>
            <a:chOff x="1034884" y="629878"/>
            <a:chExt cx="3938751" cy="627895"/>
          </a:xfrm>
        </p:grpSpPr>
        <p:sp>
          <p:nvSpPr>
            <p:cNvPr id="17" name="圆角矩形 6"/>
            <p:cNvSpPr/>
            <p:nvPr>
              <p:custDataLst>
                <p:tags r:id="rId1"/>
              </p:custDataLst>
            </p:nvPr>
          </p:nvSpPr>
          <p:spPr>
            <a:xfrm flipH="1">
              <a:off x="2642638" y="664168"/>
              <a:ext cx="2330997"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公民权利</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知识点</a:t>
              </a:r>
              <a:r>
                <a:rPr lang="en-US" altLang="zh-CN" sz="2800" b="1" strike="noStrike" noProof="1" smtClean="0">
                  <a:solidFill>
                    <a:schemeClr val="bg1"/>
                  </a:solidFill>
                </a:rPr>
                <a:t>1</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580538" y="2811906"/>
            <a:ext cx="11128242" cy="3416320"/>
          </a:xfrm>
          <a:prstGeom prst="rect">
            <a:avLst/>
          </a:prstGeom>
        </p:spPr>
        <p:txBody>
          <a:bodyPr wrap="square">
            <a:spAutoFit/>
          </a:bodyPr>
          <a:lstStyle/>
          <a:p>
            <a:pPr>
              <a:lnSpc>
                <a:spcPct val="150000"/>
              </a:lnSpc>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sz="2400" dirty="0" smtClean="0">
              <a:solidFill>
                <a:srgbClr val="000000"/>
              </a:solidFill>
              <a:latin typeface="黑体" pitchFamily="49" charset="-122"/>
              <a:ea typeface="黑体" pitchFamily="49" charset="-122"/>
              <a:cs typeface="Times New Roman" panose="02020603050405020304" pitchFamily="18" charset="0"/>
            </a:endParaRP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知道公民享有选举权和被选举权、政治自由、监督权等政治权利和</a:t>
            </a:r>
            <a:r>
              <a:rPr lang="zh-CN" altLang="zh-CN" sz="2400" dirty="0" smtClean="0">
                <a:solidFill>
                  <a:srgbClr val="000000"/>
                </a:solidFill>
                <a:latin typeface="宋体" pitchFamily="2" charset="-122"/>
                <a:ea typeface="宋体" pitchFamily="2" charset="-122"/>
                <a:cs typeface="Times New Roman"/>
              </a:rPr>
              <a:t>自由</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知道</a:t>
            </a:r>
            <a:r>
              <a:rPr lang="zh-CN" altLang="zh-CN" sz="2400" dirty="0">
                <a:solidFill>
                  <a:srgbClr val="000000"/>
                </a:solidFill>
                <a:latin typeface="宋体" pitchFamily="2" charset="-122"/>
                <a:ea typeface="宋体" pitchFamily="2" charset="-122"/>
                <a:cs typeface="Times New Roman"/>
              </a:rPr>
              <a:t>这些权利的具体</a:t>
            </a:r>
            <a:r>
              <a:rPr lang="zh-CN" altLang="zh-CN" sz="2400" dirty="0" smtClean="0">
                <a:solidFill>
                  <a:srgbClr val="000000"/>
                </a:solidFill>
                <a:latin typeface="宋体" pitchFamily="2" charset="-122"/>
                <a:ea typeface="宋体" pitchFamily="2" charset="-122"/>
                <a:cs typeface="Times New Roman"/>
              </a:rPr>
              <a:t>内容</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懂得</a:t>
            </a:r>
            <a:r>
              <a:rPr lang="zh-CN" altLang="zh-CN" sz="2400" dirty="0">
                <a:solidFill>
                  <a:srgbClr val="000000"/>
                </a:solidFill>
                <a:latin typeface="宋体" pitchFamily="2" charset="-122"/>
                <a:ea typeface="宋体" pitchFamily="2" charset="-122"/>
                <a:cs typeface="Times New Roman"/>
              </a:rPr>
              <a:t>享有这些权利的重要性</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150000"/>
              </a:lnSpc>
              <a:spcAft>
                <a:spcPts val="0"/>
              </a:spcAft>
            </a:pPr>
            <a:r>
              <a:rPr lang="en-US"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统编教材八下第三课　九上第三课</a:t>
            </a: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知道公民的人身自由、人格尊严、住宅不受</a:t>
            </a:r>
            <a:r>
              <a:rPr lang="zh-CN" altLang="zh-CN" sz="2400" dirty="0" smtClean="0">
                <a:solidFill>
                  <a:srgbClr val="000000"/>
                </a:solidFill>
                <a:latin typeface="宋体" pitchFamily="2" charset="-122"/>
                <a:ea typeface="宋体" pitchFamily="2" charset="-122"/>
                <a:cs typeface="Times New Roman"/>
              </a:rPr>
              <a:t>侵犯</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通信</a:t>
            </a:r>
            <a:r>
              <a:rPr lang="zh-CN" altLang="zh-CN" sz="2400" dirty="0">
                <a:solidFill>
                  <a:srgbClr val="000000"/>
                </a:solidFill>
                <a:latin typeface="宋体" pitchFamily="2" charset="-122"/>
                <a:ea typeface="宋体" pitchFamily="2" charset="-122"/>
                <a:cs typeface="Times New Roman"/>
              </a:rPr>
              <a:t>自由和通信秘密受法律</a:t>
            </a:r>
            <a:r>
              <a:rPr lang="zh-CN" altLang="zh-CN" sz="2400" dirty="0" smtClean="0">
                <a:solidFill>
                  <a:srgbClr val="000000"/>
                </a:solidFill>
                <a:latin typeface="宋体" pitchFamily="2" charset="-122"/>
                <a:ea typeface="宋体" pitchFamily="2" charset="-122"/>
                <a:cs typeface="Times New Roman"/>
              </a:rPr>
              <a:t>保护</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知道</a:t>
            </a:r>
            <a:r>
              <a:rPr lang="zh-CN" altLang="zh-CN" sz="2400" dirty="0">
                <a:solidFill>
                  <a:srgbClr val="000000"/>
                </a:solidFill>
                <a:latin typeface="宋体" pitchFamily="2" charset="-122"/>
                <a:ea typeface="宋体" pitchFamily="2" charset="-122"/>
                <a:cs typeface="Times New Roman"/>
              </a:rPr>
              <a:t>其具体内容</a:t>
            </a:r>
            <a:r>
              <a:rPr lang="en-US" altLang="zh-CN" sz="2400" dirty="0">
                <a:solidFill>
                  <a:srgbClr val="000000"/>
                </a:solidFill>
                <a:latin typeface="宋体" pitchFamily="2" charset="-122"/>
                <a:ea typeface="宋体" pitchFamily="2" charset="-122"/>
                <a:cs typeface="Times New Roman"/>
              </a:rPr>
              <a:t>	</a:t>
            </a:r>
            <a:r>
              <a:rPr lang="en-US" altLang="zh-CN" sz="2400" dirty="0" smtClean="0">
                <a:solidFill>
                  <a:srgbClr val="000000"/>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统编教材八下第三</a:t>
            </a:r>
            <a:r>
              <a:rPr lang="zh-CN" altLang="zh-CN" sz="2400" dirty="0" smtClean="0">
                <a:solidFill>
                  <a:srgbClr val="000000"/>
                </a:solidFill>
                <a:latin typeface="宋体" pitchFamily="2" charset="-122"/>
                <a:ea typeface="宋体" pitchFamily="2" charset="-122"/>
                <a:cs typeface="Times New Roman"/>
              </a:rPr>
              <a:t>课</a:t>
            </a:r>
            <a:endParaRPr lang="zh-CN" altLang="zh-CN" sz="2400" dirty="0">
              <a:solidFill>
                <a:srgbClr val="000000"/>
              </a:solidFill>
              <a:latin typeface="宋体" pitchFamily="2" charset="-122"/>
              <a:ea typeface="宋体" pitchFamily="2" charset="-122"/>
              <a:cs typeface="Times New Roman"/>
            </a:endParaRPr>
          </a:p>
        </p:txBody>
      </p:sp>
      <p:grpSp>
        <p:nvGrpSpPr>
          <p:cNvPr id="13" name="组合 12"/>
          <p:cNvGrpSpPr/>
          <p:nvPr/>
        </p:nvGrpSpPr>
        <p:grpSpPr>
          <a:xfrm>
            <a:off x="2476906" y="1303830"/>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580538" y="1384550"/>
            <a:ext cx="11128242" cy="1667764"/>
          </a:xfrm>
          <a:prstGeom prst="rect">
            <a:avLst/>
          </a:prstGeom>
        </p:spPr>
        <p:txBody>
          <a:bodyPr wrap="square">
            <a:spAutoFit/>
          </a:bodyPr>
          <a:lstStyle/>
          <a:p>
            <a:pPr>
              <a:lnSpc>
                <a:spcPct val="150000"/>
              </a:lnSpc>
              <a:spcAft>
                <a:spcPts val="0"/>
              </a:spcAft>
            </a:pPr>
            <a:r>
              <a:rPr lang="en-US" altLang="zh-CN" sz="2400" dirty="0" smtClean="0">
                <a:solidFill>
                  <a:srgbClr val="000000"/>
                </a:solidFill>
                <a:latin typeface="宋体" pitchFamily="2" charset="-122"/>
                <a:ea typeface="宋体" pitchFamily="2" charset="-122"/>
                <a:cs typeface="Times New Roman"/>
              </a:rPr>
              <a:t>3</a:t>
            </a:r>
            <a:r>
              <a:rPr lang="en-US" altLang="zh-CN" sz="2400" dirty="0">
                <a:solidFill>
                  <a:srgbClr val="000000"/>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知道公民享有财产权、劳动权、物质帮助权、受教育权、文化</a:t>
            </a:r>
            <a:r>
              <a:rPr lang="zh-CN" altLang="zh-CN" sz="2400" dirty="0" smtClean="0">
                <a:solidFill>
                  <a:srgbClr val="000000"/>
                </a:solidFill>
                <a:latin typeface="宋体" pitchFamily="2" charset="-122"/>
                <a:ea typeface="宋体" pitchFamily="2" charset="-122"/>
                <a:cs typeface="Times New Roman"/>
              </a:rPr>
              <a:t>权利</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知道</a:t>
            </a:r>
            <a:r>
              <a:rPr lang="zh-CN" altLang="zh-CN" sz="2400" dirty="0">
                <a:solidFill>
                  <a:srgbClr val="000000"/>
                </a:solidFill>
                <a:latin typeface="宋体" pitchFamily="2" charset="-122"/>
                <a:ea typeface="宋体" pitchFamily="2" charset="-122"/>
                <a:cs typeface="Times New Roman"/>
              </a:rPr>
              <a:t>这些权利的具体内容</a:t>
            </a:r>
            <a:r>
              <a:rPr lang="en-US" altLang="zh-CN" sz="2400" dirty="0">
                <a:solidFill>
                  <a:srgbClr val="000000"/>
                </a:solidFill>
                <a:latin typeface="宋体" pitchFamily="2" charset="-122"/>
                <a:ea typeface="宋体" pitchFamily="2" charset="-122"/>
                <a:cs typeface="Times New Roman"/>
              </a:rPr>
              <a:t>	</a:t>
            </a:r>
            <a:r>
              <a:rPr lang="en-US" altLang="zh-CN" sz="2400" dirty="0" smtClean="0">
                <a:solidFill>
                  <a:srgbClr val="000000"/>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统编教材八下第三课</a:t>
            </a:r>
          </a:p>
          <a:p>
            <a:pPr>
              <a:lnSpc>
                <a:spcPct val="150000"/>
              </a:lnSpc>
            </a:pPr>
            <a:r>
              <a:rPr lang="en-US" altLang="zh-CN" sz="2400" dirty="0">
                <a:solidFill>
                  <a:srgbClr val="000000"/>
                </a:solidFill>
                <a:latin typeface="宋体" pitchFamily="2" charset="-122"/>
                <a:ea typeface="宋体" pitchFamily="2" charset="-122"/>
                <a:cs typeface="Times New Roman"/>
              </a:rPr>
              <a:t>4.</a:t>
            </a:r>
            <a:r>
              <a:rPr lang="zh-CN" altLang="zh-CN" sz="2400" dirty="0">
                <a:solidFill>
                  <a:srgbClr val="000000"/>
                </a:solidFill>
                <a:latin typeface="宋体" pitchFamily="2" charset="-122"/>
                <a:ea typeface="宋体" pitchFamily="2" charset="-122"/>
                <a:cs typeface="Times New Roman"/>
              </a:rPr>
              <a:t>知道公民行使权利的</a:t>
            </a:r>
            <a:r>
              <a:rPr lang="zh-CN" altLang="zh-CN" sz="2400" dirty="0" smtClean="0">
                <a:solidFill>
                  <a:srgbClr val="000000"/>
                </a:solidFill>
                <a:latin typeface="宋体" pitchFamily="2" charset="-122"/>
                <a:ea typeface="宋体" pitchFamily="2" charset="-122"/>
                <a:cs typeface="Times New Roman"/>
              </a:rPr>
              <a:t>界限</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懂得</a:t>
            </a:r>
            <a:r>
              <a:rPr lang="zh-CN" altLang="zh-CN" sz="2400" dirty="0">
                <a:solidFill>
                  <a:srgbClr val="000000"/>
                </a:solidFill>
                <a:latin typeface="宋体" pitchFamily="2" charset="-122"/>
                <a:ea typeface="宋体" pitchFamily="2" charset="-122"/>
                <a:cs typeface="Times New Roman"/>
              </a:rPr>
              <a:t>公民要依法行使权利</a:t>
            </a:r>
            <a:r>
              <a:rPr lang="zh-CN" altLang="zh-CN" sz="2400" dirty="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统编教材八下第三课</a:t>
            </a:r>
            <a:endParaRPr lang="zh-CN" altLang="en-US"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aphicFrame>
        <p:nvGraphicFramePr>
          <p:cNvPr id="3" name="表格 2"/>
          <p:cNvGraphicFramePr>
            <a:graphicFrameLocks noGrp="1"/>
          </p:cNvGraphicFramePr>
          <p:nvPr>
            <p:extLst>
              <p:ext uri="{D42A27DB-BD31-4B8C-83A1-F6EECF244321}">
                <p14:modId xmlns="" xmlns:p14="http://schemas.microsoft.com/office/powerpoint/2010/main" val="379856405"/>
              </p:ext>
            </p:extLst>
          </p:nvPr>
        </p:nvGraphicFramePr>
        <p:xfrm>
          <a:off x="714695" y="3413125"/>
          <a:ext cx="10859928" cy="2976524"/>
        </p:xfrm>
        <a:graphic>
          <a:graphicData uri="http://schemas.openxmlformats.org/drawingml/2006/table">
            <a:tbl>
              <a:tblPr firstRow="1" firstCol="1" bandRow="1"/>
              <a:tblGrid>
                <a:gridCol w="3812700"/>
                <a:gridCol w="2352907"/>
                <a:gridCol w="4694321"/>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27884">
                <a:tc>
                  <a:txBody>
                    <a:bodyPr/>
                    <a:lstStyle/>
                    <a:p>
                      <a:pPr>
                        <a:lnSpc>
                          <a:spcPct val="100000"/>
                        </a:lnSpc>
                        <a:spcAft>
                          <a:spcPts val="0"/>
                        </a:spcAft>
                      </a:pPr>
                      <a:r>
                        <a:rPr lang="zh-CN" sz="2400" dirty="0">
                          <a:solidFill>
                            <a:srgbClr val="FF00FF"/>
                          </a:solidFill>
                          <a:effectLst/>
                          <a:latin typeface="黑体" pitchFamily="49" charset="-122"/>
                          <a:ea typeface="黑体" pitchFamily="49" charset="-122"/>
                          <a:cs typeface="Times New Roman"/>
                        </a:rPr>
                        <a:t>●知道公民享有选举权和被选举权、政治自由、监督权等政治权利和</a:t>
                      </a:r>
                      <a:r>
                        <a:rPr lang="zh-CN" sz="2400" dirty="0" smtClean="0">
                          <a:solidFill>
                            <a:srgbClr val="FF00FF"/>
                          </a:solidFill>
                          <a:effectLst/>
                          <a:latin typeface="黑体" pitchFamily="49" charset="-122"/>
                          <a:ea typeface="黑体" pitchFamily="49" charset="-122"/>
                          <a:cs typeface="Times New Roman"/>
                        </a:rPr>
                        <a:t>自由</a:t>
                      </a:r>
                      <a:r>
                        <a:rPr lang="zh-CN" alt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知道</a:t>
                      </a:r>
                      <a:r>
                        <a:rPr lang="zh-CN" sz="2400" dirty="0">
                          <a:solidFill>
                            <a:srgbClr val="FF00FF"/>
                          </a:solidFill>
                          <a:effectLst/>
                          <a:latin typeface="黑体" pitchFamily="49" charset="-122"/>
                          <a:ea typeface="黑体" pitchFamily="49" charset="-122"/>
                          <a:cs typeface="Times New Roman"/>
                        </a:rPr>
                        <a:t>这些权利的具体</a:t>
                      </a:r>
                      <a:r>
                        <a:rPr lang="zh-CN" sz="2400" dirty="0" smtClean="0">
                          <a:solidFill>
                            <a:srgbClr val="FF00FF"/>
                          </a:solidFill>
                          <a:effectLst/>
                          <a:latin typeface="黑体" pitchFamily="49" charset="-122"/>
                          <a:ea typeface="黑体" pitchFamily="49" charset="-122"/>
                          <a:cs typeface="Times New Roman"/>
                        </a:rPr>
                        <a:t>内容</a:t>
                      </a:r>
                      <a:r>
                        <a:rPr lang="zh-CN" alt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懂得</a:t>
                      </a:r>
                      <a:r>
                        <a:rPr lang="zh-CN" sz="2400" dirty="0">
                          <a:solidFill>
                            <a:srgbClr val="FF00FF"/>
                          </a:solidFill>
                          <a:effectLst/>
                          <a:latin typeface="黑体" pitchFamily="49" charset="-122"/>
                          <a:ea typeface="黑体" pitchFamily="49" charset="-122"/>
                          <a:cs typeface="Times New Roman"/>
                        </a:rPr>
                        <a:t>享有这些</a:t>
                      </a:r>
                      <a:r>
                        <a:rPr lang="zh-CN" sz="2400" dirty="0" smtClean="0">
                          <a:solidFill>
                            <a:srgbClr val="FF00FF"/>
                          </a:solidFill>
                          <a:effectLst/>
                          <a:latin typeface="黑体" pitchFamily="49" charset="-122"/>
                          <a:ea typeface="黑体" pitchFamily="49" charset="-122"/>
                          <a:cs typeface="Times New Roman"/>
                        </a:rPr>
                        <a:t>权利</a:t>
                      </a:r>
                      <a:r>
                        <a:rPr lang="zh-CN" sz="2400" dirty="0">
                          <a:solidFill>
                            <a:srgbClr val="FF00FF"/>
                          </a:solidFill>
                          <a:effectLst/>
                          <a:latin typeface="黑体" pitchFamily="49" charset="-122"/>
                          <a:ea typeface="黑体" pitchFamily="49" charset="-122"/>
                          <a:cs typeface="Times New Roman"/>
                        </a:rPr>
                        <a:t>的重要性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政治权利和自由的内容是什么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选举权和被选举权、政治自由和监督权等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5554205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824457368"/>
              </p:ext>
            </p:extLst>
          </p:nvPr>
        </p:nvGraphicFramePr>
        <p:xfrm>
          <a:off x="607105" y="1413340"/>
          <a:ext cx="10859929" cy="4987460"/>
        </p:xfrm>
        <a:graphic>
          <a:graphicData uri="http://schemas.openxmlformats.org/drawingml/2006/table">
            <a:tbl>
              <a:tblPr firstRow="1" firstCol="1" bandRow="1"/>
              <a:tblGrid>
                <a:gridCol w="3318124"/>
                <a:gridCol w="1784195"/>
                <a:gridCol w="5757610"/>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8820">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●知道公民享有选举权和被选举权、政治自由、监督权等政治权利和</a:t>
                      </a:r>
                      <a:r>
                        <a:rPr lang="zh-CN" sz="2400" dirty="0" smtClean="0">
                          <a:solidFill>
                            <a:srgbClr val="FF00FF"/>
                          </a:solidFill>
                          <a:effectLst/>
                          <a:latin typeface="黑体" pitchFamily="49" charset="-122"/>
                          <a:ea typeface="黑体" pitchFamily="49" charset="-122"/>
                          <a:cs typeface="Times New Roman"/>
                        </a:rPr>
                        <a:t>自由</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知道</a:t>
                      </a:r>
                      <a:r>
                        <a:rPr lang="zh-CN" sz="2400" dirty="0">
                          <a:solidFill>
                            <a:srgbClr val="FF00FF"/>
                          </a:solidFill>
                          <a:effectLst/>
                          <a:latin typeface="黑体" pitchFamily="49" charset="-122"/>
                          <a:ea typeface="黑体" pitchFamily="49" charset="-122"/>
                          <a:cs typeface="Times New Roman"/>
                        </a:rPr>
                        <a:t>这些权利的具体</a:t>
                      </a:r>
                      <a:r>
                        <a:rPr lang="zh-CN" sz="2400" dirty="0" smtClean="0">
                          <a:solidFill>
                            <a:srgbClr val="FF00FF"/>
                          </a:solidFill>
                          <a:effectLst/>
                          <a:latin typeface="黑体" pitchFamily="49" charset="-122"/>
                          <a:ea typeface="黑体" pitchFamily="49" charset="-122"/>
                          <a:cs typeface="Times New Roman"/>
                        </a:rPr>
                        <a:t>内容</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懂得</a:t>
                      </a:r>
                      <a:r>
                        <a:rPr lang="zh-CN" sz="2400" dirty="0">
                          <a:solidFill>
                            <a:srgbClr val="FF00FF"/>
                          </a:solidFill>
                          <a:effectLst/>
                          <a:latin typeface="黑体" pitchFamily="49" charset="-122"/>
                          <a:ea typeface="黑体" pitchFamily="49" charset="-122"/>
                          <a:cs typeface="Times New Roman"/>
                        </a:rPr>
                        <a:t>享有这些</a:t>
                      </a:r>
                      <a:r>
                        <a:rPr lang="zh-CN" sz="2400" dirty="0" smtClean="0">
                          <a:solidFill>
                            <a:srgbClr val="FF00FF"/>
                          </a:solidFill>
                          <a:effectLst/>
                          <a:latin typeface="黑体" pitchFamily="49" charset="-122"/>
                          <a:ea typeface="黑体" pitchFamily="49" charset="-122"/>
                          <a:cs typeface="Times New Roman"/>
                        </a:rPr>
                        <a:t>权利</a:t>
                      </a:r>
                      <a:r>
                        <a:rPr lang="zh-CN" sz="2400" dirty="0">
                          <a:solidFill>
                            <a:srgbClr val="FF00FF"/>
                          </a:solidFill>
                          <a:effectLst/>
                          <a:latin typeface="黑体" pitchFamily="49" charset="-122"/>
                          <a:ea typeface="黑体" pitchFamily="49" charset="-122"/>
                          <a:cs typeface="Times New Roman"/>
                        </a:rPr>
                        <a:t>的重要性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选举权和被选举权的内容、重要性及公民享有选举权和被选举权的条件是什么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内容</a:t>
                      </a:r>
                      <a:r>
                        <a:rPr lang="zh-CN" sz="2400" dirty="0">
                          <a:solidFill>
                            <a:srgbClr val="000000"/>
                          </a:solidFill>
                          <a:effectLst/>
                          <a:latin typeface="宋体" pitchFamily="2" charset="-122"/>
                          <a:ea typeface="宋体" pitchFamily="2" charset="-122"/>
                          <a:cs typeface="Times New Roman"/>
                        </a:rPr>
                        <a:t>和</a:t>
                      </a:r>
                      <a:r>
                        <a:rPr lang="zh-CN" sz="2400" dirty="0" smtClean="0">
                          <a:solidFill>
                            <a:srgbClr val="000000"/>
                          </a:solidFill>
                          <a:effectLst/>
                          <a:latin typeface="宋体" pitchFamily="2" charset="-122"/>
                          <a:ea typeface="宋体" pitchFamily="2" charset="-122"/>
                          <a:cs typeface="Times New Roman"/>
                        </a:rPr>
                        <a:t>条件</a:t>
                      </a:r>
                      <a:r>
                        <a:rPr lang="en-US" sz="2400" dirty="0" smtClean="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我国年满十八周岁的</a:t>
                      </a:r>
                      <a:r>
                        <a:rPr lang="zh-CN" sz="2400" dirty="0" smtClean="0">
                          <a:solidFill>
                            <a:srgbClr val="000000"/>
                          </a:solidFill>
                          <a:effectLst/>
                          <a:latin typeface="宋体" pitchFamily="2" charset="-122"/>
                          <a:ea typeface="宋体" pitchFamily="2" charset="-122"/>
                          <a:cs typeface="Times New Roman"/>
                        </a:rPr>
                        <a:t>公民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不分</a:t>
                      </a:r>
                      <a:r>
                        <a:rPr lang="zh-CN" sz="2400" dirty="0">
                          <a:solidFill>
                            <a:srgbClr val="000000"/>
                          </a:solidFill>
                          <a:effectLst/>
                          <a:latin typeface="宋体" pitchFamily="2" charset="-122"/>
                          <a:ea typeface="宋体" pitchFamily="2" charset="-122"/>
                          <a:cs typeface="Times New Roman"/>
                        </a:rPr>
                        <a:t>民族、种族、性别、职业、家庭出身、宗教信仰、教育程度、财产状况、居住</a:t>
                      </a:r>
                      <a:r>
                        <a:rPr lang="zh-CN" sz="2400" dirty="0" smtClean="0">
                          <a:solidFill>
                            <a:srgbClr val="000000"/>
                          </a:solidFill>
                          <a:effectLst/>
                          <a:latin typeface="宋体" pitchFamily="2" charset="-122"/>
                          <a:ea typeface="宋体" pitchFamily="2" charset="-122"/>
                          <a:cs typeface="Times New Roman"/>
                        </a:rPr>
                        <a:t>年限</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都</a:t>
                      </a:r>
                      <a:r>
                        <a:rPr lang="zh-CN" sz="2400" dirty="0">
                          <a:solidFill>
                            <a:srgbClr val="000000"/>
                          </a:solidFill>
                          <a:effectLst/>
                          <a:latin typeface="宋体" pitchFamily="2" charset="-122"/>
                          <a:ea typeface="宋体" pitchFamily="2" charset="-122"/>
                          <a:cs typeface="Times New Roman"/>
                        </a:rPr>
                        <a:t>有选举权和</a:t>
                      </a:r>
                      <a:r>
                        <a:rPr lang="zh-CN" sz="2400" dirty="0" smtClean="0">
                          <a:solidFill>
                            <a:srgbClr val="000000"/>
                          </a:solidFill>
                          <a:effectLst/>
                          <a:latin typeface="宋体" pitchFamily="2" charset="-122"/>
                          <a:ea typeface="宋体" pitchFamily="2" charset="-122"/>
                          <a:cs typeface="Times New Roman"/>
                        </a:rPr>
                        <a:t>被选举权</a:t>
                      </a:r>
                      <a:r>
                        <a:rPr lang="en-US" sz="2400" dirty="0" smtClean="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依照法律被剥夺政治权利的人除外</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重要性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选举权</a:t>
                      </a:r>
                      <a:r>
                        <a:rPr lang="zh-CN" sz="2400" dirty="0">
                          <a:solidFill>
                            <a:srgbClr val="000000"/>
                          </a:solidFill>
                          <a:effectLst/>
                          <a:latin typeface="宋体" pitchFamily="2" charset="-122"/>
                          <a:ea typeface="宋体" pitchFamily="2" charset="-122"/>
                          <a:cs typeface="Times New Roman"/>
                        </a:rPr>
                        <a:t>和被选举权是公民的一项基本</a:t>
                      </a:r>
                      <a:r>
                        <a:rPr lang="zh-CN" sz="2400" dirty="0" smtClean="0">
                          <a:solidFill>
                            <a:srgbClr val="000000"/>
                          </a:solidFill>
                          <a:effectLst/>
                          <a:latin typeface="宋体" pitchFamily="2" charset="-122"/>
                          <a:ea typeface="宋体" pitchFamily="2" charset="-122"/>
                          <a:cs typeface="Times New Roman"/>
                        </a:rPr>
                        <a:t>政治权利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行使</a:t>
                      </a:r>
                      <a:r>
                        <a:rPr lang="zh-CN" sz="2400" dirty="0">
                          <a:solidFill>
                            <a:srgbClr val="000000"/>
                          </a:solidFill>
                          <a:effectLst/>
                          <a:latin typeface="宋体" pitchFamily="2" charset="-122"/>
                          <a:ea typeface="宋体" pitchFamily="2" charset="-122"/>
                          <a:cs typeface="Times New Roman"/>
                        </a:rPr>
                        <a:t>这项权利是公民参与管理国家和管理社会的基础</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40022952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923731292"/>
              </p:ext>
            </p:extLst>
          </p:nvPr>
        </p:nvGraphicFramePr>
        <p:xfrm>
          <a:off x="607105" y="1413340"/>
          <a:ext cx="10859929" cy="4937760"/>
        </p:xfrm>
        <a:graphic>
          <a:graphicData uri="http://schemas.openxmlformats.org/drawingml/2006/table">
            <a:tbl>
              <a:tblPr firstRow="1" firstCol="1" bandRow="1"/>
              <a:tblGrid>
                <a:gridCol w="3318124"/>
                <a:gridCol w="1683834"/>
                <a:gridCol w="5857971"/>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●知道公民享有选举权和被选举权、政治自由、监督权等政治权利和</a:t>
                      </a:r>
                      <a:r>
                        <a:rPr lang="zh-CN" sz="2400" dirty="0" smtClean="0">
                          <a:solidFill>
                            <a:srgbClr val="FF00FF"/>
                          </a:solidFill>
                          <a:effectLst/>
                          <a:latin typeface="黑体" pitchFamily="49" charset="-122"/>
                          <a:ea typeface="黑体" pitchFamily="49" charset="-122"/>
                          <a:cs typeface="Times New Roman"/>
                        </a:rPr>
                        <a:t>自由</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知道</a:t>
                      </a:r>
                      <a:r>
                        <a:rPr lang="zh-CN" sz="2400" dirty="0">
                          <a:solidFill>
                            <a:srgbClr val="FF00FF"/>
                          </a:solidFill>
                          <a:effectLst/>
                          <a:latin typeface="黑体" pitchFamily="49" charset="-122"/>
                          <a:ea typeface="黑体" pitchFamily="49" charset="-122"/>
                          <a:cs typeface="Times New Roman"/>
                        </a:rPr>
                        <a:t>这些权利的具体</a:t>
                      </a:r>
                      <a:r>
                        <a:rPr lang="zh-CN" sz="2400" dirty="0" smtClean="0">
                          <a:solidFill>
                            <a:srgbClr val="FF00FF"/>
                          </a:solidFill>
                          <a:effectLst/>
                          <a:latin typeface="黑体" pitchFamily="49" charset="-122"/>
                          <a:ea typeface="黑体" pitchFamily="49" charset="-122"/>
                          <a:cs typeface="Times New Roman"/>
                        </a:rPr>
                        <a:t>内容</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懂得</a:t>
                      </a:r>
                      <a:r>
                        <a:rPr lang="zh-CN" sz="2400" dirty="0">
                          <a:solidFill>
                            <a:srgbClr val="FF00FF"/>
                          </a:solidFill>
                          <a:effectLst/>
                          <a:latin typeface="黑体" pitchFamily="49" charset="-122"/>
                          <a:ea typeface="黑体" pitchFamily="49" charset="-122"/>
                          <a:cs typeface="Times New Roman"/>
                        </a:rPr>
                        <a:t>享有这些</a:t>
                      </a:r>
                      <a:r>
                        <a:rPr lang="zh-CN" sz="2400" dirty="0" smtClean="0">
                          <a:solidFill>
                            <a:srgbClr val="FF00FF"/>
                          </a:solidFill>
                          <a:effectLst/>
                          <a:latin typeface="黑体" pitchFamily="49" charset="-122"/>
                          <a:ea typeface="黑体" pitchFamily="49" charset="-122"/>
                          <a:cs typeface="Times New Roman"/>
                        </a:rPr>
                        <a:t>权利</a:t>
                      </a:r>
                      <a:r>
                        <a:rPr lang="zh-CN" sz="2400" dirty="0">
                          <a:solidFill>
                            <a:srgbClr val="FF00FF"/>
                          </a:solidFill>
                          <a:effectLst/>
                          <a:latin typeface="黑体" pitchFamily="49" charset="-122"/>
                          <a:ea typeface="黑体" pitchFamily="49" charset="-122"/>
                          <a:cs typeface="Times New Roman"/>
                        </a:rPr>
                        <a:t>的重要性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如何正确认识和行使选举权和被选举权</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选举权</a:t>
                      </a:r>
                      <a:r>
                        <a:rPr lang="zh-CN" sz="2400" dirty="0">
                          <a:solidFill>
                            <a:srgbClr val="000000"/>
                          </a:solidFill>
                          <a:effectLst/>
                          <a:latin typeface="宋体" pitchFamily="2" charset="-122"/>
                          <a:ea typeface="宋体" pitchFamily="2" charset="-122"/>
                          <a:cs typeface="Times New Roman"/>
                        </a:rPr>
                        <a:t>和</a:t>
                      </a:r>
                      <a:r>
                        <a:rPr lang="zh-CN" sz="2400" dirty="0" smtClean="0">
                          <a:solidFill>
                            <a:srgbClr val="000000"/>
                          </a:solidFill>
                          <a:effectLst/>
                          <a:latin typeface="宋体" pitchFamily="2" charset="-122"/>
                          <a:ea typeface="宋体" pitchFamily="2" charset="-122"/>
                          <a:cs typeface="Times New Roman"/>
                        </a:rPr>
                        <a:t>被选举权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公民行使</a:t>
                      </a:r>
                      <a:r>
                        <a:rPr lang="zh-CN" sz="2400" dirty="0" smtClean="0">
                          <a:solidFill>
                            <a:srgbClr val="000000"/>
                          </a:solidFill>
                          <a:effectLst/>
                          <a:latin typeface="宋体" pitchFamily="2" charset="-122"/>
                          <a:ea typeface="宋体" pitchFamily="2" charset="-122"/>
                          <a:cs typeface="Times New Roman"/>
                        </a:rPr>
                        <a:t>国家权力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参与</a:t>
                      </a:r>
                      <a:r>
                        <a:rPr lang="zh-CN" sz="2400" dirty="0">
                          <a:solidFill>
                            <a:srgbClr val="000000"/>
                          </a:solidFill>
                          <a:effectLst/>
                          <a:latin typeface="宋体" pitchFamily="2" charset="-122"/>
                          <a:ea typeface="宋体" pitchFamily="2" charset="-122"/>
                          <a:cs typeface="Times New Roman"/>
                        </a:rPr>
                        <a:t>国家管理的一项基本</a:t>
                      </a:r>
                      <a:r>
                        <a:rPr lang="zh-CN" sz="2400" dirty="0" smtClean="0">
                          <a:solidFill>
                            <a:srgbClr val="000000"/>
                          </a:solidFill>
                          <a:effectLst/>
                          <a:latin typeface="宋体" pitchFamily="2" charset="-122"/>
                          <a:ea typeface="宋体" pitchFamily="2" charset="-122"/>
                          <a:cs typeface="Times New Roman"/>
                        </a:rPr>
                        <a:t>政治权利</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人民当家作主的</a:t>
                      </a:r>
                      <a:r>
                        <a:rPr lang="zh-CN" sz="2400" dirty="0" smtClean="0">
                          <a:solidFill>
                            <a:srgbClr val="000000"/>
                          </a:solidFill>
                          <a:effectLst/>
                          <a:latin typeface="宋体" pitchFamily="2" charset="-122"/>
                          <a:ea typeface="宋体" pitchFamily="2" charset="-122"/>
                          <a:cs typeface="Times New Roman"/>
                        </a:rPr>
                        <a:t>体现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所以</a:t>
                      </a:r>
                      <a:r>
                        <a:rPr lang="zh-CN" sz="2400" dirty="0">
                          <a:solidFill>
                            <a:srgbClr val="000000"/>
                          </a:solidFill>
                          <a:effectLst/>
                          <a:latin typeface="宋体" pitchFamily="2" charset="-122"/>
                          <a:ea typeface="宋体" pitchFamily="2" charset="-122"/>
                          <a:cs typeface="Times New Roman"/>
                        </a:rPr>
                        <a:t>要珍惜这项权利</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应该选举政治素质、文化素质</a:t>
                      </a:r>
                      <a:r>
                        <a:rPr lang="zh-CN" sz="2400" dirty="0" smtClean="0">
                          <a:solidFill>
                            <a:srgbClr val="000000"/>
                          </a:solidFill>
                          <a:effectLst/>
                          <a:latin typeface="宋体" pitchFamily="2" charset="-122"/>
                          <a:ea typeface="宋体" pitchFamily="2" charset="-122"/>
                          <a:cs typeface="Times New Roman"/>
                        </a:rPr>
                        <a:t>高</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a:t>
                      </a:r>
                      <a:r>
                        <a:rPr lang="zh-CN" sz="2400" dirty="0">
                          <a:solidFill>
                            <a:srgbClr val="000000"/>
                          </a:solidFill>
                          <a:effectLst/>
                          <a:latin typeface="宋体" pitchFamily="2" charset="-122"/>
                          <a:ea typeface="宋体" pitchFamily="2" charset="-122"/>
                          <a:cs typeface="Times New Roman"/>
                        </a:rPr>
                        <a:t>较强的参政议政能力的人作为人大代表。这样的代表才能真正代表人民意志和利益行使</a:t>
                      </a:r>
                      <a:r>
                        <a:rPr lang="zh-CN" sz="2400" dirty="0" smtClean="0">
                          <a:solidFill>
                            <a:srgbClr val="000000"/>
                          </a:solidFill>
                          <a:effectLst/>
                          <a:latin typeface="宋体" pitchFamily="2" charset="-122"/>
                          <a:ea typeface="宋体" pitchFamily="2" charset="-122"/>
                          <a:cs typeface="Times New Roman"/>
                        </a:rPr>
                        <a:t>国家权力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并</a:t>
                      </a:r>
                      <a:r>
                        <a:rPr lang="zh-CN" sz="2400" dirty="0">
                          <a:solidFill>
                            <a:srgbClr val="000000"/>
                          </a:solidFill>
                          <a:effectLst/>
                          <a:latin typeface="宋体" pitchFamily="2" charset="-122"/>
                          <a:ea typeface="宋体" pitchFamily="2" charset="-122"/>
                          <a:cs typeface="Times New Roman"/>
                        </a:rPr>
                        <a:t>代表人民参政议政</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1490197093"/>
              </p:ext>
            </p:extLst>
          </p:nvPr>
        </p:nvGraphicFramePr>
        <p:xfrm>
          <a:off x="640558" y="1903993"/>
          <a:ext cx="10859929" cy="4039607"/>
        </p:xfrm>
        <a:graphic>
          <a:graphicData uri="http://schemas.openxmlformats.org/drawingml/2006/table">
            <a:tbl>
              <a:tblPr firstRow="1" firstCol="1" bandRow="1"/>
              <a:tblGrid>
                <a:gridCol w="3318124"/>
                <a:gridCol w="1706138"/>
                <a:gridCol w="5835667"/>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90967">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●知道公民享有选举权和被选举权、政治自由、监督权等政治权利和</a:t>
                      </a:r>
                      <a:r>
                        <a:rPr lang="zh-CN" sz="2400" dirty="0" smtClean="0">
                          <a:solidFill>
                            <a:srgbClr val="FF00FF"/>
                          </a:solidFill>
                          <a:effectLst/>
                          <a:latin typeface="黑体" pitchFamily="49" charset="-122"/>
                          <a:ea typeface="黑体" pitchFamily="49" charset="-122"/>
                          <a:cs typeface="Times New Roman"/>
                        </a:rPr>
                        <a:t>自由</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知道</a:t>
                      </a:r>
                      <a:r>
                        <a:rPr lang="zh-CN" sz="2400" dirty="0">
                          <a:solidFill>
                            <a:srgbClr val="FF00FF"/>
                          </a:solidFill>
                          <a:effectLst/>
                          <a:latin typeface="黑体" pitchFamily="49" charset="-122"/>
                          <a:ea typeface="黑体" pitchFamily="49" charset="-122"/>
                          <a:cs typeface="Times New Roman"/>
                        </a:rPr>
                        <a:t>这些权利的具体</a:t>
                      </a:r>
                      <a:r>
                        <a:rPr lang="zh-CN" sz="2400" dirty="0" smtClean="0">
                          <a:solidFill>
                            <a:srgbClr val="FF00FF"/>
                          </a:solidFill>
                          <a:effectLst/>
                          <a:latin typeface="黑体" pitchFamily="49" charset="-122"/>
                          <a:ea typeface="黑体" pitchFamily="49" charset="-122"/>
                          <a:cs typeface="Times New Roman"/>
                        </a:rPr>
                        <a:t>内容</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懂得</a:t>
                      </a:r>
                      <a:r>
                        <a:rPr lang="zh-CN" sz="2400" dirty="0">
                          <a:solidFill>
                            <a:srgbClr val="FF00FF"/>
                          </a:solidFill>
                          <a:effectLst/>
                          <a:latin typeface="黑体" pitchFamily="49" charset="-122"/>
                          <a:ea typeface="黑体" pitchFamily="49" charset="-122"/>
                          <a:cs typeface="Times New Roman"/>
                        </a:rPr>
                        <a:t>享有这些</a:t>
                      </a:r>
                      <a:r>
                        <a:rPr lang="zh-CN" sz="2400" dirty="0" smtClean="0">
                          <a:solidFill>
                            <a:srgbClr val="FF00FF"/>
                          </a:solidFill>
                          <a:effectLst/>
                          <a:latin typeface="黑体" pitchFamily="49" charset="-122"/>
                          <a:ea typeface="黑体" pitchFamily="49" charset="-122"/>
                          <a:cs typeface="Times New Roman"/>
                        </a:rPr>
                        <a:t>权利</a:t>
                      </a:r>
                      <a:r>
                        <a:rPr lang="zh-CN" sz="2400" dirty="0">
                          <a:solidFill>
                            <a:srgbClr val="FF00FF"/>
                          </a:solidFill>
                          <a:effectLst/>
                          <a:latin typeface="黑体" pitchFamily="49" charset="-122"/>
                          <a:ea typeface="黑体" pitchFamily="49" charset="-122"/>
                          <a:cs typeface="Times New Roman"/>
                        </a:rPr>
                        <a:t>的重要性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政治自由的内容及公民享有政治自由的意义是什么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内容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享有言论、出版、集会、结社、游行、示威的自由</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意义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有助于</a:t>
                      </a:r>
                      <a:r>
                        <a:rPr lang="zh-CN" sz="2400" dirty="0">
                          <a:solidFill>
                            <a:srgbClr val="000000"/>
                          </a:solidFill>
                          <a:effectLst/>
                          <a:latin typeface="宋体" pitchFamily="2" charset="-122"/>
                          <a:ea typeface="宋体" pitchFamily="2" charset="-122"/>
                          <a:cs typeface="Times New Roman"/>
                        </a:rPr>
                        <a:t>公民参与国家政治</a:t>
                      </a:r>
                      <a:r>
                        <a:rPr lang="zh-CN" sz="2400" dirty="0" smtClean="0">
                          <a:solidFill>
                            <a:srgbClr val="000000"/>
                          </a:solidFill>
                          <a:effectLst/>
                          <a:latin typeface="宋体" pitchFamily="2" charset="-122"/>
                          <a:ea typeface="宋体" pitchFamily="2" charset="-122"/>
                          <a:cs typeface="Times New Roman"/>
                        </a:rPr>
                        <a:t>生活</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充分</a:t>
                      </a:r>
                      <a:r>
                        <a:rPr lang="zh-CN" sz="2400" dirty="0">
                          <a:solidFill>
                            <a:srgbClr val="000000"/>
                          </a:solidFill>
                          <a:effectLst/>
                          <a:latin typeface="宋体" pitchFamily="2" charset="-122"/>
                          <a:ea typeface="宋体" pitchFamily="2" charset="-122"/>
                          <a:cs typeface="Times New Roman"/>
                        </a:rPr>
                        <a:t>表达自己的意愿</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0739828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657276243"/>
              </p:ext>
            </p:extLst>
          </p:nvPr>
        </p:nvGraphicFramePr>
        <p:xfrm>
          <a:off x="796675" y="1479628"/>
          <a:ext cx="10859929" cy="4932323"/>
        </p:xfrm>
        <a:graphic>
          <a:graphicData uri="http://schemas.openxmlformats.org/drawingml/2006/table">
            <a:tbl>
              <a:tblPr firstRow="1" firstCol="1" bandRow="1"/>
              <a:tblGrid>
                <a:gridCol w="3318124"/>
                <a:gridCol w="1505415"/>
                <a:gridCol w="6036390"/>
              </a:tblGrid>
              <a:tr h="56109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71227">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●知道公民享有选举权和被选举权、政治自由、监督权等政治权利和</a:t>
                      </a:r>
                      <a:r>
                        <a:rPr lang="zh-CN" sz="2400" dirty="0" smtClean="0">
                          <a:solidFill>
                            <a:srgbClr val="FF00FF"/>
                          </a:solidFill>
                          <a:effectLst/>
                          <a:latin typeface="黑体" pitchFamily="49" charset="-122"/>
                          <a:ea typeface="黑体" pitchFamily="49" charset="-122"/>
                          <a:cs typeface="Times New Roman"/>
                        </a:rPr>
                        <a:t>自由</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知道</a:t>
                      </a:r>
                      <a:r>
                        <a:rPr lang="zh-CN" sz="2400" dirty="0">
                          <a:solidFill>
                            <a:srgbClr val="FF00FF"/>
                          </a:solidFill>
                          <a:effectLst/>
                          <a:latin typeface="黑体" pitchFamily="49" charset="-122"/>
                          <a:ea typeface="黑体" pitchFamily="49" charset="-122"/>
                          <a:cs typeface="Times New Roman"/>
                        </a:rPr>
                        <a:t>这些权利的具体</a:t>
                      </a:r>
                      <a:r>
                        <a:rPr lang="zh-CN" sz="2400" dirty="0" smtClean="0">
                          <a:solidFill>
                            <a:srgbClr val="FF00FF"/>
                          </a:solidFill>
                          <a:effectLst/>
                          <a:latin typeface="黑体" pitchFamily="49" charset="-122"/>
                          <a:ea typeface="黑体" pitchFamily="49" charset="-122"/>
                          <a:cs typeface="Times New Roman"/>
                        </a:rPr>
                        <a:t>内容</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懂得</a:t>
                      </a:r>
                      <a:r>
                        <a:rPr lang="zh-CN" sz="2400" dirty="0">
                          <a:solidFill>
                            <a:srgbClr val="FF00FF"/>
                          </a:solidFill>
                          <a:effectLst/>
                          <a:latin typeface="黑体" pitchFamily="49" charset="-122"/>
                          <a:ea typeface="黑体" pitchFamily="49" charset="-122"/>
                          <a:cs typeface="Times New Roman"/>
                        </a:rPr>
                        <a:t>享有这些</a:t>
                      </a:r>
                      <a:r>
                        <a:rPr lang="zh-CN" sz="2400" dirty="0" smtClean="0">
                          <a:solidFill>
                            <a:srgbClr val="FF00FF"/>
                          </a:solidFill>
                          <a:effectLst/>
                          <a:latin typeface="黑体" pitchFamily="49" charset="-122"/>
                          <a:ea typeface="黑体" pitchFamily="49" charset="-122"/>
                          <a:cs typeface="Times New Roman"/>
                        </a:rPr>
                        <a:t>权利</a:t>
                      </a:r>
                      <a:r>
                        <a:rPr lang="zh-CN" sz="2400" dirty="0">
                          <a:solidFill>
                            <a:srgbClr val="FF00FF"/>
                          </a:solidFill>
                          <a:effectLst/>
                          <a:latin typeface="黑体" pitchFamily="49" charset="-122"/>
                          <a:ea typeface="黑体" pitchFamily="49" charset="-122"/>
                          <a:cs typeface="Times New Roman"/>
                        </a:rPr>
                        <a:t>的重要性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公民享有监督权的具体内容和意义是什么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8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内容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享有对国家机关和国家工作人员提出批评和建议及对其违法失职行为提出申诉、控告或检举的</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但是</a:t>
                      </a:r>
                      <a:r>
                        <a:rPr lang="zh-CN" sz="2400" dirty="0">
                          <a:solidFill>
                            <a:srgbClr val="000000"/>
                          </a:solidFill>
                          <a:effectLst/>
                          <a:latin typeface="宋体" pitchFamily="2" charset="-122"/>
                          <a:ea typeface="宋体" pitchFamily="2" charset="-122"/>
                          <a:cs typeface="Times New Roman"/>
                        </a:rPr>
                        <a:t>不得捏造或者歪曲事实进行诬告陷害</a:t>
                      </a:r>
                    </a:p>
                    <a:p>
                      <a:pPr>
                        <a:lnSpc>
                          <a:spcPts val="38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意义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通过各种途径和形式行使</a:t>
                      </a:r>
                      <a:r>
                        <a:rPr lang="zh-CN" sz="2400" dirty="0" smtClean="0">
                          <a:solidFill>
                            <a:srgbClr val="000000"/>
                          </a:solidFill>
                          <a:effectLst/>
                          <a:latin typeface="宋体" pitchFamily="2" charset="-122"/>
                          <a:ea typeface="宋体" pitchFamily="2" charset="-122"/>
                          <a:cs typeface="Times New Roman"/>
                        </a:rPr>
                        <a:t>监督权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有助于</a:t>
                      </a:r>
                      <a:r>
                        <a:rPr lang="zh-CN" sz="2400" dirty="0">
                          <a:solidFill>
                            <a:srgbClr val="000000"/>
                          </a:solidFill>
                          <a:effectLst/>
                          <a:latin typeface="宋体" pitchFamily="2" charset="-122"/>
                          <a:ea typeface="宋体" pitchFamily="2" charset="-122"/>
                          <a:cs typeface="Times New Roman"/>
                        </a:rPr>
                        <a:t>国家机关及其工作人员依法行使</a:t>
                      </a:r>
                      <a:r>
                        <a:rPr lang="zh-CN" sz="2400" dirty="0" smtClean="0">
                          <a:solidFill>
                            <a:srgbClr val="000000"/>
                          </a:solidFill>
                          <a:effectLst/>
                          <a:latin typeface="宋体" pitchFamily="2" charset="-122"/>
                          <a:ea typeface="宋体" pitchFamily="2" charset="-122"/>
                          <a:cs typeface="Times New Roman"/>
                        </a:rPr>
                        <a:t>权力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全心全意</a:t>
                      </a:r>
                      <a:r>
                        <a:rPr lang="zh-CN" sz="2400" dirty="0">
                          <a:solidFill>
                            <a:srgbClr val="000000"/>
                          </a:solidFill>
                          <a:effectLst/>
                          <a:latin typeface="宋体" pitchFamily="2" charset="-122"/>
                          <a:ea typeface="宋体" pitchFamily="2" charset="-122"/>
                          <a:cs typeface="Times New Roman"/>
                        </a:rPr>
                        <a:t>为人民服务。有助于提高公民参政议政的</a:t>
                      </a:r>
                      <a:r>
                        <a:rPr lang="zh-CN" sz="2400" dirty="0" smtClean="0">
                          <a:solidFill>
                            <a:srgbClr val="000000"/>
                          </a:solidFill>
                          <a:effectLst/>
                          <a:latin typeface="宋体" pitchFamily="2" charset="-122"/>
                          <a:ea typeface="宋体" pitchFamily="2" charset="-122"/>
                          <a:cs typeface="Times New Roman"/>
                        </a:rPr>
                        <a:t>热情</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激发</a:t>
                      </a:r>
                      <a:r>
                        <a:rPr lang="zh-CN" sz="2400" dirty="0">
                          <a:solidFill>
                            <a:srgbClr val="000000"/>
                          </a:solidFill>
                          <a:effectLst/>
                          <a:latin typeface="宋体" pitchFamily="2" charset="-122"/>
                          <a:ea typeface="宋体" pitchFamily="2" charset="-122"/>
                          <a:cs typeface="Times New Roman"/>
                        </a:rPr>
                        <a:t>公民关心国家大事的主人翁精神</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0746110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139342"/>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数据纵览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3" name="表格 2"/>
          <p:cNvGraphicFramePr>
            <a:graphicFrameLocks noGrp="1"/>
          </p:cNvGraphicFramePr>
          <p:nvPr>
            <p:extLst>
              <p:ext uri="{D42A27DB-BD31-4B8C-83A1-F6EECF244321}">
                <p14:modId xmlns="" xmlns:p14="http://schemas.microsoft.com/office/powerpoint/2010/main" val="253372805"/>
              </p:ext>
            </p:extLst>
          </p:nvPr>
        </p:nvGraphicFramePr>
        <p:xfrm>
          <a:off x="591412" y="2110599"/>
          <a:ext cx="10972401" cy="4389120"/>
        </p:xfrm>
        <a:graphic>
          <a:graphicData uri="http://schemas.openxmlformats.org/drawingml/2006/table">
            <a:tbl>
              <a:tblPr firstRow="1" firstCol="1" bandRow="1"/>
              <a:tblGrid>
                <a:gridCol w="1399763"/>
                <a:gridCol w="1142317"/>
                <a:gridCol w="2263697"/>
                <a:gridCol w="3378820"/>
                <a:gridCol w="1321049"/>
                <a:gridCol w="1466755"/>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6">
                  <a:txBody>
                    <a:bodyPr/>
                    <a:lstStyle/>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公民的基本权利</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2021</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24（2）（3），6</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建议权、权利意识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分析题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做法类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2018</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侵犯名誉权的表现</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rowSpan="3">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2017</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维护消费者合法权益</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做法类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26（3），3</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法律保护公民的隐私权</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探析题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理解类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6，2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法律保护公民的权利</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2016</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公民的权利</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141005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4199580628"/>
              </p:ext>
            </p:extLst>
          </p:nvPr>
        </p:nvGraphicFramePr>
        <p:xfrm>
          <a:off x="796675" y="1479628"/>
          <a:ext cx="10859929" cy="4932323"/>
        </p:xfrm>
        <a:graphic>
          <a:graphicData uri="http://schemas.openxmlformats.org/drawingml/2006/table">
            <a:tbl>
              <a:tblPr firstRow="1" firstCol="1" bandRow="1"/>
              <a:tblGrid>
                <a:gridCol w="3318124"/>
                <a:gridCol w="1438508"/>
                <a:gridCol w="6103297"/>
              </a:tblGrid>
              <a:tr h="56109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71227">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●知道公民享有选举权和被选举权、政治自由、监督权等政治权利和</a:t>
                      </a:r>
                      <a:r>
                        <a:rPr lang="zh-CN" sz="2400" dirty="0" smtClean="0">
                          <a:solidFill>
                            <a:srgbClr val="FF00FF"/>
                          </a:solidFill>
                          <a:effectLst/>
                          <a:latin typeface="黑体" pitchFamily="49" charset="-122"/>
                          <a:ea typeface="黑体" pitchFamily="49" charset="-122"/>
                          <a:cs typeface="Times New Roman"/>
                        </a:rPr>
                        <a:t>自由</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知道</a:t>
                      </a:r>
                      <a:r>
                        <a:rPr lang="zh-CN" sz="2400" dirty="0">
                          <a:solidFill>
                            <a:srgbClr val="FF00FF"/>
                          </a:solidFill>
                          <a:effectLst/>
                          <a:latin typeface="黑体" pitchFamily="49" charset="-122"/>
                          <a:ea typeface="黑体" pitchFamily="49" charset="-122"/>
                          <a:cs typeface="Times New Roman"/>
                        </a:rPr>
                        <a:t>这些权利的具体</a:t>
                      </a:r>
                      <a:r>
                        <a:rPr lang="zh-CN" sz="2400" dirty="0" smtClean="0">
                          <a:solidFill>
                            <a:srgbClr val="FF00FF"/>
                          </a:solidFill>
                          <a:effectLst/>
                          <a:latin typeface="黑体" pitchFamily="49" charset="-122"/>
                          <a:ea typeface="黑体" pitchFamily="49" charset="-122"/>
                          <a:cs typeface="Times New Roman"/>
                        </a:rPr>
                        <a:t>内容</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懂得</a:t>
                      </a:r>
                      <a:r>
                        <a:rPr lang="zh-CN" sz="2400" dirty="0">
                          <a:solidFill>
                            <a:srgbClr val="FF00FF"/>
                          </a:solidFill>
                          <a:effectLst/>
                          <a:latin typeface="黑体" pitchFamily="49" charset="-122"/>
                          <a:ea typeface="黑体" pitchFamily="49" charset="-122"/>
                          <a:cs typeface="Times New Roman"/>
                        </a:rPr>
                        <a:t>享有这些</a:t>
                      </a:r>
                      <a:r>
                        <a:rPr lang="zh-CN" sz="2400" dirty="0" smtClean="0">
                          <a:solidFill>
                            <a:srgbClr val="FF00FF"/>
                          </a:solidFill>
                          <a:effectLst/>
                          <a:latin typeface="黑体" pitchFamily="49" charset="-122"/>
                          <a:ea typeface="黑体" pitchFamily="49" charset="-122"/>
                          <a:cs typeface="Times New Roman"/>
                        </a:rPr>
                        <a:t>权利</a:t>
                      </a:r>
                      <a:r>
                        <a:rPr lang="zh-CN" sz="2400" dirty="0">
                          <a:solidFill>
                            <a:srgbClr val="FF00FF"/>
                          </a:solidFill>
                          <a:effectLst/>
                          <a:latin typeface="黑体" pitchFamily="49" charset="-122"/>
                          <a:ea typeface="黑体" pitchFamily="49" charset="-122"/>
                          <a:cs typeface="Times New Roman"/>
                        </a:rPr>
                        <a:t>的重要性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我国公民行使监督权的渠道有哪些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可以</a:t>
                      </a:r>
                      <a:r>
                        <a:rPr lang="zh-CN" sz="2400" dirty="0">
                          <a:solidFill>
                            <a:srgbClr val="000000"/>
                          </a:solidFill>
                          <a:effectLst/>
                          <a:latin typeface="宋体" pitchFamily="2" charset="-122"/>
                          <a:ea typeface="宋体" pitchFamily="2" charset="-122"/>
                          <a:cs typeface="Times New Roman"/>
                        </a:rPr>
                        <a:t>通过人大代表或直接向全国人大常委会和地方人大常委会反映</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可以</a:t>
                      </a:r>
                      <a:r>
                        <a:rPr lang="zh-CN" sz="2400" dirty="0">
                          <a:solidFill>
                            <a:srgbClr val="000000"/>
                          </a:solidFill>
                          <a:effectLst/>
                          <a:latin typeface="宋体" pitchFamily="2" charset="-122"/>
                          <a:ea typeface="宋体" pitchFamily="2" charset="-122"/>
                          <a:cs typeface="Times New Roman"/>
                        </a:rPr>
                        <a:t>采用书信、电子邮件、电话、走访等</a:t>
                      </a:r>
                      <a:r>
                        <a:rPr lang="zh-CN" sz="2400" dirty="0" smtClean="0">
                          <a:solidFill>
                            <a:srgbClr val="000000"/>
                          </a:solidFill>
                          <a:effectLst/>
                          <a:latin typeface="宋体" pitchFamily="2" charset="-122"/>
                          <a:ea typeface="宋体" pitchFamily="2" charset="-122"/>
                          <a:cs typeface="Times New Roman"/>
                        </a:rPr>
                        <a:t>形式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向</a:t>
                      </a:r>
                      <a:r>
                        <a:rPr lang="zh-CN" sz="2400" dirty="0">
                          <a:solidFill>
                            <a:srgbClr val="000000"/>
                          </a:solidFill>
                          <a:effectLst/>
                          <a:latin typeface="宋体" pitchFamily="2" charset="-122"/>
                          <a:ea typeface="宋体" pitchFamily="2" charset="-122"/>
                          <a:cs typeface="Times New Roman"/>
                        </a:rPr>
                        <a:t>有关部门举报或反映</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还</a:t>
                      </a:r>
                      <a:r>
                        <a:rPr lang="zh-CN" sz="2400" dirty="0">
                          <a:solidFill>
                            <a:srgbClr val="000000"/>
                          </a:solidFill>
                          <a:effectLst/>
                          <a:latin typeface="宋体" pitchFamily="2" charset="-122"/>
                          <a:ea typeface="宋体" pitchFamily="2" charset="-122"/>
                          <a:cs typeface="Times New Roman"/>
                        </a:rPr>
                        <a:t>可以通过电视、广播、报纸等工具进行</a:t>
                      </a:r>
                      <a:r>
                        <a:rPr lang="zh-CN" sz="2400" dirty="0" smtClean="0">
                          <a:solidFill>
                            <a:srgbClr val="000000"/>
                          </a:solidFill>
                          <a:effectLst/>
                          <a:latin typeface="宋体" pitchFamily="2" charset="-122"/>
                          <a:ea typeface="宋体" pitchFamily="2" charset="-122"/>
                          <a:cs typeface="Times New Roman"/>
                        </a:rPr>
                        <a:t>监督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发挥</a:t>
                      </a:r>
                      <a:r>
                        <a:rPr lang="zh-CN" sz="2400" dirty="0">
                          <a:solidFill>
                            <a:srgbClr val="000000"/>
                          </a:solidFill>
                          <a:effectLst/>
                          <a:latin typeface="宋体" pitchFamily="2" charset="-122"/>
                          <a:ea typeface="宋体" pitchFamily="2" charset="-122"/>
                          <a:cs typeface="Times New Roman"/>
                        </a:rPr>
                        <a:t>公民对国家和社会事务的</a:t>
                      </a:r>
                      <a:r>
                        <a:rPr lang="zh-CN" sz="2400" dirty="0" smtClean="0">
                          <a:solidFill>
                            <a:srgbClr val="000000"/>
                          </a:solidFill>
                          <a:effectLst/>
                          <a:latin typeface="宋体" pitchFamily="2" charset="-122"/>
                          <a:ea typeface="宋体" pitchFamily="2" charset="-122"/>
                          <a:cs typeface="Times New Roman"/>
                        </a:rPr>
                        <a:t>影响力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努力</a:t>
                      </a:r>
                      <a:r>
                        <a:rPr lang="zh-CN" sz="2400" dirty="0">
                          <a:solidFill>
                            <a:srgbClr val="000000"/>
                          </a:solidFill>
                          <a:effectLst/>
                          <a:latin typeface="宋体" pitchFamily="2" charset="-122"/>
                          <a:ea typeface="宋体" pitchFamily="2" charset="-122"/>
                          <a:cs typeface="Times New Roman"/>
                        </a:rPr>
                        <a:t>营造良好的舆论监督氛围</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4680980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1780431560"/>
              </p:ext>
            </p:extLst>
          </p:nvPr>
        </p:nvGraphicFramePr>
        <p:xfrm>
          <a:off x="796675" y="1479628"/>
          <a:ext cx="10859929" cy="4932323"/>
        </p:xfrm>
        <a:graphic>
          <a:graphicData uri="http://schemas.openxmlformats.org/drawingml/2006/table">
            <a:tbl>
              <a:tblPr firstRow="1" firstCol="1" bandRow="1"/>
              <a:tblGrid>
                <a:gridCol w="3318124"/>
                <a:gridCol w="1683835"/>
                <a:gridCol w="5857970"/>
              </a:tblGrid>
              <a:tr h="56109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71227">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●知道公民享有选举权和被选举权、政治自由、监督权等政治权利和</a:t>
                      </a:r>
                      <a:r>
                        <a:rPr lang="zh-CN" sz="2400" dirty="0" smtClean="0">
                          <a:solidFill>
                            <a:srgbClr val="FF00FF"/>
                          </a:solidFill>
                          <a:effectLst/>
                          <a:latin typeface="黑体" pitchFamily="49" charset="-122"/>
                          <a:ea typeface="黑体" pitchFamily="49" charset="-122"/>
                          <a:cs typeface="Times New Roman"/>
                        </a:rPr>
                        <a:t>自由</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知道</a:t>
                      </a:r>
                      <a:r>
                        <a:rPr lang="zh-CN" sz="2400" dirty="0">
                          <a:solidFill>
                            <a:srgbClr val="FF00FF"/>
                          </a:solidFill>
                          <a:effectLst/>
                          <a:latin typeface="黑体" pitchFamily="49" charset="-122"/>
                          <a:ea typeface="黑体" pitchFamily="49" charset="-122"/>
                          <a:cs typeface="Times New Roman"/>
                        </a:rPr>
                        <a:t>这些权利的具体</a:t>
                      </a:r>
                      <a:r>
                        <a:rPr lang="zh-CN" sz="2400" dirty="0" smtClean="0">
                          <a:solidFill>
                            <a:srgbClr val="FF00FF"/>
                          </a:solidFill>
                          <a:effectLst/>
                          <a:latin typeface="黑体" pitchFamily="49" charset="-122"/>
                          <a:ea typeface="黑体" pitchFamily="49" charset="-122"/>
                          <a:cs typeface="Times New Roman"/>
                        </a:rPr>
                        <a:t>内容</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懂得</a:t>
                      </a:r>
                      <a:r>
                        <a:rPr lang="zh-CN" sz="2400" dirty="0">
                          <a:solidFill>
                            <a:srgbClr val="FF00FF"/>
                          </a:solidFill>
                          <a:effectLst/>
                          <a:latin typeface="黑体" pitchFamily="49" charset="-122"/>
                          <a:ea typeface="黑体" pitchFamily="49" charset="-122"/>
                          <a:cs typeface="Times New Roman"/>
                        </a:rPr>
                        <a:t>享有这些</a:t>
                      </a:r>
                      <a:r>
                        <a:rPr lang="zh-CN" sz="2400" dirty="0" smtClean="0">
                          <a:solidFill>
                            <a:srgbClr val="FF00FF"/>
                          </a:solidFill>
                          <a:effectLst/>
                          <a:latin typeface="黑体" pitchFamily="49" charset="-122"/>
                          <a:ea typeface="黑体" pitchFamily="49" charset="-122"/>
                          <a:cs typeface="Times New Roman"/>
                        </a:rPr>
                        <a:t>权利</a:t>
                      </a:r>
                      <a:r>
                        <a:rPr lang="zh-CN" sz="2400" dirty="0">
                          <a:solidFill>
                            <a:srgbClr val="FF00FF"/>
                          </a:solidFill>
                          <a:effectLst/>
                          <a:latin typeface="黑体" pitchFamily="49" charset="-122"/>
                          <a:ea typeface="黑体" pitchFamily="49" charset="-122"/>
                          <a:cs typeface="Times New Roman"/>
                        </a:rPr>
                        <a:t>的重要性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实行民主监督的意义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国家机关和国家工作人员改进</a:t>
                      </a:r>
                      <a:r>
                        <a:rPr lang="zh-CN" sz="2400" dirty="0" smtClean="0">
                          <a:solidFill>
                            <a:srgbClr val="000000"/>
                          </a:solidFill>
                          <a:effectLst/>
                          <a:latin typeface="宋体" pitchFamily="2" charset="-122"/>
                          <a:ea typeface="宋体" pitchFamily="2" charset="-122"/>
                          <a:cs typeface="Times New Roman"/>
                        </a:rPr>
                        <a:t>工作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提高效率</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克服官僚主义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防止</a:t>
                      </a:r>
                      <a:r>
                        <a:rPr lang="zh-CN" sz="2400" dirty="0">
                          <a:solidFill>
                            <a:srgbClr val="000000"/>
                          </a:solidFill>
                          <a:effectLst/>
                          <a:latin typeface="宋体" pitchFamily="2" charset="-122"/>
                          <a:ea typeface="宋体" pitchFamily="2" charset="-122"/>
                          <a:cs typeface="Times New Roman"/>
                        </a:rPr>
                        <a:t>滥用</a:t>
                      </a:r>
                      <a:r>
                        <a:rPr lang="zh-CN" sz="2400" dirty="0" smtClean="0">
                          <a:solidFill>
                            <a:srgbClr val="000000"/>
                          </a:solidFill>
                          <a:effectLst/>
                          <a:latin typeface="宋体" pitchFamily="2" charset="-122"/>
                          <a:ea typeface="宋体" pitchFamily="2" charset="-122"/>
                          <a:cs typeface="Times New Roman"/>
                        </a:rPr>
                        <a:t>权力</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预防</a:t>
                      </a:r>
                      <a:r>
                        <a:rPr lang="zh-CN" sz="2400" dirty="0">
                          <a:solidFill>
                            <a:srgbClr val="000000"/>
                          </a:solidFill>
                          <a:effectLst/>
                          <a:latin typeface="宋体" pitchFamily="2" charset="-122"/>
                          <a:ea typeface="宋体" pitchFamily="2" charset="-122"/>
                          <a:cs typeface="Times New Roman"/>
                        </a:rPr>
                        <a:t>腐败</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有助于</a:t>
                      </a:r>
                      <a:r>
                        <a:rPr lang="zh-CN" sz="2400" dirty="0">
                          <a:solidFill>
                            <a:srgbClr val="000000"/>
                          </a:solidFill>
                          <a:effectLst/>
                          <a:latin typeface="宋体" pitchFamily="2" charset="-122"/>
                          <a:ea typeface="宋体" pitchFamily="2" charset="-122"/>
                          <a:cs typeface="Times New Roman"/>
                        </a:rPr>
                        <a:t>增强公民的参与</a:t>
                      </a:r>
                      <a:r>
                        <a:rPr lang="zh-CN" sz="2400" dirty="0" smtClean="0">
                          <a:solidFill>
                            <a:srgbClr val="000000"/>
                          </a:solidFill>
                          <a:effectLst/>
                          <a:latin typeface="宋体" pitchFamily="2" charset="-122"/>
                          <a:ea typeface="宋体" pitchFamily="2" charset="-122"/>
                          <a:cs typeface="Times New Roman"/>
                        </a:rPr>
                        <a:t>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激发</a:t>
                      </a:r>
                      <a:r>
                        <a:rPr lang="zh-CN" sz="2400" dirty="0">
                          <a:solidFill>
                            <a:srgbClr val="000000"/>
                          </a:solidFill>
                          <a:effectLst/>
                          <a:latin typeface="宋体" pitchFamily="2" charset="-122"/>
                          <a:ea typeface="宋体" pitchFamily="2" charset="-122"/>
                          <a:cs typeface="Times New Roman"/>
                        </a:rPr>
                        <a:t>公民的参与热情</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5745322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1857032830"/>
              </p:ext>
            </p:extLst>
          </p:nvPr>
        </p:nvGraphicFramePr>
        <p:xfrm>
          <a:off x="796675" y="1479628"/>
          <a:ext cx="10859929" cy="4932323"/>
        </p:xfrm>
        <a:graphic>
          <a:graphicData uri="http://schemas.openxmlformats.org/drawingml/2006/table">
            <a:tbl>
              <a:tblPr firstRow="1" firstCol="1" bandRow="1"/>
              <a:tblGrid>
                <a:gridCol w="2347969"/>
                <a:gridCol w="1996068"/>
                <a:gridCol w="6515892"/>
              </a:tblGrid>
              <a:tr h="56109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71227">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●知道公民的人身自由、人格尊严、住宅不受侵犯，通信自由和通信秘密受法律保护，知道其具体内容</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人身自由的含义、内容、地位</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重要性</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指</a:t>
                      </a:r>
                      <a:r>
                        <a:rPr lang="zh-CN" sz="2400" dirty="0">
                          <a:solidFill>
                            <a:srgbClr val="000000"/>
                          </a:solidFill>
                          <a:effectLst/>
                          <a:latin typeface="宋体" pitchFamily="2" charset="-122"/>
                          <a:ea typeface="宋体" pitchFamily="2" charset="-122"/>
                          <a:cs typeface="Times New Roman"/>
                        </a:rPr>
                        <a:t>公民的人身不受非法侵犯的自由</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内容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包括</a:t>
                      </a:r>
                      <a:r>
                        <a:rPr lang="zh-CN" sz="2400" dirty="0">
                          <a:solidFill>
                            <a:srgbClr val="000000"/>
                          </a:solidFill>
                          <a:effectLst/>
                          <a:latin typeface="宋体" pitchFamily="2" charset="-122"/>
                          <a:ea typeface="宋体" pitchFamily="2" charset="-122"/>
                          <a:cs typeface="Times New Roman"/>
                        </a:rPr>
                        <a:t>人身自由不受</a:t>
                      </a:r>
                      <a:r>
                        <a:rPr lang="zh-CN" sz="2400" dirty="0" smtClean="0">
                          <a:solidFill>
                            <a:srgbClr val="000000"/>
                          </a:solidFill>
                          <a:effectLst/>
                          <a:latin typeface="宋体" pitchFamily="2" charset="-122"/>
                          <a:ea typeface="宋体" pitchFamily="2" charset="-122"/>
                          <a:cs typeface="Times New Roman"/>
                        </a:rPr>
                        <a:t>侵犯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人格</a:t>
                      </a:r>
                      <a:r>
                        <a:rPr lang="zh-CN" sz="2400" dirty="0">
                          <a:solidFill>
                            <a:srgbClr val="000000"/>
                          </a:solidFill>
                          <a:effectLst/>
                          <a:latin typeface="宋体" pitchFamily="2" charset="-122"/>
                          <a:ea typeface="宋体" pitchFamily="2" charset="-122"/>
                          <a:cs typeface="Times New Roman"/>
                        </a:rPr>
                        <a:t>尊严不受</a:t>
                      </a:r>
                      <a:r>
                        <a:rPr lang="zh-CN" sz="2400" dirty="0" smtClean="0">
                          <a:solidFill>
                            <a:srgbClr val="000000"/>
                          </a:solidFill>
                          <a:effectLst/>
                          <a:latin typeface="宋体" pitchFamily="2" charset="-122"/>
                          <a:ea typeface="宋体" pitchFamily="2" charset="-122"/>
                          <a:cs typeface="Times New Roman"/>
                        </a:rPr>
                        <a:t>侵犯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住宅</a:t>
                      </a:r>
                      <a:r>
                        <a:rPr lang="zh-CN" sz="2400" dirty="0">
                          <a:solidFill>
                            <a:srgbClr val="000000"/>
                          </a:solidFill>
                          <a:effectLst/>
                          <a:latin typeface="宋体" pitchFamily="2" charset="-122"/>
                          <a:ea typeface="宋体" pitchFamily="2" charset="-122"/>
                          <a:cs typeface="Times New Roman"/>
                        </a:rPr>
                        <a:t>不受</a:t>
                      </a:r>
                      <a:r>
                        <a:rPr lang="zh-CN" sz="2400" dirty="0" smtClean="0">
                          <a:solidFill>
                            <a:srgbClr val="000000"/>
                          </a:solidFill>
                          <a:effectLst/>
                          <a:latin typeface="宋体" pitchFamily="2" charset="-122"/>
                          <a:ea typeface="宋体" pitchFamily="2" charset="-122"/>
                          <a:cs typeface="Times New Roman"/>
                        </a:rPr>
                        <a:t>侵犯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通信</a:t>
                      </a:r>
                      <a:r>
                        <a:rPr lang="zh-CN" sz="2400" dirty="0">
                          <a:solidFill>
                            <a:srgbClr val="000000"/>
                          </a:solidFill>
                          <a:effectLst/>
                          <a:latin typeface="宋体" pitchFamily="2" charset="-122"/>
                          <a:ea typeface="宋体" pitchFamily="2" charset="-122"/>
                          <a:cs typeface="Times New Roman"/>
                        </a:rPr>
                        <a:t>自由和通信秘密受法律保护</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重要性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人身自由</a:t>
                      </a:r>
                      <a:r>
                        <a:rPr lang="zh-CN" sz="2400" dirty="0">
                          <a:solidFill>
                            <a:srgbClr val="000000"/>
                          </a:solidFill>
                          <a:effectLst/>
                          <a:latin typeface="宋体" pitchFamily="2" charset="-122"/>
                          <a:ea typeface="宋体" pitchFamily="2" charset="-122"/>
                          <a:cs typeface="Times New Roman"/>
                        </a:rPr>
                        <a:t>是公民最基本、最重要的</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只有</a:t>
                      </a:r>
                      <a:r>
                        <a:rPr lang="zh-CN" sz="2400" dirty="0">
                          <a:solidFill>
                            <a:srgbClr val="000000"/>
                          </a:solidFill>
                          <a:effectLst/>
                          <a:latin typeface="宋体" pitchFamily="2" charset="-122"/>
                          <a:ea typeface="宋体" pitchFamily="2" charset="-122"/>
                          <a:cs typeface="Times New Roman"/>
                        </a:rPr>
                        <a:t>在人身自由得到保障的前提</a:t>
                      </a:r>
                      <a:r>
                        <a:rPr lang="zh-CN" sz="2400" dirty="0" smtClean="0">
                          <a:solidFill>
                            <a:srgbClr val="000000"/>
                          </a:solidFill>
                          <a:effectLst/>
                          <a:latin typeface="宋体" pitchFamily="2" charset="-122"/>
                          <a:ea typeface="宋体" pitchFamily="2" charset="-122"/>
                          <a:cs typeface="Times New Roman"/>
                        </a:rPr>
                        <a:t>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才能独立、自由、有尊严地生活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3841541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83240175"/>
              </p:ext>
            </p:extLst>
          </p:nvPr>
        </p:nvGraphicFramePr>
        <p:xfrm>
          <a:off x="796675" y="1479628"/>
          <a:ext cx="10859929" cy="4932323"/>
        </p:xfrm>
        <a:graphic>
          <a:graphicData uri="http://schemas.openxmlformats.org/drawingml/2006/table">
            <a:tbl>
              <a:tblPr firstRow="1" firstCol="1" bandRow="1"/>
              <a:tblGrid>
                <a:gridCol w="2370271"/>
                <a:gridCol w="1739591"/>
                <a:gridCol w="6750067"/>
              </a:tblGrid>
              <a:tr h="56109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71227">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●知道公民的人身自由、人格尊严、住宅不受侵犯，通信自由和通信秘密受法律保护，知道其具体内容</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人身自由的具体内容及宪法规定是什么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人身自由</a:t>
                      </a:r>
                      <a:r>
                        <a:rPr lang="zh-CN" sz="2400" dirty="0">
                          <a:solidFill>
                            <a:srgbClr val="000000"/>
                          </a:solidFill>
                          <a:effectLst/>
                          <a:latin typeface="宋体" pitchFamily="2" charset="-122"/>
                          <a:ea typeface="宋体" pitchFamily="2" charset="-122"/>
                          <a:cs typeface="Times New Roman"/>
                        </a:rPr>
                        <a:t>不受侵犯。我国宪法</a:t>
                      </a:r>
                      <a:r>
                        <a:rPr lang="zh-CN" sz="2400" dirty="0" smtClean="0">
                          <a:solidFill>
                            <a:srgbClr val="000000"/>
                          </a:solidFill>
                          <a:effectLst/>
                          <a:latin typeface="宋体" pitchFamily="2" charset="-122"/>
                          <a:ea typeface="宋体" pitchFamily="2" charset="-122"/>
                          <a:cs typeface="Times New Roman"/>
                        </a:rPr>
                        <a:t>规定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任何公民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非</a:t>
                      </a:r>
                      <a:r>
                        <a:rPr lang="zh-CN" sz="2400" dirty="0">
                          <a:solidFill>
                            <a:srgbClr val="000000"/>
                          </a:solidFill>
                          <a:effectLst/>
                          <a:latin typeface="宋体" pitchFamily="2" charset="-122"/>
                          <a:ea typeface="宋体" pitchFamily="2" charset="-122"/>
                          <a:cs typeface="Times New Roman"/>
                        </a:rPr>
                        <a:t>经人民检察院批准或者决定或者人民法院</a:t>
                      </a:r>
                      <a:r>
                        <a:rPr lang="zh-CN" sz="2400" dirty="0" smtClean="0">
                          <a:solidFill>
                            <a:srgbClr val="000000"/>
                          </a:solidFill>
                          <a:effectLst/>
                          <a:latin typeface="宋体" pitchFamily="2" charset="-122"/>
                          <a:ea typeface="宋体" pitchFamily="2" charset="-122"/>
                          <a:cs typeface="Times New Roman"/>
                        </a:rPr>
                        <a:t>决定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并</a:t>
                      </a:r>
                      <a:r>
                        <a:rPr lang="zh-CN" sz="2400" dirty="0">
                          <a:solidFill>
                            <a:srgbClr val="000000"/>
                          </a:solidFill>
                          <a:effectLst/>
                          <a:latin typeface="宋体" pitchFamily="2" charset="-122"/>
                          <a:ea typeface="宋体" pitchFamily="2" charset="-122"/>
                          <a:cs typeface="Times New Roman"/>
                        </a:rPr>
                        <a:t>由公安机关</a:t>
                      </a:r>
                      <a:r>
                        <a:rPr lang="zh-CN" sz="2400" dirty="0" smtClean="0">
                          <a:solidFill>
                            <a:srgbClr val="000000"/>
                          </a:solidFill>
                          <a:effectLst/>
                          <a:latin typeface="宋体" pitchFamily="2" charset="-122"/>
                          <a:ea typeface="宋体" pitchFamily="2" charset="-122"/>
                          <a:cs typeface="Times New Roman"/>
                        </a:rPr>
                        <a:t>执行</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a:t>
                      </a:r>
                      <a:r>
                        <a:rPr lang="zh-CN" sz="2400" dirty="0">
                          <a:solidFill>
                            <a:srgbClr val="000000"/>
                          </a:solidFill>
                          <a:effectLst/>
                          <a:latin typeface="宋体" pitchFamily="2" charset="-122"/>
                          <a:ea typeface="宋体" pitchFamily="2" charset="-122"/>
                          <a:cs typeface="Times New Roman"/>
                        </a:rPr>
                        <a:t>受</a:t>
                      </a:r>
                      <a:r>
                        <a:rPr lang="zh-CN" sz="2400" dirty="0" smtClean="0">
                          <a:solidFill>
                            <a:srgbClr val="000000"/>
                          </a:solidFill>
                          <a:effectLst/>
                          <a:latin typeface="宋体" pitchFamily="2" charset="-122"/>
                          <a:ea typeface="宋体" pitchFamily="2" charset="-122"/>
                          <a:cs typeface="Times New Roman"/>
                        </a:rPr>
                        <a:t>逮捕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禁止</a:t>
                      </a:r>
                      <a:r>
                        <a:rPr lang="zh-CN" sz="2400" dirty="0">
                          <a:solidFill>
                            <a:srgbClr val="000000"/>
                          </a:solidFill>
                          <a:effectLst/>
                          <a:latin typeface="宋体" pitchFamily="2" charset="-122"/>
                          <a:ea typeface="宋体" pitchFamily="2" charset="-122"/>
                          <a:cs typeface="Times New Roman"/>
                        </a:rPr>
                        <a:t>非法拘禁和以其他方法非法剥夺或者限制公民的</a:t>
                      </a:r>
                      <a:r>
                        <a:rPr lang="zh-CN" sz="2400" dirty="0" smtClean="0">
                          <a:solidFill>
                            <a:srgbClr val="000000"/>
                          </a:solidFill>
                          <a:effectLst/>
                          <a:latin typeface="宋体" pitchFamily="2" charset="-122"/>
                          <a:ea typeface="宋体" pitchFamily="2" charset="-122"/>
                          <a:cs typeface="Times New Roman"/>
                        </a:rPr>
                        <a:t>人身自由</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禁止</a:t>
                      </a:r>
                      <a:r>
                        <a:rPr lang="zh-CN" sz="2400" dirty="0">
                          <a:solidFill>
                            <a:srgbClr val="000000"/>
                          </a:solidFill>
                          <a:effectLst/>
                          <a:latin typeface="宋体" pitchFamily="2" charset="-122"/>
                          <a:ea typeface="宋体" pitchFamily="2" charset="-122"/>
                          <a:cs typeface="Times New Roman"/>
                        </a:rPr>
                        <a:t>非法搜查公民的身体</a:t>
                      </a:r>
                    </a:p>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人格</a:t>
                      </a:r>
                      <a:r>
                        <a:rPr lang="zh-CN" sz="2400" dirty="0">
                          <a:solidFill>
                            <a:srgbClr val="000000"/>
                          </a:solidFill>
                          <a:effectLst/>
                          <a:latin typeface="宋体" pitchFamily="2" charset="-122"/>
                          <a:ea typeface="宋体" pitchFamily="2" charset="-122"/>
                          <a:cs typeface="Times New Roman"/>
                        </a:rPr>
                        <a:t>尊严不受侵犯。公民的人格尊严权包括名誉权、荣誉权、肖像权、姓名权、隐私权等。宪法</a:t>
                      </a:r>
                      <a:r>
                        <a:rPr lang="zh-CN" sz="2400" dirty="0" smtClean="0">
                          <a:solidFill>
                            <a:srgbClr val="000000"/>
                          </a:solidFill>
                          <a:effectLst/>
                          <a:latin typeface="宋体" pitchFamily="2" charset="-122"/>
                          <a:ea typeface="宋体" pitchFamily="2" charset="-122"/>
                          <a:cs typeface="Times New Roman"/>
                        </a:rPr>
                        <a:t>规定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的人格尊严不受</a:t>
                      </a:r>
                      <a:r>
                        <a:rPr lang="zh-CN" sz="2400" dirty="0" smtClean="0">
                          <a:solidFill>
                            <a:srgbClr val="000000"/>
                          </a:solidFill>
                          <a:effectLst/>
                          <a:latin typeface="宋体" pitchFamily="2" charset="-122"/>
                          <a:ea typeface="宋体" pitchFamily="2" charset="-122"/>
                          <a:cs typeface="Times New Roman"/>
                        </a:rPr>
                        <a:t>侵犯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禁止</a:t>
                      </a:r>
                      <a:r>
                        <a:rPr lang="zh-CN" sz="2400" dirty="0">
                          <a:solidFill>
                            <a:srgbClr val="000000"/>
                          </a:solidFill>
                          <a:effectLst/>
                          <a:latin typeface="宋体" pitchFamily="2" charset="-122"/>
                          <a:ea typeface="宋体" pitchFamily="2" charset="-122"/>
                          <a:cs typeface="Times New Roman"/>
                        </a:rPr>
                        <a:t>用任何方法对公民进行侮辱、诽谤和诬告</a:t>
                      </a:r>
                      <a:r>
                        <a:rPr lang="zh-CN" sz="2400" dirty="0" smtClean="0">
                          <a:solidFill>
                            <a:srgbClr val="000000"/>
                          </a:solidFill>
                          <a:effectLst/>
                          <a:latin typeface="宋体" pitchFamily="2" charset="-122"/>
                          <a:ea typeface="宋体" pitchFamily="2" charset="-122"/>
                          <a:cs typeface="Times New Roman"/>
                        </a:rPr>
                        <a:t>陷害</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2627495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072898288"/>
              </p:ext>
            </p:extLst>
          </p:nvPr>
        </p:nvGraphicFramePr>
        <p:xfrm>
          <a:off x="796675" y="1479628"/>
          <a:ext cx="10859929" cy="4950216"/>
        </p:xfrm>
        <a:graphic>
          <a:graphicData uri="http://schemas.openxmlformats.org/drawingml/2006/table">
            <a:tbl>
              <a:tblPr firstRow="1" firstCol="1" bandRow="1"/>
              <a:tblGrid>
                <a:gridCol w="2403725"/>
                <a:gridCol w="1773044"/>
                <a:gridCol w="6683160"/>
              </a:tblGrid>
              <a:tr h="56109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71227">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●知道公民的人身自由、人格尊严、住宅不受侵犯，通信自由和通信秘密受法律保护，知道其具体内容</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人身自由的具体内容及宪法规定是什么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住宅</a:t>
                      </a:r>
                      <a:r>
                        <a:rPr lang="zh-CN" sz="2400" dirty="0">
                          <a:solidFill>
                            <a:srgbClr val="000000"/>
                          </a:solidFill>
                          <a:effectLst/>
                          <a:latin typeface="宋体" pitchFamily="2" charset="-122"/>
                          <a:ea typeface="宋体" pitchFamily="2" charset="-122"/>
                          <a:cs typeface="Times New Roman"/>
                        </a:rPr>
                        <a:t>不受侵犯。宪法</a:t>
                      </a:r>
                      <a:r>
                        <a:rPr lang="zh-CN" sz="2400" dirty="0" smtClean="0">
                          <a:solidFill>
                            <a:srgbClr val="000000"/>
                          </a:solidFill>
                          <a:effectLst/>
                          <a:latin typeface="宋体" pitchFamily="2" charset="-122"/>
                          <a:ea typeface="宋体" pitchFamily="2" charset="-122"/>
                          <a:cs typeface="Times New Roman"/>
                        </a:rPr>
                        <a:t>规定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的住宅不受</a:t>
                      </a:r>
                      <a:r>
                        <a:rPr lang="zh-CN" sz="2400" dirty="0" smtClean="0">
                          <a:solidFill>
                            <a:srgbClr val="000000"/>
                          </a:solidFill>
                          <a:effectLst/>
                          <a:latin typeface="宋体" pitchFamily="2" charset="-122"/>
                          <a:ea typeface="宋体" pitchFamily="2" charset="-122"/>
                          <a:cs typeface="Times New Roman"/>
                        </a:rPr>
                        <a:t>侵犯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禁止</a:t>
                      </a:r>
                      <a:r>
                        <a:rPr lang="zh-CN" sz="2400" dirty="0">
                          <a:solidFill>
                            <a:srgbClr val="000000"/>
                          </a:solidFill>
                          <a:effectLst/>
                          <a:latin typeface="宋体" pitchFamily="2" charset="-122"/>
                          <a:ea typeface="宋体" pitchFamily="2" charset="-122"/>
                          <a:cs typeface="Times New Roman"/>
                        </a:rPr>
                        <a:t>非法搜查或者非法侵入公民的住宅</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通信</a:t>
                      </a:r>
                      <a:r>
                        <a:rPr lang="zh-CN" sz="2400" dirty="0">
                          <a:solidFill>
                            <a:srgbClr val="000000"/>
                          </a:solidFill>
                          <a:effectLst/>
                          <a:latin typeface="宋体" pitchFamily="2" charset="-122"/>
                          <a:ea typeface="宋体" pitchFamily="2" charset="-122"/>
                          <a:cs typeface="Times New Roman"/>
                        </a:rPr>
                        <a:t>自由和通信秘密受法律保护。宪法</a:t>
                      </a:r>
                      <a:r>
                        <a:rPr lang="zh-CN" sz="2400" dirty="0" smtClean="0">
                          <a:solidFill>
                            <a:srgbClr val="000000"/>
                          </a:solidFill>
                          <a:effectLst/>
                          <a:latin typeface="宋体" pitchFamily="2" charset="-122"/>
                          <a:ea typeface="宋体" pitchFamily="2" charset="-122"/>
                          <a:cs typeface="Times New Roman"/>
                        </a:rPr>
                        <a:t>规定</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的通信自由和通信秘密受法律保护。除因国家安全或者追查刑事犯罪的</a:t>
                      </a:r>
                      <a:r>
                        <a:rPr lang="zh-CN" sz="2400" dirty="0" smtClean="0">
                          <a:solidFill>
                            <a:srgbClr val="000000"/>
                          </a:solidFill>
                          <a:effectLst/>
                          <a:latin typeface="宋体" pitchFamily="2" charset="-122"/>
                          <a:ea typeface="宋体" pitchFamily="2" charset="-122"/>
                          <a:cs typeface="Times New Roman"/>
                        </a:rPr>
                        <a:t>需要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由</a:t>
                      </a:r>
                      <a:r>
                        <a:rPr lang="zh-CN" sz="2400" dirty="0">
                          <a:solidFill>
                            <a:srgbClr val="000000"/>
                          </a:solidFill>
                          <a:effectLst/>
                          <a:latin typeface="宋体" pitchFamily="2" charset="-122"/>
                          <a:ea typeface="宋体" pitchFamily="2" charset="-122"/>
                          <a:cs typeface="Times New Roman"/>
                        </a:rPr>
                        <a:t>公安机关或者检察机关依照法律规定的程序对通信进行检查</a:t>
                      </a:r>
                      <a:r>
                        <a:rPr lang="zh-CN" sz="2400" dirty="0" smtClean="0">
                          <a:solidFill>
                            <a:srgbClr val="000000"/>
                          </a:solidFill>
                          <a:effectLst/>
                          <a:latin typeface="宋体" pitchFamily="2" charset="-122"/>
                          <a:ea typeface="宋体" pitchFamily="2" charset="-122"/>
                          <a:cs typeface="Times New Roman"/>
                        </a:rPr>
                        <a:t>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任何</a:t>
                      </a:r>
                      <a:r>
                        <a:rPr lang="zh-CN" sz="2400" dirty="0">
                          <a:solidFill>
                            <a:srgbClr val="000000"/>
                          </a:solidFill>
                          <a:effectLst/>
                          <a:latin typeface="宋体" pitchFamily="2" charset="-122"/>
                          <a:ea typeface="宋体" pitchFamily="2" charset="-122"/>
                          <a:cs typeface="Times New Roman"/>
                        </a:rPr>
                        <a:t>组织或者个人不得以任何理由侵犯公民的通信自由和通信秘密</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0436213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3247469625"/>
              </p:ext>
            </p:extLst>
          </p:nvPr>
        </p:nvGraphicFramePr>
        <p:xfrm>
          <a:off x="752071" y="1488301"/>
          <a:ext cx="10859929" cy="4511055"/>
        </p:xfrm>
        <a:graphic>
          <a:graphicData uri="http://schemas.openxmlformats.org/drawingml/2006/table">
            <a:tbl>
              <a:tblPr firstRow="1" firstCol="1" bandRow="1"/>
              <a:tblGrid>
                <a:gridCol w="2437178"/>
                <a:gridCol w="1728439"/>
                <a:gridCol w="6694312"/>
              </a:tblGrid>
              <a:tr h="60737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3676">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●知道公民财产权、劳动权、物质帮助权、受教育权、文化权利，知道这些权利的具体内容</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公民享有的社会经济权利的具体内容是什么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财产权</a:t>
                      </a:r>
                      <a:r>
                        <a:rPr lang="en-US" sz="2400" dirty="0" smtClean="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①</a:t>
                      </a:r>
                      <a:r>
                        <a:rPr lang="zh-CN" sz="2400" dirty="0" smtClean="0">
                          <a:solidFill>
                            <a:srgbClr val="000000"/>
                          </a:solidFill>
                          <a:effectLst/>
                          <a:latin typeface="宋体" pitchFamily="2" charset="-122"/>
                          <a:ea typeface="宋体" pitchFamily="2" charset="-122"/>
                          <a:cs typeface="Times New Roman"/>
                        </a:rPr>
                        <a:t>重要性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的生存和发展及物质和文化生活需要的</a:t>
                      </a:r>
                      <a:r>
                        <a:rPr lang="zh-CN" sz="2400" dirty="0" smtClean="0">
                          <a:solidFill>
                            <a:srgbClr val="000000"/>
                          </a:solidFill>
                          <a:effectLst/>
                          <a:latin typeface="宋体" pitchFamily="2" charset="-122"/>
                          <a:ea typeface="宋体" pitchFamily="2" charset="-122"/>
                          <a:cs typeface="Times New Roman"/>
                        </a:rPr>
                        <a:t>满足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都</a:t>
                      </a:r>
                      <a:r>
                        <a:rPr lang="zh-CN" sz="2400" dirty="0">
                          <a:solidFill>
                            <a:srgbClr val="000000"/>
                          </a:solidFill>
                          <a:effectLst/>
                          <a:latin typeface="宋体" pitchFamily="2" charset="-122"/>
                          <a:ea typeface="宋体" pitchFamily="2" charset="-122"/>
                          <a:cs typeface="Times New Roman"/>
                        </a:rPr>
                        <a:t>离不开财产。</a:t>
                      </a:r>
                    </a:p>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宪法</a:t>
                      </a:r>
                      <a:r>
                        <a:rPr lang="zh-CN" sz="2400" dirty="0" smtClean="0">
                          <a:solidFill>
                            <a:srgbClr val="000000"/>
                          </a:solidFill>
                          <a:effectLst/>
                          <a:latin typeface="宋体" pitchFamily="2" charset="-122"/>
                          <a:ea typeface="宋体" pitchFamily="2" charset="-122"/>
                          <a:cs typeface="Times New Roman"/>
                        </a:rPr>
                        <a:t>规定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的合法的私有财产不受侵犯。公民可以通过合法方式取得</a:t>
                      </a:r>
                      <a:r>
                        <a:rPr lang="zh-CN" sz="2400" dirty="0" smtClean="0">
                          <a:solidFill>
                            <a:srgbClr val="000000"/>
                          </a:solidFill>
                          <a:effectLst/>
                          <a:latin typeface="宋体" pitchFamily="2" charset="-122"/>
                          <a:ea typeface="宋体" pitchFamily="2" charset="-122"/>
                          <a:cs typeface="Times New Roman"/>
                        </a:rPr>
                        <a:t>财产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并</a:t>
                      </a:r>
                      <a:r>
                        <a:rPr lang="zh-CN" sz="2400" dirty="0">
                          <a:solidFill>
                            <a:srgbClr val="000000"/>
                          </a:solidFill>
                          <a:effectLst/>
                          <a:latin typeface="宋体" pitchFamily="2" charset="-122"/>
                          <a:ea typeface="宋体" pitchFamily="2" charset="-122"/>
                          <a:cs typeface="Times New Roman"/>
                        </a:rPr>
                        <a:t>依法占有和</a:t>
                      </a:r>
                      <a:r>
                        <a:rPr lang="zh-CN" sz="2400" dirty="0" smtClean="0">
                          <a:solidFill>
                            <a:srgbClr val="000000"/>
                          </a:solidFill>
                          <a:effectLst/>
                          <a:latin typeface="宋体" pitchFamily="2" charset="-122"/>
                          <a:ea typeface="宋体" pitchFamily="2" charset="-122"/>
                          <a:cs typeface="Times New Roman"/>
                        </a:rPr>
                        <a:t>使用</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获得</a:t>
                      </a:r>
                      <a:r>
                        <a:rPr lang="zh-CN" sz="2400" dirty="0">
                          <a:solidFill>
                            <a:srgbClr val="000000"/>
                          </a:solidFill>
                          <a:effectLst/>
                          <a:latin typeface="宋体" pitchFamily="2" charset="-122"/>
                          <a:ea typeface="宋体" pitchFamily="2" charset="-122"/>
                          <a:cs typeface="Times New Roman"/>
                        </a:rPr>
                        <a:t>收益和进行处分</a:t>
                      </a:r>
                      <a:r>
                        <a:rPr lang="zh-CN" sz="2400" dirty="0" smtClean="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50006411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734969218"/>
              </p:ext>
            </p:extLst>
          </p:nvPr>
        </p:nvGraphicFramePr>
        <p:xfrm>
          <a:off x="752071" y="1488301"/>
          <a:ext cx="10859929" cy="4656021"/>
        </p:xfrm>
        <a:graphic>
          <a:graphicData uri="http://schemas.openxmlformats.org/drawingml/2006/table">
            <a:tbl>
              <a:tblPr firstRow="1" firstCol="1" bandRow="1"/>
              <a:tblGrid>
                <a:gridCol w="2136095"/>
                <a:gridCol w="1572322"/>
                <a:gridCol w="7151512"/>
              </a:tblGrid>
              <a:tr h="62689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2912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●知道公民财产权、劳动权、物质帮助权、受教育权、文化权利，知道这些权利的具体内容</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公民享有的社会经济权利的具体内容是什么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劳动权</a:t>
                      </a:r>
                      <a:r>
                        <a:rPr lang="en-US" sz="2400" dirty="0" smtClean="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①</a:t>
                      </a:r>
                      <a:r>
                        <a:rPr lang="zh-CN" sz="2400" dirty="0" smtClean="0">
                          <a:solidFill>
                            <a:srgbClr val="000000"/>
                          </a:solidFill>
                          <a:effectLst/>
                          <a:latin typeface="宋体" pitchFamily="2" charset="-122"/>
                          <a:ea typeface="宋体" pitchFamily="2" charset="-122"/>
                          <a:cs typeface="Times New Roman"/>
                        </a:rPr>
                        <a:t>重要性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一切</a:t>
                      </a:r>
                      <a:r>
                        <a:rPr lang="zh-CN" sz="2400" dirty="0">
                          <a:solidFill>
                            <a:srgbClr val="000000"/>
                          </a:solidFill>
                          <a:effectLst/>
                          <a:latin typeface="宋体" pitchFamily="2" charset="-122"/>
                          <a:ea typeface="宋体" pitchFamily="2" charset="-122"/>
                          <a:cs typeface="Times New Roman"/>
                        </a:rPr>
                        <a:t>有劳动能力的公民有劳动就业和取得劳动报酬的</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这</a:t>
                      </a:r>
                      <a:r>
                        <a:rPr lang="zh-CN" sz="2400" dirty="0">
                          <a:solidFill>
                            <a:srgbClr val="000000"/>
                          </a:solidFill>
                          <a:effectLst/>
                          <a:latin typeface="宋体" pitchFamily="2" charset="-122"/>
                          <a:ea typeface="宋体" pitchFamily="2" charset="-122"/>
                          <a:cs typeface="Times New Roman"/>
                        </a:rPr>
                        <a:t>是公民赖以生存的基础。人们通过</a:t>
                      </a:r>
                      <a:r>
                        <a:rPr lang="zh-CN" sz="2400" dirty="0" smtClean="0">
                          <a:solidFill>
                            <a:srgbClr val="000000"/>
                          </a:solidFill>
                          <a:effectLst/>
                          <a:latin typeface="宋体" pitchFamily="2" charset="-122"/>
                          <a:ea typeface="宋体" pitchFamily="2" charset="-122"/>
                          <a:cs typeface="Times New Roman"/>
                        </a:rPr>
                        <a:t>劳动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参与</a:t>
                      </a:r>
                      <a:r>
                        <a:rPr lang="zh-CN" sz="2400" dirty="0">
                          <a:solidFill>
                            <a:srgbClr val="000000"/>
                          </a:solidFill>
                          <a:effectLst/>
                          <a:latin typeface="宋体" pitchFamily="2" charset="-122"/>
                          <a:ea typeface="宋体" pitchFamily="2" charset="-122"/>
                          <a:cs typeface="Times New Roman"/>
                        </a:rPr>
                        <a:t>社会生产与服务</a:t>
                      </a:r>
                      <a:r>
                        <a:rPr lang="zh-CN" sz="2400" dirty="0" smtClean="0">
                          <a:solidFill>
                            <a:srgbClr val="000000"/>
                          </a:solidFill>
                          <a:effectLst/>
                          <a:latin typeface="宋体" pitchFamily="2" charset="-122"/>
                          <a:ea typeface="宋体" pitchFamily="2" charset="-122"/>
                          <a:cs typeface="Times New Roman"/>
                        </a:rPr>
                        <a:t>活动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获得</a:t>
                      </a:r>
                      <a:r>
                        <a:rPr lang="zh-CN" sz="2400" dirty="0">
                          <a:solidFill>
                            <a:srgbClr val="000000"/>
                          </a:solidFill>
                          <a:effectLst/>
                          <a:latin typeface="宋体" pitchFamily="2" charset="-122"/>
                          <a:ea typeface="宋体" pitchFamily="2" charset="-122"/>
                          <a:cs typeface="Times New Roman"/>
                        </a:rPr>
                        <a:t>劳动报酬和其他</a:t>
                      </a:r>
                      <a:r>
                        <a:rPr lang="zh-CN" sz="2400" dirty="0" smtClean="0">
                          <a:solidFill>
                            <a:srgbClr val="000000"/>
                          </a:solidFill>
                          <a:effectLst/>
                          <a:latin typeface="宋体" pitchFamily="2" charset="-122"/>
                          <a:ea typeface="宋体" pitchFamily="2" charset="-122"/>
                          <a:cs typeface="Times New Roman"/>
                        </a:rPr>
                        <a:t>收益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既</a:t>
                      </a:r>
                      <a:r>
                        <a:rPr lang="zh-CN" sz="2400" dirty="0">
                          <a:solidFill>
                            <a:srgbClr val="000000"/>
                          </a:solidFill>
                          <a:effectLst/>
                          <a:latin typeface="宋体" pitchFamily="2" charset="-122"/>
                          <a:ea typeface="宋体" pitchFamily="2" charset="-122"/>
                          <a:cs typeface="Times New Roman"/>
                        </a:rPr>
                        <a:t>可以保障合理的</a:t>
                      </a:r>
                      <a:r>
                        <a:rPr lang="zh-CN" sz="2400" dirty="0" smtClean="0">
                          <a:solidFill>
                            <a:srgbClr val="000000"/>
                          </a:solidFill>
                          <a:effectLst/>
                          <a:latin typeface="宋体" pitchFamily="2" charset="-122"/>
                          <a:ea typeface="宋体" pitchFamily="2" charset="-122"/>
                          <a:cs typeface="Times New Roman"/>
                        </a:rPr>
                        <a:t>生活水平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实现</a:t>
                      </a:r>
                      <a:r>
                        <a:rPr lang="zh-CN" sz="2400" dirty="0">
                          <a:solidFill>
                            <a:srgbClr val="000000"/>
                          </a:solidFill>
                          <a:effectLst/>
                          <a:latin typeface="宋体" pitchFamily="2" charset="-122"/>
                          <a:ea typeface="宋体" pitchFamily="2" charset="-122"/>
                          <a:cs typeface="Times New Roman"/>
                        </a:rPr>
                        <a:t>自身</a:t>
                      </a:r>
                      <a:r>
                        <a:rPr lang="zh-CN" sz="2400" dirty="0" smtClean="0">
                          <a:solidFill>
                            <a:srgbClr val="000000"/>
                          </a:solidFill>
                          <a:effectLst/>
                          <a:latin typeface="宋体" pitchFamily="2" charset="-122"/>
                          <a:ea typeface="宋体" pitchFamily="2" charset="-122"/>
                          <a:cs typeface="Times New Roman"/>
                        </a:rPr>
                        <a:t>价值</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为国家和社会作出贡献。</a:t>
                      </a:r>
                    </a:p>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宪法</a:t>
                      </a:r>
                      <a:r>
                        <a:rPr lang="zh-CN" sz="2400" dirty="0" smtClean="0">
                          <a:solidFill>
                            <a:srgbClr val="000000"/>
                          </a:solidFill>
                          <a:effectLst/>
                          <a:latin typeface="宋体" pitchFamily="2" charset="-122"/>
                          <a:ea typeface="宋体" pitchFamily="2" charset="-122"/>
                          <a:cs typeface="Times New Roman"/>
                        </a:rPr>
                        <a:t>规定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有劳动的权利和义务</a:t>
                      </a:r>
                      <a:r>
                        <a:rPr lang="zh-CN" sz="2400" dirty="0" smtClean="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2698137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2424605783"/>
              </p:ext>
            </p:extLst>
          </p:nvPr>
        </p:nvGraphicFramePr>
        <p:xfrm>
          <a:off x="941643" y="1599813"/>
          <a:ext cx="10555266" cy="4511055"/>
        </p:xfrm>
        <a:graphic>
          <a:graphicData uri="http://schemas.openxmlformats.org/drawingml/2006/table">
            <a:tbl>
              <a:tblPr firstRow="1" firstCol="1" bandRow="1"/>
              <a:tblGrid>
                <a:gridCol w="2357968"/>
                <a:gridCol w="1669110"/>
                <a:gridCol w="6528188"/>
              </a:tblGrid>
              <a:tr h="60737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3676">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●知道公民财产权、劳动权、物质帮助权、受教育权、文化权利，知道这些权利的具体内容</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公民享有的社会经济权利的具体内容是什么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物质</a:t>
                      </a:r>
                      <a:r>
                        <a:rPr lang="zh-CN" sz="2400" dirty="0">
                          <a:solidFill>
                            <a:srgbClr val="000000"/>
                          </a:solidFill>
                          <a:effectLst/>
                          <a:latin typeface="宋体" pitchFamily="2" charset="-122"/>
                          <a:ea typeface="宋体" pitchFamily="2" charset="-122"/>
                          <a:cs typeface="Times New Roman"/>
                        </a:rPr>
                        <a:t>帮助</a:t>
                      </a:r>
                      <a:r>
                        <a:rPr lang="zh-CN" sz="2400" dirty="0" smtClean="0">
                          <a:solidFill>
                            <a:srgbClr val="000000"/>
                          </a:solidFill>
                          <a:effectLst/>
                          <a:latin typeface="宋体" pitchFamily="2" charset="-122"/>
                          <a:ea typeface="宋体" pitchFamily="2" charset="-122"/>
                          <a:cs typeface="Times New Roman"/>
                        </a:rPr>
                        <a:t>权</a:t>
                      </a:r>
                      <a:r>
                        <a:rPr lang="en-US" sz="2400" dirty="0" smtClean="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宪法</a:t>
                      </a:r>
                      <a:r>
                        <a:rPr lang="zh-CN" sz="2400" dirty="0" smtClean="0">
                          <a:solidFill>
                            <a:srgbClr val="000000"/>
                          </a:solidFill>
                          <a:effectLst/>
                          <a:latin typeface="宋体" pitchFamily="2" charset="-122"/>
                          <a:ea typeface="宋体" pitchFamily="2" charset="-122"/>
                          <a:cs typeface="Times New Roman"/>
                        </a:rPr>
                        <a:t>规定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在年老、疾病或者丧失劳动能力的情况</a:t>
                      </a:r>
                      <a:r>
                        <a:rPr lang="zh-CN" sz="2400" dirty="0" smtClean="0">
                          <a:solidFill>
                            <a:srgbClr val="000000"/>
                          </a:solidFill>
                          <a:effectLst/>
                          <a:latin typeface="宋体" pitchFamily="2" charset="-122"/>
                          <a:ea typeface="宋体" pitchFamily="2" charset="-122"/>
                          <a:cs typeface="Times New Roman"/>
                        </a:rPr>
                        <a:t>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a:t>
                      </a:r>
                      <a:r>
                        <a:rPr lang="zh-CN" sz="2400" dirty="0">
                          <a:solidFill>
                            <a:srgbClr val="000000"/>
                          </a:solidFill>
                          <a:effectLst/>
                          <a:latin typeface="宋体" pitchFamily="2" charset="-122"/>
                          <a:ea typeface="宋体" pitchFamily="2" charset="-122"/>
                          <a:cs typeface="Times New Roman"/>
                        </a:rPr>
                        <a:t>从国家和社会获得物质帮助的权利。</a:t>
                      </a:r>
                    </a:p>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物质</a:t>
                      </a:r>
                      <a:r>
                        <a:rPr lang="zh-CN" sz="2400" dirty="0" smtClean="0">
                          <a:solidFill>
                            <a:srgbClr val="000000"/>
                          </a:solidFill>
                          <a:effectLst/>
                          <a:latin typeface="宋体" pitchFamily="2" charset="-122"/>
                          <a:ea typeface="宋体" pitchFamily="2" charset="-122"/>
                          <a:cs typeface="Times New Roman"/>
                        </a:rPr>
                        <a:t>保障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发展为公民享受这些权利所需要的社会保险、社会救济和医疗卫生事业。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32343843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011812400"/>
              </p:ext>
            </p:extLst>
          </p:nvPr>
        </p:nvGraphicFramePr>
        <p:xfrm>
          <a:off x="752071" y="1488301"/>
          <a:ext cx="10859929" cy="5065079"/>
        </p:xfrm>
        <a:graphic>
          <a:graphicData uri="http://schemas.openxmlformats.org/drawingml/2006/table">
            <a:tbl>
              <a:tblPr firstRow="1" firstCol="1" bandRow="1"/>
              <a:tblGrid>
                <a:gridCol w="2113792"/>
                <a:gridCol w="1672683"/>
                <a:gridCol w="7073454"/>
              </a:tblGrid>
              <a:tr h="60737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778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●知道公民财产权、劳动权、物质帮助权、受教育权、文化权利，知道这些权利的具体内容</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文化教育权利有哪些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9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受</a:t>
                      </a:r>
                      <a:r>
                        <a:rPr lang="zh-CN" sz="2400" dirty="0">
                          <a:solidFill>
                            <a:srgbClr val="000000"/>
                          </a:solidFill>
                          <a:effectLst/>
                          <a:latin typeface="宋体" pitchFamily="2" charset="-122"/>
                          <a:ea typeface="宋体" pitchFamily="2" charset="-122"/>
                          <a:cs typeface="Times New Roman"/>
                        </a:rPr>
                        <a:t>教育</a:t>
                      </a:r>
                      <a:r>
                        <a:rPr lang="zh-CN" sz="2400" dirty="0" smtClean="0">
                          <a:solidFill>
                            <a:srgbClr val="000000"/>
                          </a:solidFill>
                          <a:effectLst/>
                          <a:latin typeface="宋体" pitchFamily="2" charset="-122"/>
                          <a:ea typeface="宋体" pitchFamily="2" charset="-122"/>
                          <a:cs typeface="Times New Roman"/>
                        </a:rPr>
                        <a:t>权</a:t>
                      </a:r>
                      <a:r>
                        <a:rPr lang="en-US" sz="2400" dirty="0" smtClean="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p>
                      <a:pPr>
                        <a:lnSpc>
                          <a:spcPts val="3900"/>
                        </a:lnSpc>
                        <a:spcAft>
                          <a:spcPts val="0"/>
                        </a:spcAft>
                      </a:pPr>
                      <a:r>
                        <a:rPr lang="en-US" sz="2400" dirty="0">
                          <a:solidFill>
                            <a:srgbClr val="000000"/>
                          </a:solidFill>
                          <a:effectLst/>
                          <a:latin typeface="宋体" pitchFamily="2" charset="-122"/>
                          <a:ea typeface="宋体" pitchFamily="2" charset="-122"/>
                          <a:cs typeface="Times New Roman"/>
                        </a:rPr>
                        <a:t>①</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有按照其能力平等地从国家获得接受教育的</a:t>
                      </a:r>
                      <a:r>
                        <a:rPr lang="zh-CN" sz="2400" dirty="0" smtClean="0">
                          <a:solidFill>
                            <a:srgbClr val="000000"/>
                          </a:solidFill>
                          <a:effectLst/>
                          <a:latin typeface="宋体" pitchFamily="2" charset="-122"/>
                          <a:ea typeface="宋体" pitchFamily="2" charset="-122"/>
                          <a:cs typeface="Times New Roman"/>
                        </a:rPr>
                        <a:t>机会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并</a:t>
                      </a:r>
                      <a:r>
                        <a:rPr lang="zh-CN" sz="2400" dirty="0">
                          <a:solidFill>
                            <a:srgbClr val="000000"/>
                          </a:solidFill>
                          <a:effectLst/>
                          <a:latin typeface="宋体" pitchFamily="2" charset="-122"/>
                          <a:ea typeface="宋体" pitchFamily="2" charset="-122"/>
                          <a:cs typeface="Times New Roman"/>
                        </a:rPr>
                        <a:t>获得相应物质保障的权利</a:t>
                      </a:r>
                      <a:r>
                        <a:rPr lang="zh-CN" sz="2400" dirty="0" smtClean="0">
                          <a:solidFill>
                            <a:srgbClr val="000000"/>
                          </a:solidFill>
                          <a:effectLst/>
                          <a:latin typeface="宋体" pitchFamily="2" charset="-122"/>
                          <a:ea typeface="宋体" pitchFamily="2" charset="-122"/>
                          <a:cs typeface="Times New Roman"/>
                        </a:rPr>
                        <a:t>。</a:t>
                      </a:r>
                      <a:r>
                        <a:rPr lang="en-US" sz="2400" dirty="0" smtClean="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宪法赋予公民受教育权的</a:t>
                      </a:r>
                      <a:r>
                        <a:rPr lang="zh-CN" sz="2400" dirty="0" smtClean="0">
                          <a:solidFill>
                            <a:srgbClr val="000000"/>
                          </a:solidFill>
                          <a:effectLst/>
                          <a:latin typeface="宋体" pitchFamily="2" charset="-122"/>
                          <a:ea typeface="宋体" pitchFamily="2" charset="-122"/>
                          <a:cs typeface="Times New Roman"/>
                        </a:rPr>
                        <a:t>原因</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教育</a:t>
                      </a:r>
                      <a:r>
                        <a:rPr lang="zh-CN" sz="2400" dirty="0">
                          <a:solidFill>
                            <a:srgbClr val="000000"/>
                          </a:solidFill>
                          <a:effectLst/>
                          <a:latin typeface="宋体" pitchFamily="2" charset="-122"/>
                          <a:ea typeface="宋体" pitchFamily="2" charset="-122"/>
                          <a:cs typeface="Times New Roman"/>
                        </a:rPr>
                        <a:t>为个人人生幸福奠定</a:t>
                      </a:r>
                      <a:r>
                        <a:rPr lang="zh-CN" sz="2400" dirty="0" smtClean="0">
                          <a:solidFill>
                            <a:srgbClr val="000000"/>
                          </a:solidFill>
                          <a:effectLst/>
                          <a:latin typeface="宋体" pitchFamily="2" charset="-122"/>
                          <a:ea typeface="宋体" pitchFamily="2" charset="-122"/>
                          <a:cs typeface="Times New Roman"/>
                        </a:rPr>
                        <a:t>基础</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为</a:t>
                      </a:r>
                      <a:r>
                        <a:rPr lang="zh-CN" sz="2400" dirty="0">
                          <a:solidFill>
                            <a:srgbClr val="000000"/>
                          </a:solidFill>
                          <a:effectLst/>
                          <a:latin typeface="宋体" pitchFamily="2" charset="-122"/>
                          <a:ea typeface="宋体" pitchFamily="2" charset="-122"/>
                          <a:cs typeface="Times New Roman"/>
                        </a:rPr>
                        <a:t>人类文明传递薪</a:t>
                      </a:r>
                      <a:r>
                        <a:rPr lang="zh-CN" sz="2400" dirty="0" smtClean="0">
                          <a:solidFill>
                            <a:srgbClr val="000000"/>
                          </a:solidFill>
                          <a:effectLst/>
                          <a:latin typeface="宋体" pitchFamily="2" charset="-122"/>
                          <a:ea typeface="宋体" pitchFamily="2" charset="-122"/>
                          <a:cs typeface="Times New Roman"/>
                        </a:rPr>
                        <a:t>火</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成就</a:t>
                      </a:r>
                      <a:r>
                        <a:rPr lang="zh-CN" sz="2400" dirty="0">
                          <a:solidFill>
                            <a:srgbClr val="000000"/>
                          </a:solidFill>
                          <a:effectLst/>
                          <a:latin typeface="宋体" pitchFamily="2" charset="-122"/>
                          <a:ea typeface="宋体" pitchFamily="2" charset="-122"/>
                          <a:cs typeface="Times New Roman"/>
                        </a:rPr>
                        <a:t>民族和国家的未来</a:t>
                      </a:r>
                      <a:r>
                        <a:rPr lang="zh-CN" sz="2400" dirty="0" smtClean="0">
                          <a:solidFill>
                            <a:srgbClr val="000000"/>
                          </a:solidFill>
                          <a:effectLst/>
                          <a:latin typeface="宋体" pitchFamily="2" charset="-122"/>
                          <a:ea typeface="宋体" pitchFamily="2" charset="-122"/>
                          <a:cs typeface="Times New Roman"/>
                        </a:rPr>
                        <a:t>。</a:t>
                      </a:r>
                      <a:r>
                        <a:rPr lang="en-US" sz="2400" dirty="0" smtClean="0">
                          <a:solidFill>
                            <a:srgbClr val="000000"/>
                          </a:solidFill>
                          <a:effectLst/>
                          <a:latin typeface="宋体" pitchFamily="2" charset="-122"/>
                          <a:ea typeface="宋体" pitchFamily="2" charset="-122"/>
                          <a:cs typeface="Times New Roman"/>
                        </a:rPr>
                        <a:t>③</a:t>
                      </a:r>
                      <a:r>
                        <a:rPr lang="zh-CN" sz="2400" dirty="0">
                          <a:solidFill>
                            <a:srgbClr val="000000"/>
                          </a:solidFill>
                          <a:effectLst/>
                          <a:latin typeface="宋体" pitchFamily="2" charset="-122"/>
                          <a:ea typeface="宋体" pitchFamily="2" charset="-122"/>
                          <a:cs typeface="Times New Roman"/>
                        </a:rPr>
                        <a:t>相关</a:t>
                      </a:r>
                      <a:r>
                        <a:rPr lang="zh-CN" sz="2400" dirty="0" smtClean="0">
                          <a:solidFill>
                            <a:srgbClr val="000000"/>
                          </a:solidFill>
                          <a:effectLst/>
                          <a:latin typeface="宋体" pitchFamily="2" charset="-122"/>
                          <a:ea typeface="宋体" pitchFamily="2" charset="-122"/>
                          <a:cs typeface="Times New Roman"/>
                        </a:rPr>
                        <a:t>举措</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实行义务教育</a:t>
                      </a:r>
                      <a:r>
                        <a:rPr lang="zh-CN" sz="2400" dirty="0" smtClean="0">
                          <a:solidFill>
                            <a:srgbClr val="000000"/>
                          </a:solidFill>
                          <a:effectLst/>
                          <a:latin typeface="宋体" pitchFamily="2" charset="-122"/>
                          <a:ea typeface="宋体" pitchFamily="2" charset="-122"/>
                          <a:cs typeface="Times New Roman"/>
                        </a:rPr>
                        <a:t>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保障</a:t>
                      </a:r>
                      <a:r>
                        <a:rPr lang="zh-CN" sz="2400" dirty="0">
                          <a:solidFill>
                            <a:srgbClr val="000000"/>
                          </a:solidFill>
                          <a:effectLst/>
                          <a:latin typeface="宋体" pitchFamily="2" charset="-122"/>
                          <a:ea typeface="宋体" pitchFamily="2" charset="-122"/>
                          <a:cs typeface="Times New Roman"/>
                        </a:rPr>
                        <a:t>所有适龄儿童、少年接受</a:t>
                      </a:r>
                      <a:r>
                        <a:rPr lang="zh-CN" sz="2400" dirty="0" smtClean="0">
                          <a:solidFill>
                            <a:srgbClr val="000000"/>
                          </a:solidFill>
                          <a:effectLst/>
                          <a:latin typeface="宋体" pitchFamily="2" charset="-122"/>
                          <a:ea typeface="宋体" pitchFamily="2" charset="-122"/>
                          <a:cs typeface="Times New Roman"/>
                        </a:rPr>
                        <a:t>义务教育</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制定资助</a:t>
                      </a:r>
                      <a:r>
                        <a:rPr lang="zh-CN" sz="2400" dirty="0" smtClean="0">
                          <a:solidFill>
                            <a:srgbClr val="000000"/>
                          </a:solidFill>
                          <a:effectLst/>
                          <a:latin typeface="宋体" pitchFamily="2" charset="-122"/>
                          <a:ea typeface="宋体" pitchFamily="2" charset="-122"/>
                          <a:cs typeface="Times New Roman"/>
                        </a:rPr>
                        <a:t>政策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a:t>
                      </a:r>
                      <a:r>
                        <a:rPr lang="zh-CN" sz="2400" dirty="0">
                          <a:solidFill>
                            <a:srgbClr val="000000"/>
                          </a:solidFill>
                          <a:effectLst/>
                          <a:latin typeface="宋体" pitchFamily="2" charset="-122"/>
                          <a:ea typeface="宋体" pitchFamily="2" charset="-122"/>
                          <a:cs typeface="Times New Roman"/>
                        </a:rPr>
                        <a:t>让一个学生因家庭经济困难而</a:t>
                      </a:r>
                      <a:r>
                        <a:rPr lang="zh-CN" sz="2400" dirty="0" smtClean="0">
                          <a:solidFill>
                            <a:srgbClr val="000000"/>
                          </a:solidFill>
                          <a:effectLst/>
                          <a:latin typeface="宋体" pitchFamily="2" charset="-122"/>
                          <a:ea typeface="宋体" pitchFamily="2" charset="-122"/>
                          <a:cs typeface="Times New Roman"/>
                        </a:rPr>
                        <a:t>失学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努力</a:t>
                      </a:r>
                      <a:r>
                        <a:rPr lang="zh-CN" sz="2400" dirty="0">
                          <a:solidFill>
                            <a:srgbClr val="000000"/>
                          </a:solidFill>
                          <a:effectLst/>
                          <a:latin typeface="宋体" pitchFamily="2" charset="-122"/>
                          <a:ea typeface="宋体" pitchFamily="2" charset="-122"/>
                          <a:cs typeface="Times New Roman"/>
                        </a:rPr>
                        <a:t>让每个孩子都能享有公平而有质量的教育</a:t>
                      </a:r>
                      <a:r>
                        <a:rPr lang="zh-CN" sz="2400" dirty="0" smtClean="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770258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980354823"/>
              </p:ext>
            </p:extLst>
          </p:nvPr>
        </p:nvGraphicFramePr>
        <p:xfrm>
          <a:off x="752071" y="1488301"/>
          <a:ext cx="10859929" cy="4511055"/>
        </p:xfrm>
        <a:graphic>
          <a:graphicData uri="http://schemas.openxmlformats.org/drawingml/2006/table">
            <a:tbl>
              <a:tblPr firstRow="1" firstCol="1" bandRow="1"/>
              <a:tblGrid>
                <a:gridCol w="2504085"/>
                <a:gridCol w="1750742"/>
                <a:gridCol w="6605102"/>
              </a:tblGrid>
              <a:tr h="60737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3676">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●知道公民财产权、劳动权、物质帮助权、受教育权、文化权利，知道这些权利的具体内容</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文化教育权利有哪些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文化权利</a:t>
                      </a:r>
                      <a:r>
                        <a:rPr lang="en-US" sz="2400" dirty="0" smtClean="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包括</a:t>
                      </a:r>
                      <a:r>
                        <a:rPr lang="zh-CN" sz="2400" dirty="0" smtClean="0">
                          <a:solidFill>
                            <a:srgbClr val="000000"/>
                          </a:solidFill>
                          <a:effectLst/>
                          <a:latin typeface="宋体" pitchFamily="2" charset="-122"/>
                          <a:ea typeface="宋体" pitchFamily="2" charset="-122"/>
                          <a:cs typeface="Times New Roman"/>
                        </a:rPr>
                        <a:t>内容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a:t>
                      </a:r>
                      <a:r>
                        <a:rPr lang="zh-CN" sz="2400" dirty="0">
                          <a:solidFill>
                            <a:srgbClr val="000000"/>
                          </a:solidFill>
                          <a:effectLst/>
                          <a:latin typeface="宋体" pitchFamily="2" charset="-122"/>
                          <a:ea typeface="宋体" pitchFamily="2" charset="-122"/>
                          <a:cs typeface="Times New Roman"/>
                        </a:rPr>
                        <a:t>进行科学研究、文学艺术创作和其他文化活动的自由。</a:t>
                      </a:r>
                    </a:p>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宪法保障公民文化</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对于从事教育、科学、技术、文学、艺术和其他文化事业的公民的有益于人民的创造性</a:t>
                      </a:r>
                      <a:r>
                        <a:rPr lang="zh-CN" sz="2400" dirty="0" smtClean="0">
                          <a:solidFill>
                            <a:srgbClr val="000000"/>
                          </a:solidFill>
                          <a:effectLst/>
                          <a:latin typeface="宋体" pitchFamily="2" charset="-122"/>
                          <a:ea typeface="宋体" pitchFamily="2" charset="-122"/>
                          <a:cs typeface="Times New Roman"/>
                        </a:rPr>
                        <a:t>工作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给予</a:t>
                      </a:r>
                      <a:r>
                        <a:rPr lang="zh-CN" sz="2400" dirty="0">
                          <a:solidFill>
                            <a:srgbClr val="000000"/>
                          </a:solidFill>
                          <a:effectLst/>
                          <a:latin typeface="宋体" pitchFamily="2" charset="-122"/>
                          <a:ea typeface="宋体" pitchFamily="2" charset="-122"/>
                          <a:cs typeface="Times New Roman"/>
                        </a:rPr>
                        <a:t>鼓励和帮助。</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9123248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 xmlns:p14="http://schemas.microsoft.com/office/powerpoint/2010/main" val="1902760120"/>
              </p:ext>
            </p:extLst>
          </p:nvPr>
        </p:nvGraphicFramePr>
        <p:xfrm>
          <a:off x="691378" y="1665171"/>
          <a:ext cx="10872436" cy="4658221"/>
        </p:xfrm>
        <a:graphic>
          <a:graphicData uri="http://schemas.openxmlformats.org/drawingml/2006/table">
            <a:tbl>
              <a:tblPr firstRow="1" firstCol="1" bandRow="1"/>
              <a:tblGrid>
                <a:gridCol w="1425547"/>
                <a:gridCol w="937368"/>
                <a:gridCol w="1974907"/>
                <a:gridCol w="3122341"/>
                <a:gridCol w="2018371"/>
                <a:gridCol w="1393902"/>
              </a:tblGrid>
              <a:tr h="58268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2686">
                <a:tc rowSpan="2">
                  <a:txBody>
                    <a:bodyPr/>
                    <a:lstStyle/>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依法行使权利</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2015</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23，3</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正确行使监督权</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做法类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2686">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24（2），2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正确行使自己的权利</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简答题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建议类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2686">
                <a:tc rowSpan="3">
                  <a:txBody>
                    <a:bodyPr/>
                    <a:lstStyle/>
                    <a:p>
                      <a:pPr algn="ctr">
                        <a:lnSpc>
                          <a:spcPct val="150000"/>
                        </a:lnSpc>
                        <a:spcAft>
                          <a:spcPts val="0"/>
                        </a:spcAft>
                      </a:pPr>
                      <a:r>
                        <a:rPr lang="zh-CN" altLang="en-US" sz="2400" kern="1200" dirty="0" smtClean="0">
                          <a:solidFill>
                            <a:srgbClr val="FF00FF"/>
                          </a:solidFill>
                          <a:effectLst/>
                          <a:latin typeface="黑体" pitchFamily="49" charset="-122"/>
                          <a:ea typeface="黑体" pitchFamily="49" charset="-122"/>
                          <a:cs typeface="Times New Roman"/>
                        </a:rPr>
                        <a:t>公民的基本义务、</a:t>
                      </a:r>
                    </a:p>
                    <a:p>
                      <a:pPr algn="ctr">
                        <a:lnSpc>
                          <a:spcPct val="150000"/>
                        </a:lnSpc>
                        <a:spcAft>
                          <a:spcPts val="0"/>
                        </a:spcAft>
                      </a:pPr>
                      <a:r>
                        <a:rPr lang="zh-CN" altLang="en-US" sz="2400" kern="1200" dirty="0" smtClean="0">
                          <a:solidFill>
                            <a:srgbClr val="FF00FF"/>
                          </a:solidFill>
                          <a:effectLst/>
                          <a:latin typeface="黑体" pitchFamily="49" charset="-122"/>
                          <a:ea typeface="黑体" pitchFamily="49" charset="-122"/>
                          <a:cs typeface="Times New Roman"/>
                        </a:rPr>
                        <a:t>自觉履行义务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400" dirty="0" smtClean="0">
                          <a:solidFill>
                            <a:srgbClr val="000000"/>
                          </a:solidFill>
                          <a:effectLst/>
                          <a:latin typeface="宋体" pitchFamily="2" charset="-122"/>
                          <a:ea typeface="宋体" pitchFamily="2" charset="-122"/>
                          <a:cs typeface="Times New Roman"/>
                        </a:rPr>
                        <a:t>2021</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权利义务相统一</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30197">
                <a:tc vMerge="1">
                  <a:txBody>
                    <a:bodyPr/>
                    <a:lstStyle/>
                    <a:p>
                      <a:pPr algn="ctr">
                        <a:lnSpc>
                          <a:spcPct val="150000"/>
                        </a:lnSpc>
                        <a:spcAft>
                          <a:spcPts val="0"/>
                        </a:spcAft>
                      </a:pP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400" dirty="0" smtClean="0">
                          <a:solidFill>
                            <a:srgbClr val="000000"/>
                          </a:solidFill>
                          <a:effectLst/>
                          <a:latin typeface="宋体" pitchFamily="2" charset="-122"/>
                          <a:ea typeface="宋体" pitchFamily="2" charset="-122"/>
                          <a:cs typeface="Times New Roman"/>
                        </a:rPr>
                        <a:t>2018</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28（3），6</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履行遵守宪法</a:t>
                      </a:r>
                    </a:p>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和法律的义务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知识探究题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做法类、关系类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4327">
                <a:tc vMerge="1">
                  <a:txBody>
                    <a:bodyPr/>
                    <a:lstStyle/>
                    <a:p>
                      <a:pPr algn="ctr">
                        <a:lnSpc>
                          <a:spcPct val="150000"/>
                        </a:lnSpc>
                        <a:spcAft>
                          <a:spcPts val="0"/>
                        </a:spcAft>
                      </a:pP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400" dirty="0" smtClean="0">
                          <a:solidFill>
                            <a:srgbClr val="000000"/>
                          </a:solidFill>
                          <a:effectLst/>
                          <a:latin typeface="宋体" pitchFamily="2" charset="-122"/>
                          <a:ea typeface="宋体" pitchFamily="2" charset="-122"/>
                          <a:cs typeface="Times New Roman"/>
                        </a:rPr>
                        <a:t>2017</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24，8</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不履行义务属</a:t>
                      </a:r>
                    </a:p>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于违法行为</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简答题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1728587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074855983"/>
              </p:ext>
            </p:extLst>
          </p:nvPr>
        </p:nvGraphicFramePr>
        <p:xfrm>
          <a:off x="752072" y="1566360"/>
          <a:ext cx="10633325" cy="4511055"/>
        </p:xfrm>
        <a:graphic>
          <a:graphicData uri="http://schemas.openxmlformats.org/drawingml/2006/table">
            <a:tbl>
              <a:tblPr firstRow="1" firstCol="1" bandRow="1"/>
              <a:tblGrid>
                <a:gridCol w="2670205"/>
                <a:gridCol w="2161871"/>
                <a:gridCol w="5801249"/>
              </a:tblGrid>
              <a:tr h="60737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3676">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●知道公民财产权、劳动权、物质帮助权、受教育权、文化权利，知道这些权利的具体内容</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我国公民享有的其他权利有哪些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我国公民还享有平等权、宗教信仰自由等</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妇女</a:t>
                      </a:r>
                      <a:r>
                        <a:rPr lang="zh-CN" sz="2400" dirty="0">
                          <a:solidFill>
                            <a:srgbClr val="000000"/>
                          </a:solidFill>
                          <a:effectLst/>
                          <a:latin typeface="宋体" pitchFamily="2" charset="-122"/>
                          <a:ea typeface="宋体" pitchFamily="2" charset="-122"/>
                          <a:cs typeface="Times New Roman"/>
                        </a:rPr>
                        <a:t>、儿童和残疾人等特定人群的权利受到宪法和法律的特殊保障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409665439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4161059777"/>
              </p:ext>
            </p:extLst>
          </p:nvPr>
        </p:nvGraphicFramePr>
        <p:xfrm>
          <a:off x="595953" y="1432545"/>
          <a:ext cx="10979012" cy="4996499"/>
        </p:xfrm>
        <a:graphic>
          <a:graphicData uri="http://schemas.openxmlformats.org/drawingml/2006/table">
            <a:tbl>
              <a:tblPr firstRow="1" firstCol="1" bandRow="1"/>
              <a:tblGrid>
                <a:gridCol w="2757013"/>
                <a:gridCol w="1774301"/>
                <a:gridCol w="6447698"/>
              </a:tblGrid>
              <a:tr h="60737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3676">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●知道公民财产权、劳动权、物质帮助权、受教育权、文化权利，知道这些权利的具体内容</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我国公民享有哪些基本</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这些</a:t>
                      </a:r>
                      <a:r>
                        <a:rPr lang="zh-CN" sz="2400" dirty="0">
                          <a:solidFill>
                            <a:srgbClr val="000000"/>
                          </a:solidFill>
                          <a:effectLst/>
                          <a:latin typeface="宋体" pitchFamily="2" charset="-122"/>
                          <a:ea typeface="宋体" pitchFamily="2" charset="-122"/>
                          <a:cs typeface="Times New Roman"/>
                        </a:rPr>
                        <a:t>权利的共同特点是什么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基本</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政治权利和自由。</a:t>
                      </a:r>
                      <a:r>
                        <a:rPr lang="en-US" sz="2400" dirty="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人身自由。</a:t>
                      </a:r>
                      <a:r>
                        <a:rPr lang="en-US" sz="2400" dirty="0">
                          <a:solidFill>
                            <a:srgbClr val="000000"/>
                          </a:solidFill>
                          <a:effectLst/>
                          <a:latin typeface="宋体" pitchFamily="2" charset="-122"/>
                          <a:ea typeface="宋体" pitchFamily="2" charset="-122"/>
                          <a:cs typeface="Times New Roman"/>
                        </a:rPr>
                        <a:t>③</a:t>
                      </a:r>
                      <a:r>
                        <a:rPr lang="zh-CN" sz="2400" dirty="0">
                          <a:solidFill>
                            <a:srgbClr val="000000"/>
                          </a:solidFill>
                          <a:effectLst/>
                          <a:latin typeface="宋体" pitchFamily="2" charset="-122"/>
                          <a:ea typeface="宋体" pitchFamily="2" charset="-122"/>
                          <a:cs typeface="Times New Roman"/>
                        </a:rPr>
                        <a:t>社会经济</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主要</a:t>
                      </a:r>
                      <a:r>
                        <a:rPr lang="zh-CN" sz="2400" dirty="0">
                          <a:solidFill>
                            <a:srgbClr val="000000"/>
                          </a:solidFill>
                          <a:effectLst/>
                          <a:latin typeface="宋体" pitchFamily="2" charset="-122"/>
                          <a:ea typeface="宋体" pitchFamily="2" charset="-122"/>
                          <a:cs typeface="Times New Roman"/>
                        </a:rPr>
                        <a:t>有财产权、劳动权、物质帮助权。</a:t>
                      </a:r>
                      <a:r>
                        <a:rPr lang="en-US" sz="2400" dirty="0">
                          <a:solidFill>
                            <a:srgbClr val="000000"/>
                          </a:solidFill>
                          <a:effectLst/>
                          <a:latin typeface="宋体" pitchFamily="2" charset="-122"/>
                          <a:ea typeface="宋体" pitchFamily="2" charset="-122"/>
                          <a:cs typeface="Times New Roman"/>
                        </a:rPr>
                        <a:t>④</a:t>
                      </a:r>
                      <a:r>
                        <a:rPr lang="zh-CN" sz="2400" dirty="0">
                          <a:solidFill>
                            <a:srgbClr val="000000"/>
                          </a:solidFill>
                          <a:effectLst/>
                          <a:latin typeface="宋体" pitchFamily="2" charset="-122"/>
                          <a:ea typeface="宋体" pitchFamily="2" charset="-122"/>
                          <a:cs typeface="Times New Roman"/>
                        </a:rPr>
                        <a:t>文化教育</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主要</a:t>
                      </a:r>
                      <a:r>
                        <a:rPr lang="zh-CN" sz="2400" dirty="0">
                          <a:solidFill>
                            <a:srgbClr val="000000"/>
                          </a:solidFill>
                          <a:effectLst/>
                          <a:latin typeface="宋体" pitchFamily="2" charset="-122"/>
                          <a:ea typeface="宋体" pitchFamily="2" charset="-122"/>
                          <a:cs typeface="Times New Roman"/>
                        </a:rPr>
                        <a:t>有受教育权、文化权利。</a:t>
                      </a:r>
                      <a:r>
                        <a:rPr lang="en-US" sz="2400" dirty="0">
                          <a:solidFill>
                            <a:srgbClr val="000000"/>
                          </a:solidFill>
                          <a:effectLst/>
                          <a:latin typeface="宋体" pitchFamily="2" charset="-122"/>
                          <a:ea typeface="宋体" pitchFamily="2" charset="-122"/>
                          <a:cs typeface="Times New Roman"/>
                        </a:rPr>
                        <a:t>⑤</a:t>
                      </a:r>
                      <a:r>
                        <a:rPr lang="zh-CN" sz="2400" dirty="0">
                          <a:solidFill>
                            <a:srgbClr val="000000"/>
                          </a:solidFill>
                          <a:effectLst/>
                          <a:latin typeface="宋体" pitchFamily="2" charset="-122"/>
                          <a:ea typeface="宋体" pitchFamily="2" charset="-122"/>
                          <a:cs typeface="Times New Roman"/>
                        </a:rPr>
                        <a:t>我国公民还享有平等权、宗教信仰自由等</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妇女</a:t>
                      </a:r>
                      <a:r>
                        <a:rPr lang="zh-CN" sz="2400" dirty="0">
                          <a:solidFill>
                            <a:srgbClr val="000000"/>
                          </a:solidFill>
                          <a:effectLst/>
                          <a:latin typeface="宋体" pitchFamily="2" charset="-122"/>
                          <a:ea typeface="宋体" pitchFamily="2" charset="-122"/>
                          <a:cs typeface="Times New Roman"/>
                        </a:rPr>
                        <a:t>、儿童和残疾人等特定人群的权利</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权利</a:t>
                      </a:r>
                      <a:r>
                        <a:rPr lang="zh-CN" sz="2400" dirty="0">
                          <a:solidFill>
                            <a:srgbClr val="000000"/>
                          </a:solidFill>
                          <a:effectLst/>
                          <a:latin typeface="宋体" pitchFamily="2" charset="-122"/>
                          <a:ea typeface="宋体" pitchFamily="2" charset="-122"/>
                          <a:cs typeface="Times New Roman"/>
                        </a:rPr>
                        <a:t>的共同</a:t>
                      </a:r>
                      <a:r>
                        <a:rPr lang="zh-CN" sz="2400" dirty="0" smtClean="0">
                          <a:solidFill>
                            <a:srgbClr val="000000"/>
                          </a:solidFill>
                          <a:effectLst/>
                          <a:latin typeface="宋体" pitchFamily="2" charset="-122"/>
                          <a:ea typeface="宋体" pitchFamily="2" charset="-122"/>
                          <a:cs typeface="Times New Roman"/>
                        </a:rPr>
                        <a:t>特点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由</a:t>
                      </a:r>
                      <a:r>
                        <a:rPr lang="zh-CN" sz="2400" dirty="0">
                          <a:solidFill>
                            <a:srgbClr val="000000"/>
                          </a:solidFill>
                          <a:effectLst/>
                          <a:latin typeface="宋体" pitchFamily="2" charset="-122"/>
                          <a:ea typeface="宋体" pitchFamily="2" charset="-122"/>
                          <a:cs typeface="Times New Roman"/>
                        </a:rPr>
                        <a:t>宪法</a:t>
                      </a:r>
                      <a:r>
                        <a:rPr lang="zh-CN" sz="2400" dirty="0" smtClean="0">
                          <a:solidFill>
                            <a:srgbClr val="000000"/>
                          </a:solidFill>
                          <a:effectLst/>
                          <a:latin typeface="宋体" pitchFamily="2" charset="-122"/>
                          <a:ea typeface="宋体" pitchFamily="2" charset="-122"/>
                          <a:cs typeface="Times New Roman"/>
                        </a:rPr>
                        <a:t>规定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并</a:t>
                      </a:r>
                      <a:r>
                        <a:rPr lang="zh-CN" sz="2400" dirty="0">
                          <a:solidFill>
                            <a:srgbClr val="000000"/>
                          </a:solidFill>
                          <a:effectLst/>
                          <a:latin typeface="宋体" pitchFamily="2" charset="-122"/>
                          <a:ea typeface="宋体" pitchFamily="2" charset="-122"/>
                          <a:cs typeface="Times New Roman"/>
                        </a:rPr>
                        <a:t>受到宪法和法律保障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67339994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575368044"/>
              </p:ext>
            </p:extLst>
          </p:nvPr>
        </p:nvGraphicFramePr>
        <p:xfrm>
          <a:off x="1075456" y="1429758"/>
          <a:ext cx="10599870" cy="5130437"/>
        </p:xfrm>
        <a:graphic>
          <a:graphicData uri="http://schemas.openxmlformats.org/drawingml/2006/table">
            <a:tbl>
              <a:tblPr firstRow="1" firstCol="1" bandRow="1"/>
              <a:tblGrid>
                <a:gridCol w="1804656"/>
                <a:gridCol w="1591527"/>
                <a:gridCol w="7203687"/>
              </a:tblGrid>
              <a:tr h="67273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4327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●知道公民行使权利的界限，懂得公民要依法行使权利</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我国公民应该如何行使基本权利</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9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任何</a:t>
                      </a:r>
                      <a:r>
                        <a:rPr lang="zh-CN" sz="2400" dirty="0">
                          <a:solidFill>
                            <a:srgbClr val="000000"/>
                          </a:solidFill>
                          <a:effectLst/>
                          <a:latin typeface="宋体" pitchFamily="2" charset="-122"/>
                          <a:ea typeface="宋体" pitchFamily="2" charset="-122"/>
                          <a:cs typeface="Times New Roman"/>
                        </a:rPr>
                        <a:t>权利都是有范围的。公民行使权利不能超越它本身的</a:t>
                      </a:r>
                      <a:r>
                        <a:rPr lang="zh-CN" sz="2400" dirty="0" smtClean="0">
                          <a:solidFill>
                            <a:srgbClr val="000000"/>
                          </a:solidFill>
                          <a:effectLst/>
                          <a:latin typeface="宋体" pitchFamily="2" charset="-122"/>
                          <a:ea typeface="宋体" pitchFamily="2" charset="-122"/>
                          <a:cs typeface="Times New Roman"/>
                        </a:rPr>
                        <a:t>界限</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不能</a:t>
                      </a:r>
                      <a:r>
                        <a:rPr lang="zh-CN" sz="2400" dirty="0">
                          <a:solidFill>
                            <a:srgbClr val="000000"/>
                          </a:solidFill>
                          <a:effectLst/>
                          <a:latin typeface="宋体" pitchFamily="2" charset="-122"/>
                          <a:ea typeface="宋体" pitchFamily="2" charset="-122"/>
                          <a:cs typeface="Times New Roman"/>
                        </a:rPr>
                        <a:t>滥用权利</a:t>
                      </a:r>
                    </a:p>
                    <a:p>
                      <a:pPr>
                        <a:lnSpc>
                          <a:spcPts val="39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在行使自由和权利的</a:t>
                      </a:r>
                      <a:r>
                        <a:rPr lang="zh-CN" sz="2400" dirty="0" smtClean="0">
                          <a:solidFill>
                            <a:srgbClr val="000000"/>
                          </a:solidFill>
                          <a:effectLst/>
                          <a:latin typeface="宋体" pitchFamily="2" charset="-122"/>
                          <a:ea typeface="宋体" pitchFamily="2" charset="-122"/>
                          <a:cs typeface="Times New Roman"/>
                        </a:rPr>
                        <a:t>时候</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不得</a:t>
                      </a:r>
                      <a:r>
                        <a:rPr lang="zh-CN" sz="2400" dirty="0">
                          <a:solidFill>
                            <a:srgbClr val="000000"/>
                          </a:solidFill>
                          <a:effectLst/>
                          <a:latin typeface="宋体" pitchFamily="2" charset="-122"/>
                          <a:ea typeface="宋体" pitchFamily="2" charset="-122"/>
                          <a:cs typeface="Times New Roman"/>
                        </a:rPr>
                        <a:t>损害国家的、社会的、集体的利益和其他公民的合法的自由和权利</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我国公民行使权利的界限</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p>
                      <a:pPr>
                        <a:lnSpc>
                          <a:spcPts val="39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行使权利应依照法定</a:t>
                      </a:r>
                      <a:r>
                        <a:rPr lang="zh-CN" sz="2400" dirty="0" smtClean="0">
                          <a:solidFill>
                            <a:srgbClr val="000000"/>
                          </a:solidFill>
                          <a:effectLst/>
                          <a:latin typeface="宋体" pitchFamily="2" charset="-122"/>
                          <a:ea typeface="宋体" pitchFamily="2" charset="-122"/>
                          <a:cs typeface="Times New Roman"/>
                        </a:rPr>
                        <a:t>程序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按照</a:t>
                      </a:r>
                      <a:r>
                        <a:rPr lang="zh-CN" sz="2400" dirty="0">
                          <a:solidFill>
                            <a:srgbClr val="000000"/>
                          </a:solidFill>
                          <a:effectLst/>
                          <a:latin typeface="宋体" pitchFamily="2" charset="-122"/>
                          <a:ea typeface="宋体" pitchFamily="2" charset="-122"/>
                          <a:cs typeface="Times New Roman"/>
                        </a:rPr>
                        <a:t>规定的活动方式、步骤和过程进行。每个公民都应该树立按照法定程序办事的</a:t>
                      </a:r>
                      <a:r>
                        <a:rPr lang="zh-CN" sz="2400" dirty="0" smtClean="0">
                          <a:solidFill>
                            <a:srgbClr val="000000"/>
                          </a:solidFill>
                          <a:effectLst/>
                          <a:latin typeface="宋体" pitchFamily="2" charset="-122"/>
                          <a:ea typeface="宋体" pitchFamily="2" charset="-122"/>
                          <a:cs typeface="Times New Roman"/>
                        </a:rPr>
                        <a:t>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通过</a:t>
                      </a:r>
                      <a:r>
                        <a:rPr lang="zh-CN" sz="2400" dirty="0">
                          <a:solidFill>
                            <a:srgbClr val="000000"/>
                          </a:solidFill>
                          <a:effectLst/>
                          <a:latin typeface="宋体" pitchFamily="2" charset="-122"/>
                          <a:ea typeface="宋体" pitchFamily="2" charset="-122"/>
                          <a:cs typeface="Times New Roman"/>
                        </a:rPr>
                        <a:t>正确的途径和</a:t>
                      </a:r>
                      <a:r>
                        <a:rPr lang="zh-CN" sz="2400" dirty="0" smtClean="0">
                          <a:solidFill>
                            <a:srgbClr val="000000"/>
                          </a:solidFill>
                          <a:effectLst/>
                          <a:latin typeface="宋体" pitchFamily="2" charset="-122"/>
                          <a:ea typeface="宋体" pitchFamily="2" charset="-122"/>
                          <a:cs typeface="Times New Roman"/>
                        </a:rPr>
                        <a:t>方式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自身权益</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维护权利守程序</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1607245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552744150"/>
              </p:ext>
            </p:extLst>
          </p:nvPr>
        </p:nvGraphicFramePr>
        <p:xfrm>
          <a:off x="1075456" y="1719690"/>
          <a:ext cx="9997706" cy="4357725"/>
        </p:xfrm>
        <a:graphic>
          <a:graphicData uri="http://schemas.openxmlformats.org/drawingml/2006/table">
            <a:tbl>
              <a:tblPr firstRow="1" firstCol="1" bandRow="1"/>
              <a:tblGrid>
                <a:gridCol w="1702136"/>
                <a:gridCol w="1827862"/>
                <a:gridCol w="6467708"/>
              </a:tblGrid>
              <a:tr h="57302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8470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●知道公民行使权利的界限，懂得公民要依法行使权利</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维护权利、遵守程序的作用和要求是什么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作用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遵守</a:t>
                      </a:r>
                      <a:r>
                        <a:rPr lang="zh-CN" sz="2400" dirty="0">
                          <a:solidFill>
                            <a:srgbClr val="000000"/>
                          </a:solidFill>
                          <a:effectLst/>
                          <a:latin typeface="宋体" pitchFamily="2" charset="-122"/>
                          <a:ea typeface="宋体" pitchFamily="2" charset="-122"/>
                          <a:cs typeface="Times New Roman"/>
                        </a:rPr>
                        <a:t>正当的</a:t>
                      </a:r>
                      <a:r>
                        <a:rPr lang="zh-CN" sz="2400" dirty="0" smtClean="0">
                          <a:solidFill>
                            <a:srgbClr val="000000"/>
                          </a:solidFill>
                          <a:effectLst/>
                          <a:latin typeface="宋体" pitchFamily="2" charset="-122"/>
                          <a:ea typeface="宋体" pitchFamily="2" charset="-122"/>
                          <a:cs typeface="Times New Roman"/>
                        </a:rPr>
                        <a:t>程序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公民实际享受</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有效</a:t>
                      </a:r>
                      <a:r>
                        <a:rPr lang="zh-CN" sz="2400" dirty="0">
                          <a:solidFill>
                            <a:srgbClr val="000000"/>
                          </a:solidFill>
                          <a:effectLst/>
                          <a:latin typeface="宋体" pitchFamily="2" charset="-122"/>
                          <a:ea typeface="宋体" pitchFamily="2" charset="-122"/>
                          <a:cs typeface="Times New Roman"/>
                        </a:rPr>
                        <a:t>避免和化解纠纷</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要求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每个</a:t>
                      </a:r>
                      <a:r>
                        <a:rPr lang="zh-CN" sz="2400" dirty="0">
                          <a:solidFill>
                            <a:srgbClr val="000000"/>
                          </a:solidFill>
                          <a:effectLst/>
                          <a:latin typeface="宋体" pitchFamily="2" charset="-122"/>
                          <a:ea typeface="宋体" pitchFamily="2" charset="-122"/>
                          <a:cs typeface="Times New Roman"/>
                        </a:rPr>
                        <a:t>公民都应该树立按照法定程序办事的</a:t>
                      </a:r>
                      <a:r>
                        <a:rPr lang="zh-CN" sz="2400" dirty="0" smtClean="0">
                          <a:solidFill>
                            <a:srgbClr val="000000"/>
                          </a:solidFill>
                          <a:effectLst/>
                          <a:latin typeface="宋体" pitchFamily="2" charset="-122"/>
                          <a:ea typeface="宋体" pitchFamily="2" charset="-122"/>
                          <a:cs typeface="Times New Roman"/>
                        </a:rPr>
                        <a:t>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通过</a:t>
                      </a:r>
                      <a:r>
                        <a:rPr lang="zh-CN" sz="2400" dirty="0">
                          <a:solidFill>
                            <a:srgbClr val="000000"/>
                          </a:solidFill>
                          <a:effectLst/>
                          <a:latin typeface="宋体" pitchFamily="2" charset="-122"/>
                          <a:ea typeface="宋体" pitchFamily="2" charset="-122"/>
                          <a:cs typeface="Times New Roman"/>
                        </a:rPr>
                        <a:t>正确的途径和方式维护自身权益</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9717774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303020316"/>
              </p:ext>
            </p:extLst>
          </p:nvPr>
        </p:nvGraphicFramePr>
        <p:xfrm>
          <a:off x="1075456" y="1719690"/>
          <a:ext cx="9997706" cy="4413505"/>
        </p:xfrm>
        <a:graphic>
          <a:graphicData uri="http://schemas.openxmlformats.org/drawingml/2006/table">
            <a:tbl>
              <a:tblPr firstRow="1" firstCol="1" bandRow="1"/>
              <a:tblGrid>
                <a:gridCol w="1702136"/>
                <a:gridCol w="1437569"/>
                <a:gridCol w="6858001"/>
              </a:tblGrid>
              <a:tr h="57302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8470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●知道公民行使权利的界限，懂得公民要依法行使权利</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公民维护权利的方式有哪些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维护权利的方式包括协商、调解、仲裁和诉讼等</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协商</a:t>
                      </a:r>
                      <a:r>
                        <a:rPr lang="en-US" sz="2400" dirty="0" smtClean="0">
                          <a:solidFill>
                            <a:srgbClr val="000000"/>
                          </a:solidFill>
                          <a:effectLst/>
                          <a:latin typeface="宋体" pitchFamily="2" charset="-122"/>
                          <a:ea typeface="宋体" pitchFamily="2" charset="-122"/>
                          <a:cs typeface="Times New Roman"/>
                        </a:rPr>
                        <a:t>：①</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协商</a:t>
                      </a:r>
                      <a:r>
                        <a:rPr lang="zh-CN" sz="2400" dirty="0">
                          <a:solidFill>
                            <a:srgbClr val="000000"/>
                          </a:solidFill>
                          <a:effectLst/>
                          <a:latin typeface="宋体" pitchFamily="2" charset="-122"/>
                          <a:ea typeface="宋体" pitchFamily="2" charset="-122"/>
                          <a:cs typeface="Times New Roman"/>
                        </a:rPr>
                        <a:t>是当事人之间自行解决纠纷的方式。</a:t>
                      </a:r>
                      <a:r>
                        <a:rPr lang="en-US" sz="2400" dirty="0">
                          <a:solidFill>
                            <a:srgbClr val="000000"/>
                          </a:solidFill>
                          <a:effectLst/>
                          <a:latin typeface="宋体" pitchFamily="2" charset="-122"/>
                          <a:ea typeface="宋体" pitchFamily="2" charset="-122"/>
                          <a:cs typeface="Times New Roman"/>
                        </a:rPr>
                        <a:t>②</a:t>
                      </a:r>
                      <a:r>
                        <a:rPr lang="zh-CN" sz="2400" dirty="0" smtClean="0">
                          <a:solidFill>
                            <a:srgbClr val="000000"/>
                          </a:solidFill>
                          <a:effectLst/>
                          <a:latin typeface="宋体" pitchFamily="2" charset="-122"/>
                          <a:ea typeface="宋体" pitchFamily="2" charset="-122"/>
                          <a:cs typeface="Times New Roman"/>
                        </a:rPr>
                        <a:t>适用范围</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一些</a:t>
                      </a:r>
                      <a:r>
                        <a:rPr lang="zh-CN" sz="2400" dirty="0">
                          <a:solidFill>
                            <a:srgbClr val="000000"/>
                          </a:solidFill>
                          <a:effectLst/>
                          <a:latin typeface="宋体" pitchFamily="2" charset="-122"/>
                          <a:ea typeface="宋体" pitchFamily="2" charset="-122"/>
                          <a:cs typeface="Times New Roman"/>
                        </a:rPr>
                        <a:t>常见的消费、劳动争议和交通事故纠纷等。</a:t>
                      </a:r>
                      <a:r>
                        <a:rPr lang="en-US" sz="2400" dirty="0">
                          <a:solidFill>
                            <a:srgbClr val="000000"/>
                          </a:solidFill>
                          <a:effectLst/>
                          <a:latin typeface="宋体" pitchFamily="2" charset="-122"/>
                          <a:ea typeface="宋体" pitchFamily="2" charset="-122"/>
                          <a:cs typeface="Times New Roman"/>
                        </a:rPr>
                        <a:t>③</a:t>
                      </a:r>
                      <a:r>
                        <a:rPr lang="zh-CN" sz="2400" dirty="0">
                          <a:solidFill>
                            <a:srgbClr val="000000"/>
                          </a:solidFill>
                          <a:effectLst/>
                          <a:latin typeface="宋体" pitchFamily="2" charset="-122"/>
                          <a:ea typeface="宋体" pitchFamily="2" charset="-122"/>
                          <a:cs typeface="Times New Roman"/>
                        </a:rPr>
                        <a:t>基本</a:t>
                      </a:r>
                      <a:r>
                        <a:rPr lang="zh-CN" sz="2400" dirty="0" smtClean="0">
                          <a:solidFill>
                            <a:srgbClr val="000000"/>
                          </a:solidFill>
                          <a:effectLst/>
                          <a:latin typeface="宋体" pitchFamily="2" charset="-122"/>
                          <a:ea typeface="宋体" pitchFamily="2" charset="-122"/>
                          <a:cs typeface="Times New Roman"/>
                        </a:rPr>
                        <a:t>程序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当事人</a:t>
                      </a:r>
                      <a:r>
                        <a:rPr lang="zh-CN" sz="2400" dirty="0">
                          <a:solidFill>
                            <a:srgbClr val="000000"/>
                          </a:solidFill>
                          <a:effectLst/>
                          <a:latin typeface="宋体" pitchFamily="2" charset="-122"/>
                          <a:ea typeface="宋体" pitchFamily="2" charset="-122"/>
                          <a:cs typeface="Times New Roman"/>
                        </a:rPr>
                        <a:t>可以在自愿、互谅的基础</a:t>
                      </a:r>
                      <a:r>
                        <a:rPr lang="zh-CN" sz="2400" dirty="0" smtClean="0">
                          <a:solidFill>
                            <a:srgbClr val="000000"/>
                          </a:solidFill>
                          <a:effectLst/>
                          <a:latin typeface="宋体" pitchFamily="2" charset="-122"/>
                          <a:ea typeface="宋体" pitchFamily="2" charset="-122"/>
                          <a:cs typeface="Times New Roman"/>
                        </a:rPr>
                        <a:t>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依照法律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直接对话</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分清责任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达成协议</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解决</a:t>
                      </a:r>
                      <a:r>
                        <a:rPr lang="zh-CN" sz="2400" dirty="0">
                          <a:solidFill>
                            <a:srgbClr val="000000"/>
                          </a:solidFill>
                          <a:effectLst/>
                          <a:latin typeface="宋体" pitchFamily="2" charset="-122"/>
                          <a:ea typeface="宋体" pitchFamily="2" charset="-122"/>
                          <a:cs typeface="Times New Roman"/>
                        </a:rPr>
                        <a:t>纠纷。</a:t>
                      </a:r>
                      <a:r>
                        <a:rPr lang="en-US" sz="2400" dirty="0">
                          <a:solidFill>
                            <a:srgbClr val="000000"/>
                          </a:solidFill>
                          <a:effectLst/>
                          <a:latin typeface="宋体" pitchFamily="2" charset="-122"/>
                          <a:ea typeface="宋体" pitchFamily="2" charset="-122"/>
                          <a:cs typeface="Times New Roman"/>
                        </a:rPr>
                        <a:t>④</a:t>
                      </a:r>
                      <a:r>
                        <a:rPr lang="zh-CN" sz="2400" dirty="0" smtClean="0">
                          <a:solidFill>
                            <a:srgbClr val="000000"/>
                          </a:solidFill>
                          <a:effectLst/>
                          <a:latin typeface="宋体" pitchFamily="2" charset="-122"/>
                          <a:ea typeface="宋体" pitchFamily="2" charset="-122"/>
                          <a:cs typeface="Times New Roman"/>
                        </a:rPr>
                        <a:t>优势</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日常生活</a:t>
                      </a:r>
                      <a:r>
                        <a:rPr lang="zh-CN" sz="2400" dirty="0">
                          <a:solidFill>
                            <a:srgbClr val="000000"/>
                          </a:solidFill>
                          <a:effectLst/>
                          <a:latin typeface="宋体" pitchFamily="2" charset="-122"/>
                          <a:ea typeface="宋体" pitchFamily="2" charset="-122"/>
                          <a:cs typeface="Times New Roman"/>
                        </a:rPr>
                        <a:t>中大量的权益争议是通过协商解决</a:t>
                      </a:r>
                      <a:r>
                        <a:rPr lang="zh-CN" sz="2400" dirty="0" smtClean="0">
                          <a:solidFill>
                            <a:srgbClr val="000000"/>
                          </a:solidFill>
                          <a:effectLst/>
                          <a:latin typeface="宋体" pitchFamily="2" charset="-122"/>
                          <a:ea typeface="宋体" pitchFamily="2" charset="-122"/>
                          <a:cs typeface="Times New Roman"/>
                        </a:rPr>
                        <a:t>的</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65974128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01761335"/>
              </p:ext>
            </p:extLst>
          </p:nvPr>
        </p:nvGraphicFramePr>
        <p:xfrm>
          <a:off x="1075456" y="1719690"/>
          <a:ext cx="9997706" cy="4547295"/>
        </p:xfrm>
        <a:graphic>
          <a:graphicData uri="http://schemas.openxmlformats.org/drawingml/2006/table">
            <a:tbl>
              <a:tblPr firstRow="1" firstCol="1" bandRow="1"/>
              <a:tblGrid>
                <a:gridCol w="1702136"/>
                <a:gridCol w="1671745"/>
                <a:gridCol w="6623825"/>
              </a:tblGrid>
              <a:tr h="597953">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49342">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●知道公民行使权利的界限，懂得公民要依法行使权利</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公民维护权利的方式有哪些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调解</a:t>
                      </a:r>
                      <a:r>
                        <a:rPr lang="en-US" sz="2400" dirty="0" smtClean="0">
                          <a:solidFill>
                            <a:srgbClr val="000000"/>
                          </a:solidFill>
                          <a:effectLst/>
                          <a:latin typeface="宋体" pitchFamily="2" charset="-122"/>
                          <a:ea typeface="宋体" pitchFamily="2" charset="-122"/>
                          <a:cs typeface="Times New Roman"/>
                        </a:rPr>
                        <a:t>：①</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调解</a:t>
                      </a:r>
                      <a:r>
                        <a:rPr lang="zh-CN" sz="2400" dirty="0">
                          <a:solidFill>
                            <a:srgbClr val="000000"/>
                          </a:solidFill>
                          <a:effectLst/>
                          <a:latin typeface="宋体" pitchFamily="2" charset="-122"/>
                          <a:ea typeface="宋体" pitchFamily="2" charset="-122"/>
                          <a:cs typeface="Times New Roman"/>
                        </a:rPr>
                        <a:t>是通过调解组织解决纠纷的方式。</a:t>
                      </a:r>
                      <a:r>
                        <a:rPr lang="en-US" sz="2400" dirty="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基本</a:t>
                      </a:r>
                      <a:r>
                        <a:rPr lang="zh-CN" sz="2400" dirty="0" smtClean="0">
                          <a:solidFill>
                            <a:srgbClr val="000000"/>
                          </a:solidFill>
                          <a:effectLst/>
                          <a:latin typeface="宋体" pitchFamily="2" charset="-122"/>
                          <a:ea typeface="宋体" pitchFamily="2" charset="-122"/>
                          <a:cs typeface="Times New Roman"/>
                        </a:rPr>
                        <a:t>程序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调解人</a:t>
                      </a:r>
                      <a:r>
                        <a:rPr lang="zh-CN" sz="2400" dirty="0">
                          <a:solidFill>
                            <a:srgbClr val="000000"/>
                          </a:solidFill>
                          <a:effectLst/>
                          <a:latin typeface="宋体" pitchFamily="2" charset="-122"/>
                          <a:ea typeface="宋体" pitchFamily="2" charset="-122"/>
                          <a:cs typeface="Times New Roman"/>
                        </a:rPr>
                        <a:t>以国家法律法规和政策以及社会公德为</a:t>
                      </a:r>
                      <a:r>
                        <a:rPr lang="zh-CN" sz="2400" dirty="0" smtClean="0">
                          <a:solidFill>
                            <a:srgbClr val="000000"/>
                          </a:solidFill>
                          <a:effectLst/>
                          <a:latin typeface="宋体" pitchFamily="2" charset="-122"/>
                          <a:ea typeface="宋体" pitchFamily="2" charset="-122"/>
                          <a:cs typeface="Times New Roman"/>
                        </a:rPr>
                        <a:t>依据</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纠纷双方进行疏导、</a:t>
                      </a:r>
                      <a:r>
                        <a:rPr lang="zh-CN" sz="2400" dirty="0" smtClean="0">
                          <a:solidFill>
                            <a:srgbClr val="000000"/>
                          </a:solidFill>
                          <a:effectLst/>
                          <a:latin typeface="宋体" pitchFamily="2" charset="-122"/>
                          <a:ea typeface="宋体" pitchFamily="2" charset="-122"/>
                          <a:cs typeface="Times New Roman"/>
                        </a:rPr>
                        <a:t>劝说</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促使</a:t>
                      </a:r>
                      <a:r>
                        <a:rPr lang="zh-CN" sz="2400" dirty="0">
                          <a:solidFill>
                            <a:srgbClr val="000000"/>
                          </a:solidFill>
                          <a:effectLst/>
                          <a:latin typeface="宋体" pitchFamily="2" charset="-122"/>
                          <a:ea typeface="宋体" pitchFamily="2" charset="-122"/>
                          <a:cs typeface="Times New Roman"/>
                        </a:rPr>
                        <a:t>他们相互</a:t>
                      </a:r>
                      <a:r>
                        <a:rPr lang="zh-CN" sz="2400" dirty="0" smtClean="0">
                          <a:solidFill>
                            <a:srgbClr val="000000"/>
                          </a:solidFill>
                          <a:effectLst/>
                          <a:latin typeface="宋体" pitchFamily="2" charset="-122"/>
                          <a:ea typeface="宋体" pitchFamily="2" charset="-122"/>
                          <a:cs typeface="Times New Roman"/>
                        </a:rPr>
                        <a:t>谅解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进行协商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自愿</a:t>
                      </a:r>
                      <a:r>
                        <a:rPr lang="zh-CN" sz="2400" dirty="0">
                          <a:solidFill>
                            <a:srgbClr val="000000"/>
                          </a:solidFill>
                          <a:effectLst/>
                          <a:latin typeface="宋体" pitchFamily="2" charset="-122"/>
                          <a:ea typeface="宋体" pitchFamily="2" charset="-122"/>
                          <a:cs typeface="Times New Roman"/>
                        </a:rPr>
                        <a:t>达成</a:t>
                      </a:r>
                      <a:r>
                        <a:rPr lang="zh-CN" sz="2400" dirty="0" smtClean="0">
                          <a:solidFill>
                            <a:srgbClr val="000000"/>
                          </a:solidFill>
                          <a:effectLst/>
                          <a:latin typeface="宋体" pitchFamily="2" charset="-122"/>
                          <a:ea typeface="宋体" pitchFamily="2" charset="-122"/>
                          <a:cs typeface="Times New Roman"/>
                        </a:rPr>
                        <a:t>协议</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解决</a:t>
                      </a:r>
                      <a:r>
                        <a:rPr lang="zh-CN" sz="2400" dirty="0">
                          <a:solidFill>
                            <a:srgbClr val="000000"/>
                          </a:solidFill>
                          <a:effectLst/>
                          <a:latin typeface="宋体" pitchFamily="2" charset="-122"/>
                          <a:ea typeface="宋体" pitchFamily="2" charset="-122"/>
                          <a:cs typeface="Times New Roman"/>
                        </a:rPr>
                        <a:t>纠纷。</a:t>
                      </a:r>
                      <a:r>
                        <a:rPr lang="en-US" sz="2400" dirty="0">
                          <a:solidFill>
                            <a:srgbClr val="000000"/>
                          </a:solidFill>
                          <a:effectLst/>
                          <a:latin typeface="宋体" pitchFamily="2" charset="-122"/>
                          <a:ea typeface="宋体" pitchFamily="2" charset="-122"/>
                          <a:cs typeface="Times New Roman"/>
                        </a:rPr>
                        <a:t>③</a:t>
                      </a:r>
                      <a:r>
                        <a:rPr lang="zh-CN" sz="2400" dirty="0">
                          <a:solidFill>
                            <a:srgbClr val="000000"/>
                          </a:solidFill>
                          <a:effectLst/>
                          <a:latin typeface="宋体" pitchFamily="2" charset="-122"/>
                          <a:ea typeface="宋体" pitchFamily="2" charset="-122"/>
                          <a:cs typeface="Times New Roman"/>
                        </a:rPr>
                        <a:t>具体</a:t>
                      </a:r>
                      <a:r>
                        <a:rPr lang="zh-CN" sz="2400" dirty="0" smtClean="0">
                          <a:solidFill>
                            <a:srgbClr val="000000"/>
                          </a:solidFill>
                          <a:effectLst/>
                          <a:latin typeface="宋体" pitchFamily="2" charset="-122"/>
                          <a:ea typeface="宋体" pitchFamily="2" charset="-122"/>
                          <a:cs typeface="Times New Roman"/>
                        </a:rPr>
                        <a:t>方式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调解方式主要有人民调解、行政调解、司法</a:t>
                      </a:r>
                      <a:r>
                        <a:rPr lang="zh-CN" sz="2400" dirty="0" smtClean="0">
                          <a:solidFill>
                            <a:srgbClr val="000000"/>
                          </a:solidFill>
                          <a:effectLst/>
                          <a:latin typeface="宋体" pitchFamily="2" charset="-122"/>
                          <a:ea typeface="宋体" pitchFamily="2" charset="-122"/>
                          <a:cs typeface="Times New Roman"/>
                        </a:rPr>
                        <a:t>调解</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87669044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54505326"/>
              </p:ext>
            </p:extLst>
          </p:nvPr>
        </p:nvGraphicFramePr>
        <p:xfrm>
          <a:off x="1075456" y="1719690"/>
          <a:ext cx="9997706" cy="4357725"/>
        </p:xfrm>
        <a:graphic>
          <a:graphicData uri="http://schemas.openxmlformats.org/drawingml/2006/table">
            <a:tbl>
              <a:tblPr firstRow="1" firstCol="1" bandRow="1"/>
              <a:tblGrid>
                <a:gridCol w="1702136"/>
                <a:gridCol w="1694047"/>
                <a:gridCol w="6601523"/>
              </a:tblGrid>
              <a:tr h="57302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8470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●知道公民行使权利的界限，懂得公民要依法行使权利</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公民维护权利的方式有哪些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仲裁</a:t>
                      </a:r>
                      <a:r>
                        <a:rPr lang="en-US" sz="2400" dirty="0" smtClean="0">
                          <a:solidFill>
                            <a:srgbClr val="000000"/>
                          </a:solidFill>
                          <a:effectLst/>
                          <a:latin typeface="宋体" pitchFamily="2" charset="-122"/>
                          <a:ea typeface="宋体" pitchFamily="2" charset="-122"/>
                          <a:cs typeface="Times New Roman"/>
                        </a:rPr>
                        <a:t>：①</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仲裁</a:t>
                      </a:r>
                      <a:r>
                        <a:rPr lang="zh-CN" sz="2400" dirty="0">
                          <a:solidFill>
                            <a:srgbClr val="000000"/>
                          </a:solidFill>
                          <a:effectLst/>
                          <a:latin typeface="宋体" pitchFamily="2" charset="-122"/>
                          <a:ea typeface="宋体" pitchFamily="2" charset="-122"/>
                          <a:cs typeface="Times New Roman"/>
                        </a:rPr>
                        <a:t>是通过仲裁机构解决纠纷的方式。</a:t>
                      </a:r>
                      <a:r>
                        <a:rPr lang="en-US" sz="2400" dirty="0">
                          <a:solidFill>
                            <a:srgbClr val="000000"/>
                          </a:solidFill>
                          <a:effectLst/>
                          <a:latin typeface="宋体" pitchFamily="2" charset="-122"/>
                          <a:ea typeface="宋体" pitchFamily="2" charset="-122"/>
                          <a:cs typeface="Times New Roman"/>
                        </a:rPr>
                        <a:t>②</a:t>
                      </a:r>
                      <a:r>
                        <a:rPr lang="zh-CN" sz="2400" dirty="0" smtClean="0">
                          <a:solidFill>
                            <a:srgbClr val="000000"/>
                          </a:solidFill>
                          <a:effectLst/>
                          <a:latin typeface="宋体" pitchFamily="2" charset="-122"/>
                          <a:ea typeface="宋体" pitchFamily="2" charset="-122"/>
                          <a:cs typeface="Times New Roman"/>
                        </a:rPr>
                        <a:t>适用范围</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与其他个人或组织之间发生合同纠纷和其他财产权益争议</a:t>
                      </a:r>
                      <a:r>
                        <a:rPr lang="zh-CN" sz="2400" dirty="0" smtClean="0">
                          <a:solidFill>
                            <a:srgbClr val="000000"/>
                          </a:solidFill>
                          <a:effectLst/>
                          <a:latin typeface="宋体" pitchFamily="2" charset="-122"/>
                          <a:ea typeface="宋体" pitchFamily="2" charset="-122"/>
                          <a:cs typeface="Times New Roman"/>
                        </a:rPr>
                        <a:t>时</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可以</a:t>
                      </a:r>
                      <a:r>
                        <a:rPr lang="zh-CN" sz="2400" dirty="0">
                          <a:solidFill>
                            <a:srgbClr val="000000"/>
                          </a:solidFill>
                          <a:effectLst/>
                          <a:latin typeface="宋体" pitchFamily="2" charset="-122"/>
                          <a:ea typeface="宋体" pitchFamily="2" charset="-122"/>
                          <a:cs typeface="Times New Roman"/>
                        </a:rPr>
                        <a:t>申请仲裁。</a:t>
                      </a:r>
                      <a:r>
                        <a:rPr lang="en-US" sz="2400" dirty="0">
                          <a:solidFill>
                            <a:srgbClr val="000000"/>
                          </a:solidFill>
                          <a:effectLst/>
                          <a:latin typeface="宋体" pitchFamily="2" charset="-122"/>
                          <a:ea typeface="宋体" pitchFamily="2" charset="-122"/>
                          <a:cs typeface="Times New Roman"/>
                        </a:rPr>
                        <a:t>③</a:t>
                      </a:r>
                      <a:r>
                        <a:rPr lang="zh-CN" sz="2400" dirty="0">
                          <a:solidFill>
                            <a:srgbClr val="000000"/>
                          </a:solidFill>
                          <a:effectLst/>
                          <a:latin typeface="宋体" pitchFamily="2" charset="-122"/>
                          <a:ea typeface="宋体" pitchFamily="2" charset="-122"/>
                          <a:cs typeface="Times New Roman"/>
                        </a:rPr>
                        <a:t>基本</a:t>
                      </a:r>
                      <a:r>
                        <a:rPr lang="zh-CN" sz="2400" dirty="0" smtClean="0">
                          <a:solidFill>
                            <a:srgbClr val="000000"/>
                          </a:solidFill>
                          <a:effectLst/>
                          <a:latin typeface="宋体" pitchFamily="2" charset="-122"/>
                          <a:ea typeface="宋体" pitchFamily="2" charset="-122"/>
                          <a:cs typeface="Times New Roman"/>
                        </a:rPr>
                        <a:t>程序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当事人</a:t>
                      </a:r>
                      <a:r>
                        <a:rPr lang="zh-CN" sz="2400" dirty="0">
                          <a:solidFill>
                            <a:srgbClr val="000000"/>
                          </a:solidFill>
                          <a:effectLst/>
                          <a:latin typeface="宋体" pitchFamily="2" charset="-122"/>
                          <a:ea typeface="宋体" pitchFamily="2" charset="-122"/>
                          <a:cs typeface="Times New Roman"/>
                        </a:rPr>
                        <a:t>根据他们之间订立的仲裁</a:t>
                      </a:r>
                      <a:r>
                        <a:rPr lang="zh-CN" sz="2400" dirty="0" smtClean="0">
                          <a:solidFill>
                            <a:srgbClr val="000000"/>
                          </a:solidFill>
                          <a:effectLst/>
                          <a:latin typeface="宋体" pitchFamily="2" charset="-122"/>
                          <a:ea typeface="宋体" pitchFamily="2" charset="-122"/>
                          <a:cs typeface="Times New Roman"/>
                        </a:rPr>
                        <a:t>协议</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自愿</a:t>
                      </a:r>
                      <a:r>
                        <a:rPr lang="zh-CN" sz="2400" dirty="0">
                          <a:solidFill>
                            <a:srgbClr val="000000"/>
                          </a:solidFill>
                          <a:effectLst/>
                          <a:latin typeface="宋体" pitchFamily="2" charset="-122"/>
                          <a:ea typeface="宋体" pitchFamily="2" charset="-122"/>
                          <a:cs typeface="Times New Roman"/>
                        </a:rPr>
                        <a:t>将其争议提交</a:t>
                      </a:r>
                      <a:r>
                        <a:rPr lang="zh-CN" sz="2400" dirty="0" smtClean="0">
                          <a:solidFill>
                            <a:srgbClr val="000000"/>
                          </a:solidFill>
                          <a:effectLst/>
                          <a:latin typeface="宋体" pitchFamily="2" charset="-122"/>
                          <a:ea typeface="宋体" pitchFamily="2" charset="-122"/>
                          <a:cs typeface="Times New Roman"/>
                        </a:rPr>
                        <a:t>仲裁</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并</a:t>
                      </a:r>
                      <a:r>
                        <a:rPr lang="zh-CN" sz="2400" dirty="0">
                          <a:solidFill>
                            <a:srgbClr val="000000"/>
                          </a:solidFill>
                          <a:effectLst/>
                          <a:latin typeface="宋体" pitchFamily="2" charset="-122"/>
                          <a:ea typeface="宋体" pitchFamily="2" charset="-122"/>
                          <a:cs typeface="Times New Roman"/>
                        </a:rPr>
                        <a:t>受仲裁裁判</a:t>
                      </a:r>
                      <a:r>
                        <a:rPr lang="zh-CN" sz="2400" dirty="0" smtClean="0">
                          <a:solidFill>
                            <a:srgbClr val="000000"/>
                          </a:solidFill>
                          <a:effectLst/>
                          <a:latin typeface="宋体" pitchFamily="2" charset="-122"/>
                          <a:ea typeface="宋体" pitchFamily="2" charset="-122"/>
                          <a:cs typeface="Times New Roman"/>
                        </a:rPr>
                        <a:t>约束</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0593143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054774485"/>
              </p:ext>
            </p:extLst>
          </p:nvPr>
        </p:nvGraphicFramePr>
        <p:xfrm>
          <a:off x="1131212" y="1463211"/>
          <a:ext cx="10153822" cy="4982193"/>
        </p:xfrm>
        <a:graphic>
          <a:graphicData uri="http://schemas.openxmlformats.org/drawingml/2006/table">
            <a:tbl>
              <a:tblPr firstRow="1" firstCol="1" bandRow="1"/>
              <a:tblGrid>
                <a:gridCol w="1728715"/>
                <a:gridCol w="1754476"/>
                <a:gridCol w="6670631"/>
              </a:tblGrid>
              <a:tr h="58545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96739">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●知道公民行使权利的界限，懂得公民要依法行使权利</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公民维护权利的方式有哪些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诉讼</a:t>
                      </a:r>
                      <a:r>
                        <a:rPr lang="en-US" sz="2400" dirty="0" smtClean="0">
                          <a:solidFill>
                            <a:srgbClr val="000000"/>
                          </a:solidFill>
                          <a:effectLst/>
                          <a:latin typeface="宋体" pitchFamily="2" charset="-122"/>
                          <a:ea typeface="宋体" pitchFamily="2" charset="-122"/>
                          <a:cs typeface="Times New Roman"/>
                        </a:rPr>
                        <a:t>：①</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诉讼</a:t>
                      </a:r>
                      <a:r>
                        <a:rPr lang="zh-CN" sz="2400" dirty="0">
                          <a:solidFill>
                            <a:srgbClr val="000000"/>
                          </a:solidFill>
                          <a:effectLst/>
                          <a:latin typeface="宋体" pitchFamily="2" charset="-122"/>
                          <a:ea typeface="宋体" pitchFamily="2" charset="-122"/>
                          <a:cs typeface="Times New Roman"/>
                        </a:rPr>
                        <a:t>是通过人民法院解决纠纷的方式。</a:t>
                      </a:r>
                      <a:r>
                        <a:rPr lang="en-US" sz="2400" dirty="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基本</a:t>
                      </a:r>
                      <a:r>
                        <a:rPr lang="zh-CN" sz="2400" dirty="0" smtClean="0">
                          <a:solidFill>
                            <a:srgbClr val="000000"/>
                          </a:solidFill>
                          <a:effectLst/>
                          <a:latin typeface="宋体" pitchFamily="2" charset="-122"/>
                          <a:ea typeface="宋体" pitchFamily="2" charset="-122"/>
                          <a:cs typeface="Times New Roman"/>
                        </a:rPr>
                        <a:t>程序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可以依法向人民法院</a:t>
                      </a:r>
                      <a:r>
                        <a:rPr lang="zh-CN" sz="2400" dirty="0" smtClean="0">
                          <a:solidFill>
                            <a:srgbClr val="000000"/>
                          </a:solidFill>
                          <a:effectLst/>
                          <a:latin typeface="宋体" pitchFamily="2" charset="-122"/>
                          <a:ea typeface="宋体" pitchFamily="2" charset="-122"/>
                          <a:cs typeface="Times New Roman"/>
                        </a:rPr>
                        <a:t>起诉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自身权益。公民遇到人身关系或财产关系的</a:t>
                      </a:r>
                      <a:r>
                        <a:rPr lang="zh-CN" sz="2400" dirty="0" smtClean="0">
                          <a:solidFill>
                            <a:srgbClr val="000000"/>
                          </a:solidFill>
                          <a:effectLst/>
                          <a:latin typeface="宋体" pitchFamily="2" charset="-122"/>
                          <a:ea typeface="宋体" pitchFamily="2" charset="-122"/>
                          <a:cs typeface="Times New Roman"/>
                        </a:rPr>
                        <a:t>争议</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可以</a:t>
                      </a:r>
                      <a:r>
                        <a:rPr lang="zh-CN" sz="2400" dirty="0">
                          <a:solidFill>
                            <a:srgbClr val="000000"/>
                          </a:solidFill>
                          <a:effectLst/>
                          <a:latin typeface="宋体" pitchFamily="2" charset="-122"/>
                          <a:ea typeface="宋体" pitchFamily="2" charset="-122"/>
                          <a:cs typeface="Times New Roman"/>
                        </a:rPr>
                        <a:t>向人民法院提起</a:t>
                      </a:r>
                      <a:r>
                        <a:rPr lang="zh-CN" sz="2400" dirty="0" smtClean="0">
                          <a:solidFill>
                            <a:srgbClr val="000000"/>
                          </a:solidFill>
                          <a:effectLst/>
                          <a:latin typeface="宋体" pitchFamily="2" charset="-122"/>
                          <a:ea typeface="宋体" pitchFamily="2" charset="-122"/>
                          <a:cs typeface="Times New Roman"/>
                        </a:rPr>
                        <a:t>民事诉讼</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对于某些侵犯自己人身、财产权利的</a:t>
                      </a:r>
                      <a:r>
                        <a:rPr lang="zh-CN" sz="2400" dirty="0" smtClean="0">
                          <a:solidFill>
                            <a:srgbClr val="000000"/>
                          </a:solidFill>
                          <a:effectLst/>
                          <a:latin typeface="宋体" pitchFamily="2" charset="-122"/>
                          <a:ea typeface="宋体" pitchFamily="2" charset="-122"/>
                          <a:cs typeface="Times New Roman"/>
                        </a:rPr>
                        <a:t>行为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可以</a:t>
                      </a:r>
                      <a:r>
                        <a:rPr lang="zh-CN" sz="2400" dirty="0">
                          <a:solidFill>
                            <a:srgbClr val="000000"/>
                          </a:solidFill>
                          <a:effectLst/>
                          <a:latin typeface="宋体" pitchFamily="2" charset="-122"/>
                          <a:ea typeface="宋体" pitchFamily="2" charset="-122"/>
                          <a:cs typeface="Times New Roman"/>
                        </a:rPr>
                        <a:t>向人民法院提起刑事</a:t>
                      </a:r>
                      <a:r>
                        <a:rPr lang="zh-CN" sz="2400" dirty="0" smtClean="0">
                          <a:solidFill>
                            <a:srgbClr val="000000"/>
                          </a:solidFill>
                          <a:effectLst/>
                          <a:latin typeface="宋体" pitchFamily="2" charset="-122"/>
                          <a:ea typeface="宋体" pitchFamily="2" charset="-122"/>
                          <a:cs typeface="Times New Roman"/>
                        </a:rPr>
                        <a:t>自诉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认为行政机关的行政行为侵犯了自己</a:t>
                      </a:r>
                      <a:r>
                        <a:rPr lang="zh-CN" sz="2400" dirty="0" smtClean="0">
                          <a:solidFill>
                            <a:srgbClr val="000000"/>
                          </a:solidFill>
                          <a:effectLst/>
                          <a:latin typeface="宋体" pitchFamily="2" charset="-122"/>
                          <a:ea typeface="宋体" pitchFamily="2" charset="-122"/>
                          <a:cs typeface="Times New Roman"/>
                        </a:rPr>
                        <a:t>权益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可以</a:t>
                      </a:r>
                      <a:r>
                        <a:rPr lang="zh-CN" sz="2400" dirty="0">
                          <a:solidFill>
                            <a:srgbClr val="000000"/>
                          </a:solidFill>
                          <a:effectLst/>
                          <a:latin typeface="宋体" pitchFamily="2" charset="-122"/>
                          <a:ea typeface="宋体" pitchFamily="2" charset="-122"/>
                          <a:cs typeface="Times New Roman"/>
                        </a:rPr>
                        <a:t>向人民法院提起行政诉讼</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9309779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540" y="2147785"/>
            <a:ext cx="11094787" cy="3970318"/>
          </a:xfrm>
          <a:prstGeom prst="rect">
            <a:avLst/>
          </a:prstGeom>
          <a:noFill/>
          <a:ln w="9525">
            <a:noFill/>
          </a:ln>
        </p:spPr>
        <p:txBody>
          <a:bodyPr wrap="square">
            <a:spAutoFit/>
          </a:bodyPr>
          <a:lstStyle/>
          <a:p>
            <a:pPr indent="0">
              <a:lnSpc>
                <a:spcPct val="150000"/>
              </a:lnSpc>
              <a:spcBef>
                <a:spcPts val="0"/>
              </a:spcBef>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altLang="zh-CN" sz="2400" dirty="0" smtClean="0">
              <a:solidFill>
                <a:srgbClr val="000000"/>
              </a:solidFill>
              <a:latin typeface="黑体" pitchFamily="49" charset="-122"/>
              <a:ea typeface="黑体" pitchFamily="49" charset="-122"/>
              <a:cs typeface="Times New Roman" panose="02020603050405020304" pitchFamily="18" charset="0"/>
            </a:endParaRP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知道公民遵守宪法法律、维护国家利益、依法服兵役、依法纳税的</a:t>
            </a:r>
            <a:r>
              <a:rPr lang="zh-CN" altLang="zh-CN" sz="2400" dirty="0" smtClean="0">
                <a:solidFill>
                  <a:srgbClr val="000000"/>
                </a:solidFill>
                <a:latin typeface="宋体" pitchFamily="2" charset="-122"/>
                <a:ea typeface="宋体" pitchFamily="2" charset="-122"/>
                <a:cs typeface="Times New Roman"/>
              </a:rPr>
              <a:t>义务</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了解</a:t>
            </a:r>
            <a:r>
              <a:rPr lang="zh-CN" altLang="zh-CN" sz="2400" dirty="0">
                <a:solidFill>
                  <a:srgbClr val="000000"/>
                </a:solidFill>
                <a:latin typeface="宋体" pitchFamily="2" charset="-122"/>
                <a:ea typeface="宋体" pitchFamily="2" charset="-122"/>
                <a:cs typeface="Times New Roman"/>
              </a:rPr>
              <a:t>这些义务的具体内容和</a:t>
            </a:r>
            <a:r>
              <a:rPr lang="zh-CN" altLang="zh-CN" sz="2400" dirty="0" smtClean="0">
                <a:solidFill>
                  <a:srgbClr val="000000"/>
                </a:solidFill>
                <a:latin typeface="宋体" pitchFamily="2" charset="-122"/>
                <a:ea typeface="宋体" pitchFamily="2" charset="-122"/>
                <a:cs typeface="Times New Roman"/>
              </a:rPr>
              <a:t>要求</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懂得</a:t>
            </a:r>
            <a:r>
              <a:rPr lang="zh-CN" altLang="zh-CN" sz="2400" dirty="0">
                <a:solidFill>
                  <a:srgbClr val="000000"/>
                </a:solidFill>
                <a:latin typeface="宋体" pitchFamily="2" charset="-122"/>
                <a:ea typeface="宋体" pitchFamily="2" charset="-122"/>
                <a:cs typeface="Times New Roman"/>
              </a:rPr>
              <a:t>履行这些义务的意义</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150000"/>
              </a:lnSpc>
              <a:spcAft>
                <a:spcPts val="0"/>
              </a:spcAft>
            </a:pPr>
            <a:r>
              <a:rPr lang="en-US"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统编教材八下第四</a:t>
            </a:r>
            <a:r>
              <a:rPr lang="zh-CN" altLang="zh-CN" sz="2400" dirty="0" smtClean="0">
                <a:solidFill>
                  <a:srgbClr val="000000"/>
                </a:solidFill>
                <a:latin typeface="宋体" pitchFamily="2" charset="-122"/>
                <a:ea typeface="宋体" pitchFamily="2" charset="-122"/>
                <a:cs typeface="Times New Roman"/>
              </a:rPr>
              <a:t>课</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统</a:t>
            </a:r>
            <a:r>
              <a:rPr lang="zh-CN" altLang="zh-CN" sz="2400" dirty="0">
                <a:solidFill>
                  <a:srgbClr val="000000"/>
                </a:solidFill>
                <a:latin typeface="宋体" pitchFamily="2" charset="-122"/>
                <a:ea typeface="宋体" pitchFamily="2" charset="-122"/>
                <a:cs typeface="Times New Roman"/>
              </a:rPr>
              <a:t>编教材八上第八课</a:t>
            </a: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懂得法定义务必须</a:t>
            </a:r>
            <a:r>
              <a:rPr lang="zh-CN" altLang="zh-CN" sz="2400" dirty="0" smtClean="0">
                <a:solidFill>
                  <a:srgbClr val="000000"/>
                </a:solidFill>
                <a:latin typeface="宋体" pitchFamily="2" charset="-122"/>
                <a:ea typeface="宋体" pitchFamily="2" charset="-122"/>
                <a:cs typeface="Times New Roman"/>
              </a:rPr>
              <a:t>履行</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违反</a:t>
            </a:r>
            <a:r>
              <a:rPr lang="zh-CN" altLang="zh-CN" sz="2400" dirty="0">
                <a:solidFill>
                  <a:srgbClr val="000000"/>
                </a:solidFill>
                <a:latin typeface="宋体" pitchFamily="2" charset="-122"/>
                <a:ea typeface="宋体" pitchFamily="2" charset="-122"/>
                <a:cs typeface="Times New Roman"/>
              </a:rPr>
              <a:t>法定</a:t>
            </a:r>
            <a:r>
              <a:rPr lang="zh-CN" altLang="zh-CN" sz="2400" dirty="0" smtClean="0">
                <a:solidFill>
                  <a:srgbClr val="000000"/>
                </a:solidFill>
                <a:latin typeface="宋体" pitchFamily="2" charset="-122"/>
                <a:ea typeface="宋体" pitchFamily="2" charset="-122"/>
                <a:cs typeface="Times New Roman"/>
              </a:rPr>
              <a:t>义务</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必须</a:t>
            </a:r>
            <a:r>
              <a:rPr lang="zh-CN" altLang="zh-CN" sz="2400" dirty="0">
                <a:solidFill>
                  <a:srgbClr val="000000"/>
                </a:solidFill>
                <a:latin typeface="宋体" pitchFamily="2" charset="-122"/>
                <a:ea typeface="宋体" pitchFamily="2" charset="-122"/>
                <a:cs typeface="Times New Roman"/>
              </a:rPr>
              <a:t>依法承担相应的法律责任</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150000"/>
              </a:lnSpc>
              <a:spcAft>
                <a:spcPts val="0"/>
              </a:spcAft>
            </a:pPr>
            <a:r>
              <a:rPr lang="en-US"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统编教材八下第四课</a:t>
            </a:r>
          </a:p>
          <a:p>
            <a:pPr>
              <a:lnSpc>
                <a:spcPct val="150000"/>
              </a:lnSpc>
            </a:pPr>
            <a:r>
              <a:rPr lang="en-US" altLang="zh-CN" sz="2400" dirty="0">
                <a:solidFill>
                  <a:srgbClr val="000000"/>
                </a:solidFill>
                <a:latin typeface="宋体" pitchFamily="2" charset="-122"/>
                <a:ea typeface="宋体" pitchFamily="2" charset="-122"/>
                <a:cs typeface="Times New Roman"/>
              </a:rPr>
              <a:t>3.</a:t>
            </a:r>
            <a:r>
              <a:rPr lang="zh-CN" altLang="zh-CN" sz="2400" dirty="0">
                <a:solidFill>
                  <a:srgbClr val="000000"/>
                </a:solidFill>
                <a:latin typeface="宋体" pitchFamily="2" charset="-122"/>
                <a:ea typeface="宋体" pitchFamily="2" charset="-122"/>
                <a:cs typeface="Times New Roman"/>
              </a:rPr>
              <a:t>理解权利和义务相</a:t>
            </a:r>
            <a:r>
              <a:rPr lang="zh-CN" altLang="zh-CN" sz="2400" dirty="0" smtClean="0">
                <a:solidFill>
                  <a:srgbClr val="000000"/>
                </a:solidFill>
                <a:latin typeface="宋体" pitchFamily="2" charset="-122"/>
                <a:ea typeface="宋体" pitchFamily="2" charset="-122"/>
                <a:cs typeface="Times New Roman"/>
              </a:rPr>
              <a:t>统一</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增强</a:t>
            </a:r>
            <a:r>
              <a:rPr lang="zh-CN" altLang="zh-CN" sz="2400" dirty="0">
                <a:solidFill>
                  <a:srgbClr val="000000"/>
                </a:solidFill>
                <a:latin typeface="宋体" pitchFamily="2" charset="-122"/>
                <a:ea typeface="宋体" pitchFamily="2" charset="-122"/>
                <a:cs typeface="Times New Roman"/>
              </a:rPr>
              <a:t>权利意识和义务观念</a:t>
            </a:r>
            <a:r>
              <a:rPr lang="zh-CN"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统编教材八下第四课</a:t>
            </a:r>
            <a:endParaRPr lang="en-US"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1" name="组合 10"/>
          <p:cNvGrpSpPr/>
          <p:nvPr/>
        </p:nvGrpSpPr>
        <p:grpSpPr>
          <a:xfrm>
            <a:off x="580539" y="1363773"/>
            <a:ext cx="4404056" cy="627895"/>
            <a:chOff x="1034884" y="629878"/>
            <a:chExt cx="3999513" cy="627895"/>
          </a:xfrm>
        </p:grpSpPr>
        <p:sp>
          <p:nvSpPr>
            <p:cNvPr id="12" name="圆角矩形 6"/>
            <p:cNvSpPr/>
            <p:nvPr>
              <p:custDataLst>
                <p:tags r:id="rId1"/>
              </p:custDataLst>
            </p:nvPr>
          </p:nvSpPr>
          <p:spPr>
            <a:xfrm flipH="1">
              <a:off x="2642639" y="664168"/>
              <a:ext cx="2391758"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公民义务</a:t>
              </a: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知识点</a:t>
              </a:r>
              <a:r>
                <a:rPr lang="en-US" altLang="zh-CN" sz="2800" b="1" strike="noStrike" noProof="1" smtClean="0">
                  <a:solidFill>
                    <a:schemeClr val="bg1"/>
                  </a:solidFill>
                </a:rPr>
                <a:t>2</a:t>
              </a:r>
              <a:endParaRPr lang="zh-CN" altLang="en-US" sz="2800" b="1" strike="noStrike" noProof="1">
                <a:solidFill>
                  <a:schemeClr val="bg1"/>
                </a:solidFill>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753408800"/>
              </p:ext>
            </p:extLst>
          </p:nvPr>
        </p:nvGraphicFramePr>
        <p:xfrm>
          <a:off x="646770" y="1698625"/>
          <a:ext cx="10995103" cy="4523755"/>
        </p:xfrm>
        <a:graphic>
          <a:graphicData uri="http://schemas.openxmlformats.org/drawingml/2006/table">
            <a:tbl>
              <a:tblPr firstRow="1" firstCol="1" bandRow="1"/>
              <a:tblGrid>
                <a:gridCol w="2966225"/>
                <a:gridCol w="1405054"/>
                <a:gridCol w="6623824"/>
              </a:tblGrid>
              <a:tr h="57673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4702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●知道公民遵守宪法法律、维护国家利益、依法服兵役、依法纳税的义务，了解这些义务的具体内容和要求，懂得履行这些义务的意义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公民的基本义务有哪些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遵守宪法</a:t>
                      </a:r>
                      <a:r>
                        <a:rPr lang="zh-CN" sz="2400" dirty="0" smtClean="0">
                          <a:solidFill>
                            <a:srgbClr val="000000"/>
                          </a:solidFill>
                          <a:effectLst/>
                          <a:latin typeface="宋体" pitchFamily="2" charset="-122"/>
                          <a:ea typeface="宋体" pitchFamily="2" charset="-122"/>
                          <a:cs typeface="Times New Roman"/>
                        </a:rPr>
                        <a:t>法律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维护国家利益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依法服兵役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依法</a:t>
                      </a:r>
                      <a:r>
                        <a:rPr lang="zh-CN" sz="2400" dirty="0">
                          <a:solidFill>
                            <a:srgbClr val="000000"/>
                          </a:solidFill>
                          <a:effectLst/>
                          <a:latin typeface="宋体" pitchFamily="2" charset="-122"/>
                          <a:ea typeface="宋体" pitchFamily="2" charset="-122"/>
                          <a:cs typeface="Times New Roman"/>
                        </a:rPr>
                        <a:t>纳税。我国宪法还规定了公民应履行的其他</a:t>
                      </a:r>
                      <a:r>
                        <a:rPr lang="zh-CN" sz="2400" dirty="0" smtClean="0">
                          <a:solidFill>
                            <a:srgbClr val="000000"/>
                          </a:solidFill>
                          <a:effectLst/>
                          <a:latin typeface="宋体" pitchFamily="2" charset="-122"/>
                          <a:ea typeface="宋体" pitchFamily="2" charset="-122"/>
                          <a:cs typeface="Times New Roman"/>
                        </a:rPr>
                        <a:t>义务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包括</a:t>
                      </a:r>
                      <a:r>
                        <a:rPr lang="zh-CN" sz="2400" dirty="0">
                          <a:solidFill>
                            <a:srgbClr val="000000"/>
                          </a:solidFill>
                          <a:effectLst/>
                          <a:latin typeface="宋体" pitchFamily="2" charset="-122"/>
                          <a:ea typeface="宋体" pitchFamily="2" charset="-122"/>
                          <a:cs typeface="Times New Roman"/>
                        </a:rPr>
                        <a:t>劳动的义务、受教育的义务、夫妻双方实行计划生育的义务、父母抚养教育未成年子女的义务和成年子女赡养扶助父母的义务等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0518" y="1393838"/>
            <a:ext cx="9645804" cy="4893647"/>
          </a:xfrm>
          <a:prstGeom prst="rect">
            <a:avLst/>
          </a:prstGeom>
        </p:spPr>
        <p:txBody>
          <a:bodyPr wrap="square">
            <a:spAutoFit/>
          </a:bodyPr>
          <a:lstStyle/>
          <a:p>
            <a:r>
              <a:rPr lang="en-US" altLang="zh-CN" sz="2400" dirty="0"/>
              <a:t>【</a:t>
            </a:r>
            <a:r>
              <a:rPr lang="zh-CN" altLang="en-US" sz="2400" dirty="0">
                <a:latin typeface="黑体" pitchFamily="49" charset="-122"/>
                <a:ea typeface="黑体" pitchFamily="49" charset="-122"/>
              </a:rPr>
              <a:t>备考建议</a:t>
            </a:r>
            <a:r>
              <a:rPr lang="en-US" altLang="zh-CN" sz="2400" dirty="0"/>
              <a:t>】</a:t>
            </a:r>
          </a:p>
          <a:p>
            <a:pPr>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公民的基本权利和义务是宪法的核心</a:t>
            </a:r>
            <a:r>
              <a:rPr lang="zh-CN" altLang="en-US" sz="2400" dirty="0" smtClean="0">
                <a:latin typeface="宋体" pitchFamily="2" charset="-122"/>
                <a:ea typeface="宋体" pitchFamily="2" charset="-122"/>
              </a:rPr>
              <a:t>内容，与</a:t>
            </a:r>
            <a:r>
              <a:rPr lang="zh-CN" altLang="en-US" sz="2400" dirty="0">
                <a:latin typeface="宋体" pitchFamily="2" charset="-122"/>
                <a:ea typeface="宋体" pitchFamily="2" charset="-122"/>
              </a:rPr>
              <a:t>我们每个人</a:t>
            </a:r>
            <a:r>
              <a:rPr lang="zh-CN" altLang="en-US" sz="2400" dirty="0" smtClean="0">
                <a:latin typeface="宋体" pitchFamily="2" charset="-122"/>
                <a:ea typeface="宋体" pitchFamily="2" charset="-122"/>
              </a:rPr>
              <a:t>息息相关，复习</a:t>
            </a:r>
            <a:r>
              <a:rPr lang="zh-CN" altLang="en-US" sz="2400" dirty="0">
                <a:latin typeface="宋体" pitchFamily="2" charset="-122"/>
                <a:ea typeface="宋体" pitchFamily="2" charset="-122"/>
              </a:rPr>
              <a:t>这部分内容时要结合自己的成长经历及学习、生活实际加以</a:t>
            </a:r>
            <a:r>
              <a:rPr lang="zh-CN" altLang="en-US" sz="2400" dirty="0" smtClean="0">
                <a:latin typeface="宋体" pitchFamily="2" charset="-122"/>
                <a:ea typeface="宋体" pitchFamily="2" charset="-122"/>
              </a:rPr>
              <a:t>体会，切实</a:t>
            </a:r>
            <a:r>
              <a:rPr lang="zh-CN" altLang="en-US" sz="2400" dirty="0">
                <a:latin typeface="宋体" pitchFamily="2" charset="-122"/>
                <a:ea typeface="宋体" pitchFamily="2" charset="-122"/>
              </a:rPr>
              <a:t>感受到自己有哪些权利受宪法和法律</a:t>
            </a:r>
            <a:r>
              <a:rPr lang="zh-CN" altLang="en-US" sz="2400" dirty="0" smtClean="0">
                <a:latin typeface="宋体" pitchFamily="2" charset="-122"/>
                <a:ea typeface="宋体" pitchFamily="2" charset="-122"/>
              </a:rPr>
              <a:t>保护，哪些</a:t>
            </a:r>
            <a:r>
              <a:rPr lang="zh-CN" altLang="en-US" sz="2400" dirty="0">
                <a:latin typeface="宋体" pitchFamily="2" charset="-122"/>
                <a:ea typeface="宋体" pitchFamily="2" charset="-122"/>
              </a:rPr>
              <a:t>义务是必须履行的。学会从权利、义务的视角看待生活中的有关</a:t>
            </a:r>
            <a:r>
              <a:rPr lang="zh-CN" altLang="en-US" sz="2400" dirty="0" smtClean="0">
                <a:latin typeface="宋体" pitchFamily="2" charset="-122"/>
                <a:ea typeface="宋体" pitchFamily="2" charset="-122"/>
              </a:rPr>
              <a:t>现象，运用</a:t>
            </a:r>
            <a:r>
              <a:rPr lang="zh-CN" altLang="en-US" sz="2400" dirty="0">
                <a:latin typeface="宋体" pitchFamily="2" charset="-122"/>
                <a:ea typeface="宋体" pitchFamily="2" charset="-122"/>
              </a:rPr>
              <a:t>权利义务相统一的</a:t>
            </a:r>
            <a:r>
              <a:rPr lang="zh-CN" altLang="en-US" sz="2400" dirty="0" smtClean="0">
                <a:latin typeface="宋体" pitchFamily="2" charset="-122"/>
                <a:ea typeface="宋体" pitchFamily="2" charset="-122"/>
              </a:rPr>
              <a:t>知识，分析</a:t>
            </a:r>
            <a:r>
              <a:rPr lang="zh-CN" altLang="en-US" sz="2400" dirty="0">
                <a:latin typeface="宋体" pitchFamily="2" charset="-122"/>
                <a:ea typeface="宋体" pitchFamily="2" charset="-122"/>
              </a:rPr>
              <a:t>相关</a:t>
            </a:r>
            <a:r>
              <a:rPr lang="zh-CN" altLang="en-US" sz="2400" dirty="0" smtClean="0">
                <a:latin typeface="宋体" pitchFamily="2" charset="-122"/>
                <a:ea typeface="宋体" pitchFamily="2" charset="-122"/>
              </a:rPr>
              <a:t>案例，提高</a:t>
            </a:r>
            <a:r>
              <a:rPr lang="zh-CN" altLang="en-US" sz="2400" dirty="0">
                <a:latin typeface="宋体" pitchFamily="2" charset="-122"/>
                <a:ea typeface="宋体" pitchFamily="2" charset="-122"/>
              </a:rPr>
              <a:t>自己运用法律分析、解决实际问题的能力。</a:t>
            </a:r>
          </a:p>
          <a:p>
            <a:pPr>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要知道宪法对公民基本权利、基本义务的规定。在复习时要突出</a:t>
            </a:r>
            <a:r>
              <a:rPr lang="zh-CN" altLang="en-US" sz="2400" dirty="0" smtClean="0">
                <a:latin typeface="宋体" pitchFamily="2" charset="-122"/>
                <a:ea typeface="宋体" pitchFamily="2" charset="-122"/>
              </a:rPr>
              <a:t>重点，如</a:t>
            </a:r>
            <a:r>
              <a:rPr lang="zh-CN" altLang="en-US" sz="2400" dirty="0">
                <a:latin typeface="宋体" pitchFamily="2" charset="-122"/>
                <a:ea typeface="宋体" pitchFamily="2" charset="-122"/>
              </a:rPr>
              <a:t>监督权、人身自由、财产权、受教育权、受教育义务等。对这些和我们的生活紧密联系的</a:t>
            </a:r>
            <a:r>
              <a:rPr lang="zh-CN" altLang="en-US" sz="2400" dirty="0" smtClean="0">
                <a:latin typeface="宋体" pitchFamily="2" charset="-122"/>
                <a:ea typeface="宋体" pitchFamily="2" charset="-122"/>
              </a:rPr>
              <a:t>内容，要</a:t>
            </a:r>
            <a:r>
              <a:rPr lang="zh-CN" altLang="en-US" sz="2400" dirty="0">
                <a:latin typeface="宋体" pitchFamily="2" charset="-122"/>
                <a:ea typeface="宋体" pitchFamily="2" charset="-122"/>
              </a:rPr>
              <a:t>适当向生活延伸。</a:t>
            </a:r>
          </a:p>
        </p:txBody>
      </p:sp>
    </p:spTree>
    <p:extLst>
      <p:ext uri="{BB962C8B-B14F-4D97-AF65-F5344CB8AC3E}">
        <p14:creationId xmlns="" xmlns:p14="http://schemas.microsoft.com/office/powerpoint/2010/main" val="161873575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380133726"/>
              </p:ext>
            </p:extLst>
          </p:nvPr>
        </p:nvGraphicFramePr>
        <p:xfrm>
          <a:off x="680223" y="1486752"/>
          <a:ext cx="10995103" cy="4947502"/>
        </p:xfrm>
        <a:graphic>
          <a:graphicData uri="http://schemas.openxmlformats.org/drawingml/2006/table">
            <a:tbl>
              <a:tblPr firstRow="1" firstCol="1" bandRow="1"/>
              <a:tblGrid>
                <a:gridCol w="2988527"/>
                <a:gridCol w="1828801"/>
                <a:gridCol w="6177775"/>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98862">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●知道公民遵守宪法法律、维护国家利益、依法服兵役、依法纳税的义务，了解这些义务的具体内容和要求，懂得履行这些义务的意义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遵守宪法和法律的原因、具体表现和要求是什么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原因</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宪法和法律是全国各族人民意志和利益的集中</a:t>
                      </a:r>
                      <a:r>
                        <a:rPr lang="zh-CN" sz="2400" dirty="0" smtClean="0">
                          <a:solidFill>
                            <a:srgbClr val="000000"/>
                          </a:solidFill>
                          <a:effectLst/>
                          <a:latin typeface="宋体" pitchFamily="2" charset="-122"/>
                          <a:ea typeface="宋体" pitchFamily="2" charset="-122"/>
                          <a:cs typeface="Times New Roman"/>
                        </a:rPr>
                        <a:t>体现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宪法和法律的尊严是公民对国家和社会应尽的职责。法律既是保障自身权利的有力</a:t>
                      </a:r>
                      <a:r>
                        <a:rPr lang="zh-CN" sz="2400" dirty="0" smtClean="0">
                          <a:solidFill>
                            <a:srgbClr val="000000"/>
                          </a:solidFill>
                          <a:effectLst/>
                          <a:latin typeface="宋体" pitchFamily="2" charset="-122"/>
                          <a:ea typeface="宋体" pitchFamily="2" charset="-122"/>
                          <a:cs typeface="Times New Roman"/>
                        </a:rPr>
                        <a:t>武器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是必须遵守的行为规范</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具体表现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保守</a:t>
                      </a:r>
                      <a:r>
                        <a:rPr lang="zh-CN" sz="2400" dirty="0">
                          <a:solidFill>
                            <a:srgbClr val="000000"/>
                          </a:solidFill>
                          <a:effectLst/>
                          <a:latin typeface="宋体" pitchFamily="2" charset="-122"/>
                          <a:ea typeface="宋体" pitchFamily="2" charset="-122"/>
                          <a:cs typeface="Times New Roman"/>
                        </a:rPr>
                        <a:t>国家秘密、爱护公共财产、遵守劳动纪律、遵守公共</a:t>
                      </a:r>
                      <a:r>
                        <a:rPr lang="zh-CN" sz="2400" dirty="0" smtClean="0">
                          <a:solidFill>
                            <a:srgbClr val="000000"/>
                          </a:solidFill>
                          <a:effectLst/>
                          <a:latin typeface="宋体" pitchFamily="2" charset="-122"/>
                          <a:ea typeface="宋体" pitchFamily="2" charset="-122"/>
                          <a:cs typeface="Times New Roman"/>
                        </a:rPr>
                        <a:t>秩序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尊重社会公德</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86215868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807656438"/>
              </p:ext>
            </p:extLst>
          </p:nvPr>
        </p:nvGraphicFramePr>
        <p:xfrm>
          <a:off x="646770" y="1698625"/>
          <a:ext cx="10995103" cy="4523755"/>
        </p:xfrm>
        <a:graphic>
          <a:graphicData uri="http://schemas.openxmlformats.org/drawingml/2006/table">
            <a:tbl>
              <a:tblPr firstRow="1" firstCol="1" bandRow="1"/>
              <a:tblGrid>
                <a:gridCol w="2988527"/>
                <a:gridCol w="2040674"/>
                <a:gridCol w="5965902"/>
              </a:tblGrid>
              <a:tr h="57673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4702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●知道公民遵守宪法法律、维护国家利益、依法服兵役、依法纳税的义务，了解这些义务的具体内容和要求，懂得履行这些义务的意义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遵守宪法和法律的原因、具体表现和要求是什么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要求</a:t>
                      </a:r>
                      <a:r>
                        <a:rPr lang="en-US" sz="2400" dirty="0" smtClean="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要忠于</a:t>
                      </a:r>
                      <a:r>
                        <a:rPr lang="zh-CN" sz="2400" dirty="0" smtClean="0">
                          <a:solidFill>
                            <a:srgbClr val="000000"/>
                          </a:solidFill>
                          <a:effectLst/>
                          <a:latin typeface="宋体" pitchFamily="2" charset="-122"/>
                          <a:ea typeface="宋体" pitchFamily="2" charset="-122"/>
                          <a:cs typeface="Times New Roman"/>
                        </a:rPr>
                        <a:t>宪法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宪法</a:t>
                      </a:r>
                      <a:r>
                        <a:rPr lang="zh-CN" sz="2400" dirty="0" smtClean="0">
                          <a:solidFill>
                            <a:srgbClr val="000000"/>
                          </a:solidFill>
                          <a:effectLst/>
                          <a:latin typeface="宋体" pitchFamily="2" charset="-122"/>
                          <a:ea typeface="宋体" pitchFamily="2" charset="-122"/>
                          <a:cs typeface="Times New Roman"/>
                        </a:rPr>
                        <a:t>尊严</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保障</a:t>
                      </a:r>
                      <a:r>
                        <a:rPr lang="zh-CN" sz="2400" dirty="0">
                          <a:solidFill>
                            <a:srgbClr val="000000"/>
                          </a:solidFill>
                          <a:effectLst/>
                          <a:latin typeface="宋体" pitchFamily="2" charset="-122"/>
                          <a:ea typeface="宋体" pitchFamily="2" charset="-122"/>
                          <a:cs typeface="Times New Roman"/>
                        </a:rPr>
                        <a:t>宪法实施。</a:t>
                      </a:r>
                      <a:r>
                        <a:rPr lang="en-US" sz="2400" dirty="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自觉做到尊法学法守法</a:t>
                      </a:r>
                      <a:r>
                        <a:rPr lang="zh-CN" sz="2400" dirty="0" smtClean="0">
                          <a:solidFill>
                            <a:srgbClr val="000000"/>
                          </a:solidFill>
                          <a:effectLst/>
                          <a:latin typeface="宋体" pitchFamily="2" charset="-122"/>
                          <a:ea typeface="宋体" pitchFamily="2" charset="-122"/>
                          <a:cs typeface="Times New Roman"/>
                        </a:rPr>
                        <a:t>用法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共同</a:t>
                      </a:r>
                      <a:r>
                        <a:rPr lang="zh-CN" sz="2400" dirty="0">
                          <a:solidFill>
                            <a:srgbClr val="000000"/>
                          </a:solidFill>
                          <a:effectLst/>
                          <a:latin typeface="宋体" pitchFamily="2" charset="-122"/>
                          <a:ea typeface="宋体" pitchFamily="2" charset="-122"/>
                          <a:cs typeface="Times New Roman"/>
                        </a:rPr>
                        <a:t>营造守法光荣、违法可耻的社会氛围。</a:t>
                      </a:r>
                      <a:r>
                        <a:rPr lang="en-US" sz="2400" dirty="0">
                          <a:solidFill>
                            <a:srgbClr val="000000"/>
                          </a:solidFill>
                          <a:effectLst/>
                          <a:latin typeface="宋体" pitchFamily="2" charset="-122"/>
                          <a:ea typeface="宋体" pitchFamily="2" charset="-122"/>
                          <a:cs typeface="Times New Roman"/>
                        </a:rPr>
                        <a:t>③</a:t>
                      </a:r>
                      <a:r>
                        <a:rPr lang="zh-CN" sz="2400" dirty="0">
                          <a:solidFill>
                            <a:srgbClr val="000000"/>
                          </a:solidFill>
                          <a:effectLst/>
                          <a:latin typeface="宋体" pitchFamily="2" charset="-122"/>
                          <a:ea typeface="宋体" pitchFamily="2" charset="-122"/>
                          <a:cs typeface="Times New Roman"/>
                        </a:rPr>
                        <a:t>自觉学习法律</a:t>
                      </a:r>
                      <a:r>
                        <a:rPr lang="zh-CN" sz="2400" dirty="0" smtClean="0">
                          <a:solidFill>
                            <a:srgbClr val="000000"/>
                          </a:solidFill>
                          <a:effectLst/>
                          <a:latin typeface="宋体" pitchFamily="2" charset="-122"/>
                          <a:ea typeface="宋体" pitchFamily="2" charset="-122"/>
                          <a:cs typeface="Times New Roman"/>
                        </a:rPr>
                        <a:t>知识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了解</a:t>
                      </a:r>
                      <a:r>
                        <a:rPr lang="zh-CN" sz="2400" dirty="0">
                          <a:solidFill>
                            <a:srgbClr val="000000"/>
                          </a:solidFill>
                          <a:effectLst/>
                          <a:latin typeface="宋体" pitchFamily="2" charset="-122"/>
                          <a:ea typeface="宋体" pitchFamily="2" charset="-122"/>
                          <a:cs typeface="Times New Roman"/>
                        </a:rPr>
                        <a:t>法律程序</a:t>
                      </a:r>
                      <a:r>
                        <a:rPr lang="zh-CN" sz="2400" dirty="0" smtClean="0">
                          <a:solidFill>
                            <a:srgbClr val="000000"/>
                          </a:solidFill>
                          <a:effectLst/>
                          <a:latin typeface="宋体" pitchFamily="2" charset="-122"/>
                          <a:ea typeface="宋体" pitchFamily="2" charset="-122"/>
                          <a:cs typeface="Times New Roman"/>
                        </a:rPr>
                        <a:t>规定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以</a:t>
                      </a:r>
                      <a:r>
                        <a:rPr lang="zh-CN" sz="2400" dirty="0">
                          <a:solidFill>
                            <a:srgbClr val="000000"/>
                          </a:solidFill>
                          <a:effectLst/>
                          <a:latin typeface="宋体" pitchFamily="2" charset="-122"/>
                          <a:ea typeface="宋体" pitchFamily="2" charset="-122"/>
                          <a:cs typeface="Times New Roman"/>
                        </a:rPr>
                        <a:t>法律来指导和约束自己的</a:t>
                      </a:r>
                      <a:r>
                        <a:rPr lang="zh-CN" sz="2400" dirty="0" smtClean="0">
                          <a:solidFill>
                            <a:srgbClr val="000000"/>
                          </a:solidFill>
                          <a:effectLst/>
                          <a:latin typeface="宋体" pitchFamily="2" charset="-122"/>
                          <a:ea typeface="宋体" pitchFamily="2" charset="-122"/>
                          <a:cs typeface="Times New Roman"/>
                        </a:rPr>
                        <a:t>行为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做到</a:t>
                      </a:r>
                      <a:r>
                        <a:rPr lang="zh-CN" sz="2400" dirty="0">
                          <a:solidFill>
                            <a:srgbClr val="000000"/>
                          </a:solidFill>
                          <a:effectLst/>
                          <a:latin typeface="宋体" pitchFamily="2" charset="-122"/>
                          <a:ea typeface="宋体" pitchFamily="2" charset="-122"/>
                          <a:cs typeface="Times New Roman"/>
                        </a:rPr>
                        <a:t>依法办事</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76395292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1960096938"/>
              </p:ext>
            </p:extLst>
          </p:nvPr>
        </p:nvGraphicFramePr>
        <p:xfrm>
          <a:off x="635619" y="1539200"/>
          <a:ext cx="10995103" cy="4956797"/>
        </p:xfrm>
        <a:graphic>
          <a:graphicData uri="http://schemas.openxmlformats.org/drawingml/2006/table">
            <a:tbl>
              <a:tblPr firstRow="1" firstCol="1" bandRow="1"/>
              <a:tblGrid>
                <a:gridCol w="2743200"/>
                <a:gridCol w="1393903"/>
                <a:gridCol w="6858000"/>
              </a:tblGrid>
              <a:tr h="531833">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08157">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●知道公民遵守宪法法律、维护国家利益、依法服兵役、依法纳税的义务，了解这些义务的具体内容和要求，懂得履行这些义务的意义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国家利益的含义、内容、核心利益是什么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8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国家利益</a:t>
                      </a:r>
                      <a:r>
                        <a:rPr lang="zh-CN" sz="2400" dirty="0">
                          <a:solidFill>
                            <a:srgbClr val="000000"/>
                          </a:solidFill>
                          <a:effectLst/>
                          <a:latin typeface="宋体" pitchFamily="2" charset="-122"/>
                          <a:ea typeface="宋体" pitchFamily="2" charset="-122"/>
                          <a:cs typeface="Times New Roman"/>
                        </a:rPr>
                        <a:t>是一个主权国家在国际社会中生存需求和发展需求的</a:t>
                      </a:r>
                      <a:r>
                        <a:rPr lang="zh-CN" sz="2400" dirty="0" smtClean="0">
                          <a:solidFill>
                            <a:srgbClr val="000000"/>
                          </a:solidFill>
                          <a:effectLst/>
                          <a:latin typeface="宋体" pitchFamily="2" charset="-122"/>
                          <a:ea typeface="宋体" pitchFamily="2" charset="-122"/>
                          <a:cs typeface="Times New Roman"/>
                        </a:rPr>
                        <a:t>总和</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包括</a:t>
                      </a:r>
                      <a:r>
                        <a:rPr lang="zh-CN" sz="2400" dirty="0">
                          <a:solidFill>
                            <a:srgbClr val="000000"/>
                          </a:solidFill>
                          <a:effectLst/>
                          <a:latin typeface="宋体" pitchFamily="2" charset="-122"/>
                          <a:ea typeface="宋体" pitchFamily="2" charset="-122"/>
                          <a:cs typeface="Times New Roman"/>
                        </a:rPr>
                        <a:t>人口、领土、主权和政权</a:t>
                      </a:r>
                      <a:r>
                        <a:rPr lang="zh-CN" sz="2400" dirty="0" smtClean="0">
                          <a:solidFill>
                            <a:srgbClr val="000000"/>
                          </a:solidFill>
                          <a:effectLst/>
                          <a:latin typeface="宋体" pitchFamily="2" charset="-122"/>
                          <a:ea typeface="宋体" pitchFamily="2" charset="-122"/>
                          <a:cs typeface="Times New Roman"/>
                        </a:rPr>
                        <a:t>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它们</a:t>
                      </a:r>
                      <a:r>
                        <a:rPr lang="zh-CN" sz="2400" dirty="0">
                          <a:solidFill>
                            <a:srgbClr val="000000"/>
                          </a:solidFill>
                          <a:effectLst/>
                          <a:latin typeface="宋体" pitchFamily="2" charset="-122"/>
                          <a:ea typeface="宋体" pitchFamily="2" charset="-122"/>
                          <a:cs typeface="Times New Roman"/>
                        </a:rPr>
                        <a:t>关系到民族生存、国家兴亡</a:t>
                      </a:r>
                    </a:p>
                    <a:p>
                      <a:pPr>
                        <a:lnSpc>
                          <a:spcPts val="38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内容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国家利益</a:t>
                      </a:r>
                      <a:r>
                        <a:rPr lang="zh-CN" sz="2400" dirty="0">
                          <a:solidFill>
                            <a:srgbClr val="000000"/>
                          </a:solidFill>
                          <a:effectLst/>
                          <a:latin typeface="宋体" pitchFamily="2" charset="-122"/>
                          <a:ea typeface="宋体" pitchFamily="2" charset="-122"/>
                          <a:cs typeface="Times New Roman"/>
                        </a:rPr>
                        <a:t>涉及政治、经济、文化、社会、军事等</a:t>
                      </a:r>
                      <a:r>
                        <a:rPr lang="zh-CN" sz="2400" dirty="0" smtClean="0">
                          <a:solidFill>
                            <a:srgbClr val="000000"/>
                          </a:solidFill>
                          <a:effectLst/>
                          <a:latin typeface="宋体" pitchFamily="2" charset="-122"/>
                          <a:ea typeface="宋体" pitchFamily="2" charset="-122"/>
                          <a:cs typeface="Times New Roman"/>
                        </a:rPr>
                        <a:t>领域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国家利益</a:t>
                      </a:r>
                      <a:r>
                        <a:rPr lang="zh-CN" sz="2400" dirty="0">
                          <a:solidFill>
                            <a:srgbClr val="000000"/>
                          </a:solidFill>
                          <a:effectLst/>
                          <a:latin typeface="宋体" pitchFamily="2" charset="-122"/>
                          <a:ea typeface="宋体" pitchFamily="2" charset="-122"/>
                          <a:cs typeface="Times New Roman"/>
                        </a:rPr>
                        <a:t>包括安全利益、政治利益、经济利益、文化利益等</a:t>
                      </a:r>
                    </a:p>
                    <a:p>
                      <a:pPr>
                        <a:lnSpc>
                          <a:spcPts val="38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核心利益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包括</a:t>
                      </a:r>
                      <a:r>
                        <a:rPr lang="zh-CN" sz="2400" dirty="0">
                          <a:solidFill>
                            <a:srgbClr val="000000"/>
                          </a:solidFill>
                          <a:effectLst/>
                          <a:latin typeface="宋体" pitchFamily="2" charset="-122"/>
                          <a:ea typeface="宋体" pitchFamily="2" charset="-122"/>
                          <a:cs typeface="Times New Roman"/>
                        </a:rPr>
                        <a:t>国家主权、国家安全、领土完整、国家统一、宪法确立的国家政治制度和社会大局稳定、经济社会可持续发展的基本保障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32944097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636194935"/>
              </p:ext>
            </p:extLst>
          </p:nvPr>
        </p:nvGraphicFramePr>
        <p:xfrm>
          <a:off x="680224" y="1494265"/>
          <a:ext cx="10995103" cy="4956797"/>
        </p:xfrm>
        <a:graphic>
          <a:graphicData uri="http://schemas.openxmlformats.org/drawingml/2006/table">
            <a:tbl>
              <a:tblPr firstRow="1" firstCol="1" bandRow="1"/>
              <a:tblGrid>
                <a:gridCol w="2988527"/>
                <a:gridCol w="1761893"/>
                <a:gridCol w="6244683"/>
              </a:tblGrid>
              <a:tr h="531833">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08157">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●知道公民遵守宪法法律、维护国家利益、依法服兵役、依法纳税的义务，了解这些义务的具体内容和要求，懂得履行这些义务的意义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为什么要维护国家利益</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国家利益</a:t>
                      </a:r>
                      <a:r>
                        <a:rPr lang="zh-CN" sz="2400" dirty="0">
                          <a:solidFill>
                            <a:srgbClr val="000000"/>
                          </a:solidFill>
                          <a:effectLst/>
                          <a:latin typeface="宋体" pitchFamily="2" charset="-122"/>
                          <a:ea typeface="宋体" pitchFamily="2" charset="-122"/>
                          <a:cs typeface="Times New Roman"/>
                        </a:rPr>
                        <a:t>是广大人民最根本、最长远的利益</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国家利益</a:t>
                      </a:r>
                      <a:r>
                        <a:rPr lang="zh-CN" sz="2400" dirty="0">
                          <a:solidFill>
                            <a:srgbClr val="000000"/>
                          </a:solidFill>
                          <a:effectLst/>
                          <a:latin typeface="宋体" pitchFamily="2" charset="-122"/>
                          <a:ea typeface="宋体" pitchFamily="2" charset="-122"/>
                          <a:cs typeface="Times New Roman"/>
                        </a:rPr>
                        <a:t>与人民利益在根本上是一致的。维护国家利益是实现国家富强、民族振兴、人民幸福的重要保证</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国家利益是每个公民的基本义务</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1480684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964109230"/>
              </p:ext>
            </p:extLst>
          </p:nvPr>
        </p:nvGraphicFramePr>
        <p:xfrm>
          <a:off x="825191" y="1605778"/>
          <a:ext cx="10381786" cy="4594756"/>
        </p:xfrm>
        <a:graphic>
          <a:graphicData uri="http://schemas.openxmlformats.org/drawingml/2006/table">
            <a:tbl>
              <a:tblPr firstRow="1" firstCol="1" bandRow="1"/>
              <a:tblGrid>
                <a:gridCol w="3100038"/>
                <a:gridCol w="1984917"/>
                <a:gridCol w="5296831"/>
              </a:tblGrid>
              <a:tr h="50358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6116">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●知道公民遵守宪法法律、维护国家利益、依法服兵役、依法纳税的义务，了解这些义务的具体内容和要求，懂得履行这些义务的意义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维护国家利益的表现有哪些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国家统一和全国各民族团结</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国家安全、荣誉和利益</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87509907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032141238"/>
              </p:ext>
            </p:extLst>
          </p:nvPr>
        </p:nvGraphicFramePr>
        <p:xfrm>
          <a:off x="780587" y="1594627"/>
          <a:ext cx="10694018" cy="4594756"/>
        </p:xfrm>
        <a:graphic>
          <a:graphicData uri="http://schemas.openxmlformats.org/drawingml/2006/table">
            <a:tbl>
              <a:tblPr firstRow="1" firstCol="1" bandRow="1"/>
              <a:tblGrid>
                <a:gridCol w="3193272"/>
                <a:gridCol w="1980892"/>
                <a:gridCol w="5519854"/>
              </a:tblGrid>
              <a:tr h="50358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6116">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●知道公民遵守宪法法律、维护国家利益、依法服兵役、依法纳税的义务，了解这些义务的具体内容和要求，懂得履行这些义务的意义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维护国家统一和全国各民族团结的必要性</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原因</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和要求是什么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原因</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a:t>
                      </a:r>
                      <a:r>
                        <a:rPr lang="zh-CN" sz="2400" dirty="0">
                          <a:solidFill>
                            <a:srgbClr val="000000"/>
                          </a:solidFill>
                          <a:effectLst/>
                          <a:latin typeface="宋体" pitchFamily="2" charset="-122"/>
                          <a:ea typeface="宋体" pitchFamily="2" charset="-122"/>
                          <a:cs typeface="Times New Roman"/>
                        </a:rPr>
                        <a:t>国是统一的多民族</a:t>
                      </a:r>
                      <a:r>
                        <a:rPr lang="zh-CN" sz="2400" dirty="0" smtClean="0">
                          <a:solidFill>
                            <a:srgbClr val="000000"/>
                          </a:solidFill>
                          <a:effectLst/>
                          <a:latin typeface="宋体" pitchFamily="2" charset="-122"/>
                          <a:ea typeface="宋体" pitchFamily="2" charset="-122"/>
                          <a:cs typeface="Times New Roman"/>
                        </a:rPr>
                        <a:t>国家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的统一和民族的</a:t>
                      </a:r>
                      <a:r>
                        <a:rPr lang="zh-CN" sz="2400" dirty="0" smtClean="0">
                          <a:solidFill>
                            <a:srgbClr val="000000"/>
                          </a:solidFill>
                          <a:effectLst/>
                          <a:latin typeface="宋体" pitchFamily="2" charset="-122"/>
                          <a:ea typeface="宋体" pitchFamily="2" charset="-122"/>
                          <a:cs typeface="Times New Roman"/>
                        </a:rPr>
                        <a:t>团结</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我国顺利进行社会主义现代化建设的基本保证</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要求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每个</a:t>
                      </a:r>
                      <a:r>
                        <a:rPr lang="zh-CN" sz="2400" dirty="0">
                          <a:solidFill>
                            <a:srgbClr val="000000"/>
                          </a:solidFill>
                          <a:effectLst/>
                          <a:latin typeface="宋体" pitchFamily="2" charset="-122"/>
                          <a:ea typeface="宋体" pitchFamily="2" charset="-122"/>
                          <a:cs typeface="Times New Roman"/>
                        </a:rPr>
                        <a:t>公民都应当把自己的命运与国家盛衰、民族兴亡紧密联系在</a:t>
                      </a:r>
                      <a:r>
                        <a:rPr lang="zh-CN" sz="2400" dirty="0" smtClean="0">
                          <a:solidFill>
                            <a:srgbClr val="000000"/>
                          </a:solidFill>
                          <a:effectLst/>
                          <a:latin typeface="宋体" pitchFamily="2" charset="-122"/>
                          <a:ea typeface="宋体" pitchFamily="2" charset="-122"/>
                          <a:cs typeface="Times New Roman"/>
                        </a:rPr>
                        <a:t>一起</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自觉</a:t>
                      </a:r>
                      <a:r>
                        <a:rPr lang="zh-CN" sz="2400" dirty="0">
                          <a:solidFill>
                            <a:srgbClr val="000000"/>
                          </a:solidFill>
                          <a:effectLst/>
                          <a:latin typeface="宋体" pitchFamily="2" charset="-122"/>
                          <a:ea typeface="宋体" pitchFamily="2" charset="-122"/>
                          <a:cs typeface="Times New Roman"/>
                        </a:rPr>
                        <a:t>维护国家领土完整和主权</a:t>
                      </a:r>
                      <a:r>
                        <a:rPr lang="zh-CN" sz="2400" dirty="0" smtClean="0">
                          <a:solidFill>
                            <a:srgbClr val="000000"/>
                          </a:solidFill>
                          <a:effectLst/>
                          <a:latin typeface="宋体" pitchFamily="2" charset="-122"/>
                          <a:ea typeface="宋体" pitchFamily="2" charset="-122"/>
                          <a:cs typeface="Times New Roman"/>
                        </a:rPr>
                        <a:t>统一</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民族之间平等团结互助和谐的关系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56600608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588767786"/>
              </p:ext>
            </p:extLst>
          </p:nvPr>
        </p:nvGraphicFramePr>
        <p:xfrm>
          <a:off x="591015" y="1505418"/>
          <a:ext cx="11084312" cy="4815840"/>
        </p:xfrm>
        <a:graphic>
          <a:graphicData uri="http://schemas.openxmlformats.org/drawingml/2006/table">
            <a:tbl>
              <a:tblPr firstRow="1" firstCol="1" bandRow="1"/>
              <a:tblGrid>
                <a:gridCol w="3190062"/>
                <a:gridCol w="1636068"/>
                <a:gridCol w="6258182"/>
              </a:tblGrid>
              <a:tr h="50358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6116">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●知道公民遵守宪法法律、维护国家利益、依法服兵役、依法纳税的义务，了解这些义务的具体内容和要求，懂得履行这些义务的意义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800" dirty="0">
                          <a:solidFill>
                            <a:srgbClr val="000000"/>
                          </a:solidFill>
                          <a:effectLst/>
                          <a:latin typeface="宋体" pitchFamily="2" charset="-122"/>
                          <a:ea typeface="宋体" pitchFamily="2" charset="-122"/>
                          <a:cs typeface="Times New Roman"/>
                        </a:rPr>
                        <a:t>维护国家安全、荣誉和利益的内容是什么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4200"/>
                        </a:lnSpc>
                        <a:spcAft>
                          <a:spcPts val="0"/>
                        </a:spcAft>
                      </a:pPr>
                      <a:r>
                        <a:rPr lang="en-US" sz="2800" dirty="0" smtClean="0">
                          <a:solidFill>
                            <a:srgbClr val="000000"/>
                          </a:solidFill>
                          <a:effectLst/>
                          <a:latin typeface="宋体" pitchFamily="2" charset="-122"/>
                          <a:ea typeface="宋体" pitchFamily="2" charset="-122"/>
                          <a:cs typeface="Times New Roman"/>
                        </a:rPr>
                        <a:t>（1）</a:t>
                      </a:r>
                      <a:r>
                        <a:rPr lang="zh-CN" sz="2800" dirty="0" smtClean="0">
                          <a:solidFill>
                            <a:srgbClr val="000000"/>
                          </a:solidFill>
                          <a:effectLst/>
                          <a:latin typeface="宋体" pitchFamily="2" charset="-122"/>
                          <a:ea typeface="宋体" pitchFamily="2" charset="-122"/>
                          <a:cs typeface="Times New Roman"/>
                        </a:rPr>
                        <a:t>维护</a:t>
                      </a:r>
                      <a:r>
                        <a:rPr lang="zh-CN" sz="2800" dirty="0">
                          <a:solidFill>
                            <a:srgbClr val="000000"/>
                          </a:solidFill>
                          <a:effectLst/>
                          <a:latin typeface="宋体" pitchFamily="2" charset="-122"/>
                          <a:ea typeface="宋体" pitchFamily="2" charset="-122"/>
                          <a:cs typeface="Times New Roman"/>
                        </a:rPr>
                        <a:t>国家安全包括维护国家的主权、领土完整不受</a:t>
                      </a:r>
                      <a:r>
                        <a:rPr lang="zh-CN" sz="2800" dirty="0" smtClean="0">
                          <a:solidFill>
                            <a:srgbClr val="000000"/>
                          </a:solidFill>
                          <a:effectLst/>
                          <a:latin typeface="宋体" pitchFamily="2" charset="-122"/>
                          <a:ea typeface="宋体" pitchFamily="2" charset="-122"/>
                          <a:cs typeface="Times New Roman"/>
                        </a:rPr>
                        <a:t>侵犯</a:t>
                      </a:r>
                      <a:r>
                        <a:rPr lang="en-US" sz="2800" dirty="0" smtClean="0">
                          <a:solidFill>
                            <a:srgbClr val="000000"/>
                          </a:solidFill>
                          <a:effectLst/>
                          <a:latin typeface="宋体" pitchFamily="2" charset="-122"/>
                          <a:ea typeface="宋体" pitchFamily="2" charset="-122"/>
                          <a:cs typeface="Times New Roman"/>
                        </a:rPr>
                        <a:t>，</a:t>
                      </a:r>
                      <a:r>
                        <a:rPr lang="zh-CN" sz="2800" dirty="0" smtClean="0">
                          <a:solidFill>
                            <a:srgbClr val="000000"/>
                          </a:solidFill>
                          <a:effectLst/>
                          <a:latin typeface="宋体" pitchFamily="2" charset="-122"/>
                          <a:ea typeface="宋体" pitchFamily="2" charset="-122"/>
                          <a:cs typeface="Times New Roman"/>
                        </a:rPr>
                        <a:t>国家</a:t>
                      </a:r>
                      <a:r>
                        <a:rPr lang="zh-CN" sz="2800" dirty="0">
                          <a:solidFill>
                            <a:srgbClr val="000000"/>
                          </a:solidFill>
                          <a:effectLst/>
                          <a:latin typeface="宋体" pitchFamily="2" charset="-122"/>
                          <a:ea typeface="宋体" pitchFamily="2" charset="-122"/>
                          <a:cs typeface="Times New Roman"/>
                        </a:rPr>
                        <a:t>秘密不被窃取、泄露和</a:t>
                      </a:r>
                      <a:r>
                        <a:rPr lang="zh-CN" sz="2800" dirty="0" smtClean="0">
                          <a:solidFill>
                            <a:srgbClr val="000000"/>
                          </a:solidFill>
                          <a:effectLst/>
                          <a:latin typeface="宋体" pitchFamily="2" charset="-122"/>
                          <a:ea typeface="宋体" pitchFamily="2" charset="-122"/>
                          <a:cs typeface="Times New Roman"/>
                        </a:rPr>
                        <a:t>出卖</a:t>
                      </a:r>
                      <a:r>
                        <a:rPr lang="en-US" sz="2800" dirty="0" smtClean="0">
                          <a:solidFill>
                            <a:srgbClr val="000000"/>
                          </a:solidFill>
                          <a:effectLst/>
                          <a:latin typeface="宋体" pitchFamily="2" charset="-122"/>
                          <a:ea typeface="宋体" pitchFamily="2" charset="-122"/>
                          <a:cs typeface="Times New Roman"/>
                        </a:rPr>
                        <a:t>，</a:t>
                      </a:r>
                      <a:r>
                        <a:rPr lang="zh-CN" sz="2800" dirty="0" smtClean="0">
                          <a:solidFill>
                            <a:srgbClr val="000000"/>
                          </a:solidFill>
                          <a:effectLst/>
                          <a:latin typeface="宋体" pitchFamily="2" charset="-122"/>
                          <a:ea typeface="宋体" pitchFamily="2" charset="-122"/>
                          <a:cs typeface="Times New Roman"/>
                        </a:rPr>
                        <a:t>社会</a:t>
                      </a:r>
                      <a:r>
                        <a:rPr lang="zh-CN" sz="2800" dirty="0">
                          <a:solidFill>
                            <a:srgbClr val="000000"/>
                          </a:solidFill>
                          <a:effectLst/>
                          <a:latin typeface="宋体" pitchFamily="2" charset="-122"/>
                          <a:ea typeface="宋体" pitchFamily="2" charset="-122"/>
                          <a:cs typeface="Times New Roman"/>
                        </a:rPr>
                        <a:t>秩序不被</a:t>
                      </a:r>
                      <a:r>
                        <a:rPr lang="zh-CN" sz="2800" dirty="0" smtClean="0">
                          <a:solidFill>
                            <a:srgbClr val="000000"/>
                          </a:solidFill>
                          <a:effectLst/>
                          <a:latin typeface="宋体" pitchFamily="2" charset="-122"/>
                          <a:ea typeface="宋体" pitchFamily="2" charset="-122"/>
                          <a:cs typeface="Times New Roman"/>
                        </a:rPr>
                        <a:t>破坏</a:t>
                      </a:r>
                      <a:r>
                        <a:rPr lang="zh-CN" altLang="en-US" sz="2800" dirty="0" smtClean="0">
                          <a:solidFill>
                            <a:srgbClr val="000000"/>
                          </a:solidFill>
                          <a:effectLst/>
                          <a:latin typeface="宋体" pitchFamily="2" charset="-122"/>
                          <a:ea typeface="宋体" pitchFamily="2" charset="-122"/>
                          <a:cs typeface="Times New Roman"/>
                        </a:rPr>
                        <a:t>，</a:t>
                      </a:r>
                      <a:r>
                        <a:rPr lang="zh-CN" sz="2800" dirty="0" smtClean="0">
                          <a:solidFill>
                            <a:srgbClr val="000000"/>
                          </a:solidFill>
                          <a:effectLst/>
                          <a:latin typeface="宋体" pitchFamily="2" charset="-122"/>
                          <a:ea typeface="宋体" pitchFamily="2" charset="-122"/>
                          <a:cs typeface="Times New Roman"/>
                        </a:rPr>
                        <a:t>等等</a:t>
                      </a:r>
                      <a:endParaRPr lang="zh-CN" sz="2800" dirty="0">
                        <a:solidFill>
                          <a:srgbClr val="000000"/>
                        </a:solidFill>
                        <a:effectLst/>
                        <a:latin typeface="宋体" pitchFamily="2" charset="-122"/>
                        <a:ea typeface="宋体" pitchFamily="2" charset="-122"/>
                        <a:cs typeface="Times New Roman"/>
                      </a:endParaRPr>
                    </a:p>
                    <a:p>
                      <a:pPr>
                        <a:lnSpc>
                          <a:spcPts val="4200"/>
                        </a:lnSpc>
                        <a:spcAft>
                          <a:spcPts val="0"/>
                        </a:spcAft>
                      </a:pPr>
                      <a:r>
                        <a:rPr lang="en-US" sz="2800" dirty="0" smtClean="0">
                          <a:solidFill>
                            <a:srgbClr val="000000"/>
                          </a:solidFill>
                          <a:effectLst/>
                          <a:latin typeface="宋体" pitchFamily="2" charset="-122"/>
                          <a:ea typeface="宋体" pitchFamily="2" charset="-122"/>
                          <a:cs typeface="Times New Roman"/>
                        </a:rPr>
                        <a:t>（2）</a:t>
                      </a:r>
                      <a:r>
                        <a:rPr lang="zh-CN" sz="2800" dirty="0" smtClean="0">
                          <a:solidFill>
                            <a:srgbClr val="000000"/>
                          </a:solidFill>
                          <a:effectLst/>
                          <a:latin typeface="宋体" pitchFamily="2" charset="-122"/>
                          <a:ea typeface="宋体" pitchFamily="2" charset="-122"/>
                          <a:cs typeface="Times New Roman"/>
                        </a:rPr>
                        <a:t>维护</a:t>
                      </a:r>
                      <a:r>
                        <a:rPr lang="zh-CN" sz="2800" dirty="0">
                          <a:solidFill>
                            <a:srgbClr val="000000"/>
                          </a:solidFill>
                          <a:effectLst/>
                          <a:latin typeface="宋体" pitchFamily="2" charset="-122"/>
                          <a:ea typeface="宋体" pitchFamily="2" charset="-122"/>
                          <a:cs typeface="Times New Roman"/>
                        </a:rPr>
                        <a:t>国家荣誉包括维护国家的尊严不受</a:t>
                      </a:r>
                      <a:r>
                        <a:rPr lang="zh-CN" sz="2800" dirty="0" smtClean="0">
                          <a:solidFill>
                            <a:srgbClr val="000000"/>
                          </a:solidFill>
                          <a:effectLst/>
                          <a:latin typeface="宋体" pitchFamily="2" charset="-122"/>
                          <a:ea typeface="宋体" pitchFamily="2" charset="-122"/>
                          <a:cs typeface="Times New Roman"/>
                        </a:rPr>
                        <a:t>侵犯</a:t>
                      </a:r>
                      <a:r>
                        <a:rPr lang="en-US" sz="2800" dirty="0" smtClean="0">
                          <a:solidFill>
                            <a:srgbClr val="000000"/>
                          </a:solidFill>
                          <a:effectLst/>
                          <a:latin typeface="宋体" pitchFamily="2" charset="-122"/>
                          <a:ea typeface="宋体" pitchFamily="2" charset="-122"/>
                          <a:cs typeface="Times New Roman"/>
                        </a:rPr>
                        <a:t>，</a:t>
                      </a:r>
                      <a:r>
                        <a:rPr lang="zh-CN" sz="2800" dirty="0" smtClean="0">
                          <a:solidFill>
                            <a:srgbClr val="000000"/>
                          </a:solidFill>
                          <a:effectLst/>
                          <a:latin typeface="宋体" pitchFamily="2" charset="-122"/>
                          <a:ea typeface="宋体" pitchFamily="2" charset="-122"/>
                          <a:cs typeface="Times New Roman"/>
                        </a:rPr>
                        <a:t>国家</a:t>
                      </a:r>
                      <a:r>
                        <a:rPr lang="zh-CN" sz="2800" dirty="0">
                          <a:solidFill>
                            <a:srgbClr val="000000"/>
                          </a:solidFill>
                          <a:effectLst/>
                          <a:latin typeface="宋体" pitchFamily="2" charset="-122"/>
                          <a:ea typeface="宋体" pitchFamily="2" charset="-122"/>
                          <a:cs typeface="Times New Roman"/>
                        </a:rPr>
                        <a:t>的荣誉不受玷污</a:t>
                      </a:r>
                    </a:p>
                    <a:p>
                      <a:pPr>
                        <a:lnSpc>
                          <a:spcPts val="4200"/>
                        </a:lnSpc>
                        <a:spcAft>
                          <a:spcPts val="0"/>
                        </a:spcAft>
                      </a:pPr>
                      <a:r>
                        <a:rPr lang="en-US" sz="2800" dirty="0" smtClean="0">
                          <a:solidFill>
                            <a:srgbClr val="000000"/>
                          </a:solidFill>
                          <a:effectLst/>
                          <a:latin typeface="宋体" pitchFamily="2" charset="-122"/>
                          <a:ea typeface="宋体" pitchFamily="2" charset="-122"/>
                          <a:cs typeface="Times New Roman"/>
                        </a:rPr>
                        <a:t>（3）</a:t>
                      </a:r>
                      <a:r>
                        <a:rPr lang="zh-CN" sz="2800" dirty="0" smtClean="0">
                          <a:solidFill>
                            <a:srgbClr val="000000"/>
                          </a:solidFill>
                          <a:effectLst/>
                          <a:latin typeface="宋体" pitchFamily="2" charset="-122"/>
                          <a:ea typeface="宋体" pitchFamily="2" charset="-122"/>
                          <a:cs typeface="Times New Roman"/>
                        </a:rPr>
                        <a:t>维护</a:t>
                      </a:r>
                      <a:r>
                        <a:rPr lang="zh-CN" sz="2800" dirty="0">
                          <a:solidFill>
                            <a:srgbClr val="000000"/>
                          </a:solidFill>
                          <a:effectLst/>
                          <a:latin typeface="宋体" pitchFamily="2" charset="-122"/>
                          <a:ea typeface="宋体" pitchFamily="2" charset="-122"/>
                          <a:cs typeface="Times New Roman"/>
                        </a:rPr>
                        <a:t>国家利益包括维护国家的政治、经济和安全等各方面的利益</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21350016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935922424"/>
              </p:ext>
            </p:extLst>
          </p:nvPr>
        </p:nvGraphicFramePr>
        <p:xfrm>
          <a:off x="780585" y="1427358"/>
          <a:ext cx="10905894" cy="5084953"/>
        </p:xfrm>
        <a:graphic>
          <a:graphicData uri="http://schemas.openxmlformats.org/drawingml/2006/table">
            <a:tbl>
              <a:tblPr firstRow="1" firstCol="1" bandRow="1"/>
              <a:tblGrid>
                <a:gridCol w="2698595"/>
                <a:gridCol w="1438508"/>
                <a:gridCol w="6768791"/>
              </a:tblGrid>
              <a:tr h="56543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19522">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●知道公民遵守宪法法律、维护国家利益、依法服兵役、依法纳税的义务，了解这些义务的具体内容和要求，懂得履行这些义务的意义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如何维护国家利益</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9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首先</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树立</a:t>
                      </a:r>
                      <a:r>
                        <a:rPr lang="zh-CN" sz="2400" dirty="0">
                          <a:solidFill>
                            <a:srgbClr val="000000"/>
                          </a:solidFill>
                          <a:effectLst/>
                          <a:latin typeface="宋体" pitchFamily="2" charset="-122"/>
                          <a:ea typeface="宋体" pitchFamily="2" charset="-122"/>
                          <a:cs typeface="Times New Roman"/>
                        </a:rPr>
                        <a:t>维护国家利益意识。</a:t>
                      </a:r>
                      <a:r>
                        <a:rPr lang="en-US" sz="2400" dirty="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坚持国家利益</a:t>
                      </a:r>
                      <a:r>
                        <a:rPr lang="zh-CN" sz="2400" dirty="0" smtClean="0">
                          <a:solidFill>
                            <a:srgbClr val="000000"/>
                          </a:solidFill>
                          <a:effectLst/>
                          <a:latin typeface="宋体" pitchFamily="2" charset="-122"/>
                          <a:ea typeface="宋体" pitchFamily="2" charset="-122"/>
                          <a:cs typeface="Times New Roman"/>
                        </a:rPr>
                        <a:t>至上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要心怀爱国之</a:t>
                      </a:r>
                      <a:r>
                        <a:rPr lang="zh-CN" sz="2400" dirty="0" smtClean="0">
                          <a:solidFill>
                            <a:srgbClr val="000000"/>
                          </a:solidFill>
                          <a:effectLst/>
                          <a:latin typeface="宋体" pitchFamily="2" charset="-122"/>
                          <a:ea typeface="宋体" pitchFamily="2" charset="-122"/>
                          <a:cs typeface="Times New Roman"/>
                        </a:rPr>
                        <a:t>情</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牢固</a:t>
                      </a:r>
                      <a:r>
                        <a:rPr lang="zh-CN" sz="2400" dirty="0">
                          <a:solidFill>
                            <a:srgbClr val="000000"/>
                          </a:solidFill>
                          <a:effectLst/>
                          <a:latin typeface="宋体" pitchFamily="2" charset="-122"/>
                          <a:ea typeface="宋体" pitchFamily="2" charset="-122"/>
                          <a:cs typeface="Times New Roman"/>
                        </a:rPr>
                        <a:t>树立国家利益至上</a:t>
                      </a:r>
                      <a:r>
                        <a:rPr lang="zh-CN" sz="2400" dirty="0" smtClean="0">
                          <a:solidFill>
                            <a:srgbClr val="000000"/>
                          </a:solidFill>
                          <a:effectLst/>
                          <a:latin typeface="宋体" pitchFamily="2" charset="-122"/>
                          <a:ea typeface="宋体" pitchFamily="2" charset="-122"/>
                          <a:cs typeface="Times New Roman"/>
                        </a:rPr>
                        <a:t>观念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以</a:t>
                      </a:r>
                      <a:r>
                        <a:rPr lang="zh-CN" sz="2400" dirty="0">
                          <a:solidFill>
                            <a:srgbClr val="000000"/>
                          </a:solidFill>
                          <a:effectLst/>
                          <a:latin typeface="宋体" pitchFamily="2" charset="-122"/>
                          <a:ea typeface="宋体" pitchFamily="2" charset="-122"/>
                          <a:cs typeface="Times New Roman"/>
                        </a:rPr>
                        <a:t>热爱祖国为</a:t>
                      </a:r>
                      <a:r>
                        <a:rPr lang="zh-CN" sz="2400" dirty="0" smtClean="0">
                          <a:solidFill>
                            <a:srgbClr val="000000"/>
                          </a:solidFill>
                          <a:effectLst/>
                          <a:latin typeface="宋体" pitchFamily="2" charset="-122"/>
                          <a:ea typeface="宋体" pitchFamily="2" charset="-122"/>
                          <a:cs typeface="Times New Roman"/>
                        </a:rPr>
                        <a:t>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以</a:t>
                      </a:r>
                      <a:r>
                        <a:rPr lang="zh-CN" sz="2400" dirty="0">
                          <a:solidFill>
                            <a:srgbClr val="000000"/>
                          </a:solidFill>
                          <a:effectLst/>
                          <a:latin typeface="宋体" pitchFamily="2" charset="-122"/>
                          <a:ea typeface="宋体" pitchFamily="2" charset="-122"/>
                          <a:cs typeface="Times New Roman"/>
                        </a:rPr>
                        <a:t>危害祖国为耻。</a:t>
                      </a:r>
                      <a:r>
                        <a:rPr lang="en-US" sz="2400" dirty="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坚持国家利益</a:t>
                      </a:r>
                      <a:r>
                        <a:rPr lang="zh-CN" sz="2400" dirty="0" smtClean="0">
                          <a:solidFill>
                            <a:srgbClr val="000000"/>
                          </a:solidFill>
                          <a:effectLst/>
                          <a:latin typeface="宋体" pitchFamily="2" charset="-122"/>
                          <a:ea typeface="宋体" pitchFamily="2" charset="-122"/>
                          <a:cs typeface="Times New Roman"/>
                        </a:rPr>
                        <a:t>至上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要树立和增强危机意识和防范意识。我们要对危害国家利益、威胁国家生存和发展的行为时刻保持警惕。</a:t>
                      </a:r>
                      <a:r>
                        <a:rPr lang="en-US" sz="2400" dirty="0">
                          <a:solidFill>
                            <a:srgbClr val="000000"/>
                          </a:solidFill>
                          <a:effectLst/>
                          <a:latin typeface="宋体" pitchFamily="2" charset="-122"/>
                          <a:ea typeface="宋体" pitchFamily="2" charset="-122"/>
                          <a:cs typeface="Times New Roman"/>
                        </a:rPr>
                        <a:t>③</a:t>
                      </a:r>
                      <a:r>
                        <a:rPr lang="zh-CN" sz="2400" dirty="0">
                          <a:solidFill>
                            <a:srgbClr val="000000"/>
                          </a:solidFill>
                          <a:effectLst/>
                          <a:latin typeface="宋体" pitchFamily="2" charset="-122"/>
                          <a:ea typeface="宋体" pitchFamily="2" charset="-122"/>
                          <a:cs typeface="Times New Roman"/>
                        </a:rPr>
                        <a:t>坚持国家利益</a:t>
                      </a:r>
                      <a:r>
                        <a:rPr lang="zh-CN" sz="2400" dirty="0" smtClean="0">
                          <a:solidFill>
                            <a:srgbClr val="000000"/>
                          </a:solidFill>
                          <a:effectLst/>
                          <a:latin typeface="宋体" pitchFamily="2" charset="-122"/>
                          <a:ea typeface="宋体" pitchFamily="2" charset="-122"/>
                          <a:cs typeface="Times New Roman"/>
                        </a:rPr>
                        <a:t>至上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要增强维护国家利益的责任感和使命感。同时用理性、务实、文明的</a:t>
                      </a:r>
                      <a:r>
                        <a:rPr lang="zh-CN" sz="2400" dirty="0" smtClean="0">
                          <a:solidFill>
                            <a:srgbClr val="000000"/>
                          </a:solidFill>
                          <a:effectLst/>
                          <a:latin typeface="宋体" pitchFamily="2" charset="-122"/>
                          <a:ea typeface="宋体" pitchFamily="2" charset="-122"/>
                          <a:cs typeface="Times New Roman"/>
                        </a:rPr>
                        <a:t>心态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合法</a:t>
                      </a:r>
                      <a:r>
                        <a:rPr lang="zh-CN" sz="2400" dirty="0">
                          <a:solidFill>
                            <a:srgbClr val="000000"/>
                          </a:solidFill>
                          <a:effectLst/>
                          <a:latin typeface="宋体" pitchFamily="2" charset="-122"/>
                          <a:ea typeface="宋体" pitchFamily="2" charset="-122"/>
                          <a:cs typeface="Times New Roman"/>
                        </a:rPr>
                        <a:t>有序地表达爱国</a:t>
                      </a:r>
                      <a:r>
                        <a:rPr lang="zh-CN" sz="2400" dirty="0" smtClean="0">
                          <a:solidFill>
                            <a:srgbClr val="000000"/>
                          </a:solidFill>
                          <a:effectLst/>
                          <a:latin typeface="宋体" pitchFamily="2" charset="-122"/>
                          <a:ea typeface="宋体" pitchFamily="2" charset="-122"/>
                          <a:cs typeface="Times New Roman"/>
                        </a:rPr>
                        <a:t>情感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维护国家利益</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14361642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1806963070"/>
              </p:ext>
            </p:extLst>
          </p:nvPr>
        </p:nvGraphicFramePr>
        <p:xfrm>
          <a:off x="858644" y="1416208"/>
          <a:ext cx="10549055" cy="4984592"/>
        </p:xfrm>
        <a:graphic>
          <a:graphicData uri="http://schemas.openxmlformats.org/drawingml/2006/table">
            <a:tbl>
              <a:tblPr firstRow="1" firstCol="1" bandRow="1"/>
              <a:tblGrid>
                <a:gridCol w="2754351"/>
                <a:gridCol w="1427356"/>
                <a:gridCol w="6367348"/>
              </a:tblGrid>
              <a:tr h="56362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096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●知道公民遵守宪法法律、维护国家利益、依法服兵役、依法纳税的义务，了解这些义务的具体内容和要求，懂得履行这些义务的意义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如何维护国家利益</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以</a:t>
                      </a:r>
                      <a:r>
                        <a:rPr lang="zh-CN" sz="2400" dirty="0">
                          <a:solidFill>
                            <a:srgbClr val="000000"/>
                          </a:solidFill>
                          <a:effectLst/>
                          <a:latin typeface="宋体" pitchFamily="2" charset="-122"/>
                          <a:ea typeface="宋体" pitchFamily="2" charset="-122"/>
                          <a:cs typeface="Times New Roman"/>
                        </a:rPr>
                        <a:t>实际行动捍卫国家利益。</a:t>
                      </a:r>
                      <a:r>
                        <a:rPr lang="en-US" sz="2400" dirty="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当国家利益和个人利益发生矛盾</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要</a:t>
                      </a:r>
                      <a:r>
                        <a:rPr lang="zh-CN" sz="2400" dirty="0" smtClean="0">
                          <a:solidFill>
                            <a:srgbClr val="000000"/>
                          </a:solidFill>
                          <a:effectLst/>
                          <a:latin typeface="宋体" pitchFamily="2" charset="-122"/>
                          <a:ea typeface="宋体" pitchFamily="2" charset="-122"/>
                          <a:cs typeface="Times New Roman"/>
                        </a:rPr>
                        <a:t>顾全大局</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以</a:t>
                      </a:r>
                      <a:r>
                        <a:rPr lang="zh-CN" sz="2400" dirty="0">
                          <a:solidFill>
                            <a:srgbClr val="000000"/>
                          </a:solidFill>
                          <a:effectLst/>
                          <a:latin typeface="宋体" pitchFamily="2" charset="-122"/>
                          <a:ea typeface="宋体" pitchFamily="2" charset="-122"/>
                          <a:cs typeface="Times New Roman"/>
                        </a:rPr>
                        <a:t>国家利益为</a:t>
                      </a:r>
                      <a:r>
                        <a:rPr lang="zh-CN" sz="2400" dirty="0" smtClean="0">
                          <a:solidFill>
                            <a:srgbClr val="000000"/>
                          </a:solidFill>
                          <a:effectLst/>
                          <a:latin typeface="宋体" pitchFamily="2" charset="-122"/>
                          <a:ea typeface="宋体" pitchFamily="2" charset="-122"/>
                          <a:cs typeface="Times New Roman"/>
                        </a:rPr>
                        <a:t>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把</a:t>
                      </a:r>
                      <a:r>
                        <a:rPr lang="zh-CN" sz="2400" dirty="0">
                          <a:solidFill>
                            <a:srgbClr val="000000"/>
                          </a:solidFill>
                          <a:effectLst/>
                          <a:latin typeface="宋体" pitchFamily="2" charset="-122"/>
                          <a:ea typeface="宋体" pitchFamily="2" charset="-122"/>
                          <a:cs typeface="Times New Roman"/>
                        </a:rPr>
                        <a:t>国家利益放在第一位。</a:t>
                      </a:r>
                      <a:r>
                        <a:rPr lang="en-US" sz="2400" dirty="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为了</a:t>
                      </a:r>
                      <a:r>
                        <a:rPr lang="zh-CN" sz="2400" dirty="0" smtClean="0">
                          <a:solidFill>
                            <a:srgbClr val="000000"/>
                          </a:solidFill>
                          <a:effectLst/>
                          <a:latin typeface="宋体" pitchFamily="2" charset="-122"/>
                          <a:ea typeface="宋体" pitchFamily="2" charset="-122"/>
                          <a:cs typeface="Times New Roman"/>
                        </a:rPr>
                        <a:t>国家利益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有时</a:t>
                      </a:r>
                      <a:r>
                        <a:rPr lang="zh-CN" sz="2400" dirty="0">
                          <a:solidFill>
                            <a:srgbClr val="000000"/>
                          </a:solidFill>
                          <a:effectLst/>
                          <a:latin typeface="宋体" pitchFamily="2" charset="-122"/>
                          <a:ea typeface="宋体" pitchFamily="2" charset="-122"/>
                          <a:cs typeface="Times New Roman"/>
                        </a:rPr>
                        <a:t>不仅需要放弃</a:t>
                      </a:r>
                      <a:r>
                        <a:rPr lang="zh-CN" sz="2400" dirty="0" smtClean="0">
                          <a:solidFill>
                            <a:srgbClr val="000000"/>
                          </a:solidFill>
                          <a:effectLst/>
                          <a:latin typeface="宋体" pitchFamily="2" charset="-122"/>
                          <a:ea typeface="宋体" pitchFamily="2" charset="-122"/>
                          <a:cs typeface="Times New Roman"/>
                        </a:rPr>
                        <a:t>个人利益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甚至</a:t>
                      </a:r>
                      <a:r>
                        <a:rPr lang="zh-CN" sz="2400" dirty="0">
                          <a:solidFill>
                            <a:srgbClr val="000000"/>
                          </a:solidFill>
                          <a:effectLst/>
                          <a:latin typeface="宋体" pitchFamily="2" charset="-122"/>
                          <a:ea typeface="宋体" pitchFamily="2" charset="-122"/>
                          <a:cs typeface="Times New Roman"/>
                        </a:rPr>
                        <a:t>要献出自己的生命。</a:t>
                      </a:r>
                      <a:r>
                        <a:rPr lang="en-US" sz="2400" dirty="0">
                          <a:solidFill>
                            <a:srgbClr val="000000"/>
                          </a:solidFill>
                          <a:effectLst/>
                          <a:latin typeface="宋体" pitchFamily="2" charset="-122"/>
                          <a:ea typeface="宋体" pitchFamily="2" charset="-122"/>
                          <a:cs typeface="Times New Roman"/>
                        </a:rPr>
                        <a:t>③</a:t>
                      </a:r>
                      <a:r>
                        <a:rPr lang="zh-CN" sz="2400" dirty="0">
                          <a:solidFill>
                            <a:srgbClr val="000000"/>
                          </a:solidFill>
                          <a:effectLst/>
                          <a:latin typeface="宋体" pitchFamily="2" charset="-122"/>
                          <a:ea typeface="宋体" pitchFamily="2" charset="-122"/>
                          <a:cs typeface="Times New Roman"/>
                        </a:rPr>
                        <a:t>我们要始终把国家利益放在</a:t>
                      </a:r>
                      <a:r>
                        <a:rPr lang="zh-CN" sz="2400" dirty="0" smtClean="0">
                          <a:solidFill>
                            <a:srgbClr val="000000"/>
                          </a:solidFill>
                          <a:effectLst/>
                          <a:latin typeface="宋体" pitchFamily="2" charset="-122"/>
                          <a:ea typeface="宋体" pitchFamily="2" charset="-122"/>
                          <a:cs typeface="Times New Roman"/>
                        </a:rPr>
                        <a:t>第一位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捍卫</a:t>
                      </a:r>
                      <a:r>
                        <a:rPr lang="zh-CN" sz="2400" dirty="0">
                          <a:solidFill>
                            <a:srgbClr val="000000"/>
                          </a:solidFill>
                          <a:effectLst/>
                          <a:latin typeface="宋体" pitchFamily="2" charset="-122"/>
                          <a:ea typeface="宋体" pitchFamily="2" charset="-122"/>
                          <a:cs typeface="Times New Roman"/>
                        </a:rPr>
                        <a:t>国家</a:t>
                      </a:r>
                      <a:r>
                        <a:rPr lang="zh-CN" sz="2400" dirty="0" smtClean="0">
                          <a:solidFill>
                            <a:srgbClr val="000000"/>
                          </a:solidFill>
                          <a:effectLst/>
                          <a:latin typeface="宋体" pitchFamily="2" charset="-122"/>
                          <a:ea typeface="宋体" pitchFamily="2" charset="-122"/>
                          <a:cs typeface="Times New Roman"/>
                        </a:rPr>
                        <a:t>尊严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坚决</a:t>
                      </a:r>
                      <a:r>
                        <a:rPr lang="zh-CN" sz="2400" dirty="0">
                          <a:solidFill>
                            <a:srgbClr val="000000"/>
                          </a:solidFill>
                          <a:effectLst/>
                          <a:latin typeface="宋体" pitchFamily="2" charset="-122"/>
                          <a:ea typeface="宋体" pitchFamily="2" charset="-122"/>
                          <a:cs typeface="Times New Roman"/>
                        </a:rPr>
                        <a:t>同一切损害国家利益的行为作斗争。</a:t>
                      </a:r>
                      <a:r>
                        <a:rPr lang="en-US" sz="2400" dirty="0">
                          <a:solidFill>
                            <a:srgbClr val="000000"/>
                          </a:solidFill>
                          <a:effectLst/>
                          <a:latin typeface="宋体" pitchFamily="2" charset="-122"/>
                          <a:ea typeface="宋体" pitchFamily="2" charset="-122"/>
                          <a:cs typeface="Times New Roman"/>
                        </a:rPr>
                        <a:t>④</a:t>
                      </a:r>
                      <a:r>
                        <a:rPr lang="zh-CN" sz="2400" dirty="0">
                          <a:solidFill>
                            <a:srgbClr val="000000"/>
                          </a:solidFill>
                          <a:effectLst/>
                          <a:latin typeface="宋体" pitchFamily="2" charset="-122"/>
                          <a:ea typeface="宋体" pitchFamily="2" charset="-122"/>
                          <a:cs typeface="Times New Roman"/>
                        </a:rPr>
                        <a:t>自觉遵守道德和</a:t>
                      </a:r>
                      <a:r>
                        <a:rPr lang="zh-CN" sz="2400" dirty="0" smtClean="0">
                          <a:solidFill>
                            <a:srgbClr val="000000"/>
                          </a:solidFill>
                          <a:effectLst/>
                          <a:latin typeface="宋体" pitchFamily="2" charset="-122"/>
                          <a:ea typeface="宋体" pitchFamily="2" charset="-122"/>
                          <a:cs typeface="Times New Roman"/>
                        </a:rPr>
                        <a:t>法律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积极</a:t>
                      </a:r>
                      <a:r>
                        <a:rPr lang="zh-CN" sz="2400" dirty="0">
                          <a:solidFill>
                            <a:srgbClr val="000000"/>
                          </a:solidFill>
                          <a:effectLst/>
                          <a:latin typeface="宋体" pitchFamily="2" charset="-122"/>
                          <a:ea typeface="宋体" pitchFamily="2" charset="-122"/>
                          <a:cs typeface="Times New Roman"/>
                        </a:rPr>
                        <a:t>维护国家团结稳定的局面</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46205289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34202885"/>
              </p:ext>
            </p:extLst>
          </p:nvPr>
        </p:nvGraphicFramePr>
        <p:xfrm>
          <a:off x="858644" y="1416208"/>
          <a:ext cx="10549055" cy="5021329"/>
        </p:xfrm>
        <a:graphic>
          <a:graphicData uri="http://schemas.openxmlformats.org/drawingml/2006/table">
            <a:tbl>
              <a:tblPr firstRow="1" firstCol="1" bandRow="1"/>
              <a:tblGrid>
                <a:gridCol w="3036015"/>
                <a:gridCol w="1457926"/>
                <a:gridCol w="6055114"/>
              </a:tblGrid>
              <a:tr h="56362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096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●知道公民遵守宪法法律、维护国家利益、依法服兵役、依法纳税的义务，了解这些义务的具体内容和要求，懂得履行这些义务的意义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为什么国家安全如此重要</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9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安全是实现国家利益最根本的</a:t>
                      </a:r>
                      <a:r>
                        <a:rPr lang="zh-CN" sz="2400" dirty="0" smtClean="0">
                          <a:solidFill>
                            <a:srgbClr val="000000"/>
                          </a:solidFill>
                          <a:effectLst/>
                          <a:latin typeface="宋体" pitchFamily="2" charset="-122"/>
                          <a:ea typeface="宋体" pitchFamily="2" charset="-122"/>
                          <a:cs typeface="Times New Roman"/>
                        </a:rPr>
                        <a:t>保障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关系</a:t>
                      </a:r>
                      <a:r>
                        <a:rPr lang="zh-CN" sz="2400" dirty="0">
                          <a:solidFill>
                            <a:srgbClr val="000000"/>
                          </a:solidFill>
                          <a:effectLst/>
                          <a:latin typeface="宋体" pitchFamily="2" charset="-122"/>
                          <a:ea typeface="宋体" pitchFamily="2" charset="-122"/>
                          <a:cs typeface="Times New Roman"/>
                        </a:rPr>
                        <a:t>人民幸福、社会发展进步和中华民族伟大复兴。国泰民安是全体人民的共同</a:t>
                      </a:r>
                      <a:r>
                        <a:rPr lang="zh-CN" sz="2400" dirty="0" smtClean="0">
                          <a:solidFill>
                            <a:srgbClr val="000000"/>
                          </a:solidFill>
                          <a:effectLst/>
                          <a:latin typeface="宋体" pitchFamily="2" charset="-122"/>
                          <a:ea typeface="宋体" pitchFamily="2" charset="-122"/>
                          <a:cs typeface="Times New Roman"/>
                        </a:rPr>
                        <a:t>愿望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安全与每个人息息相关</a:t>
                      </a:r>
                    </a:p>
                    <a:p>
                      <a:pPr>
                        <a:lnSpc>
                          <a:spcPts val="39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安全是国家生存和发展的重要保障。国家政权和主权受到</a:t>
                      </a:r>
                      <a:r>
                        <a:rPr lang="zh-CN" sz="2400" dirty="0" smtClean="0">
                          <a:solidFill>
                            <a:srgbClr val="000000"/>
                          </a:solidFill>
                          <a:effectLst/>
                          <a:latin typeface="宋体" pitchFamily="2" charset="-122"/>
                          <a:ea typeface="宋体" pitchFamily="2" charset="-122"/>
                          <a:cs typeface="Times New Roman"/>
                        </a:rPr>
                        <a:t>威胁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的统一和领土完整遭到</a:t>
                      </a:r>
                      <a:r>
                        <a:rPr lang="zh-CN" sz="2400" dirty="0" smtClean="0">
                          <a:solidFill>
                            <a:srgbClr val="000000"/>
                          </a:solidFill>
                          <a:effectLst/>
                          <a:latin typeface="宋体" pitchFamily="2" charset="-122"/>
                          <a:ea typeface="宋体" pitchFamily="2" charset="-122"/>
                          <a:cs typeface="Times New Roman"/>
                        </a:rPr>
                        <a:t>破坏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的生存就会受到挑战。国家安全有</a:t>
                      </a:r>
                      <a:r>
                        <a:rPr lang="zh-CN" sz="2400" dirty="0" smtClean="0">
                          <a:solidFill>
                            <a:srgbClr val="000000"/>
                          </a:solidFill>
                          <a:effectLst/>
                          <a:latin typeface="宋体" pitchFamily="2" charset="-122"/>
                          <a:ea typeface="宋体" pitchFamily="2" charset="-122"/>
                          <a:cs typeface="Times New Roman"/>
                        </a:rPr>
                        <a:t>保障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经济</a:t>
                      </a:r>
                      <a:r>
                        <a:rPr lang="zh-CN" sz="2400" dirty="0">
                          <a:solidFill>
                            <a:srgbClr val="000000"/>
                          </a:solidFill>
                          <a:effectLst/>
                          <a:latin typeface="宋体" pitchFamily="2" charset="-122"/>
                          <a:ea typeface="宋体" pitchFamily="2" charset="-122"/>
                          <a:cs typeface="Times New Roman"/>
                        </a:rPr>
                        <a:t>社会才能不断</a:t>
                      </a:r>
                      <a:r>
                        <a:rPr lang="zh-CN" sz="2400" dirty="0" smtClean="0">
                          <a:solidFill>
                            <a:srgbClr val="000000"/>
                          </a:solidFill>
                          <a:effectLst/>
                          <a:latin typeface="宋体" pitchFamily="2" charset="-122"/>
                          <a:ea typeface="宋体" pitchFamily="2" charset="-122"/>
                          <a:cs typeface="Times New Roman"/>
                        </a:rPr>
                        <a:t>发展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祖国</a:t>
                      </a:r>
                      <a:r>
                        <a:rPr lang="zh-CN" sz="2400" dirty="0">
                          <a:solidFill>
                            <a:srgbClr val="000000"/>
                          </a:solidFill>
                          <a:effectLst/>
                          <a:latin typeface="宋体" pitchFamily="2" charset="-122"/>
                          <a:ea typeface="宋体" pitchFamily="2" charset="-122"/>
                          <a:cs typeface="Times New Roman"/>
                        </a:rPr>
                        <a:t>才能更加</a:t>
                      </a:r>
                      <a:r>
                        <a:rPr lang="zh-CN" sz="2400" dirty="0" smtClean="0">
                          <a:solidFill>
                            <a:srgbClr val="000000"/>
                          </a:solidFill>
                          <a:effectLst/>
                          <a:latin typeface="宋体" pitchFamily="2" charset="-122"/>
                          <a:ea typeface="宋体" pitchFamily="2" charset="-122"/>
                          <a:cs typeface="Times New Roman"/>
                        </a:rPr>
                        <a:t>繁荣富强</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646731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0518" y="1393838"/>
            <a:ext cx="9645804" cy="4524315"/>
          </a:xfrm>
          <a:prstGeom prst="rect">
            <a:avLst/>
          </a:prstGeom>
        </p:spPr>
        <p:txBody>
          <a:bodyPr wrap="square">
            <a:spAutoFit/>
          </a:bodyPr>
          <a:lstStyle/>
          <a:p>
            <a:pPr>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本讲内容的高频</a:t>
            </a:r>
            <a:r>
              <a:rPr lang="zh-CN" altLang="en-US" sz="2400" dirty="0" smtClean="0">
                <a:latin typeface="宋体" pitchFamily="2" charset="-122"/>
                <a:ea typeface="宋体" pitchFamily="2" charset="-122"/>
              </a:rPr>
              <a:t>考点：正确</a:t>
            </a:r>
            <a:r>
              <a:rPr lang="zh-CN" altLang="en-US" sz="2400" dirty="0">
                <a:latin typeface="宋体" pitchFamily="2" charset="-122"/>
                <a:ea typeface="宋体" pitchFamily="2" charset="-122"/>
              </a:rPr>
              <a:t>行使权利、权利和义务相统一、人格</a:t>
            </a:r>
            <a:r>
              <a:rPr lang="zh-CN" altLang="en-US" sz="2400" dirty="0" smtClean="0">
                <a:latin typeface="宋体" pitchFamily="2" charset="-122"/>
                <a:ea typeface="宋体" pitchFamily="2" charset="-122"/>
              </a:rPr>
              <a:t>尊严，增强</a:t>
            </a:r>
            <a:r>
              <a:rPr lang="zh-CN" altLang="en-US" sz="2400" dirty="0">
                <a:latin typeface="宋体" pitchFamily="2" charset="-122"/>
                <a:ea typeface="宋体" pitchFamily="2" charset="-122"/>
              </a:rPr>
              <a:t>义务</a:t>
            </a:r>
            <a:r>
              <a:rPr lang="zh-CN" altLang="en-US" sz="2400" dirty="0" smtClean="0">
                <a:latin typeface="宋体" pitchFamily="2" charset="-122"/>
                <a:ea typeface="宋体" pitchFamily="2" charset="-122"/>
              </a:rPr>
              <a:t>意识，自觉</a:t>
            </a:r>
            <a:r>
              <a:rPr lang="zh-CN" altLang="en-US" sz="2400" dirty="0">
                <a:latin typeface="宋体" pitchFamily="2" charset="-122"/>
                <a:ea typeface="宋体" pitchFamily="2" charset="-122"/>
              </a:rPr>
              <a:t>履行义务。在复习时要特别</a:t>
            </a:r>
            <a:r>
              <a:rPr lang="zh-CN" altLang="en-US" sz="2400" dirty="0" smtClean="0">
                <a:latin typeface="宋体" pitchFamily="2" charset="-122"/>
                <a:ea typeface="宋体" pitchFamily="2" charset="-122"/>
              </a:rPr>
              <a:t>重视，不但</a:t>
            </a:r>
            <a:r>
              <a:rPr lang="zh-CN" altLang="en-US" sz="2400" dirty="0">
                <a:latin typeface="宋体" pitchFamily="2" charset="-122"/>
                <a:ea typeface="宋体" pitchFamily="2" charset="-122"/>
              </a:rPr>
              <a:t>要</a:t>
            </a:r>
            <a:r>
              <a:rPr lang="zh-CN" altLang="en-US" sz="2400" dirty="0" smtClean="0">
                <a:latin typeface="宋体" pitchFamily="2" charset="-122"/>
                <a:ea typeface="宋体" pitchFamily="2" charset="-122"/>
              </a:rPr>
              <a:t>理解，更</a:t>
            </a:r>
            <a:r>
              <a:rPr lang="zh-CN" altLang="en-US" sz="2400" dirty="0">
                <a:latin typeface="宋体" pitchFamily="2" charset="-122"/>
                <a:ea typeface="宋体" pitchFamily="2" charset="-122"/>
              </a:rPr>
              <a:t>要能结合具体的生活事例进行分析。懂得行使权利有</a:t>
            </a:r>
            <a:r>
              <a:rPr lang="zh-CN" altLang="en-US" sz="2400" dirty="0" smtClean="0">
                <a:latin typeface="宋体" pitchFamily="2" charset="-122"/>
                <a:ea typeface="宋体" pitchFamily="2" charset="-122"/>
              </a:rPr>
              <a:t>界限，依法</a:t>
            </a:r>
            <a:r>
              <a:rPr lang="zh-CN" altLang="en-US" sz="2400" dirty="0">
                <a:latin typeface="宋体" pitchFamily="2" charset="-122"/>
                <a:ea typeface="宋体" pitchFamily="2" charset="-122"/>
              </a:rPr>
              <a:t>行使权利。</a:t>
            </a:r>
            <a:r>
              <a:rPr lang="zh-CN" altLang="en-US" sz="2400" dirty="0" smtClean="0">
                <a:latin typeface="宋体" pitchFamily="2" charset="-122"/>
                <a:ea typeface="宋体" pitchFamily="2" charset="-122"/>
              </a:rPr>
              <a:t>另外，随着</a:t>
            </a:r>
            <a:r>
              <a:rPr lang="zh-CN" altLang="en-US" sz="2400" dirty="0">
                <a:latin typeface="宋体" pitchFamily="2" charset="-122"/>
                <a:ea typeface="宋体" pitchFamily="2" charset="-122"/>
              </a:rPr>
              <a:t>互联网技术的应用和</a:t>
            </a:r>
            <a:r>
              <a:rPr lang="zh-CN" altLang="en-US" sz="2400" dirty="0" smtClean="0">
                <a:latin typeface="宋体" pitchFamily="2" charset="-122"/>
                <a:ea typeface="宋体" pitchFamily="2" charset="-122"/>
              </a:rPr>
              <a:t>普及，网上</a:t>
            </a:r>
            <a:r>
              <a:rPr lang="zh-CN" altLang="en-US" sz="2400" dirty="0">
                <a:latin typeface="宋体" pitchFamily="2" charset="-122"/>
                <a:ea typeface="宋体" pitchFamily="2" charset="-122"/>
              </a:rPr>
              <a:t>侵权、网上正确行使权利越来越引起人们的</a:t>
            </a:r>
            <a:r>
              <a:rPr lang="zh-CN" altLang="en-US" sz="2400" dirty="0" smtClean="0">
                <a:latin typeface="宋体" pitchFamily="2" charset="-122"/>
                <a:ea typeface="宋体" pitchFamily="2" charset="-122"/>
              </a:rPr>
              <a:t>关注，复习</a:t>
            </a:r>
            <a:r>
              <a:rPr lang="zh-CN" altLang="en-US" sz="2400" dirty="0">
                <a:latin typeface="宋体" pitchFamily="2" charset="-122"/>
                <a:ea typeface="宋体" pitchFamily="2" charset="-122"/>
              </a:rPr>
              <a:t>时多注意这方面的事例和现象。</a:t>
            </a:r>
          </a:p>
          <a:p>
            <a:pPr>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对应的</a:t>
            </a:r>
            <a:r>
              <a:rPr lang="zh-CN" altLang="en-US" sz="2400" dirty="0" smtClean="0">
                <a:latin typeface="宋体" pitchFamily="2" charset="-122"/>
                <a:ea typeface="宋体" pitchFamily="2" charset="-122"/>
              </a:rPr>
              <a:t>热点：社会生活</a:t>
            </a:r>
            <a:r>
              <a:rPr lang="zh-CN" altLang="en-US" sz="2400" dirty="0">
                <a:latin typeface="宋体" pitchFamily="2" charset="-122"/>
                <a:ea typeface="宋体" pitchFamily="2" charset="-122"/>
              </a:rPr>
              <a:t>中典型的</a:t>
            </a:r>
            <a:r>
              <a:rPr lang="zh-CN" altLang="en-US" sz="2400" dirty="0" smtClean="0">
                <a:latin typeface="宋体" pitchFamily="2" charset="-122"/>
                <a:ea typeface="宋体" pitchFamily="2" charset="-122"/>
              </a:rPr>
              <a:t>事件，如</a:t>
            </a:r>
            <a:r>
              <a:rPr lang="zh-CN" altLang="en-US" sz="2400" dirty="0">
                <a:latin typeface="宋体" pitchFamily="2" charset="-122"/>
                <a:ea typeface="宋体" pitchFamily="2" charset="-122"/>
              </a:rPr>
              <a:t>以广场舞为代表的公共场所权利的行使及应履行的义务、现实生活中及网络上典型的侵权案件、反腐中监督权的行使等。</a:t>
            </a:r>
          </a:p>
        </p:txBody>
      </p:sp>
    </p:spTree>
    <p:extLst>
      <p:ext uri="{BB962C8B-B14F-4D97-AF65-F5344CB8AC3E}">
        <p14:creationId xmlns="" xmlns:p14="http://schemas.microsoft.com/office/powerpoint/2010/main" val="247116792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986926421"/>
              </p:ext>
            </p:extLst>
          </p:nvPr>
        </p:nvGraphicFramePr>
        <p:xfrm>
          <a:off x="858644" y="1416208"/>
          <a:ext cx="10738624" cy="4984592"/>
        </p:xfrm>
        <a:graphic>
          <a:graphicData uri="http://schemas.openxmlformats.org/drawingml/2006/table">
            <a:tbl>
              <a:tblPr firstRow="1" firstCol="1" bandRow="1"/>
              <a:tblGrid>
                <a:gridCol w="3090573"/>
                <a:gridCol w="1438719"/>
                <a:gridCol w="6209332"/>
              </a:tblGrid>
              <a:tr h="56362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096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●知道公民遵守宪法法律、维护国家利益、依法服兵役、依法纳税的义务，了解这些义务的具体内容和要求，懂得履行这些义务的意义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为什么国家安全如此重要</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安全是人民幸福安康的前提。只有国家</a:t>
                      </a:r>
                      <a:r>
                        <a:rPr lang="zh-CN" sz="2400" dirty="0" smtClean="0">
                          <a:solidFill>
                            <a:srgbClr val="000000"/>
                          </a:solidFill>
                          <a:effectLst/>
                          <a:latin typeface="宋体" pitchFamily="2" charset="-122"/>
                          <a:ea typeface="宋体" pitchFamily="2" charset="-122"/>
                          <a:cs typeface="Times New Roman"/>
                        </a:rPr>
                        <a:t>安定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才能拥有良好的学习环境和生产、生活</a:t>
                      </a:r>
                      <a:r>
                        <a:rPr lang="zh-CN" sz="2400" dirty="0" smtClean="0">
                          <a:solidFill>
                            <a:srgbClr val="000000"/>
                          </a:solidFill>
                          <a:effectLst/>
                          <a:latin typeface="宋体" pitchFamily="2" charset="-122"/>
                          <a:ea typeface="宋体" pitchFamily="2" charset="-122"/>
                          <a:cs typeface="Times New Roman"/>
                        </a:rPr>
                        <a:t>环境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生命</a:t>
                      </a:r>
                      <a:r>
                        <a:rPr lang="zh-CN" sz="2400" dirty="0">
                          <a:solidFill>
                            <a:srgbClr val="000000"/>
                          </a:solidFill>
                          <a:effectLst/>
                          <a:latin typeface="宋体" pitchFamily="2" charset="-122"/>
                          <a:ea typeface="宋体" pitchFamily="2" charset="-122"/>
                          <a:cs typeface="Times New Roman"/>
                        </a:rPr>
                        <a:t>安全、财产安全才能得到</a:t>
                      </a:r>
                      <a:r>
                        <a:rPr lang="zh-CN" sz="2400" dirty="0" smtClean="0">
                          <a:solidFill>
                            <a:srgbClr val="000000"/>
                          </a:solidFill>
                          <a:effectLst/>
                          <a:latin typeface="宋体" pitchFamily="2" charset="-122"/>
                          <a:ea typeface="宋体" pitchFamily="2" charset="-122"/>
                          <a:cs typeface="Times New Roman"/>
                        </a:rPr>
                        <a:t>保障</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才能</a:t>
                      </a:r>
                      <a:r>
                        <a:rPr lang="zh-CN" sz="2400" dirty="0">
                          <a:solidFill>
                            <a:srgbClr val="000000"/>
                          </a:solidFill>
                          <a:effectLst/>
                          <a:latin typeface="宋体" pitchFamily="2" charset="-122"/>
                          <a:ea typeface="宋体" pitchFamily="2" charset="-122"/>
                          <a:cs typeface="Times New Roman"/>
                        </a:rPr>
                        <a:t>获得</a:t>
                      </a:r>
                      <a:r>
                        <a:rPr lang="zh-CN" sz="2400" dirty="0" smtClean="0">
                          <a:solidFill>
                            <a:srgbClr val="000000"/>
                          </a:solidFill>
                          <a:effectLst/>
                          <a:latin typeface="宋体" pitchFamily="2" charset="-122"/>
                          <a:ea typeface="宋体" pitchFamily="2" charset="-122"/>
                          <a:cs typeface="Times New Roman"/>
                        </a:rPr>
                        <a:t>安全感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进而</a:t>
                      </a:r>
                      <a:r>
                        <a:rPr lang="zh-CN" sz="2400" dirty="0">
                          <a:solidFill>
                            <a:srgbClr val="000000"/>
                          </a:solidFill>
                          <a:effectLst/>
                          <a:latin typeface="宋体" pitchFamily="2" charset="-122"/>
                          <a:ea typeface="宋体" pitchFamily="2" charset="-122"/>
                          <a:cs typeface="Times New Roman"/>
                        </a:rPr>
                        <a:t>创造更加美好的生活和未来</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52040832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843939413"/>
              </p:ext>
            </p:extLst>
          </p:nvPr>
        </p:nvGraphicFramePr>
        <p:xfrm>
          <a:off x="858644" y="1416208"/>
          <a:ext cx="10738624" cy="4984592"/>
        </p:xfrm>
        <a:graphic>
          <a:graphicData uri="http://schemas.openxmlformats.org/drawingml/2006/table">
            <a:tbl>
              <a:tblPr firstRow="1" firstCol="1" bandRow="1"/>
              <a:tblGrid>
                <a:gridCol w="3090573"/>
                <a:gridCol w="1438719"/>
                <a:gridCol w="6209332"/>
              </a:tblGrid>
              <a:tr h="56362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096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●知道公民遵守宪法法律、维护国家利益、依法服兵役、依法纳税的义务，了解这些义务的具体内容和要求，懂得履行这些义务的意义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为什么说维护国家</a:t>
                      </a:r>
                      <a:r>
                        <a:rPr lang="zh-CN" sz="2400" dirty="0" smtClean="0">
                          <a:solidFill>
                            <a:srgbClr val="000000"/>
                          </a:solidFill>
                          <a:effectLst/>
                          <a:latin typeface="宋体" pitchFamily="2" charset="-122"/>
                          <a:ea typeface="宋体" pitchFamily="2" charset="-122"/>
                          <a:cs typeface="Times New Roman"/>
                        </a:rPr>
                        <a:t>安全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人人</a:t>
                      </a:r>
                      <a:r>
                        <a:rPr lang="zh-CN" sz="2400" dirty="0">
                          <a:solidFill>
                            <a:srgbClr val="000000"/>
                          </a:solidFill>
                          <a:effectLst/>
                          <a:latin typeface="宋体" pitchFamily="2" charset="-122"/>
                          <a:ea typeface="宋体" pitchFamily="2" charset="-122"/>
                          <a:cs typeface="Times New Roman"/>
                        </a:rPr>
                        <a:t>有责</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国家安全需要我们每个人作出贡献。维护国家安全是我们的共同</a:t>
                      </a:r>
                      <a:r>
                        <a:rPr lang="zh-CN" sz="2400" dirty="0" smtClean="0">
                          <a:solidFill>
                            <a:srgbClr val="000000"/>
                          </a:solidFill>
                          <a:effectLst/>
                          <a:latin typeface="宋体" pitchFamily="2" charset="-122"/>
                          <a:ea typeface="宋体" pitchFamily="2" charset="-122"/>
                          <a:cs typeface="Times New Roman"/>
                        </a:rPr>
                        <a:t>责任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要增强国家安全</a:t>
                      </a:r>
                      <a:r>
                        <a:rPr lang="zh-CN" sz="2400" dirty="0" smtClean="0">
                          <a:solidFill>
                            <a:srgbClr val="000000"/>
                          </a:solidFill>
                          <a:effectLst/>
                          <a:latin typeface="宋体" pitchFamily="2" charset="-122"/>
                          <a:ea typeface="宋体" pitchFamily="2" charset="-122"/>
                          <a:cs typeface="Times New Roman"/>
                        </a:rPr>
                        <a:t>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树立</a:t>
                      </a:r>
                      <a:r>
                        <a:rPr lang="zh-CN" sz="2400" dirty="0">
                          <a:solidFill>
                            <a:srgbClr val="000000"/>
                          </a:solidFill>
                          <a:effectLst/>
                          <a:latin typeface="宋体" pitchFamily="2" charset="-122"/>
                          <a:ea typeface="宋体" pitchFamily="2" charset="-122"/>
                          <a:cs typeface="Times New Roman"/>
                        </a:rPr>
                        <a:t>国家安全利益高于一切的</a:t>
                      </a:r>
                      <a:r>
                        <a:rPr lang="zh-CN" sz="2400" dirty="0" smtClean="0">
                          <a:solidFill>
                            <a:srgbClr val="000000"/>
                          </a:solidFill>
                          <a:effectLst/>
                          <a:latin typeface="宋体" pitchFamily="2" charset="-122"/>
                          <a:ea typeface="宋体" pitchFamily="2" charset="-122"/>
                          <a:cs typeface="Times New Roman"/>
                        </a:rPr>
                        <a:t>观念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自觉</a:t>
                      </a:r>
                      <a:r>
                        <a:rPr lang="zh-CN" sz="2400" dirty="0">
                          <a:solidFill>
                            <a:srgbClr val="000000"/>
                          </a:solidFill>
                          <a:effectLst/>
                          <a:latin typeface="宋体" pitchFamily="2" charset="-122"/>
                          <a:ea typeface="宋体" pitchFamily="2" charset="-122"/>
                          <a:cs typeface="Times New Roman"/>
                        </a:rPr>
                        <a:t>维护国家安全</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只有</a:t>
                      </a:r>
                      <a:r>
                        <a:rPr lang="zh-CN" sz="2400" dirty="0">
                          <a:solidFill>
                            <a:srgbClr val="000000"/>
                          </a:solidFill>
                          <a:effectLst/>
                          <a:latin typeface="宋体" pitchFamily="2" charset="-122"/>
                          <a:ea typeface="宋体" pitchFamily="2" charset="-122"/>
                          <a:cs typeface="Times New Roman"/>
                        </a:rPr>
                        <a:t>人人为国家安全积极贡献</a:t>
                      </a:r>
                      <a:r>
                        <a:rPr lang="zh-CN" sz="2400" dirty="0" smtClean="0">
                          <a:solidFill>
                            <a:srgbClr val="000000"/>
                          </a:solidFill>
                          <a:effectLst/>
                          <a:latin typeface="宋体" pitchFamily="2" charset="-122"/>
                          <a:ea typeface="宋体" pitchFamily="2" charset="-122"/>
                          <a:cs typeface="Times New Roman"/>
                        </a:rPr>
                        <a:t>力量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才能</a:t>
                      </a:r>
                      <a:r>
                        <a:rPr lang="zh-CN" sz="2400" dirty="0">
                          <a:solidFill>
                            <a:srgbClr val="000000"/>
                          </a:solidFill>
                          <a:effectLst/>
                          <a:latin typeface="宋体" pitchFamily="2" charset="-122"/>
                          <a:ea typeface="宋体" pitchFamily="2" charset="-122"/>
                          <a:cs typeface="Times New Roman"/>
                        </a:rPr>
                        <a:t>筑牢坚如磐石的</a:t>
                      </a:r>
                      <a:r>
                        <a:rPr lang="zh-CN" sz="2400" dirty="0" smtClean="0">
                          <a:solidFill>
                            <a:srgbClr val="000000"/>
                          </a:solidFill>
                          <a:effectLst/>
                          <a:latin typeface="宋体" pitchFamily="2" charset="-122"/>
                          <a:ea typeface="宋体" pitchFamily="2" charset="-122"/>
                          <a:cs typeface="Times New Roman"/>
                        </a:rPr>
                        <a:t>堤坝</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使</a:t>
                      </a:r>
                      <a:r>
                        <a:rPr lang="zh-CN" sz="2400" dirty="0">
                          <a:solidFill>
                            <a:srgbClr val="000000"/>
                          </a:solidFill>
                          <a:effectLst/>
                          <a:latin typeface="宋体" pitchFamily="2" charset="-122"/>
                          <a:ea typeface="宋体" pitchFamily="2" charset="-122"/>
                          <a:cs typeface="Times New Roman"/>
                        </a:rPr>
                        <a:t>危害国家安全的行为无法得逞</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02232824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754480291"/>
              </p:ext>
            </p:extLst>
          </p:nvPr>
        </p:nvGraphicFramePr>
        <p:xfrm>
          <a:off x="858644" y="1628081"/>
          <a:ext cx="10738624" cy="4650055"/>
        </p:xfrm>
        <a:graphic>
          <a:graphicData uri="http://schemas.openxmlformats.org/drawingml/2006/table">
            <a:tbl>
              <a:tblPr firstRow="1" firstCol="1" bandRow="1"/>
              <a:tblGrid>
                <a:gridCol w="3090573"/>
                <a:gridCol w="2027837"/>
                <a:gridCol w="5620214"/>
              </a:tblGrid>
              <a:tr h="56362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86426">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●知道公民遵守宪法法律、维护国家利益、依法服兵役、依法纳税的义务，了解这些义务的具体内容和要求，懂得履行这些义务的意义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我们可以通过哪些方式为维护国家安全贡献智慧和力量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既</a:t>
                      </a:r>
                      <a:r>
                        <a:rPr lang="zh-CN" sz="2400" dirty="0">
                          <a:solidFill>
                            <a:srgbClr val="000000"/>
                          </a:solidFill>
                          <a:effectLst/>
                          <a:latin typeface="宋体" pitchFamily="2" charset="-122"/>
                          <a:ea typeface="宋体" pitchFamily="2" charset="-122"/>
                          <a:cs typeface="Times New Roman"/>
                        </a:rPr>
                        <a:t>可以为维护国家安全工作提供便利和</a:t>
                      </a:r>
                      <a:r>
                        <a:rPr lang="zh-CN" sz="2400" dirty="0" smtClean="0">
                          <a:solidFill>
                            <a:srgbClr val="000000"/>
                          </a:solidFill>
                          <a:effectLst/>
                          <a:latin typeface="宋体" pitchFamily="2" charset="-122"/>
                          <a:ea typeface="宋体" pitchFamily="2" charset="-122"/>
                          <a:cs typeface="Times New Roman"/>
                        </a:rPr>
                        <a:t>协助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可以为维护国家安全积极建言献策</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既</a:t>
                      </a:r>
                      <a:r>
                        <a:rPr lang="zh-CN" sz="2400" dirty="0">
                          <a:solidFill>
                            <a:srgbClr val="000000"/>
                          </a:solidFill>
                          <a:effectLst/>
                          <a:latin typeface="宋体" pitchFamily="2" charset="-122"/>
                          <a:ea typeface="宋体" pitchFamily="2" charset="-122"/>
                          <a:cs typeface="Times New Roman"/>
                        </a:rPr>
                        <a:t>可以检举、制止危害国家安全的</a:t>
                      </a:r>
                      <a:r>
                        <a:rPr lang="zh-CN" sz="2400" dirty="0" smtClean="0">
                          <a:solidFill>
                            <a:srgbClr val="000000"/>
                          </a:solidFill>
                          <a:effectLst/>
                          <a:latin typeface="宋体" pitchFamily="2" charset="-122"/>
                          <a:ea typeface="宋体" pitchFamily="2" charset="-122"/>
                          <a:cs typeface="Times New Roman"/>
                        </a:rPr>
                        <a:t>行为</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可以监督和维护国家安全工作的开展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60127156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1204652350"/>
              </p:ext>
            </p:extLst>
          </p:nvPr>
        </p:nvGraphicFramePr>
        <p:xfrm>
          <a:off x="869795" y="1460813"/>
          <a:ext cx="10738624" cy="5040348"/>
        </p:xfrm>
        <a:graphic>
          <a:graphicData uri="http://schemas.openxmlformats.org/drawingml/2006/table">
            <a:tbl>
              <a:tblPr firstRow="1" firstCol="1" bandRow="1"/>
              <a:tblGrid>
                <a:gridCol w="3090573"/>
                <a:gridCol w="1670998"/>
                <a:gridCol w="5977053"/>
              </a:tblGrid>
              <a:tr h="58370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56647">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●知道公民遵守宪法法律、维护国家利益、依法服兵役、依法纳税的义务，了解这些义务的具体内容和要求，懂得履行这些义务的意义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怎样履行维护国家安全的法律义务</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认真</a:t>
                      </a:r>
                      <a:r>
                        <a:rPr lang="zh-CN" sz="2400" dirty="0">
                          <a:solidFill>
                            <a:srgbClr val="000000"/>
                          </a:solidFill>
                          <a:effectLst/>
                          <a:latin typeface="宋体" pitchFamily="2" charset="-122"/>
                          <a:ea typeface="宋体" pitchFamily="2" charset="-122"/>
                          <a:cs typeface="Times New Roman"/>
                        </a:rPr>
                        <a:t>学习有关国家安全和保密工作的法律法规、</a:t>
                      </a:r>
                      <a:r>
                        <a:rPr lang="zh-CN" sz="2400" dirty="0" smtClean="0">
                          <a:solidFill>
                            <a:srgbClr val="000000"/>
                          </a:solidFill>
                          <a:effectLst/>
                          <a:latin typeface="宋体" pitchFamily="2" charset="-122"/>
                          <a:ea typeface="宋体" pitchFamily="2" charset="-122"/>
                          <a:cs typeface="Times New Roman"/>
                        </a:rPr>
                        <a:t>规章制度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增强</a:t>
                      </a:r>
                      <a:r>
                        <a:rPr lang="zh-CN" sz="2400" dirty="0">
                          <a:solidFill>
                            <a:srgbClr val="000000"/>
                          </a:solidFill>
                          <a:effectLst/>
                          <a:latin typeface="宋体" pitchFamily="2" charset="-122"/>
                          <a:ea typeface="宋体" pitchFamily="2" charset="-122"/>
                          <a:cs typeface="Times New Roman"/>
                        </a:rPr>
                        <a:t>维护国家安全的法治意识</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严格</a:t>
                      </a:r>
                      <a:r>
                        <a:rPr lang="zh-CN" sz="2400" dirty="0">
                          <a:solidFill>
                            <a:srgbClr val="000000"/>
                          </a:solidFill>
                          <a:effectLst/>
                          <a:latin typeface="宋体" pitchFamily="2" charset="-122"/>
                          <a:ea typeface="宋体" pitchFamily="2" charset="-122"/>
                          <a:cs typeface="Times New Roman"/>
                        </a:rPr>
                        <a:t>遵守有关国家安全的法律</a:t>
                      </a:r>
                      <a:r>
                        <a:rPr lang="zh-CN" sz="2400" dirty="0" smtClean="0">
                          <a:solidFill>
                            <a:srgbClr val="000000"/>
                          </a:solidFill>
                          <a:effectLst/>
                          <a:latin typeface="宋体" pitchFamily="2" charset="-122"/>
                          <a:ea typeface="宋体" pitchFamily="2" charset="-122"/>
                          <a:cs typeface="Times New Roman"/>
                        </a:rPr>
                        <a:t>规定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积极</a:t>
                      </a:r>
                      <a:r>
                        <a:rPr lang="zh-CN" sz="2400" dirty="0">
                          <a:solidFill>
                            <a:srgbClr val="000000"/>
                          </a:solidFill>
                          <a:effectLst/>
                          <a:latin typeface="宋体" pitchFamily="2" charset="-122"/>
                          <a:ea typeface="宋体" pitchFamily="2" charset="-122"/>
                          <a:cs typeface="Times New Roman"/>
                        </a:rPr>
                        <a:t>履行维护国家安全的法定</a:t>
                      </a:r>
                      <a:r>
                        <a:rPr lang="zh-CN" sz="2400" dirty="0" smtClean="0">
                          <a:solidFill>
                            <a:srgbClr val="000000"/>
                          </a:solidFill>
                          <a:effectLst/>
                          <a:latin typeface="宋体" pitchFamily="2" charset="-122"/>
                          <a:ea typeface="宋体" pitchFamily="2" charset="-122"/>
                          <a:cs typeface="Times New Roman"/>
                        </a:rPr>
                        <a:t>义务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不断</a:t>
                      </a:r>
                      <a:r>
                        <a:rPr lang="zh-CN" sz="2400" dirty="0">
                          <a:solidFill>
                            <a:srgbClr val="000000"/>
                          </a:solidFill>
                          <a:effectLst/>
                          <a:latin typeface="宋体" pitchFamily="2" charset="-122"/>
                          <a:ea typeface="宋体" pitchFamily="2" charset="-122"/>
                          <a:cs typeface="Times New Roman"/>
                        </a:rPr>
                        <a:t>增强防范意识、提高防范</a:t>
                      </a:r>
                      <a:r>
                        <a:rPr lang="zh-CN" sz="2400" dirty="0" smtClean="0">
                          <a:solidFill>
                            <a:srgbClr val="000000"/>
                          </a:solidFill>
                          <a:effectLst/>
                          <a:latin typeface="宋体" pitchFamily="2" charset="-122"/>
                          <a:ea typeface="宋体" pitchFamily="2" charset="-122"/>
                          <a:cs typeface="Times New Roman"/>
                        </a:rPr>
                        <a:t>能力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善于</a:t>
                      </a:r>
                      <a:r>
                        <a:rPr lang="zh-CN" sz="2400" dirty="0">
                          <a:solidFill>
                            <a:srgbClr val="000000"/>
                          </a:solidFill>
                          <a:effectLst/>
                          <a:latin typeface="宋体" pitchFamily="2" charset="-122"/>
                          <a:ea typeface="宋体" pitchFamily="2" charset="-122"/>
                          <a:cs typeface="Times New Roman"/>
                        </a:rPr>
                        <a:t>识别危害国家安全的各种</a:t>
                      </a:r>
                      <a:r>
                        <a:rPr lang="zh-CN" sz="2400" dirty="0" smtClean="0">
                          <a:solidFill>
                            <a:srgbClr val="000000"/>
                          </a:solidFill>
                          <a:effectLst/>
                          <a:latin typeface="宋体" pitchFamily="2" charset="-122"/>
                          <a:ea typeface="宋体" pitchFamily="2" charset="-122"/>
                          <a:cs typeface="Times New Roman"/>
                        </a:rPr>
                        <a:t>伪装</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为</a:t>
                      </a:r>
                      <a:r>
                        <a:rPr lang="zh-CN" sz="2400" dirty="0">
                          <a:solidFill>
                            <a:srgbClr val="000000"/>
                          </a:solidFill>
                          <a:effectLst/>
                          <a:latin typeface="宋体" pitchFamily="2" charset="-122"/>
                          <a:ea typeface="宋体" pitchFamily="2" charset="-122"/>
                          <a:cs typeface="Times New Roman"/>
                        </a:rPr>
                        <a:t>维护国家安全贡献自己的力量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0627740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873257440"/>
              </p:ext>
            </p:extLst>
          </p:nvPr>
        </p:nvGraphicFramePr>
        <p:xfrm>
          <a:off x="869795" y="1460813"/>
          <a:ext cx="10326029" cy="4952749"/>
        </p:xfrm>
        <a:graphic>
          <a:graphicData uri="http://schemas.openxmlformats.org/drawingml/2006/table">
            <a:tbl>
              <a:tblPr firstRow="1" firstCol="1" bandRow="1"/>
              <a:tblGrid>
                <a:gridCol w="2971828"/>
                <a:gridCol w="1756289"/>
                <a:gridCol w="5597912"/>
              </a:tblGrid>
              <a:tr h="56362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86426">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●知道公民遵守宪法法律、维护国家利益、依法服兵役、依法纳税的义务，了解这些义务的具体内容和要求，懂得履行这些义务的意义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为什么要依法服兵役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保卫祖国</a:t>
                      </a:r>
                      <a:r>
                        <a:rPr lang="zh-CN" sz="2400" dirty="0">
                          <a:solidFill>
                            <a:srgbClr val="000000"/>
                          </a:solidFill>
                          <a:effectLst/>
                          <a:latin typeface="宋体" pitchFamily="2" charset="-122"/>
                          <a:ea typeface="宋体" pitchFamily="2" charset="-122"/>
                          <a:cs typeface="Times New Roman"/>
                        </a:rPr>
                        <a:t>、抵抗侵略是公民的神圣职责</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依照</a:t>
                      </a:r>
                      <a:r>
                        <a:rPr lang="zh-CN" sz="2400" dirty="0">
                          <a:solidFill>
                            <a:srgbClr val="000000"/>
                          </a:solidFill>
                          <a:effectLst/>
                          <a:latin typeface="宋体" pitchFamily="2" charset="-122"/>
                          <a:ea typeface="宋体" pitchFamily="2" charset="-122"/>
                          <a:cs typeface="Times New Roman"/>
                        </a:rPr>
                        <a:t>法律服兵役和参加民兵组织是公民的光荣义务</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为了保卫祖国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要自觉履行这项义务</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64754416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227427990"/>
              </p:ext>
            </p:extLst>
          </p:nvPr>
        </p:nvGraphicFramePr>
        <p:xfrm>
          <a:off x="869795" y="1460812"/>
          <a:ext cx="10738624" cy="4982433"/>
        </p:xfrm>
        <a:graphic>
          <a:graphicData uri="http://schemas.openxmlformats.org/drawingml/2006/table">
            <a:tbl>
              <a:tblPr firstRow="1" firstCol="1" bandRow="1"/>
              <a:tblGrid>
                <a:gridCol w="3090573"/>
                <a:gridCol w="1447973"/>
                <a:gridCol w="6200078"/>
              </a:tblGrid>
              <a:tr h="52849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379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●知道公民遵守宪法法律、维护国家利益、依法服兵役、依法纳税的义务，了解这些义务的具体内容和要求，懂得履行这些义务的意义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我国的兵役制度、种类和要求是什么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兵役制度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兵役法</a:t>
                      </a:r>
                      <a:r>
                        <a:rPr lang="zh-CN" sz="2400" dirty="0" smtClean="0">
                          <a:solidFill>
                            <a:srgbClr val="000000"/>
                          </a:solidFill>
                          <a:effectLst/>
                          <a:latin typeface="宋体" pitchFamily="2" charset="-122"/>
                          <a:ea typeface="宋体" pitchFamily="2" charset="-122"/>
                          <a:cs typeface="Times New Roman"/>
                        </a:rPr>
                        <a:t>规定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实行义务兵与志愿兵相结合、民兵与预备役相结合的兵役制度</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种类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兵役</a:t>
                      </a:r>
                      <a:r>
                        <a:rPr lang="zh-CN" sz="2400" dirty="0">
                          <a:solidFill>
                            <a:srgbClr val="000000"/>
                          </a:solidFill>
                          <a:effectLst/>
                          <a:latin typeface="宋体" pitchFamily="2" charset="-122"/>
                          <a:ea typeface="宋体" pitchFamily="2" charset="-122"/>
                          <a:cs typeface="Times New Roman"/>
                        </a:rPr>
                        <a:t>分为现役和预备役</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要求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现役</a:t>
                      </a:r>
                      <a:r>
                        <a:rPr lang="zh-CN" sz="2400" dirty="0">
                          <a:solidFill>
                            <a:srgbClr val="000000"/>
                          </a:solidFill>
                          <a:effectLst/>
                          <a:latin typeface="宋体" pitchFamily="2" charset="-122"/>
                          <a:ea typeface="宋体" pitchFamily="2" charset="-122"/>
                          <a:cs typeface="Times New Roman"/>
                        </a:rPr>
                        <a:t>军人必须遵守军队的条令和</a:t>
                      </a:r>
                      <a:r>
                        <a:rPr lang="zh-CN" sz="2400" dirty="0" smtClean="0">
                          <a:solidFill>
                            <a:srgbClr val="000000"/>
                          </a:solidFill>
                          <a:effectLst/>
                          <a:latin typeface="宋体" pitchFamily="2" charset="-122"/>
                          <a:ea typeface="宋体" pitchFamily="2" charset="-122"/>
                          <a:cs typeface="Times New Roman"/>
                        </a:rPr>
                        <a:t>条例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忠于职守</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随时</a:t>
                      </a:r>
                      <a:r>
                        <a:rPr lang="zh-CN" sz="2400" dirty="0">
                          <a:solidFill>
                            <a:srgbClr val="000000"/>
                          </a:solidFill>
                          <a:effectLst/>
                          <a:latin typeface="宋体" pitchFamily="2" charset="-122"/>
                          <a:ea typeface="宋体" pitchFamily="2" charset="-122"/>
                          <a:cs typeface="Times New Roman"/>
                        </a:rPr>
                        <a:t>为保卫祖国而</a:t>
                      </a:r>
                      <a:r>
                        <a:rPr lang="zh-CN" sz="2400" dirty="0" smtClean="0">
                          <a:solidFill>
                            <a:srgbClr val="000000"/>
                          </a:solidFill>
                          <a:effectLst/>
                          <a:latin typeface="宋体" pitchFamily="2" charset="-122"/>
                          <a:ea typeface="宋体" pitchFamily="2" charset="-122"/>
                          <a:cs typeface="Times New Roman"/>
                        </a:rPr>
                        <a:t>战斗</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预备役</a:t>
                      </a:r>
                      <a:r>
                        <a:rPr lang="zh-CN" sz="2400" dirty="0">
                          <a:solidFill>
                            <a:srgbClr val="000000"/>
                          </a:solidFill>
                          <a:effectLst/>
                          <a:latin typeface="宋体" pitchFamily="2" charset="-122"/>
                          <a:ea typeface="宋体" pitchFamily="2" charset="-122"/>
                          <a:cs typeface="Times New Roman"/>
                        </a:rPr>
                        <a:t>人员必须按照规定参加军事训练</a:t>
                      </a:r>
                      <a:r>
                        <a:rPr lang="zh-CN" sz="2400" dirty="0" smtClean="0">
                          <a:solidFill>
                            <a:srgbClr val="000000"/>
                          </a:solidFill>
                          <a:effectLst/>
                          <a:latin typeface="宋体" pitchFamily="2" charset="-122"/>
                          <a:ea typeface="宋体" pitchFamily="2" charset="-122"/>
                          <a:cs typeface="Times New Roman"/>
                        </a:rPr>
                        <a:t>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随时</a:t>
                      </a:r>
                      <a:r>
                        <a:rPr lang="zh-CN" sz="2400" dirty="0">
                          <a:solidFill>
                            <a:srgbClr val="000000"/>
                          </a:solidFill>
                          <a:effectLst/>
                          <a:latin typeface="宋体" pitchFamily="2" charset="-122"/>
                          <a:ea typeface="宋体" pitchFamily="2" charset="-122"/>
                          <a:cs typeface="Times New Roman"/>
                        </a:rPr>
                        <a:t>准备参军</a:t>
                      </a:r>
                      <a:r>
                        <a:rPr lang="zh-CN" sz="2400" dirty="0" smtClean="0">
                          <a:solidFill>
                            <a:srgbClr val="000000"/>
                          </a:solidFill>
                          <a:effectLst/>
                          <a:latin typeface="宋体" pitchFamily="2" charset="-122"/>
                          <a:ea typeface="宋体" pitchFamily="2" charset="-122"/>
                          <a:cs typeface="Times New Roman"/>
                        </a:rPr>
                        <a:t>参战</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保卫祖国</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424416848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520198160"/>
              </p:ext>
            </p:extLst>
          </p:nvPr>
        </p:nvGraphicFramePr>
        <p:xfrm>
          <a:off x="869795" y="1460813"/>
          <a:ext cx="10738624" cy="4650055"/>
        </p:xfrm>
        <a:graphic>
          <a:graphicData uri="http://schemas.openxmlformats.org/drawingml/2006/table">
            <a:tbl>
              <a:tblPr firstRow="1" firstCol="1" bandRow="1"/>
              <a:tblGrid>
                <a:gridCol w="3090573"/>
                <a:gridCol w="1447973"/>
                <a:gridCol w="6200078"/>
              </a:tblGrid>
              <a:tr h="56362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86426">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●知道公民遵守宪法法律、维护国家利益、依法服兵役、依法纳税的义务，了解这些义务的具体内容和要求，懂得履行这些义务的意义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依法纳税的原因及违法后果是什么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原因</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税收</a:t>
                      </a:r>
                      <a:r>
                        <a:rPr lang="zh-CN" sz="2400" dirty="0">
                          <a:solidFill>
                            <a:srgbClr val="000000"/>
                          </a:solidFill>
                          <a:effectLst/>
                          <a:latin typeface="宋体" pitchFamily="2" charset="-122"/>
                          <a:ea typeface="宋体" pitchFamily="2" charset="-122"/>
                          <a:cs typeface="Times New Roman"/>
                        </a:rPr>
                        <a:t>是国家财政收入的主要</a:t>
                      </a:r>
                      <a:r>
                        <a:rPr lang="zh-CN" sz="2400" dirty="0" smtClean="0">
                          <a:solidFill>
                            <a:srgbClr val="000000"/>
                          </a:solidFill>
                          <a:effectLst/>
                          <a:latin typeface="宋体" pitchFamily="2" charset="-122"/>
                          <a:ea typeface="宋体" pitchFamily="2" charset="-122"/>
                          <a:cs typeface="Times New Roman"/>
                        </a:rPr>
                        <a:t>来源</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依法</a:t>
                      </a:r>
                      <a:r>
                        <a:rPr lang="zh-CN" sz="2400" dirty="0">
                          <a:solidFill>
                            <a:srgbClr val="000000"/>
                          </a:solidFill>
                          <a:effectLst/>
                          <a:latin typeface="宋体" pitchFamily="2" charset="-122"/>
                          <a:ea typeface="宋体" pitchFamily="2" charset="-122"/>
                          <a:cs typeface="Times New Roman"/>
                        </a:rPr>
                        <a:t>纳税是公民的一项基本义务</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违法后果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任何</a:t>
                      </a:r>
                      <a:r>
                        <a:rPr lang="zh-CN" sz="2400" dirty="0">
                          <a:solidFill>
                            <a:srgbClr val="000000"/>
                          </a:solidFill>
                          <a:effectLst/>
                          <a:latin typeface="宋体" pitchFamily="2" charset="-122"/>
                          <a:ea typeface="宋体" pitchFamily="2" charset="-122"/>
                          <a:cs typeface="Times New Roman"/>
                        </a:rPr>
                        <a:t>偷税、欠税、骗税、抗税的行为都是</a:t>
                      </a:r>
                      <a:r>
                        <a:rPr lang="zh-CN" sz="2400" dirty="0" smtClean="0">
                          <a:solidFill>
                            <a:srgbClr val="000000"/>
                          </a:solidFill>
                          <a:effectLst/>
                          <a:latin typeface="宋体" pitchFamily="2" charset="-122"/>
                          <a:ea typeface="宋体" pitchFamily="2" charset="-122"/>
                          <a:cs typeface="Times New Roman"/>
                        </a:rPr>
                        <a:t>违法行为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情节</a:t>
                      </a:r>
                      <a:r>
                        <a:rPr lang="zh-CN" sz="2400" dirty="0">
                          <a:solidFill>
                            <a:srgbClr val="000000"/>
                          </a:solidFill>
                          <a:effectLst/>
                          <a:latin typeface="宋体" pitchFamily="2" charset="-122"/>
                          <a:ea typeface="宋体" pitchFamily="2" charset="-122"/>
                          <a:cs typeface="Times New Roman"/>
                        </a:rPr>
                        <a:t>严重、构成犯罪的要依法追究刑事责任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04533652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1872778529"/>
              </p:ext>
            </p:extLst>
          </p:nvPr>
        </p:nvGraphicFramePr>
        <p:xfrm>
          <a:off x="1148576" y="1605779"/>
          <a:ext cx="10047248" cy="4871005"/>
        </p:xfrm>
        <a:graphic>
          <a:graphicData uri="http://schemas.openxmlformats.org/drawingml/2006/table">
            <a:tbl>
              <a:tblPr firstRow="1" firstCol="1" bandRow="1"/>
              <a:tblGrid>
                <a:gridCol w="3044283"/>
                <a:gridCol w="1694985"/>
                <a:gridCol w="5307980"/>
              </a:tblGrid>
              <a:tr h="56362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2729">
                <a:tc rowSpan="2">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●知道公民遵守宪法法律、维护国家利益、依法服兵役、依法纳税的义务，了解这些义务的具体内容和要求，懂得履行这些义务的意义</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法定义务具有什么特征</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法定义务是由我国宪法和法律规定</a:t>
                      </a:r>
                      <a:r>
                        <a:rPr lang="zh-CN" sz="2400" dirty="0" smtClean="0">
                          <a:solidFill>
                            <a:srgbClr val="000000"/>
                          </a:solidFill>
                          <a:effectLst/>
                          <a:latin typeface="宋体" pitchFamily="2" charset="-122"/>
                          <a:ea typeface="宋体" pitchFamily="2" charset="-122"/>
                          <a:cs typeface="Times New Roman"/>
                        </a:rPr>
                        <a:t>的</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具有</a:t>
                      </a:r>
                      <a:r>
                        <a:rPr lang="zh-CN" sz="2400" dirty="0">
                          <a:solidFill>
                            <a:srgbClr val="000000"/>
                          </a:solidFill>
                          <a:effectLst/>
                          <a:latin typeface="宋体" pitchFamily="2" charset="-122"/>
                          <a:ea typeface="宋体" pitchFamily="2" charset="-122"/>
                          <a:cs typeface="Times New Roman"/>
                        </a:rPr>
                        <a:t>强制性</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84647">
                <a:tc vMerge="1">
                  <a:txBody>
                    <a:bodyPr/>
                    <a:lstStyle/>
                    <a:p>
                      <a:endParaRPr lang="zh-CN" altLang="en-US"/>
                    </a:p>
                  </a:txBody>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为什么公民要自觉履行义务</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自觉</a:t>
                      </a:r>
                      <a:r>
                        <a:rPr lang="zh-CN" sz="2400" dirty="0">
                          <a:solidFill>
                            <a:srgbClr val="000000"/>
                          </a:solidFill>
                          <a:effectLst/>
                          <a:latin typeface="宋体" pitchFamily="2" charset="-122"/>
                          <a:ea typeface="宋体" pitchFamily="2" charset="-122"/>
                          <a:cs typeface="Times New Roman"/>
                        </a:rPr>
                        <a:t>履行法定</a:t>
                      </a:r>
                      <a:r>
                        <a:rPr lang="zh-CN" sz="2400" dirty="0" smtClean="0">
                          <a:solidFill>
                            <a:srgbClr val="000000"/>
                          </a:solidFill>
                          <a:effectLst/>
                          <a:latin typeface="宋体" pitchFamily="2" charset="-122"/>
                          <a:ea typeface="宋体" pitchFamily="2" charset="-122"/>
                          <a:cs typeface="Times New Roman"/>
                        </a:rPr>
                        <a:t>义务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公民不可推卸的责任</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违反</a:t>
                      </a:r>
                      <a:r>
                        <a:rPr lang="zh-CN" sz="2400" dirty="0">
                          <a:solidFill>
                            <a:srgbClr val="000000"/>
                          </a:solidFill>
                          <a:effectLst/>
                          <a:latin typeface="宋体" pitchFamily="2" charset="-122"/>
                          <a:ea typeface="宋体" pitchFamily="2" charset="-122"/>
                          <a:cs typeface="Times New Roman"/>
                        </a:rPr>
                        <a:t>法定</a:t>
                      </a:r>
                      <a:r>
                        <a:rPr lang="zh-CN" sz="2400" dirty="0" smtClean="0">
                          <a:solidFill>
                            <a:srgbClr val="000000"/>
                          </a:solidFill>
                          <a:effectLst/>
                          <a:latin typeface="宋体" pitchFamily="2" charset="-122"/>
                          <a:ea typeface="宋体" pitchFamily="2" charset="-122"/>
                          <a:cs typeface="Times New Roman"/>
                        </a:rPr>
                        <a:t>义务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必须</a:t>
                      </a:r>
                      <a:r>
                        <a:rPr lang="zh-CN" sz="2400" dirty="0">
                          <a:solidFill>
                            <a:srgbClr val="000000"/>
                          </a:solidFill>
                          <a:effectLst/>
                          <a:latin typeface="宋体" pitchFamily="2" charset="-122"/>
                          <a:ea typeface="宋体" pitchFamily="2" charset="-122"/>
                          <a:cs typeface="Times New Roman"/>
                        </a:rPr>
                        <a:t>依法承担相应的法律责任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7773737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080117602"/>
              </p:ext>
            </p:extLst>
          </p:nvPr>
        </p:nvGraphicFramePr>
        <p:xfrm>
          <a:off x="947855" y="1683832"/>
          <a:ext cx="10437540" cy="4538548"/>
        </p:xfrm>
        <a:graphic>
          <a:graphicData uri="http://schemas.openxmlformats.org/drawingml/2006/table">
            <a:tbl>
              <a:tblPr firstRow="1" firstCol="1" bandRow="1"/>
              <a:tblGrid>
                <a:gridCol w="2285999"/>
                <a:gridCol w="1449658"/>
                <a:gridCol w="6701883"/>
              </a:tblGrid>
              <a:tr h="62822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032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●懂得法定义务必须履行，违反法定义务必须依法承担相应的法律责任</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我们应该如何履行法定义务</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法律</a:t>
                      </a:r>
                      <a:r>
                        <a:rPr lang="zh-CN" sz="2400" dirty="0">
                          <a:solidFill>
                            <a:srgbClr val="000000"/>
                          </a:solidFill>
                          <a:effectLst/>
                          <a:latin typeface="宋体" pitchFamily="2" charset="-122"/>
                          <a:ea typeface="宋体" pitchFamily="2" charset="-122"/>
                          <a:cs typeface="Times New Roman"/>
                        </a:rPr>
                        <a:t>要求做</a:t>
                      </a:r>
                      <a:r>
                        <a:rPr lang="zh-CN" sz="2400" dirty="0" smtClean="0">
                          <a:solidFill>
                            <a:srgbClr val="000000"/>
                          </a:solidFill>
                          <a:effectLst/>
                          <a:latin typeface="宋体" pitchFamily="2" charset="-122"/>
                          <a:ea typeface="宋体" pitchFamily="2" charset="-122"/>
                          <a:cs typeface="Times New Roman"/>
                        </a:rPr>
                        <a:t>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必须去做</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如缴纳税款、遵守公共秩序、遵守交通规则、保护野生动物、依法服兵役、履行受教育义务</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法律</a:t>
                      </a:r>
                      <a:r>
                        <a:rPr lang="zh-CN" sz="2400" dirty="0">
                          <a:solidFill>
                            <a:srgbClr val="000000"/>
                          </a:solidFill>
                          <a:effectLst/>
                          <a:latin typeface="宋体" pitchFamily="2" charset="-122"/>
                          <a:ea typeface="宋体" pitchFamily="2" charset="-122"/>
                          <a:cs typeface="Times New Roman"/>
                        </a:rPr>
                        <a:t>禁止做的坚决不做</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如破坏民族团结与国家统一、破坏环境、抢劫他人财物、殴打他人</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27021311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348814047"/>
              </p:ext>
            </p:extLst>
          </p:nvPr>
        </p:nvGraphicFramePr>
        <p:xfrm>
          <a:off x="713678" y="1706135"/>
          <a:ext cx="10604810" cy="4538548"/>
        </p:xfrm>
        <a:graphic>
          <a:graphicData uri="http://schemas.openxmlformats.org/drawingml/2006/table">
            <a:tbl>
              <a:tblPr firstRow="1" firstCol="1" bandRow="1"/>
              <a:tblGrid>
                <a:gridCol w="2340136"/>
                <a:gridCol w="1428976"/>
                <a:gridCol w="6835698"/>
              </a:tblGrid>
              <a:tr h="62822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032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●懂得法定义务必须履行，违反法定义务必须依法承担相应的法律责任</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违反法定义务的行为及其后果是什么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社会生活</a:t>
                      </a:r>
                      <a:r>
                        <a:rPr lang="zh-CN" sz="2400" dirty="0" smtClean="0">
                          <a:solidFill>
                            <a:srgbClr val="000000"/>
                          </a:solidFill>
                          <a:effectLst/>
                          <a:latin typeface="宋体" pitchFamily="2" charset="-122"/>
                          <a:ea typeface="宋体" pitchFamily="2" charset="-122"/>
                          <a:cs typeface="Times New Roman"/>
                        </a:rPr>
                        <a:t>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实施了法律所禁止的</a:t>
                      </a:r>
                      <a:r>
                        <a:rPr lang="zh-CN" sz="2400" dirty="0" smtClean="0">
                          <a:solidFill>
                            <a:srgbClr val="000000"/>
                          </a:solidFill>
                          <a:effectLst/>
                          <a:latin typeface="宋体" pitchFamily="2" charset="-122"/>
                          <a:ea typeface="宋体" pitchFamily="2" charset="-122"/>
                          <a:cs typeface="Times New Roman"/>
                        </a:rPr>
                        <a:t>行为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或者</a:t>
                      </a:r>
                      <a:r>
                        <a:rPr lang="zh-CN" sz="2400" dirty="0">
                          <a:solidFill>
                            <a:srgbClr val="000000"/>
                          </a:solidFill>
                          <a:effectLst/>
                          <a:latin typeface="宋体" pitchFamily="2" charset="-122"/>
                          <a:ea typeface="宋体" pitchFamily="2" charset="-122"/>
                          <a:cs typeface="Times New Roman"/>
                        </a:rPr>
                        <a:t>没有实施法律要求做的</a:t>
                      </a:r>
                      <a:r>
                        <a:rPr lang="zh-CN" sz="2400" dirty="0" smtClean="0">
                          <a:solidFill>
                            <a:srgbClr val="000000"/>
                          </a:solidFill>
                          <a:effectLst/>
                          <a:latin typeface="宋体" pitchFamily="2" charset="-122"/>
                          <a:ea typeface="宋体" pitchFamily="2" charset="-122"/>
                          <a:cs typeface="Times New Roman"/>
                        </a:rPr>
                        <a:t>行为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都是</a:t>
                      </a:r>
                      <a:r>
                        <a:rPr lang="zh-CN" sz="2400" dirty="0">
                          <a:solidFill>
                            <a:srgbClr val="000000"/>
                          </a:solidFill>
                          <a:effectLst/>
                          <a:latin typeface="宋体" pitchFamily="2" charset="-122"/>
                          <a:ea typeface="宋体" pitchFamily="2" charset="-122"/>
                          <a:cs typeface="Times New Roman"/>
                        </a:rPr>
                        <a:t>违反法定义务的行为</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后果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违反</a:t>
                      </a:r>
                      <a:r>
                        <a:rPr lang="zh-CN" sz="2400" dirty="0">
                          <a:solidFill>
                            <a:srgbClr val="000000"/>
                          </a:solidFill>
                          <a:effectLst/>
                          <a:latin typeface="宋体" pitchFamily="2" charset="-122"/>
                          <a:ea typeface="宋体" pitchFamily="2" charset="-122"/>
                          <a:cs typeface="Times New Roman"/>
                        </a:rPr>
                        <a:t>法定</a:t>
                      </a:r>
                      <a:r>
                        <a:rPr lang="zh-CN" sz="2400" dirty="0" smtClean="0">
                          <a:solidFill>
                            <a:srgbClr val="000000"/>
                          </a:solidFill>
                          <a:effectLst/>
                          <a:latin typeface="宋体" pitchFamily="2" charset="-122"/>
                          <a:ea typeface="宋体" pitchFamily="2" charset="-122"/>
                          <a:cs typeface="Times New Roman"/>
                        </a:rPr>
                        <a:t>义务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必须</a:t>
                      </a:r>
                      <a:r>
                        <a:rPr lang="zh-CN" sz="2400" dirty="0">
                          <a:solidFill>
                            <a:srgbClr val="000000"/>
                          </a:solidFill>
                          <a:effectLst/>
                          <a:latin typeface="宋体" pitchFamily="2" charset="-122"/>
                          <a:ea typeface="宋体" pitchFamily="2" charset="-122"/>
                          <a:cs typeface="Times New Roman"/>
                        </a:rPr>
                        <a:t>依法承担相应的法律责任。</a:t>
                      </a:r>
                      <a:r>
                        <a:rPr lang="en-US" sz="2400" dirty="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公民违反民事</a:t>
                      </a:r>
                      <a:r>
                        <a:rPr lang="zh-CN" sz="2400" dirty="0" smtClean="0">
                          <a:solidFill>
                            <a:srgbClr val="000000"/>
                          </a:solidFill>
                          <a:effectLst/>
                          <a:latin typeface="宋体" pitchFamily="2" charset="-122"/>
                          <a:ea typeface="宋体" pitchFamily="2" charset="-122"/>
                          <a:cs typeface="Times New Roman"/>
                        </a:rPr>
                        <a:t>法律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应当</a:t>
                      </a:r>
                      <a:r>
                        <a:rPr lang="zh-CN" sz="2400" dirty="0">
                          <a:solidFill>
                            <a:srgbClr val="000000"/>
                          </a:solidFill>
                          <a:effectLst/>
                          <a:latin typeface="宋体" pitchFamily="2" charset="-122"/>
                          <a:ea typeface="宋体" pitchFamily="2" charset="-122"/>
                          <a:cs typeface="Times New Roman"/>
                        </a:rPr>
                        <a:t>依法承担民事</a:t>
                      </a:r>
                      <a:r>
                        <a:rPr lang="zh-CN" sz="2400" dirty="0" smtClean="0">
                          <a:solidFill>
                            <a:srgbClr val="000000"/>
                          </a:solidFill>
                          <a:effectLst/>
                          <a:latin typeface="宋体" pitchFamily="2" charset="-122"/>
                          <a:ea typeface="宋体" pitchFamily="2" charset="-122"/>
                          <a:cs typeface="Times New Roman"/>
                        </a:rPr>
                        <a:t>责任</a:t>
                      </a:r>
                      <a:r>
                        <a:rPr lang="en-US" sz="2400" dirty="0" smtClean="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违反行政</a:t>
                      </a:r>
                      <a:r>
                        <a:rPr lang="zh-CN" sz="2400" dirty="0" smtClean="0">
                          <a:solidFill>
                            <a:srgbClr val="000000"/>
                          </a:solidFill>
                          <a:effectLst/>
                          <a:latin typeface="宋体" pitchFamily="2" charset="-122"/>
                          <a:ea typeface="宋体" pitchFamily="2" charset="-122"/>
                          <a:cs typeface="Times New Roman"/>
                        </a:rPr>
                        <a:t>法律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应当</a:t>
                      </a:r>
                      <a:r>
                        <a:rPr lang="zh-CN" sz="2400" dirty="0">
                          <a:solidFill>
                            <a:srgbClr val="000000"/>
                          </a:solidFill>
                          <a:effectLst/>
                          <a:latin typeface="宋体" pitchFamily="2" charset="-122"/>
                          <a:ea typeface="宋体" pitchFamily="2" charset="-122"/>
                          <a:cs typeface="Times New Roman"/>
                        </a:rPr>
                        <a:t>依法承担行政</a:t>
                      </a:r>
                      <a:r>
                        <a:rPr lang="zh-CN" sz="2400" dirty="0" smtClean="0">
                          <a:solidFill>
                            <a:srgbClr val="000000"/>
                          </a:solidFill>
                          <a:effectLst/>
                          <a:latin typeface="宋体" pitchFamily="2" charset="-122"/>
                          <a:ea typeface="宋体" pitchFamily="2" charset="-122"/>
                          <a:cs typeface="Times New Roman"/>
                        </a:rPr>
                        <a:t>责任</a:t>
                      </a:r>
                      <a:r>
                        <a:rPr lang="zh-CN" altLang="en-US" sz="2400" dirty="0" smtClean="0">
                          <a:solidFill>
                            <a:srgbClr val="000000"/>
                          </a:solidFill>
                          <a:effectLst/>
                          <a:latin typeface="宋体" pitchFamily="2" charset="-122"/>
                          <a:ea typeface="宋体" pitchFamily="2" charset="-122"/>
                          <a:cs typeface="Times New Roman"/>
                        </a:rPr>
                        <a:t>；</a:t>
                      </a:r>
                      <a:r>
                        <a:rPr lang="en-US" sz="2400" dirty="0" smtClean="0">
                          <a:solidFill>
                            <a:srgbClr val="000000"/>
                          </a:solidFill>
                          <a:effectLst/>
                          <a:latin typeface="宋体" pitchFamily="2" charset="-122"/>
                          <a:ea typeface="宋体" pitchFamily="2" charset="-122"/>
                          <a:cs typeface="Times New Roman"/>
                        </a:rPr>
                        <a:t>③</a:t>
                      </a:r>
                      <a:r>
                        <a:rPr lang="zh-CN" sz="2400" dirty="0">
                          <a:solidFill>
                            <a:srgbClr val="000000"/>
                          </a:solidFill>
                          <a:effectLst/>
                          <a:latin typeface="宋体" pitchFamily="2" charset="-122"/>
                          <a:ea typeface="宋体" pitchFamily="2" charset="-122"/>
                          <a:cs typeface="Times New Roman"/>
                        </a:rPr>
                        <a:t>违反刑事</a:t>
                      </a:r>
                      <a:r>
                        <a:rPr lang="zh-CN" sz="2400" dirty="0" smtClean="0">
                          <a:solidFill>
                            <a:srgbClr val="000000"/>
                          </a:solidFill>
                          <a:effectLst/>
                          <a:latin typeface="宋体" pitchFamily="2" charset="-122"/>
                          <a:ea typeface="宋体" pitchFamily="2" charset="-122"/>
                          <a:cs typeface="Times New Roman"/>
                        </a:rPr>
                        <a:t>法律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应当</a:t>
                      </a:r>
                      <a:r>
                        <a:rPr lang="zh-CN" sz="2400" dirty="0">
                          <a:solidFill>
                            <a:srgbClr val="000000"/>
                          </a:solidFill>
                          <a:effectLst/>
                          <a:latin typeface="宋体" pitchFamily="2" charset="-122"/>
                          <a:ea typeface="宋体" pitchFamily="2" charset="-122"/>
                          <a:cs typeface="Times New Roman"/>
                        </a:rPr>
                        <a:t>依法承担刑事责任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8843503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43206" y="2552528"/>
            <a:ext cx="685332" cy="2470876"/>
            <a:chOff x="5495203" y="2887668"/>
            <a:chExt cx="685332" cy="2470876"/>
          </a:xfrm>
        </p:grpSpPr>
        <p:grpSp>
          <p:nvGrpSpPr>
            <p:cNvPr id="14" name="组合 13"/>
            <p:cNvGrpSpPr/>
            <p:nvPr/>
          </p:nvGrpSpPr>
          <p:grpSpPr>
            <a:xfrm>
              <a:off x="5495203" y="2887668"/>
              <a:ext cx="685332" cy="1549177"/>
              <a:chOff x="12824" y="1321"/>
              <a:chExt cx="551" cy="1268"/>
            </a:xfrm>
          </p:grpSpPr>
          <p:sp>
            <p:nvSpPr>
              <p:cNvPr id="10" name="椭圆 9"/>
              <p:cNvSpPr/>
              <p:nvPr/>
            </p:nvSpPr>
            <p:spPr>
              <a:xfrm>
                <a:off x="12824" y="1321"/>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12831" y="2038"/>
                <a:ext cx="544"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5" name="椭圆 14"/>
            <p:cNvSpPr/>
            <p:nvPr/>
          </p:nvSpPr>
          <p:spPr>
            <a:xfrm>
              <a:off x="5503920" y="4685361"/>
              <a:ext cx="676615" cy="673183"/>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469836" y="2088516"/>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509446" y="2976661"/>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3833375" y="1603156"/>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3616443" y="1006821"/>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4017697" y="2598031"/>
            <a:ext cx="8097461" cy="2314768"/>
            <a:chOff x="4094702" y="2875265"/>
            <a:chExt cx="8097461" cy="2314768"/>
          </a:xfrm>
        </p:grpSpPr>
        <p:grpSp>
          <p:nvGrpSpPr>
            <p:cNvPr id="11" name="组合 10"/>
            <p:cNvGrpSpPr/>
            <p:nvPr/>
          </p:nvGrpSpPr>
          <p:grpSpPr>
            <a:xfrm>
              <a:off x="4094702" y="2875265"/>
              <a:ext cx="8097461" cy="1474329"/>
              <a:chOff x="7913" y="4583"/>
              <a:chExt cx="11668" cy="2097"/>
            </a:xfrm>
          </p:grpSpPr>
          <p:sp>
            <p:nvSpPr>
              <p:cNvPr id="18" name="文本框 2">
                <a:hlinkClick r:id="rId2" action="ppaction://hlinksldjump"/>
              </p:cNvPr>
              <p:cNvSpPr txBox="1"/>
              <p:nvPr/>
            </p:nvSpPr>
            <p:spPr>
              <a:xfrm>
                <a:off x="7913" y="4583"/>
                <a:ext cx="11668" cy="744"/>
              </a:xfrm>
              <a:prstGeom prst="rect">
                <a:avLst/>
              </a:prstGeom>
              <a:noFill/>
              <a:ln w="9525">
                <a:noFill/>
              </a:ln>
            </p:spPr>
            <p:txBody>
              <a:bodyPr wrap="square" anchor="t">
                <a:spAutoFit/>
              </a:bodyPr>
              <a:lstStyle/>
              <a:p>
                <a:r>
                  <a:rPr lang="zh-CN" altLang="en-US" sz="28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公民的基本权利</a:t>
                </a:r>
                <a:endParaRPr lang="zh-CN" altLang="zh-CN" sz="2800" dirty="0">
                  <a:latin typeface="黑体" panose="02010609060101010101" pitchFamily="49" charset="-122"/>
                  <a:ea typeface="黑体" panose="02010609060101010101" pitchFamily="49" charset="-122"/>
                </a:endParaRPr>
              </a:p>
            </p:txBody>
          </p:sp>
          <p:sp>
            <p:nvSpPr>
              <p:cNvPr id="7" name="文本框 2">
                <a:hlinkClick r:id="rId3" action="ppaction://hlinksldjump"/>
              </p:cNvPr>
              <p:cNvSpPr txBox="1"/>
              <p:nvPr/>
            </p:nvSpPr>
            <p:spPr>
              <a:xfrm>
                <a:off x="7913" y="5936"/>
                <a:ext cx="11249" cy="744"/>
              </a:xfrm>
              <a:prstGeom prst="rect">
                <a:avLst/>
              </a:prstGeom>
              <a:noFill/>
              <a:ln w="9525">
                <a:noFill/>
              </a:ln>
            </p:spPr>
            <p:txBody>
              <a:bodyPr wrap="square" anchor="t">
                <a:spAutoFit/>
              </a:bodyPr>
              <a:lstStyle/>
              <a:p>
                <a:r>
                  <a:rPr lang="zh-CN" altLang="en-US" sz="28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依法行使权利</a:t>
                </a:r>
                <a:endParaRPr lang="zh-CN" altLang="en-US" sz="2800" b="1" dirty="0">
                  <a:latin typeface="黑体" panose="02010609060101010101" pitchFamily="49" charset="-122"/>
                  <a:ea typeface="黑体" panose="02010609060101010101" pitchFamily="49" charset="-122"/>
                  <a:sym typeface="宋体" panose="02010600030101010101" pitchFamily="2" charset="-122"/>
                </a:endParaRPr>
              </a:p>
            </p:txBody>
          </p:sp>
        </p:grpSp>
        <p:sp>
          <p:nvSpPr>
            <p:cNvPr id="12" name="文本框 2">
              <a:hlinkClick r:id="rId4" action="ppaction://hlinksldjump"/>
            </p:cNvPr>
            <p:cNvSpPr txBox="1"/>
            <p:nvPr/>
          </p:nvSpPr>
          <p:spPr>
            <a:xfrm>
              <a:off x="4094702" y="4666952"/>
              <a:ext cx="7806681" cy="523081"/>
            </a:xfrm>
            <a:prstGeom prst="rect">
              <a:avLst/>
            </a:prstGeom>
            <a:noFill/>
            <a:ln w="9525">
              <a:noFill/>
            </a:ln>
          </p:spPr>
          <p:txBody>
            <a:bodyPr wrap="square" anchor="t">
              <a:spAutoFit/>
            </a:bodyPr>
            <a:lstStyle/>
            <a:p>
              <a:r>
                <a:rPr lang="zh-CN" altLang="en-US" sz="28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3</a:t>
              </a:r>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公民的基本义务、自觉履行义务</a:t>
              </a:r>
              <a:endParaRPr lang="zh-CN" altLang="en-US" sz="2800" b="1" dirty="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513153896"/>
              </p:ext>
            </p:extLst>
          </p:nvPr>
        </p:nvGraphicFramePr>
        <p:xfrm>
          <a:off x="925551" y="1761891"/>
          <a:ext cx="10493298" cy="4538548"/>
        </p:xfrm>
        <a:graphic>
          <a:graphicData uri="http://schemas.openxmlformats.org/drawingml/2006/table">
            <a:tbl>
              <a:tblPr firstRow="1" firstCol="1" bandRow="1"/>
              <a:tblGrid>
                <a:gridCol w="1828800"/>
                <a:gridCol w="1661532"/>
                <a:gridCol w="7002966"/>
              </a:tblGrid>
              <a:tr h="62822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032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●理解权利和义务相统一，增强权利意识和义务观念</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公民的权利与义务是怎样的关系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公民的权利与义务相互依存、相互促进。权利的实现需要义务的</a:t>
                      </a:r>
                      <a:r>
                        <a:rPr lang="zh-CN" sz="2400" dirty="0" smtClean="0">
                          <a:solidFill>
                            <a:srgbClr val="000000"/>
                          </a:solidFill>
                          <a:effectLst/>
                          <a:latin typeface="宋体" pitchFamily="2" charset="-122"/>
                          <a:ea typeface="宋体" pitchFamily="2" charset="-122"/>
                          <a:cs typeface="Times New Roman"/>
                        </a:rPr>
                        <a:t>履行</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义务</a:t>
                      </a:r>
                      <a:r>
                        <a:rPr lang="zh-CN" sz="2400" dirty="0">
                          <a:solidFill>
                            <a:srgbClr val="000000"/>
                          </a:solidFill>
                          <a:effectLst/>
                          <a:latin typeface="宋体" pitchFamily="2" charset="-122"/>
                          <a:ea typeface="宋体" pitchFamily="2" charset="-122"/>
                          <a:cs typeface="Times New Roman"/>
                        </a:rPr>
                        <a:t>的履行促进权利的实现。</a:t>
                      </a:r>
                      <a:r>
                        <a:rPr lang="en-US" sz="2400" dirty="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公民既是合法权利的享有</a:t>
                      </a:r>
                      <a:r>
                        <a:rPr lang="zh-CN" sz="2400" dirty="0" smtClean="0">
                          <a:solidFill>
                            <a:srgbClr val="000000"/>
                          </a:solidFill>
                          <a:effectLst/>
                          <a:latin typeface="宋体" pitchFamily="2" charset="-122"/>
                          <a:ea typeface="宋体" pitchFamily="2" charset="-122"/>
                          <a:cs typeface="Times New Roman"/>
                        </a:rPr>
                        <a:t>者</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又是</a:t>
                      </a:r>
                      <a:r>
                        <a:rPr lang="zh-CN" sz="2400" dirty="0">
                          <a:solidFill>
                            <a:srgbClr val="000000"/>
                          </a:solidFill>
                          <a:effectLst/>
                          <a:latin typeface="宋体" pitchFamily="2" charset="-122"/>
                          <a:ea typeface="宋体" pitchFamily="2" charset="-122"/>
                          <a:cs typeface="Times New Roman"/>
                        </a:rPr>
                        <a:t>法定义务的承担者。我国宪法</a:t>
                      </a:r>
                      <a:r>
                        <a:rPr lang="zh-CN" sz="2400" dirty="0" smtClean="0">
                          <a:solidFill>
                            <a:srgbClr val="000000"/>
                          </a:solidFill>
                          <a:effectLst/>
                          <a:latin typeface="宋体" pitchFamily="2" charset="-122"/>
                          <a:ea typeface="宋体" pitchFamily="2" charset="-122"/>
                          <a:cs typeface="Times New Roman"/>
                        </a:rPr>
                        <a:t>规定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任何</a:t>
                      </a:r>
                      <a:r>
                        <a:rPr lang="zh-CN" sz="2400" dirty="0">
                          <a:solidFill>
                            <a:srgbClr val="000000"/>
                          </a:solidFill>
                          <a:effectLst/>
                          <a:latin typeface="宋体" pitchFamily="2" charset="-122"/>
                          <a:ea typeface="宋体" pitchFamily="2" charset="-122"/>
                          <a:cs typeface="Times New Roman"/>
                        </a:rPr>
                        <a:t>公民享有宪法和法律规定的</a:t>
                      </a:r>
                      <a:r>
                        <a:rPr lang="zh-CN" sz="2400" dirty="0" smtClean="0">
                          <a:solidFill>
                            <a:srgbClr val="000000"/>
                          </a:solidFill>
                          <a:effectLst/>
                          <a:latin typeface="宋体" pitchFamily="2" charset="-122"/>
                          <a:ea typeface="宋体" pitchFamily="2" charset="-122"/>
                          <a:cs typeface="Times New Roman"/>
                        </a:rPr>
                        <a:t>权利</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同时</a:t>
                      </a:r>
                      <a:r>
                        <a:rPr lang="zh-CN" sz="2400" dirty="0">
                          <a:solidFill>
                            <a:srgbClr val="000000"/>
                          </a:solidFill>
                          <a:effectLst/>
                          <a:latin typeface="宋体" pitchFamily="2" charset="-122"/>
                          <a:ea typeface="宋体" pitchFamily="2" charset="-122"/>
                          <a:cs typeface="Times New Roman"/>
                        </a:rPr>
                        <a:t>必须履行宪法和法律规定的义务。</a:t>
                      </a:r>
                      <a:r>
                        <a:rPr lang="en-US" sz="2400" dirty="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公民的某些权利同时也是义务</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85276682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146255077"/>
              </p:ext>
            </p:extLst>
          </p:nvPr>
        </p:nvGraphicFramePr>
        <p:xfrm>
          <a:off x="925551" y="1761891"/>
          <a:ext cx="10493298" cy="4538548"/>
        </p:xfrm>
        <a:graphic>
          <a:graphicData uri="http://schemas.openxmlformats.org/drawingml/2006/table">
            <a:tbl>
              <a:tblPr firstRow="1" firstCol="1" bandRow="1"/>
              <a:tblGrid>
                <a:gridCol w="1828800"/>
                <a:gridCol w="1996069"/>
                <a:gridCol w="6668429"/>
              </a:tblGrid>
              <a:tr h="62822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032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●理解权利和义务相统一，增强权利意识和义务观念</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我们应该如何坚持权利和义务的统一</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任何</a:t>
                      </a:r>
                      <a:r>
                        <a:rPr lang="zh-CN" sz="2400" dirty="0">
                          <a:solidFill>
                            <a:srgbClr val="000000"/>
                          </a:solidFill>
                          <a:effectLst/>
                          <a:latin typeface="宋体" pitchFamily="2" charset="-122"/>
                          <a:ea typeface="宋体" pitchFamily="2" charset="-122"/>
                          <a:cs typeface="Times New Roman"/>
                        </a:rPr>
                        <a:t>公民既不能只享受权利而不承担</a:t>
                      </a:r>
                      <a:r>
                        <a:rPr lang="zh-CN" sz="2400" dirty="0" smtClean="0">
                          <a:solidFill>
                            <a:srgbClr val="000000"/>
                          </a:solidFill>
                          <a:effectLst/>
                          <a:latin typeface="宋体" pitchFamily="2" charset="-122"/>
                          <a:ea typeface="宋体" pitchFamily="2" charset="-122"/>
                          <a:cs typeface="Times New Roman"/>
                        </a:rPr>
                        <a:t>义务</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不应只承担义务而不享受权利</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不仅要增强权利</a:t>
                      </a:r>
                      <a:r>
                        <a:rPr lang="zh-CN" sz="2400" dirty="0" smtClean="0">
                          <a:solidFill>
                            <a:srgbClr val="000000"/>
                          </a:solidFill>
                          <a:effectLst/>
                          <a:latin typeface="宋体" pitchFamily="2" charset="-122"/>
                          <a:ea typeface="宋体" pitchFamily="2" charset="-122"/>
                          <a:cs typeface="Times New Roman"/>
                        </a:rPr>
                        <a:t>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依法</a:t>
                      </a:r>
                      <a:r>
                        <a:rPr lang="zh-CN" sz="2400" dirty="0">
                          <a:solidFill>
                            <a:srgbClr val="000000"/>
                          </a:solidFill>
                          <a:effectLst/>
                          <a:latin typeface="宋体" pitchFamily="2" charset="-122"/>
                          <a:ea typeface="宋体" pitchFamily="2" charset="-122"/>
                          <a:cs typeface="Times New Roman"/>
                        </a:rPr>
                        <a:t>行使</a:t>
                      </a:r>
                      <a:r>
                        <a:rPr lang="zh-CN" sz="2400" dirty="0" smtClean="0">
                          <a:solidFill>
                            <a:srgbClr val="000000"/>
                          </a:solidFill>
                          <a:effectLst/>
                          <a:latin typeface="宋体" pitchFamily="2" charset="-122"/>
                          <a:ea typeface="宋体" pitchFamily="2" charset="-122"/>
                          <a:cs typeface="Times New Roman"/>
                        </a:rPr>
                        <a:t>权利</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而且</a:t>
                      </a:r>
                      <a:r>
                        <a:rPr lang="zh-CN" sz="2400" dirty="0">
                          <a:solidFill>
                            <a:srgbClr val="000000"/>
                          </a:solidFill>
                          <a:effectLst/>
                          <a:latin typeface="宋体" pitchFamily="2" charset="-122"/>
                          <a:ea typeface="宋体" pitchFamily="2" charset="-122"/>
                          <a:cs typeface="Times New Roman"/>
                        </a:rPr>
                        <a:t>要增强义务</a:t>
                      </a:r>
                      <a:r>
                        <a:rPr lang="zh-CN" sz="2400" dirty="0" smtClean="0">
                          <a:solidFill>
                            <a:srgbClr val="000000"/>
                          </a:solidFill>
                          <a:effectLst/>
                          <a:latin typeface="宋体" pitchFamily="2" charset="-122"/>
                          <a:ea typeface="宋体" pitchFamily="2" charset="-122"/>
                          <a:cs typeface="Times New Roman"/>
                        </a:rPr>
                        <a:t>观念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自觉</a:t>
                      </a:r>
                      <a:r>
                        <a:rPr lang="zh-CN" sz="2400" dirty="0">
                          <a:solidFill>
                            <a:srgbClr val="000000"/>
                          </a:solidFill>
                          <a:effectLst/>
                          <a:latin typeface="宋体" pitchFamily="2" charset="-122"/>
                          <a:ea typeface="宋体" pitchFamily="2" charset="-122"/>
                          <a:cs typeface="Times New Roman"/>
                        </a:rPr>
                        <a:t>履行法定义务</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57260184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461444396"/>
              </p:ext>
            </p:extLst>
          </p:nvPr>
        </p:nvGraphicFramePr>
        <p:xfrm>
          <a:off x="925551" y="1761891"/>
          <a:ext cx="10493298" cy="4538548"/>
        </p:xfrm>
        <a:graphic>
          <a:graphicData uri="http://schemas.openxmlformats.org/drawingml/2006/table">
            <a:tbl>
              <a:tblPr firstRow="1" firstCol="1" bandRow="1"/>
              <a:tblGrid>
                <a:gridCol w="1828800"/>
                <a:gridCol w="1984917"/>
                <a:gridCol w="6679581"/>
              </a:tblGrid>
              <a:tr h="62822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032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●理解权利和义务相统一，增强权利意识和义务观念</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青少年应该怎样树立公民意识</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权利和义务的关系给我们青少年什么启示</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依法</a:t>
                      </a:r>
                      <a:r>
                        <a:rPr lang="zh-CN" sz="2400" dirty="0">
                          <a:solidFill>
                            <a:srgbClr val="000000"/>
                          </a:solidFill>
                          <a:effectLst/>
                          <a:latin typeface="宋体" pitchFamily="2" charset="-122"/>
                          <a:ea typeface="宋体" pitchFamily="2" charset="-122"/>
                          <a:cs typeface="Times New Roman"/>
                        </a:rPr>
                        <a:t>行使</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自觉</a:t>
                      </a:r>
                      <a:r>
                        <a:rPr lang="zh-CN" sz="2400" dirty="0">
                          <a:solidFill>
                            <a:srgbClr val="000000"/>
                          </a:solidFill>
                          <a:effectLst/>
                          <a:latin typeface="宋体" pitchFamily="2" charset="-122"/>
                          <a:ea typeface="宋体" pitchFamily="2" charset="-122"/>
                          <a:cs typeface="Times New Roman"/>
                        </a:rPr>
                        <a:t>履行义务是公民意识的集中体现。我们应该增强公民行使权利的意识</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青少年</a:t>
                      </a:r>
                      <a:r>
                        <a:rPr lang="zh-CN" sz="2400" dirty="0">
                          <a:solidFill>
                            <a:srgbClr val="000000"/>
                          </a:solidFill>
                          <a:effectLst/>
                          <a:latin typeface="宋体" pitchFamily="2" charset="-122"/>
                          <a:ea typeface="宋体" pitchFamily="2" charset="-122"/>
                          <a:cs typeface="Times New Roman"/>
                        </a:rPr>
                        <a:t>要学法、知法、守法、</a:t>
                      </a:r>
                      <a:r>
                        <a:rPr lang="zh-CN" sz="2400" dirty="0" smtClean="0">
                          <a:solidFill>
                            <a:srgbClr val="000000"/>
                          </a:solidFill>
                          <a:effectLst/>
                          <a:latin typeface="宋体" pitchFamily="2" charset="-122"/>
                          <a:ea typeface="宋体" pitchFamily="2" charset="-122"/>
                          <a:cs typeface="Times New Roman"/>
                        </a:rPr>
                        <a:t>用法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自觉</a:t>
                      </a:r>
                      <a:r>
                        <a:rPr lang="zh-CN" sz="2400" dirty="0">
                          <a:solidFill>
                            <a:srgbClr val="000000"/>
                          </a:solidFill>
                          <a:effectLst/>
                          <a:latin typeface="宋体" pitchFamily="2" charset="-122"/>
                          <a:ea typeface="宋体" pitchFamily="2" charset="-122"/>
                          <a:cs typeface="Times New Roman"/>
                        </a:rPr>
                        <a:t>用法律规范自己的行为</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依法</a:t>
                      </a:r>
                      <a:r>
                        <a:rPr lang="zh-CN" sz="2400" dirty="0">
                          <a:solidFill>
                            <a:srgbClr val="000000"/>
                          </a:solidFill>
                          <a:effectLst/>
                          <a:latin typeface="宋体" pitchFamily="2" charset="-122"/>
                          <a:ea typeface="宋体" pitchFamily="2" charset="-122"/>
                          <a:cs typeface="Times New Roman"/>
                        </a:rPr>
                        <a:t>行使自己的</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自觉</a:t>
                      </a:r>
                      <a:r>
                        <a:rPr lang="zh-CN" sz="2400" dirty="0">
                          <a:solidFill>
                            <a:srgbClr val="000000"/>
                          </a:solidFill>
                          <a:effectLst/>
                          <a:latin typeface="宋体" pitchFamily="2" charset="-122"/>
                          <a:ea typeface="宋体" pitchFamily="2" charset="-122"/>
                          <a:cs typeface="Times New Roman"/>
                        </a:rPr>
                        <a:t>履行法定</a:t>
                      </a:r>
                      <a:r>
                        <a:rPr lang="zh-CN" sz="2400" dirty="0" smtClean="0">
                          <a:solidFill>
                            <a:srgbClr val="000000"/>
                          </a:solidFill>
                          <a:effectLst/>
                          <a:latin typeface="宋体" pitchFamily="2" charset="-122"/>
                          <a:ea typeface="宋体" pitchFamily="2" charset="-122"/>
                          <a:cs typeface="Times New Roman"/>
                        </a:rPr>
                        <a:t>义务</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当</a:t>
                      </a:r>
                      <a:r>
                        <a:rPr lang="zh-CN" sz="2400" dirty="0">
                          <a:solidFill>
                            <a:srgbClr val="000000"/>
                          </a:solidFill>
                          <a:effectLst/>
                          <a:latin typeface="宋体" pitchFamily="2" charset="-122"/>
                          <a:ea typeface="宋体" pitchFamily="2" charset="-122"/>
                          <a:cs typeface="Times New Roman"/>
                        </a:rPr>
                        <a:t>我们的合法权益受到非法侵害</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用</a:t>
                      </a:r>
                      <a:r>
                        <a:rPr lang="zh-CN" sz="2400" dirty="0">
                          <a:solidFill>
                            <a:srgbClr val="000000"/>
                          </a:solidFill>
                          <a:effectLst/>
                          <a:latin typeface="宋体" pitchFamily="2" charset="-122"/>
                          <a:ea typeface="宋体" pitchFamily="2" charset="-122"/>
                          <a:cs typeface="Times New Roman"/>
                        </a:rPr>
                        <a:t>法律武器依法维护自己的合法权益</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91698539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798166840"/>
              </p:ext>
            </p:extLst>
          </p:nvPr>
        </p:nvGraphicFramePr>
        <p:xfrm>
          <a:off x="925551" y="1761891"/>
          <a:ext cx="10493298" cy="4538548"/>
        </p:xfrm>
        <a:graphic>
          <a:graphicData uri="http://schemas.openxmlformats.org/drawingml/2006/table">
            <a:tbl>
              <a:tblPr firstRow="1" firstCol="1" bandRow="1"/>
              <a:tblGrid>
                <a:gridCol w="1828800"/>
                <a:gridCol w="2152186"/>
                <a:gridCol w="6512312"/>
              </a:tblGrid>
              <a:tr h="62822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032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●理解权利和义务相统一，增强权利意识和义务观念</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我们如何处理权利和义务的关系</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我们应该树立怎样的权利义务观</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没有无权利的</a:t>
                      </a:r>
                      <a:r>
                        <a:rPr lang="zh-CN" sz="2400" dirty="0" smtClean="0">
                          <a:solidFill>
                            <a:srgbClr val="000000"/>
                          </a:solidFill>
                          <a:effectLst/>
                          <a:latin typeface="宋体" pitchFamily="2" charset="-122"/>
                          <a:ea typeface="宋体" pitchFamily="2" charset="-122"/>
                          <a:cs typeface="Times New Roman"/>
                        </a:rPr>
                        <a:t>义务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没有无义务的权利。我们每个人既是享受权利的</a:t>
                      </a:r>
                      <a:r>
                        <a:rPr lang="zh-CN" sz="2400" dirty="0" smtClean="0">
                          <a:solidFill>
                            <a:srgbClr val="000000"/>
                          </a:solidFill>
                          <a:effectLst/>
                          <a:latin typeface="宋体" pitchFamily="2" charset="-122"/>
                          <a:ea typeface="宋体" pitchFamily="2" charset="-122"/>
                          <a:cs typeface="Times New Roman"/>
                        </a:rPr>
                        <a:t>主体</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又是</a:t>
                      </a:r>
                      <a:r>
                        <a:rPr lang="zh-CN" sz="2400" dirty="0">
                          <a:solidFill>
                            <a:srgbClr val="000000"/>
                          </a:solidFill>
                          <a:effectLst/>
                          <a:latin typeface="宋体" pitchFamily="2" charset="-122"/>
                          <a:ea typeface="宋体" pitchFamily="2" charset="-122"/>
                          <a:cs typeface="Times New Roman"/>
                        </a:rPr>
                        <a:t>履行义务的主体。</a:t>
                      </a:r>
                      <a:r>
                        <a:rPr lang="zh-CN" sz="2400" dirty="0" smtClean="0">
                          <a:solidFill>
                            <a:srgbClr val="000000"/>
                          </a:solidFill>
                          <a:effectLst/>
                          <a:latin typeface="宋体" pitchFamily="2" charset="-122"/>
                          <a:ea typeface="宋体" pitchFamily="2" charset="-122"/>
                          <a:cs typeface="Times New Roman"/>
                        </a:rPr>
                        <a:t>因此</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不仅要增强权利</a:t>
                      </a:r>
                      <a:r>
                        <a:rPr lang="zh-CN" sz="2400" dirty="0" smtClean="0">
                          <a:solidFill>
                            <a:srgbClr val="000000"/>
                          </a:solidFill>
                          <a:effectLst/>
                          <a:latin typeface="宋体" pitchFamily="2" charset="-122"/>
                          <a:ea typeface="宋体" pitchFamily="2" charset="-122"/>
                          <a:cs typeface="Times New Roman"/>
                        </a:rPr>
                        <a:t>观念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依法</a:t>
                      </a:r>
                      <a:r>
                        <a:rPr lang="zh-CN" sz="2400" dirty="0">
                          <a:solidFill>
                            <a:srgbClr val="000000"/>
                          </a:solidFill>
                          <a:effectLst/>
                          <a:latin typeface="宋体" pitchFamily="2" charset="-122"/>
                          <a:ea typeface="宋体" pitchFamily="2" charset="-122"/>
                          <a:cs typeface="Times New Roman"/>
                        </a:rPr>
                        <a:t>行使权利、维护</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而且</a:t>
                      </a:r>
                      <a:r>
                        <a:rPr lang="zh-CN" sz="2400" dirty="0">
                          <a:solidFill>
                            <a:srgbClr val="000000"/>
                          </a:solidFill>
                          <a:effectLst/>
                          <a:latin typeface="宋体" pitchFamily="2" charset="-122"/>
                          <a:ea typeface="宋体" pitchFamily="2" charset="-122"/>
                          <a:cs typeface="Times New Roman"/>
                        </a:rPr>
                        <a:t>要增强义务</a:t>
                      </a:r>
                      <a:r>
                        <a:rPr lang="zh-CN" sz="2400" dirty="0" smtClean="0">
                          <a:solidFill>
                            <a:srgbClr val="000000"/>
                          </a:solidFill>
                          <a:effectLst/>
                          <a:latin typeface="宋体" pitchFamily="2" charset="-122"/>
                          <a:ea typeface="宋体" pitchFamily="2" charset="-122"/>
                          <a:cs typeface="Times New Roman"/>
                        </a:rPr>
                        <a:t>观念</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依法</a:t>
                      </a:r>
                      <a:r>
                        <a:rPr lang="zh-CN" sz="2400" dirty="0">
                          <a:solidFill>
                            <a:srgbClr val="000000"/>
                          </a:solidFill>
                          <a:effectLst/>
                          <a:latin typeface="宋体" pitchFamily="2" charset="-122"/>
                          <a:ea typeface="宋体" pitchFamily="2" charset="-122"/>
                          <a:cs typeface="Times New Roman"/>
                        </a:rPr>
                        <a:t>履行义务。我们每个人都要有主人翁的</a:t>
                      </a:r>
                      <a:r>
                        <a:rPr lang="zh-CN" sz="2400" dirty="0" smtClean="0">
                          <a:solidFill>
                            <a:srgbClr val="000000"/>
                          </a:solidFill>
                          <a:effectLst/>
                          <a:latin typeface="宋体" pitchFamily="2" charset="-122"/>
                          <a:ea typeface="宋体" pitchFamily="2" charset="-122"/>
                          <a:cs typeface="Times New Roman"/>
                        </a:rPr>
                        <a:t>责任感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自觉</a:t>
                      </a:r>
                      <a:r>
                        <a:rPr lang="zh-CN" sz="2400" dirty="0">
                          <a:solidFill>
                            <a:srgbClr val="000000"/>
                          </a:solidFill>
                          <a:effectLst/>
                          <a:latin typeface="宋体" pitchFamily="2" charset="-122"/>
                          <a:ea typeface="宋体" pitchFamily="2" charset="-122"/>
                          <a:cs typeface="Times New Roman"/>
                        </a:rPr>
                        <a:t>履行应尽的义务</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59937517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09002" y="950940"/>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
        <p:nvSpPr>
          <p:cNvPr id="102" name="文本框 101"/>
          <p:cNvSpPr txBox="1"/>
          <p:nvPr/>
        </p:nvSpPr>
        <p:spPr>
          <a:xfrm>
            <a:off x="735981" y="1806486"/>
            <a:ext cx="10794380" cy="4722831"/>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1</a:t>
            </a:r>
            <a:r>
              <a:rPr lang="en-US" altLang="zh-CN" sz="2400" dirty="0" smtClean="0">
                <a:solidFill>
                  <a:srgbClr val="000000"/>
                </a:solidFill>
                <a:latin typeface="黑体" pitchFamily="49" charset="-122"/>
                <a:ea typeface="黑体" pitchFamily="49" charset="-122"/>
                <a:cs typeface="宋体" panose="02010600030101010101" pitchFamily="2" charset="-122"/>
              </a:rPr>
              <a:t>.</a:t>
            </a:r>
            <a:r>
              <a:rPr lang="zh-CN" altLang="en-US" sz="2400" dirty="0">
                <a:solidFill>
                  <a:srgbClr val="000000"/>
                </a:solidFill>
                <a:latin typeface="黑体" pitchFamily="49" charset="-122"/>
                <a:ea typeface="黑体" pitchFamily="49" charset="-122"/>
                <a:cs typeface="宋体" panose="02010600030101010101" pitchFamily="2" charset="-122"/>
              </a:rPr>
              <a:t>公民的人身自由权和公民的生命健康权</a:t>
            </a:r>
            <a:r>
              <a:rPr lang="zh-CN" altLang="en-US" sz="2400" dirty="0" smtClean="0">
                <a:solidFill>
                  <a:srgbClr val="000000"/>
                </a:solidFill>
                <a:latin typeface="黑体" pitchFamily="49" charset="-122"/>
                <a:ea typeface="黑体" pitchFamily="49" charset="-122"/>
                <a:cs typeface="宋体" panose="02010600030101010101" pitchFamily="2" charset="-122"/>
              </a:rPr>
              <a:t>。</a:t>
            </a:r>
            <a:endParaRPr lang="en-US" altLang="zh-CN" sz="2400" dirty="0" smtClean="0">
              <a:solidFill>
                <a:srgbClr val="000000"/>
              </a:solidFill>
              <a:latin typeface="黑体" pitchFamily="49" charset="-122"/>
              <a:ea typeface="黑体" pitchFamily="49" charset="-122"/>
              <a:cs typeface="宋体" panose="02010600030101010101" pitchFamily="2" charset="-122"/>
            </a:endParaRPr>
          </a:p>
          <a:p>
            <a:pPr indent="0">
              <a:lnSpc>
                <a:spcPts val="3500"/>
              </a:lnSpc>
            </a:pPr>
            <a:r>
              <a:rPr lang="zh-CN" altLang="en-US" sz="2400" dirty="0" smtClean="0">
                <a:solidFill>
                  <a:srgbClr val="000000"/>
                </a:solidFill>
                <a:latin typeface="宋体" pitchFamily="2" charset="-122"/>
                <a:ea typeface="宋体" pitchFamily="2" charset="-122"/>
                <a:cs typeface="宋体" panose="02010600030101010101" pitchFamily="2" charset="-122"/>
              </a:rPr>
              <a:t>    要</a:t>
            </a:r>
            <a:r>
              <a:rPr lang="zh-CN" altLang="en-US" sz="2400" dirty="0">
                <a:solidFill>
                  <a:srgbClr val="000000"/>
                </a:solidFill>
                <a:latin typeface="宋体" pitchFamily="2" charset="-122"/>
                <a:ea typeface="宋体" pitchFamily="2" charset="-122"/>
                <a:cs typeface="宋体" panose="02010600030101010101" pitchFamily="2" charset="-122"/>
              </a:rPr>
              <a:t>判断被侵权人的什么权利被侵害</a:t>
            </a:r>
            <a:r>
              <a:rPr lang="zh-CN" altLang="en-US" sz="2400" dirty="0" smtClean="0">
                <a:solidFill>
                  <a:srgbClr val="000000"/>
                </a:solidFill>
                <a:latin typeface="宋体" pitchFamily="2" charset="-122"/>
                <a:ea typeface="宋体" pitchFamily="2" charset="-122"/>
                <a:cs typeface="宋体" panose="02010600030101010101" pitchFamily="2" charset="-122"/>
              </a:rPr>
              <a:t>了，必须</a:t>
            </a:r>
            <a:r>
              <a:rPr lang="zh-CN" altLang="en-US" sz="2400" dirty="0">
                <a:solidFill>
                  <a:srgbClr val="000000"/>
                </a:solidFill>
                <a:latin typeface="宋体" pitchFamily="2" charset="-122"/>
                <a:ea typeface="宋体" pitchFamily="2" charset="-122"/>
                <a:cs typeface="宋体" panose="02010600030101010101" pitchFamily="2" charset="-122"/>
              </a:rPr>
              <a:t>明确法律所保护的公民的权利的内容、侵权表现。</a:t>
            </a:r>
          </a:p>
          <a:p>
            <a:pPr indent="0">
              <a:lnSpc>
                <a:spcPts val="35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1</a:t>
            </a:r>
            <a:r>
              <a:rPr lang="zh-CN" altLang="en-US" sz="2400" dirty="0" smtClean="0">
                <a:solidFill>
                  <a:srgbClr val="000000"/>
                </a:solidFill>
                <a:latin typeface="宋体" pitchFamily="2" charset="-122"/>
                <a:ea typeface="宋体" pitchFamily="2" charset="-122"/>
                <a:cs typeface="宋体" panose="02010600030101010101" pitchFamily="2" charset="-122"/>
              </a:rPr>
              <a:t>）公民</a:t>
            </a:r>
            <a:r>
              <a:rPr lang="zh-CN" altLang="en-US" sz="2400" dirty="0">
                <a:solidFill>
                  <a:srgbClr val="000000"/>
                </a:solidFill>
                <a:latin typeface="宋体" pitchFamily="2" charset="-122"/>
                <a:ea typeface="宋体" pitchFamily="2" charset="-122"/>
                <a:cs typeface="宋体" panose="02010600030101010101" pitchFamily="2" charset="-122"/>
              </a:rPr>
              <a:t>人身自由权被侵权的</a:t>
            </a:r>
            <a:r>
              <a:rPr lang="zh-CN" altLang="en-US" sz="2400" dirty="0" smtClean="0">
                <a:solidFill>
                  <a:srgbClr val="000000"/>
                </a:solidFill>
                <a:latin typeface="宋体" pitchFamily="2" charset="-122"/>
                <a:ea typeface="宋体" pitchFamily="2" charset="-122"/>
                <a:cs typeface="宋体" panose="02010600030101010101" pitchFamily="2" charset="-122"/>
              </a:rPr>
              <a:t>表现：非法</a:t>
            </a:r>
            <a:r>
              <a:rPr lang="zh-CN" altLang="en-US" sz="2400" dirty="0">
                <a:solidFill>
                  <a:srgbClr val="000000"/>
                </a:solidFill>
                <a:latin typeface="宋体" pitchFamily="2" charset="-122"/>
                <a:ea typeface="宋体" pitchFamily="2" charset="-122"/>
                <a:cs typeface="宋体" panose="02010600030101010101" pitchFamily="2" charset="-122"/>
              </a:rPr>
              <a:t>搜身、非法禁闭、非法拘禁、非法逮捕等。</a:t>
            </a:r>
          </a:p>
          <a:p>
            <a:pPr indent="0">
              <a:lnSpc>
                <a:spcPts val="35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2</a:t>
            </a:r>
            <a:r>
              <a:rPr lang="zh-CN" altLang="en-US" sz="2400" dirty="0" smtClean="0">
                <a:solidFill>
                  <a:srgbClr val="000000"/>
                </a:solidFill>
                <a:latin typeface="宋体" pitchFamily="2" charset="-122"/>
                <a:ea typeface="宋体" pitchFamily="2" charset="-122"/>
                <a:cs typeface="宋体" panose="02010600030101010101" pitchFamily="2" charset="-122"/>
              </a:rPr>
              <a:t>）公民</a:t>
            </a:r>
            <a:r>
              <a:rPr lang="zh-CN" altLang="en-US" sz="2400" dirty="0">
                <a:solidFill>
                  <a:srgbClr val="000000"/>
                </a:solidFill>
                <a:latin typeface="宋体" pitchFamily="2" charset="-122"/>
                <a:ea typeface="宋体" pitchFamily="2" charset="-122"/>
                <a:cs typeface="宋体" panose="02010600030101010101" pitchFamily="2" charset="-122"/>
              </a:rPr>
              <a:t>的生命健康权被侵权的</a:t>
            </a:r>
            <a:r>
              <a:rPr lang="zh-CN" altLang="en-US" sz="2400" dirty="0" smtClean="0">
                <a:solidFill>
                  <a:srgbClr val="000000"/>
                </a:solidFill>
                <a:latin typeface="宋体" pitchFamily="2" charset="-122"/>
                <a:ea typeface="宋体" pitchFamily="2" charset="-122"/>
                <a:cs typeface="宋体" panose="02010600030101010101" pitchFamily="2" charset="-122"/>
              </a:rPr>
              <a:t>表现：杀人；殴打他人；排污</a:t>
            </a:r>
            <a:r>
              <a:rPr lang="zh-CN" altLang="en-US" sz="2400" dirty="0">
                <a:solidFill>
                  <a:srgbClr val="000000"/>
                </a:solidFill>
                <a:latin typeface="宋体" pitchFamily="2" charset="-122"/>
                <a:ea typeface="宋体" pitchFamily="2" charset="-122"/>
                <a:cs typeface="宋体" panose="02010600030101010101" pitchFamily="2" charset="-122"/>
              </a:rPr>
              <a:t>使他人中毒</a:t>
            </a:r>
            <a:r>
              <a:rPr lang="zh-CN" altLang="en-US" sz="2400" dirty="0" smtClean="0">
                <a:solidFill>
                  <a:srgbClr val="000000"/>
                </a:solidFill>
                <a:latin typeface="宋体" pitchFamily="2" charset="-122"/>
                <a:ea typeface="宋体" pitchFamily="2" charset="-122"/>
                <a:cs typeface="宋体" panose="02010600030101010101" pitchFamily="2" charset="-122"/>
              </a:rPr>
              <a:t>致残；厂家</a:t>
            </a:r>
            <a:r>
              <a:rPr lang="zh-CN" altLang="en-US" sz="2400" dirty="0">
                <a:solidFill>
                  <a:srgbClr val="000000"/>
                </a:solidFill>
                <a:latin typeface="宋体" pitchFamily="2" charset="-122"/>
                <a:ea typeface="宋体" pitchFamily="2" charset="-122"/>
                <a:cs typeface="宋体" panose="02010600030101010101" pitchFamily="2" charset="-122"/>
              </a:rPr>
              <a:t>、商家出售劣质商品使消费者致伤、致残或</a:t>
            </a:r>
            <a:r>
              <a:rPr lang="zh-CN" altLang="en-US" sz="2400" dirty="0" smtClean="0">
                <a:solidFill>
                  <a:srgbClr val="000000"/>
                </a:solidFill>
                <a:latin typeface="宋体" pitchFamily="2" charset="-122"/>
                <a:ea typeface="宋体" pitchFamily="2" charset="-122"/>
                <a:cs typeface="宋体" panose="02010600030101010101" pitchFamily="2" charset="-122"/>
              </a:rPr>
              <a:t>致死；恫吓</a:t>
            </a:r>
            <a:r>
              <a:rPr lang="zh-CN" altLang="en-US" sz="2400" dirty="0">
                <a:solidFill>
                  <a:srgbClr val="000000"/>
                </a:solidFill>
                <a:latin typeface="宋体" pitchFamily="2" charset="-122"/>
                <a:ea typeface="宋体" pitchFamily="2" charset="-122"/>
                <a:cs typeface="宋体" panose="02010600030101010101" pitchFamily="2" charset="-122"/>
              </a:rPr>
              <a:t>他人使之精神衰弱、精神</a:t>
            </a:r>
            <a:r>
              <a:rPr lang="zh-CN" altLang="en-US" sz="2400" dirty="0" smtClean="0">
                <a:solidFill>
                  <a:srgbClr val="000000"/>
                </a:solidFill>
                <a:latin typeface="宋体" pitchFamily="2" charset="-122"/>
                <a:ea typeface="宋体" pitchFamily="2" charset="-122"/>
                <a:cs typeface="宋体" panose="02010600030101010101" pitchFamily="2" charset="-122"/>
              </a:rPr>
              <a:t>分裂；建筑物</a:t>
            </a:r>
            <a:r>
              <a:rPr lang="zh-CN" altLang="en-US" sz="2400" dirty="0">
                <a:solidFill>
                  <a:srgbClr val="000000"/>
                </a:solidFill>
                <a:latin typeface="宋体" pitchFamily="2" charset="-122"/>
                <a:ea typeface="宋体" pitchFamily="2" charset="-122"/>
                <a:cs typeface="宋体" panose="02010600030101010101" pitchFamily="2" charset="-122"/>
              </a:rPr>
              <a:t>上的搁置物坠落砸死砸伤</a:t>
            </a:r>
            <a:r>
              <a:rPr lang="zh-CN" altLang="en-US" sz="2400" dirty="0" smtClean="0">
                <a:solidFill>
                  <a:srgbClr val="000000"/>
                </a:solidFill>
                <a:latin typeface="宋体" pitchFamily="2" charset="-122"/>
                <a:ea typeface="宋体" pitchFamily="2" charset="-122"/>
                <a:cs typeface="宋体" panose="02010600030101010101" pitchFamily="2" charset="-122"/>
              </a:rPr>
              <a:t>他人；饲养</a:t>
            </a:r>
            <a:r>
              <a:rPr lang="zh-CN" altLang="en-US" sz="2400" dirty="0">
                <a:solidFill>
                  <a:srgbClr val="000000"/>
                </a:solidFill>
                <a:latin typeface="宋体" pitchFamily="2" charset="-122"/>
                <a:ea typeface="宋体" pitchFamily="2" charset="-122"/>
                <a:cs typeface="宋体" panose="02010600030101010101" pitchFamily="2" charset="-122"/>
              </a:rPr>
              <a:t>的动物咬伤</a:t>
            </a:r>
            <a:r>
              <a:rPr lang="zh-CN" altLang="en-US" sz="2400" dirty="0" smtClean="0">
                <a:solidFill>
                  <a:srgbClr val="000000"/>
                </a:solidFill>
                <a:latin typeface="宋体" pitchFamily="2" charset="-122"/>
                <a:ea typeface="宋体" pitchFamily="2" charset="-122"/>
                <a:cs typeface="宋体" panose="02010600030101010101" pitchFamily="2" charset="-122"/>
              </a:rPr>
              <a:t>他人；等等</a:t>
            </a:r>
            <a:r>
              <a:rPr lang="zh-CN" altLang="en-US" sz="2400" dirty="0">
                <a:solidFill>
                  <a:srgbClr val="000000"/>
                </a:solidFill>
                <a:latin typeface="宋体" pitchFamily="2" charset="-122"/>
                <a:ea typeface="宋体" pitchFamily="2" charset="-122"/>
                <a:cs typeface="宋体" panose="02010600030101010101" pitchFamily="2" charset="-122"/>
              </a:rPr>
              <a:t>。</a:t>
            </a:r>
          </a:p>
          <a:p>
            <a:pPr indent="0">
              <a:lnSpc>
                <a:spcPts val="3500"/>
              </a:lnSpc>
            </a:pPr>
            <a:r>
              <a:rPr lang="zh-CN" altLang="en-US" sz="2400" dirty="0" smtClean="0">
                <a:solidFill>
                  <a:srgbClr val="000000"/>
                </a:solidFill>
                <a:latin typeface="楷体" pitchFamily="49" charset="-122"/>
                <a:ea typeface="楷体" pitchFamily="49" charset="-122"/>
                <a:cs typeface="宋体" panose="02010600030101010101" pitchFamily="2" charset="-122"/>
              </a:rPr>
              <a:t>    注意：不管</a:t>
            </a:r>
            <a:r>
              <a:rPr lang="zh-CN" altLang="en-US" sz="2400" dirty="0">
                <a:solidFill>
                  <a:srgbClr val="000000"/>
                </a:solidFill>
                <a:latin typeface="楷体" pitchFamily="49" charset="-122"/>
                <a:ea typeface="楷体" pitchFamily="49" charset="-122"/>
                <a:cs typeface="宋体" panose="02010600030101010101" pitchFamily="2" charset="-122"/>
              </a:rPr>
              <a:t>是人身自由权还是生命健康</a:t>
            </a:r>
            <a:r>
              <a:rPr lang="zh-CN" altLang="en-US" sz="2400" dirty="0" smtClean="0">
                <a:solidFill>
                  <a:srgbClr val="000000"/>
                </a:solidFill>
                <a:latin typeface="楷体" pitchFamily="49" charset="-122"/>
                <a:ea typeface="楷体" pitchFamily="49" charset="-122"/>
                <a:cs typeface="宋体" panose="02010600030101010101" pitchFamily="2" charset="-122"/>
              </a:rPr>
              <a:t>权，都</a:t>
            </a:r>
            <a:r>
              <a:rPr lang="zh-CN" altLang="en-US" sz="2400" dirty="0">
                <a:solidFill>
                  <a:srgbClr val="000000"/>
                </a:solidFill>
                <a:latin typeface="楷体" pitchFamily="49" charset="-122"/>
                <a:ea typeface="楷体" pitchFamily="49" charset="-122"/>
                <a:cs typeface="宋体" panose="02010600030101010101" pitchFamily="2" charset="-122"/>
              </a:rPr>
              <a:t>受法律的保护不受侵犯。</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999576" y="1410241"/>
            <a:ext cx="10252004" cy="4819781"/>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2</a:t>
            </a:r>
            <a:r>
              <a:rPr lang="en-US" altLang="zh-CN" sz="2400" dirty="0" smtClean="0">
                <a:solidFill>
                  <a:srgbClr val="000000"/>
                </a:solidFill>
                <a:latin typeface="黑体" pitchFamily="49" charset="-122"/>
                <a:ea typeface="黑体" pitchFamily="49" charset="-122"/>
                <a:cs typeface="宋体" panose="02010600030101010101" pitchFamily="2" charset="-122"/>
              </a:rPr>
              <a:t>.</a:t>
            </a:r>
            <a:r>
              <a:rPr lang="zh-CN" altLang="en-US" sz="2400" dirty="0">
                <a:solidFill>
                  <a:srgbClr val="000000"/>
                </a:solidFill>
                <a:latin typeface="黑体" pitchFamily="49" charset="-122"/>
                <a:ea typeface="黑体" pitchFamily="49" charset="-122"/>
                <a:cs typeface="宋体" panose="02010600030101010101" pitchFamily="2" charset="-122"/>
              </a:rPr>
              <a:t>人格尊严权和名誉权。</a:t>
            </a:r>
            <a:endParaRPr lang="en-US" altLang="zh-CN" sz="2400" dirty="0" smtClean="0">
              <a:solidFill>
                <a:srgbClr val="000000"/>
              </a:solidFill>
              <a:latin typeface="宋体" pitchFamily="2" charset="-122"/>
              <a:ea typeface="宋体" pitchFamily="2" charset="-122"/>
              <a:cs typeface="宋体" panose="02010600030101010101" pitchFamily="2" charset="-122"/>
            </a:endParaRPr>
          </a:p>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    人格</a:t>
            </a:r>
            <a:r>
              <a:rPr lang="zh-CN" altLang="en-US" sz="2400" dirty="0">
                <a:solidFill>
                  <a:srgbClr val="000000"/>
                </a:solidFill>
                <a:latin typeface="宋体" pitchFamily="2" charset="-122"/>
                <a:ea typeface="宋体" pitchFamily="2" charset="-122"/>
                <a:cs typeface="宋体" panose="02010600030101010101" pitchFamily="2" charset="-122"/>
              </a:rPr>
              <a:t>尊严权包括名誉权、肖像权、姓名权、隐私权等。</a:t>
            </a:r>
            <a:r>
              <a:rPr lang="zh-CN" altLang="en-US" sz="2400" dirty="0" smtClean="0">
                <a:solidFill>
                  <a:srgbClr val="000000"/>
                </a:solidFill>
                <a:latin typeface="宋体" pitchFamily="2" charset="-122"/>
                <a:ea typeface="宋体" pitchFamily="2" charset="-122"/>
                <a:cs typeface="宋体" panose="02010600030101010101" pitchFamily="2" charset="-122"/>
              </a:rPr>
              <a:t>因此，在</a:t>
            </a:r>
            <a:r>
              <a:rPr lang="zh-CN" altLang="en-US" sz="2400" dirty="0">
                <a:solidFill>
                  <a:srgbClr val="000000"/>
                </a:solidFill>
                <a:latin typeface="宋体" pitchFamily="2" charset="-122"/>
                <a:ea typeface="宋体" pitchFamily="2" charset="-122"/>
                <a:cs typeface="宋体" panose="02010600030101010101" pitchFamily="2" charset="-122"/>
              </a:rPr>
              <a:t>现实生活中无论侵犯了公民的名誉权、肖像权、姓名权还是隐私权都可概括为侵犯了公民的人格尊严权。</a:t>
            </a:r>
          </a:p>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    我国</a:t>
            </a:r>
            <a:r>
              <a:rPr lang="zh-CN" altLang="en-US" sz="2400" dirty="0">
                <a:solidFill>
                  <a:srgbClr val="000000"/>
                </a:solidFill>
                <a:latin typeface="宋体" pitchFamily="2" charset="-122"/>
                <a:ea typeface="宋体" pitchFamily="2" charset="-122"/>
                <a:cs typeface="宋体" panose="02010600030101010101" pitchFamily="2" charset="-122"/>
              </a:rPr>
              <a:t>宪法对公民的人格尊严的</a:t>
            </a:r>
            <a:r>
              <a:rPr lang="zh-CN" altLang="en-US" sz="2400" dirty="0" smtClean="0">
                <a:solidFill>
                  <a:srgbClr val="000000"/>
                </a:solidFill>
                <a:latin typeface="宋体" pitchFamily="2" charset="-122"/>
                <a:ea typeface="宋体" pitchFamily="2" charset="-122"/>
                <a:cs typeface="宋体" panose="02010600030101010101" pitchFamily="2" charset="-122"/>
              </a:rPr>
              <a:t>规定：</a:t>
            </a:r>
            <a:r>
              <a:rPr lang="en-US" altLang="zh-CN" sz="2400" dirty="0" smtClean="0">
                <a:solidFill>
                  <a:srgbClr val="000000"/>
                </a:solidFill>
                <a:latin typeface="宋体" pitchFamily="2" charset="-122"/>
                <a:ea typeface="宋体" pitchFamily="2" charset="-122"/>
                <a:cs typeface="宋体" panose="02010600030101010101" pitchFamily="2" charset="-122"/>
              </a:rPr>
              <a:t>“</a:t>
            </a:r>
            <a:r>
              <a:rPr lang="zh-CN" altLang="en-US" sz="2400" dirty="0">
                <a:solidFill>
                  <a:srgbClr val="000000"/>
                </a:solidFill>
                <a:latin typeface="宋体" pitchFamily="2" charset="-122"/>
                <a:ea typeface="宋体" pitchFamily="2" charset="-122"/>
                <a:cs typeface="宋体" panose="02010600030101010101" pitchFamily="2" charset="-122"/>
              </a:rPr>
              <a:t>中华人民共和国公民的人格尊严不受侵犯。禁止用任何方法对公民进行侮辱、诽谤和诬告陷害。”</a:t>
            </a:r>
          </a:p>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    我国</a:t>
            </a:r>
            <a:r>
              <a:rPr lang="zh-CN" altLang="en-US" sz="2400" dirty="0">
                <a:solidFill>
                  <a:srgbClr val="000000"/>
                </a:solidFill>
                <a:latin typeface="宋体" pitchFamily="2" charset="-122"/>
                <a:ea typeface="宋体" pitchFamily="2" charset="-122"/>
                <a:cs typeface="宋体" panose="02010600030101010101" pitchFamily="2" charset="-122"/>
              </a:rPr>
              <a:t>民法通则对公民的名誉权的</a:t>
            </a:r>
            <a:r>
              <a:rPr lang="zh-CN" altLang="en-US" sz="2400" dirty="0" smtClean="0">
                <a:solidFill>
                  <a:srgbClr val="000000"/>
                </a:solidFill>
                <a:latin typeface="宋体" pitchFamily="2" charset="-122"/>
                <a:ea typeface="宋体" pitchFamily="2" charset="-122"/>
                <a:cs typeface="宋体" panose="02010600030101010101" pitchFamily="2" charset="-122"/>
              </a:rPr>
              <a:t>规定：</a:t>
            </a:r>
            <a:r>
              <a:rPr lang="en-US" altLang="zh-CN" sz="2400" dirty="0" smtClean="0">
                <a:solidFill>
                  <a:srgbClr val="000000"/>
                </a:solidFill>
                <a:latin typeface="宋体" pitchFamily="2" charset="-122"/>
                <a:ea typeface="宋体" pitchFamily="2" charset="-122"/>
                <a:cs typeface="宋体" panose="02010600030101010101" pitchFamily="2" charset="-122"/>
              </a:rPr>
              <a:t>“</a:t>
            </a:r>
            <a:r>
              <a:rPr lang="zh-CN" altLang="en-US" sz="2400" dirty="0">
                <a:solidFill>
                  <a:srgbClr val="000000"/>
                </a:solidFill>
                <a:latin typeface="宋体" pitchFamily="2" charset="-122"/>
                <a:ea typeface="宋体" pitchFamily="2" charset="-122"/>
                <a:cs typeface="宋体" panose="02010600030101010101" pitchFamily="2" charset="-122"/>
              </a:rPr>
              <a:t>公民、法人享有</a:t>
            </a:r>
            <a:r>
              <a:rPr lang="zh-CN" altLang="en-US" sz="2400" dirty="0" smtClean="0">
                <a:solidFill>
                  <a:srgbClr val="000000"/>
                </a:solidFill>
                <a:latin typeface="宋体" pitchFamily="2" charset="-122"/>
                <a:ea typeface="宋体" pitchFamily="2" charset="-122"/>
                <a:cs typeface="宋体" panose="02010600030101010101" pitchFamily="2" charset="-122"/>
              </a:rPr>
              <a:t>名誉权，公民</a:t>
            </a:r>
            <a:r>
              <a:rPr lang="zh-CN" altLang="en-US" sz="2400" dirty="0">
                <a:solidFill>
                  <a:srgbClr val="000000"/>
                </a:solidFill>
                <a:latin typeface="宋体" pitchFamily="2" charset="-122"/>
                <a:ea typeface="宋体" pitchFamily="2" charset="-122"/>
                <a:cs typeface="宋体" panose="02010600030101010101" pitchFamily="2" charset="-122"/>
              </a:rPr>
              <a:t>的人格尊严受法律</a:t>
            </a:r>
            <a:r>
              <a:rPr lang="zh-CN" altLang="en-US" sz="2400" dirty="0" smtClean="0">
                <a:solidFill>
                  <a:srgbClr val="000000"/>
                </a:solidFill>
                <a:latin typeface="宋体" pitchFamily="2" charset="-122"/>
                <a:ea typeface="宋体" pitchFamily="2" charset="-122"/>
                <a:cs typeface="宋体" panose="02010600030101010101" pitchFamily="2" charset="-122"/>
              </a:rPr>
              <a:t>保护，禁止</a:t>
            </a:r>
            <a:r>
              <a:rPr lang="zh-CN" altLang="en-US" sz="2400" dirty="0">
                <a:solidFill>
                  <a:srgbClr val="000000"/>
                </a:solidFill>
                <a:latin typeface="宋体" pitchFamily="2" charset="-122"/>
                <a:ea typeface="宋体" pitchFamily="2" charset="-122"/>
                <a:cs typeface="宋体" panose="02010600030101010101" pitchFamily="2" charset="-122"/>
              </a:rPr>
              <a:t>用侮辱、诽谤等方式损害公民、法人的名誉。</a:t>
            </a:r>
            <a:r>
              <a:rPr lang="zh-CN" altLang="en-US" sz="2400" dirty="0" smtClean="0">
                <a:solidFill>
                  <a:srgbClr val="000000"/>
                </a:solidFill>
                <a:latin typeface="宋体" pitchFamily="2" charset="-122"/>
                <a:ea typeface="宋体" pitchFamily="2" charset="-122"/>
                <a:cs typeface="宋体" panose="02010600030101010101" pitchFamily="2" charset="-122"/>
              </a:rPr>
              <a:t>”</a:t>
            </a:r>
            <a:endParaRPr lang="zh-CN" altLang="en-US" sz="2400" dirty="0">
              <a:solidFill>
                <a:srgbClr val="000000"/>
              </a:solidFill>
              <a:latin typeface="宋体" pitchFamily="2" charset="-122"/>
              <a:ea typeface="宋体" pitchFamily="2" charset="-122"/>
              <a:cs typeface="宋体" panose="02010600030101010101" pitchFamily="2" charset="-122"/>
            </a:endParaRPr>
          </a:p>
        </p:txBody>
      </p:sp>
    </p:spTree>
    <p:extLst>
      <p:ext uri="{BB962C8B-B14F-4D97-AF65-F5344CB8AC3E}">
        <p14:creationId xmlns="" xmlns:p14="http://schemas.microsoft.com/office/powerpoint/2010/main" val="183883891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1423324" y="1878592"/>
            <a:ext cx="9014218" cy="3637919"/>
          </a:xfrm>
          <a:prstGeom prst="rect">
            <a:avLst/>
          </a:prstGeom>
          <a:noFill/>
          <a:ln w="9525">
            <a:noFill/>
          </a:ln>
        </p:spPr>
        <p:txBody>
          <a:bodyPr wrap="square">
            <a:spAutoFit/>
          </a:bodyPr>
          <a:lstStyle/>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    从</a:t>
            </a:r>
            <a:r>
              <a:rPr lang="zh-CN" altLang="en-US" sz="2400" dirty="0">
                <a:solidFill>
                  <a:srgbClr val="000000"/>
                </a:solidFill>
                <a:latin typeface="宋体" pitchFamily="2" charset="-122"/>
                <a:ea typeface="宋体" pitchFamily="2" charset="-122"/>
                <a:cs typeface="宋体" panose="02010600030101010101" pitchFamily="2" charset="-122"/>
              </a:rPr>
              <a:t>宪法和民法通则的条文规定可以看出二者的相同之</a:t>
            </a:r>
            <a:r>
              <a:rPr lang="zh-CN" altLang="en-US" sz="2400" dirty="0" smtClean="0">
                <a:solidFill>
                  <a:srgbClr val="000000"/>
                </a:solidFill>
                <a:latin typeface="宋体" pitchFamily="2" charset="-122"/>
                <a:ea typeface="宋体" pitchFamily="2" charset="-122"/>
                <a:cs typeface="宋体" panose="02010600030101010101" pitchFamily="2" charset="-122"/>
              </a:rPr>
              <a:t>处：如果</a:t>
            </a:r>
            <a:r>
              <a:rPr lang="zh-CN" altLang="en-US" sz="2400" dirty="0">
                <a:solidFill>
                  <a:srgbClr val="000000"/>
                </a:solidFill>
                <a:latin typeface="宋体" pitchFamily="2" charset="-122"/>
                <a:ea typeface="宋体" pitchFamily="2" charset="-122"/>
                <a:cs typeface="宋体" panose="02010600030101010101" pitchFamily="2" charset="-122"/>
              </a:rPr>
              <a:t>对他人进行侮辱、诽谤和诬告</a:t>
            </a:r>
            <a:r>
              <a:rPr lang="zh-CN" altLang="en-US" sz="2400" dirty="0" smtClean="0">
                <a:solidFill>
                  <a:srgbClr val="000000"/>
                </a:solidFill>
                <a:latin typeface="宋体" pitchFamily="2" charset="-122"/>
                <a:ea typeface="宋体" pitchFamily="2" charset="-122"/>
                <a:cs typeface="宋体" panose="02010600030101010101" pitchFamily="2" charset="-122"/>
              </a:rPr>
              <a:t>陷害，既</a:t>
            </a:r>
            <a:r>
              <a:rPr lang="zh-CN" altLang="en-US" sz="2400" dirty="0">
                <a:solidFill>
                  <a:srgbClr val="000000"/>
                </a:solidFill>
                <a:latin typeface="宋体" pitchFamily="2" charset="-122"/>
                <a:ea typeface="宋体" pitchFamily="2" charset="-122"/>
                <a:cs typeface="宋体" panose="02010600030101010101" pitchFamily="2" charset="-122"/>
              </a:rPr>
              <a:t>侵犯了公民的人格尊严</a:t>
            </a:r>
            <a:r>
              <a:rPr lang="zh-CN" altLang="en-US" sz="2400" dirty="0" smtClean="0">
                <a:solidFill>
                  <a:srgbClr val="000000"/>
                </a:solidFill>
                <a:latin typeface="宋体" pitchFamily="2" charset="-122"/>
                <a:ea typeface="宋体" pitchFamily="2" charset="-122"/>
                <a:cs typeface="宋体" panose="02010600030101010101" pitchFamily="2" charset="-122"/>
              </a:rPr>
              <a:t>权，同时</a:t>
            </a:r>
            <a:r>
              <a:rPr lang="zh-CN" altLang="en-US" sz="2400" dirty="0">
                <a:solidFill>
                  <a:srgbClr val="000000"/>
                </a:solidFill>
                <a:latin typeface="宋体" pitchFamily="2" charset="-122"/>
                <a:ea typeface="宋体" pitchFamily="2" charset="-122"/>
                <a:cs typeface="宋体" panose="02010600030101010101" pitchFamily="2" charset="-122"/>
              </a:rPr>
              <a:t>也侵犯了公民的名誉权。</a:t>
            </a:r>
            <a:r>
              <a:rPr lang="zh-CN" altLang="en-US" sz="2400" dirty="0" smtClean="0">
                <a:solidFill>
                  <a:srgbClr val="000000"/>
                </a:solidFill>
                <a:latin typeface="宋体" pitchFamily="2" charset="-122"/>
                <a:ea typeface="宋体" pitchFamily="2" charset="-122"/>
                <a:cs typeface="宋体" panose="02010600030101010101" pitchFamily="2" charset="-122"/>
              </a:rPr>
              <a:t>可见，名誉</a:t>
            </a:r>
            <a:r>
              <a:rPr lang="zh-CN" altLang="en-US" sz="2400" dirty="0">
                <a:solidFill>
                  <a:srgbClr val="000000"/>
                </a:solidFill>
                <a:latin typeface="宋体" pitchFamily="2" charset="-122"/>
                <a:ea typeface="宋体" pitchFamily="2" charset="-122"/>
                <a:cs typeface="宋体" panose="02010600030101010101" pitchFamily="2" charset="-122"/>
              </a:rPr>
              <a:t>集中体现了人格尊严。</a:t>
            </a:r>
          </a:p>
          <a:p>
            <a:pPr indent="0">
              <a:lnSpc>
                <a:spcPct val="160000"/>
              </a:lnSpc>
            </a:pPr>
            <a:r>
              <a:rPr lang="zh-CN" altLang="en-US" sz="2400" dirty="0" smtClean="0">
                <a:solidFill>
                  <a:srgbClr val="000000"/>
                </a:solidFill>
                <a:latin typeface="楷体" pitchFamily="49" charset="-122"/>
                <a:ea typeface="楷体" pitchFamily="49" charset="-122"/>
                <a:cs typeface="宋体" panose="02010600030101010101" pitchFamily="2" charset="-122"/>
              </a:rPr>
              <a:t>    注意：了解</a:t>
            </a:r>
            <a:r>
              <a:rPr lang="zh-CN" altLang="en-US" sz="2400" dirty="0">
                <a:solidFill>
                  <a:srgbClr val="000000"/>
                </a:solidFill>
                <a:latin typeface="楷体" pitchFamily="49" charset="-122"/>
                <a:ea typeface="楷体" pitchFamily="49" charset="-122"/>
                <a:cs typeface="宋体" panose="02010600030101010101" pitchFamily="2" charset="-122"/>
              </a:rPr>
              <a:t>人格尊严权与隐私权的</a:t>
            </a:r>
            <a:r>
              <a:rPr lang="zh-CN" altLang="en-US" sz="2400" dirty="0" smtClean="0">
                <a:solidFill>
                  <a:srgbClr val="000000"/>
                </a:solidFill>
                <a:latin typeface="楷体" pitchFamily="49" charset="-122"/>
                <a:ea typeface="楷体" pitchFamily="49" charset="-122"/>
                <a:cs typeface="宋体" panose="02010600030101010101" pitchFamily="2" charset="-122"/>
              </a:rPr>
              <a:t>关系，有助于</a:t>
            </a:r>
            <a:r>
              <a:rPr lang="zh-CN" altLang="en-US" sz="2400" dirty="0">
                <a:solidFill>
                  <a:srgbClr val="000000"/>
                </a:solidFill>
                <a:latin typeface="楷体" pitchFamily="49" charset="-122"/>
                <a:ea typeface="楷体" pitchFamily="49" charset="-122"/>
                <a:cs typeface="宋体" panose="02010600030101010101" pitchFamily="2" charset="-122"/>
              </a:rPr>
              <a:t>我们更好地维护人格尊严权和名誉权</a:t>
            </a:r>
          </a:p>
        </p:txBody>
      </p:sp>
    </p:spTree>
    <p:extLst>
      <p:ext uri="{BB962C8B-B14F-4D97-AF65-F5344CB8AC3E}">
        <p14:creationId xmlns="" xmlns:p14="http://schemas.microsoft.com/office/powerpoint/2010/main" val="308375531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925549" y="1477149"/>
            <a:ext cx="10281427" cy="4819781"/>
          </a:xfrm>
          <a:prstGeom prst="rect">
            <a:avLst/>
          </a:prstGeom>
          <a:noFill/>
          <a:ln w="9525">
            <a:noFill/>
          </a:ln>
        </p:spPr>
        <p:txBody>
          <a:bodyPr wrap="square">
            <a:spAutoFit/>
          </a:bodyPr>
          <a:lstStyle/>
          <a:p>
            <a:pPr indent="0">
              <a:lnSpc>
                <a:spcPct val="160000"/>
              </a:lnSpc>
            </a:pPr>
            <a:r>
              <a:rPr lang="en-US" altLang="zh-CN" sz="2400" dirty="0" smtClean="0">
                <a:solidFill>
                  <a:srgbClr val="000000"/>
                </a:solidFill>
                <a:latin typeface="黑体" pitchFamily="49" charset="-122"/>
                <a:ea typeface="黑体" pitchFamily="49" charset="-122"/>
                <a:cs typeface="宋体" panose="02010600030101010101" pitchFamily="2" charset="-122"/>
              </a:rPr>
              <a:t>3.</a:t>
            </a:r>
            <a:r>
              <a:rPr lang="zh-CN" altLang="en-US" sz="2400" dirty="0">
                <a:solidFill>
                  <a:srgbClr val="000000"/>
                </a:solidFill>
                <a:latin typeface="黑体" pitchFamily="49" charset="-122"/>
                <a:ea typeface="黑体" pitchFamily="49" charset="-122"/>
                <a:cs typeface="宋体" panose="02010600030101010101" pitchFamily="2" charset="-122"/>
              </a:rPr>
              <a:t>受教育既是公民的权利又是公民的义务</a:t>
            </a:r>
            <a:r>
              <a:rPr lang="zh-CN" altLang="en-US" sz="2400" dirty="0" smtClean="0">
                <a:solidFill>
                  <a:srgbClr val="000000"/>
                </a:solidFill>
                <a:latin typeface="黑体" pitchFamily="49" charset="-122"/>
                <a:ea typeface="黑体" pitchFamily="49" charset="-122"/>
                <a:cs typeface="宋体" panose="02010600030101010101" pitchFamily="2" charset="-122"/>
              </a:rPr>
              <a:t>。</a:t>
            </a:r>
            <a:endParaRPr lang="en-US" altLang="zh-CN" sz="2400" dirty="0" smtClean="0">
              <a:solidFill>
                <a:srgbClr val="000000"/>
              </a:solidFill>
              <a:latin typeface="黑体" pitchFamily="49" charset="-122"/>
              <a:ea typeface="黑体" pitchFamily="49" charset="-122"/>
              <a:cs typeface="宋体" panose="02010600030101010101" pitchFamily="2" charset="-122"/>
            </a:endParaRPr>
          </a:p>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    公民</a:t>
            </a:r>
            <a:r>
              <a:rPr lang="zh-CN" altLang="en-US" sz="2400" dirty="0">
                <a:solidFill>
                  <a:srgbClr val="000000"/>
                </a:solidFill>
                <a:latin typeface="宋体" pitchFamily="2" charset="-122"/>
                <a:ea typeface="宋体" pitchFamily="2" charset="-122"/>
                <a:cs typeface="宋体" panose="02010600030101010101" pitchFamily="2" charset="-122"/>
              </a:rPr>
              <a:t>自身的发展需要享受到受教育的</a:t>
            </a:r>
            <a:r>
              <a:rPr lang="zh-CN" altLang="en-US" sz="2400" dirty="0" smtClean="0">
                <a:solidFill>
                  <a:srgbClr val="000000"/>
                </a:solidFill>
                <a:latin typeface="宋体" pitchFamily="2" charset="-122"/>
                <a:ea typeface="宋体" pitchFamily="2" charset="-122"/>
                <a:cs typeface="宋体" panose="02010600030101010101" pitchFamily="2" charset="-122"/>
              </a:rPr>
              <a:t>权利，国家</a:t>
            </a:r>
            <a:r>
              <a:rPr lang="zh-CN" altLang="en-US" sz="2400" dirty="0">
                <a:solidFill>
                  <a:srgbClr val="000000"/>
                </a:solidFill>
                <a:latin typeface="宋体" pitchFamily="2" charset="-122"/>
                <a:ea typeface="宋体" pitchFamily="2" charset="-122"/>
                <a:cs typeface="宋体" panose="02010600030101010101" pitchFamily="2" charset="-122"/>
              </a:rPr>
              <a:t>要发展需要公民履行受教育的义务。公民对国家要求的</a:t>
            </a:r>
            <a:r>
              <a:rPr lang="zh-CN" altLang="en-US" sz="2400" dirty="0" smtClean="0">
                <a:solidFill>
                  <a:srgbClr val="000000"/>
                </a:solidFill>
                <a:latin typeface="宋体" pitchFamily="2" charset="-122"/>
                <a:ea typeface="宋体" pitchFamily="2" charset="-122"/>
                <a:cs typeface="宋体" panose="02010600030101010101" pitchFamily="2" charset="-122"/>
              </a:rPr>
              <a:t>结果，是</a:t>
            </a:r>
            <a:r>
              <a:rPr lang="zh-CN" altLang="en-US" sz="2400" dirty="0">
                <a:solidFill>
                  <a:srgbClr val="000000"/>
                </a:solidFill>
                <a:latin typeface="宋体" pitchFamily="2" charset="-122"/>
                <a:ea typeface="宋体" pitchFamily="2" charset="-122"/>
                <a:cs typeface="宋体" panose="02010600030101010101" pitchFamily="2" charset="-122"/>
              </a:rPr>
              <a:t>国家赋予了公民受教育的</a:t>
            </a:r>
            <a:r>
              <a:rPr lang="zh-CN" altLang="en-US" sz="2400" dirty="0" smtClean="0">
                <a:solidFill>
                  <a:srgbClr val="000000"/>
                </a:solidFill>
                <a:latin typeface="宋体" pitchFamily="2" charset="-122"/>
                <a:ea typeface="宋体" pitchFamily="2" charset="-122"/>
                <a:cs typeface="宋体" panose="02010600030101010101" pitchFamily="2" charset="-122"/>
              </a:rPr>
              <a:t>权利；而</a:t>
            </a:r>
            <a:r>
              <a:rPr lang="zh-CN" altLang="en-US" sz="2400" dirty="0">
                <a:solidFill>
                  <a:srgbClr val="000000"/>
                </a:solidFill>
                <a:latin typeface="宋体" pitchFamily="2" charset="-122"/>
                <a:ea typeface="宋体" pitchFamily="2" charset="-122"/>
                <a:cs typeface="宋体" panose="02010600030101010101" pitchFamily="2" charset="-122"/>
              </a:rPr>
              <a:t>国家对公民要求的</a:t>
            </a:r>
            <a:r>
              <a:rPr lang="zh-CN" altLang="en-US" sz="2400" dirty="0" smtClean="0">
                <a:solidFill>
                  <a:srgbClr val="000000"/>
                </a:solidFill>
                <a:latin typeface="宋体" pitchFamily="2" charset="-122"/>
                <a:ea typeface="宋体" pitchFamily="2" charset="-122"/>
                <a:cs typeface="宋体" panose="02010600030101010101" pitchFamily="2" charset="-122"/>
              </a:rPr>
              <a:t>结果，是</a:t>
            </a:r>
            <a:r>
              <a:rPr lang="zh-CN" altLang="en-US" sz="2400" dirty="0">
                <a:solidFill>
                  <a:srgbClr val="000000"/>
                </a:solidFill>
                <a:latin typeface="宋体" pitchFamily="2" charset="-122"/>
                <a:ea typeface="宋体" pitchFamily="2" charset="-122"/>
                <a:cs typeface="宋体" panose="02010600030101010101" pitchFamily="2" charset="-122"/>
              </a:rPr>
              <a:t>公民必须履行受教育的义务。</a:t>
            </a:r>
          </a:p>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    要</a:t>
            </a:r>
            <a:r>
              <a:rPr lang="zh-CN" altLang="en-US" sz="2400" dirty="0">
                <a:solidFill>
                  <a:srgbClr val="000000"/>
                </a:solidFill>
                <a:latin typeface="宋体" pitchFamily="2" charset="-122"/>
                <a:ea typeface="宋体" pitchFamily="2" charset="-122"/>
                <a:cs typeface="宋体" panose="02010600030101010101" pitchFamily="2" charset="-122"/>
              </a:rPr>
              <a:t>知道我国法律保护公民的受教育</a:t>
            </a:r>
            <a:r>
              <a:rPr lang="zh-CN" altLang="en-US" sz="2400" dirty="0" smtClean="0">
                <a:solidFill>
                  <a:srgbClr val="000000"/>
                </a:solidFill>
                <a:latin typeface="宋体" pitchFamily="2" charset="-122"/>
                <a:ea typeface="宋体" pitchFamily="2" charset="-122"/>
                <a:cs typeface="宋体" panose="02010600030101010101" pitchFamily="2" charset="-122"/>
              </a:rPr>
              <a:t>权，制裁</a:t>
            </a:r>
            <a:r>
              <a:rPr lang="zh-CN" altLang="en-US" sz="2400" dirty="0">
                <a:solidFill>
                  <a:srgbClr val="000000"/>
                </a:solidFill>
                <a:latin typeface="宋体" pitchFamily="2" charset="-122"/>
                <a:ea typeface="宋体" pitchFamily="2" charset="-122"/>
                <a:cs typeface="宋体" panose="02010600030101010101" pitchFamily="2" charset="-122"/>
              </a:rPr>
              <a:t>不履行受教育义务的行为。当我们的受教育权被他人剥夺或受到侵犯</a:t>
            </a:r>
            <a:r>
              <a:rPr lang="zh-CN" altLang="en-US" sz="2400" dirty="0" smtClean="0">
                <a:solidFill>
                  <a:srgbClr val="000000"/>
                </a:solidFill>
                <a:latin typeface="宋体" pitchFamily="2" charset="-122"/>
                <a:ea typeface="宋体" pitchFamily="2" charset="-122"/>
                <a:cs typeface="宋体" panose="02010600030101010101" pitchFamily="2" charset="-122"/>
              </a:rPr>
              <a:t>时，我们</a:t>
            </a:r>
            <a:r>
              <a:rPr lang="zh-CN" altLang="en-US" sz="2400" dirty="0">
                <a:solidFill>
                  <a:srgbClr val="000000"/>
                </a:solidFill>
                <a:latin typeface="宋体" pitchFamily="2" charset="-122"/>
                <a:ea typeface="宋体" pitchFamily="2" charset="-122"/>
                <a:cs typeface="宋体" panose="02010600030101010101" pitchFamily="2" charset="-122"/>
              </a:rPr>
              <a:t>可以采用非诉讼方式或者诉讼方式予以维护。</a:t>
            </a:r>
            <a:r>
              <a:rPr lang="zh-CN" altLang="en-US" sz="2400" dirty="0" smtClean="0">
                <a:solidFill>
                  <a:srgbClr val="000000"/>
                </a:solidFill>
                <a:latin typeface="宋体" pitchFamily="2" charset="-122"/>
                <a:ea typeface="宋体" pitchFamily="2" charset="-122"/>
                <a:cs typeface="宋体" panose="02010600030101010101" pitchFamily="2" charset="-122"/>
              </a:rPr>
              <a:t>同样，受</a:t>
            </a:r>
            <a:r>
              <a:rPr lang="zh-CN" altLang="en-US" sz="2400" dirty="0">
                <a:solidFill>
                  <a:srgbClr val="000000"/>
                </a:solidFill>
                <a:latin typeface="宋体" pitchFamily="2" charset="-122"/>
                <a:ea typeface="宋体" pitchFamily="2" charset="-122"/>
                <a:cs typeface="宋体" panose="02010600030101010101" pitchFamily="2" charset="-122"/>
              </a:rPr>
              <a:t>教育是公民的</a:t>
            </a:r>
            <a:r>
              <a:rPr lang="zh-CN" altLang="en-US" sz="2400" dirty="0" smtClean="0">
                <a:solidFill>
                  <a:srgbClr val="000000"/>
                </a:solidFill>
                <a:latin typeface="宋体" pitchFamily="2" charset="-122"/>
                <a:ea typeface="宋体" pitchFamily="2" charset="-122"/>
                <a:cs typeface="宋体" panose="02010600030101010101" pitchFamily="2" charset="-122"/>
              </a:rPr>
              <a:t>义务，尤其</a:t>
            </a:r>
            <a:r>
              <a:rPr lang="zh-CN" altLang="en-US" sz="2400" dirty="0">
                <a:solidFill>
                  <a:srgbClr val="000000"/>
                </a:solidFill>
                <a:latin typeface="宋体" pitchFamily="2" charset="-122"/>
                <a:ea typeface="宋体" pitchFamily="2" charset="-122"/>
                <a:cs typeface="宋体" panose="02010600030101010101" pitchFamily="2" charset="-122"/>
              </a:rPr>
              <a:t>是接受</a:t>
            </a:r>
            <a:r>
              <a:rPr lang="zh-CN" altLang="en-US" sz="2400" dirty="0" smtClean="0">
                <a:solidFill>
                  <a:srgbClr val="000000"/>
                </a:solidFill>
                <a:latin typeface="宋体" pitchFamily="2" charset="-122"/>
                <a:ea typeface="宋体" pitchFamily="2" charset="-122"/>
                <a:cs typeface="宋体" panose="02010600030101010101" pitchFamily="2" charset="-122"/>
              </a:rPr>
              <a:t>义务教育，国家</a:t>
            </a:r>
            <a:r>
              <a:rPr lang="zh-CN" altLang="en-US" sz="2400" dirty="0">
                <a:solidFill>
                  <a:srgbClr val="000000"/>
                </a:solidFill>
                <a:latin typeface="宋体" pitchFamily="2" charset="-122"/>
                <a:ea typeface="宋体" pitchFamily="2" charset="-122"/>
                <a:cs typeface="宋体" panose="02010600030101010101" pitchFamily="2" charset="-122"/>
              </a:rPr>
              <a:t>法律对接受义务教育的学生都作了</a:t>
            </a:r>
            <a:r>
              <a:rPr lang="zh-CN" altLang="en-US" sz="2400" dirty="0" smtClean="0">
                <a:solidFill>
                  <a:srgbClr val="000000"/>
                </a:solidFill>
                <a:latin typeface="宋体" pitchFamily="2" charset="-122"/>
                <a:ea typeface="宋体" pitchFamily="2" charset="-122"/>
                <a:cs typeface="宋体" panose="02010600030101010101" pitchFamily="2" charset="-122"/>
              </a:rPr>
              <a:t>规定，对</a:t>
            </a:r>
            <a:r>
              <a:rPr lang="zh-CN" altLang="en-US" sz="2400" dirty="0">
                <a:solidFill>
                  <a:srgbClr val="000000"/>
                </a:solidFill>
                <a:latin typeface="宋体" pitchFamily="2" charset="-122"/>
                <a:ea typeface="宋体" pitchFamily="2" charset="-122"/>
                <a:cs typeface="宋体" panose="02010600030101010101" pitchFamily="2" charset="-122"/>
              </a:rPr>
              <a:t>违反规定者给予必要的处罚</a:t>
            </a:r>
            <a:r>
              <a:rPr lang="zh-CN" altLang="en-US" sz="2400" dirty="0" smtClean="0">
                <a:solidFill>
                  <a:srgbClr val="000000"/>
                </a:solidFill>
                <a:latin typeface="宋体" pitchFamily="2" charset="-122"/>
                <a:ea typeface="宋体" pitchFamily="2" charset="-122"/>
                <a:cs typeface="宋体" panose="02010600030101010101" pitchFamily="2" charset="-122"/>
              </a:rPr>
              <a:t>。</a:t>
            </a:r>
            <a:endParaRPr lang="zh-CN" altLang="en-US" sz="2400" dirty="0">
              <a:solidFill>
                <a:srgbClr val="000000"/>
              </a:solidFill>
              <a:latin typeface="宋体" pitchFamily="2" charset="-122"/>
              <a:ea typeface="宋体" pitchFamily="2" charset="-122"/>
              <a:cs typeface="宋体" panose="02010600030101010101" pitchFamily="2" charset="-122"/>
            </a:endParaRPr>
          </a:p>
        </p:txBody>
      </p:sp>
    </p:spTree>
    <p:extLst>
      <p:ext uri="{BB962C8B-B14F-4D97-AF65-F5344CB8AC3E}">
        <p14:creationId xmlns="" xmlns:p14="http://schemas.microsoft.com/office/powerpoint/2010/main" val="117356064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825189" y="1733627"/>
            <a:ext cx="9177456" cy="2456057"/>
          </a:xfrm>
          <a:prstGeom prst="rect">
            <a:avLst/>
          </a:prstGeom>
          <a:noFill/>
          <a:ln w="9525">
            <a:noFill/>
          </a:ln>
        </p:spPr>
        <p:txBody>
          <a:bodyPr wrap="square">
            <a:spAutoFit/>
          </a:bodyPr>
          <a:lstStyle/>
          <a:p>
            <a:pPr indent="0">
              <a:lnSpc>
                <a:spcPct val="160000"/>
              </a:lnSpc>
            </a:pPr>
            <a:r>
              <a:rPr lang="zh-CN" altLang="en-US" sz="2400" dirty="0" smtClean="0">
                <a:solidFill>
                  <a:srgbClr val="000000"/>
                </a:solidFill>
                <a:latin typeface="楷体" pitchFamily="49" charset="-122"/>
                <a:ea typeface="楷体" pitchFamily="49" charset="-122"/>
                <a:cs typeface="宋体" panose="02010600030101010101" pitchFamily="2" charset="-122"/>
              </a:rPr>
              <a:t>    归纳：一个人</a:t>
            </a:r>
            <a:r>
              <a:rPr lang="zh-CN" altLang="en-US" sz="2400" dirty="0">
                <a:solidFill>
                  <a:srgbClr val="000000"/>
                </a:solidFill>
                <a:latin typeface="楷体" pitchFamily="49" charset="-122"/>
                <a:ea typeface="楷体" pitchFamily="49" charset="-122"/>
                <a:cs typeface="宋体" panose="02010600030101010101" pitchFamily="2" charset="-122"/>
              </a:rPr>
              <a:t>要生存和</a:t>
            </a:r>
            <a:r>
              <a:rPr lang="zh-CN" altLang="en-US" sz="2400" dirty="0" smtClean="0">
                <a:solidFill>
                  <a:srgbClr val="000000"/>
                </a:solidFill>
                <a:latin typeface="楷体" pitchFamily="49" charset="-122"/>
                <a:ea typeface="楷体" pitchFamily="49" charset="-122"/>
                <a:cs typeface="宋体" panose="02010600030101010101" pitchFamily="2" charset="-122"/>
              </a:rPr>
              <a:t>发展，就</a:t>
            </a:r>
            <a:r>
              <a:rPr lang="zh-CN" altLang="en-US" sz="2400" dirty="0">
                <a:solidFill>
                  <a:srgbClr val="000000"/>
                </a:solidFill>
                <a:latin typeface="楷体" pitchFamily="49" charset="-122"/>
                <a:ea typeface="楷体" pitchFamily="49" charset="-122"/>
                <a:cs typeface="宋体" panose="02010600030101010101" pitchFamily="2" charset="-122"/>
              </a:rPr>
              <a:t>必须获得一定的知识和</a:t>
            </a:r>
            <a:r>
              <a:rPr lang="zh-CN" altLang="en-US" sz="2400" dirty="0" smtClean="0">
                <a:solidFill>
                  <a:srgbClr val="000000"/>
                </a:solidFill>
                <a:latin typeface="楷体" pitchFamily="49" charset="-122"/>
                <a:ea typeface="楷体" pitchFamily="49" charset="-122"/>
                <a:cs typeface="宋体" panose="02010600030101010101" pitchFamily="2" charset="-122"/>
              </a:rPr>
              <a:t>技能，这些</a:t>
            </a:r>
            <a:r>
              <a:rPr lang="zh-CN" altLang="en-US" sz="2400" dirty="0">
                <a:solidFill>
                  <a:srgbClr val="000000"/>
                </a:solidFill>
                <a:latin typeface="楷体" pitchFamily="49" charset="-122"/>
                <a:ea typeface="楷体" pitchFamily="49" charset="-122"/>
                <a:cs typeface="宋体" panose="02010600030101010101" pitchFamily="2" charset="-122"/>
              </a:rPr>
              <a:t>知识和技能绝大部分是通过受教育获得的。公民对国家要求的</a:t>
            </a:r>
            <a:r>
              <a:rPr lang="zh-CN" altLang="en-US" sz="2400" dirty="0" smtClean="0">
                <a:solidFill>
                  <a:srgbClr val="000000"/>
                </a:solidFill>
                <a:latin typeface="楷体" pitchFamily="49" charset="-122"/>
                <a:ea typeface="楷体" pitchFamily="49" charset="-122"/>
                <a:cs typeface="宋体" panose="02010600030101010101" pitchFamily="2" charset="-122"/>
              </a:rPr>
              <a:t>结果，是</a:t>
            </a:r>
            <a:r>
              <a:rPr lang="zh-CN" altLang="en-US" sz="2400" dirty="0">
                <a:solidFill>
                  <a:srgbClr val="000000"/>
                </a:solidFill>
                <a:latin typeface="楷体" pitchFamily="49" charset="-122"/>
                <a:ea typeface="楷体" pitchFamily="49" charset="-122"/>
                <a:cs typeface="宋体" panose="02010600030101010101" pitchFamily="2" charset="-122"/>
              </a:rPr>
              <a:t>国家赋予了公民受教育的</a:t>
            </a:r>
            <a:r>
              <a:rPr lang="zh-CN" altLang="en-US" sz="2400" dirty="0" smtClean="0">
                <a:solidFill>
                  <a:srgbClr val="000000"/>
                </a:solidFill>
                <a:latin typeface="楷体" pitchFamily="49" charset="-122"/>
                <a:ea typeface="楷体" pitchFamily="49" charset="-122"/>
                <a:cs typeface="宋体" panose="02010600030101010101" pitchFamily="2" charset="-122"/>
              </a:rPr>
              <a:t>权利；而</a:t>
            </a:r>
            <a:r>
              <a:rPr lang="zh-CN" altLang="en-US" sz="2400" dirty="0">
                <a:solidFill>
                  <a:srgbClr val="000000"/>
                </a:solidFill>
                <a:latin typeface="楷体" pitchFamily="49" charset="-122"/>
                <a:ea typeface="楷体" pitchFamily="49" charset="-122"/>
                <a:cs typeface="宋体" panose="02010600030101010101" pitchFamily="2" charset="-122"/>
              </a:rPr>
              <a:t>国家对公民要求的</a:t>
            </a:r>
            <a:r>
              <a:rPr lang="zh-CN" altLang="en-US" sz="2400" dirty="0" smtClean="0">
                <a:solidFill>
                  <a:srgbClr val="000000"/>
                </a:solidFill>
                <a:latin typeface="楷体" pitchFamily="49" charset="-122"/>
                <a:ea typeface="楷体" pitchFamily="49" charset="-122"/>
                <a:cs typeface="宋体" panose="02010600030101010101" pitchFamily="2" charset="-122"/>
              </a:rPr>
              <a:t>结果，是</a:t>
            </a:r>
            <a:r>
              <a:rPr lang="zh-CN" altLang="en-US" sz="2400" dirty="0">
                <a:solidFill>
                  <a:srgbClr val="000000"/>
                </a:solidFill>
                <a:latin typeface="楷体" pitchFamily="49" charset="-122"/>
                <a:ea typeface="楷体" pitchFamily="49" charset="-122"/>
                <a:cs typeface="宋体" panose="02010600030101010101" pitchFamily="2" charset="-122"/>
              </a:rPr>
              <a:t>公民必须履行受教育的义务。</a:t>
            </a:r>
          </a:p>
        </p:txBody>
      </p:sp>
    </p:spTree>
    <p:extLst>
      <p:ext uri="{BB962C8B-B14F-4D97-AF65-F5344CB8AC3E}">
        <p14:creationId xmlns="" xmlns:p14="http://schemas.microsoft.com/office/powerpoint/2010/main" val="86472879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769434" y="1309881"/>
            <a:ext cx="10883589" cy="5184496"/>
          </a:xfrm>
          <a:prstGeom prst="rect">
            <a:avLst/>
          </a:prstGeom>
          <a:noFill/>
          <a:ln w="9525">
            <a:noFill/>
          </a:ln>
        </p:spPr>
        <p:txBody>
          <a:bodyPr wrap="square">
            <a:spAutoFit/>
          </a:bodyPr>
          <a:lstStyle/>
          <a:p>
            <a:pPr indent="0">
              <a:lnSpc>
                <a:spcPct val="160000"/>
              </a:lnSpc>
            </a:pPr>
            <a:r>
              <a:rPr lang="en-US" altLang="zh-CN" sz="2400" dirty="0" smtClean="0">
                <a:solidFill>
                  <a:srgbClr val="000000"/>
                </a:solidFill>
                <a:latin typeface="黑体" pitchFamily="49" charset="-122"/>
                <a:ea typeface="黑体" pitchFamily="49" charset="-122"/>
                <a:cs typeface="宋体" panose="02010600030101010101" pitchFamily="2" charset="-122"/>
              </a:rPr>
              <a:t>4.</a:t>
            </a:r>
            <a:r>
              <a:rPr lang="zh-CN" altLang="en-US" sz="2400" dirty="0">
                <a:solidFill>
                  <a:srgbClr val="000000"/>
                </a:solidFill>
                <a:latin typeface="黑体" pitchFamily="49" charset="-122"/>
                <a:ea typeface="黑体" pitchFamily="49" charset="-122"/>
                <a:cs typeface="宋体" panose="02010600030101010101" pitchFamily="2" charset="-122"/>
              </a:rPr>
              <a:t>在</a:t>
            </a:r>
            <a:r>
              <a:rPr lang="zh-CN" altLang="en-US" sz="2400" dirty="0" smtClean="0">
                <a:solidFill>
                  <a:srgbClr val="000000"/>
                </a:solidFill>
                <a:latin typeface="黑体" pitchFamily="49" charset="-122"/>
                <a:ea typeface="黑体" pitchFamily="49" charset="-122"/>
                <a:cs typeface="宋体" panose="02010600030101010101" pitchFamily="2" charset="-122"/>
              </a:rPr>
              <a:t>我国，没有</a:t>
            </a:r>
            <a:r>
              <a:rPr lang="zh-CN" altLang="en-US" sz="2400" dirty="0">
                <a:solidFill>
                  <a:srgbClr val="000000"/>
                </a:solidFill>
                <a:latin typeface="黑体" pitchFamily="49" charset="-122"/>
                <a:ea typeface="黑体" pitchFamily="49" charset="-122"/>
                <a:cs typeface="宋体" panose="02010600030101010101" pitchFamily="2" charset="-122"/>
              </a:rPr>
              <a:t>无权利的</a:t>
            </a:r>
            <a:r>
              <a:rPr lang="zh-CN" altLang="en-US" sz="2400" dirty="0" smtClean="0">
                <a:solidFill>
                  <a:srgbClr val="000000"/>
                </a:solidFill>
                <a:latin typeface="黑体" pitchFamily="49" charset="-122"/>
                <a:ea typeface="黑体" pitchFamily="49" charset="-122"/>
                <a:cs typeface="宋体" panose="02010600030101010101" pitchFamily="2" charset="-122"/>
              </a:rPr>
              <a:t>义务，也</a:t>
            </a:r>
            <a:r>
              <a:rPr lang="zh-CN" altLang="en-US" sz="2400" dirty="0">
                <a:solidFill>
                  <a:srgbClr val="000000"/>
                </a:solidFill>
                <a:latin typeface="黑体" pitchFamily="49" charset="-122"/>
                <a:ea typeface="黑体" pitchFamily="49" charset="-122"/>
                <a:cs typeface="宋体" panose="02010600030101010101" pitchFamily="2" charset="-122"/>
              </a:rPr>
              <a:t>没有无义务的权利</a:t>
            </a:r>
            <a:r>
              <a:rPr lang="zh-CN" altLang="en-US" sz="2400" dirty="0" smtClean="0">
                <a:solidFill>
                  <a:srgbClr val="000000"/>
                </a:solidFill>
                <a:latin typeface="黑体" pitchFamily="49" charset="-122"/>
                <a:ea typeface="黑体" pitchFamily="49" charset="-122"/>
                <a:cs typeface="宋体" panose="02010600030101010101" pitchFamily="2" charset="-122"/>
              </a:rPr>
              <a:t>。</a:t>
            </a:r>
            <a:endParaRPr lang="en-US" altLang="zh-CN" sz="2400" dirty="0" smtClean="0">
              <a:solidFill>
                <a:srgbClr val="000000"/>
              </a:solidFill>
              <a:latin typeface="黑体" pitchFamily="49" charset="-122"/>
              <a:ea typeface="黑体" pitchFamily="49" charset="-122"/>
              <a:cs typeface="宋体" panose="02010600030101010101" pitchFamily="2" charset="-122"/>
            </a:endParaRPr>
          </a:p>
          <a:p>
            <a:pPr indent="0">
              <a:lnSpc>
                <a:spcPts val="3900"/>
              </a:lnSpc>
            </a:pPr>
            <a:r>
              <a:rPr lang="zh-CN" altLang="en-US" sz="2400" dirty="0" smtClean="0">
                <a:solidFill>
                  <a:srgbClr val="000000"/>
                </a:solidFill>
                <a:latin typeface="宋体" pitchFamily="2" charset="-122"/>
                <a:ea typeface="宋体" pitchFamily="2" charset="-122"/>
                <a:cs typeface="宋体" panose="02010600030101010101" pitchFamily="2" charset="-122"/>
              </a:rPr>
              <a:t>    在我国，公民</a:t>
            </a:r>
            <a:r>
              <a:rPr lang="zh-CN" altLang="en-US" sz="2400" dirty="0">
                <a:solidFill>
                  <a:srgbClr val="000000"/>
                </a:solidFill>
                <a:latin typeface="宋体" pitchFamily="2" charset="-122"/>
                <a:ea typeface="宋体" pitchFamily="2" charset="-122"/>
                <a:cs typeface="宋体" panose="02010600030101010101" pitchFamily="2" charset="-122"/>
              </a:rPr>
              <a:t>既是权利的</a:t>
            </a:r>
            <a:r>
              <a:rPr lang="zh-CN" altLang="en-US" sz="2400" dirty="0" smtClean="0">
                <a:solidFill>
                  <a:srgbClr val="000000"/>
                </a:solidFill>
                <a:latin typeface="宋体" pitchFamily="2" charset="-122"/>
                <a:ea typeface="宋体" pitchFamily="2" charset="-122"/>
                <a:cs typeface="宋体" panose="02010600030101010101" pitchFamily="2" charset="-122"/>
              </a:rPr>
              <a:t>主体，又是</a:t>
            </a:r>
            <a:r>
              <a:rPr lang="zh-CN" altLang="en-US" sz="2400" dirty="0">
                <a:solidFill>
                  <a:srgbClr val="000000"/>
                </a:solidFill>
                <a:latin typeface="宋体" pitchFamily="2" charset="-122"/>
                <a:ea typeface="宋体" pitchFamily="2" charset="-122"/>
                <a:cs typeface="宋体" panose="02010600030101010101" pitchFamily="2" charset="-122"/>
              </a:rPr>
              <a:t>义务的</a:t>
            </a:r>
            <a:r>
              <a:rPr lang="zh-CN" altLang="en-US" sz="2400" dirty="0" smtClean="0">
                <a:solidFill>
                  <a:srgbClr val="000000"/>
                </a:solidFill>
                <a:latin typeface="宋体" pitchFamily="2" charset="-122"/>
                <a:ea typeface="宋体" pitchFamily="2" charset="-122"/>
                <a:cs typeface="宋体" panose="02010600030101010101" pitchFamily="2" charset="-122"/>
              </a:rPr>
              <a:t>主体；我国</a:t>
            </a:r>
            <a:r>
              <a:rPr lang="zh-CN" altLang="en-US" sz="2400" dirty="0">
                <a:solidFill>
                  <a:srgbClr val="000000"/>
                </a:solidFill>
                <a:latin typeface="宋体" pitchFamily="2" charset="-122"/>
                <a:ea typeface="宋体" pitchFamily="2" charset="-122"/>
                <a:cs typeface="宋体" panose="02010600030101010101" pitchFamily="2" charset="-122"/>
              </a:rPr>
              <a:t>公民权利与义务密不可分、相互依存。</a:t>
            </a:r>
          </a:p>
          <a:p>
            <a:pPr indent="0">
              <a:lnSpc>
                <a:spcPts val="3900"/>
              </a:lnSpc>
            </a:pPr>
            <a:r>
              <a:rPr lang="zh-CN" altLang="en-US" sz="2400" dirty="0" smtClean="0">
                <a:solidFill>
                  <a:srgbClr val="000000"/>
                </a:solidFill>
                <a:latin typeface="宋体" pitchFamily="2" charset="-122"/>
                <a:ea typeface="宋体" pitchFamily="2" charset="-122"/>
                <a:cs typeface="宋体" panose="02010600030101010101" pitchFamily="2" charset="-122"/>
              </a:rPr>
              <a:t>    权利</a:t>
            </a:r>
            <a:r>
              <a:rPr lang="zh-CN" altLang="en-US" sz="2400" dirty="0">
                <a:solidFill>
                  <a:srgbClr val="000000"/>
                </a:solidFill>
                <a:latin typeface="宋体" pitchFamily="2" charset="-122"/>
                <a:ea typeface="宋体" pitchFamily="2" charset="-122"/>
                <a:cs typeface="宋体" panose="02010600030101010101" pitchFamily="2" charset="-122"/>
              </a:rPr>
              <a:t>和义务在人类历史上最初是不分离</a:t>
            </a:r>
            <a:r>
              <a:rPr lang="zh-CN" altLang="en-US" sz="2400" dirty="0" smtClean="0">
                <a:solidFill>
                  <a:srgbClr val="000000"/>
                </a:solidFill>
                <a:latin typeface="宋体" pitchFamily="2" charset="-122"/>
                <a:ea typeface="宋体" pitchFamily="2" charset="-122"/>
                <a:cs typeface="宋体" panose="02010600030101010101" pitchFamily="2" charset="-122"/>
              </a:rPr>
              <a:t>的，随着</a:t>
            </a:r>
            <a:r>
              <a:rPr lang="zh-CN" altLang="en-US" sz="2400" dirty="0">
                <a:solidFill>
                  <a:srgbClr val="000000"/>
                </a:solidFill>
                <a:latin typeface="宋体" pitchFamily="2" charset="-122"/>
                <a:ea typeface="宋体" pitchFamily="2" charset="-122"/>
                <a:cs typeface="宋体" panose="02010600030101010101" pitchFamily="2" charset="-122"/>
              </a:rPr>
              <a:t>私有制、阶级的</a:t>
            </a:r>
            <a:r>
              <a:rPr lang="zh-CN" altLang="en-US" sz="2400" dirty="0" smtClean="0">
                <a:solidFill>
                  <a:srgbClr val="000000"/>
                </a:solidFill>
                <a:latin typeface="宋体" pitchFamily="2" charset="-122"/>
                <a:ea typeface="宋体" pitchFamily="2" charset="-122"/>
                <a:cs typeface="宋体" panose="02010600030101010101" pitchFamily="2" charset="-122"/>
              </a:rPr>
              <a:t>出现，权利</a:t>
            </a:r>
            <a:r>
              <a:rPr lang="zh-CN" altLang="en-US" sz="2400" dirty="0">
                <a:solidFill>
                  <a:srgbClr val="000000"/>
                </a:solidFill>
                <a:latin typeface="宋体" pitchFamily="2" charset="-122"/>
                <a:ea typeface="宋体" pitchFamily="2" charset="-122"/>
                <a:cs typeface="宋体" panose="02010600030101010101" pitchFamily="2" charset="-122"/>
              </a:rPr>
              <a:t>和义务便开始分离。这种分离是由人们对生产资料的占有形式不同、在社会经济生活中所处的地位不同决定的。在人剥削人的社会</a:t>
            </a:r>
            <a:r>
              <a:rPr lang="zh-CN" altLang="en-US" sz="2400" dirty="0" smtClean="0">
                <a:solidFill>
                  <a:srgbClr val="000000"/>
                </a:solidFill>
                <a:latin typeface="宋体" pitchFamily="2" charset="-122"/>
                <a:ea typeface="宋体" pitchFamily="2" charset="-122"/>
                <a:cs typeface="宋体" panose="02010600030101010101" pitchFamily="2" charset="-122"/>
              </a:rPr>
              <a:t>里，剥削阶级</a:t>
            </a:r>
            <a:r>
              <a:rPr lang="zh-CN" altLang="en-US" sz="2400" dirty="0">
                <a:solidFill>
                  <a:srgbClr val="000000"/>
                </a:solidFill>
                <a:latin typeface="宋体" pitchFamily="2" charset="-122"/>
                <a:ea typeface="宋体" pitchFamily="2" charset="-122"/>
                <a:cs typeface="宋体" panose="02010600030101010101" pitchFamily="2" charset="-122"/>
              </a:rPr>
              <a:t>占有</a:t>
            </a:r>
            <a:r>
              <a:rPr lang="zh-CN" altLang="en-US" sz="2400" dirty="0" smtClean="0">
                <a:solidFill>
                  <a:srgbClr val="000000"/>
                </a:solidFill>
                <a:latin typeface="宋体" pitchFamily="2" charset="-122"/>
                <a:ea typeface="宋体" pitchFamily="2" charset="-122"/>
                <a:cs typeface="宋体" panose="02010600030101010101" pitchFamily="2" charset="-122"/>
              </a:rPr>
              <a:t>生产资料，从而</a:t>
            </a:r>
            <a:r>
              <a:rPr lang="zh-CN" altLang="en-US" sz="2400" dirty="0">
                <a:solidFill>
                  <a:srgbClr val="000000"/>
                </a:solidFill>
                <a:latin typeface="宋体" pitchFamily="2" charset="-122"/>
                <a:ea typeface="宋体" pitchFamily="2" charset="-122"/>
                <a:cs typeface="宋体" panose="02010600030101010101" pitchFamily="2" charset="-122"/>
              </a:rPr>
              <a:t>享有各种</a:t>
            </a:r>
            <a:r>
              <a:rPr lang="zh-CN" altLang="en-US" sz="2400" dirty="0" smtClean="0">
                <a:solidFill>
                  <a:srgbClr val="000000"/>
                </a:solidFill>
                <a:latin typeface="宋体" pitchFamily="2" charset="-122"/>
                <a:ea typeface="宋体" pitchFamily="2" charset="-122"/>
                <a:cs typeface="宋体" panose="02010600030101010101" pitchFamily="2" charset="-122"/>
              </a:rPr>
              <a:t>权利，他们</a:t>
            </a:r>
            <a:r>
              <a:rPr lang="zh-CN" altLang="en-US" sz="2400" dirty="0">
                <a:solidFill>
                  <a:srgbClr val="000000"/>
                </a:solidFill>
                <a:latin typeface="宋体" pitchFamily="2" charset="-122"/>
                <a:ea typeface="宋体" pitchFamily="2" charset="-122"/>
                <a:cs typeface="宋体" panose="02010600030101010101" pitchFamily="2" charset="-122"/>
              </a:rPr>
              <a:t>往往只享有权利而不承担义务。正如马克思所</a:t>
            </a:r>
            <a:r>
              <a:rPr lang="zh-CN" altLang="en-US" sz="2400" dirty="0" smtClean="0">
                <a:solidFill>
                  <a:srgbClr val="000000"/>
                </a:solidFill>
                <a:latin typeface="宋体" pitchFamily="2" charset="-122"/>
                <a:ea typeface="宋体" pitchFamily="2" charset="-122"/>
                <a:cs typeface="宋体" panose="02010600030101010101" pitchFamily="2" charset="-122"/>
              </a:rPr>
              <a:t>说，</a:t>
            </a:r>
            <a:r>
              <a:rPr lang="en-US" altLang="zh-CN" sz="2400" dirty="0" smtClean="0">
                <a:solidFill>
                  <a:srgbClr val="000000"/>
                </a:solidFill>
                <a:latin typeface="宋体" pitchFamily="2" charset="-122"/>
                <a:ea typeface="宋体" pitchFamily="2" charset="-122"/>
                <a:cs typeface="宋体" panose="02010600030101010101" pitchFamily="2" charset="-122"/>
              </a:rPr>
              <a:t>“</a:t>
            </a:r>
            <a:r>
              <a:rPr lang="zh-CN" altLang="en-US" sz="2400" dirty="0">
                <a:solidFill>
                  <a:srgbClr val="000000"/>
                </a:solidFill>
                <a:latin typeface="宋体" pitchFamily="2" charset="-122"/>
                <a:ea typeface="宋体" pitchFamily="2" charset="-122"/>
                <a:cs typeface="宋体" panose="02010600030101010101" pitchFamily="2" charset="-122"/>
              </a:rPr>
              <a:t>在剥削阶级统治的国</a:t>
            </a:r>
            <a:r>
              <a:rPr lang="zh-CN" altLang="en-US" sz="2400" dirty="0" smtClean="0">
                <a:solidFill>
                  <a:srgbClr val="000000"/>
                </a:solidFill>
                <a:latin typeface="宋体" pitchFamily="2" charset="-122"/>
                <a:ea typeface="宋体" pitchFamily="2" charset="-122"/>
                <a:cs typeface="宋体" panose="02010600030101010101" pitchFamily="2" charset="-122"/>
              </a:rPr>
              <a:t>家里，几乎</a:t>
            </a:r>
            <a:r>
              <a:rPr lang="zh-CN" altLang="en-US" sz="2400" dirty="0">
                <a:solidFill>
                  <a:srgbClr val="000000"/>
                </a:solidFill>
                <a:latin typeface="宋体" pitchFamily="2" charset="-122"/>
                <a:ea typeface="宋体" pitchFamily="2" charset="-122"/>
                <a:cs typeface="宋体" panose="02010600030101010101" pitchFamily="2" charset="-122"/>
              </a:rPr>
              <a:t>把一切权利赋予一个阶级”。我国是人民当家作主的社会主义</a:t>
            </a:r>
            <a:r>
              <a:rPr lang="zh-CN" altLang="en-US" sz="2400" dirty="0" smtClean="0">
                <a:solidFill>
                  <a:srgbClr val="000000"/>
                </a:solidFill>
                <a:latin typeface="宋体" pitchFamily="2" charset="-122"/>
                <a:ea typeface="宋体" pitchFamily="2" charset="-122"/>
                <a:cs typeface="宋体" panose="02010600030101010101" pitchFamily="2" charset="-122"/>
              </a:rPr>
              <a:t>国家，公民</a:t>
            </a:r>
            <a:r>
              <a:rPr lang="zh-CN" altLang="en-US" sz="2400" dirty="0">
                <a:solidFill>
                  <a:srgbClr val="000000"/>
                </a:solidFill>
                <a:latin typeface="宋体" pitchFamily="2" charset="-122"/>
                <a:ea typeface="宋体" pitchFamily="2" charset="-122"/>
                <a:cs typeface="宋体" panose="02010600030101010101" pitchFamily="2" charset="-122"/>
              </a:rPr>
              <a:t>的权利和义务不是分离</a:t>
            </a:r>
            <a:r>
              <a:rPr lang="zh-CN" altLang="en-US" sz="2400" dirty="0" smtClean="0">
                <a:solidFill>
                  <a:srgbClr val="000000"/>
                </a:solidFill>
                <a:latin typeface="宋体" pitchFamily="2" charset="-122"/>
                <a:ea typeface="宋体" pitchFamily="2" charset="-122"/>
                <a:cs typeface="宋体" panose="02010600030101010101" pitchFamily="2" charset="-122"/>
              </a:rPr>
              <a:t>的，而是</a:t>
            </a:r>
            <a:r>
              <a:rPr lang="zh-CN" altLang="en-US" sz="2400" dirty="0">
                <a:solidFill>
                  <a:srgbClr val="000000"/>
                </a:solidFill>
                <a:latin typeface="宋体" pitchFamily="2" charset="-122"/>
                <a:ea typeface="宋体" pitchFamily="2" charset="-122"/>
                <a:cs typeface="宋体" panose="02010600030101010101" pitchFamily="2" charset="-122"/>
              </a:rPr>
              <a:t>一致的、相互依存的。用马克思的话来说就是“没有无义务的</a:t>
            </a:r>
            <a:r>
              <a:rPr lang="zh-CN" altLang="en-US" sz="2400" dirty="0" smtClean="0">
                <a:solidFill>
                  <a:srgbClr val="000000"/>
                </a:solidFill>
                <a:latin typeface="宋体" pitchFamily="2" charset="-122"/>
                <a:ea typeface="宋体" pitchFamily="2" charset="-122"/>
                <a:cs typeface="宋体" panose="02010600030101010101" pitchFamily="2" charset="-122"/>
              </a:rPr>
              <a:t>权利，也</a:t>
            </a:r>
            <a:r>
              <a:rPr lang="zh-CN" altLang="en-US" sz="2400" dirty="0">
                <a:solidFill>
                  <a:srgbClr val="000000"/>
                </a:solidFill>
                <a:latin typeface="宋体" pitchFamily="2" charset="-122"/>
                <a:ea typeface="宋体" pitchFamily="2" charset="-122"/>
                <a:cs typeface="宋体" panose="02010600030101010101" pitchFamily="2" charset="-122"/>
              </a:rPr>
              <a:t>没有无权利的义务”。</a:t>
            </a:r>
          </a:p>
        </p:txBody>
      </p:sp>
    </p:spTree>
    <p:extLst>
      <p:ext uri="{BB962C8B-B14F-4D97-AF65-F5344CB8AC3E}">
        <p14:creationId xmlns="" xmlns:p14="http://schemas.microsoft.com/office/powerpoint/2010/main" val="6276631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37640" y="2088165"/>
            <a:ext cx="5840857" cy="627895"/>
            <a:chOff x="1034884" y="629878"/>
            <a:chExt cx="4789142" cy="627895"/>
          </a:xfrm>
        </p:grpSpPr>
        <p:sp>
          <p:nvSpPr>
            <p:cNvPr id="7" name="圆角矩形 6"/>
            <p:cNvSpPr/>
            <p:nvPr>
              <p:custDataLst>
                <p:tags r:id="rId1"/>
              </p:custDataLst>
            </p:nvPr>
          </p:nvSpPr>
          <p:spPr>
            <a:xfrm flipH="1">
              <a:off x="2547180" y="664168"/>
              <a:ext cx="3276846"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公民的基本权利</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84873" y="2727175"/>
            <a:ext cx="10544403" cy="39703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a:t>
            </a:r>
            <a:r>
              <a:rPr lang="en-US" altLang="zh-CN" sz="2400" b="1" dirty="0">
                <a:latin typeface="宋体" panose="02010600030101010101" pitchFamily="2" charset="-122"/>
                <a:ea typeface="宋体" panose="02010600030101010101" pitchFamily="2" charset="-122"/>
              </a:rPr>
              <a:t>2017•</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近年来，一些</a:t>
            </a:r>
            <a:r>
              <a:rPr lang="zh-CN" altLang="en-US" sz="2400" b="1" dirty="0">
                <a:latin typeface="宋体" panose="02010600030101010101" pitchFamily="2" charset="-122"/>
                <a:ea typeface="宋体" panose="02010600030101010101" pitchFamily="2" charset="-122"/>
              </a:rPr>
              <a:t>不法经营者为了赚取高额</a:t>
            </a:r>
            <a:r>
              <a:rPr lang="zh-CN" altLang="en-US" sz="2400" b="1" dirty="0" smtClean="0">
                <a:latin typeface="宋体" panose="02010600030101010101" pitchFamily="2" charset="-122"/>
                <a:ea typeface="宋体" panose="02010600030101010101" pitchFamily="2" charset="-122"/>
              </a:rPr>
              <a:t>利润，利用</a:t>
            </a:r>
            <a:r>
              <a:rPr lang="zh-CN" altLang="en-US" sz="2400" b="1" dirty="0">
                <a:latin typeface="宋体" panose="02010600030101010101" pitchFamily="2" charset="-122"/>
                <a:ea typeface="宋体" panose="02010600030101010101" pitchFamily="2" charset="-122"/>
              </a:rPr>
              <a:t>健康讲座、夸大效果、赠送礼品的</a:t>
            </a:r>
            <a:r>
              <a:rPr lang="zh-CN" altLang="en-US" sz="2400" b="1" dirty="0" smtClean="0">
                <a:latin typeface="宋体" panose="02010600030101010101" pitchFamily="2" charset="-122"/>
                <a:ea typeface="宋体" panose="02010600030101010101" pitchFamily="2" charset="-122"/>
              </a:rPr>
              <a:t>手段，诱导</a:t>
            </a:r>
            <a:r>
              <a:rPr lang="zh-CN" altLang="en-US" sz="2400" b="1" dirty="0">
                <a:latin typeface="宋体" panose="02010600030101010101" pitchFamily="2" charset="-122"/>
                <a:ea typeface="宋体" panose="02010600030101010101" pitchFamily="2" charset="-122"/>
              </a:rPr>
              <a:t>老人高价购买质量低劣的</a:t>
            </a:r>
            <a:r>
              <a:rPr lang="zh-CN" altLang="en-US" sz="2400" b="1" dirty="0" smtClean="0">
                <a:latin typeface="宋体" panose="02010600030101010101" pitchFamily="2" charset="-122"/>
                <a:ea typeface="宋体" panose="02010600030101010101" pitchFamily="2" charset="-122"/>
              </a:rPr>
              <a:t>保健品，引发</a:t>
            </a:r>
            <a:r>
              <a:rPr lang="zh-CN" altLang="en-US" sz="2400" b="1" dirty="0">
                <a:latin typeface="宋体" panose="02010600030101010101" pitchFamily="2" charset="-122"/>
                <a:ea typeface="宋体" panose="02010600030101010101" pitchFamily="2" charset="-122"/>
              </a:rPr>
              <a:t>较多消费投诉。为了让更多老人认清不法经营者的真实</a:t>
            </a:r>
            <a:r>
              <a:rPr lang="zh-CN" altLang="en-US" sz="2400" b="1" dirty="0" smtClean="0">
                <a:latin typeface="宋体" panose="02010600030101010101" pitchFamily="2" charset="-122"/>
                <a:ea typeface="宋体" panose="02010600030101010101" pitchFamily="2" charset="-122"/>
              </a:rPr>
              <a:t>面目，小</a:t>
            </a:r>
            <a:r>
              <a:rPr lang="zh-CN" altLang="en-US" sz="2400" b="1" dirty="0">
                <a:latin typeface="宋体" panose="02010600030101010101" pitchFamily="2" charset="-122"/>
                <a:ea typeface="宋体" panose="02010600030101010101" pitchFamily="2" charset="-122"/>
              </a:rPr>
              <a:t>亮和同学们准备到附近居民小区举办公益宣传活动。小亮他们应揭露不法经营者</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虚假宣传　②价格欺骗　③践踏诚信　④侵犯知识产权</a:t>
            </a:r>
          </a:p>
          <a:p>
            <a:pPr>
              <a:lnSpc>
                <a:spcPct val="150000"/>
              </a:lnSpc>
            </a:pPr>
            <a:r>
              <a:rPr lang="en-US" altLang="zh-CN" sz="2400" b="1" dirty="0">
                <a:latin typeface="宋体" panose="02010600030101010101" pitchFamily="2" charset="-122"/>
                <a:ea typeface="宋体" panose="02010600030101010101" pitchFamily="2" charset="-122"/>
              </a:rPr>
              <a:t>A.①②④</a:t>
            </a:r>
            <a:r>
              <a:rPr lang="zh-CN" altLang="en-US" sz="2400" b="1" dirty="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①②③       C</a:t>
            </a:r>
            <a:r>
              <a:rPr lang="en-US" altLang="zh-CN" sz="2400" b="1" dirty="0">
                <a:latin typeface="宋体" panose="02010600030101010101" pitchFamily="2" charset="-122"/>
                <a:ea typeface="宋体" panose="02010600030101010101" pitchFamily="2" charset="-122"/>
              </a:rPr>
              <a:t>.①④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.②③</a:t>
            </a: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1056674" y="4984026"/>
            <a:ext cx="805410" cy="523220"/>
          </a:xfrm>
          <a:prstGeom prst="rect">
            <a:avLst/>
          </a:prstGeom>
        </p:spPr>
        <p:txBody>
          <a:bodyPr wrap="square">
            <a:spAutoFit/>
          </a:bodyPr>
          <a:lstStyle/>
          <a:p>
            <a:r>
              <a:rPr lang="en-US" altLang="zh-CN" sz="2800" dirty="0" smtClean="0">
                <a:solidFill>
                  <a:srgbClr val="FF0000"/>
                </a:solidFill>
              </a:rPr>
              <a:t>B</a:t>
            </a:r>
            <a:endParaRPr lang="zh-CN" altLang="en-US" sz="2800" dirty="0">
              <a:solidFill>
                <a:srgbClr val="FF0000"/>
              </a:solidFill>
            </a:endParaRPr>
          </a:p>
        </p:txBody>
      </p:sp>
      <p:grpSp>
        <p:nvGrpSpPr>
          <p:cNvPr id="14" name="组合 13"/>
          <p:cNvGrpSpPr/>
          <p:nvPr/>
        </p:nvGrpSpPr>
        <p:grpSpPr>
          <a:xfrm>
            <a:off x="2348721" y="1198920"/>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925548" y="1432544"/>
            <a:ext cx="10459847" cy="5184496"/>
          </a:xfrm>
          <a:prstGeom prst="rect">
            <a:avLst/>
          </a:prstGeom>
          <a:noFill/>
          <a:ln w="9525">
            <a:noFill/>
          </a:ln>
        </p:spPr>
        <p:txBody>
          <a:bodyPr wrap="square">
            <a:spAutoFit/>
          </a:bodyPr>
          <a:lstStyle/>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    我国</a:t>
            </a:r>
            <a:r>
              <a:rPr lang="zh-CN" altLang="en-US" sz="2400" dirty="0">
                <a:solidFill>
                  <a:srgbClr val="000000"/>
                </a:solidFill>
                <a:latin typeface="宋体" pitchFamily="2" charset="-122"/>
                <a:ea typeface="宋体" pitchFamily="2" charset="-122"/>
                <a:cs typeface="宋体" panose="02010600030101010101" pitchFamily="2" charset="-122"/>
              </a:rPr>
              <a:t>公民权利和义务的</a:t>
            </a:r>
            <a:r>
              <a:rPr lang="zh-CN" altLang="en-US" sz="2400" dirty="0" smtClean="0">
                <a:solidFill>
                  <a:srgbClr val="000000"/>
                </a:solidFill>
                <a:latin typeface="宋体" pitchFamily="2" charset="-122"/>
                <a:ea typeface="宋体" pitchFamily="2" charset="-122"/>
                <a:cs typeface="宋体" panose="02010600030101010101" pitchFamily="2" charset="-122"/>
              </a:rPr>
              <a:t>一致性，可以</a:t>
            </a:r>
            <a:r>
              <a:rPr lang="zh-CN" altLang="en-US" sz="2400" dirty="0">
                <a:solidFill>
                  <a:srgbClr val="000000"/>
                </a:solidFill>
                <a:latin typeface="宋体" pitchFamily="2" charset="-122"/>
                <a:ea typeface="宋体" pitchFamily="2" charset="-122"/>
                <a:cs typeface="宋体" panose="02010600030101010101" pitchFamily="2" charset="-122"/>
              </a:rPr>
              <a:t>从以下几方面理解。</a:t>
            </a:r>
          </a:p>
          <a:p>
            <a:pPr indent="0">
              <a:lnSpc>
                <a:spcPts val="39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1</a:t>
            </a:r>
            <a:r>
              <a:rPr lang="zh-CN" altLang="en-US" sz="2400" dirty="0" smtClean="0">
                <a:solidFill>
                  <a:srgbClr val="000000"/>
                </a:solidFill>
                <a:latin typeface="宋体" pitchFamily="2" charset="-122"/>
                <a:ea typeface="宋体" pitchFamily="2" charset="-122"/>
                <a:cs typeface="宋体" panose="02010600030101010101" pitchFamily="2" charset="-122"/>
              </a:rPr>
              <a:t>）公民</a:t>
            </a:r>
            <a:r>
              <a:rPr lang="zh-CN" altLang="en-US" sz="2400" dirty="0">
                <a:solidFill>
                  <a:srgbClr val="000000"/>
                </a:solidFill>
                <a:latin typeface="宋体" pitchFamily="2" charset="-122"/>
                <a:ea typeface="宋体" pitchFamily="2" charset="-122"/>
                <a:cs typeface="宋体" panose="02010600030101010101" pitchFamily="2" charset="-122"/>
              </a:rPr>
              <a:t>享有</a:t>
            </a:r>
            <a:r>
              <a:rPr lang="zh-CN" altLang="en-US" sz="2400" dirty="0" smtClean="0">
                <a:solidFill>
                  <a:srgbClr val="000000"/>
                </a:solidFill>
                <a:latin typeface="宋体" pitchFamily="2" charset="-122"/>
                <a:ea typeface="宋体" pitchFamily="2" charset="-122"/>
                <a:cs typeface="宋体" panose="02010600030101010101" pitchFamily="2" charset="-122"/>
              </a:rPr>
              <a:t>权利，同时</a:t>
            </a:r>
            <a:r>
              <a:rPr lang="zh-CN" altLang="en-US" sz="2400" dirty="0">
                <a:solidFill>
                  <a:srgbClr val="000000"/>
                </a:solidFill>
                <a:latin typeface="宋体" pitchFamily="2" charset="-122"/>
                <a:ea typeface="宋体" pitchFamily="2" charset="-122"/>
                <a:cs typeface="宋体" panose="02010600030101010101" pitchFamily="2" charset="-122"/>
              </a:rPr>
              <a:t>要履行义务。权利和义务是不可分离</a:t>
            </a:r>
            <a:r>
              <a:rPr lang="zh-CN" altLang="en-US" sz="2400" dirty="0" smtClean="0">
                <a:solidFill>
                  <a:srgbClr val="000000"/>
                </a:solidFill>
                <a:latin typeface="宋体" pitchFamily="2" charset="-122"/>
                <a:ea typeface="宋体" pitchFamily="2" charset="-122"/>
                <a:cs typeface="宋体" panose="02010600030101010101" pitchFamily="2" charset="-122"/>
              </a:rPr>
              <a:t>的，没有</a:t>
            </a:r>
            <a:r>
              <a:rPr lang="zh-CN" altLang="en-US" sz="2400" dirty="0">
                <a:solidFill>
                  <a:srgbClr val="000000"/>
                </a:solidFill>
                <a:latin typeface="宋体" pitchFamily="2" charset="-122"/>
                <a:ea typeface="宋体" pitchFamily="2" charset="-122"/>
                <a:cs typeface="宋体" panose="02010600030101010101" pitchFamily="2" charset="-122"/>
              </a:rPr>
              <a:t>无义务的</a:t>
            </a:r>
            <a:r>
              <a:rPr lang="zh-CN" altLang="en-US" sz="2400" dirty="0" smtClean="0">
                <a:solidFill>
                  <a:srgbClr val="000000"/>
                </a:solidFill>
                <a:latin typeface="宋体" pitchFamily="2" charset="-122"/>
                <a:ea typeface="宋体" pitchFamily="2" charset="-122"/>
                <a:cs typeface="宋体" panose="02010600030101010101" pitchFamily="2" charset="-122"/>
              </a:rPr>
              <a:t>权利，也</a:t>
            </a:r>
            <a:r>
              <a:rPr lang="zh-CN" altLang="en-US" sz="2400" dirty="0">
                <a:solidFill>
                  <a:srgbClr val="000000"/>
                </a:solidFill>
                <a:latin typeface="宋体" pitchFamily="2" charset="-122"/>
                <a:ea typeface="宋体" pitchFamily="2" charset="-122"/>
                <a:cs typeface="宋体" panose="02010600030101010101" pitchFamily="2" charset="-122"/>
              </a:rPr>
              <a:t>没有无权利的义务。宪法</a:t>
            </a:r>
            <a:r>
              <a:rPr lang="zh-CN" altLang="en-US" sz="2400" dirty="0" smtClean="0">
                <a:solidFill>
                  <a:srgbClr val="000000"/>
                </a:solidFill>
                <a:latin typeface="宋体" pitchFamily="2" charset="-122"/>
                <a:ea typeface="宋体" pitchFamily="2" charset="-122"/>
                <a:cs typeface="宋体" panose="02010600030101010101" pitchFamily="2" charset="-122"/>
              </a:rPr>
              <a:t>规定：</a:t>
            </a:r>
            <a:r>
              <a:rPr lang="en-US" altLang="zh-CN" sz="2400" dirty="0" smtClean="0">
                <a:solidFill>
                  <a:srgbClr val="000000"/>
                </a:solidFill>
                <a:latin typeface="宋体" pitchFamily="2" charset="-122"/>
                <a:ea typeface="宋体" pitchFamily="2" charset="-122"/>
                <a:cs typeface="宋体" panose="02010600030101010101" pitchFamily="2" charset="-122"/>
              </a:rPr>
              <a:t>“</a:t>
            </a:r>
            <a:r>
              <a:rPr lang="zh-CN" altLang="en-US" sz="2400" dirty="0">
                <a:solidFill>
                  <a:srgbClr val="000000"/>
                </a:solidFill>
                <a:latin typeface="宋体" pitchFamily="2" charset="-122"/>
                <a:ea typeface="宋体" pitchFamily="2" charset="-122"/>
                <a:cs typeface="宋体" panose="02010600030101010101" pitchFamily="2" charset="-122"/>
              </a:rPr>
              <a:t>任何公民享有宪法和法律规定的</a:t>
            </a:r>
            <a:r>
              <a:rPr lang="zh-CN" altLang="en-US" sz="2400" dirty="0" smtClean="0">
                <a:solidFill>
                  <a:srgbClr val="000000"/>
                </a:solidFill>
                <a:latin typeface="宋体" pitchFamily="2" charset="-122"/>
                <a:ea typeface="宋体" pitchFamily="2" charset="-122"/>
                <a:cs typeface="宋体" panose="02010600030101010101" pitchFamily="2" charset="-122"/>
              </a:rPr>
              <a:t>权利，同时</a:t>
            </a:r>
            <a:r>
              <a:rPr lang="zh-CN" altLang="en-US" sz="2400" dirty="0">
                <a:solidFill>
                  <a:srgbClr val="000000"/>
                </a:solidFill>
                <a:latin typeface="宋体" pitchFamily="2" charset="-122"/>
                <a:ea typeface="宋体" pitchFamily="2" charset="-122"/>
                <a:cs typeface="宋体" panose="02010600030101010101" pitchFamily="2" charset="-122"/>
              </a:rPr>
              <a:t>必须履行宪法和法律规定的义务。”在</a:t>
            </a:r>
            <a:r>
              <a:rPr lang="zh-CN" altLang="en-US" sz="2400" dirty="0" smtClean="0">
                <a:solidFill>
                  <a:srgbClr val="000000"/>
                </a:solidFill>
                <a:latin typeface="宋体" pitchFamily="2" charset="-122"/>
                <a:ea typeface="宋体" pitchFamily="2" charset="-122"/>
                <a:cs typeface="宋体" panose="02010600030101010101" pitchFamily="2" charset="-122"/>
              </a:rPr>
              <a:t>我国，任何</a:t>
            </a:r>
            <a:r>
              <a:rPr lang="zh-CN" altLang="en-US" sz="2400" dirty="0">
                <a:solidFill>
                  <a:srgbClr val="000000"/>
                </a:solidFill>
                <a:latin typeface="宋体" pitchFamily="2" charset="-122"/>
                <a:ea typeface="宋体" pitchFamily="2" charset="-122"/>
                <a:cs typeface="宋体" panose="02010600030101010101" pitchFamily="2" charset="-122"/>
              </a:rPr>
              <a:t>公民不能只享有权利而不履行</a:t>
            </a:r>
            <a:r>
              <a:rPr lang="zh-CN" altLang="en-US" sz="2400" dirty="0" smtClean="0">
                <a:solidFill>
                  <a:srgbClr val="000000"/>
                </a:solidFill>
                <a:latin typeface="宋体" pitchFamily="2" charset="-122"/>
                <a:ea typeface="宋体" pitchFamily="2" charset="-122"/>
                <a:cs typeface="宋体" panose="02010600030101010101" pitchFamily="2" charset="-122"/>
              </a:rPr>
              <a:t>义务，也</a:t>
            </a:r>
            <a:r>
              <a:rPr lang="zh-CN" altLang="en-US" sz="2400" dirty="0">
                <a:solidFill>
                  <a:srgbClr val="000000"/>
                </a:solidFill>
                <a:latin typeface="宋体" pitchFamily="2" charset="-122"/>
                <a:ea typeface="宋体" pitchFamily="2" charset="-122"/>
                <a:cs typeface="宋体" panose="02010600030101010101" pitchFamily="2" charset="-122"/>
              </a:rPr>
              <a:t>不能只履行义务而不享有权利。每个公民既是权利的享有</a:t>
            </a:r>
            <a:r>
              <a:rPr lang="zh-CN" altLang="en-US" sz="2400" dirty="0" smtClean="0">
                <a:solidFill>
                  <a:srgbClr val="000000"/>
                </a:solidFill>
                <a:latin typeface="宋体" pitchFamily="2" charset="-122"/>
                <a:ea typeface="宋体" pitchFamily="2" charset="-122"/>
                <a:cs typeface="宋体" panose="02010600030101010101" pitchFamily="2" charset="-122"/>
              </a:rPr>
              <a:t>者，又是</a:t>
            </a:r>
            <a:r>
              <a:rPr lang="zh-CN" altLang="en-US" sz="2400" dirty="0">
                <a:solidFill>
                  <a:srgbClr val="000000"/>
                </a:solidFill>
                <a:latin typeface="宋体" pitchFamily="2" charset="-122"/>
                <a:ea typeface="宋体" pitchFamily="2" charset="-122"/>
                <a:cs typeface="宋体" panose="02010600030101010101" pitchFamily="2" charset="-122"/>
              </a:rPr>
              <a:t>义务的履行者。</a:t>
            </a:r>
          </a:p>
          <a:p>
            <a:pPr indent="0">
              <a:lnSpc>
                <a:spcPts val="39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2</a:t>
            </a:r>
            <a:r>
              <a:rPr lang="zh-CN" altLang="en-US" sz="2400" dirty="0" smtClean="0">
                <a:solidFill>
                  <a:srgbClr val="000000"/>
                </a:solidFill>
                <a:latin typeface="宋体" pitchFamily="2" charset="-122"/>
                <a:ea typeface="宋体" pitchFamily="2" charset="-122"/>
                <a:cs typeface="宋体" panose="02010600030101010101" pitchFamily="2" charset="-122"/>
              </a:rPr>
              <a:t>）某些</a:t>
            </a:r>
            <a:r>
              <a:rPr lang="zh-CN" altLang="en-US" sz="2400" dirty="0">
                <a:solidFill>
                  <a:srgbClr val="000000"/>
                </a:solidFill>
                <a:latin typeface="宋体" pitchFamily="2" charset="-122"/>
                <a:ea typeface="宋体" pitchFamily="2" charset="-122"/>
                <a:cs typeface="宋体" panose="02010600030101010101" pitchFamily="2" charset="-122"/>
              </a:rPr>
              <a:t>行为具有权利和义务的双重性质。如宪法规定公民有劳动的权利和</a:t>
            </a:r>
            <a:r>
              <a:rPr lang="zh-CN" altLang="en-US" sz="2400" dirty="0" smtClean="0">
                <a:solidFill>
                  <a:srgbClr val="000000"/>
                </a:solidFill>
                <a:latin typeface="宋体" pitchFamily="2" charset="-122"/>
                <a:ea typeface="宋体" pitchFamily="2" charset="-122"/>
                <a:cs typeface="宋体" panose="02010600030101010101" pitchFamily="2" charset="-122"/>
              </a:rPr>
              <a:t>义务，有</a:t>
            </a:r>
            <a:r>
              <a:rPr lang="zh-CN" altLang="en-US" sz="2400" dirty="0">
                <a:solidFill>
                  <a:srgbClr val="000000"/>
                </a:solidFill>
                <a:latin typeface="宋体" pitchFamily="2" charset="-122"/>
                <a:ea typeface="宋体" pitchFamily="2" charset="-122"/>
                <a:cs typeface="宋体" panose="02010600030101010101" pitchFamily="2" charset="-122"/>
              </a:rPr>
              <a:t>受教育的权利和义务。劳动和受教育既是公民个人的</a:t>
            </a:r>
            <a:r>
              <a:rPr lang="zh-CN" altLang="en-US" sz="2400" dirty="0" smtClean="0">
                <a:solidFill>
                  <a:srgbClr val="000000"/>
                </a:solidFill>
                <a:latin typeface="宋体" pitchFamily="2" charset="-122"/>
                <a:ea typeface="宋体" pitchFamily="2" charset="-122"/>
                <a:cs typeface="宋体" panose="02010600030101010101" pitchFamily="2" charset="-122"/>
              </a:rPr>
              <a:t>权利，又是</a:t>
            </a:r>
            <a:r>
              <a:rPr lang="zh-CN" altLang="en-US" sz="2400" dirty="0">
                <a:solidFill>
                  <a:srgbClr val="000000"/>
                </a:solidFill>
                <a:latin typeface="宋体" pitchFamily="2" charset="-122"/>
                <a:ea typeface="宋体" pitchFamily="2" charset="-122"/>
                <a:cs typeface="宋体" panose="02010600030101010101" pitchFamily="2" charset="-122"/>
              </a:rPr>
              <a:t>社会增加物质财富和提高科学文化水平的</a:t>
            </a:r>
            <a:r>
              <a:rPr lang="zh-CN" altLang="en-US" sz="2400" dirty="0" smtClean="0">
                <a:solidFill>
                  <a:srgbClr val="000000"/>
                </a:solidFill>
                <a:latin typeface="宋体" pitchFamily="2" charset="-122"/>
                <a:ea typeface="宋体" pitchFamily="2" charset="-122"/>
                <a:cs typeface="宋体" panose="02010600030101010101" pitchFamily="2" charset="-122"/>
              </a:rPr>
              <a:t>需要，是</a:t>
            </a:r>
            <a:r>
              <a:rPr lang="zh-CN" altLang="en-US" sz="2400" dirty="0">
                <a:solidFill>
                  <a:srgbClr val="000000"/>
                </a:solidFill>
                <a:latin typeface="宋体" pitchFamily="2" charset="-122"/>
                <a:ea typeface="宋体" pitchFamily="2" charset="-122"/>
                <a:cs typeface="宋体" panose="02010600030101010101" pitchFamily="2" charset="-122"/>
              </a:rPr>
              <a:t>公民对国家和社会应尽的义务。</a:t>
            </a:r>
          </a:p>
        </p:txBody>
      </p:sp>
    </p:spTree>
    <p:extLst>
      <p:ext uri="{BB962C8B-B14F-4D97-AF65-F5344CB8AC3E}">
        <p14:creationId xmlns="" xmlns:p14="http://schemas.microsoft.com/office/powerpoint/2010/main" val="342620528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925548" y="1321032"/>
            <a:ext cx="10459847" cy="5410712"/>
          </a:xfrm>
          <a:prstGeom prst="rect">
            <a:avLst/>
          </a:prstGeom>
          <a:noFill/>
          <a:ln w="9525">
            <a:noFill/>
          </a:ln>
        </p:spPr>
        <p:txBody>
          <a:bodyPr wrap="square">
            <a:spAutoFit/>
          </a:bodyPr>
          <a:lstStyle/>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    （</a:t>
            </a:r>
            <a:r>
              <a:rPr lang="en-US" altLang="zh-CN" sz="2400" dirty="0" smtClean="0">
                <a:solidFill>
                  <a:srgbClr val="000000"/>
                </a:solidFill>
                <a:latin typeface="宋体" pitchFamily="2" charset="-122"/>
                <a:ea typeface="宋体" pitchFamily="2" charset="-122"/>
                <a:cs typeface="宋体" panose="02010600030101010101" pitchFamily="2" charset="-122"/>
              </a:rPr>
              <a:t>3</a:t>
            </a:r>
            <a:r>
              <a:rPr lang="zh-CN" altLang="en-US" sz="2400" dirty="0" smtClean="0">
                <a:solidFill>
                  <a:srgbClr val="000000"/>
                </a:solidFill>
                <a:latin typeface="宋体" pitchFamily="2" charset="-122"/>
                <a:ea typeface="宋体" pitchFamily="2" charset="-122"/>
                <a:cs typeface="宋体" panose="02010600030101010101" pitchFamily="2" charset="-122"/>
              </a:rPr>
              <a:t>）权利</a:t>
            </a:r>
            <a:r>
              <a:rPr lang="zh-CN" altLang="en-US" sz="2400" dirty="0">
                <a:solidFill>
                  <a:srgbClr val="000000"/>
                </a:solidFill>
                <a:latin typeface="宋体" pitchFamily="2" charset="-122"/>
                <a:ea typeface="宋体" pitchFamily="2" charset="-122"/>
                <a:cs typeface="宋体" panose="02010600030101010101" pitchFamily="2" charset="-122"/>
              </a:rPr>
              <a:t>和义务互相促进、相辅相成。公民享有广泛的</a:t>
            </a:r>
            <a:r>
              <a:rPr lang="zh-CN" altLang="en-US" sz="2400" dirty="0" smtClean="0">
                <a:solidFill>
                  <a:srgbClr val="000000"/>
                </a:solidFill>
                <a:latin typeface="宋体" pitchFamily="2" charset="-122"/>
                <a:ea typeface="宋体" pitchFamily="2" charset="-122"/>
                <a:cs typeface="宋体" panose="02010600030101010101" pitchFamily="2" charset="-122"/>
              </a:rPr>
              <a:t>权利，可以</a:t>
            </a:r>
            <a:r>
              <a:rPr lang="zh-CN" altLang="en-US" sz="2400" dirty="0">
                <a:solidFill>
                  <a:srgbClr val="000000"/>
                </a:solidFill>
                <a:latin typeface="宋体" pitchFamily="2" charset="-122"/>
                <a:ea typeface="宋体" pitchFamily="2" charset="-122"/>
                <a:cs typeface="宋体" panose="02010600030101010101" pitchFamily="2" charset="-122"/>
              </a:rPr>
              <a:t>激发人民群众的主人翁</a:t>
            </a:r>
            <a:r>
              <a:rPr lang="zh-CN" altLang="en-US" sz="2400" dirty="0" smtClean="0">
                <a:solidFill>
                  <a:srgbClr val="000000"/>
                </a:solidFill>
                <a:latin typeface="宋体" pitchFamily="2" charset="-122"/>
                <a:ea typeface="宋体" pitchFamily="2" charset="-122"/>
                <a:cs typeface="宋体" panose="02010600030101010101" pitchFamily="2" charset="-122"/>
              </a:rPr>
              <a:t>责任感，调动</a:t>
            </a:r>
            <a:r>
              <a:rPr lang="zh-CN" altLang="en-US" sz="2400" dirty="0">
                <a:solidFill>
                  <a:srgbClr val="000000"/>
                </a:solidFill>
                <a:latin typeface="宋体" pitchFamily="2" charset="-122"/>
                <a:ea typeface="宋体" pitchFamily="2" charset="-122"/>
                <a:cs typeface="宋体" panose="02010600030101010101" pitchFamily="2" charset="-122"/>
              </a:rPr>
              <a:t>人们的积极性和</a:t>
            </a:r>
            <a:r>
              <a:rPr lang="zh-CN" altLang="en-US" sz="2400" dirty="0" smtClean="0">
                <a:solidFill>
                  <a:srgbClr val="000000"/>
                </a:solidFill>
                <a:latin typeface="宋体" pitchFamily="2" charset="-122"/>
                <a:ea typeface="宋体" pitchFamily="2" charset="-122"/>
                <a:cs typeface="宋体" panose="02010600030101010101" pitchFamily="2" charset="-122"/>
              </a:rPr>
              <a:t>创造性，能</a:t>
            </a:r>
            <a:r>
              <a:rPr lang="zh-CN" altLang="en-US" sz="2400" dirty="0">
                <a:solidFill>
                  <a:srgbClr val="000000"/>
                </a:solidFill>
                <a:latin typeface="宋体" pitchFamily="2" charset="-122"/>
                <a:ea typeface="宋体" pitchFamily="2" charset="-122"/>
                <a:cs typeface="宋体" panose="02010600030101010101" pitchFamily="2" charset="-122"/>
              </a:rPr>
              <a:t>促进公民更自觉地履行自己的义务。而公民自觉地履行</a:t>
            </a:r>
            <a:r>
              <a:rPr lang="zh-CN" altLang="en-US" sz="2400" dirty="0" smtClean="0">
                <a:solidFill>
                  <a:srgbClr val="000000"/>
                </a:solidFill>
                <a:latin typeface="宋体" pitchFamily="2" charset="-122"/>
                <a:ea typeface="宋体" pitchFamily="2" charset="-122"/>
                <a:cs typeface="宋体" panose="02010600030101010101" pitchFamily="2" charset="-122"/>
              </a:rPr>
              <a:t>义务，推进</a:t>
            </a:r>
            <a:r>
              <a:rPr lang="zh-CN" altLang="en-US" sz="2400" dirty="0">
                <a:solidFill>
                  <a:srgbClr val="000000"/>
                </a:solidFill>
                <a:latin typeface="宋体" pitchFamily="2" charset="-122"/>
                <a:ea typeface="宋体" pitchFamily="2" charset="-122"/>
                <a:cs typeface="宋体" panose="02010600030101010101" pitchFamily="2" charset="-122"/>
              </a:rPr>
              <a:t>国家和社会的</a:t>
            </a:r>
            <a:r>
              <a:rPr lang="zh-CN" altLang="en-US" sz="2400" dirty="0" smtClean="0">
                <a:solidFill>
                  <a:srgbClr val="000000"/>
                </a:solidFill>
                <a:latin typeface="宋体" pitchFamily="2" charset="-122"/>
                <a:ea typeface="宋体" pitchFamily="2" charset="-122"/>
                <a:cs typeface="宋体" panose="02010600030101010101" pitchFamily="2" charset="-122"/>
              </a:rPr>
              <a:t>发展，也</a:t>
            </a:r>
            <a:r>
              <a:rPr lang="zh-CN" altLang="en-US" sz="2400" dirty="0">
                <a:solidFill>
                  <a:srgbClr val="000000"/>
                </a:solidFill>
                <a:latin typeface="宋体" pitchFamily="2" charset="-122"/>
                <a:ea typeface="宋体" pitchFamily="2" charset="-122"/>
                <a:cs typeface="宋体" panose="02010600030101010101" pitchFamily="2" charset="-122"/>
              </a:rPr>
              <a:t>就为享有更多的权利创造了条件。</a:t>
            </a:r>
          </a:p>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    权利</a:t>
            </a:r>
            <a:r>
              <a:rPr lang="zh-CN" altLang="en-US" sz="2400" dirty="0">
                <a:solidFill>
                  <a:srgbClr val="000000"/>
                </a:solidFill>
                <a:latin typeface="宋体" pitchFamily="2" charset="-122"/>
                <a:ea typeface="宋体" pitchFamily="2" charset="-122"/>
                <a:cs typeface="宋体" panose="02010600030101010101" pitchFamily="2" charset="-122"/>
              </a:rPr>
              <a:t>和义务的</a:t>
            </a:r>
            <a:r>
              <a:rPr lang="zh-CN" altLang="en-US" sz="2400" dirty="0" smtClean="0">
                <a:solidFill>
                  <a:srgbClr val="000000"/>
                </a:solidFill>
                <a:latin typeface="宋体" pitchFamily="2" charset="-122"/>
                <a:ea typeface="宋体" pitchFamily="2" charset="-122"/>
                <a:cs typeface="宋体" panose="02010600030101010101" pitchFamily="2" charset="-122"/>
              </a:rPr>
              <a:t>一致性，是</a:t>
            </a:r>
            <a:r>
              <a:rPr lang="zh-CN" altLang="en-US" sz="2400" dirty="0">
                <a:solidFill>
                  <a:srgbClr val="000000"/>
                </a:solidFill>
                <a:latin typeface="宋体" pitchFamily="2" charset="-122"/>
                <a:ea typeface="宋体" pitchFamily="2" charset="-122"/>
                <a:cs typeface="宋体" panose="02010600030101010101" pitchFamily="2" charset="-122"/>
              </a:rPr>
              <a:t>我国公民权利和义务的一个根本特点。在我国社会主义制度</a:t>
            </a:r>
            <a:r>
              <a:rPr lang="zh-CN" altLang="en-US" sz="2400" dirty="0" smtClean="0">
                <a:solidFill>
                  <a:srgbClr val="000000"/>
                </a:solidFill>
                <a:latin typeface="宋体" pitchFamily="2" charset="-122"/>
                <a:ea typeface="宋体" pitchFamily="2" charset="-122"/>
                <a:cs typeface="宋体" panose="02010600030101010101" pitchFamily="2" charset="-122"/>
              </a:rPr>
              <a:t>下，全体</a:t>
            </a:r>
            <a:r>
              <a:rPr lang="zh-CN" altLang="en-US" sz="2400" dirty="0">
                <a:solidFill>
                  <a:srgbClr val="000000"/>
                </a:solidFill>
                <a:latin typeface="宋体" pitchFamily="2" charset="-122"/>
                <a:ea typeface="宋体" pitchFamily="2" charset="-122"/>
                <a:cs typeface="宋体" panose="02010600030101010101" pitchFamily="2" charset="-122"/>
              </a:rPr>
              <a:t>人民是国家和社会的</a:t>
            </a:r>
            <a:r>
              <a:rPr lang="zh-CN" altLang="en-US" sz="2400" dirty="0" smtClean="0">
                <a:solidFill>
                  <a:srgbClr val="000000"/>
                </a:solidFill>
                <a:latin typeface="宋体" pitchFamily="2" charset="-122"/>
                <a:ea typeface="宋体" pitchFamily="2" charset="-122"/>
                <a:cs typeface="宋体" panose="02010600030101010101" pitchFamily="2" charset="-122"/>
              </a:rPr>
              <a:t>主人，个人</a:t>
            </a:r>
            <a:r>
              <a:rPr lang="zh-CN" altLang="en-US" sz="2400" dirty="0">
                <a:solidFill>
                  <a:srgbClr val="000000"/>
                </a:solidFill>
                <a:latin typeface="宋体" pitchFamily="2" charset="-122"/>
                <a:ea typeface="宋体" pitchFamily="2" charset="-122"/>
                <a:cs typeface="宋体" panose="02010600030101010101" pitchFamily="2" charset="-122"/>
              </a:rPr>
              <a:t>和国家、集体在根本利益上是一致的。公民权利和义务都是根据全体人民的意志和利益确定</a:t>
            </a:r>
            <a:r>
              <a:rPr lang="zh-CN" altLang="en-US" sz="2400" dirty="0" smtClean="0">
                <a:solidFill>
                  <a:srgbClr val="000000"/>
                </a:solidFill>
                <a:latin typeface="宋体" pitchFamily="2" charset="-122"/>
                <a:ea typeface="宋体" pitchFamily="2" charset="-122"/>
                <a:cs typeface="宋体" panose="02010600030101010101" pitchFamily="2" charset="-122"/>
              </a:rPr>
              <a:t>的，都是</a:t>
            </a:r>
            <a:r>
              <a:rPr lang="zh-CN" altLang="en-US" sz="2400" dirty="0">
                <a:solidFill>
                  <a:srgbClr val="000000"/>
                </a:solidFill>
                <a:latin typeface="宋体" pitchFamily="2" charset="-122"/>
                <a:ea typeface="宋体" pitchFamily="2" charset="-122"/>
                <a:cs typeface="宋体" panose="02010600030101010101" pitchFamily="2" charset="-122"/>
              </a:rPr>
              <a:t>为了实现包括每个人在内的全体人民更大的</a:t>
            </a:r>
            <a:r>
              <a:rPr lang="zh-CN" altLang="en-US" sz="2400" dirty="0" smtClean="0">
                <a:solidFill>
                  <a:srgbClr val="000000"/>
                </a:solidFill>
                <a:latin typeface="宋体" pitchFamily="2" charset="-122"/>
                <a:ea typeface="宋体" pitchFamily="2" charset="-122"/>
                <a:cs typeface="宋体" panose="02010600030101010101" pitchFamily="2" charset="-122"/>
              </a:rPr>
              <a:t>利益，因而</a:t>
            </a:r>
            <a:r>
              <a:rPr lang="zh-CN" altLang="en-US" sz="2400" dirty="0">
                <a:solidFill>
                  <a:srgbClr val="000000"/>
                </a:solidFill>
                <a:latin typeface="宋体" pitchFamily="2" charset="-122"/>
                <a:ea typeface="宋体" pitchFamily="2" charset="-122"/>
                <a:cs typeface="宋体" panose="02010600030101010101" pitchFamily="2" charset="-122"/>
              </a:rPr>
              <a:t>它们在本质上是一致的。</a:t>
            </a:r>
          </a:p>
        </p:txBody>
      </p:sp>
    </p:spTree>
    <p:extLst>
      <p:ext uri="{BB962C8B-B14F-4D97-AF65-F5344CB8AC3E}">
        <p14:creationId xmlns="" xmlns:p14="http://schemas.microsoft.com/office/powerpoint/2010/main" val="195946157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1137425" y="1722474"/>
            <a:ext cx="9456234" cy="3329758"/>
          </a:xfrm>
          <a:prstGeom prst="rect">
            <a:avLst/>
          </a:prstGeom>
          <a:noFill/>
          <a:ln w="9525">
            <a:noFill/>
          </a:ln>
        </p:spPr>
        <p:txBody>
          <a:bodyPr wrap="square">
            <a:spAutoFit/>
          </a:bodyPr>
          <a:lstStyle/>
          <a:p>
            <a:pPr indent="0">
              <a:lnSpc>
                <a:spcPct val="150000"/>
              </a:lnSpc>
            </a:pPr>
            <a:r>
              <a:rPr lang="zh-CN" altLang="en-US" sz="2400" dirty="0" smtClean="0">
                <a:solidFill>
                  <a:srgbClr val="000000"/>
                </a:solidFill>
                <a:latin typeface="宋体" pitchFamily="2" charset="-122"/>
                <a:ea typeface="宋体" pitchFamily="2" charset="-122"/>
                <a:cs typeface="宋体" panose="02010600030101010101" pitchFamily="2" charset="-122"/>
              </a:rPr>
              <a:t>    在</a:t>
            </a:r>
            <a:r>
              <a:rPr lang="zh-CN" altLang="en-US" sz="2400" dirty="0">
                <a:solidFill>
                  <a:srgbClr val="000000"/>
                </a:solidFill>
                <a:latin typeface="宋体" pitchFamily="2" charset="-122"/>
                <a:ea typeface="宋体" pitchFamily="2" charset="-122"/>
                <a:cs typeface="宋体" panose="02010600030101010101" pitchFamily="2" charset="-122"/>
              </a:rPr>
              <a:t>现实生活</a:t>
            </a:r>
            <a:r>
              <a:rPr lang="zh-CN" altLang="en-US" sz="2400" dirty="0" smtClean="0">
                <a:solidFill>
                  <a:srgbClr val="000000"/>
                </a:solidFill>
                <a:latin typeface="宋体" pitchFamily="2" charset="-122"/>
                <a:ea typeface="宋体" pitchFamily="2" charset="-122"/>
                <a:cs typeface="宋体" panose="02010600030101010101" pitchFamily="2" charset="-122"/>
              </a:rPr>
              <a:t>中，有</a:t>
            </a:r>
            <a:r>
              <a:rPr lang="zh-CN" altLang="en-US" sz="2400" dirty="0">
                <a:solidFill>
                  <a:srgbClr val="000000"/>
                </a:solidFill>
                <a:latin typeface="宋体" pitchFamily="2" charset="-122"/>
                <a:ea typeface="宋体" pitchFamily="2" charset="-122"/>
                <a:cs typeface="宋体" panose="02010600030101010101" pitchFamily="2" charset="-122"/>
              </a:rPr>
              <a:t>的人片面强调</a:t>
            </a:r>
            <a:r>
              <a:rPr lang="zh-CN" altLang="en-US" sz="2400" dirty="0" smtClean="0">
                <a:solidFill>
                  <a:srgbClr val="000000"/>
                </a:solidFill>
                <a:latin typeface="宋体" pitchFamily="2" charset="-122"/>
                <a:ea typeface="宋体" pitchFamily="2" charset="-122"/>
                <a:cs typeface="宋体" panose="02010600030101010101" pitchFamily="2" charset="-122"/>
              </a:rPr>
              <a:t>个人利益，追求</a:t>
            </a:r>
            <a:r>
              <a:rPr lang="zh-CN" altLang="en-US" sz="2400" dirty="0">
                <a:solidFill>
                  <a:srgbClr val="000000"/>
                </a:solidFill>
                <a:latin typeface="宋体" pitchFamily="2" charset="-122"/>
                <a:ea typeface="宋体" pitchFamily="2" charset="-122"/>
                <a:cs typeface="宋体" panose="02010600030101010101" pitchFamily="2" charset="-122"/>
              </a:rPr>
              <a:t>个人的</a:t>
            </a:r>
            <a:r>
              <a:rPr lang="zh-CN" altLang="en-US" sz="2400" dirty="0" smtClean="0">
                <a:solidFill>
                  <a:srgbClr val="000000"/>
                </a:solidFill>
                <a:latin typeface="宋体" pitchFamily="2" charset="-122"/>
                <a:ea typeface="宋体" pitchFamily="2" charset="-122"/>
                <a:cs typeface="宋体" panose="02010600030101010101" pitchFamily="2" charset="-122"/>
              </a:rPr>
              <a:t>“绝对自由”，只</a:t>
            </a:r>
            <a:r>
              <a:rPr lang="zh-CN" altLang="en-US" sz="2400" dirty="0">
                <a:solidFill>
                  <a:srgbClr val="000000"/>
                </a:solidFill>
                <a:latin typeface="宋体" pitchFamily="2" charset="-122"/>
                <a:ea typeface="宋体" pitchFamily="2" charset="-122"/>
                <a:cs typeface="宋体" panose="02010600030101010101" pitchFamily="2" charset="-122"/>
              </a:rPr>
              <a:t>要求享有权利而不愿承担</a:t>
            </a:r>
            <a:r>
              <a:rPr lang="zh-CN" altLang="en-US" sz="2400" dirty="0" smtClean="0">
                <a:solidFill>
                  <a:srgbClr val="000000"/>
                </a:solidFill>
                <a:latin typeface="宋体" pitchFamily="2" charset="-122"/>
                <a:ea typeface="宋体" pitchFamily="2" charset="-122"/>
                <a:cs typeface="宋体" panose="02010600030101010101" pitchFamily="2" charset="-122"/>
              </a:rPr>
              <a:t>义务，在</a:t>
            </a:r>
            <a:r>
              <a:rPr lang="zh-CN" altLang="en-US" sz="2400" dirty="0">
                <a:solidFill>
                  <a:srgbClr val="000000"/>
                </a:solidFill>
                <a:latin typeface="宋体" pitchFamily="2" charset="-122"/>
                <a:ea typeface="宋体" pitchFamily="2" charset="-122"/>
                <a:cs typeface="宋体" panose="02010600030101010101" pitchFamily="2" charset="-122"/>
              </a:rPr>
              <a:t>行使权利</a:t>
            </a:r>
            <a:r>
              <a:rPr lang="zh-CN" altLang="en-US" sz="2400" dirty="0" smtClean="0">
                <a:solidFill>
                  <a:srgbClr val="000000"/>
                </a:solidFill>
                <a:latin typeface="宋体" pitchFamily="2" charset="-122"/>
                <a:ea typeface="宋体" pitchFamily="2" charset="-122"/>
                <a:cs typeface="宋体" panose="02010600030101010101" pitchFamily="2" charset="-122"/>
              </a:rPr>
              <a:t>时，不</a:t>
            </a:r>
            <a:r>
              <a:rPr lang="zh-CN" altLang="en-US" sz="2400" dirty="0">
                <a:solidFill>
                  <a:srgbClr val="000000"/>
                </a:solidFill>
                <a:latin typeface="宋体" pitchFamily="2" charset="-122"/>
                <a:ea typeface="宋体" pitchFamily="2" charset="-122"/>
                <a:cs typeface="宋体" panose="02010600030101010101" pitchFamily="2" charset="-122"/>
              </a:rPr>
              <a:t>自觉接受相应义务的约束。</a:t>
            </a:r>
            <a:r>
              <a:rPr lang="zh-CN" altLang="en-US" sz="2400" dirty="0" smtClean="0">
                <a:solidFill>
                  <a:srgbClr val="000000"/>
                </a:solidFill>
                <a:latin typeface="宋体" pitchFamily="2" charset="-122"/>
                <a:ea typeface="宋体" pitchFamily="2" charset="-122"/>
                <a:cs typeface="宋体" panose="02010600030101010101" pitchFamily="2" charset="-122"/>
              </a:rPr>
              <a:t>这样，势必</a:t>
            </a:r>
            <a:r>
              <a:rPr lang="zh-CN" altLang="en-US" sz="2400" dirty="0">
                <a:solidFill>
                  <a:srgbClr val="000000"/>
                </a:solidFill>
                <a:latin typeface="宋体" pitchFamily="2" charset="-122"/>
                <a:ea typeface="宋体" pitchFamily="2" charset="-122"/>
                <a:cs typeface="宋体" panose="02010600030101010101" pitchFamily="2" charset="-122"/>
              </a:rPr>
              <a:t>损害公共的利益和其他公民的</a:t>
            </a:r>
            <a:r>
              <a:rPr lang="zh-CN" altLang="en-US" sz="2400" dirty="0" smtClean="0">
                <a:solidFill>
                  <a:srgbClr val="000000"/>
                </a:solidFill>
                <a:latin typeface="宋体" pitchFamily="2" charset="-122"/>
                <a:ea typeface="宋体" pitchFamily="2" charset="-122"/>
                <a:cs typeface="宋体" panose="02010600030101010101" pitchFamily="2" charset="-122"/>
              </a:rPr>
              <a:t>权利，同时</a:t>
            </a:r>
            <a:r>
              <a:rPr lang="zh-CN" altLang="en-US" sz="2400" dirty="0">
                <a:solidFill>
                  <a:srgbClr val="000000"/>
                </a:solidFill>
                <a:latin typeface="宋体" pitchFamily="2" charset="-122"/>
                <a:ea typeface="宋体" pitchFamily="2" charset="-122"/>
                <a:cs typeface="宋体" panose="02010600030101010101" pitchFamily="2" charset="-122"/>
              </a:rPr>
              <a:t>也损害自己的利益。权利和义务的</a:t>
            </a:r>
            <a:r>
              <a:rPr lang="zh-CN" altLang="en-US" sz="2400" dirty="0" smtClean="0">
                <a:solidFill>
                  <a:srgbClr val="000000"/>
                </a:solidFill>
                <a:latin typeface="宋体" pitchFamily="2" charset="-122"/>
                <a:ea typeface="宋体" pitchFamily="2" charset="-122"/>
                <a:cs typeface="宋体" panose="02010600030101010101" pitchFamily="2" charset="-122"/>
              </a:rPr>
              <a:t>一致性，要求</a:t>
            </a:r>
            <a:r>
              <a:rPr lang="zh-CN" altLang="en-US" sz="2400" dirty="0">
                <a:solidFill>
                  <a:srgbClr val="000000"/>
                </a:solidFill>
                <a:latin typeface="宋体" pitchFamily="2" charset="-122"/>
                <a:ea typeface="宋体" pitchFamily="2" charset="-122"/>
                <a:cs typeface="宋体" panose="02010600030101010101" pitchFamily="2" charset="-122"/>
              </a:rPr>
              <a:t>每个公民正确处理个人利益和国家利益、集体利益的</a:t>
            </a:r>
            <a:r>
              <a:rPr lang="zh-CN" altLang="en-US" sz="2400" dirty="0" smtClean="0">
                <a:solidFill>
                  <a:srgbClr val="000000"/>
                </a:solidFill>
                <a:latin typeface="宋体" pitchFamily="2" charset="-122"/>
                <a:ea typeface="宋体" pitchFamily="2" charset="-122"/>
                <a:cs typeface="宋体" panose="02010600030101010101" pitchFamily="2" charset="-122"/>
              </a:rPr>
              <a:t>关系，正确</a:t>
            </a:r>
            <a:r>
              <a:rPr lang="zh-CN" altLang="en-US" sz="2400" dirty="0">
                <a:solidFill>
                  <a:srgbClr val="000000"/>
                </a:solidFill>
                <a:latin typeface="宋体" pitchFamily="2" charset="-122"/>
                <a:ea typeface="宋体" pitchFamily="2" charset="-122"/>
                <a:cs typeface="宋体" panose="02010600030101010101" pitchFamily="2" charset="-122"/>
              </a:rPr>
              <a:t>处理民主和集中、自由和纪律的</a:t>
            </a:r>
            <a:r>
              <a:rPr lang="zh-CN" altLang="en-US" sz="2400" dirty="0" smtClean="0">
                <a:solidFill>
                  <a:srgbClr val="000000"/>
                </a:solidFill>
                <a:latin typeface="宋体" pitchFamily="2" charset="-122"/>
                <a:ea typeface="宋体" pitchFamily="2" charset="-122"/>
                <a:cs typeface="宋体" panose="02010600030101010101" pitchFamily="2" charset="-122"/>
              </a:rPr>
              <a:t>关系，正确</a:t>
            </a:r>
            <a:r>
              <a:rPr lang="zh-CN" altLang="en-US" sz="2400" dirty="0">
                <a:solidFill>
                  <a:srgbClr val="000000"/>
                </a:solidFill>
                <a:latin typeface="宋体" pitchFamily="2" charset="-122"/>
                <a:ea typeface="宋体" pitchFamily="2" charset="-122"/>
                <a:cs typeface="宋体" panose="02010600030101010101" pitchFamily="2" charset="-122"/>
              </a:rPr>
              <a:t>地行使</a:t>
            </a:r>
            <a:r>
              <a:rPr lang="zh-CN" altLang="en-US" sz="2400" dirty="0" smtClean="0">
                <a:solidFill>
                  <a:srgbClr val="000000"/>
                </a:solidFill>
                <a:latin typeface="宋体" pitchFamily="2" charset="-122"/>
                <a:ea typeface="宋体" pitchFamily="2" charset="-122"/>
                <a:cs typeface="宋体" panose="02010600030101010101" pitchFamily="2" charset="-122"/>
              </a:rPr>
              <a:t>权利，自觉</a:t>
            </a:r>
            <a:r>
              <a:rPr lang="zh-CN" altLang="en-US" sz="2400" dirty="0">
                <a:solidFill>
                  <a:srgbClr val="000000"/>
                </a:solidFill>
                <a:latin typeface="宋体" pitchFamily="2" charset="-122"/>
                <a:ea typeface="宋体" pitchFamily="2" charset="-122"/>
                <a:cs typeface="宋体" panose="02010600030101010101" pitchFamily="2" charset="-122"/>
              </a:rPr>
              <a:t>地履行义务</a:t>
            </a:r>
            <a:r>
              <a:rPr lang="zh-CN" altLang="en-US" sz="2400" dirty="0" smtClean="0">
                <a:solidFill>
                  <a:srgbClr val="000000"/>
                </a:solidFill>
                <a:latin typeface="宋体" pitchFamily="2" charset="-122"/>
                <a:ea typeface="宋体" pitchFamily="2" charset="-122"/>
                <a:cs typeface="宋体" panose="02010600030101010101" pitchFamily="2" charset="-122"/>
              </a:rPr>
              <a:t>。</a:t>
            </a:r>
            <a:endParaRPr lang="zh-CN" altLang="en-US" sz="2400" dirty="0">
              <a:solidFill>
                <a:srgbClr val="000000"/>
              </a:solidFill>
              <a:latin typeface="宋体" pitchFamily="2" charset="-122"/>
              <a:ea typeface="宋体" pitchFamily="2" charset="-122"/>
              <a:cs typeface="宋体" panose="02010600030101010101" pitchFamily="2" charset="-122"/>
            </a:endParaRPr>
          </a:p>
        </p:txBody>
      </p:sp>
    </p:spTree>
    <p:extLst>
      <p:ext uri="{BB962C8B-B14F-4D97-AF65-F5344CB8AC3E}">
        <p14:creationId xmlns="" xmlns:p14="http://schemas.microsoft.com/office/powerpoint/2010/main" val="386735053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602166" y="1387938"/>
            <a:ext cx="10983951" cy="4524315"/>
          </a:xfrm>
          <a:prstGeom prst="rect">
            <a:avLst/>
          </a:prstGeom>
          <a:noFill/>
          <a:ln w="9525">
            <a:noFill/>
          </a:ln>
        </p:spPr>
        <p:txBody>
          <a:bodyPr wrap="square">
            <a:spAutoFit/>
          </a:bodyPr>
          <a:lstStyle/>
          <a:p>
            <a:pPr indent="0">
              <a:lnSpc>
                <a:spcPct val="200000"/>
              </a:lnSpc>
            </a:pPr>
            <a:r>
              <a:rPr lang="zh-CN" altLang="en-US"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楷体" pitchFamily="49" charset="-122"/>
                <a:ea typeface="楷体" pitchFamily="49" charset="-122"/>
                <a:cs typeface="宋体" panose="02010600030101010101" pitchFamily="2" charset="-122"/>
              </a:rPr>
              <a:t>归纳：公民</a:t>
            </a:r>
            <a:r>
              <a:rPr lang="zh-CN" altLang="en-US" sz="2400" dirty="0">
                <a:solidFill>
                  <a:srgbClr val="000000"/>
                </a:solidFill>
                <a:latin typeface="楷体" pitchFamily="49" charset="-122"/>
                <a:ea typeface="楷体" pitchFamily="49" charset="-122"/>
                <a:cs typeface="宋体" panose="02010600030101010101" pitchFamily="2" charset="-122"/>
              </a:rPr>
              <a:t>权利和义务的一致性</a:t>
            </a:r>
            <a:r>
              <a:rPr lang="zh-CN" altLang="en-US" sz="2400" dirty="0" smtClean="0">
                <a:solidFill>
                  <a:srgbClr val="000000"/>
                </a:solidFill>
                <a:latin typeface="楷体" pitchFamily="49" charset="-122"/>
                <a:ea typeface="楷体" pitchFamily="49" charset="-122"/>
                <a:cs typeface="宋体" panose="02010600030101010101" pitchFamily="2" charset="-122"/>
              </a:rPr>
              <a:t>原则，表现</a:t>
            </a:r>
            <a:r>
              <a:rPr lang="zh-CN" altLang="en-US" sz="2400" dirty="0">
                <a:solidFill>
                  <a:srgbClr val="000000"/>
                </a:solidFill>
                <a:latin typeface="楷体" pitchFamily="49" charset="-122"/>
                <a:ea typeface="楷体" pitchFamily="49" charset="-122"/>
                <a:cs typeface="宋体" panose="02010600030101010101" pitchFamily="2" charset="-122"/>
              </a:rPr>
              <a:t>在四个</a:t>
            </a:r>
            <a:r>
              <a:rPr lang="zh-CN" altLang="en-US" sz="2400" dirty="0" smtClean="0">
                <a:solidFill>
                  <a:srgbClr val="000000"/>
                </a:solidFill>
                <a:latin typeface="楷体" pitchFamily="49" charset="-122"/>
                <a:ea typeface="楷体" pitchFamily="49" charset="-122"/>
                <a:cs typeface="宋体" panose="02010600030101010101" pitchFamily="2" charset="-122"/>
              </a:rPr>
              <a:t>方面：</a:t>
            </a:r>
            <a:endParaRPr lang="en-US" altLang="zh-CN" sz="2400" dirty="0">
              <a:solidFill>
                <a:srgbClr val="000000"/>
              </a:solidFill>
              <a:latin typeface="楷体" pitchFamily="49" charset="-122"/>
              <a:ea typeface="楷体" pitchFamily="49" charset="-122"/>
              <a:cs typeface="宋体" panose="02010600030101010101" pitchFamily="2" charset="-122"/>
            </a:endParaRPr>
          </a:p>
          <a:p>
            <a:pPr indent="0">
              <a:lnSpc>
                <a:spcPct val="200000"/>
              </a:lnSpc>
            </a:pPr>
            <a:r>
              <a:rPr lang="en-US" altLang="zh-CN" sz="2400" dirty="0" smtClean="0">
                <a:solidFill>
                  <a:srgbClr val="000000"/>
                </a:solidFill>
                <a:latin typeface="楷体" pitchFamily="49" charset="-122"/>
                <a:ea typeface="楷体" pitchFamily="49" charset="-122"/>
                <a:cs typeface="宋体" panose="02010600030101010101" pitchFamily="2" charset="-122"/>
              </a:rPr>
              <a:t>    </a:t>
            </a:r>
            <a:r>
              <a:rPr lang="zh-CN" altLang="en-US" sz="2400" dirty="0" smtClean="0">
                <a:solidFill>
                  <a:srgbClr val="000000"/>
                </a:solidFill>
                <a:latin typeface="楷体" pitchFamily="49" charset="-122"/>
                <a:ea typeface="楷体" pitchFamily="49" charset="-122"/>
                <a:cs typeface="宋体" panose="02010600030101010101" pitchFamily="2" charset="-122"/>
              </a:rPr>
              <a:t>（</a:t>
            </a:r>
            <a:r>
              <a:rPr lang="en-US" altLang="zh-CN" sz="2400" dirty="0" smtClean="0">
                <a:solidFill>
                  <a:srgbClr val="000000"/>
                </a:solidFill>
                <a:latin typeface="楷体" pitchFamily="49" charset="-122"/>
                <a:ea typeface="楷体" pitchFamily="49" charset="-122"/>
                <a:cs typeface="宋体" panose="02010600030101010101" pitchFamily="2" charset="-122"/>
              </a:rPr>
              <a:t>1</a:t>
            </a:r>
            <a:r>
              <a:rPr lang="zh-CN" altLang="en-US" sz="2400" dirty="0" smtClean="0">
                <a:solidFill>
                  <a:srgbClr val="000000"/>
                </a:solidFill>
                <a:latin typeface="楷体" pitchFamily="49" charset="-122"/>
                <a:ea typeface="楷体" pitchFamily="49" charset="-122"/>
                <a:cs typeface="宋体" panose="02010600030101010101" pitchFamily="2" charset="-122"/>
              </a:rPr>
              <a:t>）公民</a:t>
            </a:r>
            <a:r>
              <a:rPr lang="zh-CN" altLang="en-US" sz="2400" dirty="0">
                <a:solidFill>
                  <a:srgbClr val="000000"/>
                </a:solidFill>
                <a:latin typeface="楷体" pitchFamily="49" charset="-122"/>
                <a:ea typeface="楷体" pitchFamily="49" charset="-122"/>
                <a:cs typeface="宋体" panose="02010600030101010101" pitchFamily="2" charset="-122"/>
              </a:rPr>
              <a:t>享受</a:t>
            </a:r>
            <a:r>
              <a:rPr lang="zh-CN" altLang="en-US" sz="2400" dirty="0" smtClean="0">
                <a:solidFill>
                  <a:srgbClr val="000000"/>
                </a:solidFill>
                <a:latin typeface="楷体" pitchFamily="49" charset="-122"/>
                <a:ea typeface="楷体" pitchFamily="49" charset="-122"/>
                <a:cs typeface="宋体" panose="02010600030101010101" pitchFamily="2" charset="-122"/>
              </a:rPr>
              <a:t>权利，同时</a:t>
            </a:r>
            <a:r>
              <a:rPr lang="zh-CN" altLang="en-US" sz="2400" dirty="0">
                <a:solidFill>
                  <a:srgbClr val="000000"/>
                </a:solidFill>
                <a:latin typeface="楷体" pitchFamily="49" charset="-122"/>
                <a:ea typeface="楷体" pitchFamily="49" charset="-122"/>
                <a:cs typeface="宋体" panose="02010600030101010101" pitchFamily="2" charset="-122"/>
              </a:rPr>
              <a:t>履行义务。</a:t>
            </a:r>
          </a:p>
          <a:p>
            <a:pPr indent="0">
              <a:lnSpc>
                <a:spcPct val="200000"/>
              </a:lnSpc>
            </a:pPr>
            <a:r>
              <a:rPr lang="en-US" altLang="zh-CN" sz="2400" dirty="0" smtClean="0">
                <a:solidFill>
                  <a:srgbClr val="000000"/>
                </a:solidFill>
                <a:latin typeface="楷体" pitchFamily="49" charset="-122"/>
                <a:ea typeface="楷体" pitchFamily="49" charset="-122"/>
                <a:cs typeface="宋体" panose="02010600030101010101" pitchFamily="2" charset="-122"/>
              </a:rPr>
              <a:t>    </a:t>
            </a:r>
            <a:r>
              <a:rPr lang="zh-CN" altLang="en-US" sz="2400" dirty="0" smtClean="0">
                <a:solidFill>
                  <a:srgbClr val="000000"/>
                </a:solidFill>
                <a:latin typeface="楷体" pitchFamily="49" charset="-122"/>
                <a:ea typeface="楷体" pitchFamily="49" charset="-122"/>
                <a:cs typeface="宋体" panose="02010600030101010101" pitchFamily="2" charset="-122"/>
              </a:rPr>
              <a:t>（</a:t>
            </a:r>
            <a:r>
              <a:rPr lang="en-US" altLang="zh-CN" sz="2400" dirty="0" smtClean="0">
                <a:solidFill>
                  <a:srgbClr val="000000"/>
                </a:solidFill>
                <a:latin typeface="楷体" pitchFamily="49" charset="-122"/>
                <a:ea typeface="楷体" pitchFamily="49" charset="-122"/>
                <a:cs typeface="宋体" panose="02010600030101010101" pitchFamily="2" charset="-122"/>
              </a:rPr>
              <a:t>2</a:t>
            </a:r>
            <a:r>
              <a:rPr lang="zh-CN" altLang="en-US" sz="2400" dirty="0" smtClean="0">
                <a:solidFill>
                  <a:srgbClr val="000000"/>
                </a:solidFill>
                <a:latin typeface="楷体" pitchFamily="49" charset="-122"/>
                <a:ea typeface="楷体" pitchFamily="49" charset="-122"/>
                <a:cs typeface="宋体" panose="02010600030101010101" pitchFamily="2" charset="-122"/>
              </a:rPr>
              <a:t>）权利</a:t>
            </a:r>
            <a:r>
              <a:rPr lang="zh-CN" altLang="en-US" sz="2400" dirty="0">
                <a:solidFill>
                  <a:srgbClr val="000000"/>
                </a:solidFill>
                <a:latin typeface="楷体" pitchFamily="49" charset="-122"/>
                <a:ea typeface="楷体" pitchFamily="49" charset="-122"/>
                <a:cs typeface="宋体" panose="02010600030101010101" pitchFamily="2" charset="-122"/>
              </a:rPr>
              <a:t>和义务本身是相互依存的。</a:t>
            </a:r>
          </a:p>
          <a:p>
            <a:pPr indent="0">
              <a:lnSpc>
                <a:spcPct val="200000"/>
              </a:lnSpc>
            </a:pPr>
            <a:r>
              <a:rPr lang="en-US" altLang="zh-CN" sz="2400" dirty="0" smtClean="0">
                <a:solidFill>
                  <a:srgbClr val="000000"/>
                </a:solidFill>
                <a:latin typeface="楷体" pitchFamily="49" charset="-122"/>
                <a:ea typeface="楷体" pitchFamily="49" charset="-122"/>
                <a:cs typeface="宋体" panose="02010600030101010101" pitchFamily="2" charset="-122"/>
              </a:rPr>
              <a:t>    </a:t>
            </a:r>
            <a:r>
              <a:rPr lang="zh-CN" altLang="en-US" sz="2400" dirty="0" smtClean="0">
                <a:solidFill>
                  <a:srgbClr val="000000"/>
                </a:solidFill>
                <a:latin typeface="楷体" pitchFamily="49" charset="-122"/>
                <a:ea typeface="楷体" pitchFamily="49" charset="-122"/>
                <a:cs typeface="宋体" panose="02010600030101010101" pitchFamily="2" charset="-122"/>
              </a:rPr>
              <a:t>（</a:t>
            </a:r>
            <a:r>
              <a:rPr lang="en-US" altLang="zh-CN" sz="2400" dirty="0" smtClean="0">
                <a:solidFill>
                  <a:srgbClr val="000000"/>
                </a:solidFill>
                <a:latin typeface="楷体" pitchFamily="49" charset="-122"/>
                <a:ea typeface="楷体" pitchFamily="49" charset="-122"/>
                <a:cs typeface="宋体" panose="02010600030101010101" pitchFamily="2" charset="-122"/>
              </a:rPr>
              <a:t>3</a:t>
            </a:r>
            <a:r>
              <a:rPr lang="zh-CN" altLang="en-US" sz="2400" dirty="0" smtClean="0">
                <a:solidFill>
                  <a:srgbClr val="000000"/>
                </a:solidFill>
                <a:latin typeface="楷体" pitchFamily="49" charset="-122"/>
                <a:ea typeface="楷体" pitchFamily="49" charset="-122"/>
                <a:cs typeface="宋体" panose="02010600030101010101" pitchFamily="2" charset="-122"/>
              </a:rPr>
              <a:t>）在</a:t>
            </a:r>
            <a:r>
              <a:rPr lang="zh-CN" altLang="en-US" sz="2400" dirty="0">
                <a:solidFill>
                  <a:srgbClr val="000000"/>
                </a:solidFill>
                <a:latin typeface="楷体" pitchFamily="49" charset="-122"/>
                <a:ea typeface="楷体" pitchFamily="49" charset="-122"/>
                <a:cs typeface="宋体" panose="02010600030101010101" pitchFamily="2" charset="-122"/>
              </a:rPr>
              <a:t>某些权利和义务的彼此结合</a:t>
            </a:r>
            <a:r>
              <a:rPr lang="zh-CN" altLang="en-US" sz="2400" dirty="0" smtClean="0">
                <a:solidFill>
                  <a:srgbClr val="000000"/>
                </a:solidFill>
                <a:latin typeface="楷体" pitchFamily="49" charset="-122"/>
                <a:ea typeface="楷体" pitchFamily="49" charset="-122"/>
                <a:cs typeface="宋体" panose="02010600030101010101" pitchFamily="2" charset="-122"/>
              </a:rPr>
              <a:t>上，就</a:t>
            </a:r>
            <a:r>
              <a:rPr lang="zh-CN" altLang="en-US" sz="2400" dirty="0">
                <a:solidFill>
                  <a:srgbClr val="000000"/>
                </a:solidFill>
                <a:latin typeface="楷体" pitchFamily="49" charset="-122"/>
                <a:ea typeface="楷体" pitchFamily="49" charset="-122"/>
                <a:cs typeface="宋体" panose="02010600030101010101" pitchFamily="2" charset="-122"/>
              </a:rPr>
              <a:t>某些权利本身</a:t>
            </a:r>
            <a:r>
              <a:rPr lang="zh-CN" altLang="en-US" sz="2400" dirty="0" smtClean="0">
                <a:solidFill>
                  <a:srgbClr val="000000"/>
                </a:solidFill>
                <a:latin typeface="楷体" pitchFamily="49" charset="-122"/>
                <a:ea typeface="楷体" pitchFamily="49" charset="-122"/>
                <a:cs typeface="宋体" panose="02010600030101010101" pitchFamily="2" charset="-122"/>
              </a:rPr>
              <a:t>来看，他们</a:t>
            </a:r>
            <a:r>
              <a:rPr lang="zh-CN" altLang="en-US" sz="2400" dirty="0">
                <a:solidFill>
                  <a:srgbClr val="000000"/>
                </a:solidFill>
                <a:latin typeface="楷体" pitchFamily="49" charset="-122"/>
                <a:ea typeface="楷体" pitchFamily="49" charset="-122"/>
                <a:cs typeface="宋体" panose="02010600030101010101" pitchFamily="2" charset="-122"/>
              </a:rPr>
              <a:t>具有双重性。</a:t>
            </a:r>
          </a:p>
          <a:p>
            <a:pPr indent="0">
              <a:lnSpc>
                <a:spcPct val="200000"/>
              </a:lnSpc>
            </a:pPr>
            <a:r>
              <a:rPr lang="en-US" altLang="zh-CN" sz="2400" dirty="0" smtClean="0">
                <a:solidFill>
                  <a:srgbClr val="000000"/>
                </a:solidFill>
                <a:latin typeface="楷体" pitchFamily="49" charset="-122"/>
                <a:ea typeface="楷体" pitchFamily="49" charset="-122"/>
                <a:cs typeface="宋体" panose="02010600030101010101" pitchFamily="2" charset="-122"/>
              </a:rPr>
              <a:t>    </a:t>
            </a:r>
            <a:r>
              <a:rPr lang="zh-CN" altLang="en-US" sz="2400" dirty="0" smtClean="0">
                <a:solidFill>
                  <a:srgbClr val="000000"/>
                </a:solidFill>
                <a:latin typeface="楷体" pitchFamily="49" charset="-122"/>
                <a:ea typeface="楷体" pitchFamily="49" charset="-122"/>
                <a:cs typeface="宋体" panose="02010600030101010101" pitchFamily="2" charset="-122"/>
              </a:rPr>
              <a:t>（</a:t>
            </a:r>
            <a:r>
              <a:rPr lang="en-US" altLang="zh-CN" sz="2400" dirty="0" smtClean="0">
                <a:solidFill>
                  <a:srgbClr val="000000"/>
                </a:solidFill>
                <a:latin typeface="楷体" pitchFamily="49" charset="-122"/>
                <a:ea typeface="楷体" pitchFamily="49" charset="-122"/>
                <a:cs typeface="宋体" panose="02010600030101010101" pitchFamily="2" charset="-122"/>
              </a:rPr>
              <a:t>4</a:t>
            </a:r>
            <a:r>
              <a:rPr lang="zh-CN" altLang="en-US" sz="2400" dirty="0" smtClean="0">
                <a:solidFill>
                  <a:srgbClr val="000000"/>
                </a:solidFill>
                <a:latin typeface="楷体" pitchFamily="49" charset="-122"/>
                <a:ea typeface="楷体" pitchFamily="49" charset="-122"/>
                <a:cs typeface="宋体" panose="02010600030101010101" pitchFamily="2" charset="-122"/>
              </a:rPr>
              <a:t>）权利</a:t>
            </a:r>
            <a:r>
              <a:rPr lang="zh-CN" altLang="en-US" sz="2400" dirty="0">
                <a:solidFill>
                  <a:srgbClr val="000000"/>
                </a:solidFill>
                <a:latin typeface="楷体" pitchFamily="49" charset="-122"/>
                <a:ea typeface="楷体" pitchFamily="49" charset="-122"/>
                <a:cs typeface="宋体" panose="02010600030101010101" pitchFamily="2" charset="-122"/>
              </a:rPr>
              <a:t>和义务是互相促进、相辅相成的。</a:t>
            </a:r>
          </a:p>
        </p:txBody>
      </p:sp>
    </p:spTree>
    <p:extLst>
      <p:ext uri="{BB962C8B-B14F-4D97-AF65-F5344CB8AC3E}">
        <p14:creationId xmlns="" xmlns:p14="http://schemas.microsoft.com/office/powerpoint/2010/main" val="35421486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84873" y="1306096"/>
            <a:ext cx="10544403" cy="45243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anose="02010600030101010101" pitchFamily="2" charset="-122"/>
                <a:ea typeface="宋体" panose="02010600030101010101" pitchFamily="2" charset="-122"/>
              </a:rPr>
              <a:t>2.(2021•</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儒家</a:t>
            </a:r>
            <a:r>
              <a:rPr lang="zh-CN" altLang="en-US" sz="2400" b="1" dirty="0" smtClean="0">
                <a:latin typeface="宋体" panose="02010600030101010101" pitchFamily="2" charset="-122"/>
                <a:ea typeface="宋体" panose="02010600030101010101" pitchFamily="2" charset="-122"/>
              </a:rPr>
              <a:t>认为，诚信</a:t>
            </a:r>
            <a:r>
              <a:rPr lang="zh-CN" altLang="en-US" sz="2400" b="1" dirty="0">
                <a:latin typeface="宋体" panose="02010600030101010101" pitchFamily="2" charset="-122"/>
                <a:ea typeface="宋体" panose="02010600030101010101" pitchFamily="2" charset="-122"/>
              </a:rPr>
              <a:t>是一个人安身立命的道德基础。在中华优秀传统法律文化</a:t>
            </a:r>
            <a:r>
              <a:rPr lang="zh-CN" altLang="en-US" sz="2400" b="1" dirty="0" smtClean="0">
                <a:latin typeface="宋体" panose="02010600030101010101" pitchFamily="2" charset="-122"/>
                <a:ea typeface="宋体" panose="02010600030101010101" pitchFamily="2" charset="-122"/>
              </a:rPr>
              <a:t>中，诚信</a:t>
            </a:r>
            <a:r>
              <a:rPr lang="zh-CN" altLang="en-US" sz="2400" b="1" dirty="0">
                <a:latin typeface="宋体" panose="02010600030101010101" pitchFamily="2" charset="-122"/>
                <a:ea typeface="宋体" panose="02010600030101010101" pitchFamily="2" charset="-122"/>
              </a:rPr>
              <a:t>不仅是每个人应有的道德</a:t>
            </a:r>
            <a:r>
              <a:rPr lang="zh-CN" altLang="en-US" sz="2400" b="1" dirty="0" smtClean="0">
                <a:latin typeface="宋体" panose="02010600030101010101" pitchFamily="2" charset="-122"/>
                <a:ea typeface="宋体" panose="02010600030101010101" pitchFamily="2" charset="-122"/>
              </a:rPr>
              <a:t>修养，也</a:t>
            </a:r>
            <a:r>
              <a:rPr lang="zh-CN" altLang="en-US" sz="2400" b="1" dirty="0">
                <a:latin typeface="宋体" panose="02010600030101010101" pitchFamily="2" charset="-122"/>
                <a:ea typeface="宋体" panose="02010600030101010101" pitchFamily="2" charset="-122"/>
              </a:rPr>
              <a:t>是民事活动应当遵守的行为规范。我国民法典第七条</a:t>
            </a:r>
            <a:r>
              <a:rPr lang="zh-CN" altLang="en-US" sz="2400" b="1" dirty="0" smtClean="0">
                <a:latin typeface="宋体" panose="02010600030101010101" pitchFamily="2" charset="-122"/>
                <a:ea typeface="宋体" panose="02010600030101010101" pitchFamily="2" charset="-122"/>
              </a:rPr>
              <a:t>规定：</a:t>
            </a:r>
            <a:r>
              <a:rPr lang="en-US" altLang="zh-CN" sz="2400" b="1" dirty="0" smtClean="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民事主体从事民事</a:t>
            </a:r>
            <a:r>
              <a:rPr lang="zh-CN" altLang="en-US" sz="2400" b="1" dirty="0" smtClean="0">
                <a:latin typeface="宋体" panose="02010600030101010101" pitchFamily="2" charset="-122"/>
                <a:ea typeface="宋体" panose="02010600030101010101" pitchFamily="2" charset="-122"/>
              </a:rPr>
              <a:t>活动，应当</a:t>
            </a:r>
            <a:r>
              <a:rPr lang="zh-CN" altLang="en-US" sz="2400" b="1" dirty="0">
                <a:latin typeface="宋体" panose="02010600030101010101" pitchFamily="2" charset="-122"/>
                <a:ea typeface="宋体" panose="02010600030101010101" pitchFamily="2" charset="-122"/>
              </a:rPr>
              <a:t>遵循诚信</a:t>
            </a:r>
            <a:r>
              <a:rPr lang="zh-CN" altLang="en-US" sz="2400" b="1" dirty="0" smtClean="0">
                <a:latin typeface="宋体" panose="02010600030101010101" pitchFamily="2" charset="-122"/>
                <a:ea typeface="宋体" panose="02010600030101010101" pitchFamily="2" charset="-122"/>
              </a:rPr>
              <a:t>原则，秉持诚实，恪守</a:t>
            </a:r>
            <a:r>
              <a:rPr lang="zh-CN" altLang="en-US" sz="2400" b="1" dirty="0">
                <a:latin typeface="宋体" panose="02010600030101010101" pitchFamily="2" charset="-122"/>
                <a:ea typeface="宋体" panose="02010600030101010101" pitchFamily="2" charset="-122"/>
              </a:rPr>
              <a:t>承诺。”整体理解这段</a:t>
            </a:r>
            <a:r>
              <a:rPr lang="zh-CN" altLang="en-US" sz="2400" b="1" dirty="0" smtClean="0">
                <a:latin typeface="宋体" panose="02010600030101010101" pitchFamily="2" charset="-122"/>
                <a:ea typeface="宋体" panose="02010600030101010101" pitchFamily="2" charset="-122"/>
              </a:rPr>
              <a:t>话，可</a:t>
            </a:r>
            <a:r>
              <a:rPr lang="zh-CN" altLang="en-US" sz="2400" b="1" dirty="0">
                <a:latin typeface="宋体" panose="02010600030101010101" pitchFamily="2" charset="-122"/>
                <a:ea typeface="宋体" panose="02010600030101010101" pitchFamily="2" charset="-122"/>
              </a:rPr>
              <a:t>得出的正确认识是</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民法典具有深厚中华文化底蕴　②民法典体现中华传统美德　③不讲诚信必然会受到法律制裁　④公民的权利和义务相统一</a:t>
            </a:r>
          </a:p>
          <a:p>
            <a:pPr>
              <a:lnSpc>
                <a:spcPct val="150000"/>
              </a:lnSpc>
            </a:pPr>
            <a:r>
              <a:rPr lang="en-US" altLang="zh-CN" sz="2400" b="1" dirty="0">
                <a:latin typeface="宋体" panose="02010600030101010101" pitchFamily="2" charset="-122"/>
                <a:ea typeface="宋体" panose="02010600030101010101" pitchFamily="2" charset="-122"/>
              </a:rPr>
              <a:t>A.①②</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B.</a:t>
            </a:r>
            <a:r>
              <a:rPr lang="en-US" altLang="zh-CN" sz="2400" b="1" dirty="0" smtClean="0">
                <a:latin typeface="宋体" panose="02010600030101010101" pitchFamily="2" charset="-122"/>
                <a:ea typeface="宋体" panose="02010600030101010101" pitchFamily="2" charset="-122"/>
              </a:rPr>
              <a:t>①③      C</a:t>
            </a:r>
            <a:r>
              <a:rPr lang="en-US" altLang="zh-CN" sz="2400" b="1" dirty="0">
                <a:latin typeface="宋体" panose="02010600030101010101" pitchFamily="2" charset="-122"/>
                <a:ea typeface="宋体" panose="02010600030101010101" pitchFamily="2" charset="-122"/>
              </a:rPr>
              <a:t>.②④</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D.③④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2305548" y="3568253"/>
            <a:ext cx="805410" cy="523220"/>
          </a:xfrm>
          <a:prstGeom prst="rect">
            <a:avLst/>
          </a:prstGeom>
        </p:spPr>
        <p:txBody>
          <a:bodyPr wrap="square">
            <a:spAutoFit/>
          </a:bodyPr>
          <a:lstStyle/>
          <a:p>
            <a:r>
              <a:rPr lang="en-US" altLang="zh-CN" sz="2800" b="1" dirty="0" smtClean="0">
                <a:solidFill>
                  <a:srgbClr val="FF0000"/>
                </a:solidFill>
              </a:rPr>
              <a:t>A</a:t>
            </a:r>
            <a:endParaRPr lang="zh-CN" altLang="en-US" sz="2800" b="1" dirty="0">
              <a:solidFill>
                <a:srgbClr val="FF0000"/>
              </a:solidFill>
            </a:endParaRPr>
          </a:p>
        </p:txBody>
      </p:sp>
    </p:spTree>
    <p:extLst>
      <p:ext uri="{BB962C8B-B14F-4D97-AF65-F5344CB8AC3E}">
        <p14:creationId xmlns="" xmlns:p14="http://schemas.microsoft.com/office/powerpoint/2010/main" val="4183751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1282722"/>
            <a:ext cx="5987530" cy="627895"/>
            <a:chOff x="1034884" y="629878"/>
            <a:chExt cx="5176748" cy="627895"/>
          </a:xfrm>
        </p:grpSpPr>
        <p:sp>
          <p:nvSpPr>
            <p:cNvPr id="7" name="圆角矩形 6"/>
            <p:cNvSpPr/>
            <p:nvPr>
              <p:custDataLst>
                <p:tags r:id="rId1"/>
              </p:custDataLst>
            </p:nvPr>
          </p:nvSpPr>
          <p:spPr>
            <a:xfrm flipH="1">
              <a:off x="2547179" y="664168"/>
              <a:ext cx="3664453"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依法行使权利</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1164375" y="2229128"/>
            <a:ext cx="8492581" cy="36009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[2015•</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热议诚信话题。</a:t>
            </a:r>
          </a:p>
          <a:p>
            <a:pPr>
              <a:lnSpc>
                <a:spcPct val="200000"/>
              </a:lnSpc>
            </a:pPr>
            <a:r>
              <a:rPr lang="zh-CN" altLang="en-US" sz="2400" b="1" dirty="0" smtClean="0">
                <a:latin typeface="宋体" panose="02010600030101010101" pitchFamily="2" charset="-122"/>
                <a:ea typeface="宋体" panose="02010600030101010101" pitchFamily="2" charset="-122"/>
              </a:rPr>
              <a:t>    </a:t>
            </a:r>
            <a:r>
              <a:rPr lang="zh-CN" altLang="en-US" sz="2400" b="1" dirty="0" smtClean="0">
                <a:latin typeface="楷体" pitchFamily="49" charset="-122"/>
                <a:ea typeface="楷体" pitchFamily="49" charset="-122"/>
              </a:rPr>
              <a:t>“老赖”</a:t>
            </a:r>
            <a:r>
              <a:rPr lang="zh-CN" altLang="en-US" sz="2400" b="1" dirty="0">
                <a:latin typeface="楷体" pitchFamily="49" charset="-122"/>
                <a:ea typeface="楷体" pitchFamily="49" charset="-122"/>
              </a:rPr>
              <a:t>是指欠了钱迟迟不还的人。宁波的一个企业老板把几名欠自己钱的“老赖”的资料发布在</a:t>
            </a:r>
            <a:r>
              <a:rPr lang="zh-CN" altLang="en-US" sz="2400" b="1" dirty="0" smtClean="0">
                <a:latin typeface="楷体" pitchFamily="49" charset="-122"/>
                <a:ea typeface="楷体" pitchFamily="49" charset="-122"/>
              </a:rPr>
              <a:t>网上，包括</a:t>
            </a:r>
            <a:r>
              <a:rPr lang="zh-CN" altLang="en-US" sz="2400" b="1" dirty="0">
                <a:latin typeface="楷体" pitchFamily="49" charset="-122"/>
                <a:ea typeface="楷体" pitchFamily="49" charset="-122"/>
              </a:rPr>
              <a:t>他们的姓名、欠债行为、涉及金额、家庭地址、联系方式和事件</a:t>
            </a:r>
            <a:r>
              <a:rPr lang="zh-CN" altLang="en-US" sz="2400" b="1" dirty="0" smtClean="0">
                <a:latin typeface="楷体" pitchFamily="49" charset="-122"/>
                <a:ea typeface="楷体" pitchFamily="49" charset="-122"/>
              </a:rPr>
              <a:t>详情，并</a:t>
            </a:r>
            <a:r>
              <a:rPr lang="zh-CN" altLang="en-US" sz="2400" b="1" dirty="0">
                <a:latin typeface="楷体" pitchFamily="49" charset="-122"/>
                <a:ea typeface="楷体" pitchFamily="49" charset="-122"/>
              </a:rPr>
              <a:t>附上了欠条的照片。这一做法引发了社会的激烈争议</a:t>
            </a:r>
            <a:r>
              <a:rPr lang="zh-CN" altLang="en-US" sz="2400" b="1" dirty="0" smtClean="0">
                <a:latin typeface="楷体" pitchFamily="49" charset="-122"/>
                <a:ea typeface="楷体" pitchFamily="49" charset="-122"/>
              </a:rPr>
              <a:t>。</a:t>
            </a:r>
            <a:endParaRPr lang="zh-CN" altLang="en-US" sz="2400" b="1" dirty="0">
              <a:latin typeface="楷体" pitchFamily="49" charset="-122"/>
              <a:ea typeface="楷体" pitchFamily="49" charset="-122"/>
            </a:endParaRPr>
          </a:p>
        </p:txBody>
      </p:sp>
    </p:spTree>
    <p:extLst>
      <p:ext uri="{BB962C8B-B14F-4D97-AF65-F5344CB8AC3E}">
        <p14:creationId xmlns="" xmlns:p14="http://schemas.microsoft.com/office/powerpoint/2010/main" val="270035514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1682</TotalTime>
  <Words>7760</Words>
  <Application>Microsoft Office PowerPoint</Application>
  <PresentationFormat>自定义</PresentationFormat>
  <Paragraphs>575</Paragraphs>
  <Slides>73</Slides>
  <Notes>6</Notes>
  <HiddenSlides>0</HiddenSlides>
  <MMClips>0</MMClips>
  <ScaleCrop>false</ScaleCrop>
  <HeadingPairs>
    <vt:vector size="4" baseType="variant">
      <vt:variant>
        <vt:lpstr>主题</vt:lpstr>
      </vt:variant>
      <vt:variant>
        <vt:i4>4</vt:i4>
      </vt:variant>
      <vt:variant>
        <vt:lpstr>幻灯片标题</vt:lpstr>
      </vt:variant>
      <vt:variant>
        <vt:i4>73</vt:i4>
      </vt:variant>
    </vt:vector>
  </HeadingPairs>
  <TitlesOfParts>
    <vt:vector size="77" baseType="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1169</cp:revision>
  <dcterms:created xsi:type="dcterms:W3CDTF">2020-07-19T08:35:00Z</dcterms:created>
  <dcterms:modified xsi:type="dcterms:W3CDTF">2022-02-25T14:26:25Z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