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slides/slide99.xml" ContentType="application/vnd.openxmlformats-officedocument.presentationml.slide+xml"/>
  <Override PartName="/ppt/slides/slide118.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tags/tag24.xml" ContentType="application/vnd.openxmlformats-officedocument.presentationml.tags+xml"/>
  <Override PartName="/ppt/slides/slide89.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tags/tag22.xml" ContentType="application/vnd.openxmlformats-officedocument.presentationml.tags+xml"/>
  <Override PartName="/ppt/tags/tag40.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5"/>
  </p:notesMasterIdLst>
  <p:handoutMasterIdLst>
    <p:handoutMasterId r:id="rId126"/>
  </p:handoutMasterIdLst>
  <p:sldIdLst>
    <p:sldId id="257" r:id="rId2"/>
    <p:sldId id="258" r:id="rId3"/>
    <p:sldId id="259" r:id="rId4"/>
    <p:sldId id="690" r:id="rId5"/>
    <p:sldId id="691" r:id="rId6"/>
    <p:sldId id="261" r:id="rId7"/>
    <p:sldId id="394" r:id="rId8"/>
    <p:sldId id="486" r:id="rId9"/>
    <p:sldId id="266" r:id="rId10"/>
    <p:sldId id="260" r:id="rId11"/>
    <p:sldId id="265" r:id="rId12"/>
    <p:sldId id="272" r:id="rId13"/>
    <p:sldId id="273" r:id="rId14"/>
    <p:sldId id="338" r:id="rId15"/>
    <p:sldId id="274" r:id="rId16"/>
    <p:sldId id="275" r:id="rId17"/>
    <p:sldId id="337" r:id="rId18"/>
    <p:sldId id="276" r:id="rId19"/>
    <p:sldId id="277" r:id="rId20"/>
    <p:sldId id="588" r:id="rId21"/>
    <p:sldId id="589" r:id="rId22"/>
    <p:sldId id="590" r:id="rId23"/>
    <p:sldId id="591" r:id="rId24"/>
    <p:sldId id="271" r:id="rId25"/>
    <p:sldId id="262" r:id="rId26"/>
    <p:sldId id="284" r:id="rId27"/>
    <p:sldId id="285" r:id="rId28"/>
    <p:sldId id="286" r:id="rId29"/>
    <p:sldId id="287" r:id="rId30"/>
    <p:sldId id="592" r:id="rId31"/>
    <p:sldId id="593" r:id="rId32"/>
    <p:sldId id="594" r:id="rId33"/>
    <p:sldId id="595" r:id="rId34"/>
    <p:sldId id="596" r:id="rId35"/>
    <p:sldId id="597" r:id="rId36"/>
    <p:sldId id="487" r:id="rId37"/>
    <p:sldId id="289" r:id="rId38"/>
    <p:sldId id="288" r:id="rId39"/>
    <p:sldId id="395" r:id="rId40"/>
    <p:sldId id="396" r:id="rId41"/>
    <p:sldId id="397" r:id="rId42"/>
    <p:sldId id="398" r:id="rId43"/>
    <p:sldId id="399" r:id="rId44"/>
    <p:sldId id="400" r:id="rId45"/>
    <p:sldId id="598" r:id="rId46"/>
    <p:sldId id="599" r:id="rId47"/>
    <p:sldId id="600" r:id="rId48"/>
    <p:sldId id="401" r:id="rId49"/>
    <p:sldId id="402" r:id="rId50"/>
    <p:sldId id="403" r:id="rId51"/>
    <p:sldId id="488" r:id="rId52"/>
    <p:sldId id="290" r:id="rId53"/>
    <p:sldId id="293" r:id="rId54"/>
    <p:sldId id="295" r:id="rId55"/>
    <p:sldId id="809" r:id="rId56"/>
    <p:sldId id="808" r:id="rId57"/>
    <p:sldId id="294" r:id="rId58"/>
    <p:sldId id="296" r:id="rId59"/>
    <p:sldId id="297" r:id="rId60"/>
    <p:sldId id="298" r:id="rId61"/>
    <p:sldId id="299" r:id="rId62"/>
    <p:sldId id="300" r:id="rId63"/>
    <p:sldId id="301" r:id="rId64"/>
    <p:sldId id="490" r:id="rId65"/>
    <p:sldId id="491" r:id="rId66"/>
    <p:sldId id="601" r:id="rId67"/>
    <p:sldId id="602" r:id="rId68"/>
    <p:sldId id="603" r:id="rId69"/>
    <p:sldId id="321" r:id="rId70"/>
    <p:sldId id="322" r:id="rId71"/>
    <p:sldId id="312" r:id="rId72"/>
    <p:sldId id="313" r:id="rId73"/>
    <p:sldId id="411" r:id="rId74"/>
    <p:sldId id="323" r:id="rId75"/>
    <p:sldId id="314" r:id="rId76"/>
    <p:sldId id="315" r:id="rId77"/>
    <p:sldId id="493" r:id="rId78"/>
    <p:sldId id="495" r:id="rId79"/>
    <p:sldId id="412" r:id="rId80"/>
    <p:sldId id="413" r:id="rId81"/>
    <p:sldId id="605" r:id="rId82"/>
    <p:sldId id="606" r:id="rId83"/>
    <p:sldId id="607" r:id="rId84"/>
    <p:sldId id="609" r:id="rId85"/>
    <p:sldId id="610" r:id="rId86"/>
    <p:sldId id="611" r:id="rId87"/>
    <p:sldId id="612" r:id="rId88"/>
    <p:sldId id="617" r:id="rId89"/>
    <p:sldId id="613" r:id="rId90"/>
    <p:sldId id="614" r:id="rId91"/>
    <p:sldId id="615" r:id="rId92"/>
    <p:sldId id="616" r:id="rId93"/>
    <p:sldId id="810" r:id="rId94"/>
    <p:sldId id="618" r:id="rId95"/>
    <p:sldId id="324" r:id="rId96"/>
    <p:sldId id="424" r:id="rId97"/>
    <p:sldId id="619" r:id="rId98"/>
    <p:sldId id="421" r:id="rId99"/>
    <p:sldId id="620" r:id="rId100"/>
    <p:sldId id="621" r:id="rId101"/>
    <p:sldId id="622" r:id="rId102"/>
    <p:sldId id="623" r:id="rId103"/>
    <p:sldId id="425" r:id="rId104"/>
    <p:sldId id="426" r:id="rId105"/>
    <p:sldId id="496" r:id="rId106"/>
    <p:sldId id="498" r:id="rId107"/>
    <p:sldId id="499" r:id="rId108"/>
    <p:sldId id="624" r:id="rId109"/>
    <p:sldId id="625" r:id="rId110"/>
    <p:sldId id="627" r:id="rId111"/>
    <p:sldId id="628" r:id="rId112"/>
    <p:sldId id="500" r:id="rId113"/>
    <p:sldId id="428" r:id="rId114"/>
    <p:sldId id="501" r:id="rId115"/>
    <p:sldId id="502" r:id="rId116"/>
    <p:sldId id="503" r:id="rId117"/>
    <p:sldId id="524" r:id="rId118"/>
    <p:sldId id="336" r:id="rId119"/>
    <p:sldId id="327" r:id="rId120"/>
    <p:sldId id="328" r:id="rId121"/>
    <p:sldId id="329" r:id="rId122"/>
    <p:sldId id="331" r:id="rId123"/>
    <p:sldId id="333" r:id="rId1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11"/>
        <p:guide pos="382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2021/9/23</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0.xml"/><Relationship Id="rId1" Type="http://schemas.openxmlformats.org/officeDocument/2006/relationships/tags" Target="../tags/tag4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7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7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9.xml"/></Relationships>
</file>

<file path=ppt/slides/_rels/slide8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0.xml"/></Relationships>
</file>

<file path=ppt/slides/_rels/slide8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1.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市场经济基本原理</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社会主义市场经济</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新发展理念和中国特色社会主义</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            新时代的经济建设</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经济全球化与对外开放</a:t>
            </a:r>
            <a:endParaRPr lang="zh-CN" altLang="en-US" sz="2800">
              <a:solidFill>
                <a:schemeClr val="tx1"/>
              </a:solidFill>
              <a:latin typeface="微软雅黑" panose="020B0503020204020204" charset="-122"/>
              <a:ea typeface="微软雅黑" panose="020B0503020204020204" charset="-122"/>
            </a:endParaRPr>
          </a:p>
          <a:p>
            <a:pPr>
              <a:lnSpc>
                <a:spcPct val="150000"/>
              </a:lnSpc>
            </a:pPr>
            <a:r>
              <a:rPr lang="zh-CN" altLang="en-US" sz="2800">
                <a:latin typeface="微软雅黑" panose="020B0503020204020204" charset="-122"/>
                <a:ea typeface="微软雅黑" panose="020B0503020204020204" charset="-122"/>
                <a:sym typeface="+mn-ea"/>
              </a:rPr>
              <a:t>策</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(2)折线图。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[2020天津高考第17题第(1)问]</a:t>
            </a:r>
          </a:p>
        </p:txBody>
      </p:sp>
      <p:pic>
        <p:nvPicPr>
          <p:cNvPr id="1126" name="2019加4.jpg" descr="id:2147511330;FounderCES"/>
          <p:cNvPicPr>
            <a:picLocks noChangeAspect="1"/>
          </p:cNvPicPr>
          <p:nvPr/>
        </p:nvPicPr>
        <p:blipFill>
          <a:blip r:embed="rId2"/>
          <a:stretch>
            <a:fillRect/>
          </a:stretch>
        </p:blipFill>
        <p:spPr>
          <a:xfrm>
            <a:off x="721360" y="1033780"/>
            <a:ext cx="7060565" cy="37261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(3)柱状图。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[2020全国卷Ⅱ第14题]</a:t>
            </a:r>
          </a:p>
        </p:txBody>
      </p:sp>
      <p:pic>
        <p:nvPicPr>
          <p:cNvPr id="1127" name="2019加5.jpg" descr="id:2147511337;FounderCES"/>
          <p:cNvPicPr>
            <a:picLocks noChangeAspect="1"/>
          </p:cNvPicPr>
          <p:nvPr/>
        </p:nvPicPr>
        <p:blipFill>
          <a:blip r:embed="rId2"/>
          <a:stretch>
            <a:fillRect/>
          </a:stretch>
        </p:blipFill>
        <p:spPr>
          <a:xfrm>
            <a:off x="556895" y="1080135"/>
            <a:ext cx="6330315" cy="28181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(4)前后变化对比图。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[2017全国卷Ⅱ第14题]</a:t>
            </a:r>
          </a:p>
        </p:txBody>
      </p:sp>
      <p:pic>
        <p:nvPicPr>
          <p:cNvPr id="1128" name="2019加5a.jpg" descr="id:2147511344;FounderCES"/>
          <p:cNvPicPr>
            <a:picLocks noChangeAspect="1"/>
          </p:cNvPicPr>
          <p:nvPr/>
        </p:nvPicPr>
        <p:blipFill>
          <a:blip r:embed="rId2"/>
          <a:stretch>
            <a:fillRect/>
          </a:stretch>
        </p:blipFill>
        <p:spPr>
          <a:xfrm>
            <a:off x="526415" y="1140460"/>
            <a:ext cx="6964680" cy="30727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40995" y="294640"/>
            <a:ext cx="11336655" cy="73723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1   </a:t>
            </a:r>
            <a:r>
              <a:rPr lang="en-US" altLang="zh-CN" sz="2400">
                <a:latin typeface="微软雅黑" panose="020B0503020204020204" charset="-122"/>
                <a:ea typeface="微软雅黑" panose="020B0503020204020204" charset="-122"/>
                <a:cs typeface="微软雅黑" panose="020B0503020204020204" charset="-122"/>
              </a:rPr>
              <a:t> [2021河北联考]2016—2020年我国财政赤字相关数据如下表所示: </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4" name="示例_1.jpg" descr="id:2147512732;FounderCES"/>
          <p:cNvPicPr>
            <a:picLocks noChangeAspect="1"/>
          </p:cNvPicPr>
          <p:nvPr/>
        </p:nvPicPr>
        <p:blipFill>
          <a:blip r:embed="rId3"/>
          <a:stretch>
            <a:fillRect/>
          </a:stretch>
        </p:blipFill>
        <p:spPr>
          <a:xfrm>
            <a:off x="490220" y="574040"/>
            <a:ext cx="818515" cy="373380"/>
          </a:xfrm>
          <a:prstGeom prst="rect">
            <a:avLst/>
          </a:prstGeom>
        </p:spPr>
      </p:pic>
      <p:graphicFrame>
        <p:nvGraphicFramePr>
          <p:cNvPr id="5" name="表格 4"/>
          <p:cNvGraphicFramePr/>
          <p:nvPr>
            <p:custDataLst>
              <p:tags r:id="rId1"/>
            </p:custDataLst>
          </p:nvPr>
        </p:nvGraphicFramePr>
        <p:xfrm>
          <a:off x="1857057" y="1082040"/>
          <a:ext cx="8245475" cy="1904365"/>
        </p:xfrm>
        <a:graphic>
          <a:graphicData uri="http://schemas.openxmlformats.org/drawingml/2006/table">
            <a:tbl>
              <a:tblPr firstRow="1" bandRow="1">
                <a:tableStyleId>{5940675A-B579-460E-94D1-54222C63F5DA}</a:tableStyleId>
              </a:tblPr>
              <a:tblGrid>
                <a:gridCol w="2848610"/>
                <a:gridCol w="1048385"/>
                <a:gridCol w="1050290"/>
                <a:gridCol w="1049655"/>
                <a:gridCol w="1049020"/>
                <a:gridCol w="1199515"/>
              </a:tblGrid>
              <a:tr h="5759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年份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2016年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2017年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357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财政赤字率(%)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3.6以上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484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财政赤字规模(亿元)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21 800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23 800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23 800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27 600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37 600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340995" y="2986405"/>
            <a:ext cx="11768455" cy="3723005"/>
          </a:xfrm>
          <a:prstGeom prst="rect">
            <a:avLst/>
          </a:prstGeom>
          <a:noFill/>
        </p:spPr>
        <p:txBody>
          <a:bodyPr wrap="square" rtlCol="0">
            <a:spAutoFit/>
          </a:bodyPr>
          <a:lstStyle/>
          <a:p>
            <a:r>
              <a:rPr lang="zh-CN" altLang="en-US" sz="2000">
                <a:latin typeface="微软雅黑" panose="020B0503020204020204" charset="-122"/>
                <a:ea typeface="微软雅黑" panose="020B0503020204020204" charset="-122"/>
                <a:cs typeface="微软雅黑" panose="020B0503020204020204" charset="-122"/>
              </a:rPr>
              <a:t>注:1998年我国财政赤字率首次突破1%,财政赤字规模为960亿元,2020年我国财政赤字率首次突破3%。</a:t>
            </a:r>
          </a:p>
          <a:p>
            <a:pPr fontAlgn="auto">
              <a:lnSpc>
                <a:spcPct val="150000"/>
              </a:lnSpc>
            </a:pPr>
            <a:r>
              <a:rPr lang="zh-CN" altLang="en-US"/>
              <a:t>　　</a:t>
            </a:r>
            <a:r>
              <a:rPr lang="zh-CN" altLang="en-US" sz="2400">
                <a:latin typeface="微软雅黑" panose="020B0503020204020204" charset="-122"/>
                <a:ea typeface="微软雅黑" panose="020B0503020204020204" charset="-122"/>
                <a:cs typeface="微软雅黑" panose="020B0503020204020204" charset="-122"/>
              </a:rPr>
              <a:t>由上表(含注)可推断出</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①国家盘活财政资金存量,提高财政资金运行效率</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②国家通过增加财政支出刺激社会总需求增长</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③我国财政收支矛盾加剧,财政运行压力增加</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④我国财政赤字持续增长为财政收入的增长奠定基础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A.①③	    B.①④	     C.②③     	D.②④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p>
        </p:txBody>
      </p:sp>
      <p:sp>
        <p:nvSpPr>
          <p:cNvPr id="4" name="文本框 3"/>
          <p:cNvSpPr txBox="1"/>
          <p:nvPr/>
        </p:nvSpPr>
        <p:spPr>
          <a:xfrm>
            <a:off x="339725" y="575310"/>
            <a:ext cx="10547350" cy="35077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本题是表格题。由表格中的信息可知,2016年至2020年,我国财政赤字规模总体是不断增加的。这反映了我国财政收支矛盾加剧,财政运行压力增加,②符合题意。透过现象看本质,可知针对我国经济下行压力增加的形势,我国实行积极的财政政策,通过加大财政支出刺激社会总需求增长,③符合题意。一般来说,财政赤字意味着国家财政支出要靠借债来维持,这与盘活财政资金存量无关,①不符合题意。经济发展为财政收入的增长奠定基础,④错误。</a:t>
            </a:r>
            <a:endParaRPr lang="en-US" altLang="zh-CN"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4083050"/>
            <a:ext cx="613156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391795"/>
            <a:ext cx="11336655" cy="138366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2  </a:t>
            </a:r>
            <a:r>
              <a:rPr lang="en-US" altLang="zh-CN" sz="2400">
                <a:latin typeface="微软雅黑" panose="020B0503020204020204" charset="-122"/>
                <a:ea typeface="微软雅黑" panose="020B0503020204020204" charset="-122"/>
                <a:cs typeface="微软雅黑" panose="020B0503020204020204" charset="-122"/>
              </a:rPr>
              <a:t> [2018全国卷Ⅰ,15]我国2013—2017年消费和投资对经济增长贡献率如下图所示。</a:t>
            </a: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示例_1.jpg" descr="id:2147512732;FounderCES"/>
          <p:cNvPicPr>
            <a:picLocks noChangeAspect="1"/>
          </p:cNvPicPr>
          <p:nvPr/>
        </p:nvPicPr>
        <p:blipFill>
          <a:blip r:embed="rId2"/>
          <a:stretch>
            <a:fillRect/>
          </a:stretch>
        </p:blipFill>
        <p:spPr>
          <a:xfrm>
            <a:off x="479425" y="658495"/>
            <a:ext cx="818515" cy="373380"/>
          </a:xfrm>
          <a:prstGeom prst="rect">
            <a:avLst/>
          </a:prstGeom>
        </p:spPr>
      </p:pic>
      <p:pic>
        <p:nvPicPr>
          <p:cNvPr id="1133" name="18QGWZ1-15T.eps" descr="id:2147511387;FounderCES"/>
          <p:cNvPicPr>
            <a:picLocks noChangeAspect="1"/>
          </p:cNvPicPr>
          <p:nvPr/>
        </p:nvPicPr>
        <p:blipFill>
          <a:blip r:embed="rId3"/>
          <a:stretch>
            <a:fillRect/>
          </a:stretch>
        </p:blipFill>
        <p:spPr>
          <a:xfrm>
            <a:off x="2305050" y="1654175"/>
            <a:ext cx="5528945" cy="2292985"/>
          </a:xfrm>
          <a:prstGeom prst="rect">
            <a:avLst/>
          </a:prstGeom>
        </p:spPr>
      </p:pic>
      <p:sp>
        <p:nvSpPr>
          <p:cNvPr id="5" name="文本框 4"/>
          <p:cNvSpPr txBox="1"/>
          <p:nvPr/>
        </p:nvSpPr>
        <p:spPr>
          <a:xfrm>
            <a:off x="479425" y="4265930"/>
            <a:ext cx="10868660" cy="2306955"/>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从图中可以推断出</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①经济结构在逐步转型升级　②全社会资本形成总额逐年下降　③消费在经济增长中的作用不断增强　④经济增长逐渐由投资拉动转向消费拉动</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A.①②	     B.①③	    C.②④	    D.③④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303530"/>
            <a:ext cx="11684635"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本题是折线图题。</a:t>
            </a:r>
          </a:p>
        </p:txBody>
      </p:sp>
      <p:graphicFrame>
        <p:nvGraphicFramePr>
          <p:cNvPr id="2" name="表格 1"/>
          <p:cNvGraphicFramePr/>
          <p:nvPr>
            <p:custDataLst>
              <p:tags r:id="rId1"/>
            </p:custDataLst>
          </p:nvPr>
        </p:nvGraphicFramePr>
        <p:xfrm>
          <a:off x="462280" y="1021080"/>
          <a:ext cx="11146790" cy="5486400"/>
        </p:xfrm>
        <a:graphic>
          <a:graphicData uri="http://schemas.openxmlformats.org/drawingml/2006/table">
            <a:tbl>
              <a:tblPr firstRow="1" bandRow="1">
                <a:tableStyleId>{5940675A-B579-460E-94D1-54222C63F5DA}</a:tableStyleId>
              </a:tblPr>
              <a:tblGrid>
                <a:gridCol w="2414270"/>
                <a:gridCol w="8732520"/>
              </a:tblGrid>
              <a:tr h="32918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第一步,明确折线所代表的含义,找到折线的重要转折点。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图中呈现了两条折线,最终消费支出贡献率折线反映了消费对经济增长的贡献情况,资本形成总额贡献率折线反映了投资对经济增长的贡献情况。从图中可以看出,5年来资本形成总额贡献率总体呈下降趋势,最终消费支出贡献率总体呈上升趋势,并且从2014年开始,最终消费支出贡献率超过了资本形成总额贡献率,由此可以得出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第二步,把握各段折线的特征。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最终消费支出贡献率先上升后下降,而资本形成总额贡献率从2013年开始呈现下降趋势。消费对经济增长贡献率从2014年开始超过了投资对经济增长贡献率。这一变化反映了经济结构的转型升级,①符合题意。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2280" y="4548505"/>
            <a:ext cx="11246485"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B </a:t>
            </a:r>
          </a:p>
        </p:txBody>
      </p:sp>
      <p:graphicFrame>
        <p:nvGraphicFramePr>
          <p:cNvPr id="3" name="表格 2"/>
          <p:cNvGraphicFramePr/>
          <p:nvPr/>
        </p:nvGraphicFramePr>
        <p:xfrm>
          <a:off x="462280" y="1021080"/>
          <a:ext cx="11257280" cy="3019425"/>
        </p:xfrm>
        <a:graphic>
          <a:graphicData uri="http://schemas.openxmlformats.org/drawingml/2006/table">
            <a:tbl>
              <a:tblPr firstRow="1" bandRow="1">
                <a:tableStyleId>{5940675A-B579-460E-94D1-54222C63F5DA}</a:tableStyleId>
              </a:tblPr>
              <a:tblGrid>
                <a:gridCol w="2438400"/>
                <a:gridCol w="8818880"/>
              </a:tblGrid>
              <a:tr h="301942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第三步,总体把握折线趋势,明确对象发展趋势。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资本形成总额贡献率下降并不表明全社会资本形成总额下降,②错误。我国的经济增长由投资、消费、出口“三驾马车”共同拉动,2014年以后,我国消费贡献率虽然超过了投资贡献率,但投资仍然是拉动经济增长的重要力量,④错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391795"/>
            <a:ext cx="11336655" cy="129159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3  </a:t>
            </a:r>
            <a:r>
              <a:rPr lang="en-US" altLang="zh-CN" sz="2400">
                <a:latin typeface="微软雅黑" panose="020B0503020204020204" charset="-122"/>
                <a:ea typeface="微软雅黑" panose="020B0503020204020204" charset="-122"/>
                <a:cs typeface="微软雅黑" panose="020B0503020204020204" charset="-122"/>
              </a:rPr>
              <a:t> [2019全国卷Ⅲ,13]2012—2018年间甲国对乙国服务贸易出口变化如下图所示。促成这一变化的经济现象有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示例_1.jpg" descr="id:2147512732;FounderCES"/>
          <p:cNvPicPr>
            <a:picLocks noChangeAspect="1"/>
          </p:cNvPicPr>
          <p:nvPr/>
        </p:nvPicPr>
        <p:blipFill>
          <a:blip r:embed="rId2"/>
          <a:stretch>
            <a:fillRect/>
          </a:stretch>
        </p:blipFill>
        <p:spPr>
          <a:xfrm>
            <a:off x="479425" y="658495"/>
            <a:ext cx="818515" cy="373380"/>
          </a:xfrm>
          <a:prstGeom prst="rect">
            <a:avLst/>
          </a:prstGeom>
        </p:spPr>
      </p:pic>
      <p:sp>
        <p:nvSpPr>
          <p:cNvPr id="5" name="文本框 4"/>
          <p:cNvSpPr txBox="1"/>
          <p:nvPr/>
        </p:nvSpPr>
        <p:spPr>
          <a:xfrm>
            <a:off x="479425" y="3800475"/>
            <a:ext cx="10868660" cy="2861310"/>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①乙国吸引甲国的游客数量逐年增长</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②乙国在甲国的留学生人数不断增加</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③乙国出口到甲国的文化产品日趋丰富</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④乙国向甲国支付的知识产权费用持续上升</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A.①②   	B.①③	    C.②④	    D.③④</a:t>
            </a:r>
          </a:p>
        </p:txBody>
      </p:sp>
      <p:pic>
        <p:nvPicPr>
          <p:cNvPr id="1137" name="JJSH19.eps" descr="id:2147511423;FounderCES"/>
          <p:cNvPicPr>
            <a:picLocks noChangeAspect="1"/>
          </p:cNvPicPr>
          <p:nvPr/>
        </p:nvPicPr>
        <p:blipFill>
          <a:blip r:embed="rId3"/>
          <a:stretch>
            <a:fillRect/>
          </a:stretch>
        </p:blipFill>
        <p:spPr>
          <a:xfrm>
            <a:off x="3110230" y="1586230"/>
            <a:ext cx="4082415" cy="22142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12725"/>
            <a:ext cx="11612245" cy="4061460"/>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400">
                <a:latin typeface="微软雅黑" panose="020B0503020204020204" charset="-122"/>
                <a:ea typeface="微软雅黑" panose="020B0503020204020204" charset="-122"/>
                <a:cs typeface="微软雅黑" panose="020B0503020204020204" charset="-122"/>
              </a:rPr>
              <a:t>本题是柱状图题。从图中可以看出,2012—2018年甲国对乙国服务贸易出口连年增长,试题要求分析促成这一变化的经济现象。乙国吸引甲国的游客前来旅游,反映的是乙国对甲国的服务贸易出口(甲国是买方,乙国是卖方),①不符合题意。同样,③反映的也是乙国对甲国服务贸易出口增长的原因,不符合题意。乙国学生前往甲国留学,从贸易角度看,乙国是进口国,甲国是出口国,留学生人数不断增加构成甲国对乙国服务贸易出口增长的原因,②符合题意。乙国向甲国支付的知识产权费用持续上升,意味着乙国购买甲国的知识产权数量增加,这是构成甲国对乙国服务贸易出口增长的原因,④符合题意。</a:t>
            </a:r>
            <a:endParaRPr lang="en-US" altLang="zh-CN"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4083050"/>
            <a:ext cx="613156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79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市场经济基本原理</a:t>
            </a:r>
          </a:p>
        </p:txBody>
      </p:sp>
      <p:sp>
        <p:nvSpPr>
          <p:cNvPr id="2" name="文本框 1"/>
          <p:cNvSpPr txBox="1"/>
          <p:nvPr/>
        </p:nvSpPr>
        <p:spPr>
          <a:xfrm>
            <a:off x="201930" y="808990"/>
            <a:ext cx="1149794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1.资源配置的必要性和基本手段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(1)必要性:由于资源的有限性和人类需求的无限性之间的矛盾日益突出,为了尽量满足多方面的需要,社会必须合理配置有限的资源。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(2)基本手段:计划和市场。</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2.市场配置资源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(1)市场配置资源的方式。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在市场经济条件下,市场在资源配置中起决定性作用,实际上是价值规律在起作用。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9725" y="391795"/>
            <a:ext cx="11336655" cy="184531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4   </a:t>
            </a:r>
            <a:r>
              <a:rPr lang="en-US" altLang="zh-CN" sz="2400">
                <a:latin typeface="微软雅黑" panose="020B0503020204020204" charset="-122"/>
                <a:ea typeface="微软雅黑" panose="020B0503020204020204" charset="-122"/>
                <a:cs typeface="微软雅黑" panose="020B0503020204020204" charset="-122"/>
              </a:rPr>
              <a:t> [2017全国卷Ⅱ,14]图a和图b分别反映1995年和2014年亚太区主要国家的贸易依存网络。箭头“甲→乙”表示乙国为甲国最大的贸易伙伴。图a到图b的变化说明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示例_1.jpg" descr="id:2147512732;FounderCES"/>
          <p:cNvPicPr>
            <a:picLocks noChangeAspect="1"/>
          </p:cNvPicPr>
          <p:nvPr/>
        </p:nvPicPr>
        <p:blipFill>
          <a:blip r:embed="rId2"/>
          <a:stretch>
            <a:fillRect/>
          </a:stretch>
        </p:blipFill>
        <p:spPr>
          <a:xfrm>
            <a:off x="479425" y="658495"/>
            <a:ext cx="818515" cy="373380"/>
          </a:xfrm>
          <a:prstGeom prst="rect">
            <a:avLst/>
          </a:prstGeom>
        </p:spPr>
      </p:pic>
      <p:sp>
        <p:nvSpPr>
          <p:cNvPr id="5" name="文本框 4"/>
          <p:cNvSpPr txBox="1"/>
          <p:nvPr/>
        </p:nvSpPr>
        <p:spPr>
          <a:xfrm>
            <a:off x="479425" y="3800475"/>
            <a:ext cx="10868660" cy="2861310"/>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①中国逐步成为亚太地区的贸易中心</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②亚洲区域内贸易在全球贸易中的作用日益突出</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③日本与亚太国家之间的相互依赖相互联系增强</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④国际贸易从多边贸易为主向双边贸易为主转变　　　　 　　　　　　 　　　　　　 </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A.①②	    B.①④	    C.②③    D.③④</a:t>
            </a:r>
          </a:p>
        </p:txBody>
      </p:sp>
      <p:pic>
        <p:nvPicPr>
          <p:cNvPr id="1141" name="2018-ZH-全国2WZ-14题.jpg" descr="id:2147511451;FounderCES"/>
          <p:cNvPicPr>
            <a:picLocks noChangeAspect="1"/>
          </p:cNvPicPr>
          <p:nvPr/>
        </p:nvPicPr>
        <p:blipFill>
          <a:blip r:embed="rId3"/>
          <a:stretch>
            <a:fillRect/>
          </a:stretch>
        </p:blipFill>
        <p:spPr>
          <a:xfrm>
            <a:off x="2748280" y="1739265"/>
            <a:ext cx="4680585" cy="18910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12725"/>
            <a:ext cx="11612245" cy="526224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400">
                <a:latin typeface="微软雅黑" panose="020B0503020204020204" charset="-122"/>
                <a:ea typeface="微软雅黑" panose="020B0503020204020204" charset="-122"/>
                <a:cs typeface="微软雅黑" panose="020B0503020204020204" charset="-122"/>
              </a:rPr>
              <a:t>本题是前后变化对比图题。观察两个图可知,图 a 中美国分别是新加坡、印度、日本、韩国、中国最大的贸易伙伴,而图 b 中中国分别是新加坡、澳大利亚、印度、日本、韩国最大的贸易伙伴。比较两图可以看出,中国已经取代美国成为亚太区主要国家的最大贸易伙伴,由此可以得出①。亚太地区贸易中心由美国逐渐变为位于亚洲的中国,且中国、日本、印度、韩国等亚洲主要国家都是世界或亚洲贸易大国,这说明亚洲区域内贸易在全球贸易中的作用日益突出,②符合题意。图 b 中,中国是日本最大的贸易伙伴,表明日本与中国的相互依赖相互联系增强,但不能反映出日本与亚太国家之间的贸易情况,故排除③。图 a 到图 b 的变化不能反映出国际贸易从多边贸易为主向双边贸易为主转变,故排除④。</a:t>
            </a:r>
            <a:r>
              <a:rPr lang="zh-CN" altLang="en-US" sz="2800" b="1">
                <a:latin typeface="微软雅黑" panose="020B0503020204020204" charset="-122"/>
                <a:ea typeface="微软雅黑" panose="020B0503020204020204" charset="-122"/>
                <a:cs typeface="微软雅黑" panose="020B0503020204020204" charset="-122"/>
              </a:rPr>
              <a:t> </a:t>
            </a:r>
            <a:endParaRPr lang="en-US" altLang="zh-CN"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38455" y="5365750"/>
            <a:ext cx="613156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A</a:t>
            </a:r>
            <a:endParaRPr 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7250430" cy="60164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2</a:t>
            </a:r>
            <a:r>
              <a:rPr lang="zh-CN" altLang="en-US" sz="3200">
                <a:latin typeface="微软雅黑" panose="020B0503020204020204" charset="-122"/>
                <a:ea typeface="微软雅黑" panose="020B0503020204020204" charset="-122"/>
                <a:cs typeface="微软雅黑" panose="020B0503020204020204" charset="-122"/>
              </a:rPr>
              <a:t>  知识体系法把握经济生活脉络</a:t>
            </a:r>
          </a:p>
        </p:txBody>
      </p:sp>
      <p:pic>
        <p:nvPicPr>
          <p:cNvPr id="1145" name="FFBB1.jpg" descr="id:2147511479;FounderCES"/>
          <p:cNvPicPr>
            <a:picLocks noChangeAspect="1"/>
          </p:cNvPicPr>
          <p:nvPr/>
        </p:nvPicPr>
        <p:blipFill>
          <a:blip r:embed="rId2"/>
          <a:stretch>
            <a:fillRect/>
          </a:stretch>
        </p:blipFill>
        <p:spPr>
          <a:xfrm>
            <a:off x="1817370" y="1117600"/>
            <a:ext cx="6419850" cy="47739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 name="FFBB4.jpg" descr="id:2147511486;FounderCES"/>
          <p:cNvPicPr>
            <a:picLocks noChangeAspect="1"/>
          </p:cNvPicPr>
          <p:nvPr/>
        </p:nvPicPr>
        <p:blipFill>
          <a:blip r:embed="rId2"/>
          <a:stretch>
            <a:fillRect/>
          </a:stretch>
        </p:blipFill>
        <p:spPr>
          <a:xfrm>
            <a:off x="1765300" y="873760"/>
            <a:ext cx="6828155" cy="48856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7" name="FFBB2.jpg" descr="id:2147511493;FounderCES"/>
          <p:cNvPicPr>
            <a:picLocks noChangeAspect="1"/>
          </p:cNvPicPr>
          <p:nvPr/>
        </p:nvPicPr>
        <p:blipFill>
          <a:blip r:embed="rId2"/>
          <a:stretch>
            <a:fillRect/>
          </a:stretch>
        </p:blipFill>
        <p:spPr>
          <a:xfrm>
            <a:off x="1914525" y="579120"/>
            <a:ext cx="7920990" cy="57931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8" name="FFBB3.jpg" descr="id:2147511500;FounderCES"/>
          <p:cNvPicPr>
            <a:picLocks noChangeAspect="1"/>
          </p:cNvPicPr>
          <p:nvPr/>
        </p:nvPicPr>
        <p:blipFill>
          <a:blip r:embed="rId2"/>
          <a:stretch>
            <a:fillRect/>
          </a:stretch>
        </p:blipFill>
        <p:spPr>
          <a:xfrm>
            <a:off x="2270760" y="1354455"/>
            <a:ext cx="7032625" cy="43618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9" name="FFBB5.jpg" descr="id:2147511507;FounderCES"/>
          <p:cNvPicPr>
            <a:picLocks noChangeAspect="1"/>
          </p:cNvPicPr>
          <p:nvPr/>
        </p:nvPicPr>
        <p:blipFill>
          <a:blip r:embed="rId2"/>
          <a:stretch>
            <a:fillRect/>
          </a:stretch>
        </p:blipFill>
        <p:spPr>
          <a:xfrm>
            <a:off x="2957830" y="713740"/>
            <a:ext cx="5633085" cy="50526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386830" cy="60164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热点    推动建设开放型经济 </a:t>
            </a:r>
          </a:p>
        </p:txBody>
      </p:sp>
      <p:sp>
        <p:nvSpPr>
          <p:cNvPr id="4" name="文本框 3"/>
          <p:cNvSpPr txBox="1"/>
          <p:nvPr/>
        </p:nvSpPr>
        <p:spPr>
          <a:xfrm>
            <a:off x="194945" y="837565"/>
            <a:ext cx="11360785" cy="58159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热点导览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当今世界,经济全球化潮流不可逆转,任何国家都无法关起门来搞建设,中国也早已同世界经济和国际体系深度融合。”“中国开放的大门将进一步敞开,同世界各国共享发展机遇。对外开放是中国的基本国策,任何时候都不会动摇。”“中国的对外合作将不断深化,同世界各国实现互利共赢。我们将更加积极地参与国际分工,更加有效地融入全球产业链、供应链、价值链,更加主动地扩大对外交流合作。”习近平主席的这些重要论述,传递了中国坚定不移全面扩大开放的决心。</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020年,特殊历史时期的特殊年份,中国坚持建设开放型世界经济,为世界带来更多合作机遇,为全球发展注入更多正能量。</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b="1">
                <a:latin typeface="微软雅黑" panose="020B0503020204020204" charset="-122"/>
                <a:ea typeface="微软雅黑" panose="020B0503020204020204" charset="-122"/>
                <a:cs typeface="微软雅黑" panose="020B0503020204020204" charset="-122"/>
                <a:sym typeface="+mn-ea"/>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599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素材解读</a:t>
            </a:r>
            <a:r>
              <a:rPr lang="zh-CN" altLang="en-US" sz="3730"/>
              <a:t/>
            </a:r>
            <a:br>
              <a:rPr lang="zh-CN" altLang="en-US" sz="3730"/>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素材一</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2020年9月4日,中国国际服务贸易交易会(以下简称服贸会)开幕式在北京举行。国家主席习近平在致辞中特别强调中国举办这样一场重大国际经贸活动,就是要同大家携手努力、共克时艰,共同促进全球服务贸易发展繁荣,推动世界经济尽快复苏。他倡议“共同营造开放包容的合作环境”“共同激活创新引领的合作动能”“共同开创互利共赢的合作局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46239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角度1　运用经济生活知识,说明国家主席习近平在致辞中提出三点倡议的依据。</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解读</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①我国坚持对外开放基本国策,主动参与和推动经济全球化进程,发展更高层次的开放型经济,逐步形成全方位、宽领域、多层次的对外开放格局和开放型经济体系。②我国坚定不移奉行互利共赢的开放战略,既从世界汲取发展动力,也让中国发展更好惠及世界。③创新是引领经济发展的第一动力,数字化、网络化、智能化为服务贸易开拓崭新发展空间。④实行高水平的贸易和投资自由化便利化政策,放宽市场准入,扩大服务业对外开放,保护外商投资合法权益。⑤在全球范围疫情尚未得到全面控制背景下,中国举办这场重大国际经贸活动,对共同促进全球服务贸易发展繁荣、推动世界经济尽快复苏发挥了重要作用。</a:t>
            </a:r>
            <a:r>
              <a:rPr lang="zh-CN" altLang="en-US" sz="2400">
                <a:latin typeface="微软雅黑" panose="020B0503020204020204" charset="-122"/>
                <a:ea typeface="微软雅黑" panose="020B0503020204020204" charset="-122"/>
                <a:cs typeface="微软雅黑" panose="020B0503020204020204" charset="-122"/>
                <a:sym typeface="+mn-ea"/>
              </a:rPr>
              <a:t/>
            </a:r>
            <a:br>
              <a:rPr lang="zh-CN" altLang="en-US" sz="2400">
                <a:latin typeface="微软雅黑" panose="020B0503020204020204" charset="-122"/>
                <a:ea typeface="微软雅黑" panose="020B0503020204020204" charset="-122"/>
                <a:cs typeface="微软雅黑" panose="020B0503020204020204" charset="-122"/>
                <a:sym typeface="+mn-ea"/>
              </a:rPr>
            </a:b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140" y="428625"/>
            <a:ext cx="1116520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(2)市场配置资源的运行机制。</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[2020全国卷Ⅱ第13题]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在市场经济中,生产什么、如何生产、产品如何分配,主要通过价格、供求、竞争等机制来调节,实则是价值规律引导和调节着资源在全社会的配置。如下图所示:</a:t>
            </a:r>
          </a:p>
        </p:txBody>
      </p:sp>
      <p:pic>
        <p:nvPicPr>
          <p:cNvPr id="883" name="ZZ3.jpg" descr="id:2147509373;FounderCES"/>
          <p:cNvPicPr>
            <a:picLocks noChangeAspect="1"/>
          </p:cNvPicPr>
          <p:nvPr/>
        </p:nvPicPr>
        <p:blipFill>
          <a:blip r:embed="rId2"/>
          <a:stretch>
            <a:fillRect/>
          </a:stretch>
        </p:blipFill>
        <p:spPr>
          <a:xfrm>
            <a:off x="1866900" y="3105150"/>
            <a:ext cx="8246745" cy="31191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0789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运用文化生活知识,分析服贸会是如何促进文化交流与传播的。</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商业贸易是文化交流的重要途径。服贸会提供了各国文化交流的舞台,有利于促进各国文化的交流与传播。②大众传媒具有文化传递、沟通、共享的强大功能,是文化传播的主要手段。服贸会依托大众传媒能够最大程度地超越时空的局限,促进文化的交流与传播。③我国通过服贸会这一平台热情欢迎世界各国优秀文化在中国传播,吸收各国优秀文化成果,同时推动中华文化走向世界,提升中华文化的国际影响力。④服贸会尊重世界文化多样性,遵循各民族文化一律平等的原则,促进不同文化相互交流、借鉴和融合,推动文化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50774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素材二</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2020年11月4日,国家主席习近平在第三届中国国际进口博览会(以下简称进博会)开幕式上发表主旨演讲指出:“中国将秉持开放、合作、团结、共赢的信念,坚定不移全面扩大开放,将更有效率地实现内外市场联通、要素资源共享,让中国市场成为世界的市场、共享的市场、大家的市场,为国际社会注入更多正能量。” 第三届进博会既让世界分享中国庞大市场机遇,也为各国相互合作搭建公共平台,通过搭建“买全球、卖全球、惠全球”的全球共享平台,促进各国经贸交流合作,互利共享。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609282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角度1</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运用经济生活知识,分析第三届进博会对我国和世界经济发展的积极影响。</a:t>
            </a: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　</a:t>
            </a:r>
            <a:r>
              <a:rPr lang="zh-CN" altLang="en-US" sz="2400">
                <a:latin typeface="微软雅黑" panose="020B0503020204020204" charset="-122"/>
                <a:ea typeface="微软雅黑" panose="020B0503020204020204" charset="-122"/>
                <a:cs typeface="微软雅黑" panose="020B0503020204020204" charset="-122"/>
                <a:sym typeface="+mn-ea"/>
              </a:rPr>
              <a:t>对中国:①有利于提高消费质量和水平,提升消费体验,满足人民日益增长的美好生活需要。②有利于倒逼我国企业提高自主创新能力,改进技术,优化产品结构,提高国际竞争力;③有利于贯彻开放发展理念,充分利用国际国内两个市场两种资源,发展更高层次的开放型经济,推动国内国际双循环相互促进的新发展格局的构建。</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400">
                <a:latin typeface="微软雅黑" panose="020B0503020204020204" charset="-122"/>
                <a:ea typeface="微软雅黑" panose="020B0503020204020204" charset="-122"/>
                <a:cs typeface="微软雅黑" panose="020B0503020204020204" charset="-122"/>
                <a:sym typeface="+mn-ea"/>
              </a:rPr>
              <a:t>    对世界:①有利于推动贸易自由化和经济全球化,促进世界各国加强经贸交流与合作,互利共赢。②有利于推动开放型世界经济发展,推动世界经济复苏。</a:t>
            </a:r>
            <a:br>
              <a:rPr lang="zh-CN" altLang="en-US" sz="24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a:r>
            <a:br>
              <a:rPr lang="zh-CN" altLang="en-US" sz="2800">
                <a:latin typeface="微软雅黑" panose="020B0503020204020204" charset="-122"/>
                <a:ea typeface="微软雅黑" panose="020B0503020204020204" charset="-122"/>
                <a:cs typeface="微软雅黑" panose="020B0503020204020204" charset="-122"/>
                <a:sym typeface="+mn-ea"/>
              </a:rPr>
            </a:b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24624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角度2</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运用“当代国际社会”的知识,分析中国为什么能为国际社会注入更多正能量。</a:t>
            </a:r>
            <a:br>
              <a:rPr lang="zh-CN" altLang="en-US" sz="2800" b="1">
                <a:latin typeface="微软雅黑" panose="020B0503020204020204" charset="-122"/>
                <a:ea typeface="微软雅黑" panose="020B0503020204020204" charset="-122"/>
                <a:cs typeface="微软雅黑" panose="020B0503020204020204" charset="-122"/>
                <a:sym typeface="+mn-ea"/>
              </a:rPr>
            </a:br>
            <a:r>
              <a:rPr lang="zh-CN" altLang="en-US" sz="2800" b="1">
                <a:latin typeface="微软雅黑" panose="020B0503020204020204" charset="-122"/>
                <a:ea typeface="微软雅黑" panose="020B0503020204020204" charset="-122"/>
                <a:cs typeface="微软雅黑" panose="020B0503020204020204" charset="-122"/>
                <a:sym typeface="+mn-ea"/>
              </a:rPr>
              <a:t>解读</a:t>
            </a:r>
            <a:r>
              <a:rPr lang="zh-CN" altLang="en-US" sz="2400">
                <a:latin typeface="微软雅黑" panose="020B0503020204020204" charset="-122"/>
                <a:ea typeface="微软雅黑" panose="020B0503020204020204" charset="-122"/>
                <a:cs typeface="微软雅黑" panose="020B0503020204020204" charset="-122"/>
                <a:sym typeface="+mn-ea"/>
              </a:rPr>
              <a:t>　①中国顺应经济全球化潮流,坚持对外开放,积极促进世界经济发展,是世界经济增长的主要稳定器和动力源,为各国分享“中国红利”创造更多机会。②中国坚持正确的义利观,在维护自身利益的同时,兼顾他国合理关切,在谋求本国发展中促进各国共同发展。③中国坚持和平发展道路,积极推动构建人类命运共同体,为国际社会提供更多公共产品和服务,提供经验和借鉴,彰显大国责任与担当。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6410" y="513715"/>
            <a:ext cx="10508615"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特别提醒</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1.计划和市场在资源配置中各有所长,不能认为谁比谁更有效。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2.市场经济条件下的资源配置,无论在什么情况下都是市场起决定性作用。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3.不能认为只要有了市场竞争,就可以促进资源优化配置。竞争虽然能促进资源优化配置,但任何事物都有两面性,竞争也有一定的负面影响,盲目的竞争可能造成社会资源的浪费和垄断现象等。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115" y="452755"/>
            <a:ext cx="967041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(3)发挥市场决定性作用的条件。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①价格可以自由地随着供求关系的变化而涨落。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②生产者有权根据市场价格和供求关系的变化自主进行生产。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③必须有公平、公正、竞争有序的市场秩序和健全的市场体系。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 y="537845"/>
            <a:ext cx="11299190"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建设现代市场体系</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(1)现代市场体系的特征:企业自主经营、公平竞争,消费者自由选择、自主消费,商品和要素自由流动、平等交换。</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(2)现代市场体系的作用:统一开放、竞争有序的市场体系,是使市场在资源配置中起决定性作用的基础。</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(3)建设现代市场体系的主要举措:</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①要建立公平开放透明的市场规则。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6410" y="392430"/>
            <a:ext cx="1098169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①要建立公平开放透明的市场规则。</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628015" y="1302385"/>
          <a:ext cx="10607675" cy="4966970"/>
        </p:xfrm>
        <a:graphic>
          <a:graphicData uri="http://schemas.openxmlformats.org/drawingml/2006/table">
            <a:tbl>
              <a:tblPr firstRow="1" bandRow="1">
                <a:tableStyleId>{5940675A-B579-460E-94D1-54222C63F5DA}</a:tableStyleId>
              </a:tblPr>
              <a:tblGrid>
                <a:gridCol w="513080"/>
                <a:gridCol w="10094595"/>
              </a:tblGrid>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没有规矩不成方圆,良好的市场运行需要公平开放透明的市场规则来维护。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7565">
                <a:tc rowSpan="4">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举措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准入规则:要实行统一的市场准入制度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竞争规则:要完善公平竞争制度,强化竞争政策基础地位,落实公平竞争审查制度,加强和改进反垄断和反不正当竞争执法。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75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交易规则:要建立健全社会征信体系,褒扬诚信,惩戒失信。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退出规则:要健全优胜劣汰市场化退出机制,从而实现市场准入畅通、市场开放有序、市场竞争充分、市场秩序规范。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1010" y="331470"/>
            <a:ext cx="10680065"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②要完善主要由市场决定价格的机制。</a:t>
            </a:r>
          </a:p>
        </p:txBody>
      </p:sp>
      <p:graphicFrame>
        <p:nvGraphicFramePr>
          <p:cNvPr id="2" name="表格 1"/>
          <p:cNvGraphicFramePr/>
          <p:nvPr>
            <p:custDataLst>
              <p:tags r:id="rId1"/>
            </p:custDataLst>
          </p:nvPr>
        </p:nvGraphicFramePr>
        <p:xfrm>
          <a:off x="640080" y="1169670"/>
          <a:ext cx="10728325" cy="4327525"/>
        </p:xfrm>
        <a:graphic>
          <a:graphicData uri="http://schemas.openxmlformats.org/drawingml/2006/table">
            <a:tbl>
              <a:tblPr firstRow="1" bandRow="1">
                <a:tableStyleId>{5940675A-B579-460E-94D1-54222C63F5DA}</a:tableStyleId>
              </a:tblPr>
              <a:tblGrid>
                <a:gridCol w="517525"/>
                <a:gridCol w="10210800"/>
              </a:tblGrid>
              <a:tr h="147891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价格是最主要的市场信号,也是整个市场机制的核心部分,直接决定市场主体利益目标的实现程度。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486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举措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①凡是能由市场形成价格的都交给市场,政府不进行不当干预。②政府定价主要限定在重要公用事业、公益性服务、网络型自然垄断环节等方面。③政府定价要提高透明度,接受社会监督。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3075" y="514350"/>
            <a:ext cx="10182860"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3.市场失灵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(1)不能调——市场难以完全解决国防、治安、消防等公共物品的供给问题。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(2)不让调——枪支、弹药、爆炸物等物品的制造和流通不能让市场来调节。</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(3)即使在市场能够广泛发挥作用的领域,市场调节也存在自发性、盲目性和滞后性等固有的弊端。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18160" y="465455"/>
          <a:ext cx="10924540" cy="6115050"/>
        </p:xfrm>
        <a:graphic>
          <a:graphicData uri="http://schemas.openxmlformats.org/drawingml/2006/table">
            <a:tbl>
              <a:tblPr firstRow="1" bandRow="1">
                <a:tableStyleId>{5940675A-B579-460E-94D1-54222C63F5DA}</a:tableStyleId>
              </a:tblPr>
              <a:tblGrid>
                <a:gridCol w="573405"/>
                <a:gridCol w="1149985"/>
                <a:gridCol w="3065145"/>
                <a:gridCol w="3070860"/>
                <a:gridCol w="3065145"/>
              </a:tblGrid>
              <a:tr h="579120">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自发性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盲目性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滞后性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810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市场主体在价值规律支配下,自发追求自身的利益。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市场主体不可能完全掌握市场各方面的信息,也无法控制经济变化的趋势。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市场调节是一种事后调节,从价格形成、价格信号传递到商品生产的调整有一定的时间差。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76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市场主体的不正当经济行为。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市场主体经营决策的失误。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生产前供不应求,生产后供过于求。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51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关键词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“假冒伪劣”“欺诈”“污染环境”“垄断”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“盲目”“盲从”“一哄而上”“跟风”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“事后”“滞后”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519920" cy="829310"/>
          </a:xfrm>
          <a:ln>
            <a:noFill/>
          </a:ln>
        </p:spPr>
        <p:txBody>
          <a:bodyPr wrap="square"/>
          <a:lstStyle/>
          <a:p>
            <a:r>
              <a:rPr lang="zh-CN" altLang="en-US" sz="5330" b="1" dirty="0" smtClean="0">
                <a:sym typeface="+mn-ea"/>
              </a:rPr>
              <a:t>专题四 发展社会主义市场经济</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43560" y="611505"/>
          <a:ext cx="10922000" cy="5113655"/>
        </p:xfrm>
        <a:graphic>
          <a:graphicData uri="http://schemas.openxmlformats.org/drawingml/2006/table">
            <a:tbl>
              <a:tblPr firstRow="1" bandRow="1">
                <a:tableStyleId>{5940675A-B579-460E-94D1-54222C63F5DA}</a:tableStyleId>
              </a:tblPr>
              <a:tblGrid>
                <a:gridCol w="573405"/>
                <a:gridCol w="1149985"/>
                <a:gridCol w="3063240"/>
                <a:gridCol w="3071495"/>
                <a:gridCol w="3063875"/>
              </a:tblGrid>
              <a:tr h="626745">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自发性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盲目性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滞后性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533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导致后果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市场秩序混乱和收入差距扩大。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经济波动和资源的浪费,资源不能合理配置。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经济波动和资源浪费。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04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主要运用法律手段和行政手段。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主要运用经济手段。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三种皆可。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110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①都是市场调节弊端的表现;②都会对经济发展产生不利的影响; ③都需要通过国家宏观调控来弥补。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4.市场秩序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[2020天津高考第5题]</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(1)市场规则的作用、表现形式。</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①作用:市场规则是以法律法规、行业规范、市场道德规范等形式,对市场运行的方方面面作出具体规定。</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②表现形式:市场规则主要包括市场准入规则、市场竞争规则和市场交易规则。市场交易必须自愿、平等、公平、诚实守信。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(2)规范市场秩序的必要性。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公平、公正的市场秩序,统一开放、竞争有序的现代市场体系,是使市场在资源配置中起决定性作用的基础。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34950" y="351790"/>
            <a:ext cx="11722735" cy="5908040"/>
          </a:xfrm>
        </p:spPr>
        <p:txBody>
          <a:bodyPr wrap="square"/>
          <a:lstStyle/>
          <a:p>
            <a:pPr fontAlgn="auto">
              <a:lnSpc>
                <a:spcPct val="150000"/>
              </a:lnSpc>
            </a:pPr>
            <a:r>
              <a:rPr lang="zh-CN" altLang="en-US" sz="2800" spc="100">
                <a:solidFill>
                  <a:schemeClr val="tx1"/>
                </a:solidFill>
                <a:uFillTx/>
                <a:latin typeface="微软雅黑" panose="020B0503020204020204" charset="-122"/>
                <a:ea typeface="微软雅黑" panose="020B0503020204020204" charset="-122"/>
                <a:cs typeface="微软雅黑" panose="020B0503020204020204" charset="-122"/>
              </a:rPr>
              <a:t>(3)规范市场秩序的措施。</a:t>
            </a:r>
            <a:r>
              <a:rPr lang="zh-CN" altLang="en-US" sz="2400" spc="100">
                <a:solidFill>
                  <a:schemeClr val="tx1"/>
                </a:solidFill>
                <a:uFillTx/>
                <a:latin typeface="微软雅黑" panose="020B0503020204020204" charset="-122"/>
                <a:ea typeface="微软雅黑" panose="020B0503020204020204" charset="-122"/>
                <a:cs typeface="微软雅黑" panose="020B0503020204020204" charset="-122"/>
              </a:rPr>
              <a:t/>
            </a:r>
            <a:br>
              <a:rPr lang="zh-CN" altLang="en-US" sz="2400" spc="1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①国家:实行统一的市场准入制度,凡不符合市场准入制度的企业、商品,均不允许进入市场;实行统一的市场监管,清理和废除妨碍全国统一市场和公平竞争的各种规定和做法,反对地方保护,反对垄断和不正当竞争;形成以道德为支撑、法律为保障的社会信用制度,是规范市场秩序的治本之策;切实加强社会诚信建设,建立健全社会征信体系,褒扬诚信,惩戒失信,在全社会形成守信光荣、失信可耻的氛围。</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②企业:要遵守市场规则,树立诚信观念,遵守市场道德,树立良好的信誉和企业形象。</a:t>
            </a:r>
            <a:b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③消费者:要尊法学法守法用法,既保证自己的经济活动符合法律规范,又能够运用法律维护自己的权益。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solidFill>
                  <a:srgbClr val="FF0000"/>
                </a:solidFill>
                <a:latin typeface="微软雅黑" panose="020B0503020204020204" charset="-122"/>
                <a:ea typeface="微软雅黑" panose="020B0503020204020204" charset="-122"/>
              </a:rPr>
              <a:t>名师点拨</a:t>
            </a: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市场体系、市场秩序与市场规则的关系</a:t>
            </a:r>
          </a:p>
        </p:txBody>
      </p:sp>
      <p:pic>
        <p:nvPicPr>
          <p:cNvPr id="4" name="图片 3"/>
          <p:cNvPicPr>
            <a:picLocks noChangeAspect="1"/>
          </p:cNvPicPr>
          <p:nvPr/>
        </p:nvPicPr>
        <p:blipFill>
          <a:blip r:embed="rId2"/>
          <a:stretch>
            <a:fillRect/>
          </a:stretch>
        </p:blipFill>
        <p:spPr>
          <a:xfrm>
            <a:off x="2348230" y="1428115"/>
            <a:ext cx="6789420" cy="29654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433820" cy="601669"/>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2   社会主义市场经济</a:t>
            </a:r>
          </a:p>
        </p:txBody>
      </p:sp>
      <p:sp>
        <p:nvSpPr>
          <p:cNvPr id="2" name="文本框 1"/>
          <p:cNvSpPr txBox="1"/>
          <p:nvPr/>
        </p:nvSpPr>
        <p:spPr>
          <a:xfrm>
            <a:off x="279400" y="889635"/>
            <a:ext cx="11177270" cy="452310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1.社会主义市场经济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(1)内涵。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社会主义市场经济体制是我国社会主义基本经济制度的组成部分,它把社会主义制度和市场经济有机结合起来。社会主义市场经济既具有市场经济的共性,又具有自己鲜明的特征;既可以发挥市场经济的长处,又可以发挥社会主义制度的优越性。</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34315"/>
            <a:ext cx="11197590" cy="954405"/>
          </a:xfrm>
        </p:spPr>
        <p:txBody>
          <a:bodyPr wrap="square"/>
          <a:lstStyle/>
          <a:p>
            <a:pPr fontAlgn="auto">
              <a:lnSpc>
                <a:spcPct val="150000"/>
              </a:lnSpc>
            </a:pPr>
            <a:r>
              <a:rPr lang="zh-CN" altLang="en-US" dirty="0"/>
              <a:t> </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4635" y="403225"/>
            <a:ext cx="1132268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(2)基本特征。</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①坚持党的领导,发挥党总揽全局、协调各方的领导核心作用,是我国社会主义市场经济体制的一个重要特征。[新教材内容]</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②坚持公有制的主体地位,是社会主义市场经济的基本标志。</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③以共同富裕为根本目标。共同富裕是中国特色社会主义的根本原则。</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能够实行科学的宏观调控。科学的宏观调控是发挥社会主义市场经济体制优势的内在要求。社会主义市场经济能够发挥全国一盘棋、调动各方面积极性、集中力量办大事的显著优势,使国家对经济的宏观调控做得更好、更有成效。</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0756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正确认识宏观调控</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宏观调控不是社会主义市场经济所特有的,资本主义市场经济的发展也离不开国家的宏观调控,宏观调控是市场经济的共性。社会主义宏观调控与资本主义宏观调控相区别的不是有无问题,而是调控的效果差别问题。</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2.科学的宏观调控</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(1)含义:宏观调控是指国家综合运用各种手段对国民经济进行调节和控制。</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(2)主要目标:促进经济增长,增加就业,稳定物价,保持国际收支平衡。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12645"/>
            <a:ext cx="11515730" cy="526224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全面理解宏观调控的主要目标</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宏观调控的主要目标相互影响、相互制约。当经济繁荣时,经济增长速度较快,就业率提高,但可能伴随较高的通货膨胀率;当经济不景气时,虽然物价稳定,但经济增长率可能会下降,失业率会上升。为了让宏观经济运行保持在合理区间,要健全以国家发展规划为战略导向,以财政政策、货币政策和就业优先政策为主要手段,投资、消费、产业、区域等政治协同发力的宏观调控制度体系,增强宏观调控前瞻性、针对性、协同性,实施科学、适度的宏观调控。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262245"/>
          </a:xfrm>
        </p:spPr>
        <p:txBody>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(3)原因。</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①市场调节不是万能的,市场调节存在自发性、盲目性、滞后性等固有的弊端,国家科学的宏观调控能弥补市场调节的不足,有利于促进社会主义市场经济的健康发展。</a:t>
            </a:r>
            <a:br>
              <a:rPr lang="zh-CN" altLang="en-US" sz="2800">
                <a:solidFill>
                  <a:schemeClr val="tx1"/>
                </a:solidFill>
                <a:latin typeface="微软雅黑" panose="020B0503020204020204" charset="-122"/>
                <a:ea typeface="微软雅黑" panose="020B0503020204020204" charset="-122"/>
                <a:cs typeface="微软雅黑" panose="020B0503020204020204" charset="-122"/>
              </a:rPr>
            </a:br>
            <a:r>
              <a:rPr lang="zh-CN" altLang="en-US" sz="2800">
                <a:solidFill>
                  <a:schemeClr val="tx1"/>
                </a:solidFill>
                <a:latin typeface="微软雅黑" panose="020B0503020204020204" charset="-122"/>
                <a:ea typeface="微软雅黑" panose="020B0503020204020204" charset="-122"/>
                <a:cs typeface="微软雅黑" panose="020B0503020204020204" charset="-122"/>
              </a:rPr>
              <a:t>②科学的宏观调控是发挥社会主义市场经济体制优势的内在要求。社会主义市场经济的正常运行与发展,既需要发挥市场在资源配置中的决定性作用,又需要更好发挥政府作用。科学的宏观调控是政府的主要经济职能之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39138" y="186280"/>
            <a:ext cx="11515730" cy="590804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我国政府的经济职能和作用</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①通过实施国家重大发展战略和中长期经济社会发展规划制度,实现经济社会发展目标。②通过实施宏观经济政策,保持宏观经济稳定。③通过实施产业政策,促进产业结构不断优化升级,增强国民经济竞争力。④通过实施区域政策和环境政策,推动区域经济协调发展和可持续发展。⑤通过市场监管、质量监管、安全监管,规范市场秩序,保障公平竞争,弥补市场缺陷。⑥通过加强和优化公共服务,保障社会公平正义,促进共同富裕,更好满足人民日益增长的美好生活需要。</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市场经济基本原理 </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社会主义市场经济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33858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新发展理念和中国特色社会主义新时代的经济建设</a:t>
            </a:r>
          </a:p>
        </p:txBody>
      </p:sp>
      <p:sp>
        <p:nvSpPr>
          <p:cNvPr id="4" name="文本框 3"/>
          <p:cNvSpPr txBox="1"/>
          <p:nvPr/>
        </p:nvSpPr>
        <p:spPr>
          <a:xfrm>
            <a:off x="689610" y="4119880"/>
            <a:ext cx="755015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考点</a:t>
            </a:r>
            <a:r>
              <a:rPr lang="en-US" altLang="zh-CN" sz="2800">
                <a:latin typeface="微软雅黑" panose="020B0503020204020204" charset="-122"/>
                <a:ea typeface="微软雅黑" panose="020B0503020204020204" charset="-122"/>
              </a:rPr>
              <a:t>4   </a:t>
            </a:r>
            <a:r>
              <a:rPr lang="zh-CN" altLang="en-US" sz="2800">
                <a:latin typeface="微软雅黑" panose="020B0503020204020204" charset="-122"/>
                <a:ea typeface="微软雅黑" panose="020B0503020204020204" charset="-122"/>
              </a:rPr>
              <a:t>经济全球化与对外开放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a:latin typeface="微软雅黑" panose="020B0503020204020204" charset="-122"/>
                <a:ea typeface="微软雅黑" panose="020B0503020204020204" charset="-122"/>
                <a:cs typeface="微软雅黑" panose="020B0503020204020204" charset="-122"/>
              </a:rPr>
              <a:t>(4)手段。 [2018全国卷Ⅱ第14题]</a:t>
            </a:r>
          </a:p>
        </p:txBody>
      </p:sp>
      <p:graphicFrame>
        <p:nvGraphicFramePr>
          <p:cNvPr id="4" name="表格 3"/>
          <p:cNvGraphicFramePr/>
          <p:nvPr>
            <p:custDataLst>
              <p:tags r:id="rId1"/>
            </p:custDataLst>
          </p:nvPr>
        </p:nvGraphicFramePr>
        <p:xfrm>
          <a:off x="444500" y="1022350"/>
          <a:ext cx="11228705" cy="4972050"/>
        </p:xfrm>
        <a:graphic>
          <a:graphicData uri="http://schemas.openxmlformats.org/drawingml/2006/table">
            <a:tbl>
              <a:tblPr firstRow="1" bandRow="1">
                <a:tableStyleId>{5940675A-B579-460E-94D1-54222C63F5DA}</a:tableStyleId>
              </a:tblPr>
              <a:tblGrid>
                <a:gridCol w="688975"/>
                <a:gridCol w="696595"/>
                <a:gridCol w="3462655"/>
                <a:gridCol w="3188335"/>
                <a:gridCol w="3192145"/>
              </a:tblGrid>
              <a:tr h="91313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法律手段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3395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运用经济政策和计划,通过对经济利益的调整来影响和调节经济活动的措施。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通过制定和运用经济法规等来调节经济活动的手段。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通过行政机构,采取带强制性的行政命令、指示、规定等措施来调节和管理经济的手段。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249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经济政策和经济发展战略、规划。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经济立法、经济司法活动。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行政命令、指示、规定等,具体的行政管理活动。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54355" y="476885"/>
          <a:ext cx="10852150" cy="6024245"/>
        </p:xfrm>
        <a:graphic>
          <a:graphicData uri="http://schemas.openxmlformats.org/drawingml/2006/table">
            <a:tbl>
              <a:tblPr firstRow="1" bandRow="1">
                <a:tableStyleId>{5940675A-B579-460E-94D1-54222C63F5DA}</a:tableStyleId>
              </a:tblPr>
              <a:tblGrid>
                <a:gridCol w="666115"/>
                <a:gridCol w="673100"/>
                <a:gridCol w="3346450"/>
                <a:gridCol w="3081655"/>
                <a:gridCol w="3084830"/>
              </a:tblGrid>
              <a:tr h="516255">
                <a:tc gridSpan="2">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法律手段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行政手段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578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lgn="ctr">
                      <a:solidFill>
                        <a:srgbClr val="333333"/>
                      </a:solidFill>
                      <a:prstDash val="solid"/>
                      <a:round/>
                      <a:headEnd type="none" w="med" len="med"/>
                      <a:tailEnd type="none" w="med" len="med"/>
                    </a:lnT>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具有间接性、温和性、引导性的特点,主要通过调节经济主体的经济利益进行,调控结果有一定的不确定性,主要是为了实现经济平衡。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具有强制性和普遍约束力,主要是为了规范市场秩序。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直接、速效、强制,主要是为了规范市场秩序,但其运用必须遵循经济规律,否则会产生严重后果。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97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辅助手段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7575">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①目标一致,都是为了促进经济增长、增加就业、稳定物价、保持国际收支平衡等。②主体一致,都是由国家实施。③三者应该相互配合,充分发挥宏观调控手段的总体功能。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solidFill>
                  <a:srgbClr val="FF0000"/>
                </a:solidFill>
                <a:latin typeface="微软雅黑" panose="020B0503020204020204" charset="-122"/>
                <a:ea typeface="微软雅黑" panose="020B0503020204020204" charset="-122"/>
              </a:rPr>
              <a:t>辨析比较</a:t>
            </a: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区分财政政策和货币政策</a:t>
            </a:r>
          </a:p>
        </p:txBody>
      </p:sp>
      <p:graphicFrame>
        <p:nvGraphicFramePr>
          <p:cNvPr id="4" name="表格 3"/>
          <p:cNvGraphicFramePr/>
          <p:nvPr>
            <p:custDataLst>
              <p:tags r:id="rId1"/>
            </p:custDataLst>
          </p:nvPr>
        </p:nvGraphicFramePr>
        <p:xfrm>
          <a:off x="381317" y="905510"/>
          <a:ext cx="11368405" cy="5482590"/>
        </p:xfrm>
        <a:graphic>
          <a:graphicData uri="http://schemas.openxmlformats.org/drawingml/2006/table">
            <a:tbl>
              <a:tblPr firstRow="1" bandRow="1">
                <a:tableStyleId>{5940675A-B579-460E-94D1-54222C63F5DA}</a:tableStyleId>
              </a:tblPr>
              <a:tblGrid>
                <a:gridCol w="367030"/>
                <a:gridCol w="731520"/>
                <a:gridCol w="4505960"/>
                <a:gridCol w="5763895"/>
              </a:tblGrid>
              <a:tr h="703580">
                <a:tc grid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财政政策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货币政策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222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制定者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由国家财政部门制定,必须经全国人大或全国人大常委会通过。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由中央银行直接制定。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90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调节手段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通过财政收入与支出政策调节社会总需求,实现国民经济平稳运行。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通过公开市场业务、存款准备金、中央银行贷款等货币政策工具,调节社会总需求,实现国民经济平稳运行。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776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有关财政收入和财政支出的政策,如税率的变动、财政支出的增减、保护价收购粮食、国债的发行等。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和银行有关的一系列政策,如银行存贷款基准利率的调整、存款准备金率的调整。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01967" y="970915"/>
          <a:ext cx="11004550" cy="3201035"/>
        </p:xfrm>
        <a:graphic>
          <a:graphicData uri="http://schemas.openxmlformats.org/drawingml/2006/table">
            <a:tbl>
              <a:tblPr firstRow="1" bandRow="1">
                <a:tableStyleId>{5940675A-B579-460E-94D1-54222C63F5DA}</a:tableStyleId>
              </a:tblPr>
              <a:tblGrid>
                <a:gridCol w="1196975"/>
                <a:gridCol w="1994535"/>
                <a:gridCol w="7813040"/>
              </a:tblGrid>
              <a:tr h="706755">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财政政策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货币政策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2494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①二者都是经济政策,都属于宏观调控中的经济手段;②一般条件下,财政政策与货币政策是相互配合起作用的。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7150" marR="57150" marT="0" marB="0" anchor="ctr">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(5)构建有效协调的宏观调控新机制。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[教材变动点]</a:t>
            </a:r>
            <a:br>
              <a:rPr lang="zh-CN" altLang="en-US" sz="280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要健全以国家发展规划为战略导向,以财政政策、货币政策和就业优先政策为主要手段,投资、消费、产业、区域等政策协同发力的宏观调控制度体系,增强宏观调控前瞻性、针对性、协同性。</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(6)与市场调节的比较。</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人们把市场调节比喻为“无形的手”,把宏观调控比喻为“有形的手”,它们都是实现资源优化配置的重要手段,其中市场调节起决定性作用。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277177" y="407035"/>
          <a:ext cx="11440795" cy="6231255"/>
        </p:xfrm>
        <a:graphic>
          <a:graphicData uri="http://schemas.openxmlformats.org/drawingml/2006/table">
            <a:tbl>
              <a:tblPr firstRow="1" bandRow="1">
                <a:tableStyleId>{5940675A-B579-460E-94D1-54222C63F5DA}</a:tableStyleId>
              </a:tblPr>
              <a:tblGrid>
                <a:gridCol w="652780"/>
                <a:gridCol w="6189980"/>
                <a:gridCol w="4598035"/>
              </a:tblGrid>
              <a:tr h="5486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市场调节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宏观调控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手段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主要通过价格、供求、竞争等进行调控。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以经济手段和法律手段为主,辅之以必要的行政手段。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349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优势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价格能及时反映供求关系变化、传递市场信息,有利于生产要素自由流动,资源配置效率高。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具有自觉性、主动性和预见性,可以弥补市场调节的不足。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局限性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①市场调节有其自身的弱点和缺陷。②单纯的市场调节会导致资源配置效率低、资源浪费、社会经济不稳定;收入分配不公平,收入差距拉大,甚至导致严重的两极分化。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是一种主观行为,可能出现决策失误或过度的政府调节。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社会主义市场经济的健康有序发展,需要将市场的决定性作用和科学的宏观调控结合起来,二者缺一不可。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10819130" cy="602313"/>
          </a:xfrm>
        </p:spPr>
        <p:txBody>
          <a:bodyPr wrap="square"/>
          <a:lstStyle/>
          <a:p>
            <a:r>
              <a:rPr lang="en-US" altLang="zh-CN" sz="3200">
                <a:latin typeface="微软雅黑" panose="020B0503020204020204" charset="-122"/>
                <a:ea typeface="微软雅黑" panose="020B0503020204020204" charset="-122"/>
                <a:cs typeface="微软雅黑" panose="020B0503020204020204" charset="-122"/>
              </a:rPr>
              <a:t>考点3　新发展理念和中国特色社会主义新时代的经济建设</a:t>
            </a:r>
          </a:p>
        </p:txBody>
      </p:sp>
      <p:sp>
        <p:nvSpPr>
          <p:cNvPr id="2" name="文本框 1"/>
          <p:cNvSpPr txBox="1"/>
          <p:nvPr/>
        </p:nvSpPr>
        <p:spPr>
          <a:xfrm>
            <a:off x="400685" y="927100"/>
            <a:ext cx="10339070"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1.中国经济发展进入新时代</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(1)历史性的变革。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党的十八大以来,我国发生了历史性的变革。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①经济建设取得重大成就。</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②人民生活不断改善。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③生态文明建设成效显著。我国成为全球生态文明建设的重要参与者、贡献者、引领者。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8765" y="246380"/>
            <a:ext cx="9914890"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拓展延伸</a:t>
            </a: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从国家、企业、个人角度认识经济结构调整</a:t>
            </a:r>
          </a:p>
        </p:txBody>
      </p:sp>
      <p:graphicFrame>
        <p:nvGraphicFramePr>
          <p:cNvPr id="4" name="表格 3"/>
          <p:cNvGraphicFramePr/>
          <p:nvPr>
            <p:custDataLst>
              <p:tags r:id="rId1"/>
            </p:custDataLst>
          </p:nvPr>
        </p:nvGraphicFramePr>
        <p:xfrm>
          <a:off x="567055" y="1023620"/>
          <a:ext cx="10366375" cy="4883785"/>
        </p:xfrm>
        <a:graphic>
          <a:graphicData uri="http://schemas.openxmlformats.org/drawingml/2006/table">
            <a:tbl>
              <a:tblPr firstRow="1" bandRow="1">
                <a:tableStyleId>{5940675A-B579-460E-94D1-54222C63F5DA}</a:tableStyleId>
              </a:tblPr>
              <a:tblGrid>
                <a:gridCol w="1448435"/>
                <a:gridCol w="8917940"/>
              </a:tblGrid>
              <a:tr h="12211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涉及产业结构,投资、消费、出口结构,城乡结构,地区结构,投资结构,分配结构,财政收支结构等的调整。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4157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企业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涉及企业产品结构、企业类型结构、企业投资结构(投资区域结构、投资领域结构、投资主体结构)、企业分配结构、企业规模结构等的调整。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11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个人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涉及消费结构、就业结构、收入结构、投资结构等的调整。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2275" y="331470"/>
            <a:ext cx="838581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rPr>
              <a:t>(2)新时代我国社会主要矛盾。</a:t>
            </a:r>
          </a:p>
        </p:txBody>
      </p:sp>
      <p:graphicFrame>
        <p:nvGraphicFramePr>
          <p:cNvPr id="4" name="表格 3"/>
          <p:cNvGraphicFramePr/>
          <p:nvPr>
            <p:custDataLst>
              <p:tags r:id="rId1"/>
            </p:custDataLst>
          </p:nvPr>
        </p:nvGraphicFramePr>
        <p:xfrm>
          <a:off x="422592" y="853440"/>
          <a:ext cx="11614150" cy="5696585"/>
        </p:xfrm>
        <a:graphic>
          <a:graphicData uri="http://schemas.openxmlformats.org/drawingml/2006/table">
            <a:tbl>
              <a:tblPr firstRow="1" bandRow="1">
                <a:tableStyleId>{5940675A-B579-460E-94D1-54222C63F5DA}</a:tableStyleId>
              </a:tblPr>
              <a:tblGrid>
                <a:gridCol w="1035685"/>
                <a:gridCol w="2223770"/>
                <a:gridCol w="8354695"/>
              </a:tblGrid>
              <a:tr h="164592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内涵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经过长期努力,中国特色社会主义进入新时代,这是我国发展新的历史方位。新时代我国社会主要矛盾已经转化为人民日益增长的美好生活需要和不平衡不充分的发展之间的矛盾。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856105">
                <a:tc rowSpan="2">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理解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人民日益增长的美好生活需要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人民不仅对物质文化生活提出了更高要求,而且在民主、法治、公平、正义、安全、环境等方面的要求日益增长。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发展不平衡不充分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不平衡,表现在区域差距、城乡差距、收入差距以及经济建设水平与文化、社会、生态建设水平之间的差距;②不充分,表现在发展的质量和效益不够高,供给的水平不够高,还不能完全满足人民群众对美好生活的需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09575" y="451485"/>
          <a:ext cx="11080750" cy="6099175"/>
        </p:xfrm>
        <a:graphic>
          <a:graphicData uri="http://schemas.openxmlformats.org/drawingml/2006/table">
            <a:tbl>
              <a:tblPr firstRow="1" bandRow="1">
                <a:tableStyleId>{5940675A-B579-460E-94D1-54222C63F5DA}</a:tableStyleId>
              </a:tblPr>
              <a:tblGrid>
                <a:gridCol w="2376170"/>
                <a:gridCol w="8704580"/>
              </a:tblGrid>
              <a:tr h="2937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要在继续推动发展的基础上,着力解决好发展不平衡不充分问题,大力提升发展质量和效益,更好推动人的全面发展、社会全面进步。②要牢牢把握社会主义初级阶段这个基本国情,牢牢立足社会主义初级阶段这个最大实际,牢牢坚持党的基本路线这个党和国家的生命线、人民的幸福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6166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新时代我国社会主要矛盾的“变”与“不变”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我国社会主要矛盾的变化,没有改变我们对我国社会主义所处历史阶段的判断,我国仍处于并将长期处于社会主义初级阶段的基本国情没有变,我国是世界最大发展中国家的国际地位没有变。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考法帮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市场配置资源</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p:txBody>
      </p:sp>
      <p:sp>
        <p:nvSpPr>
          <p:cNvPr id="17" name="矩形 16">
            <a:hlinkClick r:id="rId2" action="ppaction://hlinksldjump"/>
          </p:cNvPr>
          <p:cNvSpPr/>
          <p:nvPr/>
        </p:nvSpPr>
        <p:spPr>
          <a:xfrm>
            <a:off x="689450" y="2544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市场调节的弊端、市场秩序</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p:txBody>
      </p:sp>
      <p:sp>
        <p:nvSpPr>
          <p:cNvPr id="6" name="矩形 5">
            <a:hlinkClick r:id="rId2" action="ppaction://hlinksldjump"/>
          </p:cNvPr>
          <p:cNvSpPr/>
          <p:nvPr/>
        </p:nvSpPr>
        <p:spPr>
          <a:xfrm>
            <a:off x="689450" y="30829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宏观调控</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文本框 3"/>
          <p:cNvSpPr txBox="1"/>
          <p:nvPr/>
        </p:nvSpPr>
        <p:spPr>
          <a:xfrm>
            <a:off x="689610" y="3536315"/>
            <a:ext cx="6797675" cy="737235"/>
          </a:xfrm>
          <a:prstGeom prst="rect">
            <a:avLst/>
          </a:prstGeom>
          <a:noFill/>
        </p:spPr>
        <p:txBody>
          <a:bodyPr wrap="square" rtlCol="0">
            <a:spAutoFit/>
          </a:bodyP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新发展理念和建设现代化经济体系</a:t>
            </a:r>
            <a:endParaRPr lang="zh-CN" altLang="en-US" sz="2800"/>
          </a:p>
        </p:txBody>
      </p:sp>
      <p:sp>
        <p:nvSpPr>
          <p:cNvPr id="5" name="文本框 4"/>
          <p:cNvSpPr txBox="1"/>
          <p:nvPr/>
        </p:nvSpPr>
        <p:spPr>
          <a:xfrm>
            <a:off x="689610" y="4273550"/>
            <a:ext cx="6514465" cy="737235"/>
          </a:xfrm>
          <a:prstGeom prst="rect">
            <a:avLst/>
          </a:prstGeom>
          <a:noFill/>
        </p:spPr>
        <p:txBody>
          <a:bodyPr wrap="square" rtlCol="0">
            <a:spAutoFit/>
          </a:bodyP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经济全球化与对外开放</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67652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主要矛盾与基本矛盾不是一回事</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我国当前的基本矛盾仍然是生产力与生产关系、经济基础与上层建筑之间的矛盾;而我国的主要矛盾是人民日益增长的美好生活需要和不平衡不充分的发展之间的矛盾。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2895" y="198120"/>
            <a:ext cx="11889740" cy="461581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(3)开启新征程。</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①“两个一百年”奋斗目标。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在解决人民温饱问题、人民生活总体上达到小康水平的基础上,我们党提出,到建党一百年时建成经济更加发展、民主更加健全、科教更加进步、文化更加繁荣、社会更加和谐、人民生活更加殷实的小康社会,然后再奋斗三十年,到新中国成立一百年时,基本实现现代化,把我国建成社会主义现代化国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895" y="513715"/>
            <a:ext cx="1121473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②“两个阶段”“两个十五年”。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在党的十九大报告中,习近平总书记指出,综合分析国际国内形势和我国发展条件,从2020年到21世纪中叶可以分两个阶段来安排。第一个阶段,从2020年到2035年,基本实现社会主义现代化;第二个阶段,从2035年到21世纪中叶,在基本实现现代化的基础上,再奋斗十五年,把我国建成富强民主文明和谐美丽的社会主义现代化强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62150"/>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2.坚持新发展理念</a:t>
            </a:r>
          </a:p>
        </p:txBody>
      </p:sp>
      <p:graphicFrame>
        <p:nvGraphicFramePr>
          <p:cNvPr id="4" name="表格 3"/>
          <p:cNvGraphicFramePr/>
          <p:nvPr>
            <p:custDataLst>
              <p:tags r:id="rId1"/>
            </p:custDataLst>
          </p:nvPr>
        </p:nvGraphicFramePr>
        <p:xfrm>
          <a:off x="434657" y="1131570"/>
          <a:ext cx="10848975" cy="4460875"/>
        </p:xfrm>
        <a:graphic>
          <a:graphicData uri="http://schemas.openxmlformats.org/drawingml/2006/table">
            <a:tbl>
              <a:tblPr firstRow="1" bandRow="1">
                <a:tableStyleId>{5940675A-B579-460E-94D1-54222C63F5DA}</a:tableStyleId>
              </a:tblPr>
              <a:tblGrid>
                <a:gridCol w="787400"/>
                <a:gridCol w="1697990"/>
                <a:gridCol w="2941955"/>
                <a:gridCol w="5421630"/>
              </a:tblGrid>
              <a:tr h="6375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发展理念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解决问题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33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创新发展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解决发展动力问题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发展动力决定发展速度、效能、可持续性,创新是引领发展的第一动力,是建设现代化经济体系的战略支撑, 是发展的基点。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必须把创新摆在国家发展全局的核心位置,让创新贯穿党和国家一切工作,让创新在全社会蔚然成风。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94982" y="944245"/>
          <a:ext cx="11188700" cy="4580890"/>
        </p:xfrm>
        <a:graphic>
          <a:graphicData uri="http://schemas.openxmlformats.org/drawingml/2006/table">
            <a:tbl>
              <a:tblPr firstRow="1" bandRow="1">
                <a:tableStyleId>{5940675A-B579-460E-94D1-54222C63F5DA}</a:tableStyleId>
              </a:tblPr>
              <a:tblGrid>
                <a:gridCol w="812165"/>
                <a:gridCol w="1660525"/>
                <a:gridCol w="2902585"/>
                <a:gridCol w="5813425"/>
              </a:tblGrid>
              <a:tr h="9163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645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协调发展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解决发展不平衡问题。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协调发展是持续健康发展的内在要求,是发展平衡和不平衡的统一。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必须牢牢把握中国特色社会主义事业总体布局,正确处理发展中的重大关系,重点促进城乡区域协调发展,促进经济社会协调发展,促进新型工业化、信息化、城镇化、农业现代化同步发展,不断增强发展的整体性。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25437" y="422275"/>
          <a:ext cx="11274425" cy="6107430"/>
        </p:xfrm>
        <a:graphic>
          <a:graphicData uri="http://schemas.openxmlformats.org/drawingml/2006/table">
            <a:tbl>
              <a:tblPr firstRow="1" bandRow="1">
                <a:tableStyleId>{5940675A-B579-460E-94D1-54222C63F5DA}</a:tableStyleId>
              </a:tblPr>
              <a:tblGrid>
                <a:gridCol w="1516380"/>
                <a:gridCol w="1457960"/>
                <a:gridCol w="2534285"/>
                <a:gridCol w="5765800"/>
              </a:tblGrid>
              <a:tr h="55499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524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绿色发展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解决人与自然和谐共生问题。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绿色发展是永续发展的必要条件和人民对美好生活追求的重要体现,生态文明建设是关系中华民族永续发展的千年大计。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践行绿水青山就是金山银山的理念,必须坚持节约资源和保护环境的基本国策,坚持可持续发展,坚定走生产发展、生活富裕、生态良好的文明发展道路,形成节约资源和保护环境的空间格局、产业结构、生产方式、生活方式,建设人与自然和谐共生的现代化,建设美丽中国。推进绿色发展,要倡导简约适度、绿色低碳的生活方式,反对奢侈浪费和不合理消费,创建节约型机关、绿色家庭、绿色学校和绿色社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86397" y="459105"/>
          <a:ext cx="11274425" cy="5054600"/>
        </p:xfrm>
        <a:graphic>
          <a:graphicData uri="http://schemas.openxmlformats.org/drawingml/2006/table">
            <a:tbl>
              <a:tblPr firstRow="1" bandRow="1">
                <a:tableStyleId>{5940675A-B579-460E-94D1-54222C63F5DA}</a:tableStyleId>
              </a:tblPr>
              <a:tblGrid>
                <a:gridCol w="1377315"/>
                <a:gridCol w="1751965"/>
                <a:gridCol w="2414905"/>
                <a:gridCol w="5730240"/>
              </a:tblGrid>
              <a:tr h="5524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0215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开放发展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解决发展内外联动问题。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开放带来进步,封闭必然落后,开放是国家繁荣发展的必由之路。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必须顺应我国经济深度融入世界经济的趋势,奉行互利共赢的开放战略,遵循共商共建共享原则,发展更高层次的开放型经济,推动构建人类命运共同体。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409892" y="604520"/>
          <a:ext cx="11007725" cy="5528945"/>
        </p:xfrm>
        <a:graphic>
          <a:graphicData uri="http://schemas.openxmlformats.org/drawingml/2006/table">
            <a:tbl>
              <a:tblPr firstRow="1" bandRow="1">
                <a:tableStyleId>{5940675A-B579-460E-94D1-54222C63F5DA}</a:tableStyleId>
              </a:tblPr>
              <a:tblGrid>
                <a:gridCol w="1308735"/>
                <a:gridCol w="1818005"/>
                <a:gridCol w="2672715"/>
                <a:gridCol w="5208270"/>
              </a:tblGrid>
              <a:tr h="5607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发展理念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6824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共享发展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解决社会公平正义问题。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广大人民群众共享改革发展成果,是社会主义的本质要求。共享发展是我们党坚持全心全意为人民服务根本宗旨的重要体现。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作出更有效的制度安排,坚持全民共享、全面共享、共建共享、渐进共享,使全体人民有更多获得感、幸福感、安全感,朝着共同富裕方向稳步前进。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455" y="222885"/>
            <a:ext cx="11734800" cy="737235"/>
          </a:xfrm>
        </p:spPr>
        <p:txBody>
          <a:bodyPr wrap="square"/>
          <a:lstStyle/>
          <a:p>
            <a:pPr fontAlgn="auto">
              <a:lnSpc>
                <a:spcPct val="150000"/>
              </a:lnSpc>
            </a:pPr>
            <a:r>
              <a:rPr lang="zh-CN" altLang="en-US" sz="2800" b="1" spc="-200">
                <a:solidFill>
                  <a:srgbClr val="FF0000"/>
                </a:solidFill>
                <a:uFillTx/>
                <a:latin typeface="微软雅黑" panose="020B0503020204020204" charset="-122"/>
                <a:ea typeface="微软雅黑" panose="020B0503020204020204" charset="-122"/>
                <a:cs typeface="微软雅黑" panose="020B0503020204020204" charset="-122"/>
              </a:rPr>
              <a:t>名师点拨</a:t>
            </a:r>
            <a:r>
              <a:rPr lang="zh-CN" altLang="en-US" sz="28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2800" b="1" spc="-200">
                <a:solidFill>
                  <a:schemeClr val="tx1"/>
                </a:solidFill>
                <a:uFillTx/>
                <a:latin typeface="微软雅黑" panose="020B0503020204020204" charset="-122"/>
                <a:ea typeface="微软雅黑" panose="020B0503020204020204" charset="-122"/>
                <a:cs typeface="微软雅黑" panose="020B0503020204020204" charset="-122"/>
              </a:rPr>
              <a:t>科技创新对国家、企业、个人的影响</a:t>
            </a:r>
          </a:p>
        </p:txBody>
      </p:sp>
      <p:graphicFrame>
        <p:nvGraphicFramePr>
          <p:cNvPr id="2" name="表格 1"/>
          <p:cNvGraphicFramePr/>
          <p:nvPr>
            <p:custDataLst>
              <p:tags r:id="rId1"/>
            </p:custDataLst>
          </p:nvPr>
        </p:nvGraphicFramePr>
        <p:xfrm>
          <a:off x="361632" y="1091565"/>
          <a:ext cx="11614150" cy="5574665"/>
        </p:xfrm>
        <a:graphic>
          <a:graphicData uri="http://schemas.openxmlformats.org/drawingml/2006/table">
            <a:tbl>
              <a:tblPr firstRow="1" bandRow="1">
                <a:tableStyleId>{5940675A-B579-460E-94D1-54222C63F5DA}</a:tableStyleId>
              </a:tblPr>
              <a:tblGrid>
                <a:gridCol w="982345"/>
                <a:gridCol w="5427980"/>
                <a:gridCol w="5203825"/>
              </a:tblGrid>
              <a:tr h="32766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应对措施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957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对国家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①提高经济实力;②转变发展方式;③调整经济结构;④推进新型工业化、信息化、城镇化、农业现代化;⑤提高国际竞争力。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①实施三大战略:创新驱动发展战略、科教兴国战略、人才强国战略。②市场调节和宏观调控相结合,促进科技资源的优化配置,为科技创新提供有利的条件。③促进产学研深度结合。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020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对企业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①引导消费需求;②提高自主创新能力;③降低生产成本;④提高企业的社会形象;⑤提高经济效益与生态效益;⑥提高产品质量;⑦打造市场竞争优势;⑧享受优惠政策。</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①增加科研投入,完善薪酬制度,吸引科技人才,激发员工创新的积极性。②制定正确经营战略,利用国家政策发展自己。③引进外国先进技术,进行消化吸收再创新。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723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对个人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①促进生产效率的提高,有利于消费者购买到更多物美价廉的商品;②催生新的业态、新的产品和服务,有利于优化人们的消费方式,提高人们的生活水平;③要求劳动者提高素质,适应科技创新带来的变化。</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①关注国家政策和社会新动态。②努力提高自身综合素质。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73723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3.建设现代化经济体系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[2020全国卷Ⅲ第38题]</a:t>
            </a:r>
          </a:p>
        </p:txBody>
      </p:sp>
      <p:graphicFrame>
        <p:nvGraphicFramePr>
          <p:cNvPr id="5" name="表格 4"/>
          <p:cNvGraphicFramePr/>
          <p:nvPr>
            <p:custDataLst>
              <p:tags r:id="rId1"/>
            </p:custDataLst>
          </p:nvPr>
        </p:nvGraphicFramePr>
        <p:xfrm>
          <a:off x="460692" y="1070610"/>
          <a:ext cx="11233150" cy="5295900"/>
        </p:xfrm>
        <a:graphic>
          <a:graphicData uri="http://schemas.openxmlformats.org/drawingml/2006/table">
            <a:tbl>
              <a:tblPr firstRow="1" bandRow="1">
                <a:tableStyleId>{5940675A-B579-460E-94D1-54222C63F5DA}</a:tableStyleId>
              </a:tblPr>
              <a:tblGrid>
                <a:gridCol w="452120"/>
                <a:gridCol w="722630"/>
                <a:gridCol w="635000"/>
                <a:gridCol w="9423400"/>
              </a:tblGrid>
              <a:tr h="2066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gridSpan="3">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创新引领、协同发展的产业体系;②统一开放、竞争有序的市场体系;③体现效率、促进公平的收入分配体系;④彰显优势、协调联动的城乡区域发展体系;⑤资源节约、环境友好的绿色发展体系;⑥多元平衡、安全高效的全面开放体系;⑦充分发挥市场作用、更好发挥政府作用的经济体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a:solidFill>
                        <a:schemeClr val="tx1"/>
                      </a:solidFill>
                      <a:prstDash val="soli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tcPr>
                </a:tc>
              </a:tr>
              <a:tr h="2067560">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大力发展实体经济</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实体经济是一国经济的立身之本,是财富创造的根本源泉,是国家强盛的重要支柱;大力发展实体经济,可以筑牢现代化经济体系的坚实基础。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116205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措施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要深化供给侧结构性改革,加快发展先进制造业,推动互联网、大数据、人工智能同实体经济深度融合,营造脚踏实地、勤劳创业、实业致富的发展环境和社会氛围。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689450" y="2793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图表分析类试题</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方法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知识体系法把握</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经济</a:t>
            </a:r>
            <a:r>
              <a:rPr lang="en-US" altLang="zh-CN" sz="2800" dirty="0" smtClean="0">
                <a:solidFill>
                  <a:schemeClr val="tx1">
                    <a:lumMod val="95000"/>
                    <a:lumOff val="5000"/>
                  </a:schemeClr>
                </a:solidFill>
                <a:latin typeface="微软雅黑" panose="020B0503020204020204" charset="-122"/>
                <a:ea typeface="微软雅黑" panose="020B0503020204020204" charset="-122"/>
              </a:rPr>
              <a:t>生活脉络</a:t>
            </a:r>
          </a:p>
        </p:txBody>
      </p:sp>
      <p:sp>
        <p:nvSpPr>
          <p:cNvPr id="2" name="矩形 1">
            <a:hlinkClick r:id="" action="ppaction://noaction"/>
          </p:cNvPr>
          <p:cNvSpPr/>
          <p:nvPr/>
        </p:nvSpPr>
        <p:spPr>
          <a:xfrm>
            <a:off x="689450" y="365170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fontAlgn="auto"/>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析热点</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时政解读</a:t>
            </a:r>
          </a:p>
        </p:txBody>
      </p:sp>
      <p:sp>
        <p:nvSpPr>
          <p:cNvPr id="4" name="矩形 3">
            <a:hlinkClick r:id="rId2" action="ppaction://hlinksldjump"/>
          </p:cNvPr>
          <p:cNvSpPr/>
          <p:nvPr/>
        </p:nvSpPr>
        <p:spPr>
          <a:xfrm>
            <a:off x="689450" y="42763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fontAlgn="auto">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热点     推动建设开放型经济</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6" name="矩形 5">
            <a:hlinkClick r:id="" action="ppaction://noaction"/>
          </p:cNvPr>
          <p:cNvSpPr/>
          <p:nvPr/>
        </p:nvSpPr>
        <p:spPr>
          <a:xfrm>
            <a:off x="920590" y="192069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en-US" altLang="zh-CN" sz="2800" b="1" dirty="0">
                <a:solidFill>
                  <a:srgbClr val="DA251C"/>
                </a:solidFill>
                <a:latin typeface="微软雅黑" panose="020B0503020204020204" charset="-122"/>
                <a:ea typeface="微软雅黑" panose="020B0503020204020204" charset="-122"/>
              </a:rPr>
              <a:t>          </a:t>
            </a:r>
            <a:r>
              <a:rPr lang="zh-CN" altLang="en-US" sz="2800" b="1" dirty="0">
                <a:solidFill>
                  <a:srgbClr val="DA251C"/>
                </a:solidFill>
                <a:latin typeface="微软雅黑" panose="020B0503020204020204" charset="-122"/>
                <a:ea typeface="微软雅黑" panose="020B0503020204020204" charset="-122"/>
              </a:rPr>
              <a:t>通方法</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290830" y="377190"/>
          <a:ext cx="11464290" cy="5798185"/>
        </p:xfrm>
        <a:graphic>
          <a:graphicData uri="http://schemas.openxmlformats.org/drawingml/2006/table">
            <a:tbl>
              <a:tblPr firstRow="1" bandRow="1">
                <a:tableStyleId>{5940675A-B579-460E-94D1-54222C63F5DA}</a:tableStyleId>
              </a:tblPr>
              <a:tblGrid>
                <a:gridCol w="461645"/>
                <a:gridCol w="923290"/>
                <a:gridCol w="461645"/>
                <a:gridCol w="9617710"/>
              </a:tblGrid>
              <a:tr h="156972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lToBr>
                      <a:noFill/>
                    </a:lnTlToBr>
                    <a:lnBlToTr>
                      <a:noFill/>
                    </a:lnBlToTr>
                    <a:noFill/>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实施区域协调发展战略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区域差异大、发展不平衡是我国的基本国情。区域协调发展战略是经济社会发展战略的重要组成部分,是增强区域发展协同性的重要途径;是拓展区域发展新空间的内在要求;是建设现代化经济体系的重要支撑。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00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大力度支持革命老区、民族地区、边疆地区、贫困地区加快发展,强化举措推进西部大开发形成新格局,深化改革加快东北等老工业基地振兴,发挥优势推动中部地区崛起,创新引领率先实现东部地区优化发展,建立更加有效的区域协调发展新机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95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实施乡村振兴战略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当前,我国发展不平衡不充分问题在乡村最为突出。农业农村农民问题是关系国计民生的根本性问题,必须始终把解决好“三农”问题作为全党工作重中之重。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88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坚持农业农村优先发展,按照产业兴旺、生态宜居、乡风文明、治理有效、生活富裕的总要求,建立健全城乡融合发展体制机制和政策体系,加快推进农业农村现代化。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经济热词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 数字经济</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数字经济是以数字化的知识和信息为关键生产要素,以数字技术创新为核心驱动力,以现代信息网络为重要载体,通过数字技术与实体经济深度融合,不断提高传统产业数字化、智能化水平,加速重构经济发展与政府治理模式的新型经济形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9781540" cy="601651"/>
          </a:xfrm>
        </p:spPr>
        <p:txBody>
          <a:bodyPr wrap="square"/>
          <a:lstStyle/>
          <a:p>
            <a:r>
              <a:rPr lang="zh-CN" altLang="en-US" sz="3200">
                <a:latin typeface="微软雅黑" panose="020B0503020204020204" charset="-122"/>
                <a:ea typeface="微软雅黑" panose="020B0503020204020204" charset="-122"/>
                <a:cs typeface="微软雅黑" panose="020B0503020204020204" charset="-122"/>
              </a:rPr>
              <a:t>考点</a:t>
            </a:r>
            <a:r>
              <a:rPr lang="en-US" altLang="zh-CN" sz="3200">
                <a:latin typeface="微软雅黑" panose="020B0503020204020204" charset="-122"/>
                <a:ea typeface="微软雅黑" panose="020B0503020204020204" charset="-122"/>
                <a:cs typeface="微软雅黑" panose="020B0503020204020204" charset="-122"/>
              </a:rPr>
              <a:t>4   经济全球化与对外开放</a:t>
            </a:r>
          </a:p>
        </p:txBody>
      </p:sp>
      <p:sp>
        <p:nvSpPr>
          <p:cNvPr id="2" name="文本框 1"/>
          <p:cNvSpPr txBox="1"/>
          <p:nvPr/>
        </p:nvSpPr>
        <p:spPr>
          <a:xfrm>
            <a:off x="266700" y="877570"/>
            <a:ext cx="11214100"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1.经济全球化的含义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指商品、劳务、技术、资金在全球范围内流动和配置,使各国经济日益相互依赖、相互联系的趋势。</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2.经济全球化的主要表现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[2019海南高考第7题]</a:t>
            </a:r>
          </a:p>
        </p:txBody>
      </p:sp>
      <p:graphicFrame>
        <p:nvGraphicFramePr>
          <p:cNvPr id="5" name="表格 4"/>
          <p:cNvGraphicFramePr/>
          <p:nvPr>
            <p:custDataLst>
              <p:tags r:id="rId1"/>
            </p:custDataLst>
          </p:nvPr>
        </p:nvGraphicFramePr>
        <p:xfrm>
          <a:off x="587692" y="3797300"/>
          <a:ext cx="10556240" cy="1414145"/>
        </p:xfrm>
        <a:graphic>
          <a:graphicData uri="http://schemas.openxmlformats.org/drawingml/2006/table">
            <a:tbl>
              <a:tblPr firstRow="1" bandRow="1">
                <a:tableStyleId>{5940675A-B579-460E-94D1-54222C63F5DA}</a:tableStyleId>
              </a:tblPr>
              <a:tblGrid>
                <a:gridCol w="510540"/>
                <a:gridCol w="2744470"/>
                <a:gridCol w="2019935"/>
                <a:gridCol w="5281295"/>
              </a:tblGrid>
              <a:tr h="5721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生产全球化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贸易全球化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资本全球化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20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侧重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生产领域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交换领域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投资领域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429577" y="468630"/>
          <a:ext cx="10810875" cy="6000750"/>
        </p:xfrm>
        <a:graphic>
          <a:graphicData uri="http://schemas.openxmlformats.org/drawingml/2006/table">
            <a:tbl>
              <a:tblPr firstRow="1" bandRow="1">
                <a:tableStyleId>{5940675A-B579-460E-94D1-54222C63F5DA}</a:tableStyleId>
              </a:tblPr>
              <a:tblGrid>
                <a:gridCol w="516255"/>
                <a:gridCol w="2780665"/>
                <a:gridCol w="2506345"/>
                <a:gridCol w="5007610"/>
              </a:tblGrid>
              <a:tr h="1076960">
                <a:tc>
                  <a:txBody>
                    <a:bodyPr/>
                    <a:lstStyle/>
                    <a:p>
                      <a:pPr indent="0" algn="ctr"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生产全球化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贸易全球化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资本全球化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65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许多商品(如汽车、计算机),虽然品牌是某国的,其实是许多国家共同协作完成的。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国际贸易规模迅速扩大,参与交换的商品种类越来越多,从一般商品到各类服务都进入了交易范围。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投资者只要在计算机上敲几个键,大量资金就可以短时间内从全球一个市场转移到另一个市场。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63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生产全球化是基础,决定着贸易全球化与资本全球化的发展;贸易全球化和资本全球化的发展又进一步促进了生产全球化程度的提高。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335" y="355600"/>
            <a:ext cx="1124712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b="1">
                <a:latin typeface="微软雅黑" panose="020B0503020204020204" charset="-122"/>
                <a:ea typeface="微软雅黑" panose="020B0503020204020204" charset="-122"/>
                <a:cs typeface="微软雅黑" panose="020B0503020204020204" charset="-122"/>
              </a:rPr>
              <a:t>　　　经济全球化下的比较优势理论</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比较优势理论:在两国之间,劳动生产率的差距并不是在任何产品上都是相等的。对于处于绝对优势的国家,应集中力量生产优势较大的产品;对于处于绝对劣势的国家,应集中力量生产劣势相对较小的产品,之后通过国际贸易,互相交换,彼此都节省了劳动,都得到了益处。</a:t>
            </a:r>
          </a:p>
          <a:p>
            <a:pPr algn="just"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我国的比较优势与劣势:从传统来看,我国在劳动密集型产品上具有比较优势,在资本、技术密集型产品上具有劣势。但随着我国加大自主创新力度,这一格局有所转变。我国也必须培育开放型经济发展新优势,防止陷入比较优势陷阱。</a:t>
            </a:r>
            <a:endParaRPr lang="zh-CN"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3075" y="1083945"/>
            <a:ext cx="11247120" cy="203009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3.经济全球化的载体——跨国公司</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[2019江苏高考第7题]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跨国公司全球化的生产经营方式大大促进了资金、技术、人力、商品等在全球范围内的流动,推动了国际分工水平的提高。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335" y="355600"/>
            <a:ext cx="1074039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4.经济全球化双重影响的表现、原因及对策</a:t>
            </a:r>
          </a:p>
        </p:txBody>
      </p:sp>
      <p:graphicFrame>
        <p:nvGraphicFramePr>
          <p:cNvPr id="2" name="表格 1"/>
          <p:cNvGraphicFramePr/>
          <p:nvPr>
            <p:custDataLst>
              <p:tags r:id="rId1"/>
            </p:custDataLst>
          </p:nvPr>
        </p:nvGraphicFramePr>
        <p:xfrm>
          <a:off x="405447" y="1263015"/>
          <a:ext cx="11198225" cy="5241925"/>
        </p:xfrm>
        <a:graphic>
          <a:graphicData uri="http://schemas.openxmlformats.org/drawingml/2006/table">
            <a:tbl>
              <a:tblPr firstRow="1" bandRow="1">
                <a:tableStyleId>{5940675A-B579-460E-94D1-54222C63F5DA}</a:tableStyleId>
              </a:tblPr>
              <a:tblGrid>
                <a:gridCol w="754380"/>
                <a:gridCol w="2657475"/>
                <a:gridCol w="4225290"/>
                <a:gridCol w="3561080"/>
              </a:tblGrid>
              <a:tr h="4768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3565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积极影响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推动生产力的发展,促成了贸易大繁荣、投资大便利、人员大流动、技术大发展,为世界经济增长提供了强劲动力。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经济全球化促进生产要素在全球范围内流动、国际分工水平提高和国际贸易迅速发展,从而推动世界范围内资源配置效率的提高、各国生产力的发展,为各国经济提供了更加广阔的发展空间。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我国应坚定不移地坚持对外开放,充分利用好国际国内两个市场、两种资源,积极参与国际分工与合作,利用好经济全球化带来的各种机遇。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93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促进各国经济合作。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经济全球化使世界各国的经济联系在一起,使各国之间的依赖程度日益加深。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66407" y="485775"/>
          <a:ext cx="10906760" cy="5509260"/>
        </p:xfrm>
        <a:graphic>
          <a:graphicData uri="http://schemas.openxmlformats.org/drawingml/2006/table">
            <a:tbl>
              <a:tblPr firstRow="1" bandRow="1">
                <a:tableStyleId>{5940675A-B579-460E-94D1-54222C63F5DA}</a:tableStyleId>
              </a:tblPr>
              <a:tblGrid>
                <a:gridCol w="694055"/>
                <a:gridCol w="2341245"/>
                <a:gridCol w="4784090"/>
                <a:gridCol w="3087370"/>
              </a:tblGrid>
              <a:tr h="5092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100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消极影响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带来发展失衡、治理困境、数字鸿沟、公平赤字等问题。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现阶段,经济全球化实质上是以发达资本主义国家为主导的。发达国家具有经济和科技上的优势,掌握着推动经济全球化趋势的现代信息技术,主导着世界市场的发展,左右着国际经济的“游戏规则”。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①促进建立公正合理的国际经济新秩序,是在经济全球化进程中趋利避害、促进人类共同发展的关键;②我国将继续深入参与经济全球化进程,推动经济全球化朝着更加开放、包容、普惠、平衡、共赢的方向发展。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89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加剧全球经济的不稳定性,尤其对发展中国家的经济安全构成极大的威胁。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经济全球化使世界各国的经济联系在一起,这使得一个国家的经济波动可能殃及他国,甚至影响全世界。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16953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积极参与经济全球化对我国经济发展的积极影响</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①消费者(劳动者):丰富消费市场,提高消费水平;带动国内经济发展,促进就业。</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②企业:引导企业转型升级;促进企业科技进步和管理创新;优化企业进出口产品结构,培育自主品牌;企业学会运用世贸规则维护自身合法权益;企业坚持引进来和走出去并重,弥补资金和技术的不足。</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③国民经济:优化资源配置,提高资源配置效率,促进生产力发展;为我国经济发展提供更加广阔的发展空间;提高我国对外开放水平,优化出口、投资和消费的比重,推动经济发展方式转变;引进资金、技术和先进管理经验,弥补我国资源不足的缺陷,推动社会主义现代化建设;扩大外需,拉动出口,提高我国经济的国际竞争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1175" y="303530"/>
            <a:ext cx="11189335" cy="737235"/>
          </a:xfrm>
          <a:prstGeom prst="rect">
            <a:avLst/>
          </a:prstGeom>
          <a:noFill/>
        </p:spPr>
        <p:txBody>
          <a:bodyPr wrap="square" rtlCol="0">
            <a:spAutoFit/>
          </a:bodyPr>
          <a:lstStyle/>
          <a:p>
            <a:pPr fontAlgn="auto">
              <a:lnSpc>
                <a:spcPct val="150000"/>
              </a:lnSpc>
            </a:pPr>
            <a:endParaRPr lang="zh-CN" altLang="en-US" sz="2800"/>
          </a:p>
        </p:txBody>
      </p:sp>
      <p:sp>
        <p:nvSpPr>
          <p:cNvPr id="2" name="文本框 1"/>
          <p:cNvSpPr txBox="1"/>
          <p:nvPr/>
        </p:nvSpPr>
        <p:spPr>
          <a:xfrm>
            <a:off x="327025" y="416560"/>
            <a:ext cx="10899140"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时政链接</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区域全面经济伙伴关系协定正式签署</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2020年11月,区域全面经济伙伴关系协定(RCEP)签署。这是东亚经济一体化建设近20年来最重要的成果,这标志着当前世界上人口最多、经贸规模最大、最具发展潜力的自由贸易区正式启航。此次签署RCEP的共有15个成员国,包括东盟10国(文莱、柬埔寨、印度尼西亚、老挝、马来西亚、缅甸、菲律宾、新加坡、泰国、越南)和中国、日本、韩国、澳大利亚、新西兰。RCEP的签署,意味着全球约三分之一的经济体量将形成一体化大市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新_1.jpg" descr="id:2147502964;FounderCES"/>
          <p:cNvPicPr>
            <a:picLocks noChangeAspect="1"/>
          </p:cNvPicPr>
          <p:nvPr/>
        </p:nvPicPr>
        <p:blipFill>
          <a:blip r:embed="rId3"/>
          <a:stretch>
            <a:fillRect/>
          </a:stretch>
        </p:blipFill>
        <p:spPr>
          <a:xfrm>
            <a:off x="983615" y="958215"/>
            <a:ext cx="10053320" cy="306070"/>
          </a:xfrm>
          <a:prstGeom prst="rect">
            <a:avLst/>
          </a:prstGeom>
        </p:spPr>
      </p:pic>
      <p:graphicFrame>
        <p:nvGraphicFramePr>
          <p:cNvPr id="5" name="表格 4"/>
          <p:cNvGraphicFramePr/>
          <p:nvPr>
            <p:custDataLst>
              <p:tags r:id="rId1"/>
            </p:custDataLst>
          </p:nvPr>
        </p:nvGraphicFramePr>
        <p:xfrm>
          <a:off x="983615" y="1276350"/>
          <a:ext cx="10076180" cy="4231005"/>
        </p:xfrm>
        <a:graphic>
          <a:graphicData uri="http://schemas.openxmlformats.org/drawingml/2006/table">
            <a:tbl>
              <a:tblPr firstRow="1" bandRow="1">
                <a:tableStyleId>{5940675A-B579-460E-94D1-54222C63F5DA}</a:tableStyleId>
              </a:tblPr>
              <a:tblGrid>
                <a:gridCol w="2884805"/>
                <a:gridCol w="1887220"/>
                <a:gridCol w="1724660"/>
                <a:gridCol w="1506220"/>
                <a:gridCol w="2073275"/>
              </a:tblGrid>
              <a:tr h="731520">
                <a:tc rowSpan="3">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理解社会主义市场经济体制等社会主义基本经济制度,既体现了社会主义制度优越性,又同我国社会主义初级阶段社会生产力发展水平相适应,是党和人民的伟大创造。评析市场机制的优点与局限性,辨析经济运行中政府与市场的关系,解析宏观调控的目标与手段。</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TlToBr>
                      <a:noFill/>
                    </a:lnTlToBr>
                    <a:lnBlToTr>
                      <a:noFill/>
                    </a:lnBlToTr>
                    <a:noFill/>
                  </a:tcPr>
                </a:tc>
                <a:tc rowSpan="2">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市场经济基本原理</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市场配置资源</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T13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增强对社会主义市场经济体制、新发展理念、建设现代化经济体系的措施和我国对外开放政策的认同;学会运用市场经济的基本原理分析常见的经济现象</a:t>
                      </a:r>
                      <a:r>
                        <a:rPr lang="zh-CN" altLang="en-US" sz="1600" b="0">
                          <a:solidFill>
                            <a:srgbClr val="000000"/>
                          </a:solidFill>
                          <a:latin typeface="微软雅黑" panose="020B0503020204020204" charset="-122"/>
                          <a:ea typeface="微软雅黑" panose="020B0503020204020204" charset="-122"/>
                          <a:cs typeface="微软雅黑" panose="020B0503020204020204" charset="-122"/>
                        </a:rPr>
                        <a:t>。</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TlToBr>
                      <a:noFill/>
                    </a:lnTlToBr>
                    <a:lnBlToTr>
                      <a:noFill/>
                    </a:lnBlToTr>
                    <a:noFill/>
                  </a:tcPr>
                </a:tc>
              </a:tr>
              <a:tr h="169926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市场调节的弊端、市场秩序</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2020天津高考,</a:t>
                      </a:r>
                    </a:p>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80022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社会主义市场经济</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宏观调控</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 y="404495"/>
            <a:ext cx="11226800"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微软雅黑" panose="020B0503020204020204" charset="-122"/>
              </a:rPr>
              <a:t>5.世界贸易组织(WTO)</a:t>
            </a:r>
          </a:p>
        </p:txBody>
      </p:sp>
      <p:graphicFrame>
        <p:nvGraphicFramePr>
          <p:cNvPr id="4" name="表格 3"/>
          <p:cNvGraphicFramePr/>
          <p:nvPr>
            <p:custDataLst>
              <p:tags r:id="rId1"/>
            </p:custDataLst>
          </p:nvPr>
        </p:nvGraphicFramePr>
        <p:xfrm>
          <a:off x="389255" y="925195"/>
          <a:ext cx="11657330" cy="5686425"/>
        </p:xfrm>
        <a:graphic>
          <a:graphicData uri="http://schemas.openxmlformats.org/drawingml/2006/table">
            <a:tbl>
              <a:tblPr firstRow="1" bandRow="1">
                <a:tableStyleId>{5940675A-B579-460E-94D1-54222C63F5DA}</a:tableStyleId>
              </a:tblPr>
              <a:tblGrid>
                <a:gridCol w="866775"/>
                <a:gridCol w="996950"/>
                <a:gridCol w="9793605"/>
              </a:tblGrid>
              <a:tr h="948690">
                <a:tc rowSpan="4">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世界贸易组织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专门协调国际贸易关系的国际经济组织,是独立于联合国之外的国际组织。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55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世界上最大的多边贸易组织,与世界银行、国际货币基金组织并称为世界三大经济组织。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积极组织多边谈判,为国际贸易制定一系列基本原则和协定,为成员提供解决贸易摩擦和冲突的场所。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86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非歧视原则、透明度原则、自由贸易原则和公平竞争原则。其中最重要的是非歧视原则,包括最惠国待遇原则和国民待遇原则。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420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中国与世界贸易组织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抓住机遇,迎接挑战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是经济全球化的受益者,更是贡献者。我国经济快速发展,为全球经济稳定和增长提供了持续强大的推动。我国同一大批国家的联动发展,使全球经济发展更加平衡。我国减贫事业的巨大成就,使全球经济增长更加包容。我国改革开放持续推进,为开放型世界经济发展提供了重要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4815" y="271145"/>
            <a:ext cx="986472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名师点拨</a:t>
            </a: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区分世贸组织的四个基本原则</a:t>
            </a:r>
          </a:p>
        </p:txBody>
      </p:sp>
      <p:graphicFrame>
        <p:nvGraphicFramePr>
          <p:cNvPr id="4" name="表格 3"/>
          <p:cNvGraphicFramePr/>
          <p:nvPr>
            <p:custDataLst>
              <p:tags r:id="rId1"/>
            </p:custDataLst>
          </p:nvPr>
        </p:nvGraphicFramePr>
        <p:xfrm>
          <a:off x="467042" y="828040"/>
          <a:ext cx="10930255" cy="5495925"/>
        </p:xfrm>
        <a:graphic>
          <a:graphicData uri="http://schemas.openxmlformats.org/drawingml/2006/table">
            <a:tbl>
              <a:tblPr firstRow="1" bandRow="1">
                <a:tableStyleId>{5940675A-B579-460E-94D1-54222C63F5DA}</a:tableStyleId>
              </a:tblPr>
              <a:tblGrid>
                <a:gridCol w="656590"/>
                <a:gridCol w="1729740"/>
                <a:gridCol w="8543925"/>
              </a:tblGrid>
              <a:tr h="526415">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基本原则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904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非歧视原则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最惠国待遇原则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一个缔约方在通商、航海、关税、公民法律地位等方面给予另一个缔约方的优惠、特权,应当无条件地给予所有的缔约方。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63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国民待遇原则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在民事权利方面,缔约方保证另一方的公民、企业和船舶在本国境内享受与本国公民、企业和船舶同等的待遇。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78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透明度原则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世贸组织成员需公布有效实施的、现行的贸易政策法规。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606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自由贸易原则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指通过限制和取消一切妨碍和阻止国际贸易开展与进行的所有障碍,包括法律、法规、政策和措施等,促进贸易的自由发展。该原则主要是通过关税减让、取消非关税壁垒来实现的。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232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公平竞争原则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各国发展对外贸易不应该采取不公正的贸易手段进行竞争,尤其是不能以倾销和补贴的方式销售本国商品。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5305" y="231775"/>
            <a:ext cx="1131062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6.发展更高层次的开放型经济</a:t>
            </a:r>
          </a:p>
        </p:txBody>
      </p:sp>
      <p:graphicFrame>
        <p:nvGraphicFramePr>
          <p:cNvPr id="2" name="表格 1"/>
          <p:cNvGraphicFramePr/>
          <p:nvPr>
            <p:custDataLst>
              <p:tags r:id="rId1"/>
            </p:custDataLst>
          </p:nvPr>
        </p:nvGraphicFramePr>
        <p:xfrm>
          <a:off x="459422" y="949960"/>
          <a:ext cx="10922635" cy="5091430"/>
        </p:xfrm>
        <a:graphic>
          <a:graphicData uri="http://schemas.openxmlformats.org/drawingml/2006/table">
            <a:tbl>
              <a:tblPr firstRow="1" bandRow="1">
                <a:tableStyleId>{5940675A-B579-460E-94D1-54222C63F5DA}</a:tableStyleId>
              </a:tblPr>
              <a:tblGrid>
                <a:gridCol w="642620"/>
                <a:gridCol w="10280015"/>
              </a:tblGrid>
              <a:tr h="1997710">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①有利于更好地利用国际国内两个市场、两种资源,促进国民经济持续健康发展。②有利于更好地与各国合作,优势互补,推动经济全球化朝着更加开放、包容、普惠、平衡、共赢的方向发展。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8220">
                <a:tc rowSpan="3">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对外开放是我国的一项基本国策。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94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我国逐步形成了全方位、宽领域、多层次的对外开放格局和开放型经济体系,极大地促进了社会生产力的发展、综合国力的增强和人民生活水平的提高。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82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是推动经济高质量发展、建设现代化经济体系的要求。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38772" y="330200"/>
          <a:ext cx="11370310" cy="6377940"/>
        </p:xfrm>
        <a:graphic>
          <a:graphicData uri="http://schemas.openxmlformats.org/drawingml/2006/table">
            <a:tbl>
              <a:tblPr firstRow="1" bandRow="1">
                <a:tableStyleId>{5940675A-B579-460E-94D1-54222C63F5DA}</a:tableStyleId>
              </a:tblPr>
              <a:tblGrid>
                <a:gridCol w="440055"/>
                <a:gridCol w="424815"/>
                <a:gridCol w="10505440"/>
              </a:tblGrid>
              <a:tr h="918845">
                <a:tc rowSpan="5">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国家角度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要以“一带一路”建设为重点,坚持引进来和走出去并重,遵循共商共建共享原则,加强创新能力开放合作,形成陆海内外联动、东西双向互济的开放格局。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76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加快转变对外经济发展方式,推动开放朝着优化结构、拓展深度、提高效益方向转变,着力培育开放型经济发展新优势。形成以技术、品牌、质量、服务为核心的出口竞争新优势,拓展对外贸易,培育贸易新业态新模式,推进贸易强国建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88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要实行高水平的贸易和投资自由化便利化政策,放宽市场准入,扩大服务业对外开放,保护外商投资合法权益。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48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创新对外投资方式,促进国际产能合作,加快培育国际经济合作和竞争新优势。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76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继续坚持对外开放的基本国策,坚持打开国门搞建设,主动参与和推动经济全球化进程,发展更高层次的开放型经济,不断壮大我国经济实力和综合国力,并且同各国人民同心协力,打造国际合作新平台,增添共同发展新动力,推动建设开放型世界经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476885" y="1677670"/>
          <a:ext cx="11068050" cy="3272155"/>
        </p:xfrm>
        <a:graphic>
          <a:graphicData uri="http://schemas.openxmlformats.org/drawingml/2006/table">
            <a:tbl>
              <a:tblPr firstRow="1" bandRow="1">
                <a:tableStyleId>{5940675A-B579-460E-94D1-54222C63F5DA}</a:tableStyleId>
              </a:tblPr>
              <a:tblGrid>
                <a:gridCol w="400050"/>
                <a:gridCol w="575310"/>
                <a:gridCol w="10092690"/>
              </a:tblGrid>
              <a:tr h="32721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企业角度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企业要注重产品结构调整,转变经济发展方式,制定正确的经营战略,培育自主品牌,学会运用国际贸易组织规则,加强管理和自主创新。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344170"/>
            <a:ext cx="868997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正确认识“引进来”与“走出去”</a:t>
            </a:r>
          </a:p>
        </p:txBody>
      </p:sp>
      <p:graphicFrame>
        <p:nvGraphicFramePr>
          <p:cNvPr id="3" name="表格 2"/>
          <p:cNvGraphicFramePr/>
          <p:nvPr>
            <p:custDataLst>
              <p:tags r:id="rId1"/>
            </p:custDataLst>
          </p:nvPr>
        </p:nvGraphicFramePr>
        <p:xfrm>
          <a:off x="283527" y="952500"/>
          <a:ext cx="11417935" cy="5732145"/>
        </p:xfrm>
        <a:graphic>
          <a:graphicData uri="http://schemas.openxmlformats.org/drawingml/2006/table">
            <a:tbl>
              <a:tblPr firstRow="1" bandRow="1">
                <a:tableStyleId>{5940675A-B579-460E-94D1-54222C63F5DA}</a:tableStyleId>
              </a:tblPr>
              <a:tblGrid>
                <a:gridCol w="367665"/>
                <a:gridCol w="368300"/>
                <a:gridCol w="4283075"/>
                <a:gridCol w="6398895"/>
              </a:tblGrid>
              <a:tr h="55245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“引进来”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“走出去”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1295">
                <a:tc rowSpan="3">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区别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社会主义现代化建设要充分引进和利用国外的资金、技术、人才及先进的管理经验。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通过到境外投资办厂、对外承包工程与劳务输出等各种形式,与其他国家进行经济技术合作。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78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弥补社会主义现代化建设资金、技术、人才、管理等方面的不足。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经过多年的发展,我国“走出去”的条件越来越成熟,要求越来越迫切;可以弥补国内资源和市场的不足;通过“走出去”可以进一步参与国际经济竞争与合作,全面提高对外开放水平。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605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新要求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创新利用外资方式,优化利用外资结构,发挥利用外资在推动自主创新、产业升级、区域协调发展等方面的积极作用。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创新对外投资和合作方式,支持企业在研发、生产、销售等方面开展国际化经营,加快培育我国的跨国公司和国际知名品牌。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441642" y="952500"/>
          <a:ext cx="11260455" cy="2777490"/>
        </p:xfrm>
        <a:graphic>
          <a:graphicData uri="http://schemas.openxmlformats.org/drawingml/2006/table">
            <a:tbl>
              <a:tblPr firstRow="1" bandRow="1">
                <a:tableStyleId>{5940675A-B579-460E-94D1-54222C63F5DA}</a:tableStyleId>
              </a:tblPr>
              <a:tblGrid>
                <a:gridCol w="676275"/>
                <a:gridCol w="4022090"/>
                <a:gridCol w="6562090"/>
              </a:tblGrid>
              <a:tr h="7639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“引进来”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“走出去”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358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“引进来”与“走出去”相互影响、相互制约,通过“引进来”可以为“走出去”提供必要基础,可以增强“走出去”的实力;通过“走出去”可以增强综合国力,带动国内产业升级,提升“引进来”的层次和水平。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33655" marR="3365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72389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7.贸易摩擦和贸易保护主义</a:t>
            </a:r>
            <a:br>
              <a:rPr lang="zh-CN" altLang="en-US" sz="2800" b="1">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(1)当前贸易摩擦的主要形式。</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①“数字鸿沟”:指不同国家、地区、人群之间,在信息技术的掌握、拥有、控制和使用上存在的差距。</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②绿色壁垒:以保护自然资源、生态环境和人类健康为名,通过制定一系列复杂苛刻的环保标准,对来自其他国家的产品和服务设置障碍,以保护本国产业。</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③倾销与反倾销:倾销,是指某国制造商或出口商将产品以低于正常价值的价格出口到另一国家的贸易行为。反倾销,是指进口国主管当局根据受到损害的国内企业的申诉,按照一定的法律程序,对给进口国生产相似产品的产业造成法定损害的进口产品,进行立案、调查、处理的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11661140" cy="5723890"/>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(2)我国应对贸易摩擦和贸易保护主义的对策。</a:t>
            </a:r>
            <a:r>
              <a:rPr lang="zh-CN" altLang="en-US" sz="2400">
                <a:latin typeface="微软雅黑" panose="020B0503020204020204" charset="-122"/>
                <a:ea typeface="微软雅黑" panose="020B0503020204020204" charset="-122"/>
                <a:cs typeface="微软雅黑" panose="020B0503020204020204" charset="-122"/>
              </a:rPr>
              <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①贯彻新发展理念,推动经济发展方式,推动产业结构优化升级;</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②规范自己的贸易行为,加强行业自律,制止低价竞销,维护良好的经营环境;</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③在追求贸易平衡的基础上合理控制进出口规模及增长速度,减少贸易摩擦;</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④坚持平等互利原则,通过平等的富有诚意的对话和协商,积极推进自由贸易区建设,拓展我国对外经济活动的空间,并积极解决国际贸易中存在的问题;</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⑤学会运用世界贸易组织原则和争端解决机制,维护本国的经济安全和合法的经济利益。</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⑥提高自主创新能力,形成以技术、品牌、质量、服务为核心的出口竞争新优势;</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⑦积极实施“走出去”战略,规避贸易保护主义壁垒;</a:t>
            </a:r>
            <a:br>
              <a:rPr lang="zh-CN" altLang="en-US" sz="2400">
                <a:latin typeface="微软雅黑" panose="020B0503020204020204" charset="-122"/>
                <a:ea typeface="微软雅黑" panose="020B0503020204020204" charset="-122"/>
                <a:cs typeface="微软雅黑" panose="020B0503020204020204" charset="-122"/>
              </a:rPr>
            </a:br>
            <a:r>
              <a:rPr lang="zh-CN" altLang="en-US" sz="2400">
                <a:latin typeface="微软雅黑" panose="020B0503020204020204" charset="-122"/>
                <a:ea typeface="微软雅黑" panose="020B0503020204020204" charset="-122"/>
                <a:cs typeface="微软雅黑" panose="020B0503020204020204" charset="-122"/>
              </a:rPr>
              <a:t>⑧坚持市场多元化战略,努力拓展国内市场,积极开拓新型国际市场;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351780" y="1035685"/>
            <a:ext cx="6717030" cy="4354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市场配置资源</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考法</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市场调节的弊端、市场秩序</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宏观调控</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新发展理念和建设现代化经济体系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经济全球化与对外开放</a:t>
            </a:r>
            <a:endParaRPr lang="en-US" altLang="zh-CN" sz="2800" dirty="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 </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表头新_1.jpg" descr="id:2147502964;FounderCES"/>
          <p:cNvPicPr>
            <a:picLocks noChangeAspect="1"/>
          </p:cNvPicPr>
          <p:nvPr/>
        </p:nvPicPr>
        <p:blipFill>
          <a:blip r:embed="rId3"/>
          <a:stretch>
            <a:fillRect/>
          </a:stretch>
        </p:blipFill>
        <p:spPr>
          <a:xfrm>
            <a:off x="899160" y="808990"/>
            <a:ext cx="10440670" cy="306070"/>
          </a:xfrm>
          <a:prstGeom prst="rect">
            <a:avLst/>
          </a:prstGeom>
        </p:spPr>
      </p:pic>
      <p:graphicFrame>
        <p:nvGraphicFramePr>
          <p:cNvPr id="5" name="表格 4"/>
          <p:cNvGraphicFramePr/>
          <p:nvPr>
            <p:custDataLst>
              <p:tags r:id="rId1"/>
            </p:custDataLst>
          </p:nvPr>
        </p:nvGraphicFramePr>
        <p:xfrm>
          <a:off x="911860" y="1107440"/>
          <a:ext cx="10414000" cy="5486400"/>
        </p:xfrm>
        <a:graphic>
          <a:graphicData uri="http://schemas.openxmlformats.org/drawingml/2006/table">
            <a:tbl>
              <a:tblPr firstRow="1" bandRow="1">
                <a:tableStyleId>{5940675A-B579-460E-94D1-54222C63F5DA}</a:tableStyleId>
              </a:tblPr>
              <a:tblGrid>
                <a:gridCol w="2950210"/>
                <a:gridCol w="2007235"/>
                <a:gridCol w="1776095"/>
                <a:gridCol w="1573530"/>
                <a:gridCol w="2106930"/>
              </a:tblGrid>
              <a:tr h="2194560">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阐释以人民为中心的发展思想和创新、协调、绿色、开放、共享的新发展理念,解释经济发展方式的转变和供给侧结构性改革,评析经济发展中践行社会责任的实例。</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新发展理念和中国特色社会主义新时代的经济建设</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新发展理念和建设现代化经济体系</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2020山东高考,</a:t>
                      </a:r>
                    </a:p>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T5</a:t>
                      </a:r>
                    </a:p>
                    <a:p>
                      <a:pPr indent="0" fontAlgn="auto">
                        <a:lnSpc>
                          <a:spcPct val="15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2020江苏高考,</a:t>
                      </a:r>
                    </a:p>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T10</a:t>
                      </a:r>
                    </a:p>
                    <a:p>
                      <a:pPr indent="0" fontAlgn="auto">
                        <a:lnSpc>
                          <a:spcPct val="150000"/>
                        </a:lnSpc>
                        <a:buNone/>
                      </a:pPr>
                      <a:r>
                        <a:rPr lang="en-US" sz="1600" spc="-100">
                          <a:solidFill>
                            <a:srgbClr val="000000"/>
                          </a:solidFill>
                          <a:uFillTx/>
                          <a:latin typeface="微软雅黑" panose="020B0503020204020204" charset="-122"/>
                          <a:ea typeface="微软雅黑" panose="020B0503020204020204" charset="-122"/>
                          <a:cs typeface="微软雅黑" panose="020B0503020204020204" charset="-122"/>
                          <a:sym typeface="+mn-ea"/>
                        </a:rPr>
                        <a:t>2020全国卷Ⅲ,</a:t>
                      </a:r>
                      <a:endParaRPr lang="en-US" sz="1600" b="0" spc="-10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1600">
                          <a:solidFill>
                            <a:srgbClr val="000000"/>
                          </a:solidFill>
                          <a:latin typeface="微软雅黑" panose="020B0503020204020204" charset="-122"/>
                          <a:ea typeface="微软雅黑" panose="020B0503020204020204" charset="-122"/>
                          <a:cs typeface="微软雅黑" panose="020B0503020204020204" charset="-122"/>
                          <a:sym typeface="+mn-ea"/>
                        </a:rPr>
                        <a:t>T38</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rowSpan="2">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科学分析建设现代化经济体系的措施,辩证看待经济全球化;理解社会主义市场经济的健康发展需要法律规范和引导,良好的市场秩序需要法律法规等市场规则来维护。作为经济活动的参与者,必须尊法学法守法用法,树立良好的法治意识。</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R w="12700" cap="flat" cmpd="sng">
                      <a:solidFill>
                        <a:srgbClr val="333333"/>
                      </a:solidFill>
                      <a:prstDash val="solid"/>
                      <a:headEnd type="none" w="med" len="med"/>
                      <a:tailEnd type="none" w="med" len="med"/>
                    </a:lnR>
                    <a:lnTlToBr>
                      <a:noFill/>
                    </a:lnTlToBr>
                    <a:lnBlToTr>
                      <a:noFill/>
                    </a:lnBlToTr>
                    <a:noFill/>
                  </a:tcPr>
                </a:tc>
              </a:tr>
              <a:tr h="3291840">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辨识国际经济中的比较优势,描述当代国际经济发展的基本特点和趋势。分析经济全球化的机遇和挑战,坚持正确义利观,阐释推动建设开放型世界经济的意义。引用实例,说明中国如何推动经济全球化朝着更加开放、包容、普惠、平衡、共赢的方向发展。</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经济全球化与对外开放</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NEU-BZ-S92" charset="0"/>
                        </a:rPr>
                        <a:t>经济全球化与对外开放</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tc>
                <a:tc>
                  <a:txBody>
                    <a:bodyPr/>
                    <a:lstStyle/>
                    <a:p>
                      <a:pPr indent="0" fontAlgn="auto">
                        <a:lnSpc>
                          <a:spcPct val="150000"/>
                        </a:lnSpc>
                        <a:buNone/>
                      </a:pPr>
                      <a:r>
                        <a:rPr lang="en-US" sz="1600" spc="-100">
                          <a:solidFill>
                            <a:srgbClr val="000000"/>
                          </a:solidFill>
                          <a:uFillTx/>
                          <a:latin typeface="微软雅黑" panose="020B0503020204020204" charset="-122"/>
                          <a:ea typeface="微软雅黑" panose="020B0503020204020204" charset="-122"/>
                          <a:cs typeface="微软雅黑" panose="020B0503020204020204" charset="-122"/>
                          <a:sym typeface="+mn-ea"/>
                        </a:rPr>
                        <a:t>2020天津高考,</a:t>
                      </a:r>
                      <a:endParaRPr lang="en-US" sz="1600" b="0" spc="-100">
                        <a:solidFill>
                          <a:srgbClr val="000000"/>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1600">
                          <a:solidFill>
                            <a:srgbClr val="000000"/>
                          </a:solidFill>
                          <a:latin typeface="微软雅黑" panose="020B0503020204020204" charset="-122"/>
                          <a:ea typeface="微软雅黑" panose="020B0503020204020204" charset="-122"/>
                          <a:cs typeface="微软雅黑" panose="020B0503020204020204" charset="-122"/>
                          <a:sym typeface="+mn-ea"/>
                        </a:rPr>
                        <a:t>T7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1600" b="0" spc="-100">
                          <a:solidFill>
                            <a:srgbClr val="000000"/>
                          </a:solidFill>
                          <a:uFillTx/>
                          <a:latin typeface="微软雅黑" panose="020B0503020204020204" charset="-122"/>
                          <a:ea typeface="微软雅黑" panose="020B0503020204020204" charset="-122"/>
                          <a:cs typeface="微软雅黑" panose="020B0503020204020204" charset="-122"/>
                        </a:rPr>
                        <a:t>2020全国卷Ⅱ,</a:t>
                      </a:r>
                    </a:p>
                    <a:p>
                      <a:pPr indent="0" fontAlgn="auto">
                        <a:lnSpc>
                          <a:spcPct val="15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T15</a:t>
                      </a:r>
                    </a:p>
                    <a:p>
                      <a:pPr indent="0" fontAlgn="auto">
                        <a:lnSpc>
                          <a:spcPct val="150000"/>
                        </a:lnSpc>
                        <a:buNone/>
                      </a:pP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c vMerge="1">
                  <a:txBody>
                    <a:bodyPr/>
                    <a:lstStyle/>
                    <a:p>
                      <a:endParaRPr lang="zh-CN"/>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826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市场配置资源</a:t>
            </a:r>
          </a:p>
        </p:txBody>
      </p:sp>
      <p:graphicFrame>
        <p:nvGraphicFramePr>
          <p:cNvPr id="5" name="表格 4"/>
          <p:cNvGraphicFramePr/>
          <p:nvPr>
            <p:custDataLst>
              <p:tags r:id="rId1"/>
            </p:custDataLst>
          </p:nvPr>
        </p:nvGraphicFramePr>
        <p:xfrm>
          <a:off x="167322" y="840740"/>
          <a:ext cx="11747500" cy="5466080"/>
        </p:xfrm>
        <a:graphic>
          <a:graphicData uri="http://schemas.openxmlformats.org/drawingml/2006/table">
            <a:tbl>
              <a:tblPr firstRow="1" bandRow="1">
                <a:tableStyleId>{5940675A-B579-460E-94D1-54222C63F5DA}</a:tableStyleId>
              </a:tblPr>
              <a:tblGrid>
                <a:gridCol w="1278890"/>
                <a:gridCol w="10468610"/>
              </a:tblGrid>
              <a:tr h="38404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构建更加系统完备、更加成熟定型的高水平社会主义市场经济体制,必须坚持社会主义市场经济改革方向,更加尊重市场经济一般规律,充分发挥市场在资源配置中的决定性作用,更好发挥政府作用。因此,市场配置资源在近年高考中考查频率一直很高,考查形式以选择题为主,主要结合国家放宽市场准入的具体事例考查市场机制,结合不同所有制经济平等参与市场竞争考查市场对资源配置的决定性作用,引导考生培养科学精神、法治意识核心素养。备考时,要着重理解市场在资源配置中如何发挥决定性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a:solidFill>
                        <a:schemeClr val="tx1"/>
                      </a:solidFill>
                      <a:prstDash val="solid"/>
                    </a:lnB>
                    <a:lnTlToBr>
                      <a:noFill/>
                    </a:lnTlToBr>
                    <a:lnBlToTr>
                      <a:noFill/>
                    </a:lnBlToTr>
                    <a:noFill/>
                  </a:tcPr>
                </a:tc>
              </a:tr>
              <a:tr h="72263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1.市场配置资源的优点</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2.市场调节的三大机制:价格、供求与竞争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a:solidFill>
                        <a:schemeClr val="tx1"/>
                      </a:solidFill>
                      <a:prstDash val="solid"/>
                    </a:lnT>
                    <a:lnB w="12700" cap="flat" cmpd="sng">
                      <a:solidFill>
                        <a:srgbClr val="333333"/>
                      </a:solidFill>
                      <a:prstDash val="solid"/>
                      <a:headEnd type="none" w="med" len="med"/>
                      <a:tailEnd type="none" w="med" len="med"/>
                    </a:lnB>
                    <a:lnTlToBr>
                      <a:noFill/>
                    </a:lnTlToBr>
                    <a:lnBlToTr>
                      <a:noFill/>
                    </a:lnBlToTr>
                    <a:noFill/>
                  </a:tcPr>
                </a:tc>
              </a:tr>
              <a:tr h="90297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市场对资源配置的决定性作用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9545" y="175895"/>
            <a:ext cx="11719560" cy="5908040"/>
          </a:xfrm>
        </p:spPr>
        <p:txBody>
          <a:bodyPr wrap="square"/>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1　 [2020全国卷Ⅱ,13,4]近年来,中国铁路上海局集团、南昌局集团、成都局集团等发布消息,对所属高铁列车执行票价调整:以公布票价为最高限价,分季节、分时段、分席别、分区段在限价内实行多档次票价,最大折扣幅度5.5折。对高铁车票实行差异化定价,意在</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①增加高铁供给,提高市场占有率</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②发挥价值规律作用,让市场供求决定价格</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③运用价格机制,提高高铁运营效率</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④形成合理比价,正确反映市场供求关系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A.①②	B.①③	C.②④	D.③④</a:t>
            </a:r>
          </a:p>
        </p:txBody>
      </p:sp>
      <p:pic>
        <p:nvPicPr>
          <p:cNvPr id="1301" name="示例_1.jpg" descr="id:2147512732;FounderCES"/>
          <p:cNvPicPr>
            <a:picLocks noChangeAspect="1"/>
          </p:cNvPicPr>
          <p:nvPr/>
        </p:nvPicPr>
        <p:blipFill>
          <a:blip r:embed="rId2"/>
          <a:stretch>
            <a:fillRect/>
          </a:stretch>
        </p:blipFill>
        <p:spPr>
          <a:xfrm>
            <a:off x="372110" y="424180"/>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95338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  </a:t>
            </a:r>
            <a:r>
              <a:rPr lang="zh-CN" altLang="en-US" sz="2400">
                <a:latin typeface="微软雅黑" panose="020B0503020204020204" charset="-122"/>
                <a:ea typeface="微软雅黑" panose="020B0503020204020204" charset="-122"/>
                <a:cs typeface="微软雅黑" panose="020B0503020204020204" charset="-122"/>
                <a:sym typeface="+mn-ea"/>
              </a:rPr>
              <a:t> 以公布票价为最高限价(价格反映价值),分季节、分时段、分席别、分区段在限价内实行多档次票价(价格反映供求),这种差异化的定价既能反映供求关系,又能反映商品价值,也体现了宏观调控(有形的手)的独特作用,这有利于提高高铁的运营效率,③④当选;对高铁车票实行差异化定价并非为了增加高铁供给,而是为了刺激高铁需求,①不选;供求影响价格,价值决定价格,②错误。</a:t>
            </a:r>
            <a:endParaRPr lang="en-US" altLang="zh-CN" sz="2800" b="1">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39725" y="3345815"/>
            <a:ext cx="6070600"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en-US" altLang="zh-CN" sz="2800" b="1">
                <a:latin typeface="微软雅黑" panose="020B0503020204020204" charset="-122"/>
                <a:ea typeface="微软雅黑" panose="020B0503020204020204" charset="-122"/>
                <a:cs typeface="微软雅黑" panose="020B0503020204020204" charset="-122"/>
                <a:sym typeface="+mn-ea"/>
              </a:rPr>
              <a:t>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4780" y="270510"/>
            <a:ext cx="11709400" cy="5908040"/>
          </a:xfrm>
        </p:spPr>
        <p:txBody>
          <a:bodyPr wrap="square"/>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名词释义</a:t>
            </a: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差异化定价与比价</a:t>
            </a:r>
            <a:r>
              <a:rPr lang="en-US" altLang="zh-CN" sz="2800">
                <a:latin typeface="微软雅黑" panose="020B0503020204020204" charset="-122"/>
                <a:ea typeface="微软雅黑" panose="020B0503020204020204" charset="-122"/>
                <a:cs typeface="微软雅黑" panose="020B0503020204020204" charset="-122"/>
                <a:sym typeface="+mn-ea"/>
              </a:rPr>
              <a:t/>
            </a:r>
            <a:br>
              <a:rPr lang="en-US" altLang="zh-CN" sz="2800">
                <a:latin typeface="微软雅黑" panose="020B0503020204020204" charset="-122"/>
                <a:ea typeface="微软雅黑" panose="020B0503020204020204" charset="-122"/>
                <a:cs typeface="微软雅黑" panose="020B0503020204020204" charset="-122"/>
                <a:sym typeface="+mn-ea"/>
              </a:rPr>
            </a:br>
            <a:r>
              <a:rPr lang="en-US" altLang="zh-CN" sz="2400">
                <a:latin typeface="微软雅黑" panose="020B0503020204020204" charset="-122"/>
                <a:ea typeface="微软雅黑" panose="020B0503020204020204" charset="-122"/>
                <a:cs typeface="微软雅黑" panose="020B0503020204020204" charset="-122"/>
                <a:sym typeface="+mn-ea"/>
              </a:rPr>
              <a:t>　　</a:t>
            </a:r>
            <a:r>
              <a:rPr lang="en-US" altLang="zh-CN"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所谓差异化定价,是指企业在提供产品服务时,不是不加区别地对所有客户均提供相同的价格,而是在充分考虑产品差异、顾客需求差异、时间差异、地点差异等基础上,谨慎行使产品价格浮动权,提供不同的有针对性的价格。差异化定价需要在对市场进行细分的基础上,对价格进行细分。差异化定价主要有顾客差异化定价、渠道差异化定价、产品差异化定价、时间差异化定价等类别。</a:t>
            </a:r>
            <a:br>
              <a:rPr lang="en-US" altLang="zh-CN"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br>
            <a:r>
              <a:rPr lang="en-US" altLang="zh-CN" sz="2800" spc="-200">
                <a:solidFill>
                  <a:schemeClr val="tx1"/>
                </a:solidFill>
                <a:uFillTx/>
                <a:latin typeface="微软雅黑" panose="020B0503020204020204" charset="-122"/>
                <a:ea typeface="微软雅黑" panose="020B0503020204020204" charset="-122"/>
                <a:cs typeface="微软雅黑" panose="020B0503020204020204" charset="-122"/>
                <a:sym typeface="+mn-ea"/>
              </a:rPr>
              <a:t>      比价,是“商品比价”的简称,指在同一市场、同一时间内,不同种类的商品价格之间的比例。商品比价在本质上是不同商品价值量之间比例关系的反映,同时也受市场供求的影响;反过来,商品比价对供求又有反作用。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1494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市场调节的弊端、市场秩序</a:t>
            </a:r>
          </a:p>
        </p:txBody>
      </p:sp>
      <p:graphicFrame>
        <p:nvGraphicFramePr>
          <p:cNvPr id="3" name="表格 2"/>
          <p:cNvGraphicFramePr/>
          <p:nvPr>
            <p:custDataLst>
              <p:tags r:id="rId1"/>
            </p:custDataLst>
          </p:nvPr>
        </p:nvGraphicFramePr>
        <p:xfrm>
          <a:off x="288607" y="974725"/>
          <a:ext cx="11176635" cy="4243070"/>
        </p:xfrm>
        <a:graphic>
          <a:graphicData uri="http://schemas.openxmlformats.org/drawingml/2006/table">
            <a:tbl>
              <a:tblPr firstRow="1" bandRow="1">
                <a:tableStyleId>{5940675A-B579-460E-94D1-54222C63F5DA}</a:tableStyleId>
              </a:tblPr>
              <a:tblGrid>
                <a:gridCol w="1412875"/>
                <a:gridCol w="9763760"/>
              </a:tblGrid>
              <a:tr h="244221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市场秩序的关注度有所提高,主要通过设置生活化的情境,综合考查市场调节的弊端与市场秩序的有关知识,考查考生的辨识与判断、分析与综合能力。备考时,要重点掌握市场调节的弊端,就如何更好地发挥市场的决定性作用提出合理性建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358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1.市场失灵</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2.市场调节的弊端</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3.市场规则与市场秩序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1405">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1.市场调节的弊端</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2.如何维护市场秩序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138366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[2020天津高考,5,3]对漫画《摇身一变》反映的经济现象认识正确的是</a:t>
            </a: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pic>
        <p:nvPicPr>
          <p:cNvPr id="2" name="图片 1"/>
          <p:cNvPicPr>
            <a:picLocks noChangeAspect="1"/>
          </p:cNvPicPr>
          <p:nvPr/>
        </p:nvPicPr>
        <p:blipFill>
          <a:blip r:embed="rId3"/>
          <a:stretch>
            <a:fillRect/>
          </a:stretch>
        </p:blipFill>
        <p:spPr>
          <a:xfrm>
            <a:off x="7162165" y="1776095"/>
            <a:ext cx="4693285" cy="2709545"/>
          </a:xfrm>
          <a:prstGeom prst="rect">
            <a:avLst/>
          </a:prstGeom>
        </p:spPr>
      </p:pic>
      <p:sp>
        <p:nvSpPr>
          <p:cNvPr id="100" name="文本框 99"/>
          <p:cNvSpPr txBox="1"/>
          <p:nvPr/>
        </p:nvSpPr>
        <p:spPr>
          <a:xfrm>
            <a:off x="339725" y="1776095"/>
            <a:ext cx="6960235" cy="3969385"/>
          </a:xfrm>
          <a:prstGeom prst="rect">
            <a:avLst/>
          </a:prstGeom>
          <a:noFill/>
          <a:ln w="9525">
            <a:noFill/>
          </a:ln>
        </p:spPr>
        <p:txBody>
          <a:bodyPr wrap="square">
            <a:spAutoFit/>
          </a:bodyPr>
          <a:lstStyle/>
          <a:p>
            <a:pPr indent="0" fontAlgn="auto">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a:t>
            </a:r>
            <a:r>
              <a:rPr lang="zh-CN" sz="2800" b="0">
                <a:solidFill>
                  <a:srgbClr val="000000"/>
                </a:solidFill>
                <a:latin typeface="微软雅黑" panose="020B0503020204020204" charset="-122"/>
                <a:ea typeface="微软雅黑" panose="020B0503020204020204" charset="-122"/>
                <a:cs typeface="微软雅黑" panose="020B0503020204020204" charset="-122"/>
              </a:rPr>
              <a:t>这是市场调节自发性的表现</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②</a:t>
            </a:r>
            <a:r>
              <a:rPr lang="zh-CN" sz="2800" b="0">
                <a:solidFill>
                  <a:srgbClr val="000000"/>
                </a:solidFill>
                <a:latin typeface="微软雅黑" panose="020B0503020204020204" charset="-122"/>
                <a:ea typeface="微软雅黑" panose="020B0503020204020204" charset="-122"/>
                <a:cs typeface="微软雅黑" panose="020B0503020204020204" charset="-122"/>
              </a:rPr>
              <a:t>市场交易应该遵循诚实守信的原则</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③</a:t>
            </a:r>
            <a:r>
              <a:rPr lang="zh-CN" sz="2800" b="0">
                <a:solidFill>
                  <a:srgbClr val="000000"/>
                </a:solidFill>
                <a:latin typeface="微软雅黑" panose="020B0503020204020204" charset="-122"/>
                <a:ea typeface="微软雅黑" panose="020B0503020204020204" charset="-122"/>
                <a:cs typeface="微软雅黑" panose="020B0503020204020204" charset="-122"/>
              </a:rPr>
              <a:t>供求关系决定价格</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供不应求价格上涨</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④</a:t>
            </a:r>
            <a:r>
              <a:rPr lang="zh-CN" sz="2800" b="0">
                <a:solidFill>
                  <a:srgbClr val="000000"/>
                </a:solidFill>
                <a:latin typeface="微软雅黑" panose="020B0503020204020204" charset="-122"/>
                <a:ea typeface="微软雅黑" panose="020B0503020204020204" charset="-122"/>
                <a:cs typeface="微软雅黑" panose="020B0503020204020204" charset="-122"/>
              </a:rPr>
              <a:t>名人效应影响价格是市场调节盲目性的表现</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A.①④	B.①②	C.②③	D.③④</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市场秩序的有关知识。在市场经济中,在价值规律的自发作用下,为了自身的眼前利益,有的人制假售假,这是市场调节自发性的表现,①正确。制假售假行为违背了诚实守信的市场规则,这启示生产者和经营者应遵循诚实守信的原则,②正确。价值决定价格,供求是影响价格的重要因素,而非决定因素,且材料中商品价格上涨不是由供求关系引起的,③错误。漫画《摇身一变》反映的是商品交易中的制假售假行为,并不是名人效应引起的价格的变动,④不选。</a:t>
            </a:r>
          </a:p>
        </p:txBody>
      </p:sp>
      <p:sp>
        <p:nvSpPr>
          <p:cNvPr id="2" name="文本框 1"/>
          <p:cNvSpPr txBox="1"/>
          <p:nvPr/>
        </p:nvSpPr>
        <p:spPr>
          <a:xfrm>
            <a:off x="339725" y="5008245"/>
            <a:ext cx="6298565" cy="737235"/>
          </a:xfrm>
          <a:prstGeom prst="rect">
            <a:avLst/>
          </a:prstGeom>
          <a:noFill/>
        </p:spPr>
        <p:txBody>
          <a:bodyPr wrap="square" rtlCol="0" anchor="t">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正确区分市场调节的自发性、滞后性和盲目性</a:t>
            </a:r>
            <a:br>
              <a:rPr lang="zh-CN" altLang="en-US" sz="2800" b="1">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1.自发性:价值规律自发调节→市场主体自发追逐利益→可能导致盲目竞争、不正当行为和两极分化。 (自发性强调逐利心态导致的不正当行为)</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2.盲目性:分散经营→盲目决策→一哄而上(退)→供求失衡→经济波动、资源浪费。 (盲目性主要指决策的作出与市场供求形势不符,强调的是无法全面掌握市场信息)</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3.滞后性:市场变化(供求变动)→价格变动→闻价而调(增产或减产)→事后调节(时间差)→供求失衡→经济波动、资源浪费。 (滞后性指决策的调整落后于市场供求变化,强调的是信息反馈不及时)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3118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宏观调控</a:t>
            </a:r>
          </a:p>
        </p:txBody>
      </p:sp>
      <p:graphicFrame>
        <p:nvGraphicFramePr>
          <p:cNvPr id="2" name="表格 1"/>
          <p:cNvGraphicFramePr/>
          <p:nvPr>
            <p:custDataLst>
              <p:tags r:id="rId1"/>
            </p:custDataLst>
          </p:nvPr>
        </p:nvGraphicFramePr>
        <p:xfrm>
          <a:off x="252412" y="852805"/>
          <a:ext cx="11238230" cy="5659120"/>
        </p:xfrm>
        <a:graphic>
          <a:graphicData uri="http://schemas.openxmlformats.org/drawingml/2006/table">
            <a:tbl>
              <a:tblPr firstRow="1" bandRow="1">
                <a:tableStyleId>{5940675A-B579-460E-94D1-54222C63F5DA}</a:tableStyleId>
              </a:tblPr>
              <a:tblGrid>
                <a:gridCol w="1393190"/>
                <a:gridCol w="9845040"/>
              </a:tblGrid>
              <a:tr h="329184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命题分析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年高考对宏观调控的考查频率很高,多以经济新形势、政府“放管服”改革等为大背景,与所有制、市场调节、企业经营等知识相结合进行考查。题型以选择题居多,有时也会作为非选择题的一个答案要点出现,主要考查考生对宏观调控手段具体运用的理解,考查考生的辨识与判断、推理与论证能力,引导考生树立政治认同、科学精神核心素养。备考时,要理解宏观调控的意义,理解国家根据经济形势的变化合理运用宏观调控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已考视角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1.财政政策、货币政策</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2.宏观调控手段的区分</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3.宏观调控的主要目标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1360">
                <a:tc>
                  <a:txBody>
                    <a:bodyPr/>
                    <a:lstStyle/>
                    <a:p>
                      <a:pPr indent="0" algn="ctr" fontAlgn="auto">
                        <a:lnSpc>
                          <a:spcPct val="150000"/>
                        </a:lnSpc>
                        <a:buNone/>
                      </a:pPr>
                      <a:r>
                        <a:rPr lang="en-US" sz="2400" b="1">
                          <a:solidFill>
                            <a:srgbClr val="000000"/>
                          </a:solidFill>
                          <a:latin typeface="微软雅黑" panose="020B0503020204020204" charset="-122"/>
                          <a:ea typeface="微软雅黑" panose="020B0503020204020204" charset="-122"/>
                          <a:cs typeface="NEU-BZ-S92" charset="0"/>
                        </a:rPr>
                        <a:t>预测视角</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宏观调控的手段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1383665"/>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3</a:t>
            </a:r>
            <a:r>
              <a:rPr lang="zh-CN" altLang="en-US" sz="2800">
                <a:latin typeface="微软雅黑" panose="020B0503020204020204" charset="-122"/>
                <a:ea typeface="微软雅黑" panose="020B0503020204020204" charset="-122"/>
                <a:cs typeface="微软雅黑" panose="020B0503020204020204" charset="-122"/>
              </a:rPr>
              <a:t>　[2018全国卷Ⅱ,14,4]近三年来,某国财政赤字率和通货膨胀率的变化如下表所示。</a:t>
            </a:r>
          </a:p>
        </p:txBody>
      </p:sp>
      <p:pic>
        <p:nvPicPr>
          <p:cNvPr id="1301" name="示例_1.jpg" descr="id:2147512732;FounderCES"/>
          <p:cNvPicPr>
            <a:picLocks noChangeAspect="1"/>
          </p:cNvPicPr>
          <p:nvPr/>
        </p:nvPicPr>
        <p:blipFill>
          <a:blip r:embed="rId3"/>
          <a:stretch>
            <a:fillRect/>
          </a:stretch>
        </p:blipFill>
        <p:spPr>
          <a:xfrm>
            <a:off x="339725" y="635635"/>
            <a:ext cx="818515" cy="373380"/>
          </a:xfrm>
          <a:prstGeom prst="rect">
            <a:avLst/>
          </a:prstGeom>
        </p:spPr>
      </p:pic>
      <p:graphicFrame>
        <p:nvGraphicFramePr>
          <p:cNvPr id="8" name="表格 7"/>
          <p:cNvGraphicFramePr/>
          <p:nvPr>
            <p:custDataLst>
              <p:tags r:id="rId1"/>
            </p:custDataLst>
          </p:nvPr>
        </p:nvGraphicFramePr>
        <p:xfrm>
          <a:off x="915939" y="1699976"/>
          <a:ext cx="9181465" cy="2357755"/>
        </p:xfrm>
        <a:graphic>
          <a:graphicData uri="http://schemas.openxmlformats.org/drawingml/2006/table">
            <a:tbl>
              <a:tblPr firstRow="1" bandRow="1">
                <a:tableStyleId>{5940675A-B579-460E-94D1-54222C63F5DA}</a:tableStyleId>
              </a:tblPr>
              <a:tblGrid>
                <a:gridCol w="1753870"/>
                <a:gridCol w="1770380"/>
                <a:gridCol w="2194560"/>
                <a:gridCol w="3462655"/>
              </a:tblGrid>
              <a:tr h="146304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年份</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指标</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w="12700">
                      <a:solidFill>
                        <a:schemeClr val="tx1"/>
                      </a:solidFill>
                      <a:prstDash val="solid"/>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2015年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2016年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2017年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386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财政赤字率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6.7%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08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通货膨胀率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7.5%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915035" y="4057650"/>
            <a:ext cx="10383520"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为了应对这种局面,该国可采取的政策措施是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①降低企业所得税税率　　　②央行在市场上出售债券</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③降低存款准备金率　　　　④压缩政府开支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A.①③	B.①④	C.②③	D.②④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899160" y="1313815"/>
          <a:ext cx="10440670" cy="5076190"/>
        </p:xfrm>
        <a:graphic>
          <a:graphicData uri="http://schemas.openxmlformats.org/drawingml/2006/table">
            <a:tbl>
              <a:tblPr firstRow="1" bandRow="1">
                <a:tableStyleId>{5940675A-B579-460E-94D1-54222C63F5DA}</a:tableStyleId>
              </a:tblPr>
              <a:tblGrid>
                <a:gridCol w="2959100"/>
                <a:gridCol w="7481570"/>
              </a:tblGrid>
              <a:tr h="5076190">
                <a:tc>
                  <a:txBody>
                    <a:bodyPr/>
                    <a:lstStyle/>
                    <a:p>
                      <a:pPr indent="0" algn="ctr" fontAlgn="auto">
                        <a:lnSpc>
                          <a:spcPct val="150000"/>
                        </a:lnSpc>
                        <a:buNone/>
                      </a:pPr>
                      <a:r>
                        <a:rPr lang="en-US" sz="2000" b="1">
                          <a:solidFill>
                            <a:srgbClr val="000000"/>
                          </a:solidFill>
                          <a:latin typeface="微软雅黑" panose="020B0503020204020204" charset="-122"/>
                          <a:ea typeface="微软雅黑" panose="020B0503020204020204" charset="-122"/>
                          <a:cs typeface="NEU-BZ-S92" charset="0"/>
                        </a:rPr>
                        <a:t>高考怎么考</a:t>
                      </a:r>
                      <a:endParaRPr lang="en-US" altLang="en-US" sz="2000" b="1">
                        <a:solidFill>
                          <a:srgbClr val="000000"/>
                        </a:solidFill>
                        <a:latin typeface="微软雅黑" panose="020B0503020204020204" charset="-122"/>
                        <a:ea typeface="微软雅黑" panose="020B0503020204020204" charset="-122"/>
                        <a:cs typeface="NEU-BZ-S92" charset="0"/>
                      </a:endParaRPr>
                    </a:p>
                  </a:txBody>
                  <a:tcPr marL="0" marR="0" marT="0" marB="0" anchor="ctr"/>
                </a:tc>
                <a:tc>
                  <a:txBody>
                    <a:bodyPr/>
                    <a:lstStyle/>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基础性:</a:t>
                      </a:r>
                      <a:r>
                        <a:rPr lang="en-US" sz="2000" b="0">
                          <a:solidFill>
                            <a:srgbClr val="000000"/>
                          </a:solidFill>
                          <a:latin typeface="微软雅黑" panose="020B0503020204020204" charset="-122"/>
                          <a:ea typeface="微软雅黑" panose="020B0503020204020204" charset="-122"/>
                          <a:cs typeface="微软雅黑" panose="020B0503020204020204" charset="-122"/>
                        </a:rPr>
                        <a:t>主要考查市场配置资源、科学的宏观调控、建设现代化经济体系、经济全球化的表现、全面提高开放型经济水平等基本理论知识。</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综合性:</a:t>
                      </a:r>
                      <a:r>
                        <a:rPr lang="en-US" sz="2000" b="0">
                          <a:solidFill>
                            <a:srgbClr val="000000"/>
                          </a:solidFill>
                          <a:latin typeface="微软雅黑" panose="020B0503020204020204" charset="-122"/>
                          <a:ea typeface="微软雅黑" panose="020B0503020204020204" charset="-122"/>
                          <a:cs typeface="微软雅黑" panose="020B0503020204020204" charset="-122"/>
                        </a:rPr>
                        <a:t>主要考查所有制、新发展理念和现代化经济体系之间的内在逻辑联系。</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应用性:</a:t>
                      </a:r>
                      <a:r>
                        <a:rPr lang="en-US" sz="2000" b="0">
                          <a:solidFill>
                            <a:srgbClr val="000000"/>
                          </a:solidFill>
                          <a:latin typeface="微软雅黑" panose="020B0503020204020204" charset="-122"/>
                          <a:ea typeface="微软雅黑" panose="020B0503020204020204" charset="-122"/>
                          <a:cs typeface="微软雅黑" panose="020B0503020204020204" charset="-122"/>
                        </a:rPr>
                        <a:t>以国家的大政方针、我国新时代发展的具体经济举措等为背景材料,考查考生运用宏观调控的相关知识分析、解决我国经济发展中的现实问题。</a:t>
                      </a:r>
                    </a:p>
                    <a:p>
                      <a:pPr indent="0" fontAlgn="auto">
                        <a:lnSpc>
                          <a:spcPct val="150000"/>
                        </a:lnSpc>
                        <a:buNone/>
                      </a:pPr>
                      <a:r>
                        <a:rPr lang="en-US" sz="2000" b="1">
                          <a:solidFill>
                            <a:srgbClr val="000000"/>
                          </a:solidFill>
                          <a:latin typeface="微软雅黑" panose="020B0503020204020204" charset="-122"/>
                          <a:ea typeface="微软雅黑" panose="020B0503020204020204" charset="-122"/>
                          <a:cs typeface="微软雅黑" panose="020B0503020204020204" charset="-122"/>
                        </a:rPr>
                        <a:t>创新性:</a:t>
                      </a:r>
                      <a:r>
                        <a:rPr lang="en-US" sz="2000" b="0">
                          <a:solidFill>
                            <a:srgbClr val="000000"/>
                          </a:solidFill>
                          <a:latin typeface="微软雅黑" panose="020B0503020204020204" charset="-122"/>
                          <a:ea typeface="微软雅黑" panose="020B0503020204020204" charset="-122"/>
                          <a:cs typeface="微软雅黑" panose="020B0503020204020204" charset="-122"/>
                        </a:rPr>
                        <a:t>联系时政热点,以文字、图表、漫画等为载体,注重考查考生的辨识与判断能力和数据分析能力。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20265"/>
            <a:ext cx="11515730" cy="4615815"/>
          </a:xfrm>
        </p:spPr>
        <p:txBody>
          <a:bodyPr/>
          <a:lstStyle/>
          <a:p>
            <a:pPr fontAlgn="auto">
              <a:lnSpc>
                <a:spcPct val="150000"/>
              </a:lnSpc>
            </a:pPr>
            <a:r>
              <a:rPr lang="zh-CN" altLang="en-US" sz="2800" b="1" spc="-200">
                <a:latin typeface="微软雅黑" panose="020B0503020204020204" charset="-122"/>
                <a:ea typeface="微软雅黑" panose="020B0503020204020204" charset="-122"/>
                <a:cs typeface="微软雅黑" panose="020B0503020204020204" charset="-122"/>
                <a:sym typeface="+mn-ea"/>
              </a:rPr>
              <a:t>解析 </a:t>
            </a:r>
            <a:r>
              <a:rPr lang="zh-CN" altLang="en-US" sz="2800" spc="-200">
                <a:latin typeface="微软雅黑" panose="020B0503020204020204" charset="-122"/>
                <a:ea typeface="微软雅黑" panose="020B0503020204020204" charset="-122"/>
                <a:cs typeface="微软雅黑" panose="020B0503020204020204" charset="-122"/>
                <a:sym typeface="+mn-ea"/>
              </a:rPr>
              <a:t>  本题考查国家宏观调控的相关知识。根据表中信息,该国一方面财政赤字率逐年增加,而且偏高,另一方面该国通货膨胀率不断提高,表明该国通货膨胀日益严重。因此,通过央行在市场上出售债券,回笼部分流通中的货币,可减少流通中的货币量,有效抑制通货膨胀,②符合题意;压缩政府开支,有利于缩小财政赤字,④符合题意。降低企业所得税税率有利于刺激企业扩大投资,使通货膨胀更加严重,而且在一定程度上还会使财政赤字进一步加大,①不符合题意;降低存款准备金率属于积极的货币政策,不适用于经济发展过热时使用,③不符合题意。</a:t>
            </a:r>
            <a:endParaRPr lang="zh-CN" altLang="en-US" sz="2800"/>
          </a:p>
        </p:txBody>
      </p:sp>
      <p:sp>
        <p:nvSpPr>
          <p:cNvPr id="2" name="文本框 1"/>
          <p:cNvSpPr txBox="1"/>
          <p:nvPr/>
        </p:nvSpPr>
        <p:spPr>
          <a:xfrm>
            <a:off x="338455" y="4935855"/>
            <a:ext cx="6006465" cy="521970"/>
          </a:xfrm>
          <a:prstGeom prst="rect">
            <a:avLst/>
          </a:prstGeom>
          <a:noFill/>
        </p:spPr>
        <p:txBody>
          <a:bodyPr wrap="square" rtlCol="0" anchor="t">
            <a:spAutoFit/>
          </a:bodyPr>
          <a:lstStyle/>
          <a:p>
            <a:r>
              <a:rPr lang="zh-CN" altLang="en-US" sz="2800" b="1" spc="-200">
                <a:latin typeface="微软雅黑" panose="020B0503020204020204" charset="-122"/>
                <a:ea typeface="微软雅黑" panose="020B0503020204020204" charset="-122"/>
                <a:cs typeface="微软雅黑" panose="020B0503020204020204" charset="-122"/>
                <a:sym typeface="+mn-ea"/>
              </a:rPr>
              <a:t>答案 </a:t>
            </a:r>
            <a:r>
              <a:rPr lang="zh-CN" altLang="en-US" sz="2800" spc="-200">
                <a:latin typeface="微软雅黑" panose="020B0503020204020204" charset="-122"/>
                <a:ea typeface="微软雅黑" panose="020B0503020204020204" charset="-122"/>
                <a:cs typeface="微软雅黑" panose="020B0503020204020204" charset="-122"/>
                <a:sym typeface="+mn-ea"/>
              </a:rPr>
              <a:t>   </a:t>
            </a:r>
            <a:r>
              <a:rPr lang="en-US" altLang="zh-CN" sz="2800" spc="-200">
                <a:latin typeface="微软雅黑" panose="020B0503020204020204" charset="-122"/>
                <a:ea typeface="微软雅黑" panose="020B0503020204020204" charset="-122"/>
                <a:cs typeface="微软雅黑" panose="020B0503020204020204" charset="-122"/>
                <a:sym typeface="+mn-ea"/>
              </a:rPr>
              <a:t>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725" y="392430"/>
            <a:ext cx="9526905" cy="3322955"/>
          </a:xfrm>
        </p:spPr>
        <p:txBody>
          <a:bodyPr wrap="square"/>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运用关键信息法区分宏观调控的手段</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1.经济手段: 财政政策、货币政策、制定和实施经济发展战         略和规划、收入分配政策、产业政策等。</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2.法律手段: 经济立法、经济司法等。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3.行政手段: 吊销、价格干预、查封、扣押、行政处罚等。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24230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新发展理念和建设现代化经济体系</a:t>
            </a:r>
          </a:p>
        </p:txBody>
      </p:sp>
      <p:graphicFrame>
        <p:nvGraphicFramePr>
          <p:cNvPr id="2" name="表格 1"/>
          <p:cNvGraphicFramePr/>
          <p:nvPr>
            <p:custDataLst>
              <p:tags r:id="rId1"/>
            </p:custDataLst>
          </p:nvPr>
        </p:nvGraphicFramePr>
        <p:xfrm>
          <a:off x="252412" y="852805"/>
          <a:ext cx="11686540" cy="5770245"/>
        </p:xfrm>
        <a:graphic>
          <a:graphicData uri="http://schemas.openxmlformats.org/drawingml/2006/table">
            <a:tbl>
              <a:tblPr firstRow="1" bandRow="1">
                <a:tableStyleId>{5940675A-B579-460E-94D1-54222C63F5DA}</a:tableStyleId>
              </a:tblPr>
              <a:tblGrid>
                <a:gridCol w="1449070"/>
                <a:gridCol w="10237470"/>
              </a:tblGrid>
              <a:tr h="3027045">
                <a:tc>
                  <a:txBody>
                    <a:bodyPr/>
                    <a:lstStyle/>
                    <a:p>
                      <a:pPr indent="0" algn="ctr" fontAlgn="auto">
                        <a:lnSpc>
                          <a:spcPct val="150000"/>
                        </a:lnSpc>
                        <a:buNone/>
                      </a:pPr>
                      <a:r>
                        <a:rPr lang="en-US" sz="2400" b="1" spc="-200">
                          <a:solidFill>
                            <a:srgbClr val="000000"/>
                          </a:solidFill>
                          <a:uFillTx/>
                          <a:latin typeface="微软雅黑" panose="020B0503020204020204" charset="-122"/>
                          <a:ea typeface="微软雅黑" panose="020B0503020204020204" charset="-122"/>
                          <a:cs typeface="NEU-BZ-S92" charset="0"/>
                        </a:rPr>
                        <a:t>命题分析</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新发展理念和建设现代化经济体系是近年高考的考查重点。其中,对新发展理念的考查以选择题为主;对建设现代化经济体系的考查选择题、非选择题均有,非选择题集中考查了乡村振兴战略、发展实体经济。情境材料主要是国家宏观经济发展过程中取得的成就,引导考生树立道路自信、制度自信、理论自信。备考时,要注重联系时政热点,理解建设现代化经济体系必须坚持的理念,同时要注重积累时政语言。</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1" spc="-200">
                          <a:solidFill>
                            <a:srgbClr val="000000"/>
                          </a:solidFill>
                          <a:uFillTx/>
                          <a:latin typeface="微软雅黑" panose="020B0503020204020204" charset="-122"/>
                          <a:ea typeface="微软雅黑" panose="020B0503020204020204" charset="-122"/>
                          <a:cs typeface="NEU-BZ-S92" charset="0"/>
                        </a:rPr>
                        <a:t>已考视角</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 新发展理念(创新发展、协调发展)</a:t>
                      </a:r>
                    </a:p>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 乡村振兴战略</a:t>
                      </a:r>
                    </a:p>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3. 发展实体经济</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fontAlgn="auto">
                        <a:lnSpc>
                          <a:spcPct val="150000"/>
                        </a:lnSpc>
                        <a:buNone/>
                      </a:pPr>
                      <a:r>
                        <a:rPr lang="en-US" sz="2400" b="1" spc="-200">
                          <a:solidFill>
                            <a:srgbClr val="000000"/>
                          </a:solidFill>
                          <a:uFillTx/>
                          <a:latin typeface="微软雅黑" panose="020B0503020204020204" charset="-122"/>
                          <a:ea typeface="微软雅黑" panose="020B0503020204020204" charset="-122"/>
                          <a:cs typeface="NEU-BZ-S92" charset="0"/>
                        </a:rPr>
                        <a:t>预测视角</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 新发展理念(创新发展、共享发展)</a:t>
                      </a:r>
                    </a:p>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 如何促进经济高质量发展</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590804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4</a:t>
            </a:r>
            <a:r>
              <a:rPr lang="zh-CN" altLang="en-US" sz="2800">
                <a:latin typeface="微软雅黑" panose="020B0503020204020204" charset="-122"/>
                <a:ea typeface="微软雅黑" panose="020B0503020204020204" charset="-122"/>
                <a:cs typeface="微软雅黑" panose="020B0503020204020204" charset="-122"/>
              </a:rPr>
              <a:t>　 [2020全国卷Ⅲ,38,14] 阅读材料,完成下列要求。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家庭农场是指以家庭成员为主要劳动力,从事农业规模化、集约化、商品化生产经营,并以农业收入为家庭主要收入来源的农业组织形式。2013 年中央“一号文件”首次提出发展家庭农场。2019年中央“一号文件”提出“全面深化农村改革,激发乡村发展活力”,并再次强调要坚持家庭经营基础性地位,突出培育家庭农场等新型农业经营主体。</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近年来,我国家庭农场发展迅速,数量已超过87.7万户。据2019年农业农村部信息:我国家庭农场大多由小农户升级而来,经营规模在20—200亩之间;</a:t>
            </a:r>
            <a:r>
              <a:rPr lang="zh-CN" altLang="en-US" sz="2800">
                <a:latin typeface="微软雅黑" panose="020B0503020204020204" charset="-122"/>
                <a:ea typeface="微软雅黑" panose="020B0503020204020204" charset="-122"/>
                <a:cs typeface="微软雅黑" panose="020B0503020204020204" charset="-122"/>
                <a:sym typeface="+mn-ea"/>
              </a:rPr>
              <a:t>家庭农场主要从事种植业、养殖业和种养结合,其中种植类农场有</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01" name="示例_1.jpg" descr="id:2147512732;FounderCES"/>
          <p:cNvPicPr>
            <a:picLocks noChangeAspect="1"/>
          </p:cNvPicPr>
          <p:nvPr/>
        </p:nvPicPr>
        <p:blipFill>
          <a:blip r:embed="rId2"/>
          <a:stretch>
            <a:fillRect/>
          </a:stretch>
        </p:blipFill>
        <p:spPr>
          <a:xfrm>
            <a:off x="339725" y="63563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320265"/>
            <a:ext cx="11515730" cy="396938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56.1%采用了喷灌技术,养殖类农场有近80%进行了粪便资源化、综合循环利用和无害化处理;在不少家庭农场中,父辈负责生产,子女负责营销,经营的农产品有以自己名字命名的品牌;全国有36.9%的家庭农场加入了农民合作社,参与和分享农机、良种、技术、订单等服务。</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结合材料并运用经济知识,说明发展家庭农场对于激发乡村经济活力的积极作用。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7985" y="258445"/>
            <a:ext cx="1184275" cy="737235"/>
          </a:xfrm>
        </p:spPr>
        <p:txBody>
          <a:bodyPr wrap="square"/>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p>
        </p:txBody>
      </p:sp>
      <p:pic>
        <p:nvPicPr>
          <p:cNvPr id="1101" name="2020-EPSFSFSFS-17.EPS" descr="id:2147511131;FounderCES"/>
          <p:cNvPicPr>
            <a:picLocks noChangeAspect="1"/>
          </p:cNvPicPr>
          <p:nvPr/>
        </p:nvPicPr>
        <p:blipFill>
          <a:blip r:embed="rId2"/>
          <a:stretch>
            <a:fillRect/>
          </a:stretch>
        </p:blipFill>
        <p:spPr>
          <a:xfrm>
            <a:off x="1368425" y="1113155"/>
            <a:ext cx="7416165" cy="43649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893060"/>
          </a:xfrm>
        </p:spPr>
        <p:txBody>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促进农村土地流转与规模经营,提高农业劳动生产率;促使先进农业技术应用,提高农产品产量和品质;推进农业品牌化、专业化经营,增强农产品市场竞争力;拓宽农民合作社服务范围,推动乡村产业融合发展。</a:t>
            </a:r>
            <a:r>
              <a:rPr lang="zh-CN" altLang="en-US"/>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615815"/>
          </a:xfrm>
        </p:spPr>
        <p:txBody>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物质资料的再生产过程包括生产、分配、交换(流通)、消费四个环节。其中,生产是起决定作用的环节;分配和交换是连接生产与消费的桥梁和纽带,对生产和消费有着重要的影响;消费是物质资料生产总过程的最终目的和动力,对经济发展具有基础性作用。分析具体的经济活动时,要将其定位于四环节的某一环节,或与其中的某一环节相联系,从而在四环节的相互影响、相互作用中认识该经济活动,处理相关经济问题。这是学习经济生活模块知识必须具备的学科思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24230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经济全球化与对外开放</a:t>
            </a:r>
          </a:p>
        </p:txBody>
      </p:sp>
      <p:graphicFrame>
        <p:nvGraphicFramePr>
          <p:cNvPr id="2" name="表格 1"/>
          <p:cNvGraphicFramePr/>
          <p:nvPr>
            <p:custDataLst>
              <p:tags r:id="rId1"/>
            </p:custDataLst>
          </p:nvPr>
        </p:nvGraphicFramePr>
        <p:xfrm>
          <a:off x="155257" y="869950"/>
          <a:ext cx="11757025" cy="5911850"/>
        </p:xfrm>
        <a:graphic>
          <a:graphicData uri="http://schemas.openxmlformats.org/drawingml/2006/table">
            <a:tbl>
              <a:tblPr firstRow="1" bandRow="1">
                <a:tableStyleId>{5940675A-B579-460E-94D1-54222C63F5DA}</a:tableStyleId>
              </a:tblPr>
              <a:tblGrid>
                <a:gridCol w="1287145"/>
                <a:gridCol w="10469880"/>
              </a:tblGrid>
              <a:tr h="3291840">
                <a:tc>
                  <a:txBody>
                    <a:bodyPr/>
                    <a:lstStyle/>
                    <a:p>
                      <a:pPr indent="0" algn="ctr" fontAlgn="auto">
                        <a:lnSpc>
                          <a:spcPct val="150000"/>
                        </a:lnSpc>
                        <a:buNone/>
                      </a:pPr>
                      <a:r>
                        <a:rPr lang="en-US" sz="2400" b="1" spc="-200">
                          <a:solidFill>
                            <a:srgbClr val="000000"/>
                          </a:solidFill>
                          <a:uFillTx/>
                          <a:latin typeface="微软雅黑" panose="020B0503020204020204" charset="-122"/>
                          <a:ea typeface="微软雅黑" panose="020B0503020204020204" charset="-122"/>
                          <a:cs typeface="NEU-BZ-S92" charset="0"/>
                        </a:rPr>
                        <a:t>命题分析</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近年高考对经济全球化与对外开放的考查较多,通常结合国家政策,考查我国积极参与国际经济竞争与合作、发展更高层次的开放型经济等知识,有时还会结合企业经营、国家宏观调控等知识综合考查。考查形式选择题、非选择题均有,主要考查考生运用科学的思维方法分析、探究有关经济现象的能力。备考时,要探究经济全球化的影响和对策、企业如何应对国际竞争、发展更高层次的开放型经济的具体措施,增强对我国对外开放的政治认同。</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a:txBody>
                    <a:bodyPr/>
                    <a:lstStyle/>
                    <a:p>
                      <a:pPr indent="0" algn="ctr" fontAlgn="auto">
                        <a:lnSpc>
                          <a:spcPct val="150000"/>
                        </a:lnSpc>
                        <a:buNone/>
                      </a:pPr>
                      <a:r>
                        <a:rPr lang="en-US" sz="2400" b="1" spc="-200">
                          <a:solidFill>
                            <a:srgbClr val="000000"/>
                          </a:solidFill>
                          <a:uFillTx/>
                          <a:latin typeface="微软雅黑" panose="020B0503020204020204" charset="-122"/>
                          <a:ea typeface="微软雅黑" panose="020B0503020204020204" charset="-122"/>
                          <a:cs typeface="NEU-BZ-S92" charset="0"/>
                        </a:rPr>
                        <a:t>已考视角</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 经济全球化的表现和影响</a:t>
                      </a:r>
                    </a:p>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 国际经济竞争与合作 </a:t>
                      </a:r>
                    </a:p>
                    <a:p>
                      <a:pPr indent="0" fontAlgn="auto">
                        <a:lnSpc>
                          <a:spcPct val="15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3. 发展更高层次的开放型经济</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4090">
                <a:tc>
                  <a:txBody>
                    <a:bodyPr/>
                    <a:lstStyle/>
                    <a:p>
                      <a:pPr indent="0" algn="ctr" fontAlgn="auto">
                        <a:lnSpc>
                          <a:spcPct val="100000"/>
                        </a:lnSpc>
                        <a:buNone/>
                      </a:pPr>
                      <a:r>
                        <a:rPr lang="en-US" sz="2400" b="1" spc="-200">
                          <a:solidFill>
                            <a:srgbClr val="000000"/>
                          </a:solidFill>
                          <a:uFillTx/>
                          <a:latin typeface="微软雅黑" panose="020B0503020204020204" charset="-122"/>
                          <a:ea typeface="微软雅黑" panose="020B0503020204020204" charset="-122"/>
                          <a:cs typeface="NEU-BZ-S92" charset="0"/>
                        </a:rPr>
                        <a:t>预测视角</a:t>
                      </a:r>
                      <a:endParaRPr lang="en-US" altLang="en-US" sz="2400" b="1" spc="-200">
                        <a:solidFill>
                          <a:srgbClr val="000000"/>
                        </a:solidFill>
                        <a:uFillTx/>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1. 我国在经济全球化中的作用</a:t>
                      </a:r>
                    </a:p>
                    <a:p>
                      <a:pPr indent="0" fontAlgn="auto">
                        <a:lnSpc>
                          <a:spcPct val="100000"/>
                        </a:lnSpc>
                        <a:buNone/>
                      </a:pPr>
                      <a:r>
                        <a:rPr lang="en-US" sz="2400" b="0" spc="-200">
                          <a:solidFill>
                            <a:srgbClr val="000000"/>
                          </a:solidFill>
                          <a:uFillTx/>
                          <a:latin typeface="微软雅黑" panose="020B0503020204020204" charset="-122"/>
                          <a:ea typeface="微软雅黑" panose="020B0503020204020204" charset="-122"/>
                          <a:cs typeface="微软雅黑" panose="020B0503020204020204" charset="-122"/>
                        </a:rPr>
                        <a:t>2. 发展更高层次的开放型经济</a:t>
                      </a:r>
                      <a:endParaRPr lang="en-US" altLang="en-US" sz="2400" b="0" spc="-200">
                        <a:solidFill>
                          <a:srgbClr val="000000"/>
                        </a:solidFill>
                        <a:uFillTx/>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271370"/>
            <a:ext cx="11515730" cy="6554470"/>
          </a:xfrm>
        </p:spPr>
        <p:txBody>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5   </a:t>
            </a:r>
            <a:r>
              <a:rPr lang="zh-CN" altLang="en-US" sz="2800">
                <a:latin typeface="微软雅黑" panose="020B0503020204020204" charset="-122"/>
                <a:ea typeface="微软雅黑" panose="020B0503020204020204" charset="-122"/>
                <a:cs typeface="微软雅黑" panose="020B0503020204020204" charset="-122"/>
              </a:rPr>
              <a:t>[2019全国卷Ⅰ,38,14]阅读材料,完成下列要求。</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当前,中国是世界第二大货物贸易进口国、第二大服务贸易进口国,货物和服务年进口值均占全球1/10左右。</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2018年11月,中国进一步降低石材、陶瓷、机电等1 585个税目商品的最惠国税率,关税总水平由2017年的9.8%降至7.5%,平均降幅达23%。同月,全球首个以进口为主题的国家级展会——中国国际进口博览会在上海举行,来自170多个国家、地区的3 600多家企业参展,现场展示了法国葡萄酒、阿根廷红虾、美国智能车载空气净化器……进博会吸引了40多万名境内外采购商,累计意向成交578.3亿美元,其中1/4以上为智能及高端设</a:t>
            </a:r>
            <a:r>
              <a:rPr lang="zh-CN" altLang="en-US" sz="2800">
                <a:latin typeface="微软雅黑" panose="020B0503020204020204" charset="-122"/>
                <a:ea typeface="微软雅黑" panose="020B0503020204020204" charset="-122"/>
                <a:cs typeface="微软雅黑" panose="020B0503020204020204" charset="-122"/>
                <a:sym typeface="+mn-ea"/>
              </a:rPr>
              <a:t>备。</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1301" name="示例_1.jpg" descr="id:2147512732;FounderCES"/>
          <p:cNvPicPr>
            <a:picLocks noChangeAspect="1"/>
          </p:cNvPicPr>
          <p:nvPr/>
        </p:nvPicPr>
        <p:blipFill>
          <a:blip r:embed="rId2"/>
          <a:stretch>
            <a:fillRect/>
          </a:stretch>
        </p:blipFill>
        <p:spPr>
          <a:xfrm>
            <a:off x="339725" y="502285"/>
            <a:ext cx="818515" cy="3733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995805" y="809625"/>
            <a:ext cx="8844280" cy="59505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183380"/>
          </a:xfrm>
        </p:spPr>
        <p:txBody>
          <a:bodyPr/>
          <a:lstStyle/>
          <a:p>
            <a:pPr fontAlgn="auto">
              <a:lnSpc>
                <a:spcPct val="150000"/>
              </a:lnSpc>
            </a:pPr>
            <a:r>
              <a:rPr lang="zh-CN" altLang="en-US" sz="373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中国扩大进口“大蛋糕”的清单上,既包括数控机床、智能终端、精密医疗设备、新型汽车、先进民用飞机等高技术产品,也包括个人电子产品、农产品、食品、服装、化妆品等日用消费品。</a:t>
            </a:r>
            <a:br>
              <a:rPr lang="zh-CN" altLang="en-US" sz="2800">
                <a:latin typeface="微软雅黑" panose="020B0503020204020204" charset="-122"/>
                <a:ea typeface="微软雅黑" panose="020B0503020204020204" charset="-122"/>
                <a:cs typeface="微软雅黑" panose="020B0503020204020204" charset="-122"/>
                <a:sym typeface="+mn-ea"/>
              </a:rPr>
            </a:br>
            <a:r>
              <a:rPr lang="zh-CN" altLang="en-US" sz="2800">
                <a:latin typeface="微软雅黑" panose="020B0503020204020204" charset="-122"/>
                <a:ea typeface="微软雅黑" panose="020B0503020204020204" charset="-122"/>
                <a:cs typeface="微软雅黑" panose="020B0503020204020204" charset="-122"/>
                <a:sym typeface="+mn-ea"/>
              </a:rPr>
              <a:t>　　结合材料并运用经济生活知识,说明中国进一步扩大进口对国内经济的积极影响。</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rPr>
              <a:t>解析</a:t>
            </a:r>
          </a:p>
        </p:txBody>
      </p:sp>
      <p:graphicFrame>
        <p:nvGraphicFramePr>
          <p:cNvPr id="4" name="表格 3"/>
          <p:cNvGraphicFramePr/>
          <p:nvPr>
            <p:custDataLst>
              <p:tags r:id="rId1"/>
            </p:custDataLst>
          </p:nvPr>
        </p:nvGraphicFramePr>
        <p:xfrm>
          <a:off x="474345" y="912495"/>
          <a:ext cx="11328400" cy="5486400"/>
        </p:xfrm>
        <a:graphic>
          <a:graphicData uri="http://schemas.openxmlformats.org/drawingml/2006/table">
            <a:tbl>
              <a:tblPr firstRow="1" bandRow="1">
                <a:tableStyleId>{5940675A-B579-460E-94D1-54222C63F5DA}</a:tableStyleId>
              </a:tblPr>
              <a:tblGrid>
                <a:gridCol w="2995295"/>
                <a:gridCol w="2612390"/>
                <a:gridCol w="5720715"/>
              </a:tblGrid>
              <a:tr h="52260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40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中国进一步扩大进口的举措。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分别从生产、分配、交换、消费角度加以分析。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推动国内经济发展,人民消费水平提高。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528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中国进一步降低石材、陶瓷、机电等商品的最惠国税率。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交换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降低关税,增加进口,繁荣生产与消费市场。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401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降低进口关税,扩大进口规模,丰富进口商品种类。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激发市场竞争,促进供给侧结构性改革,推动产业转型升级。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425450" y="305435"/>
          <a:ext cx="10890250" cy="6096000"/>
        </p:xfrm>
        <a:graphic>
          <a:graphicData uri="http://schemas.openxmlformats.org/drawingml/2006/table">
            <a:tbl>
              <a:tblPr firstRow="1" bandRow="1">
                <a:tableStyleId>{5940675A-B579-460E-94D1-54222C63F5DA}</a:tableStyleId>
              </a:tblPr>
              <a:tblGrid>
                <a:gridCol w="3100070"/>
                <a:gridCol w="2575560"/>
                <a:gridCol w="5214620"/>
              </a:tblGrid>
              <a:tr h="554355">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材料信息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对应角度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组织答案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70505">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中国扩大进口“大蛋糕”的清单上,包括个人电子产品、农产品、食品、服装、化妆品等日用消费品。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消费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丰富消费品市场供给,降低消费成本,更好满足消费者美好生活需要。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71140">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中国增加对数控机床、智能终端、精密医疗设备、新型汽车、先进民用飞机等高技术产品的进口。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生产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带动技术引进,促进产品创新研发,推进经济发展动能转换。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322955"/>
          </a:xfrm>
        </p:spPr>
        <p:txBody>
          <a:bodyPr wrap="square"/>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      降低关税,增加进口,繁荣生产与消费市场;激发市场竞争,促进供给侧结构性改革,推动产业转型升级;丰富消费品市场供给,降低消费成本,更好满足消费者美好生活需要;带动技术引进,促进产品创新研发,推进经济发展动能转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2676525"/>
          </a:xfrm>
        </p:spPr>
        <p:txBody>
          <a:bodyPr wrap="square"/>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解后反思</a:t>
            </a:r>
            <a:r>
              <a:rPr lang="zh-CN" altLang="en-US" sz="2800">
                <a:latin typeface="微软雅黑" panose="020B0503020204020204" charset="-122"/>
                <a:ea typeface="微软雅黑" panose="020B0503020204020204" charset="-122"/>
                <a:cs typeface="微软雅黑" panose="020B0503020204020204" charset="-122"/>
              </a:rPr>
              <a:t>　解答本题,需要结合材料中我国进一步扩大进口的举措——降低进口关税、扩大进口规模、丰富进口种类、优化进口结构,联系其对我国生产、分配、交换、消费等方面的积极影响,综合起来作答。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87675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通方法</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解题指导</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1</a:t>
            </a:r>
            <a:r>
              <a:rPr lang="zh-CN" altLang="en-US" sz="2800" dirty="0">
                <a:solidFill>
                  <a:schemeClr val="tx1">
                    <a:lumMod val="95000"/>
                    <a:lumOff val="5000"/>
                  </a:schemeClr>
                </a:solidFill>
                <a:latin typeface="微软雅黑" panose="020B0503020204020204" charset="-122"/>
                <a:ea typeface="微软雅黑" panose="020B0503020204020204" charset="-122"/>
              </a:rPr>
              <a:t>   图表分析类试题</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方法</a:t>
            </a:r>
            <a:r>
              <a:rPr lang="en-US" altLang="zh-CN" sz="2800" dirty="0">
                <a:solidFill>
                  <a:schemeClr val="tx1">
                    <a:lumMod val="95000"/>
                    <a:lumOff val="5000"/>
                  </a:schemeClr>
                </a:solidFill>
                <a:latin typeface="微软雅黑" panose="020B0503020204020204" charset="-122"/>
                <a:ea typeface="微软雅黑" panose="020B0503020204020204" charset="-122"/>
              </a:rPr>
              <a:t>2   知识体系法把握经济生活脉络</a:t>
            </a:r>
          </a:p>
          <a:p>
            <a:pPr algn="ctr">
              <a:lnSpc>
                <a:spcPct val="150000"/>
              </a:lnSpc>
            </a:pPr>
            <a:r>
              <a:rPr lang="zh-CN" altLang="en-US" sz="2800" b="1" dirty="0">
                <a:solidFill>
                  <a:srgbClr val="DA251C"/>
                </a:solidFill>
                <a:latin typeface="微软雅黑" panose="020B0503020204020204" charset="-122"/>
                <a:ea typeface="微软雅黑" panose="020B0503020204020204" charset="-122"/>
                <a:sym typeface="+mn-ea"/>
              </a:rPr>
              <a:t>析热点</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时政解读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热点     推动建设开放型经济</a:t>
            </a:r>
          </a:p>
        </p:txBody>
      </p:sp>
      <p:sp>
        <p:nvSpPr>
          <p:cNvPr id="6" name="文本框 5"/>
          <p:cNvSpPr txBox="1"/>
          <p:nvPr/>
        </p:nvSpPr>
        <p:spPr>
          <a:xfrm>
            <a:off x="0" y="259080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r>
              <a:rPr lang="en-US" altLang="zh-CN" sz="4000" dirty="0">
                <a:solidFill>
                  <a:schemeClr val="bg1"/>
                </a:solidFill>
                <a:latin typeface="+mj-ea"/>
                <a:ea typeface="+mj-ea"/>
                <a:cs typeface="+mj-ea"/>
                <a:sym typeface="+mn-ea"/>
              </a:rPr>
              <a:t>         </a:t>
            </a: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318125" cy="601761"/>
          </a:xfrm>
        </p:spPr>
        <p:txBody>
          <a:bodyPr/>
          <a:lstStyle/>
          <a:p>
            <a:r>
              <a:rPr lang="zh-CN" altLang="en-US" sz="3200">
                <a:latin typeface="微软雅黑" panose="020B0503020204020204" charset="-122"/>
                <a:ea typeface="微软雅黑" panose="020B0503020204020204" charset="-122"/>
                <a:cs typeface="微软雅黑" panose="020B0503020204020204" charset="-122"/>
              </a:rPr>
              <a:t>方法</a:t>
            </a:r>
            <a:r>
              <a:rPr lang="en-US" altLang="zh-CN" sz="3200">
                <a:latin typeface="微软雅黑" panose="020B0503020204020204" charset="-122"/>
                <a:ea typeface="微软雅黑" panose="020B0503020204020204" charset="-122"/>
                <a:cs typeface="微软雅黑" panose="020B0503020204020204" charset="-122"/>
              </a:rPr>
              <a:t>1</a:t>
            </a:r>
            <a:r>
              <a:rPr lang="zh-CN" altLang="en-US" sz="3200">
                <a:latin typeface="微软雅黑" panose="020B0503020204020204" charset="-122"/>
                <a:ea typeface="微软雅黑" panose="020B0503020204020204" charset="-122"/>
                <a:cs typeface="微软雅黑" panose="020B0503020204020204" charset="-122"/>
              </a:rPr>
              <a:t>  图表分析类试题</a:t>
            </a:r>
          </a:p>
        </p:txBody>
      </p:sp>
      <p:sp>
        <p:nvSpPr>
          <p:cNvPr id="4" name="文本框 3"/>
          <p:cNvSpPr txBox="1"/>
          <p:nvPr/>
        </p:nvSpPr>
        <p:spPr>
          <a:xfrm>
            <a:off x="485775" y="1000125"/>
            <a:ext cx="9963785"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题型解读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图表题一般由图形(表格)、文字材料、注和设问等构成。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(1)图形。常见的图形主要有柱状图、折线图、饼状图等。图形作为一种信息载体,具有把复杂问题简单化的作用,特别是在统计数据方面有独特作用,比表格和文字的说明更加直观。</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(2)表格。表格一般由表格名称、行(横向)与列(纵向)构成,但有的大栏目下又分成若干小栏目,分别提供一定的数字或文字信息。表格的行与行、列与列之间是相互联系的。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396938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(3)注。它一般附在图形或表格之后。从注和图表的关系看,一般可以分为两种:一是解释性注,主要是对图表中信息加以解释;二是补充性注,主要是对图表中信息加以补充或说明。</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sym typeface="+mn-ea"/>
              </a:rPr>
              <a:t>(4)文字材料。图表题中的文字材料一般是背景材料的组成部分,与图表同时出现。</a:t>
            </a:r>
            <a:r>
              <a:rPr lang="zh-CN" altLang="en-US" sz="2800">
                <a:latin typeface="微软雅黑" panose="020B0503020204020204" charset="-122"/>
                <a:ea typeface="微软雅黑" panose="020B0503020204020204" charset="-122"/>
                <a:cs typeface="微软雅黑" panose="020B0503020204020204" charset="-122"/>
              </a:rPr>
              <a:t/>
            </a:r>
            <a:br>
              <a:rPr lang="zh-CN" altLang="en-US" sz="2800">
                <a:latin typeface="微软雅黑" panose="020B0503020204020204" charset="-122"/>
                <a:ea typeface="微软雅黑" panose="020B0503020204020204" charset="-122"/>
                <a:cs typeface="微软雅黑" panose="020B0503020204020204" charset="-122"/>
              </a:rPr>
            </a:b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8198" y="151990"/>
            <a:ext cx="11515730" cy="4615815"/>
          </a:xfrm>
        </p:spPr>
        <p:txBody>
          <a:bodyPr/>
          <a:lstStyle/>
          <a:p>
            <a:pPr fontAlgn="auto">
              <a:lnSpc>
                <a:spcPct val="15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解题指导</a:t>
            </a:r>
            <a:b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t>1.一般方法</a:t>
            </a:r>
            <a:b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t>(1)对于“图表(材料)反映了什么现象(问题)”等图文解读类试题,要紧扣指定的图表(含注)或材料作答。答案不仅要写出图表反映的现象(将图表语言转换成文字语言),还要注意揭示其本质。</a:t>
            </a:r>
            <a:b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br>
            <a: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t>(2)对于“图表(材料)之间有什么内在联系”等关系揭示类试题,注意不能仅揭示其表面关系,还应进行概括,上升到本质或制度高度。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9468" y="392655"/>
            <a:ext cx="11515730" cy="1383665"/>
          </a:xfrm>
        </p:spPr>
        <p:txBody>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2.具体方法</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a:latin typeface="微软雅黑" panose="020B0503020204020204" charset="-122"/>
                <a:ea typeface="微软雅黑" panose="020B0503020204020204" charset="-122"/>
                <a:cs typeface="微软雅黑" panose="020B0503020204020204" charset="-122"/>
              </a:rPr>
              <a:t>(1)表格。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[2018全国卷 Ⅱ 第14题]</a:t>
            </a:r>
          </a:p>
        </p:txBody>
      </p:sp>
      <p:pic>
        <p:nvPicPr>
          <p:cNvPr id="1125" name="2019加3.jpg" descr="id:2147511323;FounderCES"/>
          <p:cNvPicPr>
            <a:picLocks noChangeAspect="1"/>
          </p:cNvPicPr>
          <p:nvPr/>
        </p:nvPicPr>
        <p:blipFill>
          <a:blip r:embed="rId2"/>
          <a:stretch>
            <a:fillRect/>
          </a:stretch>
        </p:blipFill>
        <p:spPr>
          <a:xfrm>
            <a:off x="612140" y="1678940"/>
            <a:ext cx="6486525" cy="4336415"/>
          </a:xfrm>
          <a:prstGeom prst="rect">
            <a:avLst/>
          </a:prstGeom>
        </p:spPr>
      </p:pic>
      <p:sp>
        <p:nvSpPr>
          <p:cNvPr id="4" name="文本框 3"/>
          <p:cNvSpPr txBox="1"/>
          <p:nvPr/>
        </p:nvSpPr>
        <p:spPr>
          <a:xfrm>
            <a:off x="473075" y="6112510"/>
            <a:ext cx="9392920" cy="398780"/>
          </a:xfrm>
          <a:prstGeom prst="rect">
            <a:avLst/>
          </a:prstGeom>
          <a:noFill/>
        </p:spPr>
        <p:txBody>
          <a:bodyPr wrap="square" rtlCol="0">
            <a:spAutoFit/>
          </a:bodyPr>
          <a:lstStyle/>
          <a:p>
            <a:r>
              <a:rPr lang="zh-CN" altLang="en-US" sz="2000">
                <a:latin typeface="微软雅黑" panose="020B0503020204020204" charset="-122"/>
                <a:ea typeface="微软雅黑" panose="020B0503020204020204" charset="-122"/>
                <a:cs typeface="微软雅黑" panose="020B0503020204020204" charset="-122"/>
                <a:sym typeface="+mn-ea"/>
              </a:rPr>
              <a:t>注:根据试题所提供的表格的不同,对上述方法要灵活运用,切忌机械套用。</a:t>
            </a:r>
            <a:endParaRPr lang="zh-CN" altLang="en-US" sz="20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793*408"/>
  <p:tag name="TABLE_ENDDRAG_RECT" val="77*100*793*408"/>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8dd7753-dcf8-4623-a9b5-740164b0d4ed}"/>
  <p:tag name="TABLE_ENDDRAG_ORIGIN_RECT" val="895*431"/>
  <p:tag name="TABLE_ENDDRAG_RECT" val="30*71*895*43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4f976da6-335b-4a42-8595-9239cfbd43d5}"/>
  <p:tag name="TABLE_ENDDRAG_ORIGIN_RECT" val="866*252"/>
  <p:tag name="TABLE_ENDDRAG_RECT" val="39*76*866*25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e9b7b7c5-69e9-4a3a-8fb0-671c7fb99c9c}"/>
  <p:tag name="TABLE_ENDDRAG_ORIGIN_RECT" val="900*460"/>
  <p:tag name="TABLE_ENDDRAG_RECT" val="21*21*900*46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15a72d09-5052-4e98-b13d-d9ee582ea1d2}"/>
  <p:tag name="TABLE_ENDDRAG_ORIGIN_RECT" val="816*384"/>
  <p:tag name="TABLE_ENDDRAG_RECT" val="44*80*816*38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70d6681f-3e26-4d4c-bc56-b09717718c6c}"/>
  <p:tag name="TABLE_ENDDRAG_ORIGIN_RECT" val="914*445"/>
  <p:tag name="TABLE_ENDDRAG_RECT" val="30*72*914*445"/>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b59428c1-f2c4-4c98-8418-d36190c31305}"/>
  <p:tag name="TABLE_ENDDRAG_ORIGIN_RECT" val="872*448"/>
  <p:tag name="TABLE_ENDDRAG_RECT" val="32*43*872*448"/>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88a27278-8ea4-4795-a2bd-4b6f4467a122}"/>
  <p:tag name="TABLE_ENDDRAG_ORIGIN_RECT" val="854*351"/>
  <p:tag name="TABLE_ENDDRAG_RECT" val="34*89*854*351"/>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6d7af7d2-3a05-43c4-a71e-31a17fa166bf}"/>
  <p:tag name="TABLE_ENDDRAG_ORIGIN_RECT" val="881*360"/>
  <p:tag name="TABLE_ENDDRAG_RECT" val="38*74*881*360"/>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6494b091-5d8c-457b-b749-b4cca8756f7f}"/>
  <p:tag name="TABLE_ENDDRAG_ORIGIN_RECT" val="887*480"/>
  <p:tag name="TABLE_ENDDRAG_RECT" val="25*33*887*480"/>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2dc2784e-29ee-4217-a776-836d511cc7c9}"/>
  <p:tag name="TABLE_ENDDRAG_ORIGIN_RECT" val="887*472"/>
  <p:tag name="TABLE_ENDDRAG_RECT" val="30*36*887*47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820*431"/>
  <p:tag name="TABLE_ENDDRAG_RECT" val="71*88*820*431"/>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76b30c38-2039-481d-b3e5-4e0e1f1c6693}"/>
  <p:tag name="TABLE_ENDDRAG_ORIGIN_RECT" val="866*456"/>
  <p:tag name="TABLE_ENDDRAG_RECT" val="32*47*866*456"/>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9c0f78e2-a633-4f8e-9871-0436275e6b3f}"/>
  <p:tag name="TABLE_ENDDRAG_ORIGIN_RECT" val="914*438"/>
  <p:tag name="TABLE_ENDDRAG_RECT" val="28*85*914*438"/>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88b2a8b7-1787-44e1-ae84-a51603bdbb70}"/>
  <p:tag name="TABLE_ENDDRAG_ORIGIN_RECT" val="884*417"/>
  <p:tag name="TABLE_ENDDRAG_RECT" val="36*84*884*417"/>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e1fa9fab-5920-4c6e-ae3d-bfa9b49903ef}"/>
  <p:tag name="TABLE_ENDDRAG_ORIGIN_RECT" val="902*484"/>
  <p:tag name="TABLE_ENDDRAG_RECT" val="22*29*902*484"/>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00f9ea80-625e-4f05-8c09-833c707f236c}"/>
  <p:tag name="TABLE_ENDDRAG_ORIGIN_RECT" val="831*138"/>
  <p:tag name="TABLE_ENDDRAG_RECT" val="46*298*831*138"/>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5c77ac5a-b859-458c-99da-169760fcac2f}"/>
  <p:tag name="TABLE_ENDDRAG_ORIGIN_RECT" val="851*472"/>
  <p:tag name="TABLE_ENDDRAG_RECT" val="33*36*851*472"/>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ab7c22c0-488c-4d20-9a3e-92bfb5d2d955}"/>
  <p:tag name="TABLE_ENDDRAG_ORIGIN_RECT" val="881*412"/>
  <p:tag name="TABLE_ENDDRAG_RECT" val="31*99*881*412"/>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42237199-d63b-4e8d-949a-6ee32ba42755}"/>
  <p:tag name="TABLE_ENDDRAG_ORIGIN_RECT" val="858*481"/>
  <p:tag name="TABLE_ENDDRAG_RECT" val="36*38*858*481"/>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434e876a-74ec-400b-aeb6-1a798ac7bc59}"/>
  <p:tag name="TABLE_ENDDRAG_ORIGIN_RECT" val="917*447"/>
  <p:tag name="TABLE_ENDDRAG_RECT" val="30*72*917*447"/>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81727e19-4159-4b89-a3dc-1e49a279a05b}"/>
  <p:tag name="TABLE_ENDDRAG_ORIGIN_RECT" val="860*422"/>
  <p:tag name="TABLE_ENDDRAG_RECT" val="36*65*860*42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324a124-aaf9-449e-a935-0ad9cd1c0a17}"/>
  <p:tag name="TABLE_ENDDRAG_ORIGIN_RECT" val="821*407"/>
  <p:tag name="TABLE_ENDDRAG_RECT" val="71*89*821*407"/>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cdc913b7-0746-40bf-9a81-cd3e1ad2a93e}"/>
  <p:tag name="TABLE_ENDDRAG_ORIGIN_RECT" val="846*393"/>
  <p:tag name="TABLE_ENDDRAG_RECT" val="49*89*846*393"/>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68cc7a7b-cb4e-4886-b0eb-1e781a5f52cc}"/>
  <p:tag name="TABLE_ENDDRAG_ORIGIN_RECT" val="882*502"/>
  <p:tag name="TABLE_ENDDRAG_RECT" val="25*25*882*502"/>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f5f74189-f471-416a-9691-1949d9fa90d3}"/>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e7368d66-3114-437e-9d95-3bf515948bce}"/>
  <p:tag name="TABLE_ENDDRAG_ORIGIN_RECT" val="899*451"/>
  <p:tag name="TABLE_ENDDRAG_RECT" val="22*74*899*451"/>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57a01ba9-850d-4953-adf6-13eddfc930fe}"/>
  <p:tag name="TABLE_ENDDRAG_ORIGIN_RECT" val="886*241"/>
  <p:tag name="TABLE_ENDDRAG_RECT" val="34*75*886*241"/>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cbbac4b9-ce09-4972-b919-3b7f7a2b3f6d}"/>
  <p:tag name="TABLE_ENDDRAG_ORIGIN_RECT" val="925*411"/>
  <p:tag name="TABLE_ENDDRAG_RECT" val="13*66*925*411"/>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42dde2f0-6b85-49fe-b303-4683e75ff4d3}"/>
  <p:tag name="TABLE_ENDDRAG_ORIGIN_RECT" val="880*425"/>
  <p:tag name="TABLE_ENDDRAG_RECT" val="38*88*880*425"/>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4c934b0c-8d32-465b-89c1-c2768ccee51b}"/>
  <p:tag name="TABLE_ENDDRAG_ORIGIN_RECT" val="884*435"/>
  <p:tag name="TABLE_ENDDRAG_RECT" val="19*67*884*435"/>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1e5dcc34-fc1b-46c3-ba24-ee2a6470864a}"/>
  <p:tag name="TABLE_ENDDRAG_ORIGIN_RECT" val="722*158"/>
  <p:tag name="TABLE_ENDDRAG_RECT" val="73*148*722*158"/>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4c934b0c-8d32-465b-89c1-c2768ccee51b}"/>
  <p:tag name="TABLE_ENDDRAG_ORIGIN_RECT" val="920*436"/>
  <p:tag name="TABLE_ENDDRAG_RECT" val="19*67*920*436"/>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c50c6e1-b70b-4b07-b28d-a73eaaabbea5}"/>
  <p:tag name="TABLE_ENDDRAG_ORIGIN_RECT" val="835*388"/>
  <p:tag name="TABLE_ENDDRAG_RECT" val="49*102*835*388"/>
</p:tagLst>
</file>

<file path=ppt/tags/tag40.xml><?xml version="1.0" encoding="utf-8"?>
<p:tagLst xmlns:a="http://schemas.openxmlformats.org/drawingml/2006/main" xmlns:r="http://schemas.openxmlformats.org/officeDocument/2006/relationships" xmlns:p="http://schemas.openxmlformats.org/presentationml/2006/main">
  <p:tag name="KSO_WM_UNIT_TABLE_BEAUTIFY" val="smartTable{4c934b0c-8d32-465b-89c1-c2768ccee51b}"/>
  <p:tag name="TABLE_ENDDRAG_ORIGIN_RECT" val="925*459"/>
  <p:tag name="TABLE_ENDDRAG_RECT" val="12*70*925*459"/>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17d4532b-fa90-4980-bad9-0b8d88fba4ed}"/>
  <p:tag name="TABLE_ENDDRAG_ORIGIN_RECT" val="892*442"/>
  <p:tag name="TABLE_ENDDRAG_RECT" val="37*71*892*442"/>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fdc9aa78-9799-4ade-8f52-0a930f941077}"/>
  <p:tag name="TABLE_ENDDRAG_ORIGIN_RECT" val="857*480"/>
  <p:tag name="TABLE_ENDDRAG_RECT" val="33*24*857*480"/>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d0cc7dd2-5d87-4e0c-bdb4-fc428af4924b}"/>
  <p:tag name="TABLE_ENDDRAG_ORIGIN_RECT" val="649*164"/>
  <p:tag name="TABLE_ENDDRAG_RECT" val="146*122*649*164"/>
</p:tagLst>
</file>

<file path=ppt/tags/tag44.xml><?xml version="1.0" encoding="utf-8"?>
<p:tagLst xmlns:a="http://schemas.openxmlformats.org/drawingml/2006/main" xmlns:r="http://schemas.openxmlformats.org/officeDocument/2006/relationships" xmlns:p="http://schemas.openxmlformats.org/presentationml/2006/main">
  <p:tag name="KSO_WM_UNIT_TABLE_BEAUTIFY" val="smartTable{5ea51c68-71f6-4313-88d3-13fa04a2fb17}"/>
  <p:tag name="TABLE_ENDDRAG_ORIGIN_RECT" val="877*393"/>
  <p:tag name="TABLE_ENDDRAG_RECT" val="36*80*877*39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e90baa0e-eee8-4819-b2c4-2c6379d14a91}"/>
  <p:tag name="TABLE_ENDDRAG_ORIGIN_RECT" val="844*340"/>
  <p:tag name="TABLE_ENDDRAG_RECT" val="50*92*844*34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e12b2c0-33aa-4174-a245-dc6941dec6b7}"/>
  <p:tag name="TABLE_ENDDRAG_ORIGIN_RECT" val="860*481"/>
  <p:tag name="TABLE_ENDDRAG_RECT" val="40*36*860*48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53811427-cf0a-4985-917f-ab44b30f8171}"/>
  <p:tag name="TABLE_ENDDRAG_ORIGIN_RECT" val="860*443"/>
  <p:tag name="TABLE_ENDDRAG_RECT" val="42*48*860*44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35b66768-1d5b-4fca-90be-5f5c1d8934b2}"/>
  <p:tag name="TABLE_ENDDRAG_ORIGIN_RECT" val="884*391"/>
  <p:tag name="TABLE_ENDDRAG_RECT" val="35*80*884*391"/>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fe9a5537-733a-4bf6-8182-7bd7c5ef77e9}"/>
  <p:tag name="TABLE_ENDDRAG_ORIGIN_RECT" val="854*474"/>
  <p:tag name="TABLE_ENDDRAG_RECT" val="43*37*854*47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4634</Words>
  <Application>WPS 演示</Application>
  <PresentationFormat>自定义</PresentationFormat>
  <Paragraphs>644</Paragraphs>
  <Slides>123</Slides>
  <Notes>0</Notes>
  <HiddenSlides>0</HiddenSlides>
  <MMClips>0</MMClips>
  <ScaleCrop>false</ScaleCrop>
  <HeadingPairs>
    <vt:vector size="4" baseType="variant">
      <vt:variant>
        <vt:lpstr>主题</vt:lpstr>
      </vt:variant>
      <vt:variant>
        <vt:i4>1</vt:i4>
      </vt:variant>
      <vt:variant>
        <vt:lpstr>幻灯片标题</vt:lpstr>
      </vt:variant>
      <vt:variant>
        <vt:i4>123</vt:i4>
      </vt:variant>
    </vt:vector>
  </HeadingPairs>
  <TitlesOfParts>
    <vt:vector size="124" baseType="lpstr">
      <vt:lpstr>Office 主题​​</vt:lpstr>
      <vt:lpstr>幻灯片 1</vt:lpstr>
      <vt:lpstr>专题四 发展社会主义市场经济</vt:lpstr>
      <vt:lpstr>幻灯片 3</vt:lpstr>
      <vt:lpstr>幻灯片 4</vt:lpstr>
      <vt:lpstr>幻灯片 5</vt:lpstr>
      <vt:lpstr>  考情解读</vt:lpstr>
      <vt:lpstr>幻灯片 7</vt:lpstr>
      <vt:lpstr>幻灯片 8</vt:lpstr>
      <vt:lpstr>  知识体系构建</vt:lpstr>
      <vt:lpstr>幻灯片 10</vt:lpstr>
      <vt:lpstr>  考点1   市场经济基本原理</vt:lpstr>
      <vt:lpstr>幻灯片 12</vt:lpstr>
      <vt:lpstr>幻灯片 13</vt:lpstr>
      <vt:lpstr>幻灯片 14</vt:lpstr>
      <vt:lpstr>幻灯片 15</vt:lpstr>
      <vt:lpstr>幻灯片 16</vt:lpstr>
      <vt:lpstr>幻灯片 17</vt:lpstr>
      <vt:lpstr>幻灯片 18</vt:lpstr>
      <vt:lpstr>幻灯片 19</vt:lpstr>
      <vt:lpstr>幻灯片 20</vt:lpstr>
      <vt:lpstr>4.市场秩序 [2020天津高考第5题] (1)市场规则的作用、表现形式。 ①作用:市场规则是以法律法规、行业规范、市场道德规范等形式,对市场运行的方方面面作出具体规定。 ②表现形式:市场规则主要包括市场准入规则、市场竞争规则和市场交易规则。市场交易必须自愿、平等、公平、诚实守信。 (2)规范市场秩序的必要性。 　　公平、公正的市场秩序,统一开放、竞争有序的现代市场体系,是使市场在资源配置中起决定性作用的基础。</vt:lpstr>
      <vt:lpstr>(3)规范市场秩序的措施。 ①国家:实行统一的市场准入制度,凡不符合市场准入制度的企业、商品,均不允许进入市场;实行统一的市场监管,清理和废除妨碍全国统一市场和公平竞争的各种规定和做法,反对地方保护,反对垄断和不正当竞争;形成以道德为支撑、法律为保障的社会信用制度,是规范市场秩序的治本之策;切实加强社会诚信建设,建立健全社会征信体系,褒扬诚信,惩戒失信,在全社会形成守信光荣、失信可耻的氛围。 ②企业:要遵守市场规则,树立诚信观念,遵守市场道德,树立良好的信誉和企业形象。 ③消费者:要尊法学法守法用法,既保证自己的经济活动符合法律规范,又能够运用法律维护自己的权益。</vt:lpstr>
      <vt:lpstr>名师点拨　  　市场体系、市场秩序与市场规则的关系</vt:lpstr>
      <vt:lpstr>考点2   社会主义市场经济</vt:lpstr>
      <vt:lpstr> </vt:lpstr>
      <vt:lpstr>名师点拨                           正确认识宏观调控 　　宏观调控不是社会主义市场经济所特有的,资本主义市场经济的发展也离不开国家的宏观调控,宏观调控是市场经济的共性。社会主义宏观调控与资本主义宏观调控相区别的不是有无问题,而是调控的效果差别问题。 2.科学的宏观调控 (1)含义:宏观调控是指国家综合运用各种手段对国民经济进行调节和控制。 (2)主要目标:促进经济增长,增加就业,稳定物价,保持国际收支平衡。</vt:lpstr>
      <vt:lpstr>拓展延伸　　　     全面理解宏观调控的主要目标 　　宏观调控的主要目标相互影响、相互制约。当经济繁荣时,经济增长速度较快,就业率提高,但可能伴随较高的通货膨胀率;当经济不景气时,虽然物价稳定,但经济增长率可能会下降,失业率会上升。为了让宏观经济运行保持在合理区间,要健全以国家发展规划为战略导向,以财政政策、货币政策和就业优先政策为主要手段,投资、消费、产业、区域等政治协同发力的宏观调控制度体系,增强宏观调控前瞻性、针对性、协同性,实施科学、适度的宏观调控。 </vt:lpstr>
      <vt:lpstr>(3)原因。 ①市场调节不是万能的,市场调节存在自发性、盲目性、滞后性等固有的弊端,国家科学的宏观调控能弥补市场调节的不足,有利于促进社会主义市场经济的健康发展。 ②科学的宏观调控是发挥社会主义市场经济体制优势的内在要求。社会主义市场经济的正常运行与发展,既需要发挥市场在资源配置中的决定性作用,又需要更好发挥政府作用。科学的宏观调控是政府的主要经济职能之一。</vt:lpstr>
      <vt:lpstr>拓展延伸　　　        我国政府的经济职能和作用 　　①通过实施国家重大发展战略和中长期经济社会发展规划制度,实现经济社会发展目标。②通过实施宏观经济政策,保持宏观经济稳定。③通过实施产业政策,促进产业结构不断优化升级,增强国民经济竞争力。④通过实施区域政策和环境政策,推动区域经济协调发展和可持续发展。⑤通过市场监管、质量监管、安全监管,规范市场秩序,保障公平竞争,弥补市场缺陷。⑥通过加强和优化公共服务,保障社会公平正义,促进共同富裕,更好满足人民日益增长的美好生活需要。 </vt:lpstr>
      <vt:lpstr>(4)手段。 [2018全国卷Ⅱ第14题]</vt:lpstr>
      <vt:lpstr>幻灯片 31</vt:lpstr>
      <vt:lpstr>辨析比较　                 区分财政政策和货币政策</vt:lpstr>
      <vt:lpstr>幻灯片 33</vt:lpstr>
      <vt:lpstr>(5)构建有效协调的宏观调控新机制。 [教材变动点]      要健全以国家发展规划为战略导向,以财政政策、货币政策和就业优先政策为主要手段,投资、消费、产业、区域等政策协同发力的宏观调控制度体系,增强宏观调控前瞻性、针对性、协同性。 (6)与市场调节的比较。 　　人们把市场调节比喻为“无形的手”,把宏观调控比喻为“有形的手”,它们都是实现资源优化配置的重要手段,其中市场调节起决定性作用。</vt:lpstr>
      <vt:lpstr>幻灯片 35</vt:lpstr>
      <vt:lpstr>考点3　新发展理念和中国特色社会主义新时代的经济建设</vt:lpstr>
      <vt:lpstr>幻灯片 37</vt:lpstr>
      <vt:lpstr>幻灯片 38</vt:lpstr>
      <vt:lpstr>幻灯片 39</vt:lpstr>
      <vt:lpstr>名师点拨　　　     主要矛盾与基本矛盾不是一回事 　　我国当前的基本矛盾仍然是生产力与生产关系、经济基础与上层建筑之间的矛盾;而我国的主要矛盾是人民日益增长的美好生活需要和不平衡不充分的发展之间的矛盾。</vt:lpstr>
      <vt:lpstr>(3)开启新征程。 ①“两个一百年”奋斗目标。  　　在解决人民温饱问题、人民生活总体上达到小康水平的基础上,我们党提出,到建党一百年时建成经济更加发展、民主更加健全、科教更加进步、文化更加繁荣、社会更加和谐、人民生活更加殷实的小康社会,然后再奋斗三十年,到新中国成立一百年时,基本实现现代化,把我国建成社会主义现代化国家。</vt:lpstr>
      <vt:lpstr>幻灯片 42</vt:lpstr>
      <vt:lpstr>2.坚持新发展理念</vt:lpstr>
      <vt:lpstr>幻灯片 44</vt:lpstr>
      <vt:lpstr>幻灯片 45</vt:lpstr>
      <vt:lpstr>幻灯片 46</vt:lpstr>
      <vt:lpstr>幻灯片 47</vt:lpstr>
      <vt:lpstr>名师点拨　　            科技创新对国家、企业、个人的影响</vt:lpstr>
      <vt:lpstr>3.建设现代化经济体系 [2020全国卷Ⅲ第38题]</vt:lpstr>
      <vt:lpstr>幻灯片 50</vt:lpstr>
      <vt:lpstr>经济热词　　　　　　             数字经济 　　 数字经济是以数字化的知识和信息为关键生产要素,以数字技术创新为核心驱动力,以现代信息网络为重要载体,通过数字技术与实体经济深度融合,不断提高传统产业数字化、智能化水平,加速重构经济发展与政府治理模式的新型经济形态。</vt:lpstr>
      <vt:lpstr>考点4   经济全球化与对外开放</vt:lpstr>
      <vt:lpstr>幻灯片 53</vt:lpstr>
      <vt:lpstr>幻灯片 54</vt:lpstr>
      <vt:lpstr>幻灯片 55</vt:lpstr>
      <vt:lpstr>幻灯片 56</vt:lpstr>
      <vt:lpstr>幻灯片 57</vt:lpstr>
      <vt:lpstr>拓展延伸　   积极参与经济全球化对我国经济发展的积极影响 ①消费者(劳动者):丰富消费市场,提高消费水平;带动国内经济发展,促进就业。 ②企业:引导企业转型升级;促进企业科技进步和管理创新;优化企业进出口产品结构,培育自主品牌;企业学会运用世贸规则维护自身合法权益;企业坚持引进来和走出去并重,弥补资金和技术的不足。 ③国民经济:优化资源配置,提高资源配置效率,促进生产力发展;为我国经济发展提供更加广阔的发展空间;提高我国对外开放水平,优化出口、投资和消费的比重,推动经济发展方式转变;引进资金、技术和先进管理经验,弥补我国资源不足的缺陷,推动社会主义现代化建设;扩大外需,拉动出口,提高我国经济的国际竞争力。</vt:lpstr>
      <vt:lpstr>幻灯片 59</vt:lpstr>
      <vt:lpstr>幻灯片 60</vt:lpstr>
      <vt:lpstr>幻灯片 61</vt:lpstr>
      <vt:lpstr>幻灯片 62</vt:lpstr>
      <vt:lpstr>幻灯片 63</vt:lpstr>
      <vt:lpstr>幻灯片 64</vt:lpstr>
      <vt:lpstr>幻灯片 65</vt:lpstr>
      <vt:lpstr>幻灯片 66</vt:lpstr>
      <vt:lpstr>7.贸易摩擦和贸易保护主义 (1)当前贸易摩擦的主要形式。 ①“数字鸿沟”:指不同国家、地区、人群之间,在信息技术的掌握、拥有、控制和使用上存在的差距。 ②绿色壁垒:以保护自然资源、生态环境和人类健康为名,通过制定一系列复杂苛刻的环保标准,对来自其他国家的产品和服务设置障碍,以保护本国产业。 ③倾销与反倾销:倾销,是指某国制造商或出口商将产品以低于正常价值的价格出口到另一国家的贸易行为。反倾销,是指进口国主管当局根据受到损害的国内企业的申诉,按照一定的法律程序,对给进口国生产相似产品的产业造成法定损害的进口产品,进行立案、调查、处理的过程。</vt:lpstr>
      <vt:lpstr>(2)我国应对贸易摩擦和贸易保护主义的对策。 ①贯彻新发展理念,推动经济发展方式,推动产业结构优化升级; ②规范自己的贸易行为,加强行业自律,制止低价竞销,维护良好的经营环境; ③在追求贸易平衡的基础上合理控制进出口规模及增长速度,减少贸易摩擦; ④坚持平等互利原则,通过平等的富有诚意的对话和协商,积极推进自由贸易区建设,拓展我国对外经济活动的空间,并积极解决国际贸易中存在的问题; ⑤学会运用世界贸易组织原则和争端解决机制,维护本国的经济安全和合法的经济利益。 ⑥提高自主创新能力,形成以技术、品牌、质量、服务为核心的出口竞争新优势; ⑦积极实施“走出去”战略,规避贸易保护主义壁垒; ⑧坚持市场多元化战略,努力拓展国内市场,积极开拓新型国际市场;</vt:lpstr>
      <vt:lpstr>幻灯片 69</vt:lpstr>
      <vt:lpstr>  考法1   市场配置资源</vt:lpstr>
      <vt:lpstr>          1　 [2020全国卷Ⅱ,13,4]近年来,中国铁路上海局集团、南昌局集团、成都局集团等发布消息,对所属高铁列车执行票价调整:以公布票价为最高限价,分季节、分时段、分席别、分区段在限价内实行多档次票价,最大折扣幅度5.5折。对高铁车票实行差异化定价,意在 ①增加高铁供给,提高市场占有率 ②发挥价值规律作用,让市场供求决定价格 ③运用价格机制,提高高铁运营效率 ④形成合理比价,正确反映市场供求关系　　　　　 　　　　　　 　　　　　　  A.①② B.①③ C.②④ D.③④</vt:lpstr>
      <vt:lpstr>解析   以公布票价为最高限价(价格反映价值),分季节、分时段、分席别、分区段在限价内实行多档次票价(价格反映供求),这种差异化的定价既能反映供求关系,又能反映商品价值,也体现了宏观调控(有形的手)的独特作用,这有利于提高高铁的运营效率,③④当选;对高铁车票实行差异化定价并非为了增加高铁供给,而是为了刺激高铁需求,①不选;供求影响价格,价值决定价格,②错误。</vt:lpstr>
      <vt:lpstr>名词释义　                          差异化定价与比价 　　所谓差异化定价,是指企业在提供产品服务时,不是不加区别地对所有客户均提供相同的价格,而是在充分考虑产品差异、顾客需求差异、时间差异、地点差异等基础上,谨慎行使产品价格浮动权,提供不同的有针对性的价格。差异化定价需要在对市场进行细分的基础上,对价格进行细分。差异化定价主要有顾客差异化定价、渠道差异化定价、产品差异化定价、时间差异化定价等类别。       比价,是“商品比价”的简称,指在同一市场、同一时间内,不同种类的商品价格之间的比例。商品比价在本质上是不同商品价值量之间比例关系的反映,同时也受市场供求的影响;反过来,商品比价对供求又有反作用。</vt:lpstr>
      <vt:lpstr>  考法2   市场调节的弊端、市场秩序</vt:lpstr>
      <vt:lpstr>       2　[2020天津高考,5,3]对漫画《摇身一变》反映的经济现象认识正确的是</vt:lpstr>
      <vt:lpstr>解析   本题考查市场秩序的有关知识。在市场经济中,在价值规律的自发作用下,为了自身的眼前利益,有的人制假售假,这是市场调节自发性的表现,①正确。制假售假行为违背了诚实守信的市场规则,这启示生产者和经营者应遵循诚实守信的原则,②正确。价值决定价格,供求是影响价格的重要因素,而非决定因素,且材料中商品价格上涨不是由供求关系引起的,③错误。漫画《摇身一变》反映的是商品交易中的制假售假行为,并不是名人效应引起的价格的变动,④不选。</vt:lpstr>
      <vt:lpstr>解后反思　　　正确区分市场调节的自发性、滞后性和盲目性 1.自发性:价值规律自发调节→市场主体自发追逐利益→可能导致盲目竞争、不正当行为和两极分化。 (自发性强调逐利心态导致的不正当行为) 2.盲目性:分散经营→盲目决策→一哄而上(退)→供求失衡→经济波动、资源浪费。 (盲目性主要指决策的作出与市场供求形势不符,强调的是无法全面掌握市场信息) 3.滞后性:市场变化(供求变动)→价格变动→闻价而调(增产或减产)→事后调节(时间差)→供求失衡→经济波动、资源浪费。 (滞后性指决策的调整落后于市场供求变化,强调的是信息反馈不及时) </vt:lpstr>
      <vt:lpstr>  考法3   宏观调控</vt:lpstr>
      <vt:lpstr>       3　[2018全国卷Ⅱ,14,4]近三年来,某国财政赤字率和通货膨胀率的变化如下表所示。</vt:lpstr>
      <vt:lpstr>解析   本题考查国家宏观调控的相关知识。根据表中信息,该国一方面财政赤字率逐年增加,而且偏高,另一方面该国通货膨胀率不断提高,表明该国通货膨胀日益严重。因此,通过央行在市场上出售债券,回笼部分流通中的货币,可减少流通中的货币量,有效抑制通货膨胀,②符合题意;压缩政府开支,有利于缩小财政赤字,④符合题意。降低企业所得税税率有利于刺激企业扩大投资,使通货膨胀更加严重,而且在一定程度上还会使财政赤字进一步加大,①不符合题意;降低存款准备金率属于积极的货币政策,不适用于经济发展过热时使用,③不符合题意。</vt:lpstr>
      <vt:lpstr>解后反思　 运用关键信息法区分宏观调控的手段 1.经济手段: 财政政策、货币政策、制定和实施经济发展战         略和规划、收入分配政策、产业政策等。 2.法律手段: 经济立法、经济司法等。  3.行政手段: 吊销、价格干预、查封、扣押、行政处罚等。 </vt:lpstr>
      <vt:lpstr>  考法4   新发展理念和建设现代化经济体系</vt:lpstr>
      <vt:lpstr>       4　 [2020全国卷Ⅲ,38,14] 阅读材料,完成下列要求。        家庭农场是指以家庭成员为主要劳动力,从事农业规模化、集约化、商品化生产经营,并以农业收入为家庭主要收入来源的农业组织形式。2013 年中央“一号文件”首次提出发展家庭农场。2019年中央“一号文件”提出“全面深化农村改革,激发乡村发展活力”,并再次强调要坚持家庭经营基础性地位,突出培育家庭农场等新型农业经营主体。        近年来,我国家庭农场发展迅速,数量已超过87.7万户。据2019年农业农村部信息:我国家庭农场大多由小农户升级而来,经营规模在20—200亩之间;家庭农场主要从事种植业、养殖业和种养结合,其中种植类农场有</vt:lpstr>
      <vt:lpstr>56.1%采用了喷灌技术,养殖类农场有近80%进行了粪便资源化、综合循环利用和无害化处理;在不少家庭农场中,父辈负责生产,子女负责营销,经营的农产品有以自己名字命名的品牌;全国有36.9%的家庭农场加入了农民合作社,参与和分享农机、良种、技术、订单等服务。 　　结合材料并运用经济知识,说明发展家庭农场对于激发乡村经济活力的积极作用。</vt:lpstr>
      <vt:lpstr>解析： </vt:lpstr>
      <vt:lpstr>答案           促进农村土地流转与规模经营,提高农业劳动生产率;促使先进农业技术应用,提高农产品产量和品质;推进农业品牌化、专业化经营,增强农产品市场竞争力;拓宽农民合作社服务范围,推动乡村产业融合发展。  </vt:lpstr>
      <vt:lpstr>解后反思　物质资料的再生产过程包括生产、分配、交换(流通)、消费四个环节。其中,生产是起决定作用的环节;分配和交换是连接生产与消费的桥梁和纽带,对生产和消费有着重要的影响;消费是物质资料生产总过程的最终目的和动力,对经济发展具有基础性作用。分析具体的经济活动时,要将其定位于四环节的某一环节,或与其中的某一环节相联系,从而在四环节的相互影响、相互作用中认识该经济活动,处理相关经济问题。这是学习经济生活模块知识必须具备的学科思维。</vt:lpstr>
      <vt:lpstr>  考法5   经济全球化与对外开放</vt:lpstr>
      <vt:lpstr>       5   [2019全国卷Ⅰ,38,14]阅读材料,完成下列要求。 　  当前,中国是世界第二大货物贸易进口国、第二大服务贸易进口国,货物和服务年进口值均占全球1/10左右。       2018年11月,中国进一步降低石材、陶瓷、机电等1 585个税目商品的最惠国税率,关税总水平由2017年的9.8%降至7.5%,平均降幅达23%。同月,全球首个以进口为主题的国家级展会——中国国际进口博览会在上海举行,来自170多个国家、地区的3 600多家企业参展,现场展示了法国葡萄酒、阿根廷红虾、美国智能车载空气净化器……进博会吸引了40多万名境内外采购商,累计意向成交578.3亿美元,其中1/4以上为智能及高端设备。</vt:lpstr>
      <vt:lpstr>　中国扩大进口“大蛋糕”的清单上,既包括数控机床、智能终端、精密医疗设备、新型汽车、先进民用飞机等高技术产品,也包括个人电子产品、农产品、食品、服装、化妆品等日用消费品。 　　结合材料并运用经济生活知识,说明中国进一步扩大进口对国内经济的积极影响。 </vt:lpstr>
      <vt:lpstr>解析</vt:lpstr>
      <vt:lpstr>幻灯片 92</vt:lpstr>
      <vt:lpstr>答案           降低关税,增加进口,繁荣生产与消费市场;激发市场竞争,促进供给侧结构性改革,推动产业转型升级;丰富消费品市场供给,降低消费成本,更好满足消费者美好生活需要;带动技术引进,促进产品创新研发,推进经济发展动能转换。</vt:lpstr>
      <vt:lpstr> 解后反思　解答本题,需要结合材料中我国进一步扩大进口的举措——降低进口关税、扩大进口规模、丰富进口种类、优化进口结构,联系其对我国生产、分配、交换、消费等方面的积极影响,综合起来作答。 </vt:lpstr>
      <vt:lpstr>幻灯片 95</vt:lpstr>
      <vt:lpstr>方法1  图表分析类试题</vt:lpstr>
      <vt:lpstr>(3)注。它一般附在图形或表格之后。从注和图表的关系看,一般可以分为两种:一是解释性注,主要是对图表中信息加以解释;二是补充性注,主要是对图表中信息加以补充或说明。 (4)文字材料。图表题中的文字材料一般是背景材料的组成部分,与图表同时出现。 </vt:lpstr>
      <vt:lpstr>解题指导 1.一般方法 (1)对于“图表(材料)反映了什么现象(问题)”等图文解读类试题,要紧扣指定的图表(含注)或材料作答。答案不仅要写出图表反映的现象(将图表语言转换成文字语言),还要注意揭示其本质。 (2)对于“图表(材料)之间有什么内在联系”等关系揭示类试题,注意不能仅揭示其表面关系,还应进行概括,上升到本质或制度高度。</vt:lpstr>
      <vt:lpstr>2.具体方法 (1)表格。 [2018全国卷 Ⅱ 第14题]</vt:lpstr>
      <vt:lpstr>(2)折线图。  [2020天津高考第17题第(1)问]</vt:lpstr>
      <vt:lpstr>(3)柱状图。 [2020全国卷Ⅱ第14题]</vt:lpstr>
      <vt:lpstr>(4)前后变化对比图。 [2017全国卷Ⅱ第14题]</vt:lpstr>
      <vt:lpstr>       </vt:lpstr>
      <vt:lpstr>       　</vt:lpstr>
      <vt:lpstr>       </vt:lpstr>
      <vt:lpstr>解析    本题是折线图题。</vt:lpstr>
      <vt:lpstr>幻灯片 107</vt:lpstr>
      <vt:lpstr>       </vt:lpstr>
      <vt:lpstr>解析    本题是柱状图题。从图中可以看出,2012—2018年甲国对乙国服务贸易出口连年增长,试题要求分析促成这一变化的经济现象。乙国吸引甲国的游客前来旅游,反映的是乙国对甲国的服务贸易出口(甲国是买方,乙国是卖方),①不符合题意。同样,③反映的也是乙国对甲国服务贸易出口增长的原因,不符合题意。乙国学生前往甲国留学,从贸易角度看,乙国是进口国,甲国是出口国,留学生人数不断增加构成甲国对乙国服务贸易出口增长的原因,②符合题意。乙国向甲国支付的知识产权费用持续上升,意味着乙国购买甲国的知识产权数量增加,这是构成甲国对乙国服务贸易出口增长的原因,④符合题意。</vt:lpstr>
      <vt:lpstr>       </vt:lpstr>
      <vt:lpstr>解析   本题是前后变化对比图题。观察两个图可知,图 a 中美国分别是新加坡、印度、日本、韩国、中国最大的贸易伙伴,而图 b 中中国分别是新加坡、澳大利亚、印度、日本、韩国最大的贸易伙伴。比较两图可以看出,中国已经取代美国成为亚太区主要国家的最大贸易伙伴,由此可以得出①。亚太地区贸易中心由美国逐渐变为位于亚洲的中国,且中国、日本、印度、韩国等亚洲主要国家都是世界或亚洲贸易大国,这说明亚洲区域内贸易在全球贸易中的作用日益突出,②符合题意。图 b 中,中国是日本最大的贸易伙伴,表明日本与中国的相互依赖相互联系增强,但不能反映出日本与亚太国家之间的贸易情况,故排除③。图 a 到图 b 的变化不能反映出国际贸易从多边贸易为主向双边贸易为主转变,故排除④。 </vt:lpstr>
      <vt:lpstr>方法2  知识体系法把握经济生活脉络</vt:lpstr>
      <vt:lpstr>幻灯片 113</vt:lpstr>
      <vt:lpstr>幻灯片 114</vt:lpstr>
      <vt:lpstr>幻灯片 115</vt:lpstr>
      <vt:lpstr>幻灯片 116</vt:lpstr>
      <vt:lpstr>热点    推动建设开放型经济 </vt:lpstr>
      <vt:lpstr>素材解读 素材一　2020年9月4日,中国国际服务贸易交易会(以下简称服贸会)开幕式在北京举行。国家主席习近平在致辞中特别强调中国举办这样一场重大国际经贸活动,就是要同大家携手努力、共克时艰,共同促进全球服务贸易发展繁荣,推动世界经济尽快复苏。他倡议“共同营造开放包容的合作环境”“共同激活创新引领的合作动能”“共同开创互利共赢的合作局面”。</vt:lpstr>
      <vt:lpstr>角度1　运用经济生活知识,说明国家主席习近平在致辞中提出三点倡议的依据。 解读　①我国坚持对外开放基本国策,主动参与和推动经济全球化进程,发展更高层次的开放型经济,逐步形成全方位、宽领域、多层次的对外开放格局和开放型经济体系。②我国坚定不移奉行互利共赢的开放战略,既从世界汲取发展动力,也让中国发展更好惠及世界。③创新是引领经济发展的第一动力,数字化、网络化、智能化为服务贸易开拓崭新发展空间。④实行高水平的贸易和投资自由化便利化政策,放宽市场准入,扩大服务业对外开放,保护外商投资合法权益。⑤在全球范围疫情尚未得到全面控制背景下,中国举办这场重大国际经贸活动,对共同促进全球服务贸易发展繁荣、推动世界经济尽快复苏发挥了重要作用。 </vt:lpstr>
      <vt:lpstr>角度2　运用文化生活知识,分析服贸会是如何促进文化交流与传播的。 解读　①商业贸易是文化交流的重要途径。服贸会提供了各国文化交流的舞台,有利于促进各国文化的交流与传播。②大众传媒具有文化传递、沟通、共享的强大功能,是文化传播的主要手段。服贸会依托大众传媒能够最大程度地超越时空的局限,促进文化的交流与传播。③我国通过服贸会这一平台热情欢迎世界各国优秀文化在中国传播,吸收各国优秀文化成果,同时推动中华文化走向世界,提升中华文化的国际影响力。④服贸会尊重世界文化多样性,遵循各民族文化一律平等的原则,促进不同文化相互交流、借鉴和融合,推动文化发展。</vt:lpstr>
      <vt:lpstr>素材二　2020年11月4日,国家主席习近平在第三届中国国际进口博览会(以下简称进博会)开幕式上发表主旨演讲指出:“中国将秉持开放、合作、团结、共赢的信念,坚定不移全面扩大开放,将更有效率地实现内外市场联通、要素资源共享,让中国市场成为世界的市场、共享的市场、大家的市场,为国际社会注入更多正能量。” 第三届进博会既让世界分享中国庞大市场机遇,也为各国相互合作搭建公共平台,通过搭建“买全球、卖全球、惠全球”的全球共享平台,促进各国经贸交流合作,互利共享。</vt:lpstr>
      <vt:lpstr>角度1　运用经济生活知识,分析第三届进博会对我国和世界经济发展的积极影响。 解读　对中国:①有利于提高消费质量和水平,提升消费体验,满足人民日益增长的美好生活需要。②有利于倒逼我国企业提高自主创新能力,改进技术,优化产品结构,提高国际竞争力;③有利于贯彻开放发展理念,充分利用国际国内两个市场两种资源,发展更高层次的开放型经济,推动国内国际双循环相互促进的新发展格局的构建。     对世界:①有利于推动贸易自由化和经济全球化,促进世界各国加强经贸交流与合作,互利共赢。②有利于推动开放型世界经济发展,推动世界经济复苏。  </vt:lpstr>
      <vt:lpstr>角度2　运用“当代国际社会”的知识,分析中国为什么能为国际社会注入更多正能量。 解读　①中国顺应经济全球化潮流,坚持对外开放,积极促进世界经济发展,是世界经济增长的主要稳定器和动力源,为各国分享“中国红利”创造更多机会。②中国坚持正确的义利观,在维护自身利益的同时,兼顾他国合理关切,在谋求本国发展中促进各国共同发展。③中国坚持和平发展道路,积极推动构建人类命运共同体,为国际社会提供更多公共产品和服务,提供经验和借鉴,彰显大国责任与担当。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99</cp:revision>
  <dcterms:created xsi:type="dcterms:W3CDTF">2021-01-08T01:23:00Z</dcterms:created>
  <dcterms:modified xsi:type="dcterms:W3CDTF">2021-09-23T12:57:45Z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