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docProps/custom.xml" ContentType="application/vnd.openxmlformats-officedocument.custom-properties+xml"/>
  <Override PartName="/ppt/slides/slide99.xml" ContentType="application/vnd.openxmlformats-officedocument.presentationml.slide+xml"/>
  <Override PartName="/ppt/tags/tag12.xml" ContentType="application/vnd.openxmlformats-officedocument.presentationml.tags+xml"/>
  <Override PartName="/ppt/tags/tag23.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slides/slide89.xml" ContentType="application/vnd.openxmlformats-officedocument.presentationml.slide+xml"/>
  <Override PartName="/ppt/slides/slide98.xml" ContentType="application/vnd.openxmlformats-officedocument.presentationml.slide+xml"/>
  <Override PartName="/ppt/tags/tag13.xml" ContentType="application/vnd.openxmlformats-officedocument.presentationml.tags+xml"/>
  <Override PartName="/ppt/tags/tag22.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Override PartName="/ppt/slides/slide7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tags/tag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5"/>
  </p:notesMasterIdLst>
  <p:handoutMasterIdLst>
    <p:handoutMasterId r:id="rId106"/>
  </p:handoutMasterIdLst>
  <p:sldIdLst>
    <p:sldId id="257" r:id="rId2"/>
    <p:sldId id="258" r:id="rId3"/>
    <p:sldId id="259" r:id="rId4"/>
    <p:sldId id="522" r:id="rId5"/>
    <p:sldId id="523" r:id="rId6"/>
    <p:sldId id="261" r:id="rId7"/>
    <p:sldId id="394" r:id="rId8"/>
    <p:sldId id="266" r:id="rId9"/>
    <p:sldId id="260" r:id="rId10"/>
    <p:sldId id="265" r:id="rId11"/>
    <p:sldId id="272" r:id="rId12"/>
    <p:sldId id="273" r:id="rId13"/>
    <p:sldId id="338" r:id="rId14"/>
    <p:sldId id="274" r:id="rId15"/>
    <p:sldId id="275" r:id="rId16"/>
    <p:sldId id="337" r:id="rId17"/>
    <p:sldId id="276" r:id="rId18"/>
    <p:sldId id="277" r:id="rId19"/>
    <p:sldId id="278" r:id="rId20"/>
    <p:sldId id="280" r:id="rId21"/>
    <p:sldId id="271" r:id="rId22"/>
    <p:sldId id="262" r:id="rId23"/>
    <p:sldId id="284" r:id="rId24"/>
    <p:sldId id="285" r:id="rId25"/>
    <p:sldId id="286" r:id="rId26"/>
    <p:sldId id="287" r:id="rId27"/>
    <p:sldId id="289" r:id="rId28"/>
    <p:sldId id="288" r:id="rId29"/>
    <p:sldId id="395" r:id="rId30"/>
    <p:sldId id="396" r:id="rId31"/>
    <p:sldId id="397" r:id="rId32"/>
    <p:sldId id="398" r:id="rId33"/>
    <p:sldId id="399" r:id="rId34"/>
    <p:sldId id="400" r:id="rId35"/>
    <p:sldId id="401" r:id="rId36"/>
    <p:sldId id="402" r:id="rId37"/>
    <p:sldId id="403" r:id="rId38"/>
    <p:sldId id="290" r:id="rId39"/>
    <p:sldId id="293" r:id="rId40"/>
    <p:sldId id="294" r:id="rId41"/>
    <p:sldId id="295" r:id="rId42"/>
    <p:sldId id="296" r:id="rId43"/>
    <p:sldId id="297" r:id="rId44"/>
    <p:sldId id="298" r:id="rId45"/>
    <p:sldId id="299" r:id="rId46"/>
    <p:sldId id="300" r:id="rId47"/>
    <p:sldId id="301" r:id="rId48"/>
    <p:sldId id="405" r:id="rId49"/>
    <p:sldId id="302" r:id="rId50"/>
    <p:sldId id="303" r:id="rId51"/>
    <p:sldId id="304" r:id="rId52"/>
    <p:sldId id="305" r:id="rId53"/>
    <p:sldId id="306" r:id="rId54"/>
    <p:sldId id="307" r:id="rId55"/>
    <p:sldId id="308" r:id="rId56"/>
    <p:sldId id="309" r:id="rId57"/>
    <p:sldId id="310" r:id="rId58"/>
    <p:sldId id="407" r:id="rId59"/>
    <p:sldId id="406" r:id="rId60"/>
    <p:sldId id="408" r:id="rId61"/>
    <p:sldId id="409" r:id="rId62"/>
    <p:sldId id="410" r:id="rId63"/>
    <p:sldId id="321" r:id="rId64"/>
    <p:sldId id="322" r:id="rId65"/>
    <p:sldId id="312" r:id="rId66"/>
    <p:sldId id="313" r:id="rId67"/>
    <p:sldId id="411" r:id="rId68"/>
    <p:sldId id="647" r:id="rId69"/>
    <p:sldId id="648" r:id="rId70"/>
    <p:sldId id="649" r:id="rId71"/>
    <p:sldId id="323" r:id="rId72"/>
    <p:sldId id="314" r:id="rId73"/>
    <p:sldId id="315" r:id="rId74"/>
    <p:sldId id="316" r:id="rId75"/>
    <p:sldId id="412" r:id="rId76"/>
    <p:sldId id="413" r:id="rId77"/>
    <p:sldId id="619" r:id="rId78"/>
    <p:sldId id="495" r:id="rId79"/>
    <p:sldId id="414" r:id="rId80"/>
    <p:sldId id="317" r:id="rId81"/>
    <p:sldId id="318" r:id="rId82"/>
    <p:sldId id="415" r:id="rId83"/>
    <p:sldId id="416" r:id="rId84"/>
    <p:sldId id="417" r:id="rId85"/>
    <p:sldId id="496" r:id="rId86"/>
    <p:sldId id="418" r:id="rId87"/>
    <p:sldId id="419" r:id="rId88"/>
    <p:sldId id="324" r:id="rId89"/>
    <p:sldId id="424" r:id="rId90"/>
    <p:sldId id="421" r:id="rId91"/>
    <p:sldId id="425" r:id="rId92"/>
    <p:sldId id="426" r:id="rId93"/>
    <p:sldId id="422" r:id="rId94"/>
    <p:sldId id="423" r:id="rId95"/>
    <p:sldId id="428" r:id="rId96"/>
    <p:sldId id="486" r:id="rId97"/>
    <p:sldId id="420" r:id="rId98"/>
    <p:sldId id="336" r:id="rId99"/>
    <p:sldId id="327" r:id="rId100"/>
    <p:sldId id="328" r:id="rId101"/>
    <p:sldId id="329" r:id="rId102"/>
    <p:sldId id="331" r:id="rId103"/>
    <p:sldId id="333" r:id="rId10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 initials="z"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08"/>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commentAuthors" Target="commentAuthor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viewProps" Target="view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2021/9/23</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0.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4.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5.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7.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8.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1.xml"/></Relationships>
</file>

<file path=ppt/slides/_rels/slide6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3.xml"/></Relationships>
</file>

<file path=ppt/slides/_rels/slide7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4.xml"/></Relationships>
</file>

<file path=ppt/slides/_rels/slide7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5.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7.xml"/></Relationships>
</file>

<file path=ppt/slides/_rels/slide8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57999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a:t>
            </a:r>
            <a:r>
              <a:rPr lang="zh-CN" altLang="en-US" sz="3200" dirty="0" smtClean="0">
                <a:solidFill>
                  <a:schemeClr val="bg1"/>
                </a:solidFill>
                <a:latin typeface="微软雅黑" panose="020B0503020204020204" charset="-122"/>
                <a:ea typeface="微软雅黑" panose="020B0503020204020204" charset="-122"/>
                <a:sym typeface="+mn-ea"/>
              </a:rPr>
              <a:t>中国特色社会主义最本质的特征</a:t>
            </a:r>
          </a:p>
        </p:txBody>
      </p:sp>
      <p:sp>
        <p:nvSpPr>
          <p:cNvPr id="2" name="文本框 1"/>
          <p:cNvSpPr txBox="1"/>
          <p:nvPr/>
        </p:nvSpPr>
        <p:spPr>
          <a:xfrm>
            <a:off x="497205" y="999490"/>
            <a:ext cx="8451215" cy="138366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1.坚持党对一切工作的领导 </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[2018全国卷Ⅱ第39题]</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全面理解中国共产党。</a:t>
            </a:r>
          </a:p>
        </p:txBody>
      </p:sp>
      <p:graphicFrame>
        <p:nvGraphicFramePr>
          <p:cNvPr id="5" name="表格 4"/>
          <p:cNvGraphicFramePr/>
          <p:nvPr>
            <p:custDataLst>
              <p:tags r:id="rId1"/>
            </p:custDataLst>
          </p:nvPr>
        </p:nvGraphicFramePr>
        <p:xfrm>
          <a:off x="612140" y="2395220"/>
          <a:ext cx="10057130" cy="4462145"/>
        </p:xfrm>
        <a:graphic>
          <a:graphicData uri="http://schemas.openxmlformats.org/drawingml/2006/table">
            <a:tbl>
              <a:tblPr firstRow="1" bandRow="1">
                <a:tableStyleId>{5940675A-B579-460E-94D1-54222C63F5DA}</a:tableStyleId>
              </a:tblPr>
              <a:tblGrid>
                <a:gridCol w="1372870"/>
                <a:gridCol w="8684260"/>
              </a:tblGrid>
              <a:tr h="75565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性质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中国工人阶级的先锋队、中国人民和中华民族的先锋队。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5628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根本宗旨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全心全意为人民服务。</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5565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地位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中国特色社会主义事业的领导核心,中国最高政治领导力量。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1193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办好中国的事情,关键在党。中国共产党领导是中国特色社会主义最本质的特征,是中国特色社会主义制度的最大优势。坚持党的领导,是中国革命、建设和改革事业不断取得胜利的政治保证。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9996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角度2</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运用所学知识,说明编纂民法典对我国社会主义市场经济发展的意义。</a:t>
            </a:r>
            <a:r>
              <a:rPr lang="zh-CN" altLang="en-US" sz="2400">
                <a:latin typeface="微软雅黑" panose="020B0503020204020204" charset="-122"/>
                <a:ea typeface="微软雅黑" panose="020B0503020204020204" charset="-122"/>
                <a:cs typeface="微软雅黑" panose="020B0503020204020204" charset="-122"/>
                <a:sym typeface="+mn-ea"/>
              </a:rPr>
              <a:t/>
            </a:r>
            <a:br>
              <a:rPr lang="zh-CN" altLang="en-US" sz="2400">
                <a:latin typeface="微软雅黑" panose="020B0503020204020204" charset="-122"/>
                <a:ea typeface="微软雅黑" panose="020B0503020204020204" charset="-122"/>
                <a:cs typeface="微软雅黑" panose="020B0503020204020204" charset="-122"/>
                <a:sym typeface="+mn-ea"/>
              </a:rPr>
            </a:br>
            <a:r>
              <a:rPr lang="zh-CN" altLang="en-US" sz="2800" b="1">
                <a:latin typeface="微软雅黑" panose="020B0503020204020204" charset="-122"/>
                <a:ea typeface="微软雅黑" panose="020B0503020204020204" charset="-122"/>
                <a:cs typeface="微软雅黑" panose="020B0503020204020204" charset="-122"/>
                <a:sym typeface="+mn-ea"/>
              </a:rPr>
              <a:t>解读</a:t>
            </a:r>
            <a:r>
              <a:rPr lang="zh-CN" altLang="en-US" sz="2400">
                <a:latin typeface="微软雅黑" panose="020B0503020204020204" charset="-122"/>
                <a:ea typeface="微软雅黑" panose="020B0503020204020204" charset="-122"/>
                <a:cs typeface="微软雅黑" panose="020B0503020204020204" charset="-122"/>
                <a:sym typeface="+mn-ea"/>
              </a:rPr>
              <a:t>　  ①经济基础决定上层建筑,上层建筑对经济基础具有反作用。上层建筑一定要适合经济基础状况。编纂民法典属于上层建筑的调整,这一调整可以更好地适应经济基础状况,将对我国社会主义市场经济发展产生积极影响。②社会主义市场经济本质上是法治经济。编纂民法典是社会主义市场经济发展的客观要求,有利于维护市场主体的平等地位,规范市场秩序,维护公平竞争,激发市场主体活力,促进社会主义市场经济持续健康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2953385"/>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素材二</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400">
                <a:latin typeface="微软雅黑" panose="020B0503020204020204" charset="-122"/>
                <a:ea typeface="微软雅黑" panose="020B0503020204020204" charset="-122"/>
                <a:cs typeface="微软雅黑" panose="020B0503020204020204" charset="-122"/>
                <a:sym typeface="+mn-ea"/>
              </a:rPr>
              <a:t>习近平总书记强调,民法典系统整合了新中国70多年来长期实践形成的民事法律规范,汲取了中华民族5 000多年优秀法律文化,借鉴了人类法治文明建设有益成果,是一部体现我国社会主义性质、符合人民利益和愿望、顺应时代发展要求的民法典,是一部体现对生命健康、财产安全、交易便利、生活幸福、人格尊严等各方面权利平等保护的民法典,是一部具有鲜明中国特色、实践特色、时代特色的民法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6000750"/>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角度1</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400" b="1">
                <a:latin typeface="微软雅黑" panose="020B0503020204020204" charset="-122"/>
                <a:ea typeface="微软雅黑" panose="020B0503020204020204" charset="-122"/>
                <a:cs typeface="微软雅黑" panose="020B0503020204020204" charset="-122"/>
                <a:sym typeface="+mn-ea"/>
              </a:rPr>
              <a:t>运用政治生活知识,分析如何贯彻落实好民法典。</a:t>
            </a:r>
            <a:r>
              <a:rPr lang="zh-CN" altLang="en-US" sz="2400">
                <a:latin typeface="微软雅黑" panose="020B0503020204020204" charset="-122"/>
                <a:ea typeface="微软雅黑" panose="020B0503020204020204" charset="-122"/>
                <a:cs typeface="微软雅黑" panose="020B0503020204020204" charset="-122"/>
                <a:sym typeface="+mn-ea"/>
              </a:rPr>
              <a:t/>
            </a:r>
            <a:br>
              <a:rPr lang="zh-CN" altLang="en-US" sz="2400">
                <a:latin typeface="微软雅黑" panose="020B0503020204020204" charset="-122"/>
                <a:ea typeface="微软雅黑" panose="020B0503020204020204" charset="-122"/>
                <a:cs typeface="微软雅黑" panose="020B0503020204020204" charset="-122"/>
                <a:sym typeface="+mn-ea"/>
              </a:rPr>
            </a:br>
            <a:r>
              <a:rPr lang="zh-CN" altLang="en-US" sz="2800" b="1">
                <a:latin typeface="微软雅黑" panose="020B0503020204020204" charset="-122"/>
                <a:ea typeface="微软雅黑" panose="020B0503020204020204" charset="-122"/>
                <a:cs typeface="微软雅黑" panose="020B0503020204020204" charset="-122"/>
                <a:sym typeface="+mn-ea"/>
              </a:rPr>
              <a:t>解读　</a:t>
            </a:r>
            <a:r>
              <a:rPr lang="zh-CN" altLang="en-US" sz="2400">
                <a:latin typeface="微软雅黑" panose="020B0503020204020204" charset="-122"/>
                <a:ea typeface="微软雅黑" panose="020B0503020204020204" charset="-122"/>
                <a:cs typeface="微软雅黑" panose="020B0503020204020204" charset="-122"/>
                <a:sym typeface="+mn-ea"/>
              </a:rPr>
              <a:t>①党要带头宣传、推进、保障民法典实施。②立法机关要依法行使立法权,加强同民法典相关联、相配套的法律法规制度建设,修改完善相关法律法规。③政府要以民法典有效实施为重要抓手推进法治政府建设,把民法典作为行政决策、行政管理、行政监督的重要标尺,提高依法行政能力和水平;要广泛开展民法典普法工作,把民法典纳入国民教育体系,加强对青少年民法典教育。④司法机关要秉持公正司法,提高民事案件审判水平和效率。⑤全体社会成员要养成自觉守法的意识,形成遇事找法的习惯,培养解决问题靠法的意识和能力。</a:t>
            </a:r>
            <a:r>
              <a:rPr lang="zh-CN" altLang="en-US" sz="2800">
                <a:latin typeface="微软雅黑" panose="020B0503020204020204" charset="-122"/>
                <a:ea typeface="微软雅黑" panose="020B0503020204020204" charset="-122"/>
                <a:cs typeface="微软雅黑" panose="020B0503020204020204" charset="-122"/>
                <a:sym typeface="+mn-ea"/>
              </a:rPr>
              <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a:latin typeface="微软雅黑" panose="020B0503020204020204" charset="-122"/>
                <a:ea typeface="微软雅黑" panose="020B0503020204020204" charset="-122"/>
                <a:cs typeface="微软雅黑" panose="020B0503020204020204" charset="-122"/>
                <a:sym typeface="+mn-ea"/>
              </a:rPr>
              <a:t/>
            </a:r>
            <a:br>
              <a:rPr lang="zh-CN" altLang="en-US" sz="2800">
                <a:latin typeface="微软雅黑" panose="020B0503020204020204" charset="-122"/>
                <a:ea typeface="微软雅黑" panose="020B0503020204020204" charset="-122"/>
                <a:cs typeface="微软雅黑" panose="020B0503020204020204" charset="-122"/>
                <a:sym typeface="+mn-ea"/>
              </a:rPr>
            </a:b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24624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角度2</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运用文化生活知识,谈谈我国民法典成功制定对我们进行文化创新的启示。</a:t>
            </a:r>
            <a:r>
              <a:rPr lang="zh-CN" altLang="en-US" sz="2800">
                <a:latin typeface="微软雅黑" panose="020B0503020204020204" charset="-122"/>
                <a:ea typeface="微软雅黑" panose="020B0503020204020204" charset="-122"/>
                <a:cs typeface="微软雅黑" panose="020B0503020204020204" charset="-122"/>
                <a:sym typeface="+mn-ea"/>
              </a:rPr>
              <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b="1">
                <a:latin typeface="微软雅黑" panose="020B0503020204020204" charset="-122"/>
                <a:ea typeface="微软雅黑" panose="020B0503020204020204" charset="-122"/>
                <a:cs typeface="微软雅黑" panose="020B0503020204020204" charset="-122"/>
                <a:sym typeface="+mn-ea"/>
              </a:rPr>
              <a:t>解读</a:t>
            </a:r>
            <a:r>
              <a:rPr lang="zh-CN" altLang="en-US" sz="2400">
                <a:latin typeface="微软雅黑" panose="020B0503020204020204" charset="-122"/>
                <a:ea typeface="微软雅黑" panose="020B0503020204020204" charset="-122"/>
                <a:cs typeface="微软雅黑" panose="020B0503020204020204" charset="-122"/>
                <a:sym typeface="+mn-ea"/>
              </a:rPr>
              <a:t>　①文化创新要立足社会实践。民法典系统整合了新中国70多年来长期实践形成的民事法律规范,是一部具有实践特色的民法典。②文化创新要继承传统,推陈出新。民法典汲取了中华民族5 000多年优秀法律文化,也顺应了时代发展要求,是一部具有鲜明中国特色、时代特色的民法典。③文化创新要面向世界,博采众长。民法典借鉴了人类法治文明建设有益成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85800" y="926465"/>
          <a:ext cx="10043160" cy="4585970"/>
        </p:xfrm>
        <a:graphic>
          <a:graphicData uri="http://schemas.openxmlformats.org/drawingml/2006/table">
            <a:tbl>
              <a:tblPr firstRow="1" bandRow="1">
                <a:tableStyleId>{5940675A-B579-460E-94D1-54222C63F5DA}</a:tableStyleId>
              </a:tblPr>
              <a:tblGrid>
                <a:gridCol w="1708785"/>
                <a:gridCol w="8334375"/>
              </a:tblGrid>
              <a:tr h="111442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领导方式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政治领导、思想领导和组织领导。</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1442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执政方式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依法执政、科学执政、民主执政。</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4269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指导思想</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马克思列宁主义、毛泽东思想、邓小平理论、“三个代表”重要思想、科学发展观、习近平新时代中国特色社会主义思想。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1442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执政理念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立党为公、执政为民。</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3075" y="320040"/>
            <a:ext cx="10852785" cy="4615815"/>
          </a:xfrm>
          <a:prstGeom prst="rect">
            <a:avLst/>
          </a:prstGeom>
          <a:noFill/>
        </p:spPr>
        <p:txBody>
          <a:bodyPr wrap="square" rtlCol="0">
            <a:spAutoFit/>
          </a:bodyPr>
          <a:lstStyle/>
          <a:p>
            <a:pPr algn="l"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 </a:t>
            </a:r>
          </a:p>
          <a:p>
            <a:pPr algn="l"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1.“三不”理解中国共产党</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中国共产党不是国家重大事务的决定者,国家重大事务由全国人民代表大会决定;中国共产党不负责国家具体事务的管理,管理国家具体事务的职能由“一府两院一委”行使;中国共产党不是国家机关,不履行国家职能。</a:t>
            </a:r>
          </a:p>
          <a:p>
            <a:pPr algn="l"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79450" y="549910"/>
            <a:ext cx="6757670" cy="521970"/>
          </a:xfrm>
          <a:prstGeom prst="rect">
            <a:avLst/>
          </a:prstGeom>
          <a:noFill/>
        </p:spPr>
        <p:txBody>
          <a:bodyPr wrap="square" rtlCol="0">
            <a:spAutoFit/>
          </a:bodyPr>
          <a:lstStyle/>
          <a:p>
            <a:r>
              <a:rPr lang="zh-CN" altLang="en-US" sz="2800" b="1">
                <a:latin typeface="微软雅黑" panose="020B0503020204020204" charset="-122"/>
                <a:ea typeface="微软雅黑" panose="020B0503020204020204" charset="-122"/>
                <a:cs typeface="微软雅黑" panose="020B0503020204020204" charset="-122"/>
                <a:sym typeface="+mn-ea"/>
              </a:rPr>
              <a:t>2.党的主张如何上升为国家意志</a:t>
            </a:r>
            <a:endParaRPr lang="zh-CN" altLang="en-US" sz="2800" b="1"/>
          </a:p>
        </p:txBody>
      </p:sp>
      <p:pic>
        <p:nvPicPr>
          <p:cNvPr id="1533" name="2辑图6-1.EPS" descr="id:2147514502;FounderCES"/>
          <p:cNvPicPr>
            <a:picLocks noChangeAspect="1"/>
          </p:cNvPicPr>
          <p:nvPr/>
        </p:nvPicPr>
        <p:blipFill>
          <a:blip r:embed="rId2"/>
          <a:stretch>
            <a:fillRect/>
          </a:stretch>
        </p:blipFill>
        <p:spPr>
          <a:xfrm>
            <a:off x="933450" y="1470660"/>
            <a:ext cx="7308215" cy="299339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5140" y="416560"/>
            <a:ext cx="9708515" cy="521970"/>
          </a:xfrm>
          <a:prstGeom prst="rect">
            <a:avLst/>
          </a:prstGeom>
          <a:noFill/>
        </p:spPr>
        <p:txBody>
          <a:bodyPr wrap="square" rtlCol="0">
            <a:spAutoFit/>
          </a:bodyPr>
          <a:lstStyle/>
          <a:p>
            <a:r>
              <a:rPr lang="zh-CN" altLang="en-US" sz="2800" b="1">
                <a:latin typeface="微软雅黑" panose="020B0503020204020204" charset="-122"/>
                <a:ea typeface="微软雅黑" panose="020B0503020204020204" charset="-122"/>
                <a:cs typeface="微软雅黑" panose="020B0503020204020204" charset="-122"/>
              </a:rPr>
              <a:t>2.坚持和加强党的全面领导</a:t>
            </a:r>
            <a:endParaRPr lang="zh-CN" altLang="en-US" b="1">
              <a:latin typeface="微软雅黑" panose="020B0503020204020204" charset="-122"/>
              <a:ea typeface="微软雅黑" panose="020B0503020204020204" charset="-122"/>
              <a:cs typeface="微软雅黑" panose="020B0503020204020204" charset="-122"/>
            </a:endParaRPr>
          </a:p>
        </p:txBody>
      </p:sp>
      <p:graphicFrame>
        <p:nvGraphicFramePr>
          <p:cNvPr id="5" name="表格 4"/>
          <p:cNvGraphicFramePr/>
          <p:nvPr>
            <p:custDataLst>
              <p:tags r:id="rId1"/>
            </p:custDataLst>
          </p:nvPr>
        </p:nvGraphicFramePr>
        <p:xfrm>
          <a:off x="494665" y="1001395"/>
          <a:ext cx="11095355" cy="5364480"/>
        </p:xfrm>
        <a:graphic>
          <a:graphicData uri="http://schemas.openxmlformats.org/drawingml/2006/table">
            <a:tbl>
              <a:tblPr firstRow="1" bandRow="1">
                <a:tableStyleId>{5940675A-B579-460E-94D1-54222C63F5DA}</a:tableStyleId>
              </a:tblPr>
              <a:tblGrid>
                <a:gridCol w="767080"/>
                <a:gridCol w="10328275"/>
              </a:tblGrid>
              <a:tr h="120650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坚持党的领导,是中国革命、建设和改革事业不断取得胜利的政治保证,具有重要意义。 党政军民学,东西南北中,党是领导一切的。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1579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必须增强政治意识、大局意识、核心意识、看齐意识,自觉维护党中央权威和集中统一领导,坚决维护习近平总书记党中央的核心、全党的核心地位,坚决维护党中央权威和集中统一领导。②确保党对一切工作的领导,确保党始终总揽全局、协调各方。坚持和加强党的领导,具体体现在经济建设、政治建设、文化建设、社会建设、生态文明建设各个领域,体现在党和国家工作的各个方面、各个环节。③加强党的集中统一领导,支持人大、政府、政协、监察委员会、法院、检察院依法依章程履行职能、开展工作、发挥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6410" y="647700"/>
            <a:ext cx="10981690" cy="4399915"/>
          </a:xfrm>
          <a:prstGeom prst="rect">
            <a:avLst/>
          </a:prstGeom>
          <a:noFill/>
        </p:spPr>
        <p:txBody>
          <a:bodyPr wrap="square" rtlCol="0">
            <a:spAutoFit/>
          </a:bodyPr>
          <a:lstStyle/>
          <a:p>
            <a:pPr algn="l"/>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     </a:t>
            </a:r>
            <a:r>
              <a:rPr lang="zh-CN" altLang="en-US" sz="2800" b="1">
                <a:latin typeface="微软雅黑" panose="020B0503020204020204" charset="-122"/>
                <a:ea typeface="微软雅黑" panose="020B0503020204020204" charset="-122"/>
                <a:cs typeface="微软雅黑" panose="020B0503020204020204" charset="-122"/>
              </a:rPr>
              <a:t>坚持党的领导、人民当家作主、依法治国的关系</a:t>
            </a:r>
            <a:endParaRPr lang="zh-CN" altLang="en-US" sz="2800">
              <a:latin typeface="微软雅黑" panose="020B0503020204020204" charset="-122"/>
              <a:ea typeface="微软雅黑" panose="020B0503020204020204" charset="-122"/>
              <a:cs typeface="微软雅黑" panose="020B0503020204020204" charset="-122"/>
            </a:endParaRP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坚持党的领导、人民当家作主、依法治国有机统—是社会主义政治发展的必然要求。党的领导是人民当家作主和依法治国的根本保证。人民当家作主是社会主义民主政治的本质特征,只有坚持和加强党的领导,才能保证把人民当家作主落实到国家政治生活和社会生活之中。全面依法治国是中国特色社会主义的本质要求和重要保障,必须把党的领导贯彻落实到依法治国全过程和各方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23290" y="744220"/>
            <a:ext cx="10121265" cy="526224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3.始终坚持以人民为中心 </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[2020北京高考第9题]</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(1)发挥共产党员的先锋模范作用。</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①意义:发挥共产党员的先锋模范作用,使党始终成为时代先锋、民族脊梁,是党不断增强党的创造力、凝聚力、战斗力的源泉,是党不断取得胜利的坚强保证。</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②如何做:共产党员坚定马克思主义科学信仰,践行全心全意为人民服务的根本宗旨,通过自己的骨干、带头和桥梁作用,影响和带动身边群众共同贯彻党的基本理论、基本路线和基本方略。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32460" y="151765"/>
            <a:ext cx="9817100" cy="655447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(2)实现最广大人民的根本利益。</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①为什么:a.为什么人的问题,是检验一个政党、一个政权性质的试金石。带领人民创造美好生活,是我们党始终不渝的奋斗目标;b.中国共产党的性质决定了它始终把人民利益摆在至高无上的地位。人民是历史的创造者,是决定党和国家前途命运的根本力量。</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②怎么做:a.中国共产党坚持人民主体地位,坚持立党为公、执政为民;b.践行全心全意为人民服务的根本宗旨,把党的群众路线贯彻到治国理政全部活动之中,把人民对美好生活的向往作为奋斗目标,依靠人民创造历史伟业。</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文本框 2"/>
          <p:cNvSpPr txBox="1"/>
          <p:nvPr/>
        </p:nvSpPr>
        <p:spPr>
          <a:xfrm>
            <a:off x="424180" y="436245"/>
            <a:ext cx="10803255" cy="526224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4.全面从严治党,推进党的建设新的伟大工程</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[2019江苏高考第15题]</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(1)党加强自身建设的理论依据</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①中国共产党是执政党,党是领导一切的。推进党的建设新的伟大工程可以巩固党的领导和执政地位,提高党与时俱进的执政能力。</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②中国共产党是中国工人阶级的先锋队,同时是中国人民和中华民族的先锋队。推进党的建设新的伟大工程能够确保党的性质不变,充分发挥党员的先锋模范作用。</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文本框 1"/>
          <p:cNvSpPr txBox="1"/>
          <p:nvPr/>
        </p:nvSpPr>
        <p:spPr>
          <a:xfrm>
            <a:off x="413385" y="317500"/>
            <a:ext cx="10826750"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③中国共产党坚持立党为公、执政为民,推进党的建设新的伟大工程能真正使我们党践行全心全意为人民服务的根本宗旨。</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④我国是人民民主专政的社会主义国家,推进党的建设新的伟大工程是由我国的国家性质决定的,有利于坚持以人民为中心的发展思想,保障人民当家作主。</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⑤办好中国的事情,关键在党。历史已经证明并将继续证明,没有中国共产党的领导,民族复兴必然是空想。</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⑥中国共产党要始终成为时代先锋、民族脊梁,始终成为马克思主义执政党,自身必须始终过硬。</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635" y="1847215"/>
            <a:ext cx="9519920" cy="829310"/>
          </a:xfrm>
          <a:ln>
            <a:noFill/>
          </a:ln>
        </p:spPr>
        <p:txBody>
          <a:bodyPr wrap="square"/>
          <a:lstStyle/>
          <a:p>
            <a:r>
              <a:rPr lang="zh-CN" altLang="en-US" sz="5330" b="1" dirty="0" smtClean="0">
                <a:sym typeface="+mn-ea"/>
              </a:rPr>
              <a:t>专题七  发展社会主义民主政治</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8155"/>
          </a:xfrm>
        </p:spPr>
        <p:txBody>
          <a:bodyPr/>
          <a:lstStyle/>
          <a:p>
            <a:r>
              <a:rPr lang="zh-CN" altLang="en-US" sz="2800">
                <a:latin typeface="微软雅黑" panose="020B0503020204020204" charset="-122"/>
                <a:ea typeface="微软雅黑" panose="020B0503020204020204" charset="-122"/>
                <a:cs typeface="微软雅黑" panose="020B0503020204020204" charset="-122"/>
              </a:rPr>
              <a:t>(2)推进党的建设新的伟大工程</a:t>
            </a:r>
          </a:p>
        </p:txBody>
      </p:sp>
      <p:graphicFrame>
        <p:nvGraphicFramePr>
          <p:cNvPr id="6" name="表格 5"/>
          <p:cNvGraphicFramePr/>
          <p:nvPr>
            <p:custDataLst>
              <p:tags r:id="rId1"/>
            </p:custDataLst>
          </p:nvPr>
        </p:nvGraphicFramePr>
        <p:xfrm>
          <a:off x="520382" y="974725"/>
          <a:ext cx="10991850" cy="4735830"/>
        </p:xfrm>
        <a:graphic>
          <a:graphicData uri="http://schemas.openxmlformats.org/drawingml/2006/table">
            <a:tbl>
              <a:tblPr firstRow="1" bandRow="1">
                <a:tableStyleId>{5940675A-B579-460E-94D1-54222C63F5DA}</a:tableStyleId>
              </a:tblPr>
              <a:tblGrid>
                <a:gridCol w="1432560"/>
                <a:gridCol w="9559290"/>
              </a:tblGrid>
              <a:tr h="57975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目的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坚持和加强党的全面领导。</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943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指导方针</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坚持党要管党、全面从严治党。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7975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主线</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加强党的长期执政能力建设、先进性和纯洁性建设。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2245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总体布局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“5+2”:全面推进党的政治建设、思想建设、组织建设、作风建设、纪律建设,把制度建设贯穿其中,深入推进反腐败斗争,突出了政治建设的统领地位和纪律建设这个管党治党的治本之策。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595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目标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把党建设成为始终走在时代前列、人民衷心拥护、勇于自我革命、经得起各种风浪考验、朝气蓬勃的马克思主义执政党。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6433820" cy="617991"/>
          </a:xfrm>
        </p:spPr>
        <p:txBody>
          <a:bodyPr wrap="square"/>
          <a:lstStyle/>
          <a:p>
            <a:r>
              <a:rPr lang="zh-CN" altLang="en-US" sz="3200">
                <a:latin typeface="微软雅黑" panose="020B0503020204020204" charset="-122"/>
                <a:ea typeface="微软雅黑" panose="020B0503020204020204" charset="-122"/>
                <a:cs typeface="微软雅黑" panose="020B0503020204020204" charset="-122"/>
              </a:rPr>
              <a:t>考点</a:t>
            </a:r>
            <a:r>
              <a:rPr lang="en-US" altLang="zh-CN" sz="3200">
                <a:latin typeface="微软雅黑" panose="020B0503020204020204" charset="-122"/>
                <a:ea typeface="微软雅黑" panose="020B0503020204020204" charset="-122"/>
                <a:cs typeface="微软雅黑" panose="020B0503020204020204" charset="-122"/>
              </a:rPr>
              <a:t>2   我国的人民代表大会制度</a:t>
            </a:r>
          </a:p>
        </p:txBody>
      </p:sp>
      <p:sp>
        <p:nvSpPr>
          <p:cNvPr id="2" name="文本框 1"/>
          <p:cNvSpPr txBox="1"/>
          <p:nvPr/>
        </p:nvSpPr>
        <p:spPr>
          <a:xfrm>
            <a:off x="497840" y="1169035"/>
            <a:ext cx="9356090" cy="461581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1.人民行使国家权力的机关</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(1)我国的一切权力属于人民。人民行使国家权力的机关是人民代表大会。</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广大人民通过民主选举选出各级人大代表,由他们组成各级国家权力机关,代表人民统一行使国家权力,决定全国和各级地方的一切重大事务,并由权力机关产生行政、监察、审判、检察等机关,具体行使管理国家和社会的权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34315"/>
            <a:ext cx="11197590" cy="1817370"/>
          </a:xfrm>
        </p:spPr>
        <p:txBody>
          <a:bodyPr wrap="square"/>
          <a:lstStyle/>
          <a:p>
            <a:pPr fontAlgn="auto">
              <a:lnSpc>
                <a:spcPct val="150000"/>
              </a:lnSpc>
            </a:pPr>
            <a:r>
              <a:rPr lang="zh-CN" altLang="en-US" dirty="0"/>
              <a:t/>
            </a:r>
            <a:br>
              <a:rPr lang="zh-CN" altLang="en-US" dirty="0"/>
            </a:br>
            <a:endParaRPr lang="zh-CN" altLang="en-US" dirty="0"/>
          </a:p>
        </p:txBody>
      </p:sp>
      <p:sp>
        <p:nvSpPr>
          <p:cNvPr id="2" name="文本框 1"/>
          <p:cNvSpPr txBox="1"/>
          <p:nvPr/>
        </p:nvSpPr>
        <p:spPr>
          <a:xfrm>
            <a:off x="440055" y="234315"/>
            <a:ext cx="1082675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 </a:t>
            </a:r>
            <a:r>
              <a:rPr lang="zh-CN" altLang="en-US" sz="2800">
                <a:latin typeface="微软雅黑" panose="020B0503020204020204" charset="-122"/>
                <a:ea typeface="微软雅黑" panose="020B0503020204020204" charset="-122"/>
                <a:cs typeface="微软雅黑" panose="020B0503020204020204" charset="-122"/>
              </a:rPr>
              <a:t>　在我国,人民是国家的主人,但人民不能直接行使国家权力。由人民通过直接或间接选举的方式选出的人大代表才是国家权力的直接行使者。</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2.人民代表大会</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(1)性质:国家权力机关。</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(2)国家权力机关体系:全国人民代表大会和地方各级人民代表大会。</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①全国人民代表大会是最高国家权力机关,在我国的国家机构中居于最高地位。②地方各级人民代表大会是地方各级国家权力机关。它是本行政区域内人民行使国家权力的机关,本行政区域内的一切重大问题,都由它讨论决定,并由它监督实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267652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(3)常设机关:人大常委会。在人大闭会期间,人大常委会行使人大的部分职权。全国人民代表大会常务委员会是全国人民代表大会的常设机关。在全国人大闭会期间,全国人大常委会行使其部分职权。(注意:只有县级以上人大才设人大常委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154530"/>
            <a:ext cx="11515730" cy="73723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(4)职权。</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 [2020全国卷Ⅰ第17题]</a:t>
            </a:r>
          </a:p>
        </p:txBody>
      </p:sp>
      <p:graphicFrame>
        <p:nvGraphicFramePr>
          <p:cNvPr id="2" name="表格 1"/>
          <p:cNvGraphicFramePr/>
          <p:nvPr>
            <p:custDataLst>
              <p:tags r:id="rId1"/>
            </p:custDataLst>
          </p:nvPr>
        </p:nvGraphicFramePr>
        <p:xfrm>
          <a:off x="528002" y="973455"/>
          <a:ext cx="10916920" cy="5486400"/>
        </p:xfrm>
        <a:graphic>
          <a:graphicData uri="http://schemas.openxmlformats.org/drawingml/2006/table">
            <a:tbl>
              <a:tblPr firstRow="1" bandRow="1">
                <a:tableStyleId>{5940675A-B579-460E-94D1-54222C63F5DA}</a:tableStyleId>
              </a:tblPr>
              <a:tblGrid>
                <a:gridCol w="1358900"/>
                <a:gridCol w="5055870"/>
                <a:gridCol w="4502150"/>
              </a:tblGrid>
              <a:tr h="5003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职权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工作内容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备注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867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立法权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制定法律的权力。</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4">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区分四个权力的关键是看内容,如果是关于法律的立、改、废的决定,则是立法权;如果是对相关国家机关工作人员进行选举、任命或罢免的决定,则是任免权;如果是对其他国家机关或工作人员的工作报告进行审议,则是监督权;如果是关于国家大政方针、规划的通过,则是决定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642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决定权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决定国家和社会或本行政区域内重大事项的权力。</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111188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任免权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对相关国家机关领导人员及其他组成人员进行选举、任命、罢免的权力。</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134302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监督权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监督宪法和法律的实施,监督政府、监察委员会、法院和检察院工作的权力。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908040"/>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 </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
            </a:r>
            <a:br>
              <a:rPr lang="zh-CN" altLang="en-US" sz="2800">
                <a:solidFill>
                  <a:srgbClr val="FF0000"/>
                </a:solidFill>
                <a:latin typeface="微软雅黑" panose="020B0503020204020204" charset="-122"/>
                <a:ea typeface="微软雅黑" panose="020B0503020204020204" charset="-122"/>
                <a:cs typeface="微软雅黑" panose="020B0503020204020204" charset="-122"/>
              </a:rPr>
            </a:b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1.准确认识人大的职权</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
            </a:r>
            <a:br>
              <a:rPr lang="zh-CN" altLang="en-US" sz="2800">
                <a:solidFill>
                  <a:schemeClr val="tx1"/>
                </a:solidFill>
                <a:latin typeface="微软雅黑" panose="020B0503020204020204" charset="-122"/>
                <a:ea typeface="微软雅黑" panose="020B0503020204020204" charset="-122"/>
                <a:cs typeface="微软雅黑" panose="020B0503020204020204" charset="-122"/>
              </a:rPr>
            </a:br>
            <a:r>
              <a:rPr lang="zh-CN" altLang="en-US" sz="2800">
                <a:solidFill>
                  <a:schemeClr val="tx1"/>
                </a:solidFill>
                <a:latin typeface="微软雅黑" panose="020B0503020204020204" charset="-122"/>
                <a:ea typeface="微软雅黑" panose="020B0503020204020204" charset="-122"/>
                <a:cs typeface="微软雅黑" panose="020B0503020204020204" charset="-122"/>
              </a:rPr>
              <a:t>(1)人大听取审议“一府两院一委”的工作报告,总的来说属于行使监督权,但对报告中的经济社会发展规划部分的批准则属于行使决定权;人大审议财政预算的执行情况属于行使监督权,审议通过预算属于行使决定权。</a:t>
            </a:r>
            <a:br>
              <a:rPr lang="zh-CN" altLang="en-US" sz="2800">
                <a:solidFill>
                  <a:schemeClr val="tx1"/>
                </a:solidFill>
                <a:latin typeface="微软雅黑" panose="020B0503020204020204" charset="-122"/>
                <a:ea typeface="微软雅黑" panose="020B0503020204020204" charset="-122"/>
                <a:cs typeface="微软雅黑" panose="020B0503020204020204" charset="-122"/>
              </a:rPr>
            </a:br>
            <a:r>
              <a:rPr lang="zh-CN" altLang="en-US" sz="2800">
                <a:solidFill>
                  <a:schemeClr val="tx1"/>
                </a:solidFill>
                <a:latin typeface="微软雅黑" panose="020B0503020204020204" charset="-122"/>
                <a:ea typeface="微软雅黑" panose="020B0503020204020204" charset="-122"/>
                <a:cs typeface="微软雅黑" panose="020B0503020204020204" charset="-122"/>
              </a:rPr>
              <a:t>(2)全国人大行使最高立法权(全国人大行使的四项职权前均可加“最高”二字,全国人大常委会及地方各级人大行使的职权前面不能加“最高”二字),全国人大及其常委会享有国家立法权,省、自治区、直辖市、设区的市的人大及其常委会有制定地方性法规的权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39138" y="186280"/>
            <a:ext cx="11515730" cy="5908040"/>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2.人大与其他国家机关</a:t>
            </a:r>
            <a:br>
              <a:rPr lang="zh-CN" altLang="en-US" sz="2800" b="1">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(1)人大是国家权力机关,其他国家机关都由人大产生,对它负责,受它监督。注意:它们是监督与被监督的关系,不是互相监督的关系,也不是领导与被领导、上下级的关系。</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(2)人大作出决定,具体由其他国家机关贯彻执行,它们是决定与执行的关系。</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(3)人大产生并监督其他国家机关,但并不代表人大可以干涉和代替其他国家机关的具体工作。同时要注意,监察委员会、人民法院、人民检察院独立行使自身权力,不受行政机关、社会团体和个人的干涉,但并非不受任何限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908040"/>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3.人大代表</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(1)法律地位:人民代表大会代表是国家权力机关的组成人员,是国家权力的直接行使者。</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(2)产生方式及任期。</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人大代表的产生方式有两种:①间接选举产生,即全国、省、自治区、直辖市和设区的市、自治州的人民代表大会的代表,由下一级人民代表大会选出;②直接选举产生,即不设区的市、市辖区、县、自治县、乡、民族乡、镇的人民代表大会的代表由选民直接选举产生。</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任期:全国各级人民代表大会的代表每届任期五年。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26224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(3)人大代表的权利。</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①审议权:人大代表在人大会议期间,对列入本次会议议程的各项议案进行审查、讨论并发表意见,表明态度提出建议、批评和意见的权利。②表决权:人大代表在本级人大会议上,对列入大会议程的各项议案包括对确定的候选人表示赞成或者反对或者弃权的一种决定的权利。③提案权:人大代表有权依照法律规定的程序,向人民代表大会提出议案。④质询权:人大代表有权依照法律规定的程序,对政府等机关的工作提出质问并要求答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332295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(4)人大代表的义务。</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[2020江苏高考第15题]</a:t>
            </a:r>
            <a:br>
              <a:rPr lang="zh-CN" altLang="en-US" sz="2400">
                <a:solidFill>
                  <a:srgbClr val="FF0000"/>
                </a:solidFill>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表现在人大代表与人民的关系上:人大代表在自己参加的生产、工作和社会活动中,协助宪法和法律的实施,与人民群众保持密切联系,听取和反映人民群众的意见和要求,努力为人民服务,对人民负责,并接受人民监督。</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教材纵横</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人民代表大会、人民、人大代表的关系</a:t>
            </a:r>
          </a:p>
        </p:txBody>
      </p:sp>
      <p:pic>
        <p:nvPicPr>
          <p:cNvPr id="2" name="图片 1"/>
          <p:cNvPicPr>
            <a:picLocks noChangeAspect="1"/>
          </p:cNvPicPr>
          <p:nvPr/>
        </p:nvPicPr>
        <p:blipFill>
          <a:blip r:embed="rId2"/>
          <a:stretch>
            <a:fillRect/>
          </a:stretch>
        </p:blipFill>
        <p:spPr>
          <a:xfrm>
            <a:off x="3421380" y="3714750"/>
            <a:ext cx="6603365" cy="26384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中国特色社会主义最本质的特征 </a:t>
            </a:r>
          </a:p>
        </p:txBody>
      </p:sp>
      <p:sp>
        <p:nvSpPr>
          <p:cNvPr id="17" name="矩形 16">
            <a:hlinkClick r:id="rId2" action="ppaction://hlinksldjump"/>
          </p:cNvPr>
          <p:cNvSpPr/>
          <p:nvPr/>
        </p:nvSpPr>
        <p:spPr>
          <a:xfrm>
            <a:off x="68945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我国的人民代表大会制度</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2" name="矩形 1">
            <a:hlinkClick r:id="rId2" action="ppaction://hlinksldjump"/>
          </p:cNvPr>
          <p:cNvSpPr/>
          <p:nvPr/>
        </p:nvSpPr>
        <p:spPr>
          <a:xfrm>
            <a:off x="689450" y="338585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中国共产党领导的多党合作和政治协商制度</a:t>
            </a:r>
          </a:p>
        </p:txBody>
      </p:sp>
      <p:sp>
        <p:nvSpPr>
          <p:cNvPr id="4" name="文本框 3"/>
          <p:cNvSpPr txBox="1"/>
          <p:nvPr/>
        </p:nvSpPr>
        <p:spPr>
          <a:xfrm>
            <a:off x="689610" y="4119880"/>
            <a:ext cx="755015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考点</a:t>
            </a:r>
            <a:r>
              <a:rPr lang="en-US" altLang="zh-CN" sz="2800">
                <a:latin typeface="微软雅黑" panose="020B0503020204020204" charset="-122"/>
                <a:ea typeface="微软雅黑" panose="020B0503020204020204" charset="-122"/>
              </a:rPr>
              <a:t>4   民族区域自治制度和宗教工作基本方针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26224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4.人民代表大会制度</a:t>
            </a:r>
            <a:br>
              <a:rPr lang="zh-CN" altLang="en-US" sz="2800" b="1">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(1)含义:按照民主集中制原则,由人民选举代表组成人民代表大会作为国家权力机关,统一管理国家事务的政治制度。</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(2)地位:以人民代表大会为基石的人民代表大会制度是我国的根本政治制度。</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(3)基本内容:国家的一切权力属于人民;人民通过民主选举选出代表,组成各级人民代表大会作为国家权力机关;由人民代表大会产生其他国家机关,依法行使各自的职权;实行民主集中制的组织和活动原则;等等。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07010" y="392430"/>
            <a:ext cx="11889740" cy="2030095"/>
          </a:xfrm>
        </p:spPr>
        <p:txBody>
          <a:bodyPr wrap="square"/>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(4)民主集中制原则。</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①含义:民主集中制是民主基础上的集中和集中指导下的民主相结合的制度。</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②人民代表大会制度坚持民主集中制原则的体现。</a:t>
            </a:r>
          </a:p>
        </p:txBody>
      </p:sp>
      <p:graphicFrame>
        <p:nvGraphicFramePr>
          <p:cNvPr id="2" name="表格 1"/>
          <p:cNvGraphicFramePr/>
          <p:nvPr/>
        </p:nvGraphicFramePr>
        <p:xfrm>
          <a:off x="510540" y="2566035"/>
          <a:ext cx="11135360" cy="3303270"/>
        </p:xfrm>
        <a:graphic>
          <a:graphicData uri="http://schemas.openxmlformats.org/drawingml/2006/table">
            <a:tbl>
              <a:tblPr firstRow="1" bandRow="1">
                <a:tableStyleId>{5940675A-B579-460E-94D1-54222C63F5DA}</a:tableStyleId>
              </a:tblPr>
              <a:tblGrid>
                <a:gridCol w="1257935"/>
                <a:gridCol w="9877425"/>
              </a:tblGrid>
              <a:tr h="330327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在人民代表大会与人民的关系上</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民代表大会的代表由民主选举产生,对人民负责,受人民监督。在人民代表大会的活动中,法律的制定和重大问题的决策,由人大代表充分讨论,实行少数服从多数原则,民主决定。对违反人民意志、损害人民利益的不称职的代表,人民有权依照法律程序予以罢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340360" y="509905"/>
          <a:ext cx="11353165" cy="5440680"/>
        </p:xfrm>
        <a:graphic>
          <a:graphicData uri="http://schemas.openxmlformats.org/drawingml/2006/table">
            <a:tbl>
              <a:tblPr firstRow="1" bandRow="1">
                <a:tableStyleId>{5940675A-B579-460E-94D1-54222C63F5DA}</a:tableStyleId>
              </a:tblPr>
              <a:tblGrid>
                <a:gridCol w="1550035"/>
                <a:gridCol w="9803130"/>
              </a:tblGrid>
              <a:tr h="324612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在人民代表大会与其他国家机关的关系上</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人民代表大会是国家权力机关,其他国家机关都由人民代表大会产生,对它负责,受它监督。人民代表大会统一行使国家权力,但它所决定的事情不是自己直接去办,而是由其他国家机关去贯彻执行。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3822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在中央和地方国家机构的关系上</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在中央的统一领导下,合理划分中央和地方国家机构的职权,充分发挥中央和地方两个积极性。</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615815"/>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 </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b="1">
                <a:latin typeface="微软雅黑" panose="020B0503020204020204" charset="-122"/>
                <a:ea typeface="微软雅黑" panose="020B0503020204020204" charset="-122"/>
                <a:cs typeface="微软雅黑" panose="020B0503020204020204" charset="-122"/>
              </a:rPr>
              <a:t>1.正确理解民主集中制</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(1)民主强调,在我国,凡属全国范围内的重大方针政策,中央国家权力机关在制定之前,要广泛听取各方意见;</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(2)集中指将那些积极的、合理的、能反映问题本质的意见集中起来,形成领导的意见、决策或在此基础上制定相应的方针、政策;</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(3)只讲集中、不讲民主是专制独裁;只讲民主、不讲集中是无政府主义。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455" y="210185"/>
            <a:ext cx="10726420" cy="737235"/>
          </a:xfrm>
        </p:spPr>
        <p:txBody>
          <a:bodyPr wrap="square"/>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2.“一府两院一委”权力的行使</a:t>
            </a:r>
          </a:p>
        </p:txBody>
      </p:sp>
      <p:graphicFrame>
        <p:nvGraphicFramePr>
          <p:cNvPr id="2" name="表格 1"/>
          <p:cNvGraphicFramePr/>
          <p:nvPr>
            <p:custDataLst>
              <p:tags r:id="rId1"/>
            </p:custDataLst>
          </p:nvPr>
        </p:nvGraphicFramePr>
        <p:xfrm>
          <a:off x="528002" y="1033780"/>
          <a:ext cx="11087100" cy="5630545"/>
        </p:xfrm>
        <a:graphic>
          <a:graphicData uri="http://schemas.openxmlformats.org/drawingml/2006/table">
            <a:tbl>
              <a:tblPr firstRow="1" bandRow="1">
                <a:tableStyleId>{5940675A-B579-460E-94D1-54222C63F5DA}</a:tableStyleId>
              </a:tblPr>
              <a:tblGrid>
                <a:gridCol w="894080"/>
                <a:gridCol w="2851785"/>
                <a:gridCol w="3649345"/>
                <a:gridCol w="3691890"/>
              </a:tblGrid>
              <a:tr h="415290">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国家机关</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tcPr>
                </a:tc>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职权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tcPr>
                </a:tc>
              </a:tr>
              <a:tr h="10972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行政机关</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各级政府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负责贯彻执行国家权力机关通过的法律和决议中有关行政工作的部分。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tcPr>
                </a:tc>
              </a:tr>
              <a:tr h="692785">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司法机关</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人民法院(审判机关)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依法独立行使审判权。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rowSpan="3">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受人大监督,不受行政机关、社会团体和个人的干涉。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r h="1097280">
                <a:tc vMerge="1">
                  <a:txBody>
                    <a:bodyPr/>
                    <a:lstStyle/>
                    <a:p>
                      <a:endParaRPr lang="zh-CN"/>
                    </a:p>
                  </a:txBody>
                  <a:tcP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B w="12700" cap="flat" cmpd="sng">
                      <a:solidFill>
                        <a:srgbClr val="808080"/>
                      </a:solidFill>
                      <a:prstDash val="solid"/>
                      <a:headEnd type="none" w="med" len="med"/>
                      <a:tailEnd type="none" w="med" len="med"/>
                    </a:lnB>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人民检察院(法律监督机关)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依法独立行使检察权。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tcPr>
                </a:tc>
              </a:tr>
              <a:tr h="20485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监察机关</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各级监察委员会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依法独立行使监察权,依法对所有行使公权力的公职人员履行监督、调查、处置职责。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B w="12700" cap="flat" cmpd="sng">
                      <a:solidFill>
                        <a:srgbClr val="808080"/>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223110"/>
            <a:ext cx="11515730" cy="6277610"/>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(5)坚持人民代表大会制度的原因。</a:t>
            </a:r>
            <a:r>
              <a:rPr lang="zh-CN" altLang="en-US" sz="2400">
                <a:latin typeface="微软雅黑" panose="020B0503020204020204" charset="-122"/>
                <a:ea typeface="微软雅黑" panose="020B0503020204020204" charset="-122"/>
                <a:cs typeface="微软雅黑" panose="020B0503020204020204" charset="-122"/>
              </a:rPr>
              <a:t/>
            </a:r>
            <a:br>
              <a:rPr lang="zh-CN" altLang="en-US" sz="2400">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①根本原因:人民代表大会制度是由我国人民民主专政的社会主义国家性质决定的。</a:t>
            </a:r>
            <a:br>
              <a:rPr lang="zh-CN" altLang="en-US" sz="2400">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②实践证明,我国人民民主专政的国体和人民代表大会制度的政体,是中国人民奋斗的成果和历史的选择,是适合我国国情的好制度。</a:t>
            </a:r>
            <a:br>
              <a:rPr lang="zh-CN" altLang="en-US" sz="2400">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③人民代表大会制度是坚持党的领导、人民当家作主、依法治国有机统一的根本政治制度安排,体现了中国特色社会主义的制度优势,必须长期坚持、不断完善。[新教材内容]</a:t>
            </a:r>
            <a:br>
              <a:rPr lang="zh-CN" altLang="en-US" sz="2400">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④人民代表大会制度在长期实践中不断得到巩固和完善,显示出强大的生命力和无比的优越性:它保障了人民当家作</a:t>
            </a:r>
            <a:br>
              <a:rPr lang="zh-CN" altLang="en-US" sz="2400">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主,动员了全体人民以国家主人翁的姿态投身于社会主义建设,保证了国家机关协调高效运转,维护了国家统一和民族团结。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636968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(6)坚持和完善人民代表大会制度的措施。</a:t>
            </a:r>
            <a:r>
              <a:rPr lang="zh-CN" altLang="en-US" sz="2400">
                <a:latin typeface="微软雅黑" panose="020B0503020204020204" charset="-122"/>
                <a:ea typeface="微软雅黑" panose="020B0503020204020204" charset="-122"/>
                <a:cs typeface="微软雅黑" panose="020B0503020204020204" charset="-122"/>
              </a:rPr>
              <a:t/>
            </a:r>
            <a:br>
              <a:rPr lang="zh-CN" altLang="en-US" sz="2400">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①必须毫不动摇地坚持中国共产党的领导;②必须保证和发展人民当家作主;③必须全面推进依法治国;④必须坚持民主集中制。</a:t>
            </a:r>
            <a:br>
              <a:rPr lang="zh-CN" altLang="en-US" sz="2400">
                <a:latin typeface="微软雅黑" panose="020B0503020204020204" charset="-122"/>
                <a:ea typeface="微软雅黑" panose="020B0503020204020204" charset="-122"/>
                <a:cs typeface="微软雅黑" panose="020B0503020204020204" charset="-122"/>
              </a:rPr>
            </a:b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拓展延伸</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 监察委员会</a:t>
            </a:r>
            <a:br>
              <a:rPr lang="zh-CN" altLang="en-US" sz="2800" b="1">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1.组成:国家监察委员会和地方各级监察委员会,其中,国家监察委员会是最高监察机关。</a:t>
            </a:r>
            <a:br>
              <a:rPr lang="zh-CN" altLang="en-US" sz="2400">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2.监察范围:第一,中国共产党机关、人大机关、行政机关、审判机关、检察机关、人民政协各级委员会机关、民主党派机关和工商联机关的公务员,以及参照《中华人民共和国公务员法》管理的人员;第二,法律、法规授权或者受国家机关依法委托管理公共事务的组织中的公务人员;第三,国有企业管理人员;第四,公办的教育、科研、文化、医疗卫生、体育等单位中的管理人员;第五,基层群众性自治组织中的管理人员;第六,其他依法履行公职的人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26224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拓展延伸                  </a:t>
            </a:r>
            <a:r>
              <a:rPr lang="zh-CN" altLang="en-US" sz="2800" b="1">
                <a:latin typeface="微软雅黑" panose="020B0503020204020204" charset="-122"/>
                <a:ea typeface="微软雅黑" panose="020B0503020204020204" charset="-122"/>
                <a:cs typeface="微软雅黑" panose="020B0503020204020204" charset="-122"/>
              </a:rPr>
              <a:t>国家治理体系与国家治理能力</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国家治理体系是在党领导下管理国家的制度体系,包括经济、政治、文化、社会、生态文明和党的建设等各领域体制机制、法律法规安排,也就是一整套紧密相连、相互协调的国家制度;国家治理能力则是运用国家制度管理社会各方面事务的能力,包括改革发展稳定、内政外交国防、治党治国治军等各个方面。国家治理体系和治理能力两者相辅相成。有了好的国家治理体系才能提高治理能力。提高国家治理能力才能充分发挥国家治理体系的效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9781540" cy="621505"/>
          </a:xfrm>
        </p:spPr>
        <p:txBody>
          <a:bodyPr wrap="square"/>
          <a:lstStyle/>
          <a:p>
            <a:r>
              <a:rPr lang="zh-CN" altLang="en-US" sz="3200">
                <a:latin typeface="微软雅黑" panose="020B0503020204020204" charset="-122"/>
                <a:ea typeface="微软雅黑" panose="020B0503020204020204" charset="-122"/>
                <a:cs typeface="微软雅黑" panose="020B0503020204020204" charset="-122"/>
              </a:rPr>
              <a:t>考点</a:t>
            </a:r>
            <a:r>
              <a:rPr lang="en-US" altLang="zh-CN" sz="3200">
                <a:latin typeface="微软雅黑" panose="020B0503020204020204" charset="-122"/>
                <a:ea typeface="微软雅黑" panose="020B0503020204020204" charset="-122"/>
                <a:cs typeface="微软雅黑" panose="020B0503020204020204" charset="-122"/>
              </a:rPr>
              <a:t>3   中国共产党领导的多党合作和政治协商制度</a:t>
            </a:r>
          </a:p>
        </p:txBody>
      </p:sp>
      <p:sp>
        <p:nvSpPr>
          <p:cNvPr id="2" name="文本框 1"/>
          <p:cNvSpPr txBox="1"/>
          <p:nvPr/>
        </p:nvSpPr>
        <p:spPr>
          <a:xfrm>
            <a:off x="352425" y="914400"/>
            <a:ext cx="7851140" cy="521970"/>
          </a:xfrm>
          <a:prstGeom prst="rect">
            <a:avLst/>
          </a:prstGeom>
          <a:noFill/>
        </p:spPr>
        <p:txBody>
          <a:bodyPr wrap="square" rtlCol="0">
            <a:spAutoFit/>
          </a:bodyPr>
          <a:lstStyle/>
          <a:p>
            <a:r>
              <a:rPr lang="zh-CN" altLang="en-US" sz="2800" b="1">
                <a:latin typeface="微软雅黑" panose="020B0503020204020204" charset="-122"/>
                <a:ea typeface="微软雅黑" panose="020B0503020204020204" charset="-122"/>
                <a:cs typeface="微软雅黑" panose="020B0503020204020204" charset="-122"/>
              </a:rPr>
              <a:t>1.中国共产党领导的多党合作和政治协商制度</a:t>
            </a:r>
          </a:p>
        </p:txBody>
      </p:sp>
      <p:graphicFrame>
        <p:nvGraphicFramePr>
          <p:cNvPr id="5" name="表格 4"/>
          <p:cNvGraphicFramePr/>
          <p:nvPr>
            <p:custDataLst>
              <p:tags r:id="rId1"/>
            </p:custDataLst>
          </p:nvPr>
        </p:nvGraphicFramePr>
        <p:xfrm>
          <a:off x="288290" y="1423670"/>
          <a:ext cx="11393170" cy="5010150"/>
        </p:xfrm>
        <a:graphic>
          <a:graphicData uri="http://schemas.openxmlformats.org/drawingml/2006/table">
            <a:tbl>
              <a:tblPr firstRow="1" bandRow="1">
                <a:tableStyleId>{5940675A-B579-460E-94D1-54222C63F5DA}</a:tableStyleId>
              </a:tblPr>
              <a:tblGrid>
                <a:gridCol w="977265"/>
                <a:gridCol w="2061845"/>
                <a:gridCol w="8354060"/>
              </a:tblGrid>
              <a:tr h="3364230">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内容</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中国共产党和民主党派的关系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①中国共产党与各民主党派在政治上是领导与被领导的关系,是执政与参政的关系,不是共同执政的关系。 ②在组织上,是相互独立的,不存在隶属关系。③在法律地位上,是平等的关系。④在事业上,是通力合作、共同致力于社会主义事业的亲密友党(不是在野党、反对党,不是兄弟党)关系。⑤在监督上,是互相监督的关系,而不是监督与被监督的关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92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多党合作的首要前提和根本保证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坚持中国共产党的领导</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p:nvPr>
            <p:custDataLst>
              <p:tags r:id="rId1"/>
            </p:custDataLst>
          </p:nvPr>
        </p:nvGraphicFramePr>
        <p:xfrm>
          <a:off x="342582" y="352425"/>
          <a:ext cx="11433175" cy="6400800"/>
        </p:xfrm>
        <a:graphic>
          <a:graphicData uri="http://schemas.openxmlformats.org/drawingml/2006/table">
            <a:tbl>
              <a:tblPr firstRow="1" bandRow="1">
                <a:tableStyleId>{5940675A-B579-460E-94D1-54222C63F5DA}</a:tableStyleId>
              </a:tblPr>
              <a:tblGrid>
                <a:gridCol w="1039495"/>
                <a:gridCol w="2116455"/>
                <a:gridCol w="8277225"/>
              </a:tblGrid>
              <a:tr h="1097280">
                <a:tc rowSpan="3">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p>
                    <a:p>
                      <a:pPr indent="0" algn="ctr" fontAlgn="auto">
                        <a:lnSpc>
                          <a:spcPct val="150000"/>
                        </a:lnSpc>
                        <a:buNone/>
                      </a:pPr>
                      <a:r>
                        <a:rPr lang="en-US" altLang="zh-CN" sz="2400" b="0">
                          <a:solidFill>
                            <a:srgbClr val="000000"/>
                          </a:solidFill>
                          <a:latin typeface="微软雅黑" panose="020B0503020204020204" charset="-122"/>
                          <a:ea typeface="微软雅黑" panose="020B0503020204020204" charset="-122"/>
                        </a:rPr>
                        <a:t>内容</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多党合作的基本方针</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长期共存、互相监督、肝胆相照、荣辱与共</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a:solidFill>
                        <a:schemeClr val="tx1"/>
                      </a:solidFill>
                      <a:prstDash val="solid"/>
                    </a:lnB>
                    <a:lnTlToBr>
                      <a:noFill/>
                    </a:lnTlToBr>
                    <a:lnBlToTr>
                      <a:noFill/>
                    </a:lnBlToTr>
                    <a:noFill/>
                  </a:tcPr>
                </a:tc>
              </a:tr>
              <a:tr h="105537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a:solidFill>
                        <a:schemeClr val="tx1"/>
                      </a:solidFill>
                      <a:prstDash val="soli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多党合作的根本活动准则</a:t>
                      </a:r>
                      <a:endParaRPr lang="en-US" altLang="en-US" sz="2400" b="0">
                        <a:solidFill>
                          <a:srgbClr val="000000"/>
                        </a:solidFill>
                        <a:latin typeface="微软雅黑" panose="020B0503020204020204" charset="-122"/>
                        <a:ea typeface="微软雅黑" panose="020B0503020204020204" charset="-122"/>
                        <a:cs typeface="NEU-BZ-S92" charset="0"/>
                      </a:endParaRPr>
                    </a:p>
                  </a:txBody>
                  <a:tcPr>
                    <a:lnR w="12700" cap="flat" cmpd="sng">
                      <a:solidFill>
                        <a:srgbClr val="333333"/>
                      </a:solidFill>
                      <a:prstDash val="solid"/>
                      <a:headEnd type="none" w="med" len="med"/>
                      <a:tailEnd type="none" w="med" len="med"/>
                    </a:lnR>
                    <a:lnT w="12700" cap="flat">
                      <a:solidFill>
                        <a:schemeClr val="tx1"/>
                      </a:solidFill>
                      <a:prstDash val="solid"/>
                    </a:lnT>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遵守宪法和法律</a:t>
                      </a:r>
                      <a:endParaRPr lang="en-US" altLang="en-US" sz="2400" b="0">
                        <a:solidFill>
                          <a:srgbClr val="000000"/>
                        </a:solidFill>
                        <a:latin typeface="微软雅黑" panose="020B0503020204020204" charset="-122"/>
                        <a:ea typeface="微软雅黑" panose="020B0503020204020204" charset="-122"/>
                        <a:cs typeface="NEU-BZ-S92" charset="0"/>
                      </a:endParaRPr>
                    </a:p>
                  </a:txBody>
                  <a:tcPr>
                    <a:lnL w="12700" cap="flat" cmpd="sng" algn="ctr">
                      <a:solidFill>
                        <a:srgbClr val="333333"/>
                      </a:solidFill>
                      <a:prstDash val="solid"/>
                      <a:round/>
                      <a:headEnd type="none" w="med" len="med"/>
                      <a:tailEnd type="none" w="med" len="med"/>
                    </a:lnL>
                    <a:lnR w="12700" cap="flat" cmpd="sng">
                      <a:solidFill>
                        <a:srgbClr val="333333"/>
                      </a:solidFill>
                      <a:prstDash val="solid"/>
                      <a:headEnd type="none" w="med" len="med"/>
                      <a:tailEnd type="none" w="med" len="med"/>
                    </a:lnR>
                    <a:lnT w="12700" cap="flat">
                      <a:solidFill>
                        <a:schemeClr val="tx1"/>
                      </a:solidFill>
                      <a:prstDash val="solid"/>
                    </a:lnT>
                    <a:lnB w="12700" cap="flat" cmpd="sng">
                      <a:solidFill>
                        <a:srgbClr val="333333"/>
                      </a:solidFill>
                      <a:prstDash val="solid"/>
                      <a:headEnd type="none" w="med" len="med"/>
                      <a:tailEnd type="none" w="med" len="med"/>
                    </a:lnB>
                  </a:tcPr>
                </a:tc>
              </a:tr>
              <a:tr h="118872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多党合作和政治协商的机构</a:t>
                      </a:r>
                      <a:endParaRPr lang="en-US" altLang="en-US" sz="2400" b="0">
                        <a:solidFill>
                          <a:srgbClr val="000000"/>
                        </a:solidFill>
                        <a:latin typeface="微软雅黑" panose="020B0503020204020204" charset="-122"/>
                        <a:ea typeface="微软雅黑" panose="020B0503020204020204" charset="-122"/>
                        <a:cs typeface="NEU-BZ-S92" charset="0"/>
                      </a:endParaRPr>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中国人民政治协商会议(简称人民政协)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a:lnL w="12700" cap="flat" cmpd="sng" algn="ctr">
                      <a:solidFill>
                        <a:srgbClr val="333333"/>
                      </a:solidFill>
                      <a:prstDash val="solid"/>
                      <a:roun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6400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地位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是中国特色社会主义政党制度,是我国的一项基本政治制度。</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a:lnL w="12700" cap="flat" cmpd="sng" algn="ctr">
                      <a:solidFill>
                        <a:srgbClr val="333333"/>
                      </a:solidFill>
                      <a:prstDash val="solid"/>
                      <a:round/>
                      <a:headEnd type="none" w="med" len="med"/>
                      <a:tailEnd type="none" w="med" len="med"/>
                    </a:lnL>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228600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历史意义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中国共产党领导的多党合作和政治协商制度,是中国共产党、中国人民和各民主党派、无党派人士的伟大政治创造,是从中国土壤中生长出来的新型政党制度,是对人类政治文明的重大贡献。它不是什么一党制,也根本区别于西方的多党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a:lnL w="12700" cap="flat" cmpd="sng" algn="ctr">
                      <a:solidFill>
                        <a:srgbClr val="333333"/>
                      </a:solidFill>
                      <a:prstDash val="solid"/>
                      <a:round/>
                      <a:headEnd type="none" w="med" len="med"/>
                      <a:tailEnd type="none" w="med" len="med"/>
                    </a:lnL>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考法帮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坚持和加强党的领导</a:t>
            </a:r>
          </a:p>
        </p:txBody>
      </p:sp>
      <p:sp>
        <p:nvSpPr>
          <p:cNvPr id="17" name="矩形 16">
            <a:hlinkClick r:id="rId2" action="ppaction://hlinksldjump"/>
          </p:cNvPr>
          <p:cNvSpPr/>
          <p:nvPr/>
        </p:nvSpPr>
        <p:spPr>
          <a:xfrm>
            <a:off x="689450" y="254448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人大代表的职权和人民代表大会的职权</a:t>
            </a:r>
          </a:p>
        </p:txBody>
      </p:sp>
      <p:sp>
        <p:nvSpPr>
          <p:cNvPr id="6" name="矩形 5">
            <a:hlinkClick r:id="rId2" action="ppaction://hlinksldjump"/>
          </p:cNvPr>
          <p:cNvSpPr/>
          <p:nvPr/>
        </p:nvSpPr>
        <p:spPr>
          <a:xfrm>
            <a:off x="689450" y="308296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我国的政党制度</a:t>
            </a:r>
          </a:p>
        </p:txBody>
      </p:sp>
      <p:sp>
        <p:nvSpPr>
          <p:cNvPr id="2" name="矩形 1">
            <a:hlinkClick r:id="rId2" action="ppaction://hlinksldjump"/>
          </p:cNvPr>
          <p:cNvSpPr/>
          <p:nvPr/>
        </p:nvSpPr>
        <p:spPr>
          <a:xfrm>
            <a:off x="689450" y="362144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民族区域自治制度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169770"/>
            <a:ext cx="11515730" cy="737235"/>
          </a:xfrm>
        </p:spPr>
        <p:txBody>
          <a:bodyPr wrap="square"/>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2.中国人民政治协商会议</a:t>
            </a:r>
          </a:p>
        </p:txBody>
      </p:sp>
      <p:graphicFrame>
        <p:nvGraphicFramePr>
          <p:cNvPr id="2" name="表格 1"/>
          <p:cNvGraphicFramePr/>
          <p:nvPr>
            <p:custDataLst>
              <p:tags r:id="rId1"/>
            </p:custDataLst>
          </p:nvPr>
        </p:nvGraphicFramePr>
        <p:xfrm>
          <a:off x="461645" y="962660"/>
          <a:ext cx="10575290" cy="5043805"/>
        </p:xfrm>
        <a:graphic>
          <a:graphicData uri="http://schemas.openxmlformats.org/drawingml/2006/table">
            <a:tbl>
              <a:tblPr firstRow="1" bandRow="1">
                <a:tableStyleId>{5940675A-B579-460E-94D1-54222C63F5DA}</a:tableStyleId>
              </a:tblPr>
              <a:tblGrid>
                <a:gridCol w="1085215"/>
                <a:gridCol w="9490075"/>
              </a:tblGrid>
              <a:tr h="171577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性质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是统一战线的组织,是多党合作和政治协商的机构,是人民民主的重要实现形式,体现了中国特色社会主义制度的鲜明特点。</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5229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组成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由中国共产党、各民主党派、无党派人士、人民团体、各少数民族和各界的代表,香港特别行政区同胞、澳门特别行政区同胞、台湾同胞和归国侨胞的代表以及特别邀请的人士组成。</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757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团结和民主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375602" y="439420"/>
          <a:ext cx="11379835" cy="6119495"/>
        </p:xfrm>
        <a:graphic>
          <a:graphicData uri="http://schemas.openxmlformats.org/drawingml/2006/table">
            <a:tbl>
              <a:tblPr firstRow="1" bandRow="1">
                <a:tableStyleId>{5940675A-B579-460E-94D1-54222C63F5DA}</a:tableStyleId>
              </a:tblPr>
              <a:tblGrid>
                <a:gridCol w="816610"/>
                <a:gridCol w="1527175"/>
                <a:gridCol w="8808720"/>
                <a:gridCol w="227330"/>
              </a:tblGrid>
              <a:tr h="1730375">
                <a:tc row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职能</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政治协商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对国家大政方针和地方的重要举措以及经济建设、政治建设、文化建设、社会建设、生态文明建设中的重要问题,在决策之前和决策实施之中进行协商。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endParaRPr lang="en-US" altLang="en-US" sz="1000" b="0">
                        <a:latin typeface="Times New Roman" panose="02020603050405020304" charset="0"/>
                      </a:endParaRPr>
                    </a:p>
                  </a:txBody>
                  <a:tcPr>
                    <a:lnL w="12700" cap="flat" cmpd="sng">
                      <a:solidFill>
                        <a:srgbClr val="333333"/>
                      </a:solidFill>
                      <a:prstDash val="solid"/>
                      <a:headEnd type="none" w="med" len="med"/>
                      <a:tailEnd type="none" w="med" len="med"/>
                    </a:lnL>
                    <a:lnR cap="flat">
                      <a:noFill/>
                    </a:lnR>
                    <a:lnT cap="flat">
                      <a:noFill/>
                    </a:lnT>
                    <a:lnB cap="flat">
                      <a:noFill/>
                    </a:lnB>
                    <a:lnTlToBr>
                      <a:noFill/>
                    </a:lnTlToBr>
                    <a:lnBlToTr>
                      <a:noFill/>
                    </a:lnBlToTr>
                    <a:noFill/>
                  </a:tcPr>
                </a:tc>
              </a:tr>
              <a:tr h="158432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民主监督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对国家宪法、法律和法规的实施,重大方针政策、重大改革举措、重要决策部署的贯彻执行情况,涉及人民群众切身利益的实际问题解决落实情况,国家机关及其工作人员的工作等,通过提出意见、批评、建议的方式进行的协商式监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endParaRPr lang="en-US" altLang="en-US" sz="1000" b="0">
                        <a:latin typeface="Times New Roman" panose="02020603050405020304" charset="0"/>
                      </a:endParaRPr>
                    </a:p>
                  </a:txBody>
                  <a:tcPr>
                    <a:lnL w="12700" cap="flat" cmpd="sng">
                      <a:solidFill>
                        <a:srgbClr val="333333"/>
                      </a:solidFill>
                      <a:prstDash val="solid"/>
                      <a:headEnd type="none" w="med" len="med"/>
                      <a:tailEnd type="none" w="med" len="med"/>
                    </a:lnL>
                    <a:lnR cap="flat">
                      <a:noFill/>
                    </a:lnR>
                    <a:lnT cap="flat">
                      <a:noFill/>
                    </a:lnT>
                    <a:lnB cap="flat">
                      <a:noFill/>
                    </a:lnB>
                    <a:lnTlToBr>
                      <a:noFill/>
                    </a:lnTlToBr>
                    <a:lnBlToTr>
                      <a:noFill/>
                    </a:lnBlToTr>
                    <a:noFill/>
                  </a:tcPr>
                </a:tc>
              </a:tr>
              <a:tr h="158432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参政议政</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对政治、经济、文化、社会生活和生态环境等方面的重要问题以及人民群众普遍关心的问题,开展调查研究,反映社情民意,进行协商讨论。通过调研报告、提案、建议案或其他形式,向中国共产党和国家机关提出意见和建议。</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endParaRPr lang="en-US" altLang="en-US" sz="1000" b="0">
                        <a:latin typeface="Times New Roman" panose="02020603050405020304" charset="0"/>
                      </a:endParaRPr>
                    </a:p>
                  </a:txBody>
                  <a:tcPr>
                    <a:lnL w="12700" cap="flat" cmpd="sng">
                      <a:solidFill>
                        <a:srgbClr val="333333"/>
                      </a:solidFill>
                      <a:prstDash val="solid"/>
                      <a:headEnd type="none" w="med" len="med"/>
                      <a:tailEnd type="none" w="med" len="med"/>
                    </a:lnL>
                    <a:lnR cap="flat">
                      <a:noFill/>
                    </a:lnR>
                    <a:lnT cap="flat">
                      <a:noFill/>
                    </a:lnT>
                    <a:lnB cap="flat">
                      <a:noFill/>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3322955"/>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特别提醒 </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1.提案不等于议案:人大代表向人大提交议案,政协委员向政协提交提案。</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2.人民政协不等于民主党派:除了中国共产党和各民主党派,人民政协还包括无党派人士、人民团体、各少数民族和各界的代表,港澳特别行政区同胞、台湾同胞和归国侨胞的代表以及特别邀请的人士等。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6735" y="379730"/>
            <a:ext cx="10752455" cy="521970"/>
          </a:xfrm>
          <a:prstGeom prst="rect">
            <a:avLst/>
          </a:prstGeom>
          <a:noFill/>
        </p:spPr>
        <p:txBody>
          <a:bodyPr wrap="square" rtlCol="0">
            <a:spAutoFit/>
          </a:bodyPr>
          <a:lstStyle/>
          <a:p>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辨析比较</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区分人大监督与人民政协监督</a:t>
            </a:r>
          </a:p>
        </p:txBody>
      </p:sp>
      <p:graphicFrame>
        <p:nvGraphicFramePr>
          <p:cNvPr id="3" name="表格 2"/>
          <p:cNvGraphicFramePr/>
          <p:nvPr>
            <p:custDataLst>
              <p:tags r:id="rId1"/>
            </p:custDataLst>
          </p:nvPr>
        </p:nvGraphicFramePr>
        <p:xfrm>
          <a:off x="684847" y="1344295"/>
          <a:ext cx="10299700" cy="2833370"/>
        </p:xfrm>
        <a:graphic>
          <a:graphicData uri="http://schemas.openxmlformats.org/drawingml/2006/table">
            <a:tbl>
              <a:tblPr firstRow="1" bandRow="1">
                <a:tableStyleId>{5940675A-B579-460E-94D1-54222C63F5DA}</a:tableStyleId>
              </a:tblPr>
              <a:tblGrid>
                <a:gridCol w="1598295"/>
                <a:gridCol w="4422140"/>
                <a:gridCol w="4279265"/>
              </a:tblGrid>
              <a:tr h="81089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人大监督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人民政协监督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2247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性质不同</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人大运用国家权力进行监督,其监督具有法律约束力。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人民政协不是国家机关,其监督是一种民主监督,不具有法律约束力。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369252" y="175895"/>
          <a:ext cx="10893425" cy="6583680"/>
        </p:xfrm>
        <a:graphic>
          <a:graphicData uri="http://schemas.openxmlformats.org/drawingml/2006/table">
            <a:tbl>
              <a:tblPr firstRow="1" bandRow="1">
                <a:tableStyleId>{5940675A-B579-460E-94D1-54222C63F5DA}</a:tableStyleId>
              </a:tblPr>
              <a:tblGrid>
                <a:gridCol w="1320165"/>
                <a:gridCol w="3846195"/>
                <a:gridCol w="5727065"/>
              </a:tblGrid>
              <a:tr h="378460">
                <a:tc>
                  <a:txBody>
                    <a:bodyPr/>
                    <a:lstStyle/>
                    <a:p>
                      <a:pPr indent="0" algn="ctr"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人大监督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人民政协监督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29184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监督的对象不同</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人大监督的对象是国家行政机关、监察机关、审判机关、法律监督机关的工作,全国人大监督宪法的实施,这种监督本身带有领导与被领导的含义。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民政协监督的主要对象有国家宪法、法律和法规的实施,重大方针政策、重大改革举措、重要决策部署的贯彻执行情况,涉及人民群众切身利益的实际问题解决落实情况,国家机关及其工作人员的工作等,这种监督不具有领导与被领导的含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74320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监督的方式不同</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人大是通过其他国家机关向其报告工作的方式进行监督的,近年来还探索出了对“一府两院一委”的工作进行评议的监督形式。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人民政协监督的基本方式是建议和批评。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284162" y="502285"/>
          <a:ext cx="11052810" cy="4392295"/>
        </p:xfrm>
        <a:graphic>
          <a:graphicData uri="http://schemas.openxmlformats.org/drawingml/2006/table">
            <a:tbl>
              <a:tblPr firstRow="1" bandRow="1">
                <a:tableStyleId>{5940675A-B579-460E-94D1-54222C63F5DA}</a:tableStyleId>
              </a:tblPr>
              <a:tblGrid>
                <a:gridCol w="1428750"/>
                <a:gridCol w="3422015"/>
                <a:gridCol w="6202045"/>
              </a:tblGrid>
              <a:tr h="551815">
                <a:tc>
                  <a:txBody>
                    <a:bodyPr/>
                    <a:lstStyle/>
                    <a:p>
                      <a:pPr indent="0" algn="ctr"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人大监督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人民政协监督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68998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监督的结果不同</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人大的监督既保证了它是“议行合一”的机关,集中统一行使国家权力,又保证了国家机关之间能够明确责任、分工合作、协调一致地进行工作。</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人民政协的民主监督有利于协助国家机关改进工作、提高效率、克服官僚主义。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0540" y="367665"/>
            <a:ext cx="10994390" cy="396938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3.协商民主 </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[2020江苏高考第16题]</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(1)内涵:协商民主是实现党的领导的重要方式,是我国社会主义民主政治的特有形式和独特优势。</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(2)渠道:政党协商、人大协商、政府协商、政协协商、人民团体协商、基层协商、社会组织协商等。</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4035" y="464820"/>
            <a:ext cx="10862310" cy="461581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(3)加强协商民主对推进我国民主政治建设的重要意义。</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①我国是人民民主专政的社会主义国家,人民是国家的主人。加强协商民主有利于保障公民的知情权、参与权、表达权、监督权。②加强协商民主有利于政府审慎用权,科学决策、民主决策。③加强协商民主有利于提高党的执政能力,保持党的先进性。④加强协商民主有利于完善人民代表大会制度和中国共产党领导的多党合作和政治协商制度,充分发挥人民政协政治协商、民主监督、参政议政的职能。</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9781540" cy="601651"/>
          </a:xfrm>
        </p:spPr>
        <p:txBody>
          <a:bodyPr wrap="square"/>
          <a:lstStyle/>
          <a:p>
            <a:r>
              <a:rPr lang="zh-CN" altLang="en-US" sz="3200">
                <a:latin typeface="微软雅黑" panose="020B0503020204020204" charset="-122"/>
                <a:ea typeface="微软雅黑" panose="020B0503020204020204" charset="-122"/>
                <a:cs typeface="微软雅黑" panose="020B0503020204020204" charset="-122"/>
              </a:rPr>
              <a:t>考点</a:t>
            </a:r>
            <a:r>
              <a:rPr lang="en-US" altLang="zh-CN" sz="3200">
                <a:latin typeface="微软雅黑" panose="020B0503020204020204" charset="-122"/>
                <a:ea typeface="微软雅黑" panose="020B0503020204020204" charset="-122"/>
                <a:cs typeface="微软雅黑" panose="020B0503020204020204" charset="-122"/>
              </a:rPr>
              <a:t>4   民族区域自治制度和宗教工作基本方针</a:t>
            </a:r>
          </a:p>
        </p:txBody>
      </p:sp>
      <p:sp>
        <p:nvSpPr>
          <p:cNvPr id="100" name="文本框 99"/>
          <p:cNvSpPr txBox="1"/>
          <p:nvPr/>
        </p:nvSpPr>
        <p:spPr>
          <a:xfrm>
            <a:off x="447675" y="1131570"/>
            <a:ext cx="11104245" cy="2030095"/>
          </a:xfrm>
          <a:prstGeom prst="rect">
            <a:avLst/>
          </a:prstGeom>
          <a:noFill/>
          <a:ln w="9525">
            <a:noFill/>
          </a:ln>
        </p:spPr>
        <p:txBody>
          <a:bodyPr wrap="square">
            <a:spAutoFit/>
          </a:bodyPr>
          <a:lstStyle/>
          <a:p>
            <a:pPr indent="0"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1.</a:t>
            </a:r>
            <a:r>
              <a:rPr lang="zh-CN" sz="2800" b="1">
                <a:solidFill>
                  <a:srgbClr val="000000"/>
                </a:solidFill>
                <a:latin typeface="微软雅黑" panose="020B0503020204020204" charset="-122"/>
                <a:ea typeface="微软雅黑" panose="020B0503020204020204" charset="-122"/>
                <a:cs typeface="微软雅黑" panose="020B0503020204020204" charset="-122"/>
              </a:rPr>
              <a:t>我国的新型民族关系</a:t>
            </a:r>
            <a:r>
              <a:rPr lang="en-US" sz="2400">
                <a:solidFill>
                  <a:srgbClr val="FF0000"/>
                </a:solidFill>
                <a:latin typeface="微软雅黑" panose="020B0503020204020204" charset="-122"/>
                <a:ea typeface="微软雅黑" panose="020B0503020204020204" charset="-122"/>
                <a:cs typeface="微软雅黑" panose="020B0503020204020204" charset="-122"/>
              </a:rPr>
              <a:t> [2020</a:t>
            </a:r>
            <a:r>
              <a:rPr lang="zh-CN" sz="2400">
                <a:solidFill>
                  <a:srgbClr val="FF0000"/>
                </a:solidFill>
                <a:latin typeface="微软雅黑" panose="020B0503020204020204" charset="-122"/>
                <a:ea typeface="微软雅黑" panose="020B0503020204020204" charset="-122"/>
                <a:cs typeface="微软雅黑" panose="020B0503020204020204" charset="-122"/>
              </a:rPr>
              <a:t>江苏高考第</a:t>
            </a:r>
            <a:r>
              <a:rPr lang="en-US" sz="2400">
                <a:solidFill>
                  <a:srgbClr val="FF0000"/>
                </a:solidFill>
                <a:latin typeface="微软雅黑" panose="020B0503020204020204" charset="-122"/>
                <a:ea typeface="微软雅黑" panose="020B0503020204020204" charset="-122"/>
                <a:cs typeface="微软雅黑" panose="020B0503020204020204" charset="-122"/>
              </a:rPr>
              <a:t>17</a:t>
            </a:r>
            <a:r>
              <a:rPr lang="zh-CN" sz="2400">
                <a:solidFill>
                  <a:srgbClr val="FF0000"/>
                </a:solidFill>
                <a:latin typeface="微软雅黑" panose="020B0503020204020204" charset="-122"/>
                <a:ea typeface="微软雅黑" panose="020B0503020204020204" charset="-122"/>
                <a:cs typeface="微软雅黑" panose="020B0503020204020204" charset="-122"/>
              </a:rPr>
              <a:t>题</a:t>
            </a:r>
            <a:r>
              <a:rPr lang="en-US" sz="2400">
                <a:solidFill>
                  <a:srgbClr val="FF0000"/>
                </a:solidFill>
                <a:latin typeface="微软雅黑" panose="020B0503020204020204" charset="-122"/>
                <a:ea typeface="微软雅黑" panose="020B0503020204020204" charset="-122"/>
                <a:cs typeface="微软雅黑" panose="020B0503020204020204" charset="-122"/>
              </a:rPr>
              <a:t>]</a:t>
            </a:r>
            <a:endParaRPr lang="zh-CN" sz="2400">
              <a:solidFill>
                <a:srgbClr val="FF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zh-CN" sz="2800" b="0">
                <a:solidFill>
                  <a:srgbClr val="000000"/>
                </a:solidFill>
                <a:latin typeface="微软雅黑" panose="020B0503020204020204" charset="-122"/>
                <a:ea typeface="微软雅黑" panose="020B0503020204020204" charset="-122"/>
                <a:cs typeface="微软雅黑" panose="020B0503020204020204" charset="-122"/>
              </a:rPr>
              <a:t>      中华人民共和国成立后</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我国逐步形成了平等团结互助和谐的社会主义民族关系。</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73723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2.我国处理民族关系的三大原则</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[2020山东高考第8题]</a:t>
            </a:r>
          </a:p>
        </p:txBody>
      </p:sp>
      <p:graphicFrame>
        <p:nvGraphicFramePr>
          <p:cNvPr id="2" name="表格 1"/>
          <p:cNvGraphicFramePr/>
          <p:nvPr>
            <p:custDataLst>
              <p:tags r:id="rId1"/>
            </p:custDataLst>
          </p:nvPr>
        </p:nvGraphicFramePr>
        <p:xfrm>
          <a:off x="466407" y="1330325"/>
          <a:ext cx="10918825" cy="5040630"/>
        </p:xfrm>
        <a:graphic>
          <a:graphicData uri="http://schemas.openxmlformats.org/drawingml/2006/table">
            <a:tbl>
              <a:tblPr firstRow="1" bandRow="1">
                <a:tableStyleId>{5940675A-B579-460E-94D1-54222C63F5DA}</a:tableStyleId>
              </a:tblPr>
              <a:tblGrid>
                <a:gridCol w="648335"/>
                <a:gridCol w="2030730"/>
                <a:gridCol w="2588260"/>
                <a:gridCol w="5651500"/>
              </a:tblGrid>
              <a:tr h="6515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民族平等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民族团结</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各民族共同繁荣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87159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各民族具有同等的地位,都依法平等地享有政治、经济、文化和社会等方面的权利,依法平等地履行应尽的义务。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在民族平等基础上,我国形成了各族人民和睦相处、友好往来、互相合作、共同奋斗,谁也离不开谁的大团结局面。</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在民族平等、民族团结的前提下,各民族政治、经济、文化等各项事业都得到发展。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689450" y="279169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方法    意义类试题</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2" name="矩形 1">
            <a:hlinkClick r:id="" action="ppaction://noaction"/>
          </p:cNvPr>
          <p:cNvSpPr/>
          <p:nvPr/>
        </p:nvSpPr>
        <p:spPr>
          <a:xfrm>
            <a:off x="689450" y="365170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fontAlgn="auto"/>
            <a:r>
              <a:rPr lang="en-US" altLang="zh-CN" sz="2800" b="1" dirty="0">
                <a:solidFill>
                  <a:srgbClr val="DA251C"/>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rPr>
              <a:t>析热点</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时政解读</a:t>
            </a:r>
          </a:p>
        </p:txBody>
      </p:sp>
      <p:sp>
        <p:nvSpPr>
          <p:cNvPr id="4" name="矩形 3">
            <a:hlinkClick r:id="rId2" action="ppaction://hlinksldjump"/>
          </p:cNvPr>
          <p:cNvSpPr/>
          <p:nvPr/>
        </p:nvSpPr>
        <p:spPr>
          <a:xfrm>
            <a:off x="689450" y="427632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热点    民法典为法治建设注入新动力</a:t>
            </a:r>
          </a:p>
        </p:txBody>
      </p:sp>
      <p:sp>
        <p:nvSpPr>
          <p:cNvPr id="5" name="矩形 4">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高分帮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双一流</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名校冲刺</a:t>
            </a:r>
          </a:p>
        </p:txBody>
      </p:sp>
      <p:sp>
        <p:nvSpPr>
          <p:cNvPr id="6" name="矩形 5">
            <a:hlinkClick r:id="" action="ppaction://noaction"/>
          </p:cNvPr>
          <p:cNvSpPr/>
          <p:nvPr/>
        </p:nvSpPr>
        <p:spPr>
          <a:xfrm>
            <a:off x="920590" y="192069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en-US" altLang="zh-CN" sz="2800" b="1" dirty="0">
                <a:solidFill>
                  <a:srgbClr val="DA251C"/>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rPr>
              <a:t>通方法</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解题指导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550862" y="574675"/>
          <a:ext cx="10883900" cy="5379720"/>
        </p:xfrm>
        <a:graphic>
          <a:graphicData uri="http://schemas.openxmlformats.org/drawingml/2006/table">
            <a:tbl>
              <a:tblPr firstRow="1" bandRow="1">
                <a:tableStyleId>{5940675A-B579-460E-94D1-54222C63F5DA}</a:tableStyleId>
              </a:tblPr>
              <a:tblGrid>
                <a:gridCol w="720090"/>
                <a:gridCol w="2061845"/>
                <a:gridCol w="2692400"/>
                <a:gridCol w="5409565"/>
              </a:tblGrid>
              <a:tr h="646430">
                <a:tc>
                  <a:txBody>
                    <a:bodyPr/>
                    <a:lstStyle/>
                    <a:p>
                      <a:pPr indent="0" algn="ctr"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民族平等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民族团结</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各民族共同繁荣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73329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在我国,各民族只有人口多少和发展程度上的区别,绝无高低优劣之分;各族人民都对祖国的文明作出了贡献,都是国家的主人。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民族的团结、民族的凝聚力,是衡量一个国家综合国力的重要标志之一,是社会稳定的前提,是经济发展和社会进步的保证,是国家统一的基础。</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是由社会主义的本质决定的,是国家实现现代化和中华民族实现伟大复兴的必然要求。</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514667" y="504825"/>
          <a:ext cx="11162665" cy="5544185"/>
        </p:xfrm>
        <a:graphic>
          <a:graphicData uri="http://schemas.openxmlformats.org/drawingml/2006/table">
            <a:tbl>
              <a:tblPr firstRow="1" bandRow="1">
                <a:tableStyleId>{5940675A-B579-460E-94D1-54222C63F5DA}</a:tableStyleId>
              </a:tblPr>
              <a:tblGrid>
                <a:gridCol w="748030"/>
                <a:gridCol w="2110105"/>
                <a:gridCol w="2682240"/>
                <a:gridCol w="5622290"/>
              </a:tblGrid>
              <a:tr h="606425">
                <a:tc>
                  <a:txBody>
                    <a:bodyPr/>
                    <a:lstStyle/>
                    <a:p>
                      <a:pPr indent="0" algn="ctr"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民族平等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民族团结</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各民族共同繁荣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59740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侧重于各民族在享有权利和履行义务上的平等,因而只要涉及政治、经济、文化等各种权利方面的,一般是指民族平等原则。</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侧重于民族间的和睦相处,既包括汉族和少数民族之间的团结,也包括各少数民族之间的团结。</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侧重于政治、经济、文化等各方面的发展和繁荣,尤其是经济的繁荣(因为经济是基础),因而只要涉及项目尤其是经济项目的援助,一般是指各民族共同繁荣原则。</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63855" y="303530"/>
            <a:ext cx="11696700" cy="6554470"/>
          </a:xfrm>
        </p:spPr>
        <p:txBody>
          <a:bodyPr wrap="square"/>
          <a:lstStyle/>
          <a:p>
            <a:pPr fontAlgn="auto">
              <a:lnSpc>
                <a:spcPct val="150000"/>
              </a:lnSpc>
            </a:pPr>
            <a:r>
              <a:rPr lang="zh-CN" altLang="en-US" sz="2800" b="1" kern="800" spc="-30">
                <a:solidFill>
                  <a:srgbClr val="FF0000"/>
                </a:solidFill>
                <a:latin typeface="微软雅黑" panose="020B0503020204020204" charset="-122"/>
                <a:ea typeface="微软雅黑" panose="020B0503020204020204" charset="-122"/>
                <a:cs typeface="微软雅黑" panose="020B0503020204020204" charset="-122"/>
              </a:rPr>
              <a:t>拓展延伸  </a:t>
            </a:r>
            <a:r>
              <a:rPr lang="zh-CN" altLang="en-US" sz="2800" kern="800" spc="-30">
                <a:latin typeface="微软雅黑" panose="020B0503020204020204" charset="-122"/>
                <a:ea typeface="微软雅黑" panose="020B0503020204020204" charset="-122"/>
                <a:cs typeface="微软雅黑" panose="020B0503020204020204" charset="-122"/>
              </a:rPr>
              <a:t>                       </a:t>
            </a:r>
            <a:r>
              <a:rPr lang="zh-CN" altLang="en-US" sz="2800" b="1" kern="800" spc="-30">
                <a:latin typeface="微软雅黑" panose="020B0503020204020204" charset="-122"/>
                <a:ea typeface="微软雅黑" panose="020B0503020204020204" charset="-122"/>
                <a:cs typeface="微软雅黑" panose="020B0503020204020204" charset="-122"/>
              </a:rPr>
              <a:t>中华民族共同体意识</a:t>
            </a:r>
            <a:r>
              <a:rPr lang="zh-CN" altLang="en-US" sz="2800" kern="800" spc="-30">
                <a:latin typeface="微软雅黑" panose="020B0503020204020204" charset="-122"/>
                <a:ea typeface="微软雅黑" panose="020B0503020204020204" charset="-122"/>
                <a:cs typeface="微软雅黑" panose="020B0503020204020204" charset="-122"/>
              </a:rPr>
              <a:t/>
            </a:r>
            <a:br>
              <a:rPr lang="zh-CN" altLang="en-US" sz="2800" kern="800" spc="-30">
                <a:latin typeface="微软雅黑" panose="020B0503020204020204" charset="-122"/>
                <a:ea typeface="微软雅黑" panose="020B0503020204020204" charset="-122"/>
                <a:cs typeface="微软雅黑" panose="020B0503020204020204" charset="-122"/>
              </a:rPr>
            </a:br>
            <a:r>
              <a:rPr lang="zh-CN" altLang="en-US" sz="2800" kern="800" spc="-60">
                <a:solidFill>
                  <a:schemeClr val="tx1"/>
                </a:solidFill>
                <a:uFillTx/>
                <a:latin typeface="微软雅黑" panose="020B0503020204020204" charset="-122"/>
                <a:ea typeface="微软雅黑" panose="020B0503020204020204" charset="-122"/>
                <a:cs typeface="微软雅黑" panose="020B0503020204020204" charset="-122"/>
              </a:rPr>
              <a:t>1.内涵     </a:t>
            </a:r>
            <a:br>
              <a:rPr lang="zh-CN" altLang="en-US" sz="2800" kern="800" spc="-6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kern="800" spc="-60">
                <a:solidFill>
                  <a:schemeClr val="tx1"/>
                </a:solidFill>
                <a:uFillTx/>
                <a:latin typeface="微软雅黑" panose="020B0503020204020204" charset="-122"/>
                <a:ea typeface="微软雅黑" panose="020B0503020204020204" charset="-122"/>
                <a:cs typeface="微软雅黑" panose="020B0503020204020204" charset="-122"/>
              </a:rPr>
              <a:t>       中华民族共同体意识是中国各民族在不断交往交流交融的历史进程中,在历史、心理、社会、制度、政治、文化等层面取得一致性或共识性的集体身份认同。中华民族共同体意识,是国家统一之基、民族团结之本、精神力量之魂。</a:t>
            </a:r>
            <a:br>
              <a:rPr lang="zh-CN" altLang="en-US" sz="2800" kern="800" spc="-6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kern="800" spc="-60">
                <a:solidFill>
                  <a:schemeClr val="tx1"/>
                </a:solidFill>
                <a:uFillTx/>
                <a:latin typeface="微软雅黑" panose="020B0503020204020204" charset="-122"/>
                <a:ea typeface="微软雅黑" panose="020B0503020204020204" charset="-122"/>
                <a:cs typeface="微软雅黑" panose="020B0503020204020204" charset="-122"/>
              </a:rPr>
              <a:t>2.与处理民族关系基本原则的关系</a:t>
            </a:r>
            <a:br>
              <a:rPr lang="zh-CN" altLang="en-US" sz="2800" kern="800" spc="-6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kern="800" spc="-60">
                <a:solidFill>
                  <a:schemeClr val="tx1"/>
                </a:solidFill>
                <a:uFillTx/>
                <a:latin typeface="微软雅黑" panose="020B0503020204020204" charset="-122"/>
                <a:ea typeface="微软雅黑" panose="020B0503020204020204" charset="-122"/>
                <a:cs typeface="微软雅黑" panose="020B0503020204020204" charset="-122"/>
              </a:rPr>
              <a:t>　　之所以要铸牢中华民族共同体意识,是因为各民族是平等的、各族人民在长期发展中形成了民族团结的局面;中华民族共同体意识,需要在坚持各民族一律平等的原则中铸牢,在增进民族团结、实现各民族共同繁荣中实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1000" y="151765"/>
            <a:ext cx="11431270" cy="655447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3.我国的民族区域自治制度</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(1)含义。</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指在国家统一领导下,各少数民族聚居的地方实行区域自治,设立自治机关,行使自治权的制度。</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(2)实行这一制度的必然性。</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实行民族区域自治是适合我国国情的必然选择,是由我国的历史特点和现实情况决定的。</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(3)现实情况。</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①“大杂居、小聚居、相互交错”的民族分布特点。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②我国各民族在长期奋斗中形成了相互依存的民族关系。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9580" y="343535"/>
            <a:ext cx="10886440" cy="526224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(4)基本内容。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①民族区域自治的前提:以国家统一为前提和基础,是国家的集中统一领导与民族区域自治的有机结合。</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②实行民族区域自治的范围:各少数民族聚居的地方。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③自治地方:自治区、自治州、自治县三级。</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④自治机关:自治地方的人民代表大会和人民政府。</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⑤自治权是民族区域自治制度的核心内容。自治机关的自治权涉及政治、经济、文化和社会生活各个方面。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72818" y="379955"/>
            <a:ext cx="11515730" cy="332295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(5)优越性。</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①有利于维护国家统一和安全。</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②有利于保障少数民族人民当家作主。</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③有利于发展平等团结互助和谐的社会主义民族关系。</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④有利于促进社会主义现代化建设事业蓬勃发展。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13690" y="114300"/>
            <a:ext cx="11503660" cy="737235"/>
          </a:xfrm>
        </p:spPr>
        <p:txBody>
          <a:bodyPr wrap="square"/>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拓展延伸</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各主体对推动民族地区发展肩负的责任</a:t>
            </a:r>
          </a:p>
        </p:txBody>
      </p:sp>
      <p:graphicFrame>
        <p:nvGraphicFramePr>
          <p:cNvPr id="2" name="表格 1"/>
          <p:cNvGraphicFramePr/>
          <p:nvPr>
            <p:custDataLst>
              <p:tags r:id="rId1"/>
            </p:custDataLst>
          </p:nvPr>
        </p:nvGraphicFramePr>
        <p:xfrm>
          <a:off x="340677" y="862330"/>
          <a:ext cx="11290300" cy="5848350"/>
        </p:xfrm>
        <a:graphic>
          <a:graphicData uri="http://schemas.openxmlformats.org/drawingml/2006/table">
            <a:tbl>
              <a:tblPr firstRow="1" bandRow="1">
                <a:tableStyleId>{5940675A-B579-460E-94D1-54222C63F5DA}</a:tableStyleId>
              </a:tblPr>
              <a:tblGrid>
                <a:gridCol w="1334770"/>
                <a:gridCol w="9955530"/>
              </a:tblGrid>
              <a:tr h="5486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主体</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发挥中国特色社会主义事业领导核心的作用,提高执政能力,坚持新发展理念,贯彻立党为公、执政为民的执政理念。</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0297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通过行使立法权、决定权、任免权和监督权,为民族地区发展提供制度和法律保障,督促相关国家机关落实有利于民族地区发展的各项政策。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150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政府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坚持对人民负责的原则,切实履行管理和服务职能,统筹区域发展。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442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人民政协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履行政治协商、民主监督和参政议政的职能,为民族地区发展建言献策。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9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公民</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①自觉履行宪法规定的维护国家统一和民族团结的义务。②反对地方民族主义和大民族主义,维护民族平等。③遵守我国处理民族关系的基本原则,尊重少数民族的宗教信仰自由。</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908040"/>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高考链接</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1.[2019全国卷Ⅲ,16,②]边疆民族地区实施乡村振兴工程保障了自治区少数民族人民的自治权。                                                                 （   </a:t>
            </a: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2.[2017海南高考,11,②]牧区农牧民收入的快速增长消除了历史遗留的民族隔阂和民族地区差异。                                                               </a:t>
            </a: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3.[2017江苏高考,17,③]我国消除了各民族间经济发展不平衡的状况。</a:t>
            </a: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4.[2017海南高考,11,①]牧区农牧民收入的快速增长扩大了自治区民族自治权的行使范围。                                                                         </a:t>
            </a: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396938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　(在我国,民族自治地方的自治机关(人民政府、人民代表大会)依法行使自治权。)</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　(民族地区的差异是客观存在的。)</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3.✕　(我国各民族间经济发展不平衡的状况依然存在。)</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4.✕　(民族自治权的行使范围是由法律规定的,不能随意扩大。)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908040"/>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4.中国共产党的宗教工作基本方针</a:t>
            </a:r>
            <a:br>
              <a:rPr lang="zh-CN" altLang="en-US" sz="2800" b="1">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(1)宗教信仰自由政策。</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①宗教信仰自由是指公民有信仰宗教的自由,也有不信仰宗教的自由;有信仰这种宗教的自由,也有信仰那种宗教的自由;在同一宗教里,有信仰这个教派的自由,也有信仰那个教派的自由;有过去不信教而现在信教的自由,也有过去信教而现在不信教的自由。</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②国家保护正常的宗教活动。正常的宗教活动是指在宪法、法律和政策允许范围内进行的活动。超出了宪法、法律和政策规定范围的活动,就是非法活动。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51" name="表头新_1.jpg" descr="id:2147502964;FounderCES"/>
          <p:cNvPicPr>
            <a:picLocks noChangeAspect="1"/>
          </p:cNvPicPr>
          <p:nvPr/>
        </p:nvPicPr>
        <p:blipFill>
          <a:blip r:embed="rId3"/>
          <a:stretch>
            <a:fillRect/>
          </a:stretch>
        </p:blipFill>
        <p:spPr>
          <a:xfrm>
            <a:off x="1322705" y="860425"/>
            <a:ext cx="9749790" cy="306070"/>
          </a:xfrm>
          <a:prstGeom prst="rect">
            <a:avLst/>
          </a:prstGeom>
        </p:spPr>
      </p:pic>
      <p:graphicFrame>
        <p:nvGraphicFramePr>
          <p:cNvPr id="5" name="表格 4"/>
          <p:cNvGraphicFramePr/>
          <p:nvPr>
            <p:custDataLst>
              <p:tags r:id="rId1"/>
            </p:custDataLst>
          </p:nvPr>
        </p:nvGraphicFramePr>
        <p:xfrm>
          <a:off x="1323340" y="1166495"/>
          <a:ext cx="9749155" cy="5419090"/>
        </p:xfrm>
        <a:graphic>
          <a:graphicData uri="http://schemas.openxmlformats.org/drawingml/2006/table">
            <a:tbl>
              <a:tblPr firstRow="1" bandRow="1">
                <a:tableStyleId>{5940675A-B579-460E-94D1-54222C63F5DA}</a:tableStyleId>
              </a:tblPr>
              <a:tblGrid>
                <a:gridCol w="2797810"/>
                <a:gridCol w="1818640"/>
                <a:gridCol w="1702435"/>
                <a:gridCol w="1456690"/>
                <a:gridCol w="1973580"/>
              </a:tblGrid>
              <a:tr h="2604770">
                <a:tc>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引述宪法序言,说明没有中国共产党就没有新中国,阐明中国共产党成为执政党的必然性。引述党章规定,明确党的性质、宗旨和指导思想。理解坚持党对一切工作领导的意义,阐述中国共产党依宪执政、依法执政的道理、方式和表现。</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NEU-BZ-S92" charset="0"/>
                        </a:rPr>
                        <a:t>中国特色社会主义最本质的特征</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NEU-BZ-S92" charset="0"/>
                        </a:rPr>
                        <a:t>坚持和加强党的领导</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2020全国卷Ⅱ,T17</a:t>
                      </a:r>
                    </a:p>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2020山东高考,T7</a:t>
                      </a:r>
                    </a:p>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2020北京高考,T9</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认同我国的人民代表大会制度、我国的政党制度、我国的民族政策和党的宗教工作基本方针;科学认识社会主义民主政治相关的制度规定;</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675890">
                <a:tc>
                  <a:txBody>
                    <a:bodyPr/>
                    <a:lstStyle/>
                    <a:p>
                      <a:pPr indent="0">
                        <a:buNone/>
                      </a:pPr>
                      <a:r>
                        <a:rPr lang="en-US" sz="1800" b="0">
                          <a:solidFill>
                            <a:srgbClr val="000000"/>
                          </a:solidFill>
                          <a:latin typeface="微软雅黑" panose="020B0503020204020204" charset="-122"/>
                          <a:ea typeface="微软雅黑" panose="020B0503020204020204" charset="-122"/>
                          <a:cs typeface="NEU-BZ-S92" charset="0"/>
                        </a:rPr>
                        <a:t>说明人民代表大会制度是我国的根本政治制度。</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我国的人民代表大会制度</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NEU-BZ-S92" charset="0"/>
                        </a:rPr>
                        <a:t>人大代表的职权和人民代表大会的职权</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2020全国卷Ⅰ,T17</a:t>
                      </a:r>
                    </a:p>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2020江苏高考,T15</a:t>
                      </a:r>
                    </a:p>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2019全国卷Ⅲ,T19</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26224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③依法管理宗教事务。政府依法对涉及国家利益和社会公共利益的宗教事务进行管理,是为了保护宗教界的合法权益和正常的宗教活动,制止和打击利用宗教进行违法犯罪活动,抵御境外势力利用宗教进行的渗透。</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④我国宗教坚持独立自主自办的原则。我国政府支持宗教界在平等友好的基础上开展对外交往,抵御境外势力利用宗教对我国进行渗透,坚决打击宗教极端势力。我国宗教坚持独立自主自办的原则,是维护国家主权和尊严的体现。</a:t>
            </a:r>
            <a:br>
              <a:rPr lang="zh-CN" altLang="en-US" sz="2800">
                <a:latin typeface="微软雅黑" panose="020B0503020204020204" charset="-122"/>
                <a:ea typeface="微软雅黑" panose="020B0503020204020204" charset="-122"/>
                <a:cs typeface="微软雅黑" panose="020B0503020204020204" charset="-122"/>
              </a:rPr>
            </a:b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26224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⑤积极引导宗教与社会主义社会相适应。这并不是要求宗教界人士和信教群众放弃宗教信仰,而是要求他们热爱祖国、拥护社会主义制度、拥护中国共产党的领导,遵守国家的法律、法规和方针政策;要求他们从事宗教活动要服从和服务于国家的最高利益与民族的整体利益;支持他们努力对宗教教义作出符合社会进步要求的阐释;支持他们与各族人民一道反对一切利用宗教进行危害社会主义祖国和人民利益的非法活动,为民族团结、经济发展、社会和谐和祖国统一多作贡献。</a:t>
            </a: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 [2018天津高考第3题]</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
            </a:r>
            <a:br>
              <a:rPr lang="zh-CN" altLang="en-US" sz="2800">
                <a:solidFill>
                  <a:srgbClr val="FF0000"/>
                </a:solidFill>
                <a:latin typeface="微软雅黑" panose="020B0503020204020204" charset="-122"/>
                <a:ea typeface="微软雅黑" panose="020B0503020204020204" charset="-122"/>
                <a:cs typeface="微软雅黑" panose="020B0503020204020204" charset="-122"/>
              </a:rPr>
            </a:b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332295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(2)弘扬科学精神</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全面贯彻宗教信仰自由政策,要遵循辩证唯物主义和历史唯物主义,以科学的态度对待宗教。作为中学生,我们要用马克思主义理论以及科学文化知识武装自己,弘扬科学精神,不断提高思想道德素质和科学文化素质,树立科学的世界观、人生观、价值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886" y="1457778"/>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 坚持和加强党的领导</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人大代表的职权和人民代表</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           大会的职权</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3   我国的政党制度</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4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民族区域自治制度</a:t>
            </a:r>
          </a:p>
          <a:p>
            <a:pPr>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349365" cy="67695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坚持和加强党的领导</a:t>
            </a:r>
          </a:p>
        </p:txBody>
      </p:sp>
      <p:graphicFrame>
        <p:nvGraphicFramePr>
          <p:cNvPr id="5" name="表格 4"/>
          <p:cNvGraphicFramePr/>
          <p:nvPr>
            <p:custDataLst>
              <p:tags r:id="rId1"/>
            </p:custDataLst>
          </p:nvPr>
        </p:nvGraphicFramePr>
        <p:xfrm>
          <a:off x="167322" y="852805"/>
          <a:ext cx="11748770" cy="5659120"/>
        </p:xfrm>
        <a:graphic>
          <a:graphicData uri="http://schemas.openxmlformats.org/drawingml/2006/table">
            <a:tbl>
              <a:tblPr firstRow="1" bandRow="1">
                <a:tableStyleId>{5940675A-B579-460E-94D1-54222C63F5DA}</a:tableStyleId>
              </a:tblPr>
              <a:tblGrid>
                <a:gridCol w="1278890"/>
                <a:gridCol w="10469880"/>
              </a:tblGrid>
              <a:tr h="2748915">
                <a:tc>
                  <a:txBody>
                    <a:bodyPr/>
                    <a:lstStyle/>
                    <a:p>
                      <a:pPr indent="0" algn="ctr" fontAlgn="auto">
                        <a:lnSpc>
                          <a:spcPct val="150000"/>
                        </a:lnSpc>
                        <a:buNone/>
                      </a:pPr>
                      <a:r>
                        <a:rPr lang="en-US" sz="2400" b="1" spc="-60">
                          <a:solidFill>
                            <a:srgbClr val="000000"/>
                          </a:solidFill>
                          <a:uFillTx/>
                          <a:latin typeface="微软雅黑" panose="020B0503020204020204" charset="-122"/>
                          <a:ea typeface="微软雅黑" panose="020B0503020204020204" charset="-122"/>
                          <a:cs typeface="NEU-BZ-S92" charset="0"/>
                        </a:rPr>
                        <a:t>命题分析</a:t>
                      </a:r>
                      <a:endParaRPr lang="en-US" altLang="en-US" sz="2400" b="1" spc="-6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a:solidFill>
                        <a:schemeClr val="tx1"/>
                      </a:solidFill>
                      <a:prstDash val="solid"/>
                    </a:lnB>
                    <a:lnTlToBr>
                      <a:noFill/>
                    </a:lnTlToBr>
                    <a:lnBlToTr>
                      <a:noFill/>
                    </a:lnBlToTr>
                    <a:noFill/>
                  </a:tcPr>
                </a:tc>
                <a:tc>
                  <a:txBody>
                    <a:bodyPr/>
                    <a:lstStyle/>
                    <a:p>
                      <a:pPr indent="0" fontAlgn="auto">
                        <a:lnSpc>
                          <a:spcPct val="150000"/>
                        </a:lnSpc>
                        <a:buNone/>
                      </a:pPr>
                      <a:r>
                        <a:rPr lang="en-US" sz="2400" b="0" spc="-60">
                          <a:solidFill>
                            <a:srgbClr val="000000"/>
                          </a:solidFill>
                          <a:uFillTx/>
                          <a:latin typeface="微软雅黑" panose="020B0503020204020204" charset="-122"/>
                          <a:ea typeface="微软雅黑" panose="020B0503020204020204" charset="-122"/>
                          <a:cs typeface="微软雅黑" panose="020B0503020204020204" charset="-122"/>
                        </a:rPr>
                        <a:t>近年高考对坚持和加强党的领导的考查有所增加,常将党的性质、宗旨、执政理念、共产党员先锋模范作用等知识联系起来进行综合考查。考查形式选择题、非选择题均有所涉及,突出考查政治认同核心素养。备考时,要将党的领导与人民当家作主、依法治国的知识联系起来,深入理解党的领导、人民当家作主与依法治国的关系,掌握发挥共产党员先锋模范作用。</a:t>
                      </a:r>
                      <a:endParaRPr lang="en-US" altLang="en-US" sz="2400" b="0" spc="-6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a:solidFill>
                        <a:schemeClr val="tx1"/>
                      </a:solidFill>
                      <a:prstDash val="solid"/>
                    </a:lnB>
                    <a:lnTlToBr>
                      <a:noFill/>
                    </a:lnTlToBr>
                    <a:lnBlToTr>
                      <a:noFill/>
                    </a:lnBlToTr>
                    <a:noFill/>
                  </a:tcPr>
                </a:tc>
              </a:tr>
              <a:tr h="1810385">
                <a:tc>
                  <a:txBody>
                    <a:bodyPr/>
                    <a:lstStyle/>
                    <a:p>
                      <a:pPr indent="0" algn="ctr" fontAlgn="auto">
                        <a:lnSpc>
                          <a:spcPct val="150000"/>
                        </a:lnSpc>
                        <a:buNone/>
                      </a:pPr>
                      <a:r>
                        <a:rPr lang="en-US" sz="2400" b="1" spc="-60">
                          <a:solidFill>
                            <a:srgbClr val="000000"/>
                          </a:solidFill>
                          <a:uFillTx/>
                          <a:latin typeface="微软雅黑" panose="020B0503020204020204" charset="-122"/>
                          <a:ea typeface="微软雅黑" panose="020B0503020204020204" charset="-122"/>
                          <a:cs typeface="NEU-BZ-S92" charset="0"/>
                        </a:rPr>
                        <a:t>已考视角</a:t>
                      </a:r>
                      <a:endParaRPr lang="en-US" altLang="en-US" sz="2400" b="1" spc="-6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a:solidFill>
                        <a:schemeClr val="tx1"/>
                      </a:solidFill>
                      <a:prstDash val="soli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spc="-60">
                          <a:solidFill>
                            <a:srgbClr val="000000"/>
                          </a:solidFill>
                          <a:uFillTx/>
                          <a:latin typeface="微软雅黑" panose="020B0503020204020204" charset="-122"/>
                          <a:ea typeface="微软雅黑" panose="020B0503020204020204" charset="-122"/>
                          <a:cs typeface="微软雅黑" panose="020B0503020204020204" charset="-122"/>
                        </a:rPr>
                        <a:t>1.坚持党对一切工作的领导的原因(党的领导方式、执政方式、宗旨、执政理念)</a:t>
                      </a:r>
                    </a:p>
                    <a:p>
                      <a:pPr indent="0" fontAlgn="auto">
                        <a:lnSpc>
                          <a:spcPct val="150000"/>
                        </a:lnSpc>
                        <a:buNone/>
                      </a:pPr>
                      <a:r>
                        <a:rPr lang="en-US" sz="2400" b="0" spc="-60">
                          <a:solidFill>
                            <a:srgbClr val="000000"/>
                          </a:solidFill>
                          <a:uFillTx/>
                          <a:latin typeface="微软雅黑" panose="020B0503020204020204" charset="-122"/>
                          <a:ea typeface="微软雅黑" panose="020B0503020204020204" charset="-122"/>
                          <a:cs typeface="微软雅黑" panose="020B0503020204020204" charset="-122"/>
                        </a:rPr>
                        <a:t>2.以人民为中心的发展理念</a:t>
                      </a:r>
                    </a:p>
                    <a:p>
                      <a:pPr indent="0" fontAlgn="auto">
                        <a:lnSpc>
                          <a:spcPct val="150000"/>
                        </a:lnSpc>
                        <a:buNone/>
                      </a:pPr>
                      <a:r>
                        <a:rPr lang="en-US" sz="2400" b="0" spc="-60">
                          <a:solidFill>
                            <a:srgbClr val="000000"/>
                          </a:solidFill>
                          <a:uFillTx/>
                          <a:latin typeface="微软雅黑" panose="020B0503020204020204" charset="-122"/>
                          <a:ea typeface="微软雅黑" panose="020B0503020204020204" charset="-122"/>
                          <a:cs typeface="微软雅黑" panose="020B0503020204020204" charset="-122"/>
                        </a:rPr>
                        <a:t>3.党组织的作用和党员先锋模范作用</a:t>
                      </a:r>
                      <a:endParaRPr lang="en-US" altLang="en-US" sz="2400" b="0" spc="-6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a:solidFill>
                        <a:schemeClr val="tx1"/>
                      </a:solidFill>
                      <a:prstDash val="solid"/>
                    </a:lnT>
                    <a:lnB w="12700" cap="flat" cmpd="sng">
                      <a:solidFill>
                        <a:srgbClr val="333333"/>
                      </a:solidFill>
                      <a:prstDash val="solid"/>
                      <a:headEnd type="none" w="med" len="med"/>
                      <a:tailEnd type="none" w="med" len="med"/>
                    </a:lnB>
                    <a:lnTlToBr>
                      <a:noFill/>
                    </a:lnTlToBr>
                    <a:lnBlToTr>
                      <a:noFill/>
                    </a:lnBlToTr>
                    <a:noFill/>
                  </a:tcPr>
                </a:tc>
              </a:tr>
              <a:tr h="1099820">
                <a:tc>
                  <a:txBody>
                    <a:bodyPr/>
                    <a:lstStyle/>
                    <a:p>
                      <a:pPr indent="0" algn="ctr" fontAlgn="auto">
                        <a:lnSpc>
                          <a:spcPct val="150000"/>
                        </a:lnSpc>
                        <a:buNone/>
                      </a:pPr>
                      <a:r>
                        <a:rPr lang="en-US" sz="2400" b="1" spc="-60">
                          <a:solidFill>
                            <a:srgbClr val="000000"/>
                          </a:solidFill>
                          <a:uFillTx/>
                          <a:latin typeface="微软雅黑" panose="020B0503020204020204" charset="-122"/>
                          <a:ea typeface="微软雅黑" panose="020B0503020204020204" charset="-122"/>
                          <a:cs typeface="NEU-BZ-S92" charset="0"/>
                        </a:rPr>
                        <a:t>预测视角</a:t>
                      </a:r>
                      <a:endParaRPr lang="en-US" altLang="en-US" sz="2400" b="1" spc="-6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spc="-60">
                          <a:solidFill>
                            <a:srgbClr val="000000"/>
                          </a:solidFill>
                          <a:uFillTx/>
                          <a:latin typeface="微软雅黑" panose="020B0503020204020204" charset="-122"/>
                          <a:ea typeface="微软雅黑" panose="020B0503020204020204" charset="-122"/>
                          <a:cs typeface="微软雅黑" panose="020B0503020204020204" charset="-122"/>
                        </a:rPr>
                        <a:t>1.中国特色社会主义制度的最大优势</a:t>
                      </a:r>
                    </a:p>
                    <a:p>
                      <a:pPr indent="0" fontAlgn="auto">
                        <a:lnSpc>
                          <a:spcPct val="150000"/>
                        </a:lnSpc>
                        <a:buNone/>
                      </a:pPr>
                      <a:r>
                        <a:rPr lang="en-US" sz="2400" b="0" spc="-60">
                          <a:solidFill>
                            <a:srgbClr val="000000"/>
                          </a:solidFill>
                          <a:uFillTx/>
                          <a:latin typeface="微软雅黑" panose="020B0503020204020204" charset="-122"/>
                          <a:ea typeface="微软雅黑" panose="020B0503020204020204" charset="-122"/>
                          <a:cs typeface="微软雅黑" panose="020B0503020204020204" charset="-122"/>
                        </a:rPr>
                        <a:t>2.以人民为中心的发展思想</a:t>
                      </a:r>
                      <a:endParaRPr lang="en-US" altLang="en-US" sz="2400" b="0" spc="-6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725" y="392430"/>
            <a:ext cx="11697335" cy="5908040"/>
          </a:xfrm>
        </p:spPr>
        <p:txBody>
          <a:bodyPr wrap="square"/>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1　</a:t>
            </a: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[2020山东高考,7,3] 山东某地推行城乡党组织联建,突破“就城市抓城市、就农村抓农村”的基层党组织建设传统模式,积极开展“城乡支部手牵手·党员群众心连心”活动,把党的政治优势、组织优势转化为助力乡村振兴的发展优势,在推动城乡融合发展中发挥了重要作用。推行城乡党组织联建有利于</a:t>
            </a:r>
            <a:b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①发挥基层党组织在乡村振兴中的战斗堡垒作用</a:t>
            </a:r>
            <a:b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②推进城乡行政管理机构改革</a:t>
            </a:r>
            <a:b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③党员干部践行全心全意为人民服务的宗旨</a:t>
            </a:r>
            <a:b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④基层党组织履行组织城乡融合发展的职能</a:t>
            </a:r>
            <a:b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A.①③　　　B.①④　　　C.②③　　　D.②④</a:t>
            </a:r>
          </a:p>
        </p:txBody>
      </p:sp>
      <p:pic>
        <p:nvPicPr>
          <p:cNvPr id="1301" name="示例_1.jpg" descr="id:2147512732;FounderCES"/>
          <p:cNvPicPr>
            <a:picLocks noChangeAspect="1"/>
          </p:cNvPicPr>
          <p:nvPr/>
        </p:nvPicPr>
        <p:blipFill>
          <a:blip r:embed="rId2"/>
          <a:stretch>
            <a:fillRect/>
          </a:stretch>
        </p:blipFill>
        <p:spPr>
          <a:xfrm>
            <a:off x="628650" y="647700"/>
            <a:ext cx="818515" cy="3733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26224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   </a:t>
            </a:r>
            <a:r>
              <a:rPr lang="zh-CN" altLang="en-US" sz="2800">
                <a:latin typeface="微软雅黑" panose="020B0503020204020204" charset="-122"/>
                <a:ea typeface="微软雅黑" panose="020B0503020204020204" charset="-122"/>
                <a:cs typeface="微软雅黑" panose="020B0503020204020204" charset="-122"/>
                <a:sym typeface="+mn-ea"/>
              </a:rPr>
              <a:t>推行城乡党组织联建,突破基层党组织建设传统模式,积极开展“城乡支部手牵手·党员群众心连心”活动,把党的政治优势、组织优势转化为助力乡村振兴的发展优势,在推动城乡融合发展中发挥了重要作用,这表明推行城乡党组织联建有利于发挥基层党组织在乡村振兴中的战斗堡垒作用(党组织的作用),有助于强化党员干部践行全心全意为人民服务的宗旨(党的宗旨),①③符合题意。材料的主旨是党建工作,未涉及城乡行政管理机构改革,②排除。履行组织城乡融合发展职能的主体是政府,不是基层党组织,④说法错误。</a:t>
            </a:r>
            <a:endParaRPr lang="en-US" altLang="zh-CN" sz="2800">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339725" y="5455920"/>
            <a:ext cx="11229975" cy="737235"/>
          </a:xfrm>
          <a:prstGeom prst="rect">
            <a:avLst/>
          </a:prstGeom>
          <a:noFill/>
        </p:spPr>
        <p:txBody>
          <a:bodyPr wrap="square" rtlCol="0" anchor="t">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   </a:t>
            </a:r>
            <a:r>
              <a:rPr lang="en-US" altLang="zh-CN" sz="2800">
                <a:latin typeface="微软雅黑" panose="020B0503020204020204" charset="-122"/>
                <a:ea typeface="微软雅黑" panose="020B0503020204020204" charset="-122"/>
                <a:cs typeface="微软雅黑" panose="020B0503020204020204" charset="-122"/>
                <a:sym typeface="+mn-ea"/>
              </a:rPr>
              <a:t>A</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3322955"/>
          </a:xfrm>
        </p:spPr>
        <p:txBody>
          <a:bodyPr/>
          <a:lstStyle/>
          <a:p>
            <a:pPr fontAlgn="auto">
              <a:lnSpc>
                <a:spcPct val="150000"/>
              </a:lnSpc>
            </a:pPr>
            <a:r>
              <a:rPr lang="en-US" altLang="zh-CN" sz="2800" b="1">
                <a:solidFill>
                  <a:srgbClr val="FF0000"/>
                </a:solidFill>
                <a:latin typeface="微软雅黑" panose="020B0503020204020204" charset="-122"/>
                <a:ea typeface="微软雅黑" panose="020B0503020204020204" charset="-122"/>
                <a:cs typeface="微软雅黑" panose="020B0503020204020204" charset="-122"/>
                <a:sym typeface="+mn-ea"/>
              </a:rPr>
              <a:t>归纳总结</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①注意有关“党”的作用的提法:党在国家生活中的领导作用,基层党组织发挥战斗堡垒作用,共产党员发挥先锋模范作用。②党的政治优势、组织优势:我们党最大的政治优势是密切联系群众;把党员和基层党组织在马克思主义指导下按照民主集中制组成统一的整体,为实现共同的目标而奋斗,这是巨大的组织优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725" y="392430"/>
            <a:ext cx="11697335" cy="5262245"/>
          </a:xfrm>
        </p:spPr>
        <p:txBody>
          <a:bodyPr wrap="square"/>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2</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[2018全国卷Ⅱ,39,12]阅读材料,完成下列要求。</a:t>
            </a:r>
            <a:b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        党的十九大报告明确指出:“坚持党对一切工作的领导。党政军民学,东西南北中,党是领导一切的。”</a:t>
            </a:r>
            <a:b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        党的十九大修订的中国共产党章程规定:“党必须保证国家的立法、司法、行政、监察机关,经济、文化组织和人民团体积极主动地、独立负责地、协调一致地工作。党必须加强对工会、共产主义青年团、妇女联合会等群团组织的领导,使它们保持和增强政治性、先进性、群众性,充分发挥作用。”</a:t>
            </a:r>
            <a:b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         运用政治生活知识说明为什么要“坚持党对一切工作的领导”。</a:t>
            </a:r>
          </a:p>
        </p:txBody>
      </p:sp>
      <p:pic>
        <p:nvPicPr>
          <p:cNvPr id="1301" name="示例_1.jpg" descr="id:2147512732;FounderCES"/>
          <p:cNvPicPr>
            <a:picLocks noChangeAspect="1"/>
          </p:cNvPicPr>
          <p:nvPr/>
        </p:nvPicPr>
        <p:blipFill>
          <a:blip r:embed="rId2"/>
          <a:stretch>
            <a:fillRect/>
          </a:stretch>
        </p:blipFill>
        <p:spPr>
          <a:xfrm>
            <a:off x="467360" y="609600"/>
            <a:ext cx="818515" cy="3733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25828" y="-96295"/>
            <a:ext cx="11515730" cy="73723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   </a:t>
            </a:r>
            <a:endParaRPr lang="en-US" altLang="zh-CN" sz="2800">
              <a:latin typeface="微软雅黑" panose="020B0503020204020204" charset="-122"/>
              <a:ea typeface="微软雅黑" panose="020B0503020204020204" charset="-122"/>
              <a:cs typeface="微软雅黑" panose="020B0503020204020204" charset="-122"/>
              <a:sym typeface="+mn-ea"/>
            </a:endParaRPr>
          </a:p>
        </p:txBody>
      </p:sp>
      <p:graphicFrame>
        <p:nvGraphicFramePr>
          <p:cNvPr id="4" name="表格 3"/>
          <p:cNvGraphicFramePr/>
          <p:nvPr>
            <p:custDataLst>
              <p:tags r:id="rId1"/>
            </p:custDataLst>
          </p:nvPr>
        </p:nvGraphicFramePr>
        <p:xfrm>
          <a:off x="533717" y="628015"/>
          <a:ext cx="11175365" cy="6055360"/>
        </p:xfrm>
        <a:graphic>
          <a:graphicData uri="http://schemas.openxmlformats.org/drawingml/2006/table">
            <a:tbl>
              <a:tblPr firstRow="1" bandRow="1">
                <a:tableStyleId>{5940675A-B579-460E-94D1-54222C63F5DA}</a:tableStyleId>
              </a:tblPr>
              <a:tblGrid>
                <a:gridCol w="4104005"/>
                <a:gridCol w="3013710"/>
                <a:gridCol w="4057650"/>
              </a:tblGrid>
              <a:tr h="502920">
                <a:tc>
                  <a:txBody>
                    <a:bodyPr/>
                    <a:lstStyle/>
                    <a:p>
                      <a:pPr indent="0" algn="ctr" fontAlgn="auto">
                        <a:lnSpc>
                          <a:spcPct val="150000"/>
                        </a:lnSpc>
                        <a:buNone/>
                      </a:pPr>
                      <a:r>
                        <a:rPr lang="en-US" sz="2200" b="0" spc="-200">
                          <a:solidFill>
                            <a:srgbClr val="000000"/>
                          </a:solidFill>
                          <a:uFillTx/>
                          <a:latin typeface="微软雅黑" panose="020B0503020204020204" charset="-122"/>
                          <a:ea typeface="微软雅黑" panose="020B0503020204020204" charset="-122"/>
                          <a:cs typeface="NEU-BZ-S92" charset="0"/>
                        </a:rPr>
                        <a:t>材料信息</a:t>
                      </a:r>
                      <a:endParaRPr lang="en-US" altLang="en-US" sz="2200" b="0" spc="-20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spc="-200">
                          <a:solidFill>
                            <a:srgbClr val="000000"/>
                          </a:solidFill>
                          <a:uFillTx/>
                          <a:latin typeface="微软雅黑" panose="020B0503020204020204" charset="-122"/>
                          <a:ea typeface="微软雅黑" panose="020B0503020204020204" charset="-122"/>
                          <a:cs typeface="NEU-BZ-S92" charset="0"/>
                        </a:rPr>
                        <a:t>对应角度</a:t>
                      </a:r>
                      <a:endParaRPr lang="en-US" altLang="en-US" sz="2200" b="0" spc="-20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200" b="0" spc="-200">
                          <a:solidFill>
                            <a:srgbClr val="000000"/>
                          </a:solidFill>
                          <a:uFillTx/>
                          <a:latin typeface="微软雅黑" panose="020B0503020204020204" charset="-122"/>
                          <a:ea typeface="微软雅黑" panose="020B0503020204020204" charset="-122"/>
                          <a:cs typeface="NEU-BZ-S92" charset="0"/>
                        </a:rPr>
                        <a:t>答案</a:t>
                      </a:r>
                      <a:endParaRPr lang="en-US" altLang="en-US" sz="2200" b="0" spc="-20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08760">
                <a:tc>
                  <a:txBody>
                    <a:bodyPr/>
                    <a:lstStyle/>
                    <a:p>
                      <a:pPr indent="0" fontAlgn="auto">
                        <a:lnSpc>
                          <a:spcPct val="150000"/>
                        </a:lnSpc>
                        <a:buNone/>
                      </a:pPr>
                      <a:r>
                        <a:rPr lang="en-US" sz="2200" b="0" spc="-200">
                          <a:solidFill>
                            <a:srgbClr val="000000"/>
                          </a:solidFill>
                          <a:uFillTx/>
                          <a:latin typeface="微软雅黑" panose="020B0503020204020204" charset="-122"/>
                          <a:ea typeface="微软雅黑" panose="020B0503020204020204" charset="-122"/>
                          <a:cs typeface="微软雅黑" panose="020B0503020204020204" charset="-122"/>
                        </a:rPr>
                        <a:t>党政军民学,东西南北中,党是领导一切的。</a:t>
                      </a:r>
                      <a:endParaRPr lang="en-US" altLang="en-US" sz="22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spc="-200">
                          <a:solidFill>
                            <a:srgbClr val="000000"/>
                          </a:solidFill>
                          <a:uFillTx/>
                          <a:latin typeface="微软雅黑" panose="020B0503020204020204" charset="-122"/>
                          <a:ea typeface="微软雅黑" panose="020B0503020204020204" charset="-122"/>
                          <a:cs typeface="NEU-BZ-S92" charset="0"/>
                        </a:rPr>
                        <a:t>中国共产党执政地位的确立、党的性质。</a:t>
                      </a:r>
                      <a:endParaRPr lang="en-US" altLang="en-US" sz="2200" b="0" spc="-20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spc="-200">
                          <a:solidFill>
                            <a:srgbClr val="000000"/>
                          </a:solidFill>
                          <a:uFillTx/>
                          <a:latin typeface="微软雅黑" panose="020B0503020204020204" charset="-122"/>
                          <a:ea typeface="微软雅黑" panose="020B0503020204020204" charset="-122"/>
                          <a:cs typeface="微软雅黑" panose="020B0503020204020204" charset="-122"/>
                        </a:rPr>
                        <a:t>坚持党的领导是党的性质决定的,是中国社会历史发展的必然结果,是中国人民的正确选择。</a:t>
                      </a:r>
                      <a:endParaRPr lang="en-US" altLang="en-US" sz="22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11680">
                <a:tc>
                  <a:txBody>
                    <a:bodyPr/>
                    <a:lstStyle/>
                    <a:p>
                      <a:pPr indent="0" fontAlgn="auto">
                        <a:lnSpc>
                          <a:spcPct val="150000"/>
                        </a:lnSpc>
                        <a:buNone/>
                      </a:pPr>
                      <a:r>
                        <a:rPr lang="en-US" sz="2200" b="0" spc="-200">
                          <a:solidFill>
                            <a:srgbClr val="000000"/>
                          </a:solidFill>
                          <a:uFillTx/>
                          <a:latin typeface="微软雅黑" panose="020B0503020204020204" charset="-122"/>
                          <a:ea typeface="微软雅黑" panose="020B0503020204020204" charset="-122"/>
                          <a:cs typeface="微软雅黑" panose="020B0503020204020204" charset="-122"/>
                        </a:rPr>
                        <a:t>党必须保证国家的立法、司法、行政、监察机关,经济、文化组织和人民团体积极主动地、独立负责地、协调一致地工作。</a:t>
                      </a:r>
                      <a:endParaRPr lang="en-US" altLang="en-US" sz="22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spc="-200">
                          <a:solidFill>
                            <a:srgbClr val="000000"/>
                          </a:solidFill>
                          <a:uFillTx/>
                          <a:latin typeface="微软雅黑" panose="020B0503020204020204" charset="-122"/>
                          <a:ea typeface="微软雅黑" panose="020B0503020204020204" charset="-122"/>
                          <a:cs typeface="NEU-BZ-S92" charset="0"/>
                        </a:rPr>
                        <a:t>中国共产党的执政能力、作用。</a:t>
                      </a:r>
                      <a:endParaRPr lang="en-US" altLang="en-US" sz="2200" b="0" spc="-20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spc="-200">
                          <a:solidFill>
                            <a:srgbClr val="000000"/>
                          </a:solidFill>
                          <a:uFillTx/>
                          <a:latin typeface="微软雅黑" panose="020B0503020204020204" charset="-122"/>
                          <a:ea typeface="微软雅黑" panose="020B0503020204020204" charset="-122"/>
                          <a:cs typeface="微软雅黑" panose="020B0503020204020204" charset="-122"/>
                        </a:rPr>
                        <a:t>党具有与时俱进的执政能力,只有坚持党对一切工作的领导,才能保证将党的意志贯彻到国家政治生活和社会生活的各个领域。</a:t>
                      </a:r>
                      <a:endParaRPr lang="en-US" altLang="en-US" sz="22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32000">
                <a:tc>
                  <a:txBody>
                    <a:bodyPr/>
                    <a:lstStyle/>
                    <a:p>
                      <a:pPr indent="0" fontAlgn="auto">
                        <a:lnSpc>
                          <a:spcPct val="150000"/>
                        </a:lnSpc>
                        <a:buNone/>
                      </a:pPr>
                      <a:r>
                        <a:rPr lang="en-US" sz="2200" b="0" spc="-200">
                          <a:solidFill>
                            <a:srgbClr val="000000"/>
                          </a:solidFill>
                          <a:uFillTx/>
                          <a:latin typeface="微软雅黑" panose="020B0503020204020204" charset="-122"/>
                          <a:ea typeface="微软雅黑" panose="020B0503020204020204" charset="-122"/>
                          <a:cs typeface="微软雅黑" panose="020B0503020204020204" charset="-122"/>
                        </a:rPr>
                        <a:t>党必须加强对工会、共产主义青年团、妇女联合会等群团组织的领导,使它们保持和增强政治性、先进性、群众性,充分发挥作用。</a:t>
                      </a:r>
                      <a:endParaRPr lang="en-US" altLang="en-US" sz="22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spc="-200">
                          <a:solidFill>
                            <a:srgbClr val="000000"/>
                          </a:solidFill>
                          <a:uFillTx/>
                          <a:latin typeface="微软雅黑" panose="020B0503020204020204" charset="-122"/>
                          <a:ea typeface="微软雅黑" panose="020B0503020204020204" charset="-122"/>
                          <a:cs typeface="NEU-BZ-S92" charset="0"/>
                        </a:rPr>
                        <a:t>中国特色社会主义最本质的特征。</a:t>
                      </a:r>
                      <a:endParaRPr lang="en-US" altLang="en-US" sz="2200" b="0" spc="-200">
                        <a:solidFill>
                          <a:srgbClr val="000000"/>
                        </a:solidFill>
                        <a:uFillTx/>
                        <a:latin typeface="微软雅黑" panose="020B0503020204020204" charset="-122"/>
                        <a:ea typeface="微软雅黑" panose="020B0503020204020204" charset="-122"/>
                        <a:cs typeface="NEU-BZ-S92" charset="0"/>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200" b="0" spc="-200">
                          <a:solidFill>
                            <a:srgbClr val="000000"/>
                          </a:solidFill>
                          <a:uFillTx/>
                          <a:latin typeface="微软雅黑" panose="020B0503020204020204" charset="-122"/>
                          <a:ea typeface="微软雅黑" panose="020B0503020204020204" charset="-122"/>
                          <a:cs typeface="微软雅黑" panose="020B0503020204020204" charset="-122"/>
                        </a:rPr>
                        <a:t>党的领导是中国特色社会主义最本质的特征,只有坚持党对一切工作的领导,才能坚持和发展中国特色社会主义,实现中华民族的伟大复兴。</a:t>
                      </a:r>
                      <a:endParaRPr lang="en-US" altLang="en-US" sz="22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表头新_1.jpg" descr="id:2147502964;FounderCES"/>
          <p:cNvPicPr>
            <a:picLocks noChangeAspect="1"/>
          </p:cNvPicPr>
          <p:nvPr/>
        </p:nvPicPr>
        <p:blipFill>
          <a:blip r:embed="rId3"/>
          <a:stretch>
            <a:fillRect/>
          </a:stretch>
        </p:blipFill>
        <p:spPr>
          <a:xfrm>
            <a:off x="838200" y="885190"/>
            <a:ext cx="10440670" cy="306070"/>
          </a:xfrm>
          <a:prstGeom prst="rect">
            <a:avLst/>
          </a:prstGeom>
        </p:spPr>
      </p:pic>
      <p:graphicFrame>
        <p:nvGraphicFramePr>
          <p:cNvPr id="5" name="表格 4"/>
          <p:cNvGraphicFramePr/>
          <p:nvPr>
            <p:custDataLst>
              <p:tags r:id="rId1"/>
            </p:custDataLst>
          </p:nvPr>
        </p:nvGraphicFramePr>
        <p:xfrm>
          <a:off x="838200" y="1191260"/>
          <a:ext cx="10499725" cy="5283835"/>
        </p:xfrm>
        <a:graphic>
          <a:graphicData uri="http://schemas.openxmlformats.org/drawingml/2006/table">
            <a:tbl>
              <a:tblPr firstRow="1" bandRow="1">
                <a:tableStyleId>{5940675A-B579-460E-94D1-54222C63F5DA}</a:tableStyleId>
              </a:tblPr>
              <a:tblGrid>
                <a:gridCol w="3023235"/>
                <a:gridCol w="2110105"/>
                <a:gridCol w="1655445"/>
                <a:gridCol w="1537335"/>
                <a:gridCol w="2173605"/>
              </a:tblGrid>
              <a:tr h="1128395">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阐明中国共产党领导的多党合作和政治协商制度是具有中国特色的基本政治制度。</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中国共产党领导的多党合作和政治协商制度</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我国的政党制度</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tc>
                <a:tc>
                  <a:txBody>
                    <a:bodyPr/>
                    <a:lstStyle/>
                    <a:p>
                      <a:pPr indent="0">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2020北京高考,T18</a:t>
                      </a:r>
                    </a:p>
                    <a:p>
                      <a:pPr indent="0">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2019全国卷Ⅰ,T39</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tc>
                <a:tc rowSpan="2">
                  <a:txBody>
                    <a:bodyPr/>
                    <a:lstStyle/>
                    <a:p>
                      <a:pPr indent="0">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理解依法治国的重要性;自觉维护民族团结和国家统一,维护和发展社会主义民族关系。</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R w="12700" cap="flat" cmpd="sng">
                      <a:solidFill>
                        <a:srgbClr val="333333"/>
                      </a:solidFill>
                      <a:prstDash val="solid"/>
                      <a:headEnd type="none" w="med" len="med"/>
                      <a:tailEnd type="none" w="med" len="med"/>
                    </a:lnR>
                    <a:lnTlToBr>
                      <a:noFill/>
                    </a:lnTlToBr>
                    <a:lnBlToTr>
                      <a:noFill/>
                    </a:lnBlToTr>
                    <a:noFill/>
                  </a:tcPr>
                </a:tc>
              </a:tr>
              <a:tr h="2003425">
                <a:tc>
                  <a:txBody>
                    <a:bodyPr/>
                    <a:lstStyle/>
                    <a:p>
                      <a:pPr indent="0">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阐述民族区域自治制度是符合我国国情的基本政治制度,铸牢中华民族共同体意识;解释公民享有宗教信仰自由的含义。</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民族区域自治制度和宗教工作基本方针</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民族区域自治制度</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tc>
                <a:tc>
                  <a:txBody>
                    <a:bodyPr/>
                    <a:lstStyle/>
                    <a:p>
                      <a:pPr indent="0">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2020全国卷Ⅲ,T18</a:t>
                      </a:r>
                    </a:p>
                    <a:p>
                      <a:pPr indent="0">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2020山东高考,T8</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tc>
                <a:tc vMerge="1">
                  <a:txBody>
                    <a:bodyPr/>
                    <a:lstStyle/>
                    <a:p>
                      <a:endParaRPr lang="zh-CN"/>
                    </a:p>
                  </a:txBody>
                  <a:tcPr/>
                </a:tc>
              </a:tr>
              <a:tr h="2152015">
                <a:tc>
                  <a:txBody>
                    <a:bodyPr/>
                    <a:lstStyle/>
                    <a:p>
                      <a:pPr indent="0" algn="ctr">
                        <a:buNone/>
                      </a:pPr>
                      <a:r>
                        <a:rPr lang="en-US" sz="1600" b="1">
                          <a:solidFill>
                            <a:srgbClr val="000000"/>
                          </a:solidFill>
                          <a:latin typeface="微软雅黑" panose="020B0503020204020204" charset="-122"/>
                          <a:ea typeface="微软雅黑" panose="020B0503020204020204" charset="-122"/>
                          <a:cs typeface="NEU-BZ-S92" charset="0"/>
                        </a:rPr>
                        <a:t>高考怎么考</a:t>
                      </a:r>
                      <a:endParaRPr lang="en-US" altLang="en-US" sz="1600" b="1">
                        <a:solidFill>
                          <a:srgbClr val="000000"/>
                        </a:solidFill>
                        <a:latin typeface="微软雅黑" panose="020B0503020204020204" charset="-122"/>
                        <a:ea typeface="微软雅黑" panose="020B0503020204020204" charset="-122"/>
                        <a:cs typeface="NEU-BZ-S92" charset="0"/>
                      </a:endParaRPr>
                    </a:p>
                  </a:txBody>
                  <a:tcPr marL="0" marR="0" marT="0" marB="0" anchor="ctr"/>
                </a:tc>
                <a:tc gridSpan="4">
                  <a:txBody>
                    <a:bodyPr/>
                    <a:lstStyle/>
                    <a:p>
                      <a:pPr indent="0">
                        <a:buNone/>
                      </a:pPr>
                      <a:r>
                        <a:rPr lang="en-US" sz="1600" b="1">
                          <a:solidFill>
                            <a:srgbClr val="000000"/>
                          </a:solidFill>
                          <a:latin typeface="微软雅黑" panose="020B0503020204020204" charset="-122"/>
                          <a:ea typeface="微软雅黑" panose="020B0503020204020204" charset="-122"/>
                          <a:cs typeface="微软雅黑" panose="020B0503020204020204" charset="-122"/>
                        </a:rPr>
                        <a:t>基础性:</a:t>
                      </a:r>
                      <a:r>
                        <a:rPr lang="en-US" sz="1600" b="0">
                          <a:solidFill>
                            <a:srgbClr val="000000"/>
                          </a:solidFill>
                          <a:latin typeface="微软雅黑" panose="020B0503020204020204" charset="-122"/>
                          <a:ea typeface="微软雅黑" panose="020B0503020204020204" charset="-122"/>
                          <a:cs typeface="微软雅黑" panose="020B0503020204020204" charset="-122"/>
                        </a:rPr>
                        <a:t>主要考查坚持党对一切工作的领导、人民代表大会的职权、人大代表的权利、人民政协的职能、民族区域自治制度等基础知识。</a:t>
                      </a:r>
                    </a:p>
                    <a:p>
                      <a:pPr indent="0">
                        <a:buNone/>
                      </a:pPr>
                      <a:r>
                        <a:rPr lang="en-US" sz="1600" b="1">
                          <a:solidFill>
                            <a:srgbClr val="000000"/>
                          </a:solidFill>
                          <a:latin typeface="微软雅黑" panose="020B0503020204020204" charset="-122"/>
                          <a:ea typeface="微软雅黑" panose="020B0503020204020204" charset="-122"/>
                          <a:cs typeface="微软雅黑" panose="020B0503020204020204" charset="-122"/>
                        </a:rPr>
                        <a:t>综合性:</a:t>
                      </a:r>
                      <a:r>
                        <a:rPr lang="en-US" sz="1600" b="0">
                          <a:solidFill>
                            <a:srgbClr val="000000"/>
                          </a:solidFill>
                          <a:latin typeface="微软雅黑" panose="020B0503020204020204" charset="-122"/>
                          <a:ea typeface="微软雅黑" panose="020B0503020204020204" charset="-122"/>
                          <a:cs typeface="微软雅黑" panose="020B0503020204020204" charset="-122"/>
                        </a:rPr>
                        <a:t>注重考查党的领导、人民当家作主和依法治国之间的内在逻辑联系。</a:t>
                      </a:r>
                    </a:p>
                    <a:p>
                      <a:pPr indent="0">
                        <a:buNone/>
                      </a:pPr>
                      <a:r>
                        <a:rPr lang="en-US" sz="1600" b="1">
                          <a:solidFill>
                            <a:srgbClr val="000000"/>
                          </a:solidFill>
                          <a:latin typeface="微软雅黑" panose="020B0503020204020204" charset="-122"/>
                          <a:ea typeface="微软雅黑" panose="020B0503020204020204" charset="-122"/>
                          <a:cs typeface="微软雅黑" panose="020B0503020204020204" charset="-122"/>
                        </a:rPr>
                        <a:t>应用性</a:t>
                      </a:r>
                      <a:r>
                        <a:rPr lang="en-US" sz="1600" b="0">
                          <a:solidFill>
                            <a:srgbClr val="000000"/>
                          </a:solidFill>
                          <a:latin typeface="微软雅黑" panose="020B0503020204020204" charset="-122"/>
                          <a:ea typeface="微软雅黑" panose="020B0503020204020204" charset="-122"/>
                          <a:cs typeface="微软雅黑" panose="020B0503020204020204" charset="-122"/>
                        </a:rPr>
                        <a:t>:选取建党100年来先进模范人物的典型事迹以及民主党派、人民政协参政议政的具体事例等创设试题情境,考查考生对相应知识的理解和把握。</a:t>
                      </a:r>
                    </a:p>
                    <a:p>
                      <a:pPr indent="0">
                        <a:buNone/>
                      </a:pPr>
                      <a:r>
                        <a:rPr lang="en-US" sz="1600" b="1">
                          <a:solidFill>
                            <a:srgbClr val="000000"/>
                          </a:solidFill>
                          <a:latin typeface="微软雅黑" panose="020B0503020204020204" charset="-122"/>
                          <a:ea typeface="微软雅黑" panose="020B0503020204020204" charset="-122"/>
                          <a:cs typeface="微软雅黑" panose="020B0503020204020204" charset="-122"/>
                        </a:rPr>
                        <a:t>创新性:</a:t>
                      </a:r>
                      <a:r>
                        <a:rPr lang="en-US" sz="1600" b="0">
                          <a:solidFill>
                            <a:srgbClr val="000000"/>
                          </a:solidFill>
                          <a:latin typeface="微软雅黑" panose="020B0503020204020204" charset="-122"/>
                          <a:ea typeface="微软雅黑" panose="020B0503020204020204" charset="-122"/>
                          <a:cs typeface="微软雅黑" panose="020B0503020204020204" charset="-122"/>
                        </a:rPr>
                        <a:t>关注十四五规划的出台过程,分析党、人大、人民政协的地位和作用以及维护国家统一和民族团结的重要性。</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tc>
                <a:tc hMerge="1">
                  <a:txBody>
                    <a:bodyPr/>
                    <a:lstStyle/>
                    <a:p>
                      <a:endParaRPr lang="zh-CN"/>
                    </a:p>
                  </a:txBody>
                  <a:tcPr/>
                </a:tc>
                <a:tc hMerge="1">
                  <a:txBody>
                    <a:bodyPr/>
                    <a:lstStyle/>
                    <a:p>
                      <a:endParaRPr lang="zh-CN"/>
                    </a:p>
                  </a:txBody>
                  <a:tcPr/>
                </a:tc>
                <a:tc hMerge="1">
                  <a:txBody>
                    <a:bodyPr/>
                    <a:lstStyle/>
                    <a:p>
                      <a:endParaRPr lang="zh-CN"/>
                    </a:p>
                  </a:txBody>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396938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   </a:t>
            </a:r>
            <a:br>
              <a:rPr lang="zh-CN" altLang="en-US" sz="2800" b="1">
                <a:latin typeface="微软雅黑" panose="020B0503020204020204" charset="-122"/>
                <a:ea typeface="微软雅黑" panose="020B0503020204020204" charset="-122"/>
                <a:cs typeface="微软雅黑" panose="020B0503020204020204" charset="-122"/>
                <a:sym typeface="+mn-ea"/>
              </a:rPr>
            </a:br>
            <a:r>
              <a:rPr lang="zh-CN" altLang="en-US" sz="2800" b="1">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坚持党的领导是党的性质决定的,是中国社会历史发展的必然结果,是中国人民的正确选择。党具有与时俱进的执政能力,只有坚持党对一切工作的领导,才能保证将党的意志贯彻到国家政治生活和社会生活的各个领域。党的领导是中国特色社会主义最本质的特征,只有坚持党对一切工作的领导,才能坚持和发展中国特色社会主义,实现中华民族的伟大复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018905" cy="677078"/>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人大代表的职权和人民代表大会的职权</a:t>
            </a:r>
          </a:p>
        </p:txBody>
      </p:sp>
      <p:graphicFrame>
        <p:nvGraphicFramePr>
          <p:cNvPr id="2" name="表格 1"/>
          <p:cNvGraphicFramePr/>
          <p:nvPr>
            <p:custDataLst>
              <p:tags r:id="rId1"/>
            </p:custDataLst>
          </p:nvPr>
        </p:nvGraphicFramePr>
        <p:xfrm>
          <a:off x="264477" y="889635"/>
          <a:ext cx="11457940" cy="5725160"/>
        </p:xfrm>
        <a:graphic>
          <a:graphicData uri="http://schemas.openxmlformats.org/drawingml/2006/table">
            <a:tbl>
              <a:tblPr firstRow="1" bandRow="1">
                <a:tableStyleId>{5940675A-B579-460E-94D1-54222C63F5DA}</a:tableStyleId>
              </a:tblPr>
              <a:tblGrid>
                <a:gridCol w="1326515"/>
                <a:gridCol w="10131425"/>
              </a:tblGrid>
              <a:tr h="2748915">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命题分析</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大代表的职权和人民代表大会的职权是近年高考的高频考点,常以人大代表如何履职、人大及其常委会进行的工作设置情境,主要考查人大代表的权利与义务、人大及其常委会的地位与权力。考查形式以选择题为主,注重考查考生的分析与综合能力。备考时,要重点掌握人大代表的权利与人大的权力、人大代表的义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973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已考视角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1.人民代表大会的职权(监督权、立法权、决定权)</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2.民主集中制</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3.人大代表的职责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26515">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预测视角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1.人民代表大会的职权</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2.人大代表的职责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908040"/>
          </a:xfrm>
        </p:spPr>
        <p:txBody>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3</a:t>
            </a:r>
            <a:r>
              <a:rPr lang="zh-CN" altLang="en-US" sz="2800">
                <a:latin typeface="微软雅黑" panose="020B0503020204020204" charset="-122"/>
                <a:ea typeface="微软雅黑" panose="020B0503020204020204" charset="-122"/>
                <a:cs typeface="微软雅黑" panose="020B0503020204020204" charset="-122"/>
              </a:rPr>
              <a:t>　[2020全国卷Ⅰ,17,4]2019年10月26日,十三届全国人大常委会第十四次会议通过《关于国家监察委员会制定监察法规的决定》。根据这一决定,国家监察委员会为执行法律的规定、履行领导地方各级监察委员会职责,可根据宪法和法律,制定监察法规。该决定表明</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①全国人大常委会在监察立法工作中发挥主导作用</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②全国人大常委会可以授权国家监察委员会制定法规</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③国家监察委员会是全国人大行使监督权的职能机构</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④国家监察委员会拥有自主制定本部门法律的权力</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A.①②	B.①④	C.②③	D.③④</a:t>
            </a:r>
          </a:p>
        </p:txBody>
      </p:sp>
      <p:pic>
        <p:nvPicPr>
          <p:cNvPr id="1301" name="示例_1.jpg" descr="id:2147512732;FounderCES"/>
          <p:cNvPicPr>
            <a:picLocks noChangeAspect="1"/>
          </p:cNvPicPr>
          <p:nvPr/>
        </p:nvPicPr>
        <p:blipFill>
          <a:blip r:embed="rId2"/>
          <a:stretch>
            <a:fillRect/>
          </a:stretch>
        </p:blipFill>
        <p:spPr>
          <a:xfrm>
            <a:off x="339725" y="635635"/>
            <a:ext cx="818515" cy="3733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61581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 </a:t>
            </a:r>
            <a:r>
              <a:rPr lang="zh-CN" altLang="en-US" sz="2800">
                <a:latin typeface="微软雅黑" panose="020B0503020204020204" charset="-122"/>
                <a:ea typeface="微软雅黑" panose="020B0503020204020204" charset="-122"/>
                <a:cs typeface="微软雅黑" panose="020B0503020204020204" charset="-122"/>
                <a:sym typeface="+mn-ea"/>
              </a:rPr>
              <a:t>  全国人大常委会通过《关于国家监察委员会制定监察法规的决定》,根据这一决定,国家监察委员会可以制定监察法规,这表明全国人大常委会可以授权国家监察委员会制定法规,全国人大常委会在监察立法工作中发挥主导作用,①②正确。国家监察委员会是我国的监察机关,不是全国人大行使监督权的职能机构,③错误。全国人大及其常委会是我国的立法机关,国家监察委员会只能按照全国人大或全国人大常委会的授权制定本部门的法规,④错误。</a:t>
            </a:r>
            <a:endParaRPr lang="zh-CN" altLang="en-US" sz="2800"/>
          </a:p>
        </p:txBody>
      </p:sp>
      <p:sp>
        <p:nvSpPr>
          <p:cNvPr id="2" name="文本框 1"/>
          <p:cNvSpPr txBox="1"/>
          <p:nvPr/>
        </p:nvSpPr>
        <p:spPr>
          <a:xfrm>
            <a:off x="339725" y="5008245"/>
            <a:ext cx="10915650" cy="953135"/>
          </a:xfrm>
          <a:prstGeom prst="rect">
            <a:avLst/>
          </a:prstGeom>
          <a:noFill/>
        </p:spPr>
        <p:txBody>
          <a:bodyPr wrap="square" rtlCol="0" anchor="t">
            <a:spAutoFit/>
          </a:bodyPr>
          <a:lstStyle/>
          <a:p>
            <a:r>
              <a:rPr lang="zh-CN" altLang="en-US" sz="2800" b="1">
                <a:latin typeface="微软雅黑" panose="020B0503020204020204" charset="-122"/>
                <a:ea typeface="微软雅黑" panose="020B0503020204020204" charset="-122"/>
                <a:cs typeface="微软雅黑" panose="020B0503020204020204" charset="-122"/>
                <a:sym typeface="+mn-ea"/>
              </a:rPr>
              <a:t>答案   </a:t>
            </a:r>
            <a:r>
              <a:rPr lang="en-US" altLang="zh-CN" sz="2800">
                <a:latin typeface="微软雅黑" panose="020B0503020204020204" charset="-122"/>
                <a:ea typeface="微软雅黑" panose="020B0503020204020204" charset="-122"/>
                <a:cs typeface="微软雅黑" panose="020B0503020204020204" charset="-122"/>
                <a:sym typeface="+mn-ea"/>
              </a:rPr>
              <a:t>A</a:t>
            </a:r>
            <a:r>
              <a:rPr lang="zh-CN" altLang="en-US" sz="2800">
                <a:latin typeface="微软雅黑" panose="020B0503020204020204" charset="-122"/>
                <a:ea typeface="微软雅黑" panose="020B0503020204020204" charset="-122"/>
                <a:cs typeface="微软雅黑" panose="020B0503020204020204" charset="-122"/>
                <a:sym typeface="+mn-ea"/>
              </a:rPr>
              <a:t> </a:t>
            </a:r>
            <a:br>
              <a:rPr lang="zh-CN" altLang="en-US" sz="2800">
                <a:latin typeface="微软雅黑" panose="020B0503020204020204" charset="-122"/>
                <a:ea typeface="微软雅黑" panose="020B0503020204020204" charset="-122"/>
                <a:cs typeface="微软雅黑" panose="020B0503020204020204" charset="-122"/>
                <a:sym typeface="+mn-ea"/>
              </a:rPr>
            </a:b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2785" y="805815"/>
            <a:ext cx="10533380" cy="461581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rPr>
              <a:t>教材拾遗</a:t>
            </a:r>
            <a:r>
              <a:rPr lang="zh-CN" altLang="en-US"/>
              <a:t>　   </a:t>
            </a:r>
            <a:r>
              <a:rPr lang="zh-CN" altLang="en-US" sz="2800" b="1">
                <a:latin typeface="微软雅黑" panose="020B0503020204020204" charset="-122"/>
                <a:ea typeface="微软雅黑" panose="020B0503020204020204" charset="-122"/>
                <a:cs typeface="微软雅黑" panose="020B0503020204020204" charset="-122"/>
              </a:rPr>
              <a:t>区分国家监察委员会的监察权与人大的监督权</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国家监察委员会的监察权是一种监督性权力,国家监察委员会按照法律规定独立行使监察权,对所有行使公权力的公职人员进行监督,设立国家监察委员会是为了实现国家监察全面覆盖;人大的监督权是人大的一项权力,监督的对象是国家机关及其工作人员。国家监察委员会对全国人民代表大会及其常务委员会负责,并接受其监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262245"/>
          </a:xfrm>
        </p:spPr>
        <p:txBody>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4</a:t>
            </a:r>
            <a:r>
              <a:rPr lang="zh-CN" altLang="en-US" sz="2800">
                <a:latin typeface="微软雅黑" panose="020B0503020204020204" charset="-122"/>
                <a:ea typeface="微软雅黑" panose="020B0503020204020204" charset="-122"/>
                <a:cs typeface="微软雅黑" panose="020B0503020204020204" charset="-122"/>
              </a:rPr>
              <a:t>　[2019全国卷Ⅲ,19,4]2018年,某省人大环境与资源保护委员会建立环境资源保护监督系统。通过该系统,人大代表能够在线查阅政府部门对所反映问题的受理、处置和反馈情况,还可查阅国家法律和本省地方性法规。建立环境资源保护监督系统,能够</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①强化人大环境监督机构的职能　②畅通人大代表监督环境问题的渠道　③提高人大代表处置环境问题的能力　④增强人大代表监督环境问题的时效性</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A.①②	B.①③	C.②④	D.③④</a:t>
            </a:r>
          </a:p>
        </p:txBody>
      </p:sp>
      <p:pic>
        <p:nvPicPr>
          <p:cNvPr id="1301" name="示例_1.jpg" descr="id:2147512732;FounderCES"/>
          <p:cNvPicPr>
            <a:picLocks noChangeAspect="1"/>
          </p:cNvPicPr>
          <p:nvPr/>
        </p:nvPicPr>
        <p:blipFill>
          <a:blip r:embed="rId2"/>
          <a:stretch>
            <a:fillRect/>
          </a:stretch>
        </p:blipFill>
        <p:spPr>
          <a:xfrm>
            <a:off x="339725" y="635635"/>
            <a:ext cx="818515" cy="3733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28343" y="626970"/>
            <a:ext cx="11515730" cy="3322955"/>
          </a:xfrm>
        </p:spPr>
        <p:txBody>
          <a:bodyPr/>
          <a:lstStyle/>
          <a:p>
            <a:pPr fontAlgn="auto">
              <a:lnSpc>
                <a:spcPct val="150000"/>
              </a:lnSpc>
            </a:pPr>
            <a:r>
              <a:rPr lang="zh-CN" altLang="en-US" sz="2800" b="1" spc="-200">
                <a:latin typeface="微软雅黑" panose="020B0503020204020204" charset="-122"/>
                <a:ea typeface="微软雅黑" panose="020B0503020204020204" charset="-122"/>
                <a:cs typeface="微软雅黑" panose="020B0503020204020204" charset="-122"/>
                <a:sym typeface="+mn-ea"/>
              </a:rPr>
              <a:t>解析 </a:t>
            </a:r>
            <a:r>
              <a:rPr lang="zh-CN" altLang="en-US" sz="2800" spc="-200">
                <a:latin typeface="微软雅黑" panose="020B0503020204020204" charset="-122"/>
                <a:ea typeface="微软雅黑" panose="020B0503020204020204" charset="-122"/>
                <a:cs typeface="微软雅黑" panose="020B0503020204020204" charset="-122"/>
                <a:sym typeface="+mn-ea"/>
              </a:rPr>
              <a:t>   本题考查人大代表的职责等知识。“通过该系统,人大代表能够……地方性法规”,因此,建立环境资源保护监督系统,能够畅通人大代表监督环境问题的渠道,增强人大代表监督环境问题的时效性,②④正确。在我国,人大可以监督相关职能部门保护环境,但其不是环境监督机构, ①说法错误。处置环境问题的主体不是人大代表,③说法错误。</a:t>
            </a:r>
            <a:endParaRPr lang="zh-CN" altLang="en-US" sz="2800"/>
          </a:p>
        </p:txBody>
      </p:sp>
      <p:sp>
        <p:nvSpPr>
          <p:cNvPr id="2" name="文本框 1"/>
          <p:cNvSpPr txBox="1"/>
          <p:nvPr/>
        </p:nvSpPr>
        <p:spPr>
          <a:xfrm>
            <a:off x="228600" y="4060190"/>
            <a:ext cx="10855960" cy="521970"/>
          </a:xfrm>
          <a:prstGeom prst="rect">
            <a:avLst/>
          </a:prstGeom>
          <a:noFill/>
        </p:spPr>
        <p:txBody>
          <a:bodyPr wrap="square" rtlCol="0" anchor="t">
            <a:spAutoFit/>
          </a:bodyPr>
          <a:lstStyle/>
          <a:p>
            <a:r>
              <a:rPr lang="zh-CN" altLang="en-US" sz="2800" b="1" spc="-200">
                <a:latin typeface="微软雅黑" panose="020B0503020204020204" charset="-122"/>
                <a:ea typeface="微软雅黑" panose="020B0503020204020204" charset="-122"/>
                <a:cs typeface="微软雅黑" panose="020B0503020204020204" charset="-122"/>
                <a:sym typeface="+mn-ea"/>
              </a:rPr>
              <a:t>答案 </a:t>
            </a:r>
            <a:r>
              <a:rPr lang="zh-CN" altLang="en-US" sz="2800" spc="-200">
                <a:latin typeface="微软雅黑" panose="020B0503020204020204" charset="-122"/>
                <a:ea typeface="微软雅黑" panose="020B0503020204020204" charset="-122"/>
                <a:cs typeface="微软雅黑" panose="020B0503020204020204" charset="-122"/>
                <a:sym typeface="+mn-ea"/>
              </a:rPr>
              <a:t>    </a:t>
            </a:r>
            <a:r>
              <a:rPr lang="en-US" altLang="zh-CN" sz="2800" spc="-200">
                <a:latin typeface="微软雅黑" panose="020B0503020204020204" charset="-122"/>
                <a:ea typeface="微软雅黑" panose="020B0503020204020204" charset="-122"/>
                <a:cs typeface="微软雅黑" panose="020B0503020204020204" charset="-122"/>
                <a:sym typeface="+mn-ea"/>
              </a:rPr>
              <a:t>C</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28343" y="1466440"/>
            <a:ext cx="11515730" cy="2676525"/>
          </a:xfrm>
        </p:spPr>
        <p:txBody>
          <a:bodyPr/>
          <a:lstStyle/>
          <a:p>
            <a:pPr fontAlgn="auto">
              <a:lnSpc>
                <a:spcPct val="150000"/>
              </a:lnSpc>
            </a:pPr>
            <a:r>
              <a:rPr lang="en-US" altLang="zh-CN" sz="2800" b="1" spc="-200">
                <a:solidFill>
                  <a:srgbClr val="FF0000"/>
                </a:solidFill>
                <a:latin typeface="微软雅黑" panose="020B0503020204020204" charset="-122"/>
                <a:ea typeface="微软雅黑" panose="020B0503020204020204" charset="-122"/>
                <a:cs typeface="微软雅黑" panose="020B0503020204020204" charset="-122"/>
                <a:sym typeface="+mn-ea"/>
              </a:rPr>
              <a:t>解后反思</a:t>
            </a:r>
            <a:r>
              <a:rPr lang="en-US" altLang="zh-CN" sz="2800" spc="-200">
                <a:latin typeface="微软雅黑" panose="020B0503020204020204" charset="-122"/>
                <a:ea typeface="微软雅黑" panose="020B0503020204020204" charset="-122"/>
                <a:cs typeface="微软雅黑" panose="020B0503020204020204" charset="-122"/>
                <a:sym typeface="+mn-ea"/>
              </a:rPr>
              <a:t>　人大代表是国家权力机关的组成人员。人大代表享有提案权、审议权、表决权和质询权。本题中通过建立环境资源保护监督系统,人大代表能够在线查阅政府部门对所反映问题的受理、处置和反馈情况,这是人大代表行使职权的具体体现。</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05599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我国的政党制度</a:t>
            </a:r>
          </a:p>
        </p:txBody>
      </p:sp>
      <p:graphicFrame>
        <p:nvGraphicFramePr>
          <p:cNvPr id="2" name="表格 1"/>
          <p:cNvGraphicFramePr/>
          <p:nvPr>
            <p:custDataLst>
              <p:tags r:id="rId1"/>
            </p:custDataLst>
          </p:nvPr>
        </p:nvGraphicFramePr>
        <p:xfrm>
          <a:off x="264477" y="889635"/>
          <a:ext cx="11457940" cy="4632325"/>
        </p:xfrm>
        <a:graphic>
          <a:graphicData uri="http://schemas.openxmlformats.org/drawingml/2006/table">
            <a:tbl>
              <a:tblPr firstRow="1" bandRow="1">
                <a:tableStyleId>{5940675A-B579-460E-94D1-54222C63F5DA}</a:tableStyleId>
              </a:tblPr>
              <a:tblGrid>
                <a:gridCol w="1326515"/>
                <a:gridCol w="10131425"/>
              </a:tblGrid>
              <a:tr h="237236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命题分析</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近年高考对我国的政党制度的考查有所增强,考查形式以选择题为主,也涉及非选择题,侧重考查我国政党制度的内容、人民政协的职能和作用,培养考生政治认同核心素养。备考时,要掌握人民政协与人民代表大会的区别以及人民政协的职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3345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已考视角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1.我国政党制度的内容</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2.人民政协的职能、地位和作用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26515">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预测视角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1.人民政协的职能</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2.加强协商民主的意义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615815"/>
          </a:xfrm>
        </p:spPr>
        <p:txBody>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5</a:t>
            </a:r>
            <a:r>
              <a:rPr lang="zh-CN" altLang="en-US" sz="2800">
                <a:latin typeface="微软雅黑" panose="020B0503020204020204" charset="-122"/>
                <a:ea typeface="微软雅黑" panose="020B0503020204020204" charset="-122"/>
                <a:cs typeface="微软雅黑" panose="020B0503020204020204" charset="-122"/>
              </a:rPr>
              <a:t>　[2019全国卷Ⅰ,39,12]阅读材料,完成下列要求。</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2019年是中华人民共和国成立70周年,人民政协也将迎来70华诞。人民政协是国家治理体系的重要组成部分。</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第十三届全国政协委员由34个界别组成,包括中国共产党、8个民主党派、无党派民主人士、人民团体、各少数民族和各界的代表,台湾同胞、港澳同胞和归国侨胞的代表,以及特别邀请的人士。</a:t>
            </a:r>
            <a:br>
              <a:rPr lang="zh-CN" altLang="en-US" sz="2800">
                <a:latin typeface="微软雅黑" panose="020B0503020204020204" charset="-122"/>
                <a:ea typeface="微软雅黑" panose="020B0503020204020204" charset="-122"/>
                <a:cs typeface="微软雅黑" panose="020B0503020204020204" charset="-122"/>
              </a:rPr>
            </a:b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1301" name="示例_1.jpg" descr="id:2147512732;FounderCES"/>
          <p:cNvPicPr>
            <a:picLocks noChangeAspect="1"/>
          </p:cNvPicPr>
          <p:nvPr/>
        </p:nvPicPr>
        <p:blipFill>
          <a:blip r:embed="rId2"/>
          <a:stretch>
            <a:fillRect/>
          </a:stretch>
        </p:blipFill>
        <p:spPr>
          <a:xfrm>
            <a:off x="339725" y="635635"/>
            <a:ext cx="818515" cy="3733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2" name="图片 1"/>
          <p:cNvPicPr>
            <a:picLocks noChangeAspect="1"/>
          </p:cNvPicPr>
          <p:nvPr/>
        </p:nvPicPr>
        <p:blipFill>
          <a:blip r:embed="rId2"/>
          <a:stretch>
            <a:fillRect/>
          </a:stretch>
        </p:blipFill>
        <p:spPr>
          <a:xfrm>
            <a:off x="767080" y="928370"/>
            <a:ext cx="10658475" cy="574103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4035" y="610235"/>
            <a:ext cx="10290810" cy="396938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2018年,全国政协召开了1次全体会议、2次专题议政性常委会会议、2次专题协商会、19次双周协商座谈会、2次网络议政远程协商会、1次网络讨论会、18次对口协商会、4次提案办理协商会,进一步形成常态化、多层次、各方面有序参与的协商议政格局。</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a:latin typeface="微软雅黑" panose="020B0503020204020204" charset="-122"/>
                <a:ea typeface="微软雅黑" panose="020B0503020204020204" charset="-122"/>
                <a:cs typeface="微软雅黑" panose="020B0503020204020204" charset="-122"/>
                <a:sym typeface="+mn-ea"/>
              </a:rPr>
              <a:t>      结合材料并运用政治生活知识,说明人民政协在国家治理体系中的地位和作用。</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50520" y="137160"/>
            <a:ext cx="1265555" cy="737235"/>
          </a:xfrm>
        </p:spPr>
        <p:txBody>
          <a:bodyPr wrap="square"/>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a:t>
            </a:r>
          </a:p>
        </p:txBody>
      </p:sp>
      <p:graphicFrame>
        <p:nvGraphicFramePr>
          <p:cNvPr id="2" name="表格 1"/>
          <p:cNvGraphicFramePr/>
          <p:nvPr>
            <p:custDataLst>
              <p:tags r:id="rId1"/>
            </p:custDataLst>
          </p:nvPr>
        </p:nvGraphicFramePr>
        <p:xfrm>
          <a:off x="450215" y="1093470"/>
          <a:ext cx="10487660" cy="4558030"/>
        </p:xfrm>
        <a:graphic>
          <a:graphicData uri="http://schemas.openxmlformats.org/drawingml/2006/table">
            <a:tbl>
              <a:tblPr firstRow="1" bandRow="1">
                <a:tableStyleId>{5940675A-B579-460E-94D1-54222C63F5DA}</a:tableStyleId>
              </a:tblPr>
              <a:tblGrid>
                <a:gridCol w="2421890"/>
                <a:gridCol w="2038350"/>
                <a:gridCol w="6027420"/>
              </a:tblGrid>
              <a:tr h="62039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材料信息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对应角度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组织答案</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9171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2018年人民政协履职情况。</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从人民政协的地位和职能角度加以分析。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人民政协是中国人民爱国统一战线组织,是中国共产党领导的多党合作和政治协商的重要机构,是我国政治生活中发扬社会主义民主的重要形式。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92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第十三届全国政协委员由34个界别组成。</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人民政协的构成。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人民政协汇聚了各党派团体、各族各界代表人士,具有独特的政治优势。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571500" y="706120"/>
          <a:ext cx="10547350" cy="5382895"/>
        </p:xfrm>
        <a:graphic>
          <a:graphicData uri="http://schemas.openxmlformats.org/drawingml/2006/table">
            <a:tbl>
              <a:tblPr firstRow="1" bandRow="1">
                <a:tableStyleId>{5940675A-B579-460E-94D1-54222C63F5DA}</a:tableStyleId>
              </a:tblPr>
              <a:tblGrid>
                <a:gridCol w="2533650"/>
                <a:gridCol w="2171065"/>
                <a:gridCol w="5842635"/>
              </a:tblGrid>
              <a:tr h="4673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材料信息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对应角度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组织答案</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0693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2018年全国政协召开了各种类型的会议。</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人民政协的职能。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聚焦党和国家中心任务,参政议政,民主协商和民主监督。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80860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形成常态化、多层次、各方面有序参与的协商议政格局。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人民政协发挥的作用。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通过制度化、程序化、规范化的安排集中各种意见和建议,推动决策科学化民主化,推进国家治理体系和治理能力现代化。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396938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   </a:t>
            </a:r>
            <a:r>
              <a:rPr lang="zh-CN" altLang="en-US" sz="2800">
                <a:latin typeface="微软雅黑" panose="020B0503020204020204" charset="-122"/>
                <a:ea typeface="微软雅黑" panose="020B0503020204020204" charset="-122"/>
                <a:cs typeface="微软雅黑" panose="020B0503020204020204" charset="-122"/>
              </a:rPr>
              <a:t>人民政协是中国人民爱国统一战线组织,是中国共产党领导的多党合作和政治协商的重要机构,是我国政治生活中发扬社会主义民主的重要形式。人民政协汇聚了各党派团体、各族各界代表人士,具有独特的政治优势;聚焦党和国家中心任务,参政议政,民主协商和民主监督;通过制度化、程序化、规范化的安排集中各种意见和建议,推动决策科学化民主化,推进国家治理体系和治理能力现代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725" y="392430"/>
            <a:ext cx="10447655" cy="3969385"/>
          </a:xfrm>
        </p:spPr>
        <p:txBody>
          <a:bodyPr wrap="square"/>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名师提醒</a:t>
            </a:r>
            <a:r>
              <a:rPr lang="zh-CN" altLang="en-US" sz="2800">
                <a:latin typeface="微软雅黑" panose="020B0503020204020204" charset="-122"/>
                <a:ea typeface="微软雅黑" panose="020B0503020204020204" charset="-122"/>
                <a:cs typeface="微软雅黑" panose="020B0503020204020204" charset="-122"/>
              </a:rPr>
              <a:t>　解答涉及人民政协的试题时一定要注意:①人民政协不是国家机关,不能履行国家职能,政协委员不是国家机关工作人员,不能行使国家权力;②人民政协的职能是政治协商、民主监督、参政议政,要将其与人民代表大会的权力区分开;③政协委员的产生方式不同于人大代表的产生方式,政协委员不是由选举产生的,而是由协商推荐产生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05599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民族区域自治制度</a:t>
            </a:r>
          </a:p>
        </p:txBody>
      </p:sp>
      <p:graphicFrame>
        <p:nvGraphicFramePr>
          <p:cNvPr id="2" name="表格 1"/>
          <p:cNvGraphicFramePr/>
          <p:nvPr>
            <p:custDataLst>
              <p:tags r:id="rId1"/>
            </p:custDataLst>
          </p:nvPr>
        </p:nvGraphicFramePr>
        <p:xfrm>
          <a:off x="264477" y="889635"/>
          <a:ext cx="11457940" cy="4930140"/>
        </p:xfrm>
        <a:graphic>
          <a:graphicData uri="http://schemas.openxmlformats.org/drawingml/2006/table">
            <a:tbl>
              <a:tblPr firstRow="1" bandRow="1">
                <a:tableStyleId>{5940675A-B579-460E-94D1-54222C63F5DA}</a:tableStyleId>
              </a:tblPr>
              <a:tblGrid>
                <a:gridCol w="1386840"/>
                <a:gridCol w="10071100"/>
              </a:tblGrid>
              <a:tr h="237236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命题分析</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民族区域自治制度属于高考的常考内容,常以少数民族地区经济社会发展的实例为情境,考查民族平等与各民族共同繁荣原则以及自治权。考查形式以选择题为主,注重考查政治认同核心素养。备考时,要加强对民族平等、民族团结、各民族共同繁荣原则的理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31265">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已考视角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1.民族平等、各民族共同繁荣原则</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2.民族区域自治制度的核心(自治权)及其优越性</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26515">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预测视角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民族团结的重要性</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908040"/>
          </a:xfrm>
        </p:spPr>
        <p:txBody>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6</a:t>
            </a:r>
            <a:r>
              <a:rPr lang="zh-CN" altLang="en-US" sz="2800">
                <a:latin typeface="微软雅黑" panose="020B0503020204020204" charset="-122"/>
                <a:ea typeface="微软雅黑" panose="020B0503020204020204" charset="-122"/>
                <a:cs typeface="微软雅黑" panose="020B0503020204020204" charset="-122"/>
              </a:rPr>
              <a:t>　[2020全国卷Ⅲ,18,4]2019年,中央财政通过国家文物保护专项资金、非物质文化遗产保护专项资金以及中央补助地方公共文化服务体系建设专项资金等相关财政转移支付,支持加强民族语言文字出版能力建设,推动少数民族地区新闻出版广播电视事业发展。中央财政支持</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①旨在推动民族地区文化事业的发展</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②凸显了民族区域自治制度的优越性</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③是民族地区经济社会发展的基本保障</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④体现了各民族共同发展共同富裕共同繁荣原则</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A.①②	B.①④	C.②③	D.③④</a:t>
            </a:r>
          </a:p>
        </p:txBody>
      </p:sp>
      <p:pic>
        <p:nvPicPr>
          <p:cNvPr id="1301" name="示例_1.jpg" descr="id:2147512732;FounderCES"/>
          <p:cNvPicPr>
            <a:picLocks noChangeAspect="1"/>
          </p:cNvPicPr>
          <p:nvPr/>
        </p:nvPicPr>
        <p:blipFill>
          <a:blip r:embed="rId2"/>
          <a:stretch>
            <a:fillRect/>
          </a:stretch>
        </p:blipFill>
        <p:spPr>
          <a:xfrm>
            <a:off x="339725" y="635635"/>
            <a:ext cx="818515" cy="3733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320265"/>
            <a:ext cx="11515730" cy="3969385"/>
          </a:xfrm>
        </p:spPr>
        <p:txBody>
          <a:bodyPr/>
          <a:lstStyle/>
          <a:p>
            <a:pPr fontAlgn="auto">
              <a:lnSpc>
                <a:spcPct val="150000"/>
              </a:lnSpc>
            </a:pPr>
            <a:r>
              <a:rPr lang="zh-CN" altLang="en-US" sz="2800" b="1" spc="-200">
                <a:latin typeface="微软雅黑" panose="020B0503020204020204" charset="-122"/>
                <a:ea typeface="微软雅黑" panose="020B0503020204020204" charset="-122"/>
                <a:cs typeface="微软雅黑" panose="020B0503020204020204" charset="-122"/>
                <a:sym typeface="+mn-ea"/>
              </a:rPr>
              <a:t>解析 </a:t>
            </a:r>
            <a:r>
              <a:rPr lang="zh-CN" altLang="en-US" sz="2800" spc="-200">
                <a:latin typeface="微软雅黑" panose="020B0503020204020204" charset="-122"/>
                <a:ea typeface="微软雅黑" panose="020B0503020204020204" charset="-122"/>
                <a:cs typeface="微软雅黑" panose="020B0503020204020204" charset="-122"/>
                <a:sym typeface="+mn-ea"/>
              </a:rPr>
              <a:t>  “支持加强民族语言文字出版能力建设,推动少数民族地区新闻出版广播电视事业发展”,说明了①;材料中的举措有利于发展民族地区的文化,更好地发挥文化建设在民族发展中的作用,实现各民族共同发展共同富裕共同繁荣,④符合题意;材料主要强调的是中央财政支持民族地区文化事业发展,没有涉及民族区域自治制度,②不选;中央财政是支持民族地区经济社会发展的重要力量,但不是基本保障,③错误。</a:t>
            </a:r>
            <a:endParaRPr lang="zh-CN" altLang="en-US" sz="2800"/>
          </a:p>
        </p:txBody>
      </p:sp>
      <p:sp>
        <p:nvSpPr>
          <p:cNvPr id="2" name="文本框 1"/>
          <p:cNvSpPr txBox="1"/>
          <p:nvPr/>
        </p:nvSpPr>
        <p:spPr>
          <a:xfrm>
            <a:off x="338455" y="4289425"/>
            <a:ext cx="6086475" cy="737235"/>
          </a:xfrm>
          <a:prstGeom prst="rect">
            <a:avLst/>
          </a:prstGeom>
          <a:noFill/>
        </p:spPr>
        <p:txBody>
          <a:bodyPr wrap="square" rtlCol="0" anchor="t">
            <a:spAutoFit/>
          </a:bodyPr>
          <a:lstStyle/>
          <a:p>
            <a:pPr fontAlgn="auto">
              <a:lnSpc>
                <a:spcPct val="150000"/>
              </a:lnSpc>
            </a:pPr>
            <a:r>
              <a:rPr lang="zh-CN" altLang="en-US" sz="2800" b="1" spc="-200">
                <a:latin typeface="微软雅黑" panose="020B0503020204020204" charset="-122"/>
                <a:ea typeface="微软雅黑" panose="020B0503020204020204" charset="-122"/>
                <a:cs typeface="微软雅黑" panose="020B0503020204020204" charset="-122"/>
                <a:sym typeface="+mn-ea"/>
              </a:rPr>
              <a:t>答案 </a:t>
            </a:r>
            <a:r>
              <a:rPr lang="zh-CN" altLang="en-US" sz="2800" spc="-200">
                <a:latin typeface="微软雅黑" panose="020B0503020204020204" charset="-122"/>
                <a:ea typeface="微软雅黑" panose="020B0503020204020204" charset="-122"/>
                <a:cs typeface="微软雅黑" panose="020B0503020204020204" charset="-122"/>
                <a:sym typeface="+mn-ea"/>
              </a:rPr>
              <a:t>   </a:t>
            </a:r>
            <a:r>
              <a:rPr lang="en-US" altLang="zh-CN" sz="2800" spc="-200">
                <a:latin typeface="微软雅黑" panose="020B0503020204020204" charset="-122"/>
                <a:ea typeface="微软雅黑" panose="020B0503020204020204" charset="-122"/>
                <a:cs typeface="微软雅黑" panose="020B0503020204020204" charset="-122"/>
                <a:sym typeface="+mn-ea"/>
              </a:rPr>
              <a:t>B</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87761" y="66212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ctr">
              <a:lnSpc>
                <a:spcPct val="150000"/>
              </a:lnSpc>
            </a:pPr>
            <a:r>
              <a:rPr lang="zh-CN" altLang="en-US" sz="2800" b="1" dirty="0">
                <a:solidFill>
                  <a:srgbClr val="DA251C"/>
                </a:solidFill>
                <a:latin typeface="微软雅黑" panose="020B0503020204020204" charset="-122"/>
                <a:ea typeface="微软雅黑" panose="020B0503020204020204" charset="-122"/>
                <a:sym typeface="+mn-ea"/>
              </a:rPr>
              <a:t>通方法</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解题指导</a:t>
            </a:r>
            <a:endParaRPr lang="zh-CN" altLang="en-US" sz="2800" dirty="0">
              <a:solidFill>
                <a:srgbClr val="FF0000"/>
              </a:solidFill>
              <a:latin typeface="+mj-ea"/>
              <a:ea typeface="+mj-ea"/>
              <a:cs typeface="+mj-ea"/>
              <a:sym typeface="+mn-ea"/>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方法   意义类试题</a:t>
            </a:r>
          </a:p>
          <a:p>
            <a:pPr algn="ctr">
              <a:lnSpc>
                <a:spcPct val="150000"/>
              </a:lnSpc>
            </a:pPr>
            <a:r>
              <a:rPr lang="zh-CN" altLang="en-US" sz="2800" b="1" dirty="0">
                <a:solidFill>
                  <a:srgbClr val="DA251C"/>
                </a:solidFill>
                <a:latin typeface="微软雅黑" panose="020B0503020204020204" charset="-122"/>
                <a:ea typeface="微软雅黑" panose="020B0503020204020204" charset="-122"/>
                <a:sym typeface="+mn-ea"/>
              </a:rPr>
              <a:t>析热点</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时政解读</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热点   民法典为法治建设注入新动力</a:t>
            </a:r>
          </a:p>
        </p:txBody>
      </p:sp>
      <p:sp>
        <p:nvSpPr>
          <p:cNvPr id="6" name="文本框 5"/>
          <p:cNvSpPr txBox="1"/>
          <p:nvPr/>
        </p:nvSpPr>
        <p:spPr>
          <a:xfrm>
            <a:off x="0" y="2447925"/>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p>
          <a:p>
            <a:r>
              <a:rPr lang="en-US" altLang="zh-CN" sz="4000" dirty="0">
                <a:solidFill>
                  <a:schemeClr val="bg1"/>
                </a:solidFill>
                <a:latin typeface="+mj-ea"/>
                <a:ea typeface="+mj-ea"/>
                <a:cs typeface="+mj-ea"/>
                <a:sym typeface="+mn-ea"/>
              </a:rPr>
              <a:t>         </a:t>
            </a:r>
            <a:r>
              <a:rPr lang="zh-CN" altLang="en-US" sz="4000" dirty="0">
                <a:solidFill>
                  <a:schemeClr val="bg1"/>
                </a:solidFill>
                <a:latin typeface="+mj-ea"/>
                <a:ea typeface="+mj-ea"/>
                <a:cs typeface="+mj-ea"/>
                <a:sym typeface="+mn-ea"/>
              </a:rPr>
              <a:t>名校冲刺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5318125" cy="604995"/>
          </a:xfrm>
        </p:spPr>
        <p:txBody>
          <a:bodyPr/>
          <a:lstStyle/>
          <a:p>
            <a:r>
              <a:rPr lang="zh-CN" altLang="en-US" sz="3200">
                <a:latin typeface="微软雅黑" panose="020B0503020204020204" charset="-122"/>
                <a:ea typeface="微软雅黑" panose="020B0503020204020204" charset="-122"/>
                <a:cs typeface="微软雅黑" panose="020B0503020204020204" charset="-122"/>
              </a:rPr>
              <a:t>方法   意义类试题</a:t>
            </a:r>
          </a:p>
        </p:txBody>
      </p:sp>
      <p:sp>
        <p:nvSpPr>
          <p:cNvPr id="4" name="文本框 3"/>
          <p:cNvSpPr txBox="1"/>
          <p:nvPr/>
        </p:nvSpPr>
        <p:spPr>
          <a:xfrm>
            <a:off x="485775" y="1000125"/>
            <a:ext cx="9963785" cy="396938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题型解读</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此类试题一般以“分析……的意义(积极影响、作用、价值)”的形式进行设问,根据设问的角度,一般要求分析经济意义、政治意义和文化意义。(如2020年全国卷Ⅰ第39题要求运用政治生活知识说明“四会管村”实现村民自治的工作机制及其意义),偶尔也会要求用哲学原理分析说明某一事件的意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886" y="103550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中国特色社会主义最本质的特征</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我国的人民代表大会制度</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3</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中国共产党领导的多党合作和政 </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治协商制度</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4   </a:t>
            </a:r>
            <a:r>
              <a:rPr lang="en-US" altLang="zh-CN" sz="2800">
                <a:solidFill>
                  <a:schemeClr val="tx1"/>
                </a:solidFill>
                <a:latin typeface="微软雅黑" panose="020B0503020204020204" charset="-122"/>
                <a:ea typeface="微软雅黑" panose="020B0503020204020204" charset="-122"/>
                <a:sym typeface="+mn-ea"/>
              </a:rPr>
              <a:t>民族区域自治制度和宗教工作基</a:t>
            </a:r>
          </a:p>
          <a:p>
            <a:pPr>
              <a:lnSpc>
                <a:spcPct val="150000"/>
              </a:lnSpc>
            </a:pPr>
            <a:r>
              <a:rPr lang="en-US" altLang="zh-CN" sz="2800">
                <a:solidFill>
                  <a:schemeClr val="tx1"/>
                </a:solidFill>
                <a:latin typeface="微软雅黑" panose="020B0503020204020204" charset="-122"/>
                <a:ea typeface="微软雅黑" panose="020B0503020204020204" charset="-122"/>
                <a:sym typeface="+mn-ea"/>
              </a:rPr>
              <a:t>            本方针</a:t>
            </a:r>
            <a:r>
              <a:rPr lang="en-US" altLang="zh-CN" sz="2800" dirty="0">
                <a:solidFill>
                  <a:schemeClr val="tx1"/>
                </a:solidFill>
                <a:latin typeface="微软雅黑" panose="020B0503020204020204" charset="-122"/>
                <a:ea typeface="微软雅黑" panose="020B0503020204020204" charset="-122"/>
                <a:sym typeface="+mn-ea"/>
              </a:rPr>
              <a:t> </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151990"/>
            <a:ext cx="11515730" cy="6554470"/>
          </a:xfrm>
        </p:spPr>
        <p:txBody>
          <a:bodyPr/>
          <a:lstStyle/>
          <a:p>
            <a:pPr fontAlgn="auto">
              <a:lnSpc>
                <a:spcPct val="150000"/>
              </a:lnSpc>
            </a:pPr>
            <a:r>
              <a:rPr lang="zh-CN" altLang="en-US" sz="2800" b="1">
                <a:solidFill>
                  <a:schemeClr val="tx1"/>
                </a:solidFill>
                <a:uFillTx/>
                <a:latin typeface="微软雅黑" panose="020B0503020204020204" charset="-122"/>
                <a:ea typeface="微软雅黑" panose="020B0503020204020204" charset="-122"/>
                <a:cs typeface="微软雅黑" panose="020B0503020204020204" charset="-122"/>
              </a:rPr>
              <a:t>解题指导</a:t>
            </a:r>
            <a:br>
              <a:rPr lang="zh-CN" altLang="en-US" sz="2800" b="1">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b="1" spc="-300">
                <a:solidFill>
                  <a:schemeClr val="tx1"/>
                </a:solidFill>
                <a:uFillTx/>
                <a:latin typeface="微软雅黑" panose="020B0503020204020204" charset="-122"/>
                <a:ea typeface="微软雅黑" panose="020B0503020204020204" charset="-122"/>
                <a:cs typeface="微软雅黑" panose="020B0503020204020204" charset="-122"/>
              </a:rPr>
              <a:t>       意义类试题一般从以下三个方面入手回答:</a:t>
            </a:r>
            <a:br>
              <a:rPr lang="zh-CN" altLang="en-US" sz="2800" b="1" spc="-3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300">
                <a:solidFill>
                  <a:schemeClr val="tx1"/>
                </a:solidFill>
                <a:uFillTx/>
                <a:latin typeface="微软雅黑" panose="020B0503020204020204" charset="-122"/>
                <a:ea typeface="微软雅黑" panose="020B0503020204020204" charset="-122"/>
                <a:cs typeface="微软雅黑" panose="020B0503020204020204" charset="-122"/>
              </a:rPr>
              <a:t>1. 针对材料中的做法(问题)写意义。材料中一般指出了具体的做法或存在的问题,因此应先将做法或问题进行分层,再找出其对应的教材原理,回答意义。</a:t>
            </a:r>
            <a:br>
              <a:rPr lang="zh-CN" altLang="en-US" sz="2800" spc="-3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300">
                <a:solidFill>
                  <a:schemeClr val="tx1"/>
                </a:solidFill>
                <a:uFillTx/>
                <a:latin typeface="微软雅黑" panose="020B0503020204020204" charset="-122"/>
                <a:ea typeface="微软雅黑" panose="020B0503020204020204" charset="-122"/>
                <a:cs typeface="微软雅黑" panose="020B0503020204020204" charset="-122"/>
              </a:rPr>
              <a:t>2. 针对教材上的原理写意义。如果材料只是单纯给了一个背景,可从材料中提取的信息很少,那么一般是回归教材,按教材上的原理写意义。</a:t>
            </a:r>
            <a:br>
              <a:rPr lang="zh-CN" altLang="en-US" sz="2800" spc="-3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300">
                <a:solidFill>
                  <a:schemeClr val="tx1"/>
                </a:solidFill>
                <a:uFillTx/>
                <a:latin typeface="微软雅黑" panose="020B0503020204020204" charset="-122"/>
                <a:ea typeface="微软雅黑" panose="020B0503020204020204" charset="-122"/>
                <a:cs typeface="微软雅黑" panose="020B0503020204020204" charset="-122"/>
              </a:rPr>
              <a:t>3. 针对主体和对象写意义。回答某主体做某事情的意义时,不仅要考虑主体,还要考虑对象。一般用“有利于……”“促进……”等句式进行表述。</a:t>
            </a:r>
            <a:br>
              <a:rPr lang="zh-CN" altLang="en-US" sz="2800" spc="-3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300">
                <a:solidFill>
                  <a:schemeClr val="tx1"/>
                </a:solidFill>
                <a:uFillTx/>
                <a:latin typeface="微软雅黑" panose="020B0503020204020204" charset="-122"/>
                <a:ea typeface="微软雅黑" panose="020B0503020204020204" charset="-122"/>
                <a:cs typeface="微软雅黑" panose="020B0503020204020204" charset="-122"/>
              </a:rPr>
              <a:t> 注意 : 在非选择题中,如果设问要求运用哲学的某个原理分析……的意义,那么要注意先回答出原理的内容,再结合材料中的做法或问题分析其意义。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737235"/>
          </a:xfrm>
        </p:spPr>
        <p:txBody>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19760" y="151765"/>
            <a:ext cx="10518140" cy="655447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[2020河北唐山摸底]习近平总书记强调,关键核心技术是国之重器,对推动我国经济高质量发展、保障国家安全都具有十分重要的意义。</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2019年6月,工业和信息化部向中国电信、中国移动、中国联通和中国广电颁发了基础电信业务经营许可证,批准四家企业经营“第五代数字蜂窝移动通信业务”。5G商用牌照发放标志着我国正式进入5G时代。基础电信运营商纷纷表示,将加快5G网络部署,让广大消费者尽快体验到5G带来的便利和实惠。</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5G商用将催生全息视频、浸入式游戏等新模式新业态,让智能家居、远程医疗等新型信息产品和服务走进千家万户,推动信息消</a:t>
            </a:r>
          </a:p>
        </p:txBody>
      </p:sp>
      <p:pic>
        <p:nvPicPr>
          <p:cNvPr id="4" name="示例_1.jpg" descr="id:2147512732;FounderCES"/>
          <p:cNvPicPr>
            <a:picLocks noChangeAspect="1"/>
          </p:cNvPicPr>
          <p:nvPr/>
        </p:nvPicPr>
        <p:blipFill>
          <a:blip r:embed="rId2"/>
          <a:stretch>
            <a:fillRect/>
          </a:stretch>
        </p:blipFill>
        <p:spPr>
          <a:xfrm>
            <a:off x="619760" y="392430"/>
            <a:ext cx="818515" cy="3733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22960" y="474980"/>
            <a:ext cx="10546080"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费扩大升级;5G的高速率、高可靠、大连接、低功耗等性能,对元器件、芯片、终端、系统设备等都提出了更高要求,将直接带动相关技术产业的进步升级;5G与实体经济各行业各领域深度融合,促进各类要素、资源的优化配置和产业链、价值链的融会贯通,使生产制造更加精益、供需匹配更加精准、产业分工更加深化。有报告预测,到2025年,5G将带动我国直接和间接总经济产出35.4万亿元,拉动300万个新增就业。</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结合材料,运用经济生活知识,说明5G对个人消费和经济社会发展的积极意义。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07975" y="355600"/>
            <a:ext cx="11576050" cy="3539490"/>
          </a:xfrm>
        </p:spPr>
        <p:txBody>
          <a:bodyPr wrap="square"/>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   </a:t>
            </a:r>
            <a:r>
              <a:rPr lang="zh-CN" altLang="en-US" sz="2800">
                <a:latin typeface="微软雅黑" panose="020B0503020204020204" charset="-122"/>
                <a:ea typeface="微软雅黑" panose="020B0503020204020204" charset="-122"/>
                <a:cs typeface="微软雅黑" panose="020B0503020204020204" charset="-122"/>
              </a:rPr>
              <a:t>本题属于意义类试题。说明5G对个人消费的积极意义,可以围绕教材中生产与消费的知识进行分析;说明5G对经济社会发展的积极意义,要将教材中的投资、基础设施、产业结构、拉动经济、产业分工、资源配置、实体经济、现代化经济体系、经济高质量发展等知识与背景材料相结合进行分析,同时要注意知识之间的融合。具体分析如下:</a:t>
            </a:r>
            <a:r>
              <a:rPr lang="zh-CN" altLang="en-US"/>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307465" y="760730"/>
            <a:ext cx="9318625" cy="493458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26224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   </a:t>
            </a:r>
            <a:br>
              <a:rPr lang="zh-CN" altLang="en-US" sz="2800" b="1">
                <a:latin typeface="微软雅黑" panose="020B0503020204020204" charset="-122"/>
                <a:ea typeface="微软雅黑" panose="020B0503020204020204" charset="-122"/>
                <a:cs typeface="微软雅黑" panose="020B0503020204020204" charset="-122"/>
              </a:rPr>
            </a:br>
            <a:r>
              <a:rPr lang="zh-CN" altLang="en-US" sz="2800" b="1">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对个人消费的意义:①有利于提供新的消费对象,改变消费方式,提高消费质量,为消费创造动力,推动消费升级;②有利于扩大就业,增加收入,提高居民消费水平。</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对经济社会发展的意义:①有利于扩大投资,完善基础设施建设;②有利于促进产业结构升级,拉动经济增长;③有利于深化产业分工,实现资源的优化配置;④有利于发展实体经济,完善现代化经济体系;⑤有利于推动我国经济高质量发展,保障国家安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6918960" cy="601577"/>
          </a:xfrm>
        </p:spPr>
        <p:txBody>
          <a:bodyPr wrap="square"/>
          <a:lstStyle/>
          <a:p>
            <a:r>
              <a:rPr lang="zh-CN" altLang="en-US" sz="3200">
                <a:solidFill>
                  <a:schemeClr val="bg1"/>
                </a:solidFill>
                <a:latin typeface="微软雅黑" panose="020B0503020204020204" charset="-122"/>
                <a:ea typeface="微软雅黑" panose="020B0503020204020204" charset="-122"/>
                <a:cs typeface="微软雅黑" panose="020B0503020204020204" charset="-122"/>
              </a:rPr>
              <a:t>热点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民法典为法治建设注入新动力</a:t>
            </a:r>
          </a:p>
        </p:txBody>
      </p:sp>
      <p:sp>
        <p:nvSpPr>
          <p:cNvPr id="4" name="文本框 3"/>
          <p:cNvSpPr txBox="1"/>
          <p:nvPr/>
        </p:nvSpPr>
        <p:spPr>
          <a:xfrm>
            <a:off x="324485" y="866140"/>
            <a:ext cx="11045190" cy="572389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热点导览</a:t>
            </a:r>
            <a:br>
              <a:rPr lang="zh-CN" altLang="en-US" sz="2800" b="1">
                <a:latin typeface="微软雅黑" panose="020B0503020204020204" charset="-122"/>
                <a:ea typeface="微软雅黑" panose="020B0503020204020204" charset="-122"/>
                <a:cs typeface="微软雅黑" panose="020B0503020204020204" charset="-122"/>
                <a:sym typeface="+mn-ea"/>
              </a:rPr>
            </a:br>
            <a:r>
              <a:rPr lang="zh-CN" altLang="en-US" sz="2400">
                <a:latin typeface="微软雅黑" panose="020B0503020204020204" charset="-122"/>
                <a:ea typeface="微软雅黑" panose="020B0503020204020204" charset="-122"/>
                <a:cs typeface="微软雅黑" panose="020B0503020204020204" charset="-122"/>
                <a:sym typeface="+mn-ea"/>
              </a:rPr>
              <a:t>      2020年5月28日,十三届全国人大第三次会议表决通过了《中华人民共和国民法典》,国家主席习近平签署第45号主席令予以公布,新华社受权全文播发这部法律。</a:t>
            </a:r>
            <a:br>
              <a:rPr lang="zh-CN" altLang="en-US" sz="2400">
                <a:latin typeface="微软雅黑" panose="020B0503020204020204" charset="-122"/>
                <a:ea typeface="微软雅黑" panose="020B0503020204020204" charset="-122"/>
                <a:cs typeface="微软雅黑" panose="020B0503020204020204" charset="-122"/>
                <a:sym typeface="+mn-ea"/>
              </a:rPr>
            </a:br>
            <a:r>
              <a:rPr lang="zh-CN" altLang="en-US" sz="2400">
                <a:latin typeface="微软雅黑" panose="020B0503020204020204" charset="-122"/>
                <a:ea typeface="微软雅黑" panose="020B0503020204020204" charset="-122"/>
                <a:cs typeface="微软雅黑" panose="020B0503020204020204" charset="-122"/>
                <a:sym typeface="+mn-ea"/>
              </a:rPr>
              <a:t>      民法典共7编、1 260条,各编依次为总则、物权、合同、人格权、婚姻家庭、继承、侵权责任和附则,自2021年1月1日起施行,婚姻法、继承法、民法通则、收养法、担保法、合同法、物权法、侵权责任法、民法总则同时废止。</a:t>
            </a:r>
            <a:br>
              <a:rPr lang="zh-CN" altLang="en-US" sz="2400">
                <a:latin typeface="微软雅黑" panose="020B0503020204020204" charset="-122"/>
                <a:ea typeface="微软雅黑" panose="020B0503020204020204" charset="-122"/>
                <a:cs typeface="微软雅黑" panose="020B0503020204020204" charset="-122"/>
                <a:sym typeface="+mn-ea"/>
              </a:rPr>
            </a:br>
            <a:r>
              <a:rPr lang="zh-CN" altLang="en-US" sz="2400">
                <a:latin typeface="微软雅黑" panose="020B0503020204020204" charset="-122"/>
                <a:ea typeface="微软雅黑" panose="020B0503020204020204" charset="-122"/>
                <a:cs typeface="微软雅黑" panose="020B0503020204020204" charset="-122"/>
                <a:sym typeface="+mn-ea"/>
              </a:rPr>
              <a:t>      民法典是新中国第一部以法典命名的法律,开创了我国法典编纂立法的先河,具有里程碑意义。编纂民法典是党的十八届四中全会确定的一项重大政治任务和立法任务,是以习近平同志为核心的党中央作出的重大法治建设部署。这部法律通过</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2306955"/>
          </a:xfrm>
        </p:spPr>
        <p:txBody>
          <a:bodyPr/>
          <a:lstStyle/>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sym typeface="+mn-ea"/>
              </a:rPr>
              <a:t>对我国现行的民事法律制度规范进行系统整合、编订纂修,形成了一部适应新时代中国特色社会主义发展要求,符合我国国情和实际,体例科学、结构严谨、规范合理、内容完整并协调一致的法典。民法典的颁布实施,对于在新的历史起点上更好推进全面依法治国、加快建设社会主义法治国家具有重大现实意义和深远历史意义。　</a:t>
            </a:r>
            <a:endParaRPr lang="zh-CN" altLang="en-US" sz="24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2491740"/>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素材解读</a:t>
            </a:r>
            <a:r>
              <a:rPr lang="zh-CN" altLang="en-US" sz="3730"/>
              <a:t/>
            </a:r>
            <a:br>
              <a:rPr lang="zh-CN" altLang="en-US" sz="3730"/>
            </a:b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素材一</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中华人民共和国民法典》被称为“社会生活百科全书”,是民事权利的宣言书和保障书,如果说宪法重在限制公权力,那么民法典就重在保护私权利,几乎所有的民事活动大到合同签订、公司设立,小到缴纳物业费、离婚,都能在民法典中找到依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07890"/>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角度1　运用经济生活知识,分析我国为什么要制定民法典。</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b="1">
                <a:latin typeface="微软雅黑" panose="020B0503020204020204" charset="-122"/>
                <a:ea typeface="微软雅黑" panose="020B0503020204020204" charset="-122"/>
                <a:cs typeface="微软雅黑" panose="020B0503020204020204" charset="-122"/>
              </a:rPr>
              <a:t>解读</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①制定民法典是发展社会主义市场经济、巩固社会主义基本经济制度的必然要求。②制定民法典是推动经济高质量发展的要求。③制定民法典有利于保障市场主体的合法权益,调动企业的积极性。④制定民法典是维护市场秩序、建立统一开放、竞争有序的现代市场体系的要求。⑤制定民法典有利于强化环境保护,建设美丽中国,实现绿色发展。⑥制定民法典有利于维护金融安全和秩序,推动金融创新。⑦制定民法典有利于推进农村土地的市场化流转,维护农民的合法权益。</a:t>
            </a:r>
            <a:r>
              <a:rPr lang="zh-CN" altLang="en-US" sz="2400">
                <a:latin typeface="微软雅黑" panose="020B0503020204020204" charset="-122"/>
                <a:ea typeface="微软雅黑" panose="020B0503020204020204" charset="-122"/>
                <a:cs typeface="微软雅黑" panose="020B0503020204020204" charset="-122"/>
                <a:sym typeface="+mn-ea"/>
              </a:rPr>
              <a:t/>
            </a:r>
            <a:br>
              <a:rPr lang="zh-CN" altLang="en-US" sz="2400">
                <a:latin typeface="微软雅黑" panose="020B0503020204020204" charset="-122"/>
                <a:ea typeface="微软雅黑" panose="020B0503020204020204" charset="-122"/>
                <a:cs typeface="微软雅黑" panose="020B0503020204020204" charset="-122"/>
                <a:sym typeface="+mn-ea"/>
              </a:rPr>
            </a:b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7324a124-aaf9-449e-a935-0ad9cd1c0a17}"/>
  <p:tag name="TABLE_ENDDRAG_ORIGIN_RECT" val="767*415"/>
  <p:tag name="TABLE_ENDDRAG_RECT" val="104*91*767*415"/>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497f3511-6df8-4d0d-abfb-2d54195b7431}"/>
  <p:tag name="TABLE_ENDDRAG_ORIGIN_RECT" val="897*394"/>
  <p:tag name="TABLE_ENDDRAG_RECT" val="22*112*897*394"/>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76741480-12f9-426e-a450-27710e0f9bab}"/>
  <p:tag name="TABLE_ENDDRAG_ORIGIN_RECT" val="900*494"/>
  <p:tag name="TABLE_ENDDRAG_RECT" val="26*27*900*494"/>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deb9f94c-1758-432c-b246-060af51d2f80}"/>
  <p:tag name="TABLE_ENDDRAG_ORIGIN_RECT" val="850*406"/>
  <p:tag name="TABLE_ENDDRAG_RECT" val="40*93*850*406"/>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271fc6f4-57a9-4de2-9a7d-cb61407ad565}"/>
  <p:tag name="TABLE_ENDDRAG_ORIGIN_RECT" val="896*374"/>
  <p:tag name="TABLE_ENDDRAG_RECT" val="27*110*896*374"/>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a426495d-3132-48f8-aaf3-3c1fc34887fb}"/>
  <p:tag name="TABLE_ENDDRAG_ORIGIN_RECT" val="811*248"/>
  <p:tag name="TABLE_ENDDRAG_RECT" val="53*105*811*248"/>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264d85c3-45fb-4c03-9a73-c707c408faba}"/>
  <p:tag name="TABLE_ENDDRAG_ORIGIN_RECT" val="857*511"/>
  <p:tag name="TABLE_ENDDRAG_RECT" val="29*13*857*511"/>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61da5e4b-9609-4435-971e-1202a1a09dbe}"/>
  <p:tag name="TABLE_ENDDRAG_ORIGIN_RECT" val="870*334"/>
  <p:tag name="TABLE_ENDDRAG_RECT" val="22*39*870*334"/>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69a0d7e7-9181-4b95-bed0-819e07e6fbc8}"/>
  <p:tag name="TABLE_ENDDRAG_ORIGIN_RECT" val="859*356"/>
  <p:tag name="TABLE_ENDDRAG_RECT" val="36*104*859*356"/>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5d3e3353-b050-4e9e-a411-423519863d1c}"/>
  <p:tag name="TABLE_ENDDRAG_ORIGIN_RECT" val="857*423"/>
  <p:tag name="TABLE_ENDDRAG_RECT" val="43*45*857*423"/>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70e7860e-c131-4a23-83aa-b0acb7806b30}"/>
  <p:tag name="TABLE_ENDDRAG_ORIGIN_RECT" val="878*429"/>
  <p:tag name="TABLE_ENDDRAG_RECT" val="40*39*878*429"/>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7324a124-aaf9-449e-a935-0ad9cd1c0a17}"/>
  <p:tag name="TABLE_ENDDRAG_ORIGIN_RECT" val="826*416"/>
  <p:tag name="TABLE_ENDDRAG_RECT" val="66*93*826*416"/>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cda121b1-77a5-4f61-b6e8-1a1e61d74794}"/>
  <p:tag name="TABLE_ENDDRAG_ORIGIN_RECT" val="889*456"/>
  <p:tag name="TABLE_ENDDRAG_RECT" val="26*67*889*456"/>
</p:tagLst>
</file>

<file path=ppt/tags/tag21.xml><?xml version="1.0" encoding="utf-8"?>
<p:tagLst xmlns:a="http://schemas.openxmlformats.org/drawingml/2006/main" xmlns:r="http://schemas.openxmlformats.org/officeDocument/2006/relationships" xmlns:p="http://schemas.openxmlformats.org/presentationml/2006/main">
  <p:tag name="KSO_WM_UNIT_TABLE_BEAUTIFY" val="smartTable{cbbac4b9-ce09-4972-b919-3b7f7a2b3f6d}"/>
  <p:tag name="TABLE_ENDDRAG_ORIGIN_RECT" val="925*476"/>
  <p:tag name="TABLE_ENDDRAG_RECT" val="17*64*925*476"/>
</p:tagLst>
</file>

<file path=ppt/tags/tag22.xml><?xml version="1.0" encoding="utf-8"?>
<p:tagLst xmlns:a="http://schemas.openxmlformats.org/drawingml/2006/main" xmlns:r="http://schemas.openxmlformats.org/officeDocument/2006/relationships" xmlns:p="http://schemas.openxmlformats.org/presentationml/2006/main">
  <p:tag name="KSO_WM_UNIT_TABLE_BEAUTIFY" val="smartTable{df09da62-4e8b-411c-a2a1-171ecf9897b6}"/>
  <p:tag name="TABLE_ENDDRAG_ORIGIN_RECT" val="879*459"/>
  <p:tag name="TABLE_ENDDRAG_RECT" val="42*49*879*459"/>
</p:tagLst>
</file>

<file path=ppt/tags/tag23.xml><?xml version="1.0" encoding="utf-8"?>
<p:tagLst xmlns:a="http://schemas.openxmlformats.org/drawingml/2006/main" xmlns:r="http://schemas.openxmlformats.org/officeDocument/2006/relationships" xmlns:p="http://schemas.openxmlformats.org/presentationml/2006/main">
  <p:tag name="KSO_WM_UNIT_TABLE_BEAUTIFY" val="smartTable{11c9945b-5535-42a5-a382-94674a8b4e09}"/>
  <p:tag name="TABLE_ENDDRAG_ORIGIN_RECT" val="902*450"/>
  <p:tag name="TABLE_ENDDRAG_RECT" val="20*70*902*450"/>
</p:tagLst>
</file>

<file path=ppt/tags/tag24.xml><?xml version="1.0" encoding="utf-8"?>
<p:tagLst xmlns:a="http://schemas.openxmlformats.org/drawingml/2006/main" xmlns:r="http://schemas.openxmlformats.org/officeDocument/2006/relationships" xmlns:p="http://schemas.openxmlformats.org/presentationml/2006/main">
  <p:tag name="KSO_WM_UNIT_TABLE_BEAUTIFY" val="smartTable{11c9945b-5535-42a5-a382-94674a8b4e09}"/>
  <p:tag name="TABLE_ENDDRAG_ORIGIN_RECT" val="902*450"/>
  <p:tag name="TABLE_ENDDRAG_RECT" val="20*70*902*450"/>
</p:tagLst>
</file>

<file path=ppt/tags/tag25.xml><?xml version="1.0" encoding="utf-8"?>
<p:tagLst xmlns:a="http://schemas.openxmlformats.org/drawingml/2006/main" xmlns:r="http://schemas.openxmlformats.org/officeDocument/2006/relationships" xmlns:p="http://schemas.openxmlformats.org/presentationml/2006/main">
  <p:tag name="KSO_WM_UNIT_TABLE_BEAUTIFY" val="smartTable{2f7f2681-7906-4715-b4f9-bec6cb690be2}"/>
  <p:tag name="TABLE_ENDDRAG_ORIGIN_RECT" val="825*288"/>
  <p:tag name="TABLE_ENDDRAG_RECT" val="15*64*825*288"/>
</p:tagLst>
</file>

<file path=ppt/tags/tag26.xml><?xml version="1.0" encoding="utf-8"?>
<p:tagLst xmlns:a="http://schemas.openxmlformats.org/drawingml/2006/main" xmlns:r="http://schemas.openxmlformats.org/officeDocument/2006/relationships" xmlns:p="http://schemas.openxmlformats.org/presentationml/2006/main">
  <p:tag name="KSO_WM_UNIT_TABLE_BEAUTIFY" val="smartTable{f876bfce-61b9-40fa-98c4-11a6aad491c3}"/>
  <p:tag name="TABLE_ENDDRAG_ORIGIN_RECT" val="830*423"/>
  <p:tag name="TABLE_ENDDRAG_RECT" val="28*56*830*423"/>
</p:tagLst>
</file>

<file path=ppt/tags/tag27.xml><?xml version="1.0" encoding="utf-8"?>
<p:tagLst xmlns:a="http://schemas.openxmlformats.org/drawingml/2006/main" xmlns:r="http://schemas.openxmlformats.org/officeDocument/2006/relationships" xmlns:p="http://schemas.openxmlformats.org/presentationml/2006/main">
  <p:tag name="KSO_WM_UNIT_TABLE_BEAUTIFY" val="smartTable{11c9945b-5535-42a5-a382-94674a8b4e09}"/>
  <p:tag name="TABLE_ENDDRAG_ORIGIN_RECT" val="902*450"/>
  <p:tag name="TABLE_ENDDRAG_RECT" val="20*70*902*450"/>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4cd57009-6e3d-4fc9-92f1-3eedce505afe}"/>
  <p:tag name="TABLE_ENDDRAG_ORIGIN_RECT" val="791*297"/>
  <p:tag name="TABLE_ENDDRAG_RECT" val="50*160*791*297"/>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29900ebc-8b4e-48b5-b2f0-7f5935462fc9}"/>
  <p:tag name="TABLE_ENDDRAG_ORIGIN_RECT" val="790*361"/>
  <p:tag name="TABLE_ENDDRAG_RECT" val="53*72*790*361"/>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7b197d02-b4e3-4e53-addc-e4be478f56c6}"/>
  <p:tag name="TABLE_ENDDRAG_ORIGIN_RECT" val="873*410"/>
  <p:tag name="TABLE_ENDDRAG_RECT" val="37*112*873*410"/>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c9f7f3ff-81b0-44e9-97a0-8c0fe6359e35}"/>
  <p:tag name="TABLE_ENDDRAG_ORIGIN_RECT" val="865*372"/>
  <p:tag name="TABLE_ENDDRAG_RECT" val="40*76*865*372"/>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c746c2bb-5650-4889-acad-9c4ba5db187a}"/>
  <p:tag name="TABLE_ENDDRAG_ORIGIN_RECT" val="859*422"/>
  <p:tag name="TABLE_ENDDRAG_RECT" val="41*84*859*423"/>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0b4d58cc-a29b-4aea-9eba-3d7dd94907a5}"/>
  <p:tag name="TABLE_ENDDRAG_ORIGIN_RECT" val="893*337"/>
  <p:tag name="TABLE_ENDDRAG_RECT" val="27*99*893*337"/>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a281e623-5ca4-4ff2-be8d-51207daa8e6c}"/>
  <p:tag name="TABLE_ENDDRAG_ORIGIN_RECT" val="873*416"/>
  <p:tag name="TABLE_ENDDRAG_RECT" val="41*81*873*416"/>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3967</Words>
  <Application>WPS 演示</Application>
  <PresentationFormat>自定义</PresentationFormat>
  <Paragraphs>414</Paragraphs>
  <Slides>103</Slides>
  <Notes>0</Notes>
  <HiddenSlides>0</HiddenSlides>
  <MMClips>0</MMClips>
  <ScaleCrop>false</ScaleCrop>
  <HeadingPairs>
    <vt:vector size="4" baseType="variant">
      <vt:variant>
        <vt:lpstr>主题</vt:lpstr>
      </vt:variant>
      <vt:variant>
        <vt:i4>1</vt:i4>
      </vt:variant>
      <vt:variant>
        <vt:lpstr>幻灯片标题</vt:lpstr>
      </vt:variant>
      <vt:variant>
        <vt:i4>103</vt:i4>
      </vt:variant>
    </vt:vector>
  </HeadingPairs>
  <TitlesOfParts>
    <vt:vector size="104" baseType="lpstr">
      <vt:lpstr>Office 主题​​</vt:lpstr>
      <vt:lpstr>幻灯片 1</vt:lpstr>
      <vt:lpstr>专题七  发展社会主义民主政治</vt:lpstr>
      <vt:lpstr>幻灯片 3</vt:lpstr>
      <vt:lpstr>幻灯片 4</vt:lpstr>
      <vt:lpstr>幻灯片 5</vt:lpstr>
      <vt:lpstr>  考情解读</vt:lpstr>
      <vt:lpstr>幻灯片 7</vt:lpstr>
      <vt:lpstr>  知识体系构建</vt:lpstr>
      <vt:lpstr>幻灯片 9</vt:lpstr>
      <vt:lpstr>  考点1   中国特色社会主义最本质的特征</vt:lpstr>
      <vt:lpstr>幻灯片 11</vt:lpstr>
      <vt:lpstr>幻灯片 12</vt:lpstr>
      <vt:lpstr>幻灯片 13</vt:lpstr>
      <vt:lpstr>幻灯片 14</vt:lpstr>
      <vt:lpstr>幻灯片 15</vt:lpstr>
      <vt:lpstr>幻灯片 16</vt:lpstr>
      <vt:lpstr>幻灯片 17</vt:lpstr>
      <vt:lpstr>幻灯片 18</vt:lpstr>
      <vt:lpstr>幻灯片 19</vt:lpstr>
      <vt:lpstr>(2)推进党的建设新的伟大工程</vt:lpstr>
      <vt:lpstr>考点2   我国的人民代表大会制度</vt:lpstr>
      <vt:lpstr> </vt:lpstr>
      <vt:lpstr>(3)常设机关:人大常委会。在人大闭会期间,人大常委会行使人大的部分职权。全国人民代表大会常务委员会是全国人民代表大会的常设机关。在全国人大闭会期间,全国人大常委会行使其部分职权。(注意:只有县级以上人大才设人大常委会)</vt:lpstr>
      <vt:lpstr>(4)职权。 [2020全国卷Ⅰ第17题]</vt:lpstr>
      <vt:lpstr>名师点拨  1.准确认识人大的职权 (1)人大听取审议“一府两院一委”的工作报告,总的来说属于行使监督权,但对报告中的经济社会发展规划部分的批准则属于行使决定权;人大审议财政预算的执行情况属于行使监督权,审议通过预算属于行使决定权。 (2)全国人大行使最高立法权(全国人大行使的四项职权前均可加“最高”二字,全国人大常委会及地方各级人大行使的职权前面不能加“最高”二字),全国人大及其常委会享有国家立法权,省、自治区、直辖市、设区的市的人大及其常委会有制定地方性法规的权力。</vt:lpstr>
      <vt:lpstr>2.人大与其他国家机关 (1)人大是国家权力机关,其他国家机关都由人大产生,对它负责,受它监督。注意:它们是监督与被监督的关系,不是互相监督的关系,也不是领导与被领导、上下级的关系。 (2)人大作出决定,具体由其他国家机关贯彻执行,它们是决定与执行的关系。 (3)人大产生并监督其他国家机关,但并不代表人大可以干涉和代替其他国家机关的具体工作。同时要注意,监察委员会、人民法院、人民检察院独立行使自身权力,不受行政机关、社会团体和个人的干涉,但并非不受任何限制。</vt:lpstr>
      <vt:lpstr>3.人大代表 (1)法律地位:人民代表大会代表是国家权力机关的组成人员,是国家权力的直接行使者。 (2)产生方式及任期。 人大代表的产生方式有两种:①间接选举产生,即全国、省、自治区、直辖市和设区的市、自治州的人民代表大会的代表,由下一级人民代表大会选出;②直接选举产生,即不设区的市、市辖区、县、自治县、乡、民族乡、镇的人民代表大会的代表由选民直接选举产生。 任期:全国各级人民代表大会的代表每届任期五年。</vt:lpstr>
      <vt:lpstr>(3)人大代表的权利。 　　①审议权:人大代表在人大会议期间,对列入本次会议议程的各项议案进行审查、讨论并发表意见,表明态度提出建议、批评和意见的权利。②表决权:人大代表在本级人大会议上,对列入大会议程的各项议案包括对确定的候选人表示赞成或者反对或者弃权的一种决定的权利。③提案权:人大代表有权依照法律规定的程序,向人民代表大会提出议案。④质询权:人大代表有权依照法律规定的程序,对政府等机关的工作提出质问并要求答复。</vt:lpstr>
      <vt:lpstr>(4)人大代表的义务。[2020江苏高考第15题] 　　表现在人大代表与人民的关系上:人大代表在自己参加的生产、工作和社会活动中,协助宪法和法律的实施,与人民群众保持密切联系,听取和反映人民群众的意见和要求,努力为人民服务,对人民负责,并接受人民监督。 教材纵横　　　　　人民代表大会、人民、人大代表的关系</vt:lpstr>
      <vt:lpstr>4.人民代表大会制度  (1)含义:按照民主集中制原则,由人民选举代表组成人民代表大会作为国家权力机关,统一管理国家事务的政治制度。 (2)地位:以人民代表大会为基石的人民代表大会制度是我国的根本政治制度。 (3)基本内容:国家的一切权力属于人民;人民通过民主选举选出代表,组成各级人民代表大会作为国家权力机关;由人民代表大会产生其他国家机关,依法行使各自的职权;实行民主集中制的组织和活动原则;等等。</vt:lpstr>
      <vt:lpstr>(4)民主集中制原则。  ①含义:民主集中制是民主基础上的集中和集中指导下的民主相结合的制度。  ②人民代表大会制度坚持民主集中制原则的体现。</vt:lpstr>
      <vt:lpstr>幻灯片 32</vt:lpstr>
      <vt:lpstr>名师点拨  1.正确理解民主集中制 (1)民主强调,在我国,凡属全国范围内的重大方针政策,中央国家权力机关在制定之前,要广泛听取各方意见; (2)集中指将那些积极的、合理的、能反映问题本质的意见集中起来,形成领导的意见、决策或在此基础上制定相应的方针、政策; (3)只讲集中、不讲民主是专制独裁;只讲民主、不讲集中是无政府主义。</vt:lpstr>
      <vt:lpstr>2.“一府两院一委”权力的行使</vt:lpstr>
      <vt:lpstr>(5)坚持人民代表大会制度的原因。 ①根本原因:人民代表大会制度是由我国人民民主专政的社会主义国家性质决定的。 ②实践证明,我国人民民主专政的国体和人民代表大会制度的政体,是中国人民奋斗的成果和历史的选择,是适合我国国情的好制度。 ③人民代表大会制度是坚持党的领导、人民当家作主、依法治国有机统一的根本政治制度安排,体现了中国特色社会主义的制度优势,必须长期坚持、不断完善。[新教材内容] ④人民代表大会制度在长期实践中不断得到巩固和完善,显示出强大的生命力和无比的优越性:它保障了人民当家作 主,动员了全体人民以国家主人翁的姿态投身于社会主义建设,保证了国家机关协调高效运转,维护了国家统一和民族团结。</vt:lpstr>
      <vt:lpstr>(6)坚持和完善人民代表大会制度的措施。 ①必须毫不动摇地坚持中国共产党的领导;②必须保证和发展人民当家作主;③必须全面推进依法治国;④必须坚持民主集中制。 拓展延伸                                监察委员会 1.组成:国家监察委员会和地方各级监察委员会,其中,国家监察委员会是最高监察机关。 2.监察范围:第一,中国共产党机关、人大机关、行政机关、审判机关、检察机关、人民政协各级委员会机关、民主党派机关和工商联机关的公务员,以及参照《中华人民共和国公务员法》管理的人员;第二,法律、法规授权或者受国家机关依法委托管理公共事务的组织中的公务人员;第三,国有企业管理人员;第四,公办的教育、科研、文化、医疗卫生、体育等单位中的管理人员;第五,基层群众性自治组织中的管理人员;第六,其他依法履行公职的人员。</vt:lpstr>
      <vt:lpstr> 拓展延伸                  国家治理体系与国家治理能力 　　国家治理体系是在党领导下管理国家的制度体系,包括经济、政治、文化、社会、生态文明和党的建设等各领域体制机制、法律法规安排,也就是一整套紧密相连、相互协调的国家制度;国家治理能力则是运用国家制度管理社会各方面事务的能力,包括改革发展稳定、内政外交国防、治党治国治军等各个方面。国家治理体系和治理能力两者相辅相成。有了好的国家治理体系才能提高治理能力。提高国家治理能力才能充分发挥国家治理体系的效能。</vt:lpstr>
      <vt:lpstr>考点3   中国共产党领导的多党合作和政治协商制度</vt:lpstr>
      <vt:lpstr>幻灯片 39</vt:lpstr>
      <vt:lpstr>2.中国人民政治协商会议</vt:lpstr>
      <vt:lpstr>幻灯片 41</vt:lpstr>
      <vt:lpstr>特别提醒  1.提案不等于议案:人大代表向人大提交议案,政协委员向政协提交提案。 2.人民政协不等于民主党派:除了中国共产党和各民主党派,人民政协还包括无党派人士、人民团体、各少数民族和各界的代表,港澳特别行政区同胞、台湾同胞和归国侨胞的代表以及特别邀请的人士等。</vt:lpstr>
      <vt:lpstr>幻灯片 43</vt:lpstr>
      <vt:lpstr>幻灯片 44</vt:lpstr>
      <vt:lpstr>幻灯片 45</vt:lpstr>
      <vt:lpstr>幻灯片 46</vt:lpstr>
      <vt:lpstr>幻灯片 47</vt:lpstr>
      <vt:lpstr>考点4   民族区域自治制度和宗教工作基本方针</vt:lpstr>
      <vt:lpstr>2.我国处理民族关系的三大原则 [2020山东高考第8题]</vt:lpstr>
      <vt:lpstr>幻灯片 50</vt:lpstr>
      <vt:lpstr>幻灯片 51</vt:lpstr>
      <vt:lpstr>拓展延伸                         中华民族共同体意识 1.内涵             中华民族共同体意识是中国各民族在不断交往交流交融的历史进程中,在历史、心理、社会、制度、政治、文化等层面取得一致性或共识性的集体身份认同。中华民族共同体意识,是国家统一之基、民族团结之本、精神力量之魂。 2.与处理民族关系基本原则的关系 　　之所以要铸牢中华民族共同体意识,是因为各民族是平等的、各族人民在长期发展中形成了民族团结的局面;中华民族共同体意识,需要在坚持各民族一律平等的原则中铸牢,在增进民族团结、实现各民族共同繁荣中实现。</vt:lpstr>
      <vt:lpstr>幻灯片 53</vt:lpstr>
      <vt:lpstr>幻灯片 54</vt:lpstr>
      <vt:lpstr>(5)优越性。 ①有利于维护国家统一和安全。 ②有利于保障少数民族人民当家作主。 ③有利于发展平等团结互助和谐的社会主义民族关系。 ④有利于促进社会主义现代化建设事业蓬勃发展。</vt:lpstr>
      <vt:lpstr>拓展延伸　　       各主体对推动民族地区发展肩负的责任</vt:lpstr>
      <vt:lpstr>高考链接 1.[2019全国卷Ⅲ,16,②]边疆民族地区实施乡村振兴工程保障了自治区少数民族人民的自治权。                                                                 （   ) 2.[2017海南高考,11,②]牧区农牧民收入的快速增长消除了历史遗留的民族隔阂和民族地区差异。                                                               (    ) 3.[2017江苏高考,17,③]我国消除了各民族间经济发展不平衡的状况。(   ) 4.[2017海南高考,11,①]牧区农牧民收入的快速增长扩大了自治区民族自治权的行使范围。                                                                         (    ) </vt:lpstr>
      <vt:lpstr>答案: 1.✕　(在我国,民族自治地方的自治机关(人民政府、人民代表大会)依法行使自治权。) 2.✕　(民族地区的差异是客观存在的。) 3.✕　(我国各民族间经济发展不平衡的状况依然存在。) 4.✕　(民族自治权的行使范围是由法律规定的,不能随意扩大。)</vt:lpstr>
      <vt:lpstr>4.中国共产党的宗教工作基本方针 (1)宗教信仰自由政策。 ①宗教信仰自由是指公民有信仰宗教的自由,也有不信仰宗教的自由;有信仰这种宗教的自由,也有信仰那种宗教的自由;在同一宗教里,有信仰这个教派的自由,也有信仰那个教派的自由;有过去不信教而现在信教的自由,也有过去信教而现在不信教的自由。 ②国家保护正常的宗教活动。正常的宗教活动是指在宪法、法律和政策允许范围内进行的活动。超出了宪法、法律和政策规定范围的活动,就是非法活动。</vt:lpstr>
      <vt:lpstr>③依法管理宗教事务。政府依法对涉及国家利益和社会公共利益的宗教事务进行管理,是为了保护宗教界的合法权益和正常的宗教活动,制止和打击利用宗教进行违法犯罪活动,抵御境外势力利用宗教进行的渗透。 ④我国宗教坚持独立自主自办的原则。我国政府支持宗教界在平等友好的基础上开展对外交往,抵御境外势力利用宗教对我国进行渗透,坚决打击宗教极端势力。我国宗教坚持独立自主自办的原则,是维护国家主权和尊严的体现。 </vt:lpstr>
      <vt:lpstr>⑤积极引导宗教与社会主义社会相适应。这并不是要求宗教界人士和信教群众放弃宗教信仰,而是要求他们热爱祖国、拥护社会主义制度、拥护中国共产党的领导,遵守国家的法律、法规和方针政策;要求他们从事宗教活动要服从和服务于国家的最高利益与民族的整体利益;支持他们努力对宗教教义作出符合社会进步要求的阐释;支持他们与各族人民一道反对一切利用宗教进行危害社会主义祖国和人民利益的非法活动,为民族团结、经济发展、社会和谐和祖国统一多作贡献。 [2018天津高考第3题] </vt:lpstr>
      <vt:lpstr>(2)弘扬科学精神 全面贯彻宗教信仰自由政策,要遵循辩证唯物主义和历史唯物主义,以科学的态度对待宗教。作为中学生,我们要用马克思主义理论以及科学文化知识武装自己,弘扬科学精神,不断提高思想道德素质和科学文化素质,树立科学的世界观、人生观、价值观。</vt:lpstr>
      <vt:lpstr>幻灯片 63</vt:lpstr>
      <vt:lpstr>  考法1   坚持和加强党的领导</vt:lpstr>
      <vt:lpstr>           1　[2020山东高考,7,3] 山东某地推行城乡党组织联建,突破“就城市抓城市、就农村抓农村”的基层党组织建设传统模式,积极开展“城乡支部手牵手·党员群众心连心”活动,把党的政治优势、组织优势转化为助力乡村振兴的发展优势,在推动城乡融合发展中发挥了重要作用。推行城乡党组织联建有利于 ①发挥基层党组织在乡村振兴中的战斗堡垒作用 ②推进城乡行政管理机构改革 ③党员干部践行全心全意为人民服务的宗旨 ④基层党组织履行组织城乡融合发展的职能 A.①③　　　B.①④　　　C.②③　　　D.②④</vt:lpstr>
      <vt:lpstr>解析   推行城乡党组织联建,突破基层党组织建设传统模式,积极开展“城乡支部手牵手·党员群众心连心”活动,把党的政治优势、组织优势转化为助力乡村振兴的发展优势,在推动城乡融合发展中发挥了重要作用,这表明推行城乡党组织联建有利于发挥基层党组织在乡村振兴中的战斗堡垒作用(党组织的作用),有助于强化党员干部践行全心全意为人民服务的宗旨(党的宗旨),①③符合题意。材料的主旨是党建工作,未涉及城乡行政管理机构改革,②排除。履行组织城乡融合发展职能的主体是政府,不是基层党组织,④说法错误。</vt:lpstr>
      <vt:lpstr>归纳总结　①注意有关“党”的作用的提法:党在国家生活中的领导作用,基层党组织发挥战斗堡垒作用,共产党员发挥先锋模范作用。②党的政治优势、组织优势:我们党最大的政治优势是密切联系群众;把党员和基层党组织在马克思主义指导下按照民主集中制组成统一的整体,为实现共同的目标而奋斗,这是巨大的组织优势。</vt:lpstr>
      <vt:lpstr>         2　[2018全国卷Ⅱ,39,12]阅读材料,完成下列要求。         党的十九大报告明确指出:“坚持党对一切工作的领导。党政军民学,东西南北中,党是领导一切的。”         党的十九大修订的中国共产党章程规定:“党必须保证国家的立法、司法、行政、监察机关,经济、文化组织和人民团体积极主动地、独立负责地、协调一致地工作。党必须加强对工会、共产主义青年团、妇女联合会等群团组织的领导,使它们保持和增强政治性、先进性、群众性,充分发挥作用。”          运用政治生活知识说明为什么要“坚持党对一切工作的领导”。</vt:lpstr>
      <vt:lpstr>解析   </vt:lpstr>
      <vt:lpstr>答案          坚持党的领导是党的性质决定的,是中国社会历史发展的必然结果,是中国人民的正确选择。党具有与时俱进的执政能力,只有坚持党对一切工作的领导,才能保证将党的意志贯彻到国家政治生活和社会生活的各个领域。党的领导是中国特色社会主义最本质的特征,只有坚持党对一切工作的领导,才能坚持和发展中国特色社会主义,实现中华民族的伟大复兴。</vt:lpstr>
      <vt:lpstr>  考法2   人大代表的职权和人民代表大会的职权</vt:lpstr>
      <vt:lpstr>       3　[2020全国卷Ⅰ,17,4]2019年10月26日,十三届全国人大常委会第十四次会议通过《关于国家监察委员会制定监察法规的决定》。根据这一决定,国家监察委员会为执行法律的规定、履行领导地方各级监察委员会职责,可根据宪法和法律,制定监察法规。该决定表明 ①全国人大常委会在监察立法工作中发挥主导作用 ②全国人大常委会可以授权国家监察委员会制定法规 ③国家监察委员会是全国人大行使监督权的职能机构 ④国家监察委员会拥有自主制定本部门法律的权力 A.①② B.①④ C.②③ D.③④</vt:lpstr>
      <vt:lpstr>解析   全国人大常委会通过《关于国家监察委员会制定监察法规的决定》,根据这一决定,国家监察委员会可以制定监察法规,这表明全国人大常委会可以授权国家监察委员会制定法规,全国人大常委会在监察立法工作中发挥主导作用,①②正确。国家监察委员会是我国的监察机关,不是全国人大行使监督权的职能机构,③错误。全国人大及其常委会是我国的立法机关,国家监察委员会只能按照全国人大或全国人大常委会的授权制定本部门的法规,④错误。</vt:lpstr>
      <vt:lpstr>幻灯片 74</vt:lpstr>
      <vt:lpstr>       4　[2019全国卷Ⅲ,19,4]2018年,某省人大环境与资源保护委员会建立环境资源保护监督系统。通过该系统,人大代表能够在线查阅政府部门对所反映问题的受理、处置和反馈情况,还可查阅国家法律和本省地方性法规。建立环境资源保护监督系统,能够 ①强化人大环境监督机构的职能　②畅通人大代表监督环境问题的渠道　③提高人大代表处置环境问题的能力　④增强人大代表监督环境问题的时效性 A.①② B.①③ C.②④ D.③④</vt:lpstr>
      <vt:lpstr>解析    本题考查人大代表的职责等知识。“通过该系统,人大代表能够……地方性法规”,因此,建立环境资源保护监督系统,能够畅通人大代表监督环境问题的渠道,增强人大代表监督环境问题的时效性,②④正确。在我国,人大可以监督相关职能部门保护环境,但其不是环境监督机构, ①说法错误。处置环境问题的主体不是人大代表,③说法错误。</vt:lpstr>
      <vt:lpstr>解后反思　人大代表是国家权力机关的组成人员。人大代表享有提案权、审议权、表决权和质询权。本题中通过建立环境资源保护监督系统,人大代表能够在线查阅政府部门对所反映问题的受理、处置和反馈情况,这是人大代表行使职权的具体体现。</vt:lpstr>
      <vt:lpstr>  考法3   我国的政党制度</vt:lpstr>
      <vt:lpstr>       5　[2019全国卷Ⅰ,39,12]阅读材料,完成下列要求。     2019年是中华人民共和国成立70周年,人民政协也将迎来70华诞。人民政协是国家治理体系的重要组成部分。 第十三届全国政协委员由34个界别组成,包括中国共产党、8个民主党派、无党派民主人士、人民团体、各少数民族和各界的代表,台湾同胞、港澳同胞和归国侨胞的代表,以及特别邀请的人士。 </vt:lpstr>
      <vt:lpstr>幻灯片 80</vt:lpstr>
      <vt:lpstr>解析</vt:lpstr>
      <vt:lpstr>幻灯片 82</vt:lpstr>
      <vt:lpstr>答案   人民政协是中国人民爱国统一战线组织,是中国共产党领导的多党合作和政治协商的重要机构,是我国政治生活中发扬社会主义民主的重要形式。人民政协汇聚了各党派团体、各族各界代表人士,具有独特的政治优势;聚焦党和国家中心任务,参政议政,民主协商和民主监督;通过制度化、程序化、规范化的安排集中各种意见和建议,推动决策科学化民主化,推进国家治理体系和治理能力现代化。</vt:lpstr>
      <vt:lpstr>名师提醒　解答涉及人民政协的试题时一定要注意:①人民政协不是国家机关,不能履行国家职能,政协委员不是国家机关工作人员,不能行使国家权力;②人民政协的职能是政治协商、民主监督、参政议政,要将其与人民代表大会的权力区分开;③政协委员的产生方式不同于人大代表的产生方式,政协委员不是由选举产生的,而是由协商推荐产生的。</vt:lpstr>
      <vt:lpstr>  考法4   民族区域自治制度</vt:lpstr>
      <vt:lpstr>       6　[2020全国卷Ⅲ,18,4]2019年,中央财政通过国家文物保护专项资金、非物质文化遗产保护专项资金以及中央补助地方公共文化服务体系建设专项资金等相关财政转移支付,支持加强民族语言文字出版能力建设,推动少数民族地区新闻出版广播电视事业发展。中央财政支持 ①旨在推动民族地区文化事业的发展 ②凸显了民族区域自治制度的优越性 ③是民族地区经济社会发展的基本保障 ④体现了各民族共同发展共同富裕共同繁荣原则 A.①② B.①④ C.②③ D.③④</vt:lpstr>
      <vt:lpstr>解析   “支持加强民族语言文字出版能力建设,推动少数民族地区新闻出版广播电视事业发展”,说明了①;材料中的举措有利于发展民族地区的文化,更好地发挥文化建设在民族发展中的作用,实现各民族共同发展共同富裕共同繁荣,④符合题意;材料主要强调的是中央财政支持民族地区文化事业发展,没有涉及民族区域自治制度,②不选;中央财政是支持民族地区经济社会发展的重要力量,但不是基本保障,③错误。</vt:lpstr>
      <vt:lpstr>幻灯片 88</vt:lpstr>
      <vt:lpstr>方法   意义类试题</vt:lpstr>
      <vt:lpstr>解题指导        意义类试题一般从以下三个方面入手回答: 1. 针对材料中的做法(问题)写意义。材料中一般指出了具体的做法或存在的问题,因此应先将做法或问题进行分层,再找出其对应的教材原理,回答意义。 2. 针对教材上的原理写意义。如果材料只是单纯给了一个背景,可从材料中提取的信息很少,那么一般是回归教材,按教材上的原理写意义。 3. 针对主体和对象写意义。回答某主体做某事情的意义时,不仅要考虑主体,还要考虑对象。一般用“有利于……”“促进……”等句式进行表述。  注意 : 在非选择题中,如果设问要求运用哲学的某个原理分析……的意义,那么要注意先回答出原理的内容,再结合材料中的做法或问题分析其意义。</vt:lpstr>
      <vt:lpstr>       </vt:lpstr>
      <vt:lpstr>幻灯片 92</vt:lpstr>
      <vt:lpstr>解析   本题属于意义类试题。说明5G对个人消费的积极意义,可以围绕教材中生产与消费的知识进行分析;说明5G对经济社会发展的积极意义,要将教材中的投资、基础设施、产业结构、拉动经济、产业分工、资源配置、实体经济、现代化经济体系、经济高质量发展等知识与背景材料相结合进行分析,同时要注意知识之间的融合。具体分析如下: </vt:lpstr>
      <vt:lpstr>幻灯片 94</vt:lpstr>
      <vt:lpstr>答案           对个人消费的意义:①有利于提供新的消费对象,改变消费方式,提高消费质量,为消费创造动力,推动消费升级;②有利于扩大就业,增加收入,提高居民消费水平。       对经济社会发展的意义:①有利于扩大投资,完善基础设施建设;②有利于促进产业结构升级,拉动经济增长;③有利于深化产业分工,实现资源的优化配置;④有利于发展实体经济,完善现代化经济体系;⑤有利于推动我国经济高质量发展,保障国家安全。</vt:lpstr>
      <vt:lpstr>热点    民法典为法治建设注入新动力</vt:lpstr>
      <vt:lpstr>对我国现行的民事法律制度规范进行系统整合、编订纂修,形成了一部适应新时代中国特色社会主义发展要求,符合我国国情和实际,体例科学、结构严谨、规范合理、内容完整并协调一致的法典。民法典的颁布实施,对于在新的历史起点上更好推进全面依法治国、加快建设社会主义法治国家具有重大现实意义和深远历史意义。　</vt:lpstr>
      <vt:lpstr>素材解读 素材一　《中华人民共和国民法典》被称为“社会生活百科全书”,是民事权利的宣言书和保障书,如果说宪法重在限制公权力,那么民法典就重在保护私权利,几乎所有的民事活动大到合同签订、公司设立,小到缴纳物业费、离婚,都能在民法典中找到依据。</vt:lpstr>
      <vt:lpstr>角度1　运用经济生活知识,分析我国为什么要制定民法典。 解读　①制定民法典是发展社会主义市场经济、巩固社会主义基本经济制度的必然要求。②制定民法典是推动经济高质量发展的要求。③制定民法典有利于保障市场主体的合法权益,调动企业的积极性。④制定民法典是维护市场秩序、建立统一开放、竞争有序的现代市场体系的要求。⑤制定民法典有利于强化环境保护,建设美丽中国,实现绿色发展。⑥制定民法典有利于维护金融安全和秩序,推动金融创新。⑦制定民法典有利于推进农村土地的市场化流转,维护农民的合法权益。 </vt:lpstr>
      <vt:lpstr>角度2　运用所学知识,说明编纂民法典对我国社会主义市场经济发展的意义。 解读　  ①经济基础决定上层建筑,上层建筑对经济基础具有反作用。上层建筑一定要适合经济基础状况。编纂民法典属于上层建筑的调整,这一调整可以更好地适应经济基础状况,将对我国社会主义市场经济发展产生积极影响。②社会主义市场经济本质上是法治经济。编纂民法典是社会主义市场经济发展的客观要求,有利于维护市场主体的平等地位,规范市场秩序,维护公平竞争,激发市场主体活力,促进社会主义市场经济持续健康发展。</vt:lpstr>
      <vt:lpstr>素材二　习近平总书记强调,民法典系统整合了新中国70多年来长期实践形成的民事法律规范,汲取了中华民族5 000多年优秀法律文化,借鉴了人类法治文明建设有益成果,是一部体现我国社会主义性质、符合人民利益和愿望、顺应时代发展要求的民法典,是一部体现对生命健康、财产安全、交易便利、生活幸福、人格尊严等各方面权利平等保护的民法典,是一部具有鲜明中国特色、实践特色、时代特色的民法典。</vt:lpstr>
      <vt:lpstr>角度1　运用政治生活知识,分析如何贯彻落实好民法典。 解读　①党要带头宣传、推进、保障民法典实施。②立法机关要依法行使立法权,加强同民法典相关联、相配套的法律法规制度建设,修改完善相关法律法规。③政府要以民法典有效实施为重要抓手推进法治政府建设,把民法典作为行政决策、行政管理、行政监督的重要标尺,提高依法行政能力和水平;要广泛开展民法典普法工作,把民法典纳入国民教育体系,加强对青少年民法典教育。④司法机关要秉持公正司法,提高民事案件审判水平和效率。⑤全体社会成员要养成自觉守法的意识,形成遇事找法的习惯,培养解决问题靠法的意识和能力。  </vt:lpstr>
      <vt:lpstr>角度2　运用文化生活知识,谈谈我国民法典成功制定对我们进行文化创新的启示。 解读　①文化创新要立足社会实践。民法典系统整合了新中国70多年来长期实践形成的民事法律规范,是一部具有实践特色的民法典。②文化创新要继承传统,推陈出新。民法典汲取了中华民族5 000多年优秀法律文化,也顺应了时代发展要求,是一部具有鲜明中国特色、时代特色的民法典。③文化创新要面向世界,博采众长。民法典借鉴了人类法治文明建设有益成果。</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82</cp:revision>
  <dcterms:created xsi:type="dcterms:W3CDTF">2021-01-08T01:23:00Z</dcterms:created>
  <dcterms:modified xsi:type="dcterms:W3CDTF">2021-09-23T12:57:16Z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