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slides/slide89.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slides/slide79.xml" ContentType="application/vnd.openxmlformats-officedocument.presentationml.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slides/slide98.xml" ContentType="application/vnd.openxmlformats-officedocument.presentationml.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
  </p:notesMasterIdLst>
  <p:handoutMasterIdLst>
    <p:handoutMasterId r:id="rId101"/>
  </p:handoutMasterIdLst>
  <p:sldIdLst>
    <p:sldId id="257" r:id="rId2"/>
    <p:sldId id="258" r:id="rId3"/>
    <p:sldId id="577" r:id="rId4"/>
    <p:sldId id="259" r:id="rId5"/>
    <p:sldId id="261" r:id="rId6"/>
    <p:sldId id="667" r:id="rId7"/>
    <p:sldId id="266" r:id="rId8"/>
    <p:sldId id="260" r:id="rId9"/>
    <p:sldId id="265" r:id="rId10"/>
    <p:sldId id="262" r:id="rId11"/>
    <p:sldId id="902" r:id="rId12"/>
    <p:sldId id="903" r:id="rId13"/>
    <p:sldId id="904" r:id="rId14"/>
    <p:sldId id="905" r:id="rId15"/>
    <p:sldId id="906" r:id="rId16"/>
    <p:sldId id="907" r:id="rId17"/>
    <p:sldId id="908" r:id="rId18"/>
    <p:sldId id="909" r:id="rId19"/>
    <p:sldId id="910" r:id="rId20"/>
    <p:sldId id="911" r:id="rId21"/>
    <p:sldId id="1081" r:id="rId22"/>
    <p:sldId id="912" r:id="rId23"/>
    <p:sldId id="1005" r:id="rId24"/>
    <p:sldId id="1001" r:id="rId25"/>
    <p:sldId id="1002" r:id="rId26"/>
    <p:sldId id="1003" r:id="rId27"/>
    <p:sldId id="1006" r:id="rId28"/>
    <p:sldId id="583" r:id="rId29"/>
    <p:sldId id="670" r:id="rId30"/>
    <p:sldId id="913" r:id="rId31"/>
    <p:sldId id="914" r:id="rId32"/>
    <p:sldId id="915" r:id="rId33"/>
    <p:sldId id="916" r:id="rId34"/>
    <p:sldId id="1082" r:id="rId35"/>
    <p:sldId id="917" r:id="rId36"/>
    <p:sldId id="918" r:id="rId37"/>
    <p:sldId id="919" r:id="rId38"/>
    <p:sldId id="920" r:id="rId39"/>
    <p:sldId id="921" r:id="rId40"/>
    <p:sldId id="922" r:id="rId41"/>
    <p:sldId id="590" r:id="rId42"/>
    <p:sldId id="824" r:id="rId43"/>
    <p:sldId id="924" r:id="rId44"/>
    <p:sldId id="925" r:id="rId45"/>
    <p:sldId id="926" r:id="rId46"/>
    <p:sldId id="927" r:id="rId47"/>
    <p:sldId id="928" r:id="rId48"/>
    <p:sldId id="929" r:id="rId49"/>
    <p:sldId id="930" r:id="rId50"/>
    <p:sldId id="931" r:id="rId51"/>
    <p:sldId id="932" r:id="rId52"/>
    <p:sldId id="933" r:id="rId53"/>
    <p:sldId id="934" r:id="rId54"/>
    <p:sldId id="1008" r:id="rId55"/>
    <p:sldId id="1009" r:id="rId56"/>
    <p:sldId id="595" r:id="rId57"/>
    <p:sldId id="814" r:id="rId58"/>
    <p:sldId id="935" r:id="rId59"/>
    <p:sldId id="936" r:id="rId60"/>
    <p:sldId id="937" r:id="rId61"/>
    <p:sldId id="1159" r:id="rId62"/>
    <p:sldId id="938" r:id="rId63"/>
    <p:sldId id="939" r:id="rId64"/>
    <p:sldId id="940" r:id="rId65"/>
    <p:sldId id="941" r:id="rId66"/>
    <p:sldId id="942" r:id="rId67"/>
    <p:sldId id="943" r:id="rId68"/>
    <p:sldId id="944" r:id="rId69"/>
    <p:sldId id="304" r:id="rId70"/>
    <p:sldId id="313" r:id="rId71"/>
    <p:sldId id="807" r:id="rId72"/>
    <p:sldId id="948" r:id="rId73"/>
    <p:sldId id="949" r:id="rId74"/>
    <p:sldId id="950" r:id="rId75"/>
    <p:sldId id="951" r:id="rId76"/>
    <p:sldId id="305" r:id="rId77"/>
    <p:sldId id="809" r:id="rId78"/>
    <p:sldId id="961" r:id="rId79"/>
    <p:sldId id="962" r:id="rId80"/>
    <p:sldId id="963" r:id="rId81"/>
    <p:sldId id="964" r:id="rId82"/>
    <p:sldId id="965" r:id="rId83"/>
    <p:sldId id="610" r:id="rId84"/>
    <p:sldId id="764" r:id="rId85"/>
    <p:sldId id="973" r:id="rId86"/>
    <p:sldId id="985" r:id="rId87"/>
    <p:sldId id="986" r:id="rId88"/>
    <p:sldId id="987" r:id="rId89"/>
    <p:sldId id="988" r:id="rId90"/>
    <p:sldId id="989" r:id="rId91"/>
    <p:sldId id="990" r:id="rId92"/>
    <p:sldId id="991" r:id="rId93"/>
    <p:sldId id="992" r:id="rId94"/>
    <p:sldId id="993" r:id="rId95"/>
    <p:sldId id="994" r:id="rId96"/>
    <p:sldId id="995" r:id="rId97"/>
    <p:sldId id="996" r:id="rId98"/>
    <p:sldId id="997" r:id="rId9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59"/>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3.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35.xml"/><Relationship Id="rId1" Type="http://schemas.openxmlformats.org/officeDocument/2006/relationships/tags" Target="../tags/tag34.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0.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1.xml"/></Relationships>
</file>

<file path=ppt/slides/_rels/slide6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2.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5.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6.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7.xml"/></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8.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9.xml"/></Relationships>
</file>

<file path=ppt/slides/_rels/slide8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3.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6440" y="683260"/>
            <a:ext cx="10904220" cy="73723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从国家的含义角度理解国家性质</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1676" name="20xzzgkb-001.jpg" descr="id:2147515218;FounderCES"/>
          <p:cNvPicPr>
            <a:picLocks noChangeAspect="1"/>
          </p:cNvPicPr>
          <p:nvPr/>
        </p:nvPicPr>
        <p:blipFill>
          <a:blip r:embed="rId2"/>
          <a:stretch>
            <a:fillRect/>
          </a:stretch>
        </p:blipFill>
        <p:spPr>
          <a:xfrm>
            <a:off x="1800860" y="1618615"/>
            <a:ext cx="8415020" cy="36214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9140" y="273685"/>
            <a:ext cx="10927080"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国体与政体。</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39140" y="1010920"/>
          <a:ext cx="10927715" cy="5364480"/>
        </p:xfrm>
        <a:graphic>
          <a:graphicData uri="http://schemas.openxmlformats.org/drawingml/2006/table">
            <a:tbl>
              <a:tblPr firstRow="1" bandRow="1">
                <a:tableStyleId>{5940675A-B579-460E-94D1-54222C63F5DA}</a:tableStyleId>
              </a:tblPr>
              <a:tblGrid>
                <a:gridCol w="704215"/>
                <a:gridCol w="3686175"/>
                <a:gridCol w="6537325"/>
              </a:tblGrid>
              <a:tr h="614680">
                <a:tc>
                  <a:txBody>
                    <a:bodyPr/>
                    <a:lstStyle/>
                    <a:p>
                      <a:pPr indent="0" algn="ctr">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内容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992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内涵</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即国家性质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反映社会各阶级在国家中的地位。统治阶级的性质决定着国家的性质。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即国家政权的组织形式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也就是国家管理形式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主要是立法、行政、司法机关的关系。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8567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关系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相互作用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国体决定政体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政体体现国体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一定的政体服务于一定的国体。适当的政体能够巩固国体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不适当的政体会危害国体。统治阶级为维护其根本利益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总是力求采用最有效的政权组织形式。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相对独立性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受地理环境、历史渊源、文化传统、人口素质、发展程度等因素的影响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政体具有相对独立性。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不能照搬</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根据国体和国情选择政体。照搬他国政体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既不能保障本国人民的政治权利和经济权利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也难以有效行使国家职能。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4525" y="542290"/>
            <a:ext cx="11032490" cy="521970"/>
          </a:xfrm>
          <a:prstGeom prst="rect">
            <a:avLst/>
          </a:prstGeom>
          <a:noFill/>
          <a:ln w="9525">
            <a:noFill/>
          </a:ln>
        </p:spPr>
        <p:txBody>
          <a:bodyPr wrap="square">
            <a:spAutoFit/>
          </a:bodyPr>
          <a:lstStyle/>
          <a:p>
            <a:pPr marL="0" indent="0"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图示国体与政体的关系</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1683" name="20xzzgkb-002.jpg" descr="id:2147515275;FounderCES"/>
          <p:cNvPicPr>
            <a:picLocks noChangeAspect="1"/>
          </p:cNvPicPr>
          <p:nvPr/>
        </p:nvPicPr>
        <p:blipFill>
          <a:blip r:embed="rId2"/>
          <a:stretch>
            <a:fillRect/>
          </a:stretch>
        </p:blipFill>
        <p:spPr>
          <a:xfrm>
            <a:off x="1473200" y="1629410"/>
            <a:ext cx="7954010" cy="23241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8655" y="436880"/>
            <a:ext cx="11031855"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资本主义国家与社会主义国家的国家制度。</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80390" y="1174115"/>
          <a:ext cx="11031855" cy="5160645"/>
        </p:xfrm>
        <a:graphic>
          <a:graphicData uri="http://schemas.openxmlformats.org/drawingml/2006/table">
            <a:tbl>
              <a:tblPr firstRow="1" bandRow="1">
                <a:tableStyleId>{5940675A-B579-460E-94D1-54222C63F5DA}</a:tableStyleId>
              </a:tblPr>
              <a:tblGrid>
                <a:gridCol w="890270"/>
                <a:gridCol w="909320"/>
                <a:gridCol w="2502535"/>
                <a:gridCol w="6729730"/>
              </a:tblGrid>
              <a:tr h="652780">
                <a:tc gridSpan="2">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资本主义国家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社会主义国家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3045">
                <a:tc gridSpan="2">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专政与民主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资产阶级享有民主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对人民群众实行专政。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人民享有民主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是绝大多数人对极少数敌对分子实行专政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新型的民主与新型的专政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最广泛、最真实、最管用的民主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优于资本主义民主。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1775">
                <a:tc rowSpan="2">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民主政体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发展程度</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走过几百年的历程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经验丰富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比较完备和成熟。</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只有百年历史</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需要借鉴人类政治文明的有益成果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不断探索、改革、自我完善。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3045">
                <a:tc vMerge="1">
                  <a:txBody>
                    <a:bodyPr/>
                    <a:lstStyle/>
                    <a:p>
                      <a:endParaRPr lang="zh-CN"/>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性质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不可能体现广大人民的意志和利益。</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不同于资本主义国家的最显著、最重要的特点是实行民主集中制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能显示强大的生命力和巨大的优越性。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9325" y="735330"/>
            <a:ext cx="10563860" cy="5262245"/>
          </a:xfrm>
          <a:prstGeom prst="rect">
            <a:avLst/>
          </a:prstGeom>
          <a:noFill/>
          <a:ln w="9525">
            <a:noFill/>
          </a:ln>
        </p:spPr>
        <p:txBody>
          <a:bodyPr wrap="square">
            <a:spAutoFit/>
          </a:bodyPr>
          <a:lstStyle/>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现代国家的政权组织形式</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代议制。</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代议制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就是由选举产生的、代表民意的机关来行使国家权力的方式。</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充当公民与国家之间的政治纽带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成为现代民主政体的共同特征。</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民主共和制和君主立宪制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从国家权力机关和国家元首的产生方式及其职权范围看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82320" y="659765"/>
          <a:ext cx="10888345" cy="5899785"/>
        </p:xfrm>
        <a:graphic>
          <a:graphicData uri="http://schemas.openxmlformats.org/drawingml/2006/table">
            <a:tbl>
              <a:tblPr firstRow="1" bandRow="1">
                <a:tableStyleId>{5940675A-B579-460E-94D1-54222C63F5DA}</a:tableStyleId>
              </a:tblPr>
              <a:tblGrid>
                <a:gridCol w="1299845"/>
                <a:gridCol w="2508250"/>
                <a:gridCol w="3514090"/>
                <a:gridCol w="3566160"/>
              </a:tblGrid>
              <a:tr h="676910">
                <a:tc rowSpan="2">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君主立宪制</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民主共和制</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7627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议会制君主立宪制</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议会制共和制</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总统制共和制</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4595">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国家元首产生方式及职权</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世袭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象征、无实权</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选举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无实权</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选举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有实权</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034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形成原因</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资产阶级革命不彻底或对君主制进行改良的产物。</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遵循民主的基本原则建立起来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是资产阶级革命比较彻底的产物。</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0198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国家权力中心</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总统</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757872" y="546100"/>
          <a:ext cx="10725150" cy="5995670"/>
        </p:xfrm>
        <a:graphic>
          <a:graphicData uri="http://schemas.openxmlformats.org/drawingml/2006/table">
            <a:tbl>
              <a:tblPr firstRow="1" bandRow="1">
                <a:tableStyleId>{5940675A-B579-460E-94D1-54222C63F5DA}</a:tableStyleId>
              </a:tblPr>
              <a:tblGrid>
                <a:gridCol w="1838325"/>
                <a:gridCol w="2514600"/>
                <a:gridCol w="3164840"/>
                <a:gridCol w="3207385"/>
              </a:tblGrid>
              <a:tr h="441960">
                <a:tc rowSpan="2">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君主立宪制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民主共和制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8750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议会制君主立宪制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议会制共和制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总统制共和制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972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立法机关和行政机关的关系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监督与被监督的关系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相互独立、由总统组织政府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201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议会产生方式及职能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选举/立法,组织政府、监督权、财政权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选举/立法,监督权等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191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典型国家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英国、西班牙、日本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意大利、德国、奥地利、印度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美国、墨西哥、巴西、阿根廷、印尼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03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①都是现代国家所采取的基本政权组织形式。②相对于君主专制,是国家政权组织形式上的巨大进步。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83845" y="212090"/>
            <a:ext cx="11173460"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议会制和总统制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从立法机关与行政机关的关系看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283845" y="985520"/>
          <a:ext cx="11623675" cy="5462270"/>
        </p:xfrm>
        <a:graphic>
          <a:graphicData uri="http://schemas.openxmlformats.org/drawingml/2006/table">
            <a:tbl>
              <a:tblPr firstRow="1" bandRow="1">
                <a:tableStyleId>{5940675A-B579-460E-94D1-54222C63F5DA}</a:tableStyleId>
              </a:tblPr>
              <a:tblGrid>
                <a:gridCol w="374650"/>
                <a:gridCol w="3155950"/>
                <a:gridCol w="4131945"/>
                <a:gridCol w="3961130"/>
              </a:tblGrid>
              <a:tr h="457200">
                <a:tc gridSpan="2">
                  <a:txBody>
                    <a:bodyPr/>
                    <a:lstStyle/>
                    <a:p>
                      <a:pPr indent="0" algn="ctr" fontAlgn="auto">
                        <a:lnSpc>
                          <a:spcPct val="150000"/>
                        </a:lnSpc>
                        <a:buNone/>
                      </a:pPr>
                      <a:r>
                        <a:rPr lang="en-US" altLang="zh-CN" sz="22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议会制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总统制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1735">
                <a:tc rowSpan="4">
                  <a:txBody>
                    <a:bodyPr/>
                    <a:lstStyle/>
                    <a:p>
                      <a:pPr indent="0" algn="ctr">
                        <a:buNone/>
                      </a:pPr>
                      <a:r>
                        <a:rPr lang="zh-CN" altLang="en-US" sz="2200" b="0">
                          <a:solidFill>
                            <a:srgbClr val="000000"/>
                          </a:solidFill>
                          <a:latin typeface="微软雅黑" panose="020B0503020204020204" charset="-122"/>
                          <a:ea typeface="微软雅黑" panose="020B0503020204020204" charset="-122"/>
                          <a:cs typeface="NEU-BZ-S92" charset="0"/>
                        </a:rPr>
                        <a:t>区别</a:t>
                      </a:r>
                    </a:p>
                    <a:p>
                      <a:pPr indent="0">
                        <a:buNone/>
                      </a:pPr>
                      <a:r>
                        <a:rPr lang="en-US" altLang="zh-CN" sz="2200" b="0">
                          <a:solidFill>
                            <a:srgbClr val="000000"/>
                          </a:solidFill>
                          <a:latin typeface="微软雅黑" panose="020B0503020204020204" charset="-122"/>
                          <a:ea typeface="微软雅黑" panose="020B0503020204020204" charset="-122"/>
                        </a:rPr>
                        <a:t> </a:t>
                      </a:r>
                    </a:p>
                    <a:p>
                      <a:pPr indent="0">
                        <a:buNone/>
                      </a:pPr>
                      <a:r>
                        <a:rPr lang="en-US" altLang="zh-CN" sz="2200" b="0">
                          <a:solidFill>
                            <a:srgbClr val="000000"/>
                          </a:solidFill>
                          <a:latin typeface="微软雅黑" panose="020B0503020204020204" charset="-122"/>
                          <a:ea typeface="微软雅黑" panose="020B0503020204020204" charset="-122"/>
                        </a:rPr>
                        <a:t> </a:t>
                      </a:r>
                    </a:p>
                    <a:p>
                      <a:pPr indent="0">
                        <a:buNone/>
                      </a:pPr>
                      <a:r>
                        <a:rPr lang="en-US" altLang="zh-CN" sz="2200" b="0">
                          <a:solidFill>
                            <a:srgbClr val="000000"/>
                          </a:solidFill>
                          <a:latin typeface="微软雅黑" panose="020B0503020204020204" charset="-122"/>
                          <a:ea typeface="微软雅黑" panose="020B0503020204020204" charset="-122"/>
                        </a:rPr>
                        <a:t> </a:t>
                      </a:r>
                      <a:endParaRPr lang="en-US" altLang="zh-CN" sz="22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国家元首在国家政治生活中的地位</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国家元首是虚位元首</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没有实权</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职责多是礼仪性的。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总统既是国家元首</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又是政府首脑。</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680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政府产生的办法</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政府以议会为基础产生。</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总统由选民直接或间接选举产生。总统组织政府。</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07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政府与议会的关系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政府接受议会的监督</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定期向议会报告工作。</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总统独立于议会之外</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总统只对选民负责</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不对议会负责。</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038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国家权力中心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议会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总统</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075">
                <a:tc gridSpan="2">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联系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都是现代资本主义国家所采取的政权组织形式</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都是为维护资产阶级统治服务的。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31240" y="144780"/>
            <a:ext cx="10703560" cy="138366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现代国家的结构形式</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单一制和联邦制的区别。</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1007745" y="1447165"/>
          <a:ext cx="10703560" cy="4753610"/>
        </p:xfrm>
        <a:graphic>
          <a:graphicData uri="http://schemas.openxmlformats.org/drawingml/2006/table">
            <a:tbl>
              <a:tblPr firstRow="1" bandRow="1">
                <a:tableStyleId>{5940675A-B579-460E-94D1-54222C63F5DA}</a:tableStyleId>
              </a:tblPr>
              <a:tblGrid>
                <a:gridCol w="1518285"/>
                <a:gridCol w="3953510"/>
                <a:gridCol w="5231765"/>
              </a:tblGrid>
              <a:tr h="594360">
                <a:tc>
                  <a:txBody>
                    <a:bodyPr/>
                    <a:lstStyle/>
                    <a:p>
                      <a:pPr indent="0" algn="ctr"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单一制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联邦制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808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组成单位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按地域划分的普通行政区域或自治区域。</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享有相对主权的完整政治实体。</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7680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权力划分</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中央享有最高权力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地方政权被置于中央政权的统一领导下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只能在宪法和法律规定的权限范围内行使职权。</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国家整体与其组成部分的权限范围由联邦宪法规定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在各自的权限范围内享有最高权力并直接行使于人民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相互间不得任意干涉。</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43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权力来源</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地方权力由中央授予</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国家权力是成员单位让予的。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75627" y="733425"/>
          <a:ext cx="11087100" cy="5684520"/>
        </p:xfrm>
        <a:graphic>
          <a:graphicData uri="http://schemas.openxmlformats.org/drawingml/2006/table">
            <a:tbl>
              <a:tblPr firstRow="1" bandRow="1">
                <a:tableStyleId>{5940675A-B579-460E-94D1-54222C63F5DA}</a:tableStyleId>
              </a:tblPr>
              <a:tblGrid>
                <a:gridCol w="1374775"/>
                <a:gridCol w="3470275"/>
                <a:gridCol w="6242050"/>
              </a:tblGrid>
              <a:tr h="595630">
                <a:tc>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单一制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联邦制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5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国家机构组成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全国只有一个中央政权。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除有联邦中央政权外,联邦成员单位也有自己的中央政权。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5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法律体系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全国只有一部宪法。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除有联邦的宪法外,联邦成员单位也有自己的宪法。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5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公民国籍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公民只有一种国籍。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联邦公民同时也是联邦成员单位的公民。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8811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对外关系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中央政权统一行使外交权,地方政权不能代表国家行使外交权。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联邦是国际交往的主体,但有的联邦制国家允许联邦成员单位有某些外交权。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5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典型国家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中国、法国、英国、日本等。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美国、德国、俄罗斯、巴西、印度等。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6580" y="1906905"/>
            <a:ext cx="11498580" cy="829310"/>
          </a:xfrm>
          <a:ln>
            <a:noFill/>
          </a:ln>
        </p:spPr>
        <p:txBody>
          <a:bodyPr wrap="square" anchor="ctr" anchorCtr="0"/>
          <a:lstStyle/>
          <a:p>
            <a:r>
              <a:rPr lang="zh-CN" altLang="en-US" sz="5330" b="1" dirty="0" smtClean="0">
                <a:sym typeface="+mn-ea"/>
              </a:rPr>
              <a:t>专题十七  国家和国际组织常识</a:t>
            </a:r>
            <a:endParaRPr lang="en-US" altLang="zh-CN" sz="5330" b="1" dirty="0" smtClean="0">
              <a:sym typeface="+mn-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6440" y="538480"/>
            <a:ext cx="10986135" cy="267652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国家结构形式与国家政权组织形式均为国家制度的形式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结构形式强调的是中央与地方或者国家整体与组成部分之间的关系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国家政权组织形式强调的是国家机关之间的关系。</a:t>
            </a:r>
          </a:p>
          <a:p>
            <a:pPr marL="0" indent="0"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6440" y="538480"/>
            <a:ext cx="10986135" cy="4615815"/>
          </a:xfrm>
          <a:prstGeom prst="rect">
            <a:avLst/>
          </a:prstGeom>
          <a:noFill/>
          <a:ln w="9525">
            <a:noFill/>
          </a:ln>
        </p:spPr>
        <p:txBody>
          <a:bodyPr wrap="square">
            <a:spAutoFit/>
          </a:bodyPr>
          <a:lstStyle/>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(2)维护主权国家的统一。</a:t>
            </a: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①影响国家结构形式的因素。</a:t>
            </a: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a.一个国家采用何种国家结构形式,是阶级、民族、历史和文化等因素综合起作用的结果。</a:t>
            </a: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b.人口、领土、政权、主权始终是国家存在和发展的基本条件,也是选择国家结构形式时必须面对的基本问题。</a:t>
            </a:r>
          </a:p>
          <a:p>
            <a:pPr marL="0" indent="0"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1335" y="260985"/>
            <a:ext cx="11150600" cy="737235"/>
          </a:xfrm>
          <a:prstGeom prst="rect">
            <a:avLst/>
          </a:prstGeom>
          <a:noFill/>
          <a:ln w="9525">
            <a:noFill/>
          </a:ln>
        </p:spPr>
        <p:txBody>
          <a:bodyPr wrap="square" lIns="144145">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NEU-BZ-S92" charset="0"/>
              </a:rPr>
              <a:t>②</a:t>
            </a:r>
            <a:r>
              <a:rPr lang="zh-CN" altLang="en-US" sz="2800" b="0">
                <a:solidFill>
                  <a:srgbClr val="000000"/>
                </a:solidFill>
                <a:latin typeface="微软雅黑" panose="020B0503020204020204" charset="-122"/>
                <a:ea typeface="微软雅黑" panose="020B0503020204020204" charset="-122"/>
                <a:cs typeface="方正书宋_GBK" panose="02000000000000000000" pitchFamily="2" charset="-122"/>
              </a:rPr>
              <a:t>维护我国的主权统一。</a:t>
            </a:r>
            <a:endParaRPr lang="zh-CN" altLang="en-US" sz="2800">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604520" y="998220"/>
          <a:ext cx="10721975" cy="5486400"/>
        </p:xfrm>
        <a:graphic>
          <a:graphicData uri="http://schemas.openxmlformats.org/drawingml/2006/table">
            <a:tbl>
              <a:tblPr firstRow="1" bandRow="1">
                <a:tableStyleId>{5940675A-B579-460E-94D1-54222C63F5DA}</a:tableStyleId>
              </a:tblPr>
              <a:tblGrid>
                <a:gridCol w="692150"/>
                <a:gridCol w="10029825"/>
              </a:tblGrid>
              <a:tr h="32918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原因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我国的国家结构形式是单一制。中央和地方各级国家机构按民主集中制的原则划分职权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地方必须服从中央。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主要原因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在当代中国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实现祖国的和平统一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是全体人民的共同意志。</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世界上只有一个中国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大陆和台湾同属于一个中国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这是国际社会的广泛共识。任何旨在制造“台湾独立”的图谋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终究是不能得逞的。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人口、领土、政权、主权始终是国家存在和发展的基本条件。中国的主权和领土完整不容分割。</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措施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要维护民族团结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不断增强包括各民族在内的全体人民的凝聚力和向心力。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要维护国家领土和主权完整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坚决反对任何外来势力的入侵或占领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坚决反对分裂国家的行为。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在台湾问题上坚持一个中国原则和 “九二共识”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在港澳问题上坚持“一国两制”。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5010" y="213360"/>
            <a:ext cx="10984865"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全面把握国际组织</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15010" y="866775"/>
          <a:ext cx="10984865" cy="5871210"/>
        </p:xfrm>
        <a:graphic>
          <a:graphicData uri="http://schemas.openxmlformats.org/drawingml/2006/table">
            <a:tbl>
              <a:tblPr firstRow="1" bandRow="1">
                <a:tableStyleId>{5940675A-B579-460E-94D1-54222C63F5DA}</a:tableStyleId>
              </a:tblPr>
              <a:tblGrid>
                <a:gridCol w="932815"/>
                <a:gridCol w="1012825"/>
                <a:gridCol w="9039225"/>
              </a:tblGrid>
              <a:tr h="49339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国际组织是国际社会的重要成员。</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988695">
                <a:tc row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形成与发展</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国际组织是国际关系发展到一定历史阶段的产物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其形成和发展反映了生产力发展的水平和要求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也表明人类交往日益频繁和面临的问题日益复杂。</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09728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第二次世界大战后国际组织的迅猛增加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适应了新科技革命带来的经济全球化的需要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适应了当代世界多极化趋势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体现了对全人类面临的共同课题的关注。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94665">
                <a:tc rowSpan="4">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特征</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国际性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国际组织是国家、地区之间的组织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两个以上国家、地区的政府、团体或公民才能建立国际组织。</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562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目的性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国际组织有特定的宗旨。宗旨是其开展活动的指导原则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也是其在国际社会存在的意义所在。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626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组织性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国际组织设有多层次的机构来开展活动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实现其宗旨。其常设性机构处理日常事务。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86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自主性</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国际组织代表各成员的共同利益而不是某个特定成员的单方利益。在一定程度上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国际组织自主开展活动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独立运作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其决议也有某种强制力。</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902970" y="356870"/>
          <a:ext cx="10867390" cy="6144260"/>
        </p:xfrm>
        <a:graphic>
          <a:graphicData uri="http://schemas.openxmlformats.org/drawingml/2006/table">
            <a:tbl>
              <a:tblPr firstRow="1" bandRow="1">
                <a:tableStyleId>{5940675A-B579-460E-94D1-54222C63F5DA}</a:tableStyleId>
              </a:tblPr>
              <a:tblGrid>
                <a:gridCol w="349250"/>
                <a:gridCol w="828675"/>
                <a:gridCol w="9689465"/>
              </a:tblGrid>
              <a:tr h="1124585">
                <a:tc rowSpan="3">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分类</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成员性质</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政府间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成员是主权国家或地区的政府。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非政府间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成员主要是团体或公民。</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458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地理范围</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世界性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向全世界开放。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区域性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成员限于某一特定的地域范围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或基于某一共同的军事、经济利益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或基于某种共同的文化、宗教、民族背景。</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458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职能范围</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一般性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职能范围广泛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涉及政治、经济、文化、社会等方面。</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专门性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只具有专业技术职能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主要开展科技、文化、教育、卫生等方面的专业技术性活动。</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4585">
                <a:tc rowSpan="2"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促进国际社会在政治、经济、文化等领域开展交流、协调、合作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调停和解决国际政治冲突和经济纠纷</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促进世界和平与发展。</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4585">
                <a:tc gridSpan="2"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v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消极作用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国际组织参与国际事务受诸多因素制约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有其局限性。有些大国倚仗实力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力图控制国际组织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使之成为其推行强权和霸权的工具。</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4040" y="657225"/>
            <a:ext cx="11044555" cy="396938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按照不同的分类标准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同一国际组织可能属于不同的类型。</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国际组织不能凌驾于主权国家之上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相反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它要服从和服务于主权国家的特定目的和利益。</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国际组织对主权国家间的矛盾和纠纷具有一定的约束力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但不具备强制力。</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0245" y="343535"/>
            <a:ext cx="11034395" cy="521970"/>
          </a:xfrm>
          <a:prstGeom prst="rect">
            <a:avLst/>
          </a:prstGeom>
          <a:noFill/>
          <a:ln w="9525">
            <a:noFill/>
          </a:ln>
        </p:spPr>
        <p:txBody>
          <a:bodyPr wrap="square">
            <a:spAutoFit/>
          </a:bodyPr>
          <a:lstStyle/>
          <a:p>
            <a:pPr indent="0"/>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中国与国际组织的关系</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90245" y="1110615"/>
          <a:ext cx="10881995" cy="4659630"/>
        </p:xfrm>
        <a:graphic>
          <a:graphicData uri="http://schemas.openxmlformats.org/drawingml/2006/table">
            <a:tbl>
              <a:tblPr firstRow="1" bandRow="1">
                <a:tableStyleId>{5940675A-B579-460E-94D1-54222C63F5DA}</a:tableStyleId>
              </a:tblPr>
              <a:tblGrid>
                <a:gridCol w="1912620"/>
                <a:gridCol w="791210"/>
                <a:gridCol w="8178165"/>
              </a:tblGrid>
              <a:tr h="338836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中国在世界舞台</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政策</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坚持和平发展道路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高举和平、发展、合作、共赢的旗帜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恪守维护世界和平、促进共同发展的外交政策宗旨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积极促进“一带一路”国际合作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积极参与全球治理体系改革和建设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推动建设相互尊重、公平正义、合作共赢的新型国际关系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推动构建人类命运共同体。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7127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广泛参加国际组织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积极参与多边事务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支持联合国、上海合作组织等发挥积极作用。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92455" y="379095"/>
          <a:ext cx="11007725" cy="4751070"/>
        </p:xfrm>
        <a:graphic>
          <a:graphicData uri="http://schemas.openxmlformats.org/drawingml/2006/table">
            <a:tbl>
              <a:tblPr firstRow="1" bandRow="1">
                <a:tableStyleId>{5940675A-B579-460E-94D1-54222C63F5DA}</a:tableStyleId>
              </a:tblPr>
              <a:tblGrid>
                <a:gridCol w="1999615"/>
                <a:gridCol w="675005"/>
                <a:gridCol w="8333105"/>
              </a:tblGrid>
              <a:tr h="99949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中国与周边</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政策</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坚持与邻为善、以邻为伴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巩固睦邻友好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深化互利合作。</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13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参与创建了上海合作组织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参加了亚太经济合作组织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与东南亚国家联盟建立了“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10+1”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10+3”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领导人对话机制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为本地区的繁荣稳定作出了积极贡献。</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126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中国与区域性国际组织</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政策</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积极发展与区域性国际组织的关系。</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949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与欧盟建立了领导人年度会晤机制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致力于发展全面战略伙伴关系。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重视与非洲国家的传统友谊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与非洲联盟团结合作。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与阿拉伯国家联盟、石油输出国组织等发展中国家组建的国际组织发展友好关系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支持其维护自身的正当权益。</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815830" cy="67661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君主立宪制和民主共和制:以英国和法国为例</a:t>
            </a:r>
          </a:p>
        </p:txBody>
      </p:sp>
      <p:sp>
        <p:nvSpPr>
          <p:cNvPr id="3" name="文本框 2"/>
          <p:cNvSpPr txBox="1"/>
          <p:nvPr/>
        </p:nvSpPr>
        <p:spPr>
          <a:xfrm>
            <a:off x="574675" y="894080"/>
            <a:ext cx="11043920" cy="138366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英国的君主立宪制</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英国君主立宪制的结构特点与实质。</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海南高考第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21</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574675" y="2351405"/>
          <a:ext cx="11173460" cy="3822700"/>
        </p:xfrm>
        <a:graphic>
          <a:graphicData uri="http://schemas.openxmlformats.org/drawingml/2006/table">
            <a:tbl>
              <a:tblPr firstRow="1" bandRow="1">
                <a:tableStyleId>{5940675A-B579-460E-94D1-54222C63F5DA}</a:tableStyleId>
              </a:tblPr>
              <a:tblGrid>
                <a:gridCol w="901065"/>
                <a:gridCol w="541020"/>
                <a:gridCol w="9731375"/>
              </a:tblGrid>
              <a:tr h="38227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结构特点</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国王</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虚位元首”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仅具有象征性的地位。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名义上是国家元首和武装部队总司令</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形式上有权任免首相、各部大臣等高级官员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有权召集、停止和解散议会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有权批准法律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但在实际政治生活中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真正的国家权力掌握在议会和内阁手中。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国家统一和民族团结的象征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承担国家元首的礼仪性职责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向首相和大臣提供意见和建议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发挥咨询作用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成为联系英联邦各成员国的纽带。</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51180" y="440055"/>
          <a:ext cx="11090275" cy="5943600"/>
        </p:xfrm>
        <a:graphic>
          <a:graphicData uri="http://schemas.openxmlformats.org/drawingml/2006/table">
            <a:tbl>
              <a:tblPr firstRow="1" bandRow="1">
                <a:tableStyleId>{5940675A-B579-460E-94D1-54222C63F5DA}</a:tableStyleId>
              </a:tblPr>
              <a:tblGrid>
                <a:gridCol w="895985"/>
                <a:gridCol w="596265"/>
                <a:gridCol w="9598025"/>
              </a:tblGrid>
              <a:tr h="2884805">
                <a:tc rowSpan="2">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结构特点</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议会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是国家最高立法机关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主要扮演立法者和监督者的角色。</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组成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主要由上议院和下议院组成。议会下院是“至尊议会”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拥有极大的权力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包括立法权、财政权和监督权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是行政权力的最高来源。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现状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议会的实际权力不断萎缩。由下院多数党组织的内阁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要求其议会党团服从党纪</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议员很难自己作出决定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随着社会的发展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专业性立法越来越多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议员受到专业限制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多数情况是根据内阁的提案作出选择。</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883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内阁</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国家最高行政机关。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从议会产生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由占议会多数席位的政党组成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对议会负责。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制定内外政策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向议会提交议案以及需要议会审议的政策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行使最高行政权力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协调和确定政府各部门职权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在国家处于紧急状态时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采取紧急行动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必要时宣布提前大选。</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294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实质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这一政体本质上是资产阶级政权的一种组织形式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是维护资产阶级利益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为资产阶级服务的。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各具特色的国家和国际组织</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君主立宪制和民主共和制：以英国和法国为例</a:t>
            </a:r>
          </a:p>
        </p:txBody>
      </p:sp>
      <p:sp>
        <p:nvSpPr>
          <p:cNvPr id="4" name="矩形 3">
            <a:hlinkClick r:id="rId2" action="ppaction://hlinksldjump"/>
          </p:cNvPr>
          <p:cNvSpPr/>
          <p:nvPr/>
        </p:nvSpPr>
        <p:spPr>
          <a:xfrm>
            <a:off x="689450" y="36216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日益重要的国际组织</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联邦制、两党制、三权分立：以美国为例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0880" y="595630"/>
            <a:ext cx="10963275" cy="4615815"/>
          </a:xfrm>
          <a:prstGeom prst="rect">
            <a:avLst/>
          </a:prstGeom>
          <a:noFill/>
          <a:ln w="9525">
            <a:noFill/>
          </a:ln>
        </p:spPr>
        <p:txBody>
          <a:bodyPr wrap="square">
            <a:spAutoFit/>
          </a:bodyPr>
          <a:lstStyle/>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内阁与首相。</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首相和内阁要向议会负责。阁员人数由首相确定。</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第二次世界大战后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首相的实际权力越来越大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可以说集党、政、军大权于一身。但也受到种种制约。首相是议会多数党领袖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如果内阁和议会党团中的多数人认为首相已经不能胜任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他就必须下台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议会有权监督内阁和首相</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国王对首相有磋商权和警告权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舆论和反对党随时关注着首相的一举一动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制约其“过分”的行为。</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0060" y="578485"/>
            <a:ext cx="11231880" cy="73723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图示英国君主立宪制的结构特点</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1706" name="20xzzgkb-003.jpg" descr="id:2147515500;FounderCES"/>
          <p:cNvPicPr>
            <a:picLocks noChangeAspect="1"/>
          </p:cNvPicPr>
          <p:nvPr/>
        </p:nvPicPr>
        <p:blipFill>
          <a:blip r:embed="rId2"/>
          <a:stretch>
            <a:fillRect/>
          </a:stretch>
        </p:blipFill>
        <p:spPr>
          <a:xfrm>
            <a:off x="2578735" y="1603375"/>
            <a:ext cx="5179695" cy="36506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1365" y="601980"/>
            <a:ext cx="10683240" cy="737235"/>
          </a:xfrm>
          <a:prstGeom prst="rect">
            <a:avLst/>
          </a:prstGeom>
          <a:noFill/>
          <a:ln w="9525">
            <a:noFill/>
          </a:ln>
        </p:spPr>
        <p:txBody>
          <a:bodyPr wrap="square">
            <a:spAutoFit/>
          </a:bodyPr>
          <a:lstStyle/>
          <a:p>
            <a:pPr marL="0" indent="0" algn="ctr" fontAlgn="auto">
              <a:lnSpc>
                <a:spcPct val="150000"/>
              </a:lnSpc>
            </a:pPr>
            <a:r>
              <a:rPr lang="zh-CN" altLang="en-US" sz="2800" b="1">
                <a:solidFill>
                  <a:srgbClr val="000000"/>
                </a:solidFill>
                <a:latin typeface="微软雅黑" panose="020B0503020204020204" charset="-122"/>
                <a:ea typeface="微软雅黑" panose="020B0503020204020204" charset="-122"/>
                <a:cs typeface="方正黑体_GBK" charset="0"/>
              </a:rPr>
              <a:t>图示君主立宪制的实质</a:t>
            </a:r>
          </a:p>
        </p:txBody>
      </p:sp>
      <p:pic>
        <p:nvPicPr>
          <p:cNvPr id="1715" name="20xzzgkb-004.jpg" descr="id:2147515563;FounderCES"/>
          <p:cNvPicPr>
            <a:picLocks noChangeAspect="1"/>
          </p:cNvPicPr>
          <p:nvPr/>
        </p:nvPicPr>
        <p:blipFill>
          <a:blip r:embed="rId2"/>
          <a:stretch>
            <a:fillRect/>
          </a:stretch>
        </p:blipFill>
        <p:spPr>
          <a:xfrm>
            <a:off x="2990850" y="1513205"/>
            <a:ext cx="6029960" cy="41421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9960" y="567055"/>
            <a:ext cx="10539730"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法国的民主共和制与半总统制</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浙江</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7</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月选考第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32</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949960" y="1513840"/>
          <a:ext cx="10538460" cy="4157980"/>
        </p:xfrm>
        <a:graphic>
          <a:graphicData uri="http://schemas.openxmlformats.org/drawingml/2006/table">
            <a:tbl>
              <a:tblPr firstRow="1" bandRow="1">
                <a:tableStyleId>{5940675A-B579-460E-94D1-54222C63F5DA}</a:tableStyleId>
              </a:tblPr>
              <a:tblGrid>
                <a:gridCol w="509270"/>
                <a:gridCol w="509905"/>
                <a:gridCol w="9519285"/>
              </a:tblGrid>
              <a:tr h="1812925">
                <a:tc rowSpan="3">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国家机构</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总统</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产生与任期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由选民直接选举产生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任期五年。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国家元首和武装部队的统帅</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国家权力的中心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掌握大政方针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占主导地位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施政重点是国防外交。</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284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政府</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由总统任命。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总理是政府首脑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领导政府具体行使国家行政权力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施政重点在内政经济。</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221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由国民议会和参议院两院组成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国民议会主要行使立法权、财政权、监督权。在行使立法权方面</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参议院和国民议会有同等的权力。</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nvGraphicFramePr>
        <p:xfrm>
          <a:off x="819150" y="1104265"/>
          <a:ext cx="10626725" cy="3404235"/>
        </p:xfrm>
        <a:graphic>
          <a:graphicData uri="http://schemas.openxmlformats.org/drawingml/2006/table">
            <a:tbl>
              <a:tblPr firstRow="1" bandRow="1">
                <a:tableStyleId>{5940675A-B579-460E-94D1-54222C63F5DA}</a:tableStyleId>
              </a:tblPr>
              <a:tblGrid>
                <a:gridCol w="1326515"/>
                <a:gridCol w="9300210"/>
              </a:tblGrid>
              <a:tr h="340423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政体运行</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总统根据宪法赋予的权力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在法国政治舞台上发挥重要作用。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总理领导政府具体行使国家行政权力。政府要对议会负责。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议会对政府的监督和制约的表现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政府施政纲领及各项改革方案、立法修正案和提案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必须经过两院议会通过才能生效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年度财政预算须经议会通过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议会可以按照“政府对议会负责”的规定制约政府行动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可以通过质询、投不信任票甚至弹劾等方式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追究政府的政治责任。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58825" y="436880"/>
          <a:ext cx="10808335" cy="5891530"/>
        </p:xfrm>
        <a:graphic>
          <a:graphicData uri="http://schemas.openxmlformats.org/drawingml/2006/table">
            <a:tbl>
              <a:tblPr firstRow="1" bandRow="1">
                <a:tableStyleId>{5940675A-B579-460E-94D1-54222C63F5DA}</a:tableStyleId>
              </a:tblPr>
              <a:tblGrid>
                <a:gridCol w="522605"/>
                <a:gridCol w="1190625"/>
                <a:gridCol w="9095105"/>
              </a:tblGrid>
              <a:tr h="1288415">
                <a:tc rowSpan="3">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政体特点</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半总统制</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兼有两个政体的特点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总统制因素。如总统由普选产生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总统掌管最高行政权力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总统任免总理和组织政府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总统不对议会负责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等等。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议会制因素。如政府对议会而不对总统负责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议会可以通过表决对政府的不信任案来决定政府的去留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等等。</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5105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行政双头制</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总统和总理都有行政权。总统掌握大政方针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总理负责具体行政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总统占主导地位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总理听命于总统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总统的施政重点是国防外交</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总理的施政重点在内政经济。</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778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多党制</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法国始终未能形成两个左右政治局势的大党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党外有党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党内有派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党派林立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随着中间阶层的壮大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左右翼政党都出现向中间靠拢的趋势。</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19760" y="558800"/>
            <a:ext cx="10951210" cy="526224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正确认识“左右共治”</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是指总统和总理出自不同党派的局面。</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影响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这是由法国政体结构导致的一种特有现象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处理不好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会引发危机。</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原因</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总统和总理权力来源不同。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总统由选民直接选出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议会无法制约选民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总理虽由总统直接任命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但要对议会负责。</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法国的半总统制、行政双头制是其产生的重要条件。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多党制也是其产生的一个因素。</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5795" y="254635"/>
            <a:ext cx="10874375" cy="138366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英法两国政体的异同</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英法两国政体的差异。</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69925" y="1683385"/>
          <a:ext cx="10483215" cy="4209415"/>
        </p:xfrm>
        <a:graphic>
          <a:graphicData uri="http://schemas.openxmlformats.org/drawingml/2006/table">
            <a:tbl>
              <a:tblPr firstRow="1" bandRow="1">
                <a:tableStyleId>{5940675A-B579-460E-94D1-54222C63F5DA}</a:tableStyleId>
              </a:tblPr>
              <a:tblGrid>
                <a:gridCol w="532130"/>
                <a:gridCol w="819150"/>
                <a:gridCol w="2496185"/>
                <a:gridCol w="6635750"/>
              </a:tblGrid>
              <a:tr h="699770">
                <a:tc gridSpan="2">
                  <a:txBody>
                    <a:bodyPr/>
                    <a:lstStyle/>
                    <a:p>
                      <a:pPr indent="0" algn="ctr"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英国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法国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1030">
                <a:tc rowSpan="3">
                  <a:txBody>
                    <a:bodyPr/>
                    <a:lstStyle/>
                    <a:p>
                      <a:pPr indent="0" algn="ctr" fontAlgn="auto">
                        <a:lnSpc>
                          <a:spcPct val="150000"/>
                        </a:lnSpc>
                        <a:buNone/>
                      </a:pPr>
                      <a:r>
                        <a:rPr lang="zh-CN" altLang="en-US" sz="2000" b="0">
                          <a:solidFill>
                            <a:srgbClr val="000000"/>
                          </a:solidFill>
                          <a:latin typeface="微软雅黑" panose="020B0503020204020204" charset="-122"/>
                          <a:ea typeface="微软雅黑" panose="020B0503020204020204" charset="-122"/>
                          <a:cs typeface="NEU-BZ-S92" charset="0"/>
                        </a:rPr>
                        <a:t>差异</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endParaRPr lang="en-US" altLang="zh-CN" sz="20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议会制君主立宪制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民主共和制中的半总统制</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26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最高立法机关和最高权力机关。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立法机关。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26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国家元首</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国王一般只承担礼仪性职责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是“虚位君主”。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总统是国家行政权力的中心。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97230" y="354330"/>
          <a:ext cx="10619740" cy="5669915"/>
        </p:xfrm>
        <a:graphic>
          <a:graphicData uri="http://schemas.openxmlformats.org/drawingml/2006/table">
            <a:tbl>
              <a:tblPr firstRow="1" bandRow="1">
                <a:tableStyleId>{5940675A-B579-460E-94D1-54222C63F5DA}</a:tableStyleId>
              </a:tblPr>
              <a:tblGrid>
                <a:gridCol w="504825"/>
                <a:gridCol w="761365"/>
                <a:gridCol w="3351530"/>
                <a:gridCol w="6002020"/>
              </a:tblGrid>
              <a:tr h="619125">
                <a:tc gridSpan="2">
                  <a:txBody>
                    <a:bodyPr/>
                    <a:lstStyle/>
                    <a:p>
                      <a:pPr indent="0" algn="ctr"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英国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法国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98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差异</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政党制度</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两党制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由议会多数党组阁。</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多党制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由几个党派联合形成议会多数派并组成多党联合政府。</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239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政府首脑</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首相由议会中多数党领袖担任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权力很大。</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总理由总统任命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权力较英国首相要小得多。</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317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原因</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理论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国体决定政体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政体具有相对独立性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受地理环境、历史渊源、文化传统、人口素质、发展程度等因素的影响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相同的国体可以采取不同的政体。</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3825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具体情况</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与英法两国资产阶级革命不同的历史背景、阶级力量对比和政治传统有密切关系。</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3110" y="286385"/>
            <a:ext cx="10885805"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英法两国政体的相同点。</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87400" y="1035050"/>
          <a:ext cx="10794365" cy="5028565"/>
        </p:xfrm>
        <a:graphic>
          <a:graphicData uri="http://schemas.openxmlformats.org/drawingml/2006/table">
            <a:tbl>
              <a:tblPr firstRow="1" bandRow="1">
                <a:tableStyleId>{5940675A-B579-460E-94D1-54222C63F5DA}</a:tableStyleId>
              </a:tblPr>
              <a:tblGrid>
                <a:gridCol w="2940050"/>
                <a:gridCol w="7854315"/>
              </a:tblGrid>
              <a:tr h="113347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政体与国体的关系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都属于资本主义国家的统治形式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都是资产阶级政权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执政的根本目标都是维护资本主义制度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为资产阶级服务。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992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执政党的性质和作用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英法两国执政党的阶级性质相同。执政党的阶级性质体现了国家政权的性质。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英法两国右翼政党始终是资产阶级的代表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英国的工党、法国的社会党等左翼政党也已经公开充当资本主义制度的捍卫者。</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0053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国家权力的运行方式</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英法两国权力机关的变化趋势相近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都出现了议会权力萎缩、行政权力加强的趋势。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国家和国际组织的基本理论</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英法两国的政体</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美国的政治制度</a:t>
            </a:r>
          </a:p>
        </p:txBody>
      </p:sp>
      <p:sp>
        <p:nvSpPr>
          <p:cNvPr id="2" name="矩形 1">
            <a:hlinkClick r:id="rId2" action="ppaction://hlinksldjump"/>
          </p:cNvPr>
          <p:cNvSpPr/>
          <p:nvPr/>
        </p:nvSpPr>
        <p:spPr>
          <a:xfrm>
            <a:off x="689450" y="37033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国际组织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2970" y="1671955"/>
            <a:ext cx="10786110" cy="203009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就维护资产阶级利益而言</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英法两国的政体都渐趋成熟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但它们同样面临着诸多困扰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存在着各种弊端。这些问题无法通过调节政体从根本上加以解决。</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3510"/>
            <a:ext cx="8846820" cy="67459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联邦制、两党制、三权分立:以美国为例</a:t>
            </a:r>
          </a:p>
        </p:txBody>
      </p:sp>
      <p:sp>
        <p:nvSpPr>
          <p:cNvPr id="3" name="文本框 2"/>
          <p:cNvSpPr txBox="1"/>
          <p:nvPr/>
        </p:nvSpPr>
        <p:spPr>
          <a:xfrm>
            <a:off x="533400" y="588010"/>
            <a:ext cx="10057765"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美国的联邦制</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33400" y="1325245"/>
          <a:ext cx="11335385" cy="5313045"/>
        </p:xfrm>
        <a:graphic>
          <a:graphicData uri="http://schemas.openxmlformats.org/drawingml/2006/table">
            <a:tbl>
              <a:tblPr firstRow="1" bandRow="1">
                <a:tableStyleId>{5940675A-B579-460E-94D1-54222C63F5DA}</a:tableStyleId>
              </a:tblPr>
              <a:tblGrid>
                <a:gridCol w="547370"/>
                <a:gridCol w="655320"/>
                <a:gridCol w="10132695"/>
              </a:tblGrid>
              <a:tr h="1634490">
                <a:tc rowSpan="3">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特点</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rPr>
                        <a:t> </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分享权力</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联邦与州分享政治权力。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联邦政府享有宪法“列举的权力”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以及根据最高法院解释可以从“列举的权力”中引申出来的权力。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州政府拥有“保留的权力”。</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406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各自独立</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联邦与州在各自的权限范围内享有最高权力。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联邦设有最高的立法、行政和司法机关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有统一的宪法和法律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是国际交往的主体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联邦政府不能任命州政府的官员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不能监督、考核州政府的施政行为。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各州有自己的立法、行政和司法机关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有自己的宪法、法律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州政府不得干涉联邦政府事务。</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449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地位比较</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联邦地位高于州。联邦是国际交往的主体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联邦宪法、法律以及以联邦名义缔结的条约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在全国范围内适用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各州必须遵守。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州的宪法或法律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凡与联邦宪法、法律或条约相抵触者一律无效。</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113790" y="768350"/>
          <a:ext cx="10657840" cy="1925955"/>
        </p:xfrm>
        <a:graphic>
          <a:graphicData uri="http://schemas.openxmlformats.org/drawingml/2006/table">
            <a:tbl>
              <a:tblPr firstRow="1" bandRow="1">
                <a:tableStyleId>{5940675A-B579-460E-94D1-54222C63F5DA}</a:tableStyleId>
              </a:tblPr>
              <a:tblGrid>
                <a:gridCol w="515620"/>
                <a:gridCol w="859790"/>
                <a:gridCol w="9282430"/>
              </a:tblGrid>
              <a:tr h="719455">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利弊</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利</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最大优点在于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在保持联邦是一个强大、统一国家的同时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确保州的灵活性和创造性。</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650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弊</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最大问题是效率不高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联邦政府与州政府之间相互扯皮、推诿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各州政府之间各自为政。对于广大人民群众的要求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资产阶级则利用国家结构形式的特点相互推卸责任。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113155" y="3844290"/>
            <a:ext cx="10657840" cy="1383665"/>
          </a:xfrm>
          <a:prstGeom prst="rect">
            <a:avLst/>
          </a:prstGeom>
          <a:noFill/>
          <a:ln w="9525">
            <a:noFill/>
          </a:ln>
        </p:spPr>
        <p:txBody>
          <a:bodyPr wrap="square">
            <a:spAutoFit/>
          </a:bodyPr>
          <a:lstStyle/>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美国的两党制</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美国两党制的影响、特征及表现。</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03555" y="341630"/>
          <a:ext cx="11256645" cy="6174740"/>
        </p:xfrm>
        <a:graphic>
          <a:graphicData uri="http://schemas.openxmlformats.org/drawingml/2006/table">
            <a:tbl>
              <a:tblPr firstRow="1" bandRow="1">
                <a:tableStyleId>{5940675A-B579-460E-94D1-54222C63F5DA}</a:tableStyleId>
              </a:tblPr>
              <a:tblGrid>
                <a:gridCol w="544830"/>
                <a:gridCol w="10711815"/>
              </a:tblGrid>
              <a:tr h="56642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影响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美国的选举制度、议会制度、行政管理制度以及司法制度,都与两党制有着密切联系。</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8145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特征</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政党的主要职能就是组织选举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包括组织初选、提名候选人、筹集竞选资金等。两党竭力为本党争取尽可能多的职位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以维持其对政治权力的控制。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组织均为四个层级的金字塔结构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各委员会之间没有上下级的垂直领导关系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只有工作上的联系。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党纲、党员不固定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没有约束党员的党纪。</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党员来去自由</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既不缴纳党费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也不必与组织联系。政党的组织职能已经逐渐削弱。</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8145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表现</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主要表现为民主党与共和党通过竞选争夺执政地位。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总统宝座的争夺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在总统选举中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民主党、共和党分别提名本党的总统候选人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最终获胜的党成为执政党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败北的党则沦为在野党。执政党通过由本党中坚人士组成的行政部门掌握政治权力。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国会席位的争夺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在国会选举中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获得多数席位的政党为多数党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获得少数席位的政党为少数党。多数党议员担任国会领袖及国会各小组委员会主席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并借此主导国会事务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但少数党议员仍能发挥重要的制衡作用。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3400" y="842645"/>
            <a:ext cx="11126470" cy="461581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在总统选举中获胜的党不一定是国会中的多数党</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美国竞选包括总统竞选和国会竞选。总统竞选的成败决定其能否获得执政地位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但国会竞选也发挥着重要作用。因为国会中各政党席位的多少直接影响本党在国会中的力量。在总统选举中获胜的党不一定是国会中的多数党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在总统选举中失败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并不意味着在国会选举中成为少数党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在野党仍然可以通过其在国会中的势力对政府发挥重要的制衡作用。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1665" y="0"/>
            <a:ext cx="10949940" cy="6554470"/>
          </a:xfrm>
          <a:prstGeom prst="rect">
            <a:avLst/>
          </a:prstGeom>
          <a:noFill/>
          <a:ln w="9525">
            <a:noFill/>
          </a:ln>
        </p:spPr>
        <p:txBody>
          <a:bodyPr wrap="square">
            <a:spAutoFit/>
          </a:bodyPr>
          <a:lstStyle/>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实质。</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从阶级基础、意识形态方面看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美国两党没有本质区别。它们都维护资本主义民主制度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都代表资产阶级利益和意志</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都赞同美国现行政治制度和经济制度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都推崇个人主义价值观。</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从具体议题上的政策和主张方面看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美国两党有明显差别</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但这些差别不过是充当使两党制得以运行的机制。两党出于竞选的需要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在民众关注的某些议题上展示不同政见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其结果是互相牵掣</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避免任何一方背离美国的基本价值观。</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从民众参与政治生活与执政党的施政过程看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两党制是资产阶级不同利益集团之间相互监督和制衡的机制保障。</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8480" y="510540"/>
            <a:ext cx="11068050" cy="203009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从竞选费用看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美国的竞选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是有钱人的权力游戏、有权人的金钱游戏。</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⑤</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美国的两党制实质上是为资本主义制度服务的政党制度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是维护资本主义私有制的经济基础、维护资产阶级利益的一项政治制度。</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38480" y="2682875"/>
            <a:ext cx="11067415" cy="267652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两党制</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只有两个政党</a:t>
            </a: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所谓两党制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是指在一个资本主义国家中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由两个势均力敌的政党通过竞选取得议会多数席位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或者赢得总统选举的胜利而轮流执掌国家政权的政党制度。</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8480" y="522605"/>
            <a:ext cx="11138535" cy="332295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美国的三权分立</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含义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国家的立法权、行政权和司法权分别由议会、政府和法院独立行使</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同时又相互制约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保持权力均衡。三权分立是美国联邦政府组建和运行的基本原则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其核心内容是权力分立、制约和平衡。</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在中央政权机构中的表现。</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38480" y="3846195"/>
          <a:ext cx="11139170" cy="2486025"/>
        </p:xfrm>
        <a:graphic>
          <a:graphicData uri="http://schemas.openxmlformats.org/drawingml/2006/table">
            <a:tbl>
              <a:tblPr firstRow="1" bandRow="1">
                <a:tableStyleId>{5940675A-B579-460E-94D1-54222C63F5DA}</a:tableStyleId>
              </a:tblPr>
              <a:tblGrid>
                <a:gridCol w="1324610"/>
                <a:gridCol w="1355090"/>
                <a:gridCol w="4507230"/>
                <a:gridCol w="3952240"/>
              </a:tblGrid>
              <a:tr h="828040">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权力及其所属机关</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受制约的表现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65798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立法权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国会</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总统有权否决国会立法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立法否决权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可以发布拥有法律效力的行政命令</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行政权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立法倡议权。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法院有权宣布国会制定的法律违反联邦宪法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违宪审查权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29882" y="149225"/>
          <a:ext cx="10981055" cy="6595745"/>
        </p:xfrm>
        <a:graphic>
          <a:graphicData uri="http://schemas.openxmlformats.org/drawingml/2006/table">
            <a:tbl>
              <a:tblPr firstRow="1" bandRow="1">
                <a:tableStyleId>{5940675A-B579-460E-94D1-54222C63F5DA}</a:tableStyleId>
              </a:tblPr>
              <a:tblGrid>
                <a:gridCol w="1508760"/>
                <a:gridCol w="1113155"/>
                <a:gridCol w="4027805"/>
                <a:gridCol w="4331335"/>
              </a:tblGrid>
              <a:tr h="560705">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权力及其所属机关</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受制约的表现</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行政权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总统</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行政机构的设置和所需经费须由国会批准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财政权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有权监督行政执行情况、经费开支和官员行为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监督权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美国最高法院可以宣布总统发布的行政命令、行政机关颁布的规章条例违宪</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违宪审查权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通过案件的判决对宪法作出新解释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扩大或限制总统的权力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宪法解释权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司法权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法院</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法官由总统提名经参议院同意后任命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提名联邦法官权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最高法院法官人数和联邦其他法院的设立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均由国会决定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总统亦可施加影响。</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可以通过批准对法官的任命或弹劾法官的办法来改变法院的组成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任命批准权和弹劾权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国会和各州一起</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可以用宪法修正案推翻最高法院的裁决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修宪权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0687" y="273050"/>
            <a:ext cx="5080000" cy="521970"/>
          </a:xfrm>
          <a:prstGeom prst="rect">
            <a:avLst/>
          </a:prstGeom>
          <a:noFill/>
          <a:ln w="9525">
            <a:noFill/>
          </a:ln>
        </p:spPr>
        <p:txBody>
          <a:bodyPr>
            <a:spAutoFit/>
          </a:bodyPr>
          <a:lstStyle/>
          <a:p>
            <a:pPr indent="0"/>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利弊与实质。</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09600" y="900430"/>
          <a:ext cx="11115040" cy="4909820"/>
        </p:xfrm>
        <a:graphic>
          <a:graphicData uri="http://schemas.openxmlformats.org/drawingml/2006/table">
            <a:tbl>
              <a:tblPr firstRow="1" bandRow="1">
                <a:tableStyleId>{5940675A-B579-460E-94D1-54222C63F5DA}</a:tableStyleId>
              </a:tblPr>
              <a:tblGrid>
                <a:gridCol w="791845"/>
                <a:gridCol w="10323195"/>
              </a:tblGrid>
              <a:tr h="122809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利</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对于反对封建专制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调节资产阶级内部各集团的利益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维持资本主义民主制度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有其积极作用。</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5491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弊</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阶级局限性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所谓分权与制衡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事实上成为协调资产阶级内部权力分配的一种机制。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效率低下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三大权力机关之间互相扯皮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导致效率低下。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贯彻难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三权分立的原则难以在政治实践中真正贯彻。</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682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实质</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本质上是一种资产阶级民主制度。它有效地维护了美国资产阶级的统治。但是</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广大劳动人民不可能在这种制度下享有真正的民主。</a:t>
                      </a:r>
                    </a:p>
                  </a:txBody>
                  <a:tcPr marL="71755" marR="3619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63880" y="884555"/>
            <a:ext cx="11019790" cy="395605"/>
          </a:xfrm>
          <a:prstGeom prst="rect">
            <a:avLst/>
          </a:prstGeom>
        </p:spPr>
      </p:pic>
      <p:graphicFrame>
        <p:nvGraphicFramePr>
          <p:cNvPr id="2" name="表格 1"/>
          <p:cNvGraphicFramePr/>
          <p:nvPr>
            <p:custDataLst>
              <p:tags r:id="rId1"/>
            </p:custDataLst>
          </p:nvPr>
        </p:nvGraphicFramePr>
        <p:xfrm>
          <a:off x="563245" y="1286510"/>
          <a:ext cx="11020425" cy="5359401"/>
        </p:xfrm>
        <a:graphic>
          <a:graphicData uri="http://schemas.openxmlformats.org/drawingml/2006/table">
            <a:tbl>
              <a:tblPr firstRow="1" bandRow="1">
                <a:tableStyleId>{5940675A-B579-460E-94D1-54222C63F5DA}</a:tableStyleId>
              </a:tblPr>
              <a:tblGrid>
                <a:gridCol w="3147695"/>
                <a:gridCol w="2109470"/>
                <a:gridCol w="1887220"/>
                <a:gridCol w="1668780"/>
                <a:gridCol w="2207260"/>
              </a:tblGrid>
              <a:tr h="1134110">
                <a:tc rowSpan="3">
                  <a:txBody>
                    <a:bodyPr/>
                    <a:lstStyle/>
                    <a:p>
                      <a:pPr indent="0">
                        <a:buNone/>
                      </a:pP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了解国体和政体的关系</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揭示国家的本质</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理解国家管理形式的多样性</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解析国家的结构形式</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理解维护国家统一、捍卫国家主权的意义</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引用实例</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比较不同国家的特点及其发展状况</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阐明我国的总体国家安全观。</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endParaRPr lang="en-US" altLang="zh-CN" sz="18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NEU-BZ-S92" charset="0"/>
                        </a:rPr>
                        <a:t>各具特色的国家和国际组织</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NEU-BZ-S92" charset="0"/>
                        </a:rPr>
                        <a:t>国家和国际组织的基本理论</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海南高考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,T23</a:t>
                      </a:r>
                    </a:p>
                    <a:p>
                      <a:pPr indent="0">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浙江</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11</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月选考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,T33</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buNone/>
                      </a:pP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观察不同国家的政治制度</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坚定中国特色社会主义道路自信、制度自信</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树立国际视野</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理解国际组织在国际事务中的作用</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具有融入国际社会的开放态度</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自觉维护国家安全、荣誉和利益。</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411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君主立宪制和民主共和制</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以英国和法国为例</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NEU-BZ-S92" charset="0"/>
                        </a:rPr>
                        <a:t>英法两国的政体</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浙江</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月选考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,T32</a:t>
                      </a:r>
                    </a:p>
                    <a:p>
                      <a:pPr indent="0">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海南高考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,T21</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262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联邦制、两党制、三权分立</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以美国为例</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NEU-BZ-S92" charset="0"/>
                        </a:rPr>
                        <a:t>美国的政治制度</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海南高考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,T27</a:t>
                      </a:r>
                    </a:p>
                  </a:txBody>
                  <a:tcPr marL="3619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68220">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阐释联合国宪章倡导的国际关系基本准则</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评析联合国在国际事务中发挥的作用</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分析世界贸易组织、世界银行、国际货币基金组织在国际经济事务中发挥的作用</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识别主要的区域性国际组织</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评价区域性国际组织在国际事务中发挥的作用。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NEU-BZ-S92" charset="0"/>
                        </a:rPr>
                        <a:t>日益重要的国际组织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1800" b="0">
                          <a:solidFill>
                            <a:srgbClr val="000000"/>
                          </a:solidFill>
                          <a:latin typeface="微软雅黑" panose="020B0503020204020204" charset="-122"/>
                          <a:ea typeface="微软雅黑" panose="020B0503020204020204" charset="-122"/>
                          <a:cs typeface="NEU-BZ-S92" charset="0"/>
                        </a:rPr>
                        <a:t>国际组织</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江苏高考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,T36B</a:t>
                      </a:r>
                    </a:p>
                    <a:p>
                      <a:pPr indent="0" algn="l">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江苏高考</a:t>
                      </a: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,T36B</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4830" y="550545"/>
            <a:ext cx="11102340" cy="396938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美国选择三权分立的政体</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是历史条件和具体国情的产物</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也是由国家的阶级本质决定的。当年参加制宪会议的代表基本上来自上层社会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他们为了维护自身所代表的资产阶级的利益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害怕较能反映下层民众意志的立法机关享有最高权力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而在宪法中加强行政机关和司法机关的独立地位和权力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以限制普通民众对国家政治的直接参与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为有产者的私有财产和自由提供双重保险</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有效保障资产阶级国家机器的运转。</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6105" y="460375"/>
            <a:ext cx="11126470" cy="737235"/>
          </a:xfrm>
          <a:prstGeom prst="rect">
            <a:avLst/>
          </a:prstGeom>
          <a:noFill/>
          <a:ln w="9525">
            <a:noFill/>
          </a:ln>
        </p:spPr>
        <p:txBody>
          <a:bodyPr wrap="square">
            <a:spAutoFit/>
          </a:bodyPr>
          <a:lstStyle/>
          <a:p>
            <a:pPr indent="0"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英国、法国、美国政体的比较</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86105" y="1311910"/>
          <a:ext cx="10483215" cy="4937760"/>
        </p:xfrm>
        <a:graphic>
          <a:graphicData uri="http://schemas.openxmlformats.org/drawingml/2006/table">
            <a:tbl>
              <a:tblPr firstRow="1" bandRow="1">
                <a:tableStyleId>{5940675A-B579-460E-94D1-54222C63F5DA}</a:tableStyleId>
              </a:tblPr>
              <a:tblGrid>
                <a:gridCol w="343535"/>
                <a:gridCol w="791845"/>
                <a:gridCol w="2496185"/>
                <a:gridCol w="2035175"/>
                <a:gridCol w="4816475"/>
              </a:tblGrid>
              <a:tr h="548640">
                <a:tc gridSpan="2">
                  <a:txBody>
                    <a:bodyPr/>
                    <a:lstStyle/>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英国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法国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美国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不同点</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政体</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议会制君主立宪制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半总统制民主共和制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总统制民主共和制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9184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议会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议会是最高立法机关和最高权力机关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是国家行政权力的最高来源。</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议会只是立法机关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虽然对政府具有弹劾和倒阁权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但受到总统和总理的限制。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国会具有立法、代表选民发言、监督、公众教育、调解冲突等任务。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94335" y="222885"/>
          <a:ext cx="11263630" cy="6904355"/>
        </p:xfrm>
        <a:graphic>
          <a:graphicData uri="http://schemas.openxmlformats.org/drawingml/2006/table">
            <a:tbl>
              <a:tblPr firstRow="1" bandRow="1">
                <a:tableStyleId>{5940675A-B579-460E-94D1-54222C63F5DA}</a:tableStyleId>
              </a:tblPr>
              <a:tblGrid>
                <a:gridCol w="383540"/>
                <a:gridCol w="773430"/>
                <a:gridCol w="3642360"/>
                <a:gridCol w="2501265"/>
                <a:gridCol w="3963035"/>
              </a:tblGrid>
              <a:tr h="377825">
                <a:tc gridSpan="2">
                  <a:txBody>
                    <a:bodyPr/>
                    <a:lstStyle/>
                    <a:p>
                      <a:pPr indent="0" algn="ctr" fontAlgn="auto">
                        <a:lnSpc>
                          <a:spcPct val="10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英国</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法国</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美国</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59305">
                <a:tc rowSpan="3">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不同点</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政府及首脑</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内阁由议会产生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对议会负责。首相由议会多数党领袖担任。</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政府由议会多数派联合组建。总理与总统分享行政权力。</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总统是政府首脑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政府由总统组建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总统独立行使国家最高行政权、负责法律的实施。</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9517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国家元首</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作为国家元首的国王是世袭而来的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职权多是礼仪性的。</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总统由选民直接选举产生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权力很大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但受到议会和总理的限制。</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总统既是国家元首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又是政府首脑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还是陆海空三军总司令。</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45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政党制度</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两党制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政党上台执政的关键是夺取议会选举的胜利。议会由多数党组阁。</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多党制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往往是多党联合组成多党联合政府。“左右共治”是其独特的现象。</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两党制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政党上台执政的关键是夺取总统选举的胜利。国会中的多数党不一定是执政党。</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2125" y="506730"/>
          <a:ext cx="10783570" cy="5153025"/>
        </p:xfrm>
        <a:graphic>
          <a:graphicData uri="http://schemas.openxmlformats.org/drawingml/2006/table">
            <a:tbl>
              <a:tblPr firstRow="1" bandRow="1">
                <a:tableStyleId>{5940675A-B579-460E-94D1-54222C63F5DA}</a:tableStyleId>
              </a:tblPr>
              <a:tblGrid>
                <a:gridCol w="514985"/>
                <a:gridCol w="1375410"/>
                <a:gridCol w="2289810"/>
                <a:gridCol w="3302000"/>
                <a:gridCol w="3301365"/>
              </a:tblGrid>
              <a:tr h="554990">
                <a:tc>
                  <a:txBody>
                    <a:bodyPr/>
                    <a:lstStyle/>
                    <a:p>
                      <a:pPr indent="0" algn="ctr"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英国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法国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美国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7460">
                <a:tc rowSpan="3">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相同点</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阶级实质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都体现并维护资产阶级专政。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998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经济基础</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都建立在生产资料资本主义私有制的经济基础上并为之服务。</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205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组织和活动的基本原则</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都遵循“三权分立”原则。</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920" y="528320"/>
            <a:ext cx="11280140" cy="5908040"/>
          </a:xfrm>
          <a:prstGeom prst="rect">
            <a:avLst/>
          </a:prstGeom>
          <a:noFill/>
          <a:ln w="9525">
            <a:noFill/>
          </a:ln>
        </p:spPr>
        <p:txBody>
          <a:bodyPr wrap="square">
            <a:spAutoFit/>
          </a:bodyPr>
          <a:lstStyle/>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美国的利益集团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海南高考第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27</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地位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美国的利益集团无处不在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已经深深地渗入到美国行政机构、国会和司法系统之中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甚至与政党、政府共同成为美国政治的三大支柱。</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活动方式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工具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金钱、人员和知识。财力雄厚的利益集团主要依靠金钱干预政治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没有经济实力的利益集团通过拉选票影响政治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还有的通过向政府官员及时提供所需的知识影响政治。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方式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合法方式主要有直接游说、间接游说、游行示威、影响选举和承担法庭诉讼等。直接游说是指利益集团直接对国会议员、政府官员表达其观点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以影响政策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间接游说是指通过影响选民来影响决策者。</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2765" y="151765"/>
            <a:ext cx="11127105" cy="6554470"/>
          </a:xfrm>
          <a:prstGeom prst="rect">
            <a:avLst/>
          </a:prstGeom>
          <a:noFill/>
          <a:ln w="9525">
            <a:noFill/>
          </a:ln>
        </p:spPr>
        <p:txBody>
          <a:bodyPr wrap="square">
            <a:spAutoFit/>
          </a:bodyPr>
          <a:lstStyle/>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政治作用。</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积极作用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利益集团充当公民与政府间的桥梁。资产阶级各派及其代理人通过利益集团竞争和分享国家权力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相互制衡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有助于维护美国资本主义制度。</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消极作用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只有少数利益集团对国家决策产生决定性作用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利益集团</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垄断了公众接近政府权力的途径</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利益集团为政府腐败提供了肥沃的土壤。</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特点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利益集团机制是资产阶级控制国家机器的一种特殊形式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具有相当强的隐蔽性和欺骗性。</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实质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资产阶级在“民意”的幌子下控制权力。</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28335" cy="67579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日益重要的国际组织</a:t>
            </a:r>
          </a:p>
        </p:txBody>
      </p:sp>
      <p:sp>
        <p:nvSpPr>
          <p:cNvPr id="3" name="文本框 2"/>
          <p:cNvSpPr txBox="1"/>
          <p:nvPr/>
        </p:nvSpPr>
        <p:spPr>
          <a:xfrm>
            <a:off x="367665" y="725170"/>
            <a:ext cx="11186795" cy="138366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联合国</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最具普遍性的国际组织</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联合国。</a:t>
            </a:r>
          </a:p>
        </p:txBody>
      </p:sp>
      <p:graphicFrame>
        <p:nvGraphicFramePr>
          <p:cNvPr id="2" name="表格 1"/>
          <p:cNvGraphicFramePr/>
          <p:nvPr>
            <p:custDataLst>
              <p:tags r:id="rId1"/>
            </p:custDataLst>
          </p:nvPr>
        </p:nvGraphicFramePr>
        <p:xfrm>
          <a:off x="367665" y="2005330"/>
          <a:ext cx="11322050" cy="4629150"/>
        </p:xfrm>
        <a:graphic>
          <a:graphicData uri="http://schemas.openxmlformats.org/drawingml/2006/table">
            <a:tbl>
              <a:tblPr firstRow="1" bandRow="1">
                <a:tableStyleId>{5940675A-B579-460E-94D1-54222C63F5DA}</a:tableStyleId>
              </a:tblPr>
              <a:tblGrid>
                <a:gridCol w="1579245"/>
                <a:gridCol w="9742805"/>
              </a:tblGrid>
              <a:tr h="638810">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联合国是当今世界最具普遍性、代表性和权威性的政府间国际组织。</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76985">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主要机构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联合国大会、安理会、经社理事会、托管理事会、国际法院、秘书处。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8810">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宗旨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维护国际和平与安全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促进国际合作与发展。</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74545">
                <a:tc>
                  <a:txBody>
                    <a:bodyPr/>
                    <a:lstStyle/>
                    <a:p>
                      <a:pPr indent="0" algn="ctr" fontAlgn="auto">
                        <a:lnSpc>
                          <a:spcPct val="10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联合国作为集体安全机制的核心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在保障全球安全的国际合作中发挥着不可替代的作用。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联合国协调国际社会的经济及社会发展活动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为世界特别是发展中国家的经济社会发展作出了积极贡献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为人权事业做了大量开创性工作。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联合国是实践多边主义的最佳场所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是集体应对各种威胁和挑战的有效平台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应该继续成为维护和平的使者、推动发展的先驱。</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5140" y="158750"/>
            <a:ext cx="11150600"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联合国大会与安全理事会。</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36575" y="981710"/>
          <a:ext cx="11047095" cy="5699760"/>
        </p:xfrm>
        <a:graphic>
          <a:graphicData uri="http://schemas.openxmlformats.org/drawingml/2006/table">
            <a:tbl>
              <a:tblPr firstRow="1" bandRow="1">
                <a:tableStyleId>{5940675A-B579-460E-94D1-54222C63F5DA}</a:tableStyleId>
              </a:tblPr>
              <a:tblGrid>
                <a:gridCol w="534035"/>
                <a:gridCol w="1967230"/>
                <a:gridCol w="4012565"/>
                <a:gridCol w="4533265"/>
              </a:tblGrid>
              <a:tr h="474980">
                <a:tc>
                  <a:txBody>
                    <a:bodyPr/>
                    <a:lstStyle/>
                    <a:p>
                      <a:pPr indent="0" algn="ctr"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职权</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决策</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617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大会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联合国主要审议机构。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拥有广泛的职权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由全体会员国的代表组成</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每一会员国都有一个投票权。</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关于重要问题的决定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必须由三分之二多数通过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其他问题则以简单多数通过决定。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43789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安全理事会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负有维护国际和平与安全的主要责任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在解决事关世界和平与安全的重大全球和地区问题上具有重要作用。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调查可能引起国际摩擦的任何争端或局势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提出调解争端的方法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制定计划</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以处理对和平的威胁或侵略行为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建议应采取的行动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促请各会员国实施经济制裁和除使用武力以外的其他措施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以防止或制止侵略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对侵略者采取军事行动。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关于程序问题的决定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15</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个理事国中至少</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个理事国的同意票通过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对于实质性问题的决定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需要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9</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票通过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并且不得有任何一个常任理事国投反对票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弃权不算反对</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大国一致”规则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9785" y="248920"/>
            <a:ext cx="10892790" cy="73723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中国在联合国中的地位、作用和主张。</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819150" y="1156335"/>
          <a:ext cx="10788015" cy="1754505"/>
        </p:xfrm>
        <a:graphic>
          <a:graphicData uri="http://schemas.openxmlformats.org/drawingml/2006/table">
            <a:tbl>
              <a:tblPr firstRow="1" bandRow="1">
                <a:tableStyleId>{5940675A-B579-460E-94D1-54222C63F5DA}</a:tableStyleId>
              </a:tblPr>
              <a:tblGrid>
                <a:gridCol w="521335"/>
                <a:gridCol w="10266680"/>
              </a:tblGrid>
              <a:tr h="58483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作为安理会常任理事国</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中国在事关和平与安全的重大事务上享有否决权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是联合国中拥有重要影响的国家之一。</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967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联合国宪章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的宗旨和原则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积极参加各项工作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在人类和平与发展事业中发挥着建设性作用。其表现在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中国坚持以多边主义实现共同安全。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中国坚持以互利合作实现共同繁荣。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中国是联合国改革的最早倡导者和有力支持者之一。</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2"/>
            </p:custDataLst>
          </p:nvPr>
        </p:nvGraphicFramePr>
        <p:xfrm>
          <a:off x="819150" y="4448175"/>
          <a:ext cx="10788015" cy="1746885"/>
        </p:xfrm>
        <a:graphic>
          <a:graphicData uri="http://schemas.openxmlformats.org/drawingml/2006/table">
            <a:tbl>
              <a:tblPr firstRow="1" bandRow="1">
                <a:tableStyleId>{5940675A-B579-460E-94D1-54222C63F5DA}</a:tableStyleId>
              </a:tblPr>
              <a:tblGrid>
                <a:gridCol w="521335"/>
                <a:gridCol w="10266680"/>
              </a:tblGrid>
              <a:tr h="174688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主张</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倡导和支持联合国改革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主张改革应有利于坚持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联合国宪章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的宗旨和原则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更好地发挥联合国的作用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维护会员国的共同利益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应增加发展中国家的代表权和发言权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切实维护其利益。</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6440" y="226695"/>
            <a:ext cx="10904220" cy="138366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世界贸易组织</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全面理解世界贸易组织</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26440" y="1610360"/>
          <a:ext cx="10903585" cy="4342765"/>
        </p:xfrm>
        <a:graphic>
          <a:graphicData uri="http://schemas.openxmlformats.org/drawingml/2006/table">
            <a:tbl>
              <a:tblPr firstRow="1" bandRow="1">
                <a:tableStyleId>{5940675A-B579-460E-94D1-54222C63F5DA}</a:tableStyleId>
              </a:tblPr>
              <a:tblGrid>
                <a:gridCol w="527050"/>
                <a:gridCol w="10376535"/>
              </a:tblGrid>
              <a:tr h="86868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是当代重要的国际经济组织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被称为“经济联合国”。</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8680">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机构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部长级会议、总理事会及其下设的理事会、各专门委员会。部长级会议是最高决策机构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闭会期间其职能由总理事会行使。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05405">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宗旨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促进经济和贸易发展以提高生活水平、保证充分就业、保障实际收入和有效需求的增长。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扩大货物和服务的生产和贸易。</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根据可持续发展的目标考虑对世界资源的最佳利用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寻求既保护和维护环境、又与各成员在不同经济发展水平的需要和关注相一致的方式。</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保证发展中国家特别是最不发达国家在国际贸易增长中获得与其经济发展需要相当的份额。</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58520" y="988695"/>
          <a:ext cx="10518775" cy="5062220"/>
        </p:xfrm>
        <a:graphic>
          <a:graphicData uri="http://schemas.openxmlformats.org/drawingml/2006/table">
            <a:tbl>
              <a:tblPr firstRow="1" bandRow="1">
                <a:tableStyleId>{5940675A-B579-460E-94D1-54222C63F5DA}</a:tableStyleId>
              </a:tblPr>
              <a:tblGrid>
                <a:gridCol w="2558415"/>
                <a:gridCol w="7960360"/>
              </a:tblGrid>
              <a:tr h="5062220">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高考怎么考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基础性</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主要考查考生对国家的本质、英法两国的政体、美国的两党制和利益集团、主要国际组织的作用等主干知识的掌握程度。</a:t>
                      </a:r>
                    </a:p>
                    <a:p>
                      <a:pPr indent="0">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综合性</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把国体与政体结合起来进行考查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或者把我国在国际上发挥作用的具体事例与国际组织相关知识结合起来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考查考生的综合素质与能力。</a:t>
                      </a:r>
                    </a:p>
                    <a:p>
                      <a:pPr indent="0">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应用性</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多选取各国或国际组织在处理国际重大事件过程中的方案、措施等作为情境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考查考生运用所学的国体、政体、政党制度以及国际组织等知识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分析、论证有关问题的能力。</a:t>
                      </a:r>
                    </a:p>
                    <a:p>
                      <a:pPr indent="0">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创新性</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关注我国参与的或新成立的国际组织发挥作用的具体事例、世界主要资本主义国家在处理国际重大问题上的态度与措施等社会热点问题。</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91770" y="396240"/>
          <a:ext cx="11613515" cy="6130290"/>
        </p:xfrm>
        <a:graphic>
          <a:graphicData uri="http://schemas.openxmlformats.org/drawingml/2006/table">
            <a:tbl>
              <a:tblPr firstRow="1" bandRow="1">
                <a:tableStyleId>{5940675A-B579-460E-94D1-54222C63F5DA}</a:tableStyleId>
              </a:tblPr>
              <a:tblGrid>
                <a:gridCol w="365760"/>
                <a:gridCol w="711835"/>
                <a:gridCol w="10535920"/>
              </a:tblGrid>
              <a:tr h="1685925">
                <a:tc rowSpan="4">
                  <a:txBody>
                    <a:bodyPr/>
                    <a:lstStyle/>
                    <a:p>
                      <a:pPr indent="0" algn="ctr"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NEU-BZ-S92" charset="0"/>
                        </a:rPr>
                        <a:t>基本原则</a:t>
                      </a:r>
                    </a:p>
                    <a:p>
                      <a:pPr indent="0" fontAlgn="auto">
                        <a:lnSpc>
                          <a:spcPct val="100000"/>
                        </a:lnSpc>
                        <a:buNone/>
                      </a:pPr>
                      <a:r>
                        <a:rPr lang="en-US" altLang="zh-CN" sz="2200" b="0">
                          <a:solidFill>
                            <a:srgbClr val="000000"/>
                          </a:solidFill>
                          <a:latin typeface="微软雅黑" panose="020B0503020204020204" charset="-122"/>
                          <a:ea typeface="微软雅黑" panose="020B0503020204020204" charset="-122"/>
                        </a:rPr>
                        <a:t> </a:t>
                      </a:r>
                    </a:p>
                    <a:p>
                      <a:pPr indent="0" fontAlgn="auto">
                        <a:lnSpc>
                          <a:spcPct val="100000"/>
                        </a:lnSpc>
                        <a:buNone/>
                      </a:pPr>
                      <a:r>
                        <a:rPr lang="en-US" altLang="zh-CN" sz="2200" b="0">
                          <a:solidFill>
                            <a:srgbClr val="000000"/>
                          </a:solidFill>
                          <a:latin typeface="微软雅黑" panose="020B0503020204020204" charset="-122"/>
                          <a:ea typeface="微软雅黑" panose="020B0503020204020204" charset="-122"/>
                        </a:rPr>
                        <a:t> </a:t>
                      </a:r>
                    </a:p>
                    <a:p>
                      <a:pPr indent="0" fontAlgn="auto">
                        <a:lnSpc>
                          <a:spcPct val="100000"/>
                        </a:lnSpc>
                        <a:buNone/>
                      </a:pPr>
                      <a:r>
                        <a:rPr lang="en-US" altLang="zh-CN" sz="2200" b="0">
                          <a:solidFill>
                            <a:srgbClr val="000000"/>
                          </a:solidFill>
                          <a:latin typeface="微软雅黑" panose="020B0503020204020204" charset="-122"/>
                          <a:ea typeface="微软雅黑" panose="020B0503020204020204" charset="-122"/>
                        </a:rPr>
                        <a:t> </a:t>
                      </a:r>
                      <a:endParaRPr lang="en-US" altLang="zh-CN" sz="22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NEU-BZ-S92" charset="0"/>
                        </a:rPr>
                        <a:t>非歧视原则</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最惠国待遇原则</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一成员将在货物贸易、服务贸易和知识产权领域给予任何其他国家或地区</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无论是否世贸组织成员</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的优惠待遇</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立即和无条件地给予其他各成员。</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国民待遇原则</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对其他成员的产品、服务或服务提供者、知识产权所有者和持有者所提供的待遇</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不低于本国或本地区同类产品、服务或服务提供者、知识产权所有者和持有者所享有的待遇。</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699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NEU-BZ-S92" charset="0"/>
                        </a:rPr>
                        <a:t>透明度原则</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各成员所制定和实施的贸易措施及其变化情况</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以及参加的有关影响国际贸易政策的国际协议</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都应公布</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并通知世贸组织</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否则不得实施。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826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NEU-BZ-S92" charset="0"/>
                        </a:rPr>
                        <a:t>自由贸易原则</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通过多边贸易谈判</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实质性削减关税</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减少其他贸易壁垒</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扩大成员之间的货物和服务贸易。</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911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NEU-BZ-S92" charset="0"/>
                        </a:rPr>
                        <a:t>公平竞争原则</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各成员应避免采取扭曲市场竞争的措施</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纠正不公平贸易行为</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在货物贸易、服务贸易和与贸易有关的知识产权领域</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创造和维护公开、公平、公正的市场环境。</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434340" y="1525905"/>
          <a:ext cx="11129010" cy="3067685"/>
        </p:xfrm>
        <a:graphic>
          <a:graphicData uri="http://schemas.openxmlformats.org/drawingml/2006/table">
            <a:tbl>
              <a:tblPr firstRow="1" bandRow="1">
                <a:tableStyleId>{5940675A-B579-460E-94D1-54222C63F5DA}</a:tableStyleId>
              </a:tblPr>
              <a:tblGrid>
                <a:gridCol w="350520"/>
                <a:gridCol w="10778490"/>
              </a:tblGrid>
              <a:tr h="3067685">
                <a:tc>
                  <a:txBody>
                    <a:bodyPr/>
                    <a:lstStyle/>
                    <a:p>
                      <a:pPr indent="0" algn="ctr" fontAlgn="auto">
                        <a:lnSpc>
                          <a:spcPct val="150000"/>
                        </a:lnSpc>
                        <a:buNone/>
                      </a:pPr>
                      <a:r>
                        <a:rPr lang="zh-CN" altLang="en-US" sz="2200" b="0">
                          <a:solidFill>
                            <a:srgbClr val="000000"/>
                          </a:solidFill>
                          <a:latin typeface="微软雅黑" panose="020B0503020204020204" charset="-122"/>
                          <a:ea typeface="微软雅黑" panose="020B0503020204020204" charset="-122"/>
                          <a:cs typeface="NEU-BZ-S92" charset="0"/>
                        </a:rPr>
                        <a:t>职能</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组织实施所管辖的各项贸易协定、协议</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为成员提供处理各协定、协议有关事务的谈判场所</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解决各成员间的贸易争端</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定期审评各成员的贸易政策法规</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;⑤</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协调与国际货币基金组织和世界银行等国际经济组织的关系</a:t>
                      </a:r>
                      <a:r>
                        <a:rPr lang="en-US" altLang="zh-CN" sz="2200" b="0">
                          <a:solidFill>
                            <a:srgbClr val="000000"/>
                          </a:solidFill>
                          <a:latin typeface="微软雅黑" panose="020B0503020204020204" charset="-122"/>
                          <a:ea typeface="微软雅黑" panose="020B0503020204020204" charset="-122"/>
                          <a:cs typeface="微软雅黑" panose="020B0503020204020204" charset="-122"/>
                        </a:rPr>
                        <a:t>;⑥</a:t>
                      </a:r>
                      <a:r>
                        <a:rPr lang="zh-CN" altLang="en-US" sz="2200" b="0">
                          <a:solidFill>
                            <a:srgbClr val="000000"/>
                          </a:solidFill>
                          <a:latin typeface="微软雅黑" panose="020B0503020204020204" charset="-122"/>
                          <a:ea typeface="微软雅黑" panose="020B0503020204020204" charset="-122"/>
                          <a:cs typeface="微软雅黑" panose="020B0503020204020204" charset="-122"/>
                        </a:rPr>
                        <a:t>向发展中国家和最不发达国家提供技术援助及培训。</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5320" y="356235"/>
            <a:ext cx="11033760" cy="521970"/>
          </a:xfrm>
          <a:prstGeom prst="rect">
            <a:avLst/>
          </a:prstGeom>
          <a:noFill/>
          <a:ln w="9525">
            <a:noFill/>
          </a:ln>
        </p:spPr>
        <p:txBody>
          <a:bodyPr wrap="square">
            <a:spAutoFit/>
          </a:bodyPr>
          <a:lstStyle/>
          <a:p>
            <a:pPr indent="0"/>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国民待遇原则与最惠国待遇原则之间的区别与联系</a:t>
            </a:r>
            <a:endParaRPr lang="zh-CN" altLang="en-US" sz="28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42620" y="1195705"/>
          <a:ext cx="11046460" cy="4108450"/>
        </p:xfrm>
        <a:graphic>
          <a:graphicData uri="http://schemas.openxmlformats.org/drawingml/2006/table">
            <a:tbl>
              <a:tblPr firstRow="1" bandRow="1">
                <a:tableStyleId>{5940675A-B579-460E-94D1-54222C63F5DA}</a:tableStyleId>
              </a:tblPr>
              <a:tblGrid>
                <a:gridCol w="545465"/>
                <a:gridCol w="10500995"/>
              </a:tblGrid>
              <a:tr h="1492885">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国民待遇原则要求的是平等地处理本国和其他成员之间的关系。</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22680">
                <a:tc vMerge="1">
                  <a:txBody>
                    <a:bodyPr/>
                    <a:lstStyle/>
                    <a:p>
                      <a:endParaRPr lang="zh-CN"/>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最惠国待遇原则要求对世贸组织成员一视同仁。</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9288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联系</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两者都建立在非歧视原则的基础上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且为了共同的目标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即减少或消除贸易障碍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实现国际贸易自由化。</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8480" y="597535"/>
            <a:ext cx="11102975" cy="526224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全面把握世界贸易组织的作用</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积极作用</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加强了国际多边贸易体制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深化了国际分工和资源在世界范围内的合理配置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促进了世界市场的统一和市场经济的普及。</a:t>
            </a:r>
          </a:p>
          <a:p>
            <a:pPr marL="0" indent="0" algn="l"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消极作用</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世贸组织自身存在的各种矛盾制约其作用的发挥。发达成员与发展中成员关注的议题各有侧重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立场存在严重分歧。发达成员与发展中成员的权利不对称</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义务不平衡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收益不平等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发达国家针对发展中国家的市场准入壁垒远未铲除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南北差距进一步扩大。各成员都根据世贸组织原则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在现有体系内最大限度地维护自身利益。</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303530"/>
            <a:ext cx="10869930" cy="6554470"/>
          </a:xfrm>
          <a:prstGeom prst="rect">
            <a:avLst/>
          </a:prstGeom>
          <a:noFill/>
          <a:ln w="9525">
            <a:noFill/>
          </a:ln>
        </p:spPr>
        <p:txBody>
          <a:bodyPr wrap="square">
            <a:spAutoFit/>
          </a:bodyPr>
          <a:lstStyle/>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中国与世贸组织。</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入世意义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加入世贸组织标志着中国对外开放进入新阶段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对进一步完善社会主义市场经济体制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促进国民经济与社会发展具有重大意义</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符合中国人民的根本利益。</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权利与义务。</a:t>
            </a:r>
          </a:p>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权利</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中国享受多边、无条件、稳定的最惠国待遇和国民待遇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参加世贸组织各机构的所有重要会议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参与贸易政策审议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对贸易伙伴的贸易政策进行质询和监督</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利用世贸组织的争端解决机制解决贸易纠纷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参与新一轮多边贸易谈判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参与制定多边贸易规则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享受发展中国家特有的权益。</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5470" y="194945"/>
            <a:ext cx="11057255" cy="3322955"/>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义务</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进一步降低关税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取消非关税贸易壁垒</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取消被禁止的出口补贴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开放国内市场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特别是服务市场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扩大对知识产权的保护范围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放宽和改善外资政策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增加贸易政策的透明度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等等。</a:t>
            </a:r>
          </a:p>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亚太经济合作组织</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区域经济合作的新形式</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亚太经济合作组织的地位、宗旨、组织方式。</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10235" y="3505835"/>
          <a:ext cx="11055985" cy="3184525"/>
        </p:xfrm>
        <a:graphic>
          <a:graphicData uri="http://schemas.openxmlformats.org/drawingml/2006/table">
            <a:tbl>
              <a:tblPr firstRow="1" bandRow="1">
                <a:tableStyleId>{5940675A-B579-460E-94D1-54222C63F5DA}</a:tableStyleId>
              </a:tblPr>
              <a:tblGrid>
                <a:gridCol w="802640"/>
                <a:gridCol w="10253345"/>
              </a:tblGrid>
              <a:tr h="927100">
                <a:tc>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是当今世界最大的区域性经济合作组织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是促进亚太国家和地区经济合作、推动共同发展的主要机构。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6465">
                <a:tc>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宗旨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通过推动自由开放的贸易投资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深化区域经济一体化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加强经济技术合作</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改善商业环境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以建立一个充满活力、和谐共赢的亚太大家庭。</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0960">
                <a:tc>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组织方式</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承认多样性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强调灵活性、渐进性和开放性。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遵循相互尊重、平等互利、协商一致、自主自愿的原则。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单边行动与集体行动相结合。</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1825" y="580390"/>
            <a:ext cx="11150600" cy="2030095"/>
          </a:xfrm>
          <a:prstGeom prst="rect">
            <a:avLst/>
          </a:prstGeom>
          <a:noFill/>
          <a:ln w="9525">
            <a:noFill/>
          </a:ln>
        </p:spPr>
        <p:txBody>
          <a:bodyPr wrap="square">
            <a:spAutoFit/>
          </a:bodyPr>
          <a:lstStyle/>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中国与亚太经济合作组织。</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中国在亚太地区举足轻重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是亚太经合组织的重要成员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积极参与各层次各领域合作</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为促进亚太经合组织的发展作出了积极贡献。</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1825" y="2823210"/>
            <a:ext cx="11150600" cy="267652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亚太经合组织不同于世界贸易组织等其他贸易组织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它以磋商代替谈判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以论坛承诺代替法律协定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避免高度机制化和强制性对各方形成约束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从而平衡不同发展水平的成员的权益和要求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促进共同发展与繁荣。</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0245" y="436880"/>
            <a:ext cx="10951210" cy="73723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欧盟</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区域一体化组织的典型 </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[2019</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浙江</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4</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月选考第</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39</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2" name="表格 1"/>
          <p:cNvGraphicFramePr/>
          <p:nvPr>
            <p:custDataLst>
              <p:tags r:id="rId1"/>
            </p:custDataLst>
          </p:nvPr>
        </p:nvGraphicFramePr>
        <p:xfrm>
          <a:off x="727075" y="1320800"/>
          <a:ext cx="10610215" cy="4632325"/>
        </p:xfrm>
        <a:graphic>
          <a:graphicData uri="http://schemas.openxmlformats.org/drawingml/2006/table">
            <a:tbl>
              <a:tblPr firstRow="1" bandRow="1">
                <a:tableStyleId>{5940675A-B579-460E-94D1-54222C63F5DA}</a:tableStyleId>
              </a:tblPr>
              <a:tblGrid>
                <a:gridCol w="854710"/>
                <a:gridCol w="9755505"/>
              </a:tblGrid>
              <a:tr h="11582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性质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是区域性、政府间、一般性的国际组织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是区域一体化组织的典型。</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1584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经济实力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经济实力强大。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政治影响力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集团优势明显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具有广泛的国际影响力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与世界大多数国家建立了外交关系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并力争在重大国际问题和地区热点问题上有所作为。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在联合国和其他一些国际组织中</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在联合国中占据着重要地位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在其他国际组织中都有突出地位。</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5824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宗旨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促进和平</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追求公民富裕生活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实现社会经济可持续发展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确保基本价值标准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加强国际合作。</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2125" y="475615"/>
          <a:ext cx="11161395" cy="6035040"/>
        </p:xfrm>
        <a:graphic>
          <a:graphicData uri="http://schemas.openxmlformats.org/drawingml/2006/table">
            <a:tbl>
              <a:tblPr firstRow="1" bandRow="1">
                <a:tableStyleId>{5940675A-B579-460E-94D1-54222C63F5DA}</a:tableStyleId>
              </a:tblPr>
              <a:tblGrid>
                <a:gridCol w="359410"/>
                <a:gridCol w="539750"/>
                <a:gridCol w="10262235"/>
              </a:tblGrid>
              <a:tr h="1409700">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机构</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欧洲理事会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欧盟首脑会议</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是欧盟最高决策机构。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欧盟理事会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部长理事会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负责日常决策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拥有欧盟立法权。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欧盟委员会是欧盟常设执行机构。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欧洲议会是监督、咨询机构。</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⑤</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欧洲法院是欧盟的最高法院。</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4215">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在国际事务中有重要影响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发挥着重大作用。例如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主张多边主义方针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主张国际反恐必须符合</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联合国宪章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的宗旨和原则等。</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352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中国与欧盟</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关系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中国与欧盟建立了全面战略伙伴关系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欧盟已经成为中国最大的贸易伙伴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双方在国际事务、科技文化等各个领域有着广泛的合作与交流。</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970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共同点</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中欧都主张国际关系民主化</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倡导多边主义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主张加强联合国的作用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反对国际恐怖主义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主张消除贫困、保护环境、实现可持续发展。中欧各具经济优势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互补性强。</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31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国家和国际组织的基本理论</a:t>
            </a:r>
            <a:r>
              <a:rPr lang="en-US" altLang="zh-CN" sz="2800" dirty="0">
                <a:solidFill>
                  <a:schemeClr val="tx1">
                    <a:lumMod val="95000"/>
                    <a:lumOff val="5000"/>
                  </a:schemeClr>
                </a:solidFill>
                <a:latin typeface="微软雅黑" panose="020B0503020204020204" charset="-122"/>
                <a:ea typeface="微软雅黑" panose="020B0503020204020204" charset="-122"/>
              </a:rPr>
              <a:t>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英法两国的政体 </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美国的政治制度</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4  </a:t>
            </a:r>
            <a:r>
              <a:rPr lang="zh-CN" altLang="en-US" sz="2800" dirty="0">
                <a:solidFill>
                  <a:schemeClr val="tx1">
                    <a:lumMod val="95000"/>
                    <a:lumOff val="5000"/>
                  </a:schemeClr>
                </a:solidFill>
                <a:latin typeface="微软雅黑" panose="020B0503020204020204" charset="-122"/>
                <a:ea typeface="微软雅黑" panose="020B0503020204020204" charset="-122"/>
              </a:rPr>
              <a:t>国际组织</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998345" y="1155065"/>
            <a:ext cx="6993890" cy="50730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091680" cy="68042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国家和国际组织的基本理论</a:t>
            </a:r>
          </a:p>
        </p:txBody>
      </p:sp>
      <p:graphicFrame>
        <p:nvGraphicFramePr>
          <p:cNvPr id="6" name="表格 5"/>
          <p:cNvGraphicFramePr/>
          <p:nvPr>
            <p:custDataLst>
              <p:tags r:id="rId1"/>
            </p:custDataLst>
          </p:nvPr>
        </p:nvGraphicFramePr>
        <p:xfrm>
          <a:off x="228917" y="913765"/>
          <a:ext cx="11708130" cy="5767705"/>
        </p:xfrm>
        <a:graphic>
          <a:graphicData uri="http://schemas.openxmlformats.org/drawingml/2006/table">
            <a:tbl>
              <a:tblPr firstRow="1" bandRow="1">
                <a:tableStyleId>{5940675A-B579-460E-94D1-54222C63F5DA}</a:tableStyleId>
              </a:tblPr>
              <a:tblGrid>
                <a:gridCol w="1626870"/>
                <a:gridCol w="10081260"/>
              </a:tblGrid>
              <a:tr h="405701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国家和国际组织的基本理论的考查在选择题和非选择题中均涉及。以选择题形式考查时,主要考查政体的类型及其特点、国际组织等知识点;以非选择题形式考查时,主要考查维护国家统一、国体与政体的关系等知识点。命题情境设置相对稳定,主要是典型资本主义国家有重大影响的事件(英国脱欧、国家大选等),或我国的“一国两制”等,旨在培养考生的政治认同、科学精神核心素养。备考时,要关注年度国际上有重大影响的事件、我国维护人民根本利益的具体事例等,准确理解国体、政体的相关知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873760">
                <a:tc>
                  <a:txBody>
                    <a:bodyPr/>
                    <a:lstStyle/>
                    <a:p>
                      <a:pPr indent="0" algn="ctr" fontAlgn="auto">
                        <a:lnSpc>
                          <a:spcPct val="10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1.国家的本质</a:t>
                      </a:r>
                    </a:p>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2.政体类型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836930">
                <a:tc>
                  <a:txBody>
                    <a:bodyPr/>
                    <a:lstStyle/>
                    <a:p>
                      <a:pPr indent="0" algn="ctr" fontAlgn="auto">
                        <a:lnSpc>
                          <a:spcPct val="10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现代国家政权的组织形式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00" name="文本框 99"/>
          <p:cNvSpPr txBox="1"/>
          <p:nvPr/>
        </p:nvSpPr>
        <p:spPr>
          <a:xfrm>
            <a:off x="586740" y="763270"/>
            <a:ext cx="10965815" cy="3969385"/>
          </a:xfrm>
          <a:prstGeom prst="rect">
            <a:avLst/>
          </a:prstGeom>
          <a:noFill/>
          <a:ln w="9525">
            <a:noFill/>
          </a:ln>
        </p:spPr>
        <p:txBody>
          <a:bodyPr wrap="square">
            <a:spAutoFit/>
          </a:bodyPr>
          <a:lstStyle/>
          <a:p>
            <a:pPr marL="0" indent="0" algn="l"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海南高考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,23,10]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在西方某发达资本主义国家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新冠肺炎疫情暴发后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富人名人与普通人在病毒检测时的遭遇大不相同</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一些富人名人没有任何症状也能优先接受检测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而一些普通人只能苦苦等待检测机会。对此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有人说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也许这就是人生” 。</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结合材料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运用国家和国际组织常识中国家的本质的知识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对上述说法加以辨析。</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3"/>
          <a:stretch>
            <a:fillRect/>
          </a:stretch>
        </p:blipFill>
        <p:spPr>
          <a:xfrm>
            <a:off x="586740" y="945515"/>
            <a:ext cx="772795" cy="4699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6415" y="285750"/>
            <a:ext cx="895350" cy="521970"/>
          </a:xfrm>
          <a:prstGeom prst="rect">
            <a:avLst/>
          </a:prstGeom>
          <a:noFill/>
        </p:spPr>
        <p:txBody>
          <a:bodyPr wrap="none" rtlCol="0" anchor="t">
            <a:spAutoFit/>
          </a:bodyPr>
          <a:lstStyle/>
          <a:p>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p>
        </p:txBody>
      </p:sp>
      <p:graphicFrame>
        <p:nvGraphicFramePr>
          <p:cNvPr id="3" name="表格 2"/>
          <p:cNvGraphicFramePr/>
          <p:nvPr>
            <p:custDataLst>
              <p:tags r:id="rId1"/>
            </p:custDataLst>
          </p:nvPr>
        </p:nvGraphicFramePr>
        <p:xfrm>
          <a:off x="712470" y="1247775"/>
          <a:ext cx="10544175" cy="3646170"/>
        </p:xfrm>
        <a:graphic>
          <a:graphicData uri="http://schemas.openxmlformats.org/drawingml/2006/table">
            <a:tbl>
              <a:tblPr firstRow="1" bandRow="1">
                <a:tableStyleId>{5940675A-B579-460E-94D1-54222C63F5DA}</a:tableStyleId>
              </a:tblPr>
              <a:tblGrid>
                <a:gridCol w="1698625"/>
                <a:gridCol w="1362710"/>
                <a:gridCol w="7482840"/>
              </a:tblGrid>
              <a:tr h="91186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对接知识</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组织答案</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3431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新冠肺炎疫情下不同的人生。</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国家性质的含义、当今世界两类不同性质的国家类型</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国家的性质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就是国家的阶级本质。当今世界主要有资本主义和社会主义两类性质根本不同的国家。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94360" y="198120"/>
          <a:ext cx="10746105" cy="6652260"/>
        </p:xfrm>
        <a:graphic>
          <a:graphicData uri="http://schemas.openxmlformats.org/drawingml/2006/table">
            <a:tbl>
              <a:tblPr firstRow="1" bandRow="1">
                <a:tableStyleId>{5940675A-B579-460E-94D1-54222C63F5DA}</a:tableStyleId>
              </a:tblPr>
              <a:tblGrid>
                <a:gridCol w="4545330"/>
                <a:gridCol w="1344930"/>
                <a:gridCol w="4855845"/>
              </a:tblGrid>
              <a:tr h="3302635">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在西方某发达资本主义国家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富人名人与普通人在病毒检测时的遭遇大不相同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一些富人名人没有任何症状也能优先接受检测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而一些普通人只能苦苦等待检测机会。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资本主义国家的实质、性质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资本主义国家的实质是服务于资产阶级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资本主义国家性质决定了它不可能体现广大人民的意志和利益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不同身份地位的人在疫情面前享有的权利和机会是不平等、不公平的。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135630">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对此</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有人说</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也许这就是人生”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我国的国家性质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我国是人民民主专政的社会主义国家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人民是国家的主人</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国家切实保障人民的生命健康权利。我国人民平等享有政府提供的公共医疗卫生服务</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享有幸福人生。</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8480" y="923290"/>
            <a:ext cx="11102975" cy="4615815"/>
          </a:xfrm>
          <a:prstGeom prst="rect">
            <a:avLst/>
          </a:prstGeom>
          <a:noFill/>
          <a:ln w="9525">
            <a:noFill/>
          </a:ln>
        </p:spPr>
        <p:txBody>
          <a:bodyPr wrap="square">
            <a:spAutoFit/>
          </a:bodyPr>
          <a:lstStyle/>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国家的性质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就是国家的阶级本质。当今世界主要有资本主义和社会主义两类性质根本不同的国家。资本主义国家的实质是服务于资产阶级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资本主义国家性质决定了它不可能体现广大人民的意志和利益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不同身份地位的人在疫情面前享有的权利和机会是不平等、不公平的。我国是人民民主专政的社会主义国家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人民是国家的主人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国家切实保障人民的生命健康权利。我国人民平等享有政府提供的公共医疗卫生服务</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享有幸福人生。</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21030" y="401320"/>
            <a:ext cx="1099820" cy="521970"/>
          </a:xfrm>
          <a:prstGeom prst="rect">
            <a:avLst/>
          </a:prstGeom>
          <a:noFill/>
        </p:spPr>
        <p:txBody>
          <a:bodyPr wrap="square" rtlCol="0" anchor="t">
            <a:spAutoFit/>
          </a:bodyPr>
          <a:lstStyle/>
          <a:p>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260" y="1367790"/>
            <a:ext cx="11080115" cy="1753235"/>
          </a:xfrm>
          <a:prstGeom prst="rect">
            <a:avLst/>
          </a:prstGeom>
          <a:noFill/>
          <a:ln w="9525">
            <a:noFill/>
          </a:ln>
        </p:spPr>
        <p:txBody>
          <a:bodyPr wrap="square">
            <a:spAutoFit/>
          </a:bodyPr>
          <a:lstStyle/>
          <a:p>
            <a:pPr marL="0" indent="0" algn="l" fontAlgn="auto">
              <a:lnSpc>
                <a:spcPct val="150000"/>
              </a:lnSpc>
            </a:pP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命题分析</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　本题关注了年度重大热点话题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以辨析题的形式考查了考生的思辨能力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这需要考生综合对比当代资本主义国家与社会主义国家在国家性质上的差异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难度较大。解答本题需要考生特别注意辨析题的解答方法。</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72755" cy="67695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英法两国的政体</a:t>
            </a:r>
          </a:p>
        </p:txBody>
      </p:sp>
      <p:graphicFrame>
        <p:nvGraphicFramePr>
          <p:cNvPr id="2" name="表格 1"/>
          <p:cNvGraphicFramePr/>
          <p:nvPr>
            <p:custDataLst>
              <p:tags r:id="rId1"/>
            </p:custDataLst>
          </p:nvPr>
        </p:nvGraphicFramePr>
        <p:xfrm>
          <a:off x="314325" y="901700"/>
          <a:ext cx="11466830" cy="5716905"/>
        </p:xfrm>
        <a:graphic>
          <a:graphicData uri="http://schemas.openxmlformats.org/drawingml/2006/table">
            <a:tbl>
              <a:tblPr firstRow="1" bandRow="1">
                <a:tableStyleId>{5940675A-B579-460E-94D1-54222C63F5DA}</a:tableStyleId>
              </a:tblPr>
              <a:tblGrid>
                <a:gridCol w="1485265"/>
                <a:gridCol w="9981565"/>
              </a:tblGrid>
              <a:tr h="2892425">
                <a:tc>
                  <a:txBody>
                    <a:bodyPr/>
                    <a:lstStyle/>
                    <a:p>
                      <a:pPr indent="0" algn="ctr" fontAlgn="auto">
                        <a:lnSpc>
                          <a:spcPct val="13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71755" marR="0" marT="0"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近年高考对英法两国的政体考查频率较高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主要考查法国政体的特点、英国政府与议会的关系、英国的内阁与首相等知识点。考查形式以选择题为主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非选择题也有所涉及。背景材料主要是英国脱欧背景下政体运行的具体实例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也涉及法国的“黄马甲”运动、英国大选与组阁、欧盟中的英法关系等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主要考查考生的科学精神核心素养。备考时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要关注英法两国的年度重大事件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准确区分英法两国政体。</a:t>
                      </a:r>
                    </a:p>
                  </a:txBody>
                  <a:tcPr marL="71755" marR="0" marT="0"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9925">
                <a:tc>
                  <a:txBody>
                    <a:bodyPr/>
                    <a:lstStyle/>
                    <a:p>
                      <a:pPr indent="0" algn="ctr" fontAlgn="auto">
                        <a:lnSpc>
                          <a:spcPct val="13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71755" marR="0" marT="0"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法国政体的特点</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英国内阁、首相</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英国政府与议会的关系</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英国君主立宪制的特点</a:t>
                      </a:r>
                    </a:p>
                  </a:txBody>
                  <a:tcPr marL="71755" marR="0" marT="0"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4555">
                <a:tc>
                  <a:txBody>
                    <a:bodyPr/>
                    <a:lstStyle/>
                    <a:p>
                      <a:pPr indent="0" algn="ctr" fontAlgn="auto">
                        <a:lnSpc>
                          <a:spcPct val="13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71755" marR="0" marT="0"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英国与法国政体的区别</a:t>
                      </a:r>
                    </a:p>
                  </a:txBody>
                  <a:tcPr marL="71755" marR="0" marT="0" marB="36195"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00" name="文本框 99"/>
          <p:cNvSpPr txBox="1"/>
          <p:nvPr/>
        </p:nvSpPr>
        <p:spPr>
          <a:xfrm>
            <a:off x="565785" y="588010"/>
            <a:ext cx="10775315" cy="5262245"/>
          </a:xfrm>
          <a:prstGeom prst="rect">
            <a:avLst/>
          </a:prstGeom>
          <a:noFill/>
          <a:ln w="9525">
            <a:noFill/>
          </a:ln>
        </p:spPr>
        <p:txBody>
          <a:bodyPr wrap="square">
            <a:spAutoFit/>
          </a:bodyPr>
          <a:lstStyle/>
          <a:p>
            <a:pPr marL="0" indent="0" algn="l"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2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浙江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月选考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,32,3]2018</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年以来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法国进入“多事之秋”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黄马甲”运动持续不断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不是抗议政府汽油提价</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就是抗议政府推动的“退休制度改革”。法国实行行政双头制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但“黄马甲”运动的主要矛头总是指向总统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而不指向总理。从制度层面上讲</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这是因为</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总统是政府首脑</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总理必须对总统负责</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总统领导政府具体行使国家行政权</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总统在国家行政领导体制中掌握大政方针</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stretch>
            <a:fillRect/>
          </a:stretch>
        </p:blipFill>
        <p:spPr>
          <a:xfrm>
            <a:off x="565785" y="748665"/>
            <a:ext cx="772795" cy="4699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0395" y="568325"/>
            <a:ext cx="11092180" cy="396938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本题考查法国政体的特点。“黄马甲”运动的主要矛头总是指向总统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而不指向总理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这是因为法国总理虽然是法国政府的首脑</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但他必须听命于总统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总统在法国国家行政领导体制中掌握大政方针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,D</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符合题意</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错误。在法国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总理必须对议会负责</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总理领导政府具体行使国家行政权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故</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B</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a:t>
            </a: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b="1">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4400" y="648335"/>
            <a:ext cx="10621645" cy="73723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方正兰亭中黑_GBK" charset="0"/>
              </a:rPr>
              <a:t>解后反思</a:t>
            </a:r>
            <a:r>
              <a:rPr lang="zh-CN" altLang="en-US" sz="2800" b="1">
                <a:solidFill>
                  <a:srgbClr val="000000"/>
                </a:solidFill>
                <a:latin typeface="微软雅黑" panose="020B0503020204020204" charset="-122"/>
                <a:ea typeface="微软雅黑" panose="020B0503020204020204" charset="-122"/>
                <a:cs typeface="方正书宋_GBK" panose="02000000000000000000" pitchFamily="2" charset="-122"/>
              </a:rPr>
              <a:t>　  </a:t>
            </a:r>
            <a:r>
              <a:rPr lang="zh-CN" altLang="en-US" sz="2800" b="1">
                <a:solidFill>
                  <a:srgbClr val="000000"/>
                </a:solidFill>
                <a:latin typeface="微软雅黑" panose="020B0503020204020204" charset="-122"/>
                <a:ea typeface="微软雅黑" panose="020B0503020204020204" charset="-122"/>
                <a:cs typeface="方正黑体_GBK" charset="0"/>
              </a:rPr>
              <a:t>法国政体的运行</a:t>
            </a:r>
            <a:endParaRPr lang="zh-CN" altLang="en-US" sz="2800" b="1">
              <a:latin typeface="微软雅黑" panose="020B0503020204020204" charset="-122"/>
              <a:ea typeface="微软雅黑" panose="020B0503020204020204" charset="-122"/>
            </a:endParaRPr>
          </a:p>
        </p:txBody>
      </p:sp>
      <p:pic>
        <p:nvPicPr>
          <p:cNvPr id="1814" name="20xzzgkb-006.jpg" descr="id:2147516424;FounderCES"/>
          <p:cNvPicPr>
            <a:picLocks noChangeAspect="1"/>
          </p:cNvPicPr>
          <p:nvPr/>
        </p:nvPicPr>
        <p:blipFill>
          <a:blip r:embed="rId2"/>
          <a:stretch>
            <a:fillRect/>
          </a:stretch>
        </p:blipFill>
        <p:spPr>
          <a:xfrm>
            <a:off x="1943735" y="1880870"/>
            <a:ext cx="7473315" cy="2786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各具特色的国家和国际组织</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君主立宪制和民主共和制：以英</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国和法国为例</a:t>
            </a:r>
            <a:endParaRPr lang="en-US" sz="2800">
              <a:solidFill>
                <a:srgbClr val="000000"/>
              </a:solidFill>
              <a:uFillTx/>
              <a:latin typeface="微软雅黑" panose="020B0503020204020204" charset="-122"/>
              <a:ea typeface="微软雅黑" panose="020B0503020204020204" charset="-122"/>
              <a:cs typeface="NEU-BZ-S92" charset="0"/>
              <a:sym typeface="+mn-ea"/>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联邦制、两党制、三权分立：以</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美国为例</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日益重要的国际组织</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2945" y="716915"/>
            <a:ext cx="10774045" cy="4615815"/>
          </a:xfrm>
          <a:prstGeom prst="rect">
            <a:avLst/>
          </a:prstGeom>
          <a:noFill/>
          <a:ln w="9525">
            <a:noFill/>
          </a:ln>
        </p:spPr>
        <p:txBody>
          <a:bodyPr wrap="square">
            <a:spAutoFit/>
          </a:bodyPr>
          <a:lstStyle/>
          <a:p>
            <a:pPr marL="0" indent="0" algn="l" fontAlgn="auto">
              <a:lnSpc>
                <a:spcPct val="150000"/>
              </a:lnSpc>
            </a:pP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       3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海南高考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,21,2]2020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英国议会上院通过“脱欧”协议相关法案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扫除了该法案在英国生效的最后一道障碍。法案在英国女王伊丽莎白二世签署后正式生效。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日</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英国正式宣布退出欧洲联盟。这说明</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英国</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女王具有实质上的权力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女王形式上有权签署法案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议会是国家最高行政机关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议会是国家最高立法机关</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A.①③	 B.①④	 C.②③	 D.②④</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702945" y="939800"/>
            <a:ext cx="772795" cy="4699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3405" y="347345"/>
            <a:ext cx="11021695" cy="461581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英国实行君主立宪制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女王是个“虚位元首”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并没有实质上的权力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错误。法案在英国女王签署后正式生效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说明英国女王作为英国名义上的国家元首</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形式上有权签署法案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正确。在英国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议会是国家最高立法机关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主要扮演立法者和监督者的角色</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内阁是国家最高行政机关</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错误。英国议会上院通过“脱欧”协议相关法案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体现了议会作为最高立法机关履行职责</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,④</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正确。</a:t>
            </a: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 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0060" y="120015"/>
            <a:ext cx="10387330" cy="737235"/>
          </a:xfrm>
          <a:prstGeom prst="rect">
            <a:avLst/>
          </a:prstGeom>
          <a:noFill/>
          <a:ln w="9525">
            <a:noFill/>
          </a:ln>
        </p:spPr>
        <p:txBody>
          <a:bodyPr wrap="square">
            <a:spAutoFit/>
          </a:bodyPr>
          <a:lstStyle/>
          <a:p>
            <a:pPr indent="0" fontAlgn="auto">
              <a:lnSpc>
                <a:spcPct val="150000"/>
              </a:lnSpc>
            </a:pPr>
            <a:r>
              <a:rPr lang="zh-CN" altLang="en-US" sz="2800" b="1">
                <a:solidFill>
                  <a:srgbClr val="FF0000"/>
                </a:solidFill>
                <a:latin typeface="微软雅黑" panose="020B0503020204020204" charset="-122"/>
                <a:ea typeface="微软雅黑" panose="020B0503020204020204" charset="-122"/>
                <a:cs typeface="方正兰亭中黑_GBK" charset="0"/>
              </a:rPr>
              <a:t>解后反思</a:t>
            </a:r>
            <a:r>
              <a:rPr lang="zh-CN" altLang="en-US" sz="2800" b="1">
                <a:solidFill>
                  <a:srgbClr val="FF0000"/>
                </a:solidFill>
                <a:latin typeface="微软雅黑" panose="020B0503020204020204" charset="-122"/>
                <a:ea typeface="微软雅黑" panose="020B0503020204020204" charset="-122"/>
                <a:cs typeface="方正书宋_GBK" panose="02000000000000000000" pitchFamily="2" charset="-122"/>
              </a:rPr>
              <a:t>　</a:t>
            </a:r>
            <a:r>
              <a:rPr lang="zh-CN" altLang="en-US" sz="2800" b="1">
                <a:solidFill>
                  <a:srgbClr val="000000"/>
                </a:solidFill>
                <a:latin typeface="微软雅黑" panose="020B0503020204020204" charset="-122"/>
                <a:ea typeface="微软雅黑" panose="020B0503020204020204" charset="-122"/>
                <a:cs typeface="方正黑体_GBK" charset="0"/>
              </a:rPr>
              <a:t>英国国王、议会和内阁三者之间的关系比较</a:t>
            </a:r>
            <a:endParaRPr lang="zh-CN" altLang="en-US" sz="2800" b="1">
              <a:latin typeface="微软雅黑" panose="020B0503020204020204" charset="-122"/>
              <a:ea typeface="微软雅黑" panose="020B0503020204020204" charset="-122"/>
            </a:endParaRPr>
          </a:p>
        </p:txBody>
      </p:sp>
      <p:graphicFrame>
        <p:nvGraphicFramePr>
          <p:cNvPr id="2" name="表格 1"/>
          <p:cNvGraphicFramePr/>
          <p:nvPr>
            <p:custDataLst>
              <p:tags r:id="rId1"/>
            </p:custDataLst>
          </p:nvPr>
        </p:nvGraphicFramePr>
        <p:xfrm>
          <a:off x="670560" y="798830"/>
          <a:ext cx="10762615" cy="5622925"/>
        </p:xfrm>
        <a:graphic>
          <a:graphicData uri="http://schemas.openxmlformats.org/drawingml/2006/table">
            <a:tbl>
              <a:tblPr firstRow="1" bandRow="1">
                <a:tableStyleId>{5940675A-B579-460E-94D1-54222C63F5DA}</a:tableStyleId>
              </a:tblPr>
              <a:tblGrid>
                <a:gridCol w="384810"/>
                <a:gridCol w="1349375"/>
                <a:gridCol w="2481580"/>
                <a:gridCol w="3112135"/>
                <a:gridCol w="3434715"/>
              </a:tblGrid>
              <a:tr h="626745">
                <a:tc gridSpan="2">
                  <a:txBody>
                    <a:bodyPr/>
                    <a:lstStyle/>
                    <a:p>
                      <a:pPr indent="0" algn="ctr"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NEU-BZ-S92" charset="0"/>
                        </a:rPr>
                        <a:t> </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国王</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议会</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内阁</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99920">
                <a:tc rowSpan="2">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区别</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在国家政治生活中的地位不同</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名义上的国家元首和武装部队总司令</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最高立法机关</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最高行政机关</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71320">
                <a:tc vMerge="1">
                  <a:txBody>
                    <a:bodyPr/>
                    <a:lstStyle/>
                    <a:p>
                      <a:endParaRPr lang="zh-CN"/>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权力与职能不同</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承担国家元首的礼仪性职责</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立法权、监督权、财政权等</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行使国家最高行政权力</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24940">
                <a:tc gridSpan="2">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NEU-BZ-S92" charset="0"/>
                        </a:rPr>
                        <a:t>联系</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国王在形式上有权任免首相</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有权召集、停止、解散议会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国王可以对首相行使磋商权和警告权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以制约首相权力。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内阁受议会监督并对议会负责。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③</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首相有权建议国王解散议会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宣布重新大选。</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4145"/>
            <a:ext cx="4867275" cy="67190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美国的政治制度 </a:t>
            </a:r>
          </a:p>
        </p:txBody>
      </p:sp>
      <p:graphicFrame>
        <p:nvGraphicFramePr>
          <p:cNvPr id="2" name="表格 1"/>
          <p:cNvGraphicFramePr/>
          <p:nvPr>
            <p:custDataLst>
              <p:tags r:id="rId1"/>
            </p:custDataLst>
          </p:nvPr>
        </p:nvGraphicFramePr>
        <p:xfrm>
          <a:off x="445135" y="912495"/>
          <a:ext cx="11384280" cy="4857115"/>
        </p:xfrm>
        <a:graphic>
          <a:graphicData uri="http://schemas.openxmlformats.org/drawingml/2006/table">
            <a:tbl>
              <a:tblPr firstRow="1" bandRow="1">
                <a:tableStyleId>{5940675A-B579-460E-94D1-54222C63F5DA}</a:tableStyleId>
              </a:tblPr>
              <a:tblGrid>
                <a:gridCol w="755015"/>
                <a:gridCol w="10629265"/>
              </a:tblGrid>
              <a:tr h="3255010">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近年高考对美国的政治制度的考查频率很高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选择题、非选择题均涉及。以选择题形式考查时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多以国会与总统的关系、美国宪法条文等为背景材料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主要考查联邦制、两党制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并会结合法国政体的特点对三权分立进行综合考查。以非选择题形式考查时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主要以全国步枪协会的活动、政府税改方案、美国高铁计划、美国两党之争等为背景材料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重点考查三权分立的运行模式及其弊端、两党制的表现与实质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考查考生的分析与综合能力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培养其科学精神核心素养。备考时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要关注美国大选、美国与中国的关系、美国国内重大事件等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准确理解三权分立背景下美国的总统制、两党制。</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0735">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美国两党制的表现及其实质</a:t>
                      </a:r>
                    </a:p>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美国三权分立的运行模式及其弊端</a:t>
                      </a:r>
                    </a:p>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美国的利益集团的地位、作用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1370">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美国的两党制及其实质</a:t>
                      </a:r>
                      <a:endParaRPr lang="en-US" altLang="zh-CN" sz="2400" b="0">
                        <a:solidFill>
                          <a:srgbClr val="00FFFF"/>
                        </a:solidFill>
                        <a:latin typeface="微软雅黑" panose="020B0503020204020204" charset="-122"/>
                        <a:ea typeface="微软雅黑" panose="020B0503020204020204" charset="-122"/>
                        <a:cs typeface="微软雅黑" panose="020B0503020204020204" charset="-122"/>
                      </a:endParaRPr>
                    </a:p>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美国的三权分立</a:t>
                      </a:r>
                      <a:endParaRPr lang="en-US" altLang="zh-CN" sz="2400" b="0">
                        <a:solidFill>
                          <a:srgbClr val="00FFFF"/>
                        </a:solidFill>
                        <a:latin typeface="微软雅黑" panose="020B0503020204020204" charset="-122"/>
                        <a:ea typeface="微软雅黑" panose="020B0503020204020204" charset="-122"/>
                        <a:cs typeface="微软雅黑" panose="020B0503020204020204" charset="-122"/>
                      </a:endParaRP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2000000000000000000" pitchFamily="2" charset="-122"/>
              <a:cs typeface="Times New Roman" panose="02020603050405020304" charset="0"/>
            </a:endParaRPr>
          </a:p>
          <a:p>
            <a:r>
              <a:rPr lang="en-US" sz="900" b="0">
                <a:solidFill>
                  <a:srgbClr val="000000"/>
                </a:solidFill>
                <a:latin typeface="NEU-BZ-S92" charset="0"/>
                <a:ea typeface="方正书宋_GBK" panose="02000000000000000000" pitchFamily="2" charset="-122"/>
                <a:cs typeface="Times New Roman" panose="02020603050405020304" charset="0"/>
              </a:rPr>
              <a:t> </a:t>
            </a:r>
            <a:endParaRPr lang="zh-CN" altLang="en-US"/>
          </a:p>
        </p:txBody>
      </p:sp>
      <p:sp>
        <p:nvSpPr>
          <p:cNvPr id="100" name="文本框 99"/>
          <p:cNvSpPr txBox="1"/>
          <p:nvPr/>
        </p:nvSpPr>
        <p:spPr>
          <a:xfrm>
            <a:off x="542925" y="474980"/>
            <a:ext cx="10949305" cy="5262245"/>
          </a:xfrm>
          <a:prstGeom prst="rect">
            <a:avLst/>
          </a:prstGeom>
          <a:noFill/>
          <a:ln w="9525">
            <a:noFill/>
          </a:ln>
        </p:spPr>
        <p:txBody>
          <a:bodyPr wrap="square">
            <a:spAutoFit/>
          </a:bodyPr>
          <a:lstStyle/>
          <a:p>
            <a:pPr marL="0" indent="0" algn="l" fontAlgn="auto">
              <a:lnSpc>
                <a:spcPct val="150000"/>
              </a:lnSpc>
            </a:pPr>
            <a:r>
              <a:rPr lang="en-US" altLang="zh-CN" sz="2400" b="0">
                <a:solidFill>
                  <a:srgbClr val="333333"/>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333333"/>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海南高考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,27,8]</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阅读材料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完成下列问题。</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全国步枪协会是美国最大的枪械拥有者组织。自</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1977</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年开始</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该协会每次大选都支持反对枪支管制的总统候选人。该协会花费了</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3 000</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万美元支持特朗普竞选总统。</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月</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特朗普第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次参加该协会的年会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并发表讲话支持公民拥有枪支的权利。由于不断发生枪击案件</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美国民众控枪的声势变大。尽管民主党议员普遍支持更严格的枪支管控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但是</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共和党议员对控枪持反对意见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枪支管制立法停滞不前。</a:t>
            </a:r>
          </a:p>
          <a:p>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结合材料</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说明全国步枪协会在美国政治中的地位和作用。</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stretch>
            <a:fillRect/>
          </a:stretch>
        </p:blipFill>
        <p:spPr>
          <a:xfrm>
            <a:off x="542925" y="675005"/>
            <a:ext cx="763270" cy="4635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5290" y="454025"/>
            <a:ext cx="10704830" cy="5262245"/>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全国步枪协会是美国最大的枪械拥有者组织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其支持反对枪支管制的总统候选人</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共和党议员对控枪持反对意见。这表明全国步枪协会是重要的利益集团</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影响总统和国会的选举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其支持的共和党议员对控枪持反对意见</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致使枪支管制立法停滞不前</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这表明其影响国家决策。据此</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联系教材关于利益集团的地位和作用等知识组织答案即可。</a:t>
            </a:r>
          </a:p>
          <a:p>
            <a:pPr marL="0" indent="0"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利益集团是美国政治的支柱之一,全国步枪协会成员众多、财力雄厚,是美国重要的利益集团。影响总统和国会的选举结果;支持有利于自己的政党、游说政治家,影响国家决策。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84822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国际组织 </a:t>
            </a:r>
          </a:p>
        </p:txBody>
      </p:sp>
      <p:graphicFrame>
        <p:nvGraphicFramePr>
          <p:cNvPr id="2" name="表格 1"/>
          <p:cNvGraphicFramePr/>
          <p:nvPr>
            <p:custDataLst>
              <p:tags r:id="rId1"/>
            </p:custDataLst>
          </p:nvPr>
        </p:nvGraphicFramePr>
        <p:xfrm>
          <a:off x="427990" y="879475"/>
          <a:ext cx="11336655" cy="5629910"/>
        </p:xfrm>
        <a:graphic>
          <a:graphicData uri="http://schemas.openxmlformats.org/drawingml/2006/table">
            <a:tbl>
              <a:tblPr firstRow="1" bandRow="1">
                <a:tableStyleId>{5940675A-B579-460E-94D1-54222C63F5DA}</a:tableStyleId>
              </a:tblPr>
              <a:tblGrid>
                <a:gridCol w="915035"/>
                <a:gridCol w="10421620"/>
              </a:tblGrid>
              <a:tr h="5629910">
                <a:tc>
                  <a:txBody>
                    <a:bodyPr/>
                    <a:lstStyle/>
                    <a:p>
                      <a:pPr indent="0" algn="ctr" fontAlgn="auto">
                        <a:lnSpc>
                          <a:spcPct val="120000"/>
                        </a:lnSpc>
                        <a:buNone/>
                      </a:pPr>
                      <a:r>
                        <a:rPr lang="zh-CN" altLang="en-US" sz="2400" b="1">
                          <a:solidFill>
                            <a:srgbClr val="000000"/>
                          </a:solidFill>
                          <a:latin typeface="微软雅黑" panose="020B0503020204020204" charset="-122"/>
                          <a:ea typeface="微软雅黑" panose="020B0503020204020204" charset="-122"/>
                          <a:cs typeface="NEU-BZ-S92" charset="0"/>
                        </a:rPr>
                        <a:t>命题分析</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近年高考对国际组织的考查频率很高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主要考查联合国的性质与作用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联合国安理会的责任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欧盟的宗旨、地位与作用等知识点。考查形式选择题、非选择题均涉及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非选择题居多。命题材料主要围绕两大主题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联合国和欧盟。围绕联合国的材料主要涉及联合国对国际热点问题的处理、对经济社会发展的态度以及中国重视在联合国中维护发展中国家的权益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围绕欧盟的材料主要涉及欧盟对其与美国贸易摩擦的处理、对地区危机的化解以及欧盟建设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主要考查考生综合运用国际组织的相关知识分析、解决问题的能力。备考时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要关注联合国在国际重大问题上的决策、欧盟在重大国际问题和地区热点问题上的作为等</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准确理解联合国对经济社会发展的作用、安理会的责任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欧盟的宗旨、地位和作用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学会用世界眼光看问题。</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97255" y="1169670"/>
          <a:ext cx="10714355" cy="3865880"/>
        </p:xfrm>
        <a:graphic>
          <a:graphicData uri="http://schemas.openxmlformats.org/drawingml/2006/table">
            <a:tbl>
              <a:tblPr firstRow="1" bandRow="1">
                <a:tableStyleId>{5940675A-B579-460E-94D1-54222C63F5DA}</a:tableStyleId>
              </a:tblPr>
              <a:tblGrid>
                <a:gridCol w="865505"/>
                <a:gridCol w="9848850"/>
              </a:tblGrid>
              <a:tr h="219456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已考视角</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联合国安理会的责任</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联合国的性质、作用</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中国在联合国中的地位</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欧盟的宗旨、地位和作用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1320">
                <a:tc>
                  <a:txBody>
                    <a:bodyPr/>
                    <a:lstStyle/>
                    <a:p>
                      <a:pPr indent="0" algn="ctr" fontAlgn="auto">
                        <a:lnSpc>
                          <a:spcPct val="150000"/>
                        </a:lnSpc>
                        <a:buNone/>
                      </a:pPr>
                      <a:r>
                        <a:rPr lang="zh-CN" altLang="en-US" sz="2400" b="1">
                          <a:solidFill>
                            <a:srgbClr val="000000"/>
                          </a:solidFill>
                          <a:latin typeface="微软雅黑" panose="020B0503020204020204" charset="-122"/>
                          <a:ea typeface="微软雅黑" panose="020B0503020204020204" charset="-122"/>
                          <a:cs typeface="NEU-BZ-S92" charset="0"/>
                        </a:rPr>
                        <a:t>预测视角</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联合国的性质、作用</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中国在联合国中的作用</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5745" y="345440"/>
            <a:ext cx="11677650" cy="6185535"/>
          </a:xfrm>
          <a:prstGeom prst="rect">
            <a:avLst/>
          </a:prstGeom>
          <a:noFill/>
          <a:ln w="9525">
            <a:noFill/>
          </a:ln>
        </p:spPr>
        <p:txBody>
          <a:bodyPr wrap="square">
            <a:spAutoFit/>
          </a:bodyPr>
          <a:lstStyle/>
          <a:p>
            <a:pPr marL="0" indent="0" algn="l" fontAlgn="auto">
              <a:lnSpc>
                <a:spcPct val="150000"/>
              </a:lnSpc>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5[2020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江苏高考</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,36B,12]2020</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新冠肺炎疫情全球暴发。欧洲疫情初期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欧盟各成员国防护资源紧张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各自为战。随着疫情不断升级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欧盟多次召开视频首脑峰会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强调加强各成员国合作与沟通。然而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鉴于各成员国在处理与其国民相关的健康保障问题方面拥有排他性权力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各成员国的公共卫生政策还是自主制定。</a:t>
            </a:r>
          </a:p>
          <a:p>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在中国疫情防控形势最艰难的时候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欧盟多国给予了中国和中国人民宝贵的支持和帮助。中国抗疫取得阶段性成果后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积极向欧盟伸出援手</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中国抗疫医疗专家组携带医疗物资驰援意大利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中国抗疫医疗专家通过视频向欧方分享中国抗疫的经验</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灾难面前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中欧协同抗疫</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给世界树立了以协同求生存、以合力促发展的典范。</a:t>
            </a:r>
          </a:p>
          <a:p>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　　结合材料</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回答下列问题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分析抗疫中欧盟想实现而又不能真正实现“用一个声音讲话”的原因。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简述中国与欧盟协同抗疫所彰显的价值。</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245745" y="481965"/>
            <a:ext cx="751840" cy="4565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37820" y="518795"/>
          <a:ext cx="11516995" cy="6199505"/>
        </p:xfrm>
        <a:graphic>
          <a:graphicData uri="http://schemas.openxmlformats.org/drawingml/2006/table">
            <a:tbl>
              <a:tblPr firstRow="1" bandRow="1">
                <a:tableStyleId>{5940675A-B579-460E-94D1-54222C63F5DA}</a:tableStyleId>
              </a:tblPr>
              <a:tblGrid>
                <a:gridCol w="643890"/>
                <a:gridCol w="1202055"/>
                <a:gridCol w="3513455"/>
                <a:gridCol w="6157595"/>
              </a:tblGrid>
              <a:tr h="474980">
                <a:tc gridSpan="2">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角度</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对接知识</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9920">
                <a:tc rowSpan="3">
                  <a:txBody>
                    <a:bodyPr/>
                    <a:lstStyle/>
                    <a:p>
                      <a:pPr indent="0" algn="ctr" fontAlgn="auto">
                        <a:lnSpc>
                          <a:spcPct val="13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fontAlgn="auto">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欧盟作为国际组织的局限性</a:t>
                      </a:r>
                    </a:p>
                    <a:p>
                      <a:pPr indent="0" fontAlgn="auto">
                        <a:lnSpc>
                          <a:spcPct val="12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欧洲疫情初期</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欧盟各成员国防护资源紧张</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各自为战。</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国际组织参与国际事务受诸多因素制约</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有其局限性。欧盟各成员国的具体利益存在着差异</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欧盟谋求应对疫情的统一立场和做法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存在诸多困难和挑战。</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74900">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各成员国在处理与其国民相关的健康保障问题方面拥有排他性权力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各成员国的公共卫生政策还是自主制定。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欧盟各成员国政府在处理与其国民相关的健康保障问题方面拥有排他性权力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欧盟不能突破权限为成员国制定统一的公共卫生政策。</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970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NEU-BZ-S92" charset="0"/>
                        </a:rPr>
                        <a:t>欧盟的特点</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随着疫情不断升级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欧盟多次召开视频首脑峰会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强调加强各成员国合作与沟通。</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欧盟是当今世界一体化程度最高的区域性组织</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加强成员国合作与沟通</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遏制疫情扩散</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符合欧盟各成员国的共同利益和追求。</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37820" y="0"/>
            <a:ext cx="2853055" cy="583565"/>
          </a:xfrm>
          <a:prstGeom prst="rect">
            <a:avLst/>
          </a:prstGeom>
          <a:noFill/>
        </p:spPr>
        <p:txBody>
          <a:bodyPr wrap="none" rtlCol="0" anchor="t">
            <a:spAutoFit/>
          </a:bodyPr>
          <a:lstStyle/>
          <a:p>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第（</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3510"/>
            <a:ext cx="703199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各具特色的国家和国际组织</a:t>
            </a:r>
          </a:p>
        </p:txBody>
      </p:sp>
      <p:sp>
        <p:nvSpPr>
          <p:cNvPr id="2" name="文本框 1"/>
          <p:cNvSpPr txBox="1"/>
          <p:nvPr/>
        </p:nvSpPr>
        <p:spPr>
          <a:xfrm>
            <a:off x="332105" y="899160"/>
            <a:ext cx="11127105" cy="1383665"/>
          </a:xfrm>
          <a:prstGeom prst="rect">
            <a:avLst/>
          </a:prstGeom>
          <a:noFill/>
          <a:ln w="9525">
            <a:noFill/>
          </a:ln>
        </p:spPr>
        <p:txBody>
          <a:bodyPr wrap="square">
            <a:spAutoFit/>
          </a:bodyPr>
          <a:lstStyle/>
          <a:p>
            <a:pPr indent="0"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国家的本质</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[2020</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海南高考第</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23</a:t>
            </a:r>
            <a:r>
              <a:rPr lang="zh-CN" altLang="en-US" sz="2800" b="0">
                <a:solidFill>
                  <a:srgbClr val="FF0000"/>
                </a:solidFill>
                <a:latin typeface="微软雅黑" panose="020B0503020204020204" charset="-122"/>
                <a:ea typeface="微软雅黑" panose="020B0503020204020204" charset="-122"/>
                <a:cs typeface="微软雅黑" panose="020B0503020204020204" charset="-122"/>
              </a:rPr>
              <a:t>题</a:t>
            </a:r>
            <a:r>
              <a:rPr lang="en-US" altLang="zh-CN" sz="2800" b="0">
                <a:solidFill>
                  <a:srgbClr val="FF0000"/>
                </a:solidFill>
                <a:latin typeface="微软雅黑" panose="020B0503020204020204" charset="-122"/>
                <a:ea typeface="微软雅黑" panose="020B0503020204020204" charset="-122"/>
                <a:cs typeface="微软雅黑" panose="020B0503020204020204" charset="-122"/>
              </a:rPr>
              <a:t>]</a:t>
            </a:r>
          </a:p>
          <a:p>
            <a:pPr indent="0"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民主与专政的关系。</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453390" y="2325370"/>
          <a:ext cx="11127105" cy="3952877"/>
        </p:xfrm>
        <a:graphic>
          <a:graphicData uri="http://schemas.openxmlformats.org/drawingml/2006/table">
            <a:tbl>
              <a:tblPr firstRow="1" bandRow="1">
                <a:tableStyleId>{5940675A-B579-460E-94D1-54222C63F5DA}</a:tableStyleId>
              </a:tblPr>
              <a:tblGrid>
                <a:gridCol w="537845"/>
                <a:gridCol w="5215890"/>
                <a:gridCol w="5373370"/>
              </a:tblGrid>
              <a:tr h="661035">
                <a:tc>
                  <a:txBody>
                    <a:bodyPr/>
                    <a:lstStyle/>
                    <a:p>
                      <a:pPr indent="0" algn="ctr" fontAlgn="auto">
                        <a:lnSpc>
                          <a:spcPct val="150000"/>
                        </a:lnSpc>
                        <a:buNone/>
                      </a:pPr>
                      <a:r>
                        <a:rPr lang="en-US" altLang="zh-CN" sz="2000" b="0">
                          <a:solidFill>
                            <a:srgbClr val="000000"/>
                          </a:solidFill>
                          <a:latin typeface="微软雅黑" panose="020B0503020204020204" charset="-122"/>
                          <a:ea typeface="微软雅黑" panose="020B0503020204020204" charset="-122"/>
                          <a:cs typeface="NEU-BZ-S92" charset="0"/>
                        </a:rPr>
                        <a:t> </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民主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专政</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0149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区别</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作为国家制度的民主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其实质是在统治阶级范围内</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按照多数人的意志</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实现国家职能。民主具有鲜明的阶级性</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是服务于统治阶级的。</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国家的根本职能是政治统治职能。统治阶级凭借国家权力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强制被统治阶级服从统治阶级的意志。所有国家都是一定阶级对其他阶级的专政。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864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联系</a:t>
                      </a:r>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民主与专政相互依存</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共同体现国家的性质。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凡实行民主制度的国家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必然包括一定阶级的民主</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同时也包括对其他阶级的专政。</a:t>
                      </a:r>
                    </a:p>
                  </a:txBody>
                  <a:tcPr marL="71755"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52755" y="823595"/>
          <a:ext cx="11131550" cy="5601970"/>
        </p:xfrm>
        <a:graphic>
          <a:graphicData uri="http://schemas.openxmlformats.org/drawingml/2006/table">
            <a:tbl>
              <a:tblPr firstRow="1" bandRow="1">
                <a:tableStyleId>{5940675A-B579-460E-94D1-54222C63F5DA}</a:tableStyleId>
              </a:tblPr>
              <a:tblGrid>
                <a:gridCol w="3590290"/>
                <a:gridCol w="7541260"/>
              </a:tblGrid>
              <a:tr h="570230">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对接知识</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2190">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欧盟多国给予了中国和中国人民宝贵的支持和帮助</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中国抗疫取得阶段性成果后</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积极向欧盟伸出援手。</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中欧双方在抗疫领域各有所长</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所进行的互相帮扶</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都是为了保障民众生命安全。</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8455">
                <a:tc rowSpan="2">
                  <a:txBody>
                    <a:bodyPr/>
                    <a:lstStyle/>
                    <a:p>
                      <a:pPr indent="0" fontAlgn="auto">
                        <a:lnSpc>
                          <a:spcPct val="150000"/>
                        </a:lnSpc>
                        <a:buNone/>
                      </a:pPr>
                      <a:endParaRPr lang="zh-CN"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灾难面前</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中欧协同抗疫</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给世界树立了以协同求生存、以合力促发展的典范。</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中国与欧盟协同抗疫能巩固中欧长期友好关系的基础</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为中欧全面战略伙伴关系进一步发展提供新动力。</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1095">
                <a:tc vMerge="1">
                  <a:txBody>
                    <a:bodyPr/>
                    <a:lstStyle/>
                    <a:p>
                      <a:endParaRPr lang="zh-CN"/>
                    </a:p>
                  </a:txBody>
                  <a:tcPr marL="0" marR="0"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中国与欧盟协同抗疫有利于推动中欧在多边合作中发挥建设性作用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致力于构建人类命运共同体。</a:t>
                      </a:r>
                    </a:p>
                  </a:txBody>
                  <a:tcPr marL="71755" marR="71755" marT="0" marB="1"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28955" y="259715"/>
            <a:ext cx="203835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cs typeface="微软雅黑" panose="020B0503020204020204" charset="-122"/>
              </a:rPr>
              <a:t>第（</a:t>
            </a:r>
            <a:r>
              <a:rPr lang="en-US" altLang="zh-CN" sz="2800">
                <a:latin typeface="微软雅黑" panose="020B0503020204020204" charset="-122"/>
                <a:ea typeface="微软雅黑" panose="020B0503020204020204" charset="-122"/>
                <a:cs typeface="微软雅黑" panose="020B0503020204020204" charset="-122"/>
              </a:rPr>
              <a:t>2</a:t>
            </a:r>
            <a:r>
              <a:rPr lang="zh-CN" altLang="en-US" sz="2800">
                <a:latin typeface="微软雅黑" panose="020B0503020204020204" charset="-122"/>
                <a:ea typeface="微软雅黑" panose="020B0503020204020204" charset="-122"/>
                <a:cs typeface="微软雅黑" panose="020B0503020204020204" charset="-122"/>
              </a:rPr>
              <a:t>）问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1340" y="962025"/>
            <a:ext cx="11139170" cy="5688965"/>
          </a:xfrm>
          <a:prstGeom prst="rect">
            <a:avLst/>
          </a:prstGeom>
          <a:noFill/>
          <a:ln w="9525">
            <a:noFill/>
          </a:ln>
        </p:spPr>
        <p:txBody>
          <a:bodyPr wrap="square">
            <a:spAutoFit/>
          </a:bodyPr>
          <a:lstStyle/>
          <a:p>
            <a:pPr marL="0" indent="0" algn="l"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欧盟是当今世界一体化程度最高的区域性组织</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加强成员国合作与沟通</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遏制疫情扩散</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符合欧盟各成员国的共同利益和追求。国际组织参与国际事务受诸多因素制约</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有其局限性。欧盟各成员国的具体利益存在着差异</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欧盟谋求应对疫情的统一立场和做法</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存在诸多困难和挑战。欧盟各成员国政府在处理与其国民相关的健康保障问题方面拥有排他性权力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欧盟不能突破权限为成员国制定统一的公共卫生政策。</a:t>
            </a:r>
          </a:p>
          <a:p>
            <a:pPr marL="0" indent="0" algn="l" fontAlgn="auto">
              <a:lnSpc>
                <a:spcPct val="13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发挥中欧双方在抗疫领域各有所长的互补效应</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为保障民众生命安全提供有益、有力的保障。巩固中欧长期友好关系的基础</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为中欧全面战略伙伴关系进一步发展提供新动力。推动中欧在多边合作中发挥建设性作用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致力于构建人类命运共同体。</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61340" y="440055"/>
            <a:ext cx="895350" cy="521970"/>
          </a:xfrm>
          <a:prstGeom prst="rect">
            <a:avLst/>
          </a:prstGeom>
          <a:noFill/>
        </p:spPr>
        <p:txBody>
          <a:bodyPr wrap="none" rtlCol="0" anchor="t">
            <a:spAutoFit/>
          </a:bodyPr>
          <a:lstStyle/>
          <a:p>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641350"/>
            <a:ext cx="10904855" cy="332295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命题分析</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本题以全球新冠肺炎疫情为话题设置相关情境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考查考生对欧盟的作用和局限性、中欧之间的合作等知识的把握。解答本题需要考生具备相应的思辨能力</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能够用全面的观点看问题</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不仅要看到欧盟的积极作用</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还要注意到其局限性</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树立科学精神</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同时考生也要秉承人类命运共同体理念</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理解我国加强与欧盟合作的必要性。</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9120" y="414020"/>
            <a:ext cx="11034395" cy="6029960"/>
          </a:xfrm>
          <a:prstGeom prst="rect">
            <a:avLst/>
          </a:prstGeom>
          <a:noFill/>
          <a:ln w="9525">
            <a:noFill/>
          </a:ln>
        </p:spPr>
        <p:txBody>
          <a:bodyPr wrap="square">
            <a:spAutoFit/>
          </a:bodyPr>
          <a:lstStyle/>
          <a:p>
            <a:pPr marL="0" indent="0" algn="l" fontAlgn="auto">
              <a:lnSpc>
                <a:spcPct val="130000"/>
              </a:lnSpc>
            </a:pPr>
            <a:r>
              <a:rPr lang="en-US" altLang="zh-CN" sz="2700" b="0">
                <a:solidFill>
                  <a:srgbClr val="333333"/>
                </a:solidFill>
                <a:latin typeface="微软雅黑" panose="020B0503020204020204" charset="-122"/>
                <a:ea typeface="微软雅黑" panose="020B0503020204020204" charset="-122"/>
                <a:cs typeface="微软雅黑" panose="020B0503020204020204" charset="-122"/>
              </a:rPr>
              <a:t>      6</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[2019</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江苏高考</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,36B,12]70</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年来</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中国与发展中国家风雨同舟、携手同行。联合国讲台曾见证中国的郑重承诺</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中囯将继续同广大发展中国家站在一起</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坚定支持增加发展中国家特别是非洲国家在国际治理体系中的代表性和发言权。</a:t>
            </a:r>
          </a:p>
          <a:p>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　　当前</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贸易保护主义、孤立主义等思潮不断抬头</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中国和发展中国家正处于把握自身命运、走稳发展之路的重要时期。</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2018</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年以来的主场外交活动中</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中囯通过上海合作组织峰会、中非合作论坛峰会、“一带一路”国际合作高峰论坛等平台</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积极推动与广大发展中国家共建命运共同体。</a:t>
            </a:r>
          </a:p>
          <a:p>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　　结合材料</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回答下列问题</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中国为什么重视在联合国维护发展中国家的权益</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中国应如何与广大发展中国家共建命运共同体</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700" b="0">
                <a:solidFill>
                  <a:srgbClr val="000000"/>
                </a:solidFill>
                <a:latin typeface="微软雅黑" panose="020B0503020204020204" charset="-122"/>
                <a:ea typeface="微软雅黑" panose="020B0503020204020204" charset="-122"/>
                <a:cs typeface="微软雅黑" panose="020B0503020204020204" charset="-122"/>
              </a:rPr>
              <a:t>分</a:t>
            </a:r>
            <a:r>
              <a:rPr lang="en-US" altLang="zh-CN" sz="27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7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579120" y="520065"/>
            <a:ext cx="713740" cy="4337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147445" y="1686560"/>
          <a:ext cx="9933305" cy="4389756"/>
        </p:xfrm>
        <a:graphic>
          <a:graphicData uri="http://schemas.openxmlformats.org/drawingml/2006/table">
            <a:tbl>
              <a:tblPr firstRow="1" bandRow="1">
                <a:tableStyleId>{5940675A-B579-460E-94D1-54222C63F5DA}</a:tableStyleId>
              </a:tblPr>
              <a:tblGrid>
                <a:gridCol w="1023620"/>
                <a:gridCol w="1376680"/>
                <a:gridCol w="7533005"/>
              </a:tblGrid>
              <a:tr h="1032510">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角度</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对接知识</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2685">
                <a:tc rowSpan="2">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联合国</a:t>
                      </a:r>
                      <a:r>
                        <a:rPr lang="en-US" altLang="zh-CN" sz="2400" b="0">
                          <a:solidFill>
                            <a:srgbClr val="000000"/>
                          </a:solidFill>
                          <a:latin typeface="微软雅黑" panose="020B0503020204020204" charset="-122"/>
                          <a:ea typeface="微软雅黑" panose="020B0503020204020204" charset="-122"/>
                          <a:cs typeface="NEU-BZ-S92" charset="0"/>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altLang="zh-CN" sz="2400" b="0">
                        <a:solidFill>
                          <a:srgbClr val="000000"/>
                        </a:solidFill>
                        <a:latin typeface="微软雅黑" panose="020B0503020204020204" charset="-122"/>
                        <a:ea typeface="微软雅黑" panose="020B0503020204020204"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性质</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联合国是当今世界最具普遍性、代表性和权威性的政府间国际组织。</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65020">
                <a:tc vMerge="1">
                  <a:txBody>
                    <a:bodyPr/>
                    <a:lstStyle/>
                    <a:p>
                      <a:endParaRPr lang="zh-CN"/>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作用</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联合国成立以来经广大会员国共同努力</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在推动联合国各项事业蓬勃发展</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使联合国在维护世界和平、推动共同发展、促进人类文明等方面发挥了重要作用</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取得了巨大成就。</a:t>
                      </a:r>
                    </a:p>
                  </a:txBody>
                  <a:tcPr marL="71755"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060767" y="302895"/>
            <a:ext cx="5080000" cy="1383665"/>
          </a:xfrm>
          <a:prstGeom prst="rect">
            <a:avLst/>
          </a:prstGeom>
          <a:noFill/>
          <a:ln w="9525">
            <a:noFill/>
          </a:ln>
        </p:spPr>
        <p:txBody>
          <a:bodyPr>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endParaRPr lang="zh-CN" altLang="en-US"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06450" y="389890"/>
          <a:ext cx="10006330" cy="4987925"/>
        </p:xfrm>
        <a:graphic>
          <a:graphicData uri="http://schemas.openxmlformats.org/drawingml/2006/table">
            <a:tbl>
              <a:tblPr firstRow="1" bandRow="1">
                <a:tableStyleId>{5940675A-B579-460E-94D1-54222C63F5DA}</a:tableStyleId>
              </a:tblPr>
              <a:tblGrid>
                <a:gridCol w="938530"/>
                <a:gridCol w="1677670"/>
                <a:gridCol w="7390130"/>
              </a:tblGrid>
              <a:tr h="697230">
                <a:tc grid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角度</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对接知识</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5003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中国与联合国</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中国的地位</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世界上最大的发展中国家、安理会常任理事国。</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0660">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中国与发展中国家</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中国与发展中国家的关系</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中国在很多国际事务上需要发展中国家的支持</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中国与发展中国家共同为世界和平而努力。</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1950" y="269875"/>
            <a:ext cx="10775315" cy="737235"/>
          </a:xfrm>
          <a:prstGeom prst="rect">
            <a:avLst/>
          </a:prstGeom>
          <a:noFill/>
          <a:ln w="9525">
            <a:noFill/>
          </a:ln>
        </p:spPr>
        <p:txBody>
          <a:bodyPr wrap="square">
            <a:spAutoFit/>
          </a:bodyPr>
          <a:lstStyle/>
          <a:p>
            <a:pPr indent="0" fontAlgn="auto">
              <a:lnSpc>
                <a:spcPct val="150000"/>
              </a:lnSpc>
            </a:pP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第</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问</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361950" y="1007110"/>
          <a:ext cx="11247120" cy="5534660"/>
        </p:xfrm>
        <a:graphic>
          <a:graphicData uri="http://schemas.openxmlformats.org/drawingml/2006/table">
            <a:tbl>
              <a:tblPr firstRow="1" bandRow="1">
                <a:tableStyleId>{5940675A-B579-460E-94D1-54222C63F5DA}</a:tableStyleId>
              </a:tblPr>
              <a:tblGrid>
                <a:gridCol w="5019040"/>
                <a:gridCol w="6228080"/>
              </a:tblGrid>
              <a:tr h="503555">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材料信息</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NEU-BZ-S92" charset="0"/>
                        </a:rPr>
                        <a:t>对接知识</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5840">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中国与发展中国家风雨同舟、携手同行。</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中国要重视与发展中国家的友好关系。</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12315">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中国将继续同广大发展中国家站在一起</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坚定支持增加发展中国家特别是非洲国家在国际治理体系中的代表性和发言权。</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中国要借助联合国等国际组织推动与发展中国家的合作往来</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通过参与全球治理体系改革与建设</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争取发展中国家应有的权益</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建设新型国际关系。</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12950">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中国通过上海合作组织峰会、中非合作论坛峰会、“一带一路”国际合作高峰论坛等平台</a:t>
                      </a: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积极推动与广大发展中国家共建命运共同体。</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400" b="0">
                          <a:solidFill>
                            <a:srgbClr val="000000"/>
                          </a:solidFill>
                          <a:latin typeface="微软雅黑" panose="020B0503020204020204" charset="-122"/>
                          <a:ea typeface="微软雅黑" panose="020B0503020204020204" charset="-122"/>
                          <a:cs typeface="NEU-BZ-S92" charset="0"/>
                        </a:rPr>
                        <a:t>中国要借助国际平台加强与发展中国家的合作。</a:t>
                      </a:r>
                    </a:p>
                  </a:txBody>
                  <a:tcPr marL="71755" marR="36195"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7970" y="0"/>
            <a:ext cx="11326495" cy="6554470"/>
          </a:xfrm>
          <a:prstGeom prst="rect">
            <a:avLst/>
          </a:prstGeom>
          <a:noFill/>
          <a:ln w="9525">
            <a:noFill/>
          </a:ln>
        </p:spPr>
        <p:txBody>
          <a:bodyPr wrap="square">
            <a:spAutoFit/>
          </a:bodyPr>
          <a:lstStyle/>
          <a:p>
            <a:pPr marL="0" indent="0" algn="l"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联合国是当今世界最具普遍性、代表性和权威性的政府间国际组织。在维护世界和平、推动共同发展、促进人类文明进步等方面具有重要作用。在恢复中华人民共和国在联合国一切合法权利的不懈斗争过程中</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离不开广大发展中国家的支持。中国作为世界上最大的发展中国家、安理会常任理事国</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肩负重大的国际责任。</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重视与广大发展中国家的传统友谊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通过“一带一路”等平台来维护共同利益。通过联合国、非盟等国际组织加强与发展中国家的国际合作。通过参与全球治理体系改革与建设</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推动建设相互尊重、公平正义、合作共赢的新型国际关系。</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3865" y="621665"/>
            <a:ext cx="11385550" cy="4615815"/>
          </a:xfrm>
          <a:prstGeom prst="rect">
            <a:avLst/>
          </a:prstGeom>
          <a:noFill/>
          <a:ln w="9525">
            <a:noFill/>
          </a:ln>
        </p:spPr>
        <p:txBody>
          <a:bodyPr wrap="square">
            <a:spAutoFit/>
          </a:bodyPr>
          <a:lstStyle/>
          <a:p>
            <a:pPr marL="0" indent="0"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归纳总结</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国际舞台上的中国与发展中国家</a:t>
            </a:r>
          </a:p>
          <a:p>
            <a:pPr marL="0" indent="0" algn="l" fontAlgn="auto">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恢复中华人民共和国在联合国的一切合法权益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是中国与广大坚持原则、主持正义的国家的重大胜利</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中国在联合国始终维护和支持广大发展中国家的利益</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中国积极推动南北对话和南南合作、敦促发达国家为实现全球普遍、协调、均衡发展承担更多责任</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中国主张联合国应增加发展中国家的代表权和发言权</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切实维护其利益。</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e44068be-afcd-4d6c-9dae-fd155ad32372}"/>
  <p:tag name="TABLE_ENDDRAG_ORIGIN_RECT" val="867*410"/>
  <p:tag name="TABLE_ENDDRAG_RECT" val="44*101*867*41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962bd0b2-f7ab-4ce5-8d4e-773456b07950}"/>
  <p:tag name="TABLE_ENDDRAG_ORIGIN_RECT" val="873*447"/>
  <p:tag name="TABLE_ENDDRAG_RECT" val="45*57*873*447"/>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9a6f9d44-aa79-497f-a648-6cd66f59148e}"/>
  <p:tag name="TABLE_ENDDRAG_ORIGIN_RECT" val="844*422"/>
  <p:tag name="TABLE_ENDDRAG_RECT" val="43*66*844*42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e911b2ed-4e09-4e02-949d-94244a5bcb65}"/>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d37bae08-9808-40d1-8bbe-d2521a601536}"/>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8c98438f-4be8-4978-9850-92c0a5eed261}"/>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8a90773-0411-4ac8-819c-1bb9286f872f}"/>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9d8494b3-d92c-4ba3-9294-4a6a8ac90d83}"/>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28f27741-dbd5-4cf5-854f-e3faa4120ab4}"/>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7ceb2a40-5a4b-44af-b5b6-6fa00b69c4b6}"/>
  <p:tag name="TABLE_ENDDRAG_ORIGIN_RECT" val="829*327"/>
  <p:tag name="TABLE_ENDDRAG_RECT" val="74*119*829*327"/>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8a7a8cb2-ae15-461b-8a85-c78cd5a37a6d}"/>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e7e5612-08b8-43f9-878f-2798c3844886}"/>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a5f21608-3371-4420-9729-9d128841384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60db15fd-d060-43e8-901c-5302db324990}"/>
  <p:tag name="TABLE_ENDDRAG_ORIGIN_RECT" val="836*494"/>
  <p:tag name="TABLE_ENDDRAG_RECT" val="54*36*836*494"/>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1440c15b-5473-4e3d-9f44-bcc7edfeeb51}"/>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630b1a6d-a66c-4b49-9756-ab832bd73b4b}"/>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6ff09e31-971a-4818-870f-46745a8b6f46}"/>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908fec70-edb5-40d2-984b-3f643d79ba66}"/>
  <p:tag name="TABLE_ENDDRAG_ORIGIN_RECT" val="886*486"/>
  <p:tag name="TABLE_ENDDRAG_RECT" val="39*26*886*486"/>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76f23b3b-bc7d-491c-936e-67d3fd2f31d3}"/>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e67f7500-6080-4896-a25c-08c64e2a7f14}"/>
  <p:tag name="TABLE_ENDDRAG_ORIGIN_RECT" val="864*485"/>
  <p:tag name="TABLE_ENDDRAG_RECT" val="25*11*864*485"/>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8d7bb1bd-674b-4ba1-bdf7-7e5f31affdc2}"/>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deeaea81-049e-407a-b2d6-3ecaf010c15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b0444087-b19d-4e3a-97da-ac261719648a}"/>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381f8c3e-a39b-48ae-b568-2898c14a5848}"/>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0828ecef-62d8-4bbc-aa4b-4782189ced6e}"/>
  <p:tag name="TABLE_ENDDRAG_ORIGIN_RECT" val="849*405"/>
  <p:tag name="TABLE_ENDDRAG_RECT" val="38*39*849*405"/>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17f54f04-608b-436b-af2f-83b2f8829b87}"/>
  <p:tag name="TABLE_ENDDRAG_ORIGIN_RECT" val="891*364"/>
  <p:tag name="TABLE_ENDDRAG_RECT" val="28*157*891*364"/>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20e1846a-b719-40de-abdb-7801018a5f83}"/>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ebccd51c-3b0b-451c-ac7e-3f7dbaa4a31a}"/>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cbb108e9-2907-4daf-b685-8b4c9825df3a}"/>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09dda6e5-5e97-4bb1-81d8-e154c3157b7a}"/>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34394a31-40e5-40a0-8ef9-3ff39f031e9f}"/>
  <p:tag name="TABLE_ENDDRAG_ORIGIN_RECT" val="914*501"/>
  <p:tag name="TABLE_ENDDRAG_RECT" val="22*-18*914*501"/>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9ab3cb96-72f1-4888-bf00-4eab15c17e07}"/>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3998f421-0ff4-4172-bd46-d18c475560ea}"/>
  <p:tag name="TABLE_ENDDRAG_ORIGIN_RECT" val="870*250"/>
  <p:tag name="TABLE_ENDDRAG_RECT" val="48*276*870*25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7820f511-9947-4a88-8f7a-a2e060e6dd7a}"/>
</p:tagLst>
</file>

<file path=ppt/tags/tag40.xml><?xml version="1.0" encoding="utf-8"?>
<p:tagLst xmlns:a="http://schemas.openxmlformats.org/drawingml/2006/main" xmlns:r="http://schemas.openxmlformats.org/officeDocument/2006/relationships" xmlns:p="http://schemas.openxmlformats.org/presentationml/2006/main">
  <p:tag name="KSO_WM_UNIT_TABLE_BEAUTIFY" val="smartTable{598c8d3e-a0d1-4407-ab0c-eabe688dc1b6}"/>
</p:tagLst>
</file>

<file path=ppt/tags/tag41.xml><?xml version="1.0" encoding="utf-8"?>
<p:tagLst xmlns:a="http://schemas.openxmlformats.org/drawingml/2006/main" xmlns:r="http://schemas.openxmlformats.org/officeDocument/2006/relationships" xmlns:p="http://schemas.openxmlformats.org/presentationml/2006/main">
  <p:tag name="KSO_WM_UNIT_TABLE_BEAUTIFY" val="smartTable{db0e4c4b-5e23-4b77-9657-36897289b811}"/>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1f4a5dd6-f51c-4645-8946-d98e9aed5062}"/>
  <p:tag name="TABLE_ENDDRAG_ORIGIN_RECT" val="921*443"/>
  <p:tag name="TABLE_ENDDRAG_RECT" val="16*86*921*443"/>
</p:tagLst>
</file>

<file path=ppt/tags/tag43.xml><?xml version="1.0" encoding="utf-8"?>
<p:tagLst xmlns:a="http://schemas.openxmlformats.org/drawingml/2006/main" xmlns:r="http://schemas.openxmlformats.org/officeDocument/2006/relationships" xmlns:p="http://schemas.openxmlformats.org/presentationml/2006/main">
  <p:tag name="KSO_WM_UNIT_TABLE_BEAUTIFY" val="smartTable{a91ac427-048b-4835-9af6-ecb70db29feb}"/>
</p:tagLst>
</file>

<file path=ppt/tags/tag44.xml><?xml version="1.0" encoding="utf-8"?>
<p:tagLst xmlns:a="http://schemas.openxmlformats.org/drawingml/2006/main" xmlns:r="http://schemas.openxmlformats.org/officeDocument/2006/relationships" xmlns:p="http://schemas.openxmlformats.org/presentationml/2006/main">
  <p:tag name="KSO_WM_UNIT_TABLE_BEAUTIFY" val="smartTable{03c5f75b-4f3f-41b9-83d8-3ffce648abb7}"/>
</p:tagLst>
</file>

<file path=ppt/tags/tag45.xml><?xml version="1.0" encoding="utf-8"?>
<p:tagLst xmlns:a="http://schemas.openxmlformats.org/drawingml/2006/main" xmlns:r="http://schemas.openxmlformats.org/officeDocument/2006/relationships" xmlns:p="http://schemas.openxmlformats.org/presentationml/2006/main">
  <p:tag name="KSO_WM_UNIT_TABLE_BEAUTIFY" val="smartTable{40d8678c-84c2-4e36-8079-8734697a2e71}"/>
  <p:tag name="TABLE_ENDDRAG_ORIGIN_RECT" val="902*450"/>
  <p:tag name="TABLE_ENDDRAG_RECT" val="24*71*902*450"/>
</p:tagLst>
</file>

<file path=ppt/tags/tag46.xml><?xml version="1.0" encoding="utf-8"?>
<p:tagLst xmlns:a="http://schemas.openxmlformats.org/drawingml/2006/main" xmlns:r="http://schemas.openxmlformats.org/officeDocument/2006/relationships" xmlns:p="http://schemas.openxmlformats.org/presentationml/2006/main">
  <p:tag name="KSO_WM_UNIT_TABLE_BEAUTIFY" val="smartTable{2950bb31-5e96-4098-b4ac-85618642d969}"/>
  <p:tag name="TABLE_ENDDRAG_ORIGIN_RECT" val="847*441"/>
  <p:tag name="TABLE_ENDDRAG_RECT" val="52*64*847*441"/>
</p:tagLst>
</file>

<file path=ppt/tags/tag47.xml><?xml version="1.0" encoding="utf-8"?>
<p:tagLst xmlns:a="http://schemas.openxmlformats.org/drawingml/2006/main" xmlns:r="http://schemas.openxmlformats.org/officeDocument/2006/relationships" xmlns:p="http://schemas.openxmlformats.org/presentationml/2006/main">
  <p:tag name="KSO_WM_UNIT_TABLE_BEAUTIFY" val="smartTable{2514b3bd-aa44-4988-960c-a8a31c04c75a}"/>
</p:tagLst>
</file>

<file path=ppt/tags/tag48.xml><?xml version="1.0" encoding="utf-8"?>
<p:tagLst xmlns:a="http://schemas.openxmlformats.org/drawingml/2006/main" xmlns:r="http://schemas.openxmlformats.org/officeDocument/2006/relationships" xmlns:p="http://schemas.openxmlformats.org/presentationml/2006/main">
  <p:tag name="KSO_WM_UNIT_TABLE_BEAUTIFY" val="smartTable{26892840-ceb0-426a-8f75-b35539ba8c77}"/>
</p:tagLst>
</file>

<file path=ppt/tags/tag49.xml><?xml version="1.0" encoding="utf-8"?>
<p:tagLst xmlns:a="http://schemas.openxmlformats.org/drawingml/2006/main" xmlns:r="http://schemas.openxmlformats.org/officeDocument/2006/relationships" xmlns:p="http://schemas.openxmlformats.org/presentationml/2006/main">
  <p:tag name="KSO_WM_UNIT_TABLE_BEAUTIFY" val="smartTable{18262c7b-58cc-4755-889e-cffe304206d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c4c9a12-b7c2-4b82-91b9-2cbeb1aa0536}"/>
  <p:tag name="TABLE_ENDDRAG_ORIGIN_RECT" val="868*406"/>
  <p:tag name="TABLE_ENDDRAG_RECT" val="45*92*868*406"/>
</p:tagLst>
</file>

<file path=ppt/tags/tag50.xml><?xml version="1.0" encoding="utf-8"?>
<p:tagLst xmlns:a="http://schemas.openxmlformats.org/drawingml/2006/main" xmlns:r="http://schemas.openxmlformats.org/officeDocument/2006/relationships" xmlns:p="http://schemas.openxmlformats.org/presentationml/2006/main">
  <p:tag name="KSO_WM_UNIT_TABLE_BEAUTIFY" val="smartTable{28580e01-e561-49bc-9278-6087ae110c16}"/>
</p:tagLst>
</file>

<file path=ppt/tags/tag51.xml><?xml version="1.0" encoding="utf-8"?>
<p:tagLst xmlns:a="http://schemas.openxmlformats.org/drawingml/2006/main" xmlns:r="http://schemas.openxmlformats.org/officeDocument/2006/relationships" xmlns:p="http://schemas.openxmlformats.org/presentationml/2006/main">
  <p:tag name="KSO_WM_UNIT_TABLE_BEAUTIFY" val="smartTable{59dc0f76-0939-4468-8a48-0b8a6ef223ce}"/>
  <p:tag name="TABLE_ENDDRAG_ORIGIN_RECT" val="876*441"/>
  <p:tag name="TABLE_ENDDRAG_RECT" val="35*64*876*441"/>
</p:tagLst>
</file>

<file path=ppt/tags/tag52.xml><?xml version="1.0" encoding="utf-8"?>
<p:tagLst xmlns:a="http://schemas.openxmlformats.org/drawingml/2006/main" xmlns:r="http://schemas.openxmlformats.org/officeDocument/2006/relationships" xmlns:p="http://schemas.openxmlformats.org/presentationml/2006/main">
  <p:tag name="KSO_WM_UNIT_TABLE_BEAUTIFY" val="smartTable{1528c358-ad4e-4352-8f26-690f88523bd4}"/>
</p:tagLst>
</file>

<file path=ppt/tags/tag53.xml><?xml version="1.0" encoding="utf-8"?>
<p:tagLst xmlns:a="http://schemas.openxmlformats.org/drawingml/2006/main" xmlns:r="http://schemas.openxmlformats.org/officeDocument/2006/relationships" xmlns:p="http://schemas.openxmlformats.org/presentationml/2006/main">
  <p:tag name="KSO_WM_UNIT_TABLE_BEAUTIFY" val="smartTable{654121bc-f013-4f68-831e-8b7259eeef22}"/>
  <p:tag name="TABLE_ENDDRAG_ORIGIN_RECT" val="787*392"/>
  <p:tag name="TABLE_ENDDRAG_RECT" val="63*30*787*392"/>
</p:tagLst>
</file>

<file path=ppt/tags/tag54.xml><?xml version="1.0" encoding="utf-8"?>
<p:tagLst xmlns:a="http://schemas.openxmlformats.org/drawingml/2006/main" xmlns:r="http://schemas.openxmlformats.org/officeDocument/2006/relationships" xmlns:p="http://schemas.openxmlformats.org/presentationml/2006/main">
  <p:tag name="KSO_WM_UNIT_TABLE_BEAUTIFY" val="smartTable{3c8840fe-f72d-4263-b005-61dbd2d75b3c}"/>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f4bd1c2-0606-4e51-bad1-efe6c407fdb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8e7aed29-4d4a-4a46-8175-40d3d99290ae}"/>
  <p:tag name="TABLE_ENDDRAG_ORIGIN_RECT" val="844*472"/>
  <p:tag name="TABLE_ENDDRAG_RECT" val="59*43*844*47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31469e9a-229c-48c0-a8e1-2bf2dfb59a82}"/>
  <p:tag name="TABLE_ENDDRAG_ORIGIN_RECT" val="915*428"/>
  <p:tag name="TABLE_ENDDRAG_RECT" val="22*77*915*428"/>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26eeeff4-0e86-4407-9f3b-504661651021}"/>
  <p:tag name="TABLE_ENDDRAG_ORIGIN_RECT" val="842*374"/>
  <p:tag name="TABLE_ENDDRAG_RECT" val="79*113*842*37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9708</Words>
  <Application>WPS 演示</Application>
  <PresentationFormat>自定义</PresentationFormat>
  <Paragraphs>731</Paragraphs>
  <Slides>98</Slides>
  <Notes>5</Notes>
  <HiddenSlides>0</HiddenSlides>
  <MMClips>0</MMClips>
  <ScaleCrop>false</ScaleCrop>
  <HeadingPairs>
    <vt:vector size="4" baseType="variant">
      <vt:variant>
        <vt:lpstr>主题</vt:lpstr>
      </vt:variant>
      <vt:variant>
        <vt:i4>1</vt:i4>
      </vt:variant>
      <vt:variant>
        <vt:lpstr>幻灯片标题</vt:lpstr>
      </vt:variant>
      <vt:variant>
        <vt:i4>98</vt:i4>
      </vt:variant>
    </vt:vector>
  </HeadingPairs>
  <TitlesOfParts>
    <vt:vector size="99" baseType="lpstr">
      <vt:lpstr>Office 主题​​</vt:lpstr>
      <vt:lpstr>幻灯片 1</vt:lpstr>
      <vt:lpstr>专题十七  国家和国际组织常识</vt:lpstr>
      <vt:lpstr>幻灯片 3</vt:lpstr>
      <vt:lpstr>幻灯片 4</vt:lpstr>
      <vt:lpstr>  考情解读</vt:lpstr>
      <vt:lpstr>幻灯片 6</vt:lpstr>
      <vt:lpstr>  知识体系构建</vt:lpstr>
      <vt:lpstr>幻灯片 8</vt:lpstr>
      <vt:lpstr>  考点1   各具特色的国家和国际组织</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  考点2  君主立宪制和民主共和制:以英国和法国为例</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  考点3  联邦制、两党制、三权分立:以美国为例</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  考点4  日益重要的国际组织</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  考法1   国家和国际组织的基本理论</vt:lpstr>
      <vt:lpstr>幻灯片 71</vt:lpstr>
      <vt:lpstr>幻灯片 72</vt:lpstr>
      <vt:lpstr>幻灯片 73</vt:lpstr>
      <vt:lpstr>幻灯片 74</vt:lpstr>
      <vt:lpstr>幻灯片 75</vt:lpstr>
      <vt:lpstr>  考法2   英法两国的政体</vt:lpstr>
      <vt:lpstr>幻灯片 77</vt:lpstr>
      <vt:lpstr>幻灯片 78</vt:lpstr>
      <vt:lpstr>幻灯片 79</vt:lpstr>
      <vt:lpstr>幻灯片 80</vt:lpstr>
      <vt:lpstr>幻灯片 81</vt:lpstr>
      <vt:lpstr>幻灯片 82</vt:lpstr>
      <vt:lpstr>  考法3  美国的政治制度 </vt:lpstr>
      <vt:lpstr>幻灯片 84</vt:lpstr>
      <vt:lpstr>幻灯片 85</vt:lpstr>
      <vt:lpstr>  考法4  国际组织 </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57</cp:revision>
  <dcterms:created xsi:type="dcterms:W3CDTF">2021-02-24T09:08:00Z</dcterms:created>
  <dcterms:modified xsi:type="dcterms:W3CDTF">2021-09-23T12:58:48Z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