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26.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Lst>
  <p:notesMasterIdLst>
    <p:notesMasterId r:id="rId80"/>
  </p:notesMasterIdLst>
  <p:handoutMasterIdLst>
    <p:handoutMasterId r:id="rId81"/>
  </p:handoutMasterIdLst>
  <p:sldIdLst>
    <p:sldId id="482" r:id="rId5"/>
    <p:sldId id="624" r:id="rId6"/>
    <p:sldId id="663" r:id="rId7"/>
    <p:sldId id="483" r:id="rId8"/>
    <p:sldId id="664" r:id="rId9"/>
    <p:sldId id="335" r:id="rId10"/>
    <p:sldId id="261" r:id="rId11"/>
    <p:sldId id="665" r:id="rId12"/>
    <p:sldId id="666" r:id="rId13"/>
    <p:sldId id="567" r:id="rId14"/>
    <p:sldId id="485" r:id="rId15"/>
    <p:sldId id="626" r:id="rId16"/>
    <p:sldId id="278" r:id="rId17"/>
    <p:sldId id="272" r:id="rId18"/>
    <p:sldId id="422" r:id="rId19"/>
    <p:sldId id="667" r:id="rId20"/>
    <p:sldId id="668" r:id="rId21"/>
    <p:sldId id="669" r:id="rId22"/>
    <p:sldId id="713" r:id="rId23"/>
    <p:sldId id="670" r:id="rId24"/>
    <p:sldId id="671" r:id="rId25"/>
    <p:sldId id="613" r:id="rId26"/>
    <p:sldId id="672" r:id="rId27"/>
    <p:sldId id="673" r:id="rId28"/>
    <p:sldId id="674" r:id="rId29"/>
    <p:sldId id="675" r:id="rId30"/>
    <p:sldId id="676" r:id="rId31"/>
    <p:sldId id="641" r:id="rId32"/>
    <p:sldId id="677" r:id="rId33"/>
    <p:sldId id="678" r:id="rId34"/>
    <p:sldId id="679" r:id="rId35"/>
    <p:sldId id="680" r:id="rId36"/>
    <p:sldId id="681" r:id="rId37"/>
    <p:sldId id="682" r:id="rId38"/>
    <p:sldId id="683" r:id="rId39"/>
    <p:sldId id="684" r:id="rId40"/>
    <p:sldId id="685" r:id="rId41"/>
    <p:sldId id="686" r:id="rId42"/>
    <p:sldId id="687" r:id="rId43"/>
    <p:sldId id="688" r:id="rId44"/>
    <p:sldId id="689" r:id="rId45"/>
    <p:sldId id="290" r:id="rId46"/>
    <p:sldId id="690" r:id="rId47"/>
    <p:sldId id="427" r:id="rId48"/>
    <p:sldId id="691" r:id="rId49"/>
    <p:sldId id="646" r:id="rId50"/>
    <p:sldId id="692" r:id="rId51"/>
    <p:sldId id="693" r:id="rId52"/>
    <p:sldId id="694" r:id="rId53"/>
    <p:sldId id="645" r:id="rId54"/>
    <p:sldId id="695" r:id="rId55"/>
    <p:sldId id="696" r:id="rId56"/>
    <p:sldId id="615" r:id="rId57"/>
    <p:sldId id="697" r:id="rId58"/>
    <p:sldId id="698" r:id="rId59"/>
    <p:sldId id="699" r:id="rId60"/>
    <p:sldId id="647" r:id="rId61"/>
    <p:sldId id="700" r:id="rId62"/>
    <p:sldId id="701" r:id="rId63"/>
    <p:sldId id="702" r:id="rId64"/>
    <p:sldId id="703" r:id="rId65"/>
    <p:sldId id="704" r:id="rId66"/>
    <p:sldId id="705" r:id="rId67"/>
    <p:sldId id="648" r:id="rId68"/>
    <p:sldId id="706" r:id="rId69"/>
    <p:sldId id="707" r:id="rId70"/>
    <p:sldId id="649" r:id="rId71"/>
    <p:sldId id="708" r:id="rId72"/>
    <p:sldId id="709" r:id="rId73"/>
    <p:sldId id="273" r:id="rId74"/>
    <p:sldId id="710" r:id="rId75"/>
    <p:sldId id="497" r:id="rId76"/>
    <p:sldId id="711" r:id="rId77"/>
    <p:sldId id="662" r:id="rId78"/>
    <p:sldId id="712" r:id="rId7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presProps" Target="presProps.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 xmlns:p14="http://schemas.microsoft.com/office/powerpoint/2010/main"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 xmlns:p14="http://schemas.microsoft.com/office/powerpoint/2010/main"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基本制度，国家机构</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基本制度，国家机构</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基本制度，国家机构</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第三讲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基本制度，国家机构</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7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3.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35.xml"/><Relationship Id="rId14" Type="http://schemas.openxmlformats.org/officeDocument/2006/relationships/slide" Target="slide7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1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13.xml"/></Relationships>
</file>

<file path=ppt/slides/_rels/slide4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759274"/>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 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rId11" action="ppaction://hlinksldjump"/>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584705"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a:hlinkClick r:id="rId12" action="ppaction://hlinksldjump"/>
            </p:cNvPr>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283414" y="4477069"/>
              <a:ext cx="4583495"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  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426" y="1241993"/>
            <a:ext cx="10391377" cy="1015663"/>
          </a:xfrm>
          <a:prstGeom prst="rect">
            <a:avLst/>
          </a:prstGeom>
          <a:noFill/>
          <a:ln w="9525">
            <a:noFill/>
          </a:ln>
        </p:spPr>
        <p:txBody>
          <a:bodyPr wrap="square" anchor="t">
            <a:spAutoFit/>
          </a:bodyPr>
          <a:lstStyle/>
          <a:p>
            <a:pPr algn="ctr">
              <a:lnSpc>
                <a:spcPct val="150000"/>
              </a:lnSpc>
            </a:pP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第三讲  基本制度，国家机构</a:t>
            </a:r>
            <a:endPar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rId13" action="ppaction://hlinksldjump"/>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4" action="ppaction://hlinksldjump"/>
            </p:cNvPr>
            <p:cNvSpPr txBox="1"/>
            <p:nvPr/>
          </p:nvSpPr>
          <p:spPr>
            <a:xfrm>
              <a:off x="4299626" y="3212301"/>
              <a:ext cx="4584705"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 xmlns:p14="http://schemas.microsoft.com/office/powerpoint/2010/main"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5140038" cy="627895"/>
            <a:chOff x="1034884" y="629878"/>
            <a:chExt cx="4444017" cy="627895"/>
          </a:xfrm>
        </p:grpSpPr>
        <p:sp>
          <p:nvSpPr>
            <p:cNvPr id="7" name="圆角矩形 6"/>
            <p:cNvSpPr/>
            <p:nvPr>
              <p:custDataLst>
                <p:tags r:id="rId1"/>
              </p:custDataLst>
            </p:nvPr>
          </p:nvSpPr>
          <p:spPr>
            <a:xfrm flipH="1">
              <a:off x="2547179" y="664168"/>
              <a:ext cx="2931722"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国家机构     </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6" y="2147311"/>
            <a:ext cx="9485039"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3.(2015•</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某县国税局两名工作人员涉嫌违法交由司法机关处理</a:t>
            </a:r>
            <a:r>
              <a:rPr lang="zh-CN" altLang="en-US" sz="2400" b="1" dirty="0" smtClean="0">
                <a:latin typeface="宋体" panose="02010600030101010101" pitchFamily="2" charset="-122"/>
                <a:ea typeface="宋体" panose="02010600030101010101" pitchFamily="2" charset="-122"/>
              </a:rPr>
              <a:t>期间，该</a:t>
            </a:r>
            <a:r>
              <a:rPr lang="zh-CN" altLang="en-US" sz="2400" b="1" dirty="0">
                <a:latin typeface="宋体" panose="02010600030101010101" pitchFamily="2" charset="-122"/>
                <a:ea typeface="宋体" panose="02010600030101010101" pitchFamily="2" charset="-122"/>
              </a:rPr>
              <a:t>县国税局领导以单位的</a:t>
            </a:r>
            <a:r>
              <a:rPr lang="zh-CN" altLang="en-US" sz="2400" b="1" dirty="0" smtClean="0">
                <a:latin typeface="宋体" panose="02010600030101010101" pitchFamily="2" charset="-122"/>
                <a:ea typeface="宋体" panose="02010600030101010101" pitchFamily="2" charset="-122"/>
              </a:rPr>
              <a:t>名义，开具</a:t>
            </a:r>
            <a:r>
              <a:rPr lang="zh-CN" altLang="en-US" sz="2400" b="1" dirty="0">
                <a:latin typeface="宋体" panose="02010600030101010101" pitchFamily="2" charset="-122"/>
                <a:ea typeface="宋体" panose="02010600030101010101" pitchFamily="2" charset="-122"/>
              </a:rPr>
              <a:t>两人工作业绩突出的</a:t>
            </a:r>
            <a:r>
              <a:rPr lang="zh-CN" altLang="en-US" sz="2400" b="1" dirty="0" smtClean="0">
                <a:latin typeface="宋体" panose="02010600030101010101" pitchFamily="2" charset="-122"/>
                <a:ea typeface="宋体" panose="02010600030101010101" pitchFamily="2" charset="-122"/>
              </a:rPr>
              <a:t>证明，建议</a:t>
            </a:r>
            <a:r>
              <a:rPr lang="zh-CN" altLang="en-US" sz="2400" b="1" dirty="0">
                <a:latin typeface="宋体" panose="02010600030101010101" pitchFamily="2" charset="-122"/>
                <a:ea typeface="宋体" panose="02010600030101010101" pitchFamily="2" charset="-122"/>
              </a:rPr>
              <a:t>法院从轻处罚。对于这一</a:t>
            </a:r>
            <a:r>
              <a:rPr lang="zh-CN" altLang="en-US" sz="2400" b="1" dirty="0" smtClean="0">
                <a:latin typeface="宋体" panose="02010600030101010101" pitchFamily="2" charset="-122"/>
                <a:ea typeface="宋体" panose="02010600030101010101" pitchFamily="2" charset="-122"/>
              </a:rPr>
              <a:t>建议，法院</a:t>
            </a:r>
            <a:r>
              <a:rPr lang="zh-CN" altLang="en-US" sz="2400" b="1" dirty="0">
                <a:latin typeface="宋体" panose="02010600030101010101" pitchFamily="2" charset="-122"/>
                <a:ea typeface="宋体" panose="02010600030101010101" pitchFamily="2" charset="-122"/>
              </a:rPr>
              <a:t>应该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A.</a:t>
            </a:r>
            <a:r>
              <a:rPr lang="zh-CN" altLang="en-US" sz="2400" b="1" dirty="0" smtClean="0">
                <a:latin typeface="宋体" panose="02010600030101010101" pitchFamily="2" charset="-122"/>
                <a:ea typeface="宋体" panose="02010600030101010101" pitchFamily="2" charset="-122"/>
              </a:rPr>
              <a:t>采纳，因为</a:t>
            </a:r>
            <a:r>
              <a:rPr lang="zh-CN" altLang="en-US" sz="2400" b="1" dirty="0">
                <a:latin typeface="宋体" panose="02010600030101010101" pitchFamily="2" charset="-122"/>
                <a:ea typeface="宋体" panose="02010600030101010101" pitchFamily="2" charset="-122"/>
              </a:rPr>
              <a:t>公民平等地享有建议权</a:t>
            </a:r>
          </a:p>
          <a:p>
            <a:pPr>
              <a:lnSpc>
                <a:spcPct val="150000"/>
              </a:lnSpc>
            </a:pPr>
            <a:r>
              <a:rPr lang="en-US" altLang="zh-CN" sz="2400" b="1" dirty="0">
                <a:latin typeface="宋体" panose="02010600030101010101" pitchFamily="2" charset="-122"/>
                <a:ea typeface="宋体" panose="02010600030101010101" pitchFamily="2" charset="-122"/>
              </a:rPr>
              <a:t>B.</a:t>
            </a:r>
            <a:r>
              <a:rPr lang="zh-CN" altLang="en-US" sz="2400" b="1" dirty="0">
                <a:latin typeface="宋体" panose="02010600030101010101" pitchFamily="2" charset="-122"/>
                <a:ea typeface="宋体" panose="02010600030101010101" pitchFamily="2" charset="-122"/>
              </a:rPr>
              <a:t>不</a:t>
            </a:r>
            <a:r>
              <a:rPr lang="zh-CN" altLang="en-US" sz="2400" b="1" dirty="0" smtClean="0">
                <a:latin typeface="宋体" panose="02010600030101010101" pitchFamily="2" charset="-122"/>
                <a:ea typeface="宋体" panose="02010600030101010101" pitchFamily="2" charset="-122"/>
              </a:rPr>
              <a:t>采纳，因为</a:t>
            </a:r>
            <a:r>
              <a:rPr lang="zh-CN" altLang="en-US" sz="2400" b="1" dirty="0">
                <a:latin typeface="宋体" panose="02010600030101010101" pitchFamily="2" charset="-122"/>
                <a:ea typeface="宋体" panose="02010600030101010101" pitchFamily="2" charset="-122"/>
              </a:rPr>
              <a:t>法院不受国税局管辖</a:t>
            </a:r>
          </a:p>
          <a:p>
            <a:pPr>
              <a:lnSpc>
                <a:spcPct val="150000"/>
              </a:lnSpc>
            </a:pPr>
            <a:r>
              <a:rPr lang="en-US" altLang="zh-CN" sz="2400" b="1" dirty="0">
                <a:latin typeface="宋体" panose="02010600030101010101" pitchFamily="2" charset="-122"/>
                <a:ea typeface="宋体" panose="02010600030101010101" pitchFamily="2" charset="-122"/>
              </a:rPr>
              <a:t>C.</a:t>
            </a:r>
            <a:r>
              <a:rPr lang="zh-CN" altLang="en-US" sz="2400" b="1" dirty="0" smtClean="0">
                <a:latin typeface="宋体" panose="02010600030101010101" pitchFamily="2" charset="-122"/>
                <a:ea typeface="宋体" panose="02010600030101010101" pitchFamily="2" charset="-122"/>
              </a:rPr>
              <a:t>采纳，因为</a:t>
            </a:r>
            <a:r>
              <a:rPr lang="zh-CN" altLang="en-US" sz="2400" b="1" dirty="0">
                <a:latin typeface="宋体" panose="02010600030101010101" pitchFamily="2" charset="-122"/>
                <a:ea typeface="宋体" panose="02010600030101010101" pitchFamily="2" charset="-122"/>
              </a:rPr>
              <a:t>法院和国税局都是国家机关</a:t>
            </a:r>
          </a:p>
          <a:p>
            <a:pPr>
              <a:lnSpc>
                <a:spcPct val="150000"/>
              </a:lnSpc>
            </a:pPr>
            <a:r>
              <a:rPr lang="en-US" altLang="zh-CN" sz="2400" b="1" dirty="0">
                <a:latin typeface="宋体" panose="02010600030101010101" pitchFamily="2" charset="-122"/>
                <a:ea typeface="宋体" panose="02010600030101010101" pitchFamily="2" charset="-122"/>
              </a:rPr>
              <a:t>D.</a:t>
            </a:r>
            <a:r>
              <a:rPr lang="zh-CN" altLang="en-US" sz="2400" b="1" dirty="0">
                <a:latin typeface="宋体" panose="02010600030101010101" pitchFamily="2" charset="-122"/>
                <a:ea typeface="宋体" panose="02010600030101010101" pitchFamily="2" charset="-122"/>
              </a:rPr>
              <a:t>不</a:t>
            </a:r>
            <a:r>
              <a:rPr lang="zh-CN" altLang="en-US" sz="2400" b="1" dirty="0" smtClean="0">
                <a:latin typeface="宋体" panose="02010600030101010101" pitchFamily="2" charset="-122"/>
                <a:ea typeface="宋体" panose="02010600030101010101" pitchFamily="2" charset="-122"/>
              </a:rPr>
              <a:t>采纳，因为</a:t>
            </a:r>
            <a:r>
              <a:rPr lang="zh-CN" altLang="en-US" sz="2400" b="1" dirty="0">
                <a:latin typeface="宋体" panose="02010600030101010101" pitchFamily="2" charset="-122"/>
                <a:ea typeface="宋体" panose="02010600030101010101" pitchFamily="2" charset="-122"/>
              </a:rPr>
              <a:t>法院应独立地依法作出审判</a:t>
            </a:r>
          </a:p>
        </p:txBody>
      </p:sp>
      <p:sp>
        <p:nvSpPr>
          <p:cNvPr id="13" name="矩形 12"/>
          <p:cNvSpPr/>
          <p:nvPr/>
        </p:nvSpPr>
        <p:spPr>
          <a:xfrm>
            <a:off x="9130630" y="3167028"/>
            <a:ext cx="697373" cy="658835"/>
          </a:xfrm>
          <a:prstGeom prst="rect">
            <a:avLst/>
          </a:prstGeom>
        </p:spPr>
        <p:txBody>
          <a:bodyPr wrap="square">
            <a:spAutoFit/>
          </a:bodyPr>
          <a:lstStyle/>
          <a:p>
            <a:pPr>
              <a:lnSpc>
                <a:spcPct val="150000"/>
              </a:lnSpc>
            </a:pPr>
            <a:r>
              <a:rPr lang="en-US" altLang="zh-CN" sz="2800" b="1" noProof="1">
                <a:solidFill>
                  <a:srgbClr val="FF0000"/>
                </a:solidFill>
              </a:rPr>
              <a:t>D</a:t>
            </a:r>
            <a:endParaRPr lang="zh-CN" altLang="en-US" sz="2800" b="1" noProof="1">
              <a:solidFill>
                <a:srgbClr val="FF0000"/>
              </a:solidFill>
            </a:endParaRPr>
          </a:p>
        </p:txBody>
      </p:sp>
    </p:spTree>
    <p:extLst>
      <p:ext uri="{BB962C8B-B14F-4D97-AF65-F5344CB8AC3E}">
        <p14:creationId xmlns="" xmlns:p14="http://schemas.microsoft.com/office/powerpoint/2010/main" val="270035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025912" y="1516682"/>
            <a:ext cx="9612351" cy="507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走进法治生活。</a:t>
            </a: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近年来，北京市</a:t>
            </a:r>
            <a:r>
              <a:rPr lang="zh-CN" altLang="en-US" sz="2400" b="1" dirty="0">
                <a:latin typeface="楷体" pitchFamily="49" charset="-122"/>
                <a:ea typeface="楷体" pitchFamily="49" charset="-122"/>
              </a:rPr>
              <a:t>数量庞大的超标电动自行车如脱缰</a:t>
            </a:r>
            <a:r>
              <a:rPr lang="zh-CN" altLang="en-US" sz="2400" b="1" dirty="0" smtClean="0">
                <a:latin typeface="楷体" pitchFamily="49" charset="-122"/>
                <a:ea typeface="楷体" pitchFamily="49" charset="-122"/>
              </a:rPr>
              <a:t>野马，成为</a:t>
            </a:r>
            <a:r>
              <a:rPr lang="zh-CN" altLang="en-US" sz="2400" b="1" dirty="0">
                <a:latin typeface="楷体" pitchFamily="49" charset="-122"/>
                <a:ea typeface="楷体" pitchFamily="49" charset="-122"/>
              </a:rPr>
              <a:t>危害道路交通安全的</a:t>
            </a:r>
            <a:r>
              <a:rPr lang="zh-CN" altLang="en-US" sz="2400" b="1" dirty="0" smtClean="0">
                <a:latin typeface="楷体" pitchFamily="49" charset="-122"/>
                <a:ea typeface="楷体" pitchFamily="49" charset="-122"/>
              </a:rPr>
              <a:t>隐患，社会</a:t>
            </a:r>
            <a:r>
              <a:rPr lang="zh-CN" altLang="en-US" sz="2400" b="1" dirty="0">
                <a:latin typeface="楷体" pitchFamily="49" charset="-122"/>
                <a:ea typeface="楷体" pitchFamily="49" charset="-122"/>
              </a:rPr>
              <a:t>各界要求对电动自行车加强管理的呼声日益强烈。经充分调研</a:t>
            </a:r>
            <a:r>
              <a:rPr lang="zh-CN" altLang="en-US" sz="2400" b="1" dirty="0" smtClean="0">
                <a:latin typeface="楷体" pitchFamily="49" charset="-122"/>
                <a:ea typeface="楷体" pitchFamily="49" charset="-122"/>
              </a:rPr>
              <a:t>论证，凝聚共识，</a:t>
            </a:r>
            <a:r>
              <a:rPr lang="en-US" altLang="zh-CN" sz="2400" b="1" dirty="0" smtClean="0">
                <a:latin typeface="楷体" pitchFamily="49" charset="-122"/>
                <a:ea typeface="楷体" pitchFamily="49" charset="-122"/>
              </a:rPr>
              <a:t>2018</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9</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28</a:t>
            </a:r>
            <a:r>
              <a:rPr lang="zh-CN" altLang="en-US" sz="2400" b="1" dirty="0" smtClean="0">
                <a:latin typeface="楷体" pitchFamily="49" charset="-122"/>
                <a:ea typeface="楷体" pitchFamily="49" charset="-122"/>
              </a:rPr>
              <a:t>日，北京市</a:t>
            </a:r>
            <a:r>
              <a:rPr lang="zh-CN" altLang="en-US" sz="2400" b="1" dirty="0">
                <a:latin typeface="楷体" pitchFamily="49" charset="-122"/>
                <a:ea typeface="楷体" pitchFamily="49" charset="-122"/>
              </a:rPr>
              <a:t>人大常委会审议通过了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北京市非机动车管理条例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以下简称</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，并</a:t>
            </a:r>
            <a:r>
              <a:rPr lang="zh-CN" altLang="en-US" sz="2400" b="1" dirty="0">
                <a:latin typeface="楷体" pitchFamily="49" charset="-122"/>
                <a:ea typeface="楷体" pitchFamily="49" charset="-122"/>
              </a:rPr>
              <a:t>于当年</a:t>
            </a:r>
            <a:r>
              <a:rPr lang="en-US" altLang="zh-CN" sz="2400" b="1" dirty="0">
                <a:latin typeface="楷体" pitchFamily="49" charset="-122"/>
                <a:ea typeface="楷体" pitchFamily="49" charset="-122"/>
              </a:rPr>
              <a:t>11</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日起实施。</a:t>
            </a:r>
          </a:p>
          <a:p>
            <a:pPr>
              <a:lnSpc>
                <a:spcPct val="150000"/>
              </a:lnSpc>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smtClean="0">
                <a:latin typeface="楷体" pitchFamily="49" charset="-122"/>
                <a:ea typeface="楷体" pitchFamily="49" charset="-122"/>
              </a:rPr>
              <a:t>规定，电动</a:t>
            </a:r>
            <a:r>
              <a:rPr lang="zh-CN" altLang="en-US" sz="2400" b="1" dirty="0">
                <a:latin typeface="楷体" pitchFamily="49" charset="-122"/>
                <a:ea typeface="楷体" pitchFamily="49" charset="-122"/>
              </a:rPr>
              <a:t>自行车需登记挂牌才可</a:t>
            </a:r>
            <a:r>
              <a:rPr lang="zh-CN" altLang="en-US" sz="2400" b="1" dirty="0" smtClean="0">
                <a:latin typeface="楷体" pitchFamily="49" charset="-122"/>
                <a:ea typeface="楷体" pitchFamily="49" charset="-122"/>
              </a:rPr>
              <a:t>上路，凡是</a:t>
            </a:r>
            <a:r>
              <a:rPr lang="zh-CN" altLang="en-US" sz="2400" b="1" dirty="0">
                <a:latin typeface="楷体" pitchFamily="49" charset="-122"/>
                <a:ea typeface="楷体" pitchFamily="49" charset="-122"/>
              </a:rPr>
              <a:t>不符合国家标准的电动自行车不能上路行驶。</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的出台不仅让车主有了合法</a:t>
            </a:r>
            <a:r>
              <a:rPr lang="zh-CN" altLang="en-US" sz="2400" b="1" dirty="0" smtClean="0">
                <a:latin typeface="楷体" pitchFamily="49" charset="-122"/>
                <a:ea typeface="楷体" pitchFamily="49" charset="-122"/>
              </a:rPr>
              <a:t>身份，也</a:t>
            </a:r>
            <a:r>
              <a:rPr lang="zh-CN" altLang="en-US" sz="2400" b="1" dirty="0">
                <a:latin typeface="楷体" pitchFamily="49" charset="-122"/>
                <a:ea typeface="楷体" pitchFamily="49" charset="-122"/>
              </a:rPr>
              <a:t>让政府的交管部门摆脱了“无法可依”的尴尬。</a:t>
            </a:r>
          </a:p>
        </p:txBody>
      </p:sp>
    </p:spTree>
    <p:extLst>
      <p:ext uri="{BB962C8B-B14F-4D97-AF65-F5344CB8AC3E}">
        <p14:creationId xmlns="" xmlns:p14="http://schemas.microsoft.com/office/powerpoint/2010/main" val="37533977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802177" y="2249941"/>
            <a:ext cx="10460554"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北京市</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人民代表大会是北京市国家权力</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机关，北京市</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人大及其常委会依法行使地方</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立法权，所以</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应是北京市人大常委会审议通过</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条例</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0" name="文本框 99"/>
          <p:cNvSpPr txBox="1">
            <a:spLocks noChangeArrowheads="1"/>
          </p:cNvSpPr>
          <p:nvPr/>
        </p:nvSpPr>
        <p:spPr bwMode="auto">
          <a:xfrm>
            <a:off x="802176" y="1603610"/>
            <a:ext cx="1046055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）请</a:t>
            </a:r>
            <a:r>
              <a:rPr lang="zh-CN" altLang="en-US" sz="2400" b="1" dirty="0">
                <a:latin typeface="宋体" pitchFamily="2" charset="-122"/>
                <a:ea typeface="宋体" pitchFamily="2" charset="-122"/>
                <a:cs typeface="Times New Roman" panose="02020603050405020304" pitchFamily="18" charset="0"/>
              </a:rPr>
              <a:t>简要说明为什么是北京市人大常委会审议通过</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条例</a:t>
            </a:r>
            <a:r>
              <a:rPr lang="en-US" altLang="zh-CN" sz="2400" b="1" dirty="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endParaRPr lang="zh-CN" altLang="en-US" sz="2400" b="1" dirty="0">
              <a:latin typeface="宋体" pitchFamily="2" charset="-122"/>
              <a:ea typeface="宋体" pitchFamily="2" charset="-122"/>
              <a:cs typeface="Times New Roman" panose="02020603050405020304" pitchFamily="18" charset="0"/>
            </a:endParaRPr>
          </a:p>
        </p:txBody>
      </p:sp>
      <p:sp>
        <p:nvSpPr>
          <p:cNvPr id="8" name="文本框 99"/>
          <p:cNvSpPr txBox="1">
            <a:spLocks noChangeArrowheads="1"/>
          </p:cNvSpPr>
          <p:nvPr/>
        </p:nvSpPr>
        <p:spPr bwMode="auto">
          <a:xfrm>
            <a:off x="913688" y="3868785"/>
            <a:ext cx="10349043"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）由</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条例</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的制定、实施看政府权力的获得、</a:t>
            </a:r>
            <a:r>
              <a:rPr lang="zh-CN" altLang="en-US" sz="2400" b="1" dirty="0" smtClean="0">
                <a:latin typeface="宋体" pitchFamily="2" charset="-122"/>
                <a:ea typeface="宋体" pitchFamily="2" charset="-122"/>
                <a:cs typeface="Times New Roman" panose="02020603050405020304" pitchFamily="18" charset="0"/>
              </a:rPr>
              <a:t>行使，你</a:t>
            </a:r>
            <a:r>
              <a:rPr lang="zh-CN" altLang="en-US" sz="2400" b="1" dirty="0">
                <a:latin typeface="宋体" pitchFamily="2" charset="-122"/>
                <a:ea typeface="宋体" pitchFamily="2" charset="-122"/>
                <a:cs typeface="Times New Roman" panose="02020603050405020304" pitchFamily="18" charset="0"/>
              </a:rPr>
              <a:t>能得出什么</a:t>
            </a:r>
            <a:r>
              <a:rPr lang="zh-CN" altLang="en-US" sz="2400" b="1" dirty="0" smtClean="0">
                <a:latin typeface="宋体" pitchFamily="2" charset="-122"/>
                <a:ea typeface="宋体" pitchFamily="2" charset="-122"/>
                <a:cs typeface="Times New Roman" panose="02020603050405020304" pitchFamily="18" charset="0"/>
              </a:rPr>
              <a:t>认识？（</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endParaRPr lang="zh-CN" altLang="en-US" sz="2400" b="1" dirty="0">
              <a:latin typeface="宋体" pitchFamily="2" charset="-122"/>
              <a:ea typeface="宋体" pitchFamily="2" charset="-122"/>
              <a:cs typeface="Times New Roman" panose="02020603050405020304" pitchFamily="18" charset="0"/>
            </a:endParaRPr>
          </a:p>
        </p:txBody>
      </p:sp>
      <p:sp>
        <p:nvSpPr>
          <p:cNvPr id="9" name="矩形 8"/>
          <p:cNvSpPr/>
          <p:nvPr/>
        </p:nvSpPr>
        <p:spPr>
          <a:xfrm>
            <a:off x="924839" y="5069114"/>
            <a:ext cx="8077909" cy="646331"/>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政府</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权力由法律授予。政府必须依法行使权力。</a:t>
            </a:r>
          </a:p>
        </p:txBody>
      </p:sp>
    </p:spTree>
    <p:extLst>
      <p:ext uri="{BB962C8B-B14F-4D97-AF65-F5344CB8AC3E}">
        <p14:creationId xmlns="" xmlns:p14="http://schemas.microsoft.com/office/powerpoint/2010/main" val="240629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755634" y="2506549"/>
            <a:ext cx="849652" cy="2413505"/>
            <a:chOff x="12824" y="1247"/>
            <a:chExt cx="578" cy="2167"/>
          </a:xfrm>
        </p:grpSpPr>
        <p:sp>
          <p:nvSpPr>
            <p:cNvPr id="26" name="椭圆 25"/>
            <p:cNvSpPr/>
            <p:nvPr/>
          </p:nvSpPr>
          <p:spPr>
            <a:xfrm>
              <a:off x="12824" y="1247"/>
              <a:ext cx="578" cy="81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4" y="2673"/>
              <a:ext cx="578" cy="74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663492"/>
            <a:ext cx="6351905" cy="2155190"/>
            <a:chOff x="7910" y="4468"/>
            <a:chExt cx="10003" cy="3394"/>
          </a:xfrm>
        </p:grpSpPr>
        <p:sp>
          <p:nvSpPr>
            <p:cNvPr id="17" name="文本框 2">
              <a:hlinkClick r:id="rId2" action="ppaction://hlinksldjump"/>
            </p:cNvPr>
            <p:cNvSpPr txBox="1"/>
            <p:nvPr/>
          </p:nvSpPr>
          <p:spPr>
            <a:xfrm>
              <a:off x="7927" y="4468"/>
              <a:ext cx="9986"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基本制度</a:t>
              </a:r>
              <a:endParaRPr lang="zh-CN" altLang="zh-CN" sz="4000" b="1"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7910" y="6747"/>
              <a:ext cx="10003"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国家机构</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4348300" cy="627895"/>
            <a:chOff x="1034884" y="629878"/>
            <a:chExt cx="3948879" cy="627895"/>
          </a:xfrm>
        </p:grpSpPr>
        <p:sp>
          <p:nvSpPr>
            <p:cNvPr id="17" name="圆角矩形 6"/>
            <p:cNvSpPr/>
            <p:nvPr>
              <p:custDataLst>
                <p:tags r:id="rId1"/>
              </p:custDataLst>
            </p:nvPr>
          </p:nvSpPr>
          <p:spPr>
            <a:xfrm flipH="1">
              <a:off x="2642639" y="664168"/>
              <a:ext cx="2341124"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基本制度</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017304"/>
            <a:ext cx="11128242" cy="3600986"/>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了解我国基本经济制度</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统编教材八下第五课</a:t>
            </a: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理解人民代表大会制度是我国的根本政治制度</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统编教材八下第五课</a:t>
            </a:r>
          </a:p>
          <a:p>
            <a:pPr>
              <a:lnSpc>
                <a:spcPct val="20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知道中国共产党领导的多党合作和政治协商制度、民族区域自治制度、基层群众自治制度是我国的基本政治制度</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统编教材八下第五课</a:t>
            </a:r>
            <a:endParaRPr lang="zh-CN" altLang="en-US" sz="2400" dirty="0">
              <a:solidFill>
                <a:srgbClr val="000000"/>
              </a:solidFill>
              <a:latin typeface="宋体" pitchFamily="2" charset="-122"/>
              <a:ea typeface="宋体"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121230700"/>
              </p:ext>
            </p:extLst>
          </p:nvPr>
        </p:nvGraphicFramePr>
        <p:xfrm>
          <a:off x="1097761" y="1566360"/>
          <a:ext cx="10399146" cy="4479611"/>
        </p:xfrm>
        <a:graphic>
          <a:graphicData uri="http://schemas.openxmlformats.org/drawingml/2006/table">
            <a:tbl>
              <a:tblPr firstRow="1" firstCol="1" bandRow="1"/>
              <a:tblGrid>
                <a:gridCol w="1422415"/>
                <a:gridCol w="2118731"/>
                <a:gridCol w="6858000"/>
              </a:tblGrid>
              <a:tr h="5354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097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现阶段我国的基本经济制度是</a:t>
                      </a:r>
                      <a:r>
                        <a:rPr lang="zh-CN" sz="2400" dirty="0" smtClean="0">
                          <a:solidFill>
                            <a:srgbClr val="000000"/>
                          </a:solidFill>
                          <a:effectLst/>
                          <a:latin typeface="宋体" pitchFamily="2" charset="-122"/>
                          <a:ea typeface="宋体" pitchFamily="2" charset="-122"/>
                          <a:cs typeface="Times New Roman"/>
                        </a:rPr>
                        <a:t>什么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是由什么决定的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（1）①</a:t>
                      </a:r>
                      <a:r>
                        <a:rPr lang="zh-CN" sz="2400" dirty="0">
                          <a:solidFill>
                            <a:srgbClr val="000000"/>
                          </a:solidFill>
                          <a:effectLst/>
                          <a:latin typeface="宋体" pitchFamily="2" charset="-122"/>
                          <a:ea typeface="宋体" pitchFamily="2" charset="-122"/>
                          <a:cs typeface="Times New Roman"/>
                        </a:rPr>
                        <a:t>公有制为主体、多种所有制经济共同</a:t>
                      </a:r>
                      <a:r>
                        <a:rPr lang="zh-CN" sz="2400" dirty="0" smtClean="0">
                          <a:solidFill>
                            <a:srgbClr val="000000"/>
                          </a:solidFill>
                          <a:effectLst/>
                          <a:latin typeface="宋体" pitchFamily="2" charset="-122"/>
                          <a:ea typeface="宋体" pitchFamily="2" charset="-122"/>
                          <a:cs typeface="Times New Roman"/>
                        </a:rPr>
                        <a:t>发展</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按劳分配为主体、多种分配方式</a:t>
                      </a:r>
                      <a:r>
                        <a:rPr lang="zh-CN" sz="2400" dirty="0" smtClean="0">
                          <a:solidFill>
                            <a:srgbClr val="000000"/>
                          </a:solidFill>
                          <a:effectLst/>
                          <a:latin typeface="宋体" pitchFamily="2" charset="-122"/>
                          <a:ea typeface="宋体" pitchFamily="2" charset="-122"/>
                          <a:cs typeface="Times New Roman"/>
                        </a:rPr>
                        <a:t>并存</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社会主义市场经济体制</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我国的社会主义性质和初级阶段国情决定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643924153"/>
              </p:ext>
            </p:extLst>
          </p:nvPr>
        </p:nvGraphicFramePr>
        <p:xfrm>
          <a:off x="908189" y="1521755"/>
          <a:ext cx="10566416" cy="4479611"/>
        </p:xfrm>
        <a:graphic>
          <a:graphicData uri="http://schemas.openxmlformats.org/drawingml/2006/table">
            <a:tbl>
              <a:tblPr firstRow="1" firstCol="1" bandRow="1"/>
              <a:tblGrid>
                <a:gridCol w="1489323"/>
                <a:gridCol w="1527717"/>
                <a:gridCol w="7549376"/>
              </a:tblGrid>
              <a:tr h="5354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097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公有制经济的内容是什么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现阶段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公有制</a:t>
                      </a:r>
                      <a:r>
                        <a:rPr lang="zh-CN" sz="2400" dirty="0">
                          <a:solidFill>
                            <a:srgbClr val="000000"/>
                          </a:solidFill>
                          <a:effectLst/>
                          <a:latin typeface="宋体" pitchFamily="2" charset="-122"/>
                          <a:ea typeface="宋体" pitchFamily="2" charset="-122"/>
                          <a:cs typeface="Times New Roman"/>
                        </a:rPr>
                        <a:t>经济包括国有经济、集体经济以及混合所有制经济中的国有成分和集体成分</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在我国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国有</a:t>
                      </a:r>
                      <a:r>
                        <a:rPr lang="zh-CN" sz="2400" dirty="0">
                          <a:solidFill>
                            <a:srgbClr val="000000"/>
                          </a:solidFill>
                          <a:effectLst/>
                          <a:latin typeface="宋体" pitchFamily="2" charset="-122"/>
                          <a:ea typeface="宋体" pitchFamily="2" charset="-122"/>
                          <a:cs typeface="Times New Roman"/>
                        </a:rPr>
                        <a:t>经济是国民经济的主导</a:t>
                      </a:r>
                      <a:r>
                        <a:rPr lang="zh-CN" sz="2400" dirty="0" smtClean="0">
                          <a:solidFill>
                            <a:srgbClr val="000000"/>
                          </a:solidFill>
                          <a:effectLst/>
                          <a:latin typeface="宋体" pitchFamily="2" charset="-122"/>
                          <a:ea typeface="宋体" pitchFamily="2" charset="-122"/>
                          <a:cs typeface="Times New Roman"/>
                        </a:rPr>
                        <a:t>力量</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国有</a:t>
                      </a:r>
                      <a:r>
                        <a:rPr lang="zh-CN" sz="2400" dirty="0">
                          <a:solidFill>
                            <a:srgbClr val="000000"/>
                          </a:solidFill>
                          <a:effectLst/>
                          <a:latin typeface="宋体" pitchFamily="2" charset="-122"/>
                          <a:ea typeface="宋体" pitchFamily="2" charset="-122"/>
                          <a:cs typeface="Times New Roman"/>
                        </a:rPr>
                        <a:t>经济的生产资料属于全体人民共同所有</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集体经济</a:t>
                      </a:r>
                      <a:r>
                        <a:rPr lang="zh-CN" sz="2400" dirty="0">
                          <a:solidFill>
                            <a:srgbClr val="000000"/>
                          </a:solidFill>
                          <a:effectLst/>
                          <a:latin typeface="宋体" pitchFamily="2" charset="-122"/>
                          <a:ea typeface="宋体" pitchFamily="2" charset="-122"/>
                          <a:cs typeface="Times New Roman"/>
                        </a:rPr>
                        <a:t>的生产资料属于一部分劳动者共同所有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201166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974044364"/>
              </p:ext>
            </p:extLst>
          </p:nvPr>
        </p:nvGraphicFramePr>
        <p:xfrm>
          <a:off x="1153517" y="1822838"/>
          <a:ext cx="9685468" cy="4343786"/>
        </p:xfrm>
        <a:graphic>
          <a:graphicData uri="http://schemas.openxmlformats.org/drawingml/2006/table">
            <a:tbl>
              <a:tblPr firstRow="1" firstCol="1" bandRow="1"/>
              <a:tblGrid>
                <a:gridCol w="1493443"/>
                <a:gridCol w="1901910"/>
                <a:gridCol w="6290115"/>
              </a:tblGrid>
              <a:tr h="56191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4230">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非公有制经济的内容是什么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a:solidFill>
                            <a:srgbClr val="000000"/>
                          </a:solidFill>
                          <a:effectLst/>
                          <a:latin typeface="宋体" pitchFamily="2" charset="-122"/>
                          <a:ea typeface="宋体" pitchFamily="2" charset="-122"/>
                          <a:cs typeface="Times New Roman"/>
                        </a:rPr>
                        <a:t>我国还存在个体经济、私营经济、外资经济等非公有制经济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7645">
                <a:tc vMerge="1">
                  <a:txBody>
                    <a:bodyPr/>
                    <a:lstStyle/>
                    <a:p>
                      <a:endParaRPr lang="zh-CN" altLang="en-US"/>
                    </a:p>
                  </a:txBody>
                  <a:tcPr/>
                </a:tc>
                <a:tc>
                  <a:txBody>
                    <a:bodyPr/>
                    <a:lstStyle/>
                    <a:p>
                      <a:pPr>
                        <a:lnSpc>
                          <a:spcPct val="100000"/>
                        </a:lnSpc>
                        <a:spcAft>
                          <a:spcPts val="0"/>
                        </a:spcAft>
                      </a:pPr>
                      <a:r>
                        <a:rPr lang="zh-CN" sz="2400" dirty="0">
                          <a:solidFill>
                            <a:srgbClr val="000000"/>
                          </a:solidFill>
                          <a:effectLst/>
                          <a:latin typeface="宋体" pitchFamily="2" charset="-122"/>
                          <a:ea typeface="宋体" pitchFamily="2" charset="-122"/>
                          <a:cs typeface="Times New Roman"/>
                        </a:rPr>
                        <a:t>公有制经济与非公有制经济的地位及国家对其态度分别是什么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在我国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公有制</a:t>
                      </a:r>
                      <a:r>
                        <a:rPr lang="zh-CN" sz="2400" dirty="0">
                          <a:solidFill>
                            <a:srgbClr val="000000"/>
                          </a:solidFill>
                          <a:effectLst/>
                          <a:latin typeface="宋体" pitchFamily="2" charset="-122"/>
                          <a:ea typeface="宋体" pitchFamily="2" charset="-122"/>
                          <a:cs typeface="Times New Roman"/>
                        </a:rPr>
                        <a:t>经济与非公有制经济都是社会主义市场经济的重要</a:t>
                      </a:r>
                      <a:r>
                        <a:rPr lang="zh-CN" sz="2400" dirty="0" smtClean="0">
                          <a:solidFill>
                            <a:srgbClr val="000000"/>
                          </a:solidFill>
                          <a:effectLst/>
                          <a:latin typeface="宋体" pitchFamily="2" charset="-122"/>
                          <a:ea typeface="宋体" pitchFamily="2" charset="-122"/>
                          <a:cs typeface="Times New Roman"/>
                        </a:rPr>
                        <a:t>组成部分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都是</a:t>
                      </a:r>
                      <a:r>
                        <a:rPr lang="zh-CN" sz="2400" dirty="0">
                          <a:solidFill>
                            <a:srgbClr val="000000"/>
                          </a:solidFill>
                          <a:effectLst/>
                          <a:latin typeface="宋体" pitchFamily="2" charset="-122"/>
                          <a:ea typeface="宋体" pitchFamily="2" charset="-122"/>
                          <a:cs typeface="Times New Roman"/>
                        </a:rPr>
                        <a:t>我国经济社会发展的重要基础</a:t>
                      </a:r>
                    </a:p>
                    <a:p>
                      <a:pPr>
                        <a:lnSpc>
                          <a:spcPct val="1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毫不动摇巩固和发展公有制</a:t>
                      </a:r>
                      <a:r>
                        <a:rPr lang="zh-CN" sz="2400" dirty="0" smtClean="0">
                          <a:solidFill>
                            <a:srgbClr val="000000"/>
                          </a:solidFill>
                          <a:effectLst/>
                          <a:latin typeface="宋体" pitchFamily="2" charset="-122"/>
                          <a:ea typeface="宋体" pitchFamily="2" charset="-122"/>
                          <a:cs typeface="Times New Roman"/>
                        </a:rPr>
                        <a:t>经济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毫不动摇</a:t>
                      </a:r>
                      <a:r>
                        <a:rPr lang="zh-CN" sz="2400" dirty="0">
                          <a:solidFill>
                            <a:srgbClr val="000000"/>
                          </a:solidFill>
                          <a:effectLst/>
                          <a:latin typeface="宋体" pitchFamily="2" charset="-122"/>
                          <a:ea typeface="宋体" pitchFamily="2" charset="-122"/>
                          <a:cs typeface="Times New Roman"/>
                        </a:rPr>
                        <a:t>鼓励、支持、引导非公有制经济发展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098629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789286035"/>
              </p:ext>
            </p:extLst>
          </p:nvPr>
        </p:nvGraphicFramePr>
        <p:xfrm>
          <a:off x="986248" y="1594956"/>
          <a:ext cx="9774679" cy="4597017"/>
        </p:xfrm>
        <a:graphic>
          <a:graphicData uri="http://schemas.openxmlformats.org/drawingml/2006/table">
            <a:tbl>
              <a:tblPr firstRow="1" firstCol="1" bandRow="1"/>
              <a:tblGrid>
                <a:gridCol w="2013430"/>
                <a:gridCol w="2375210"/>
                <a:gridCol w="5386039"/>
              </a:tblGrid>
              <a:tr h="70219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482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按劳分配为主体、多种分配方式并存的内容和要求是什么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劳动能力的社会成员必须参加</a:t>
                      </a:r>
                      <a:r>
                        <a:rPr lang="zh-CN" sz="2400" dirty="0" smtClean="0">
                          <a:solidFill>
                            <a:srgbClr val="000000"/>
                          </a:solidFill>
                          <a:effectLst/>
                          <a:latin typeface="宋体" pitchFamily="2" charset="-122"/>
                          <a:ea typeface="宋体" pitchFamily="2" charset="-122"/>
                          <a:cs typeface="Times New Roman"/>
                        </a:rPr>
                        <a:t>劳动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作了必要的扣除</a:t>
                      </a:r>
                      <a:r>
                        <a:rPr lang="zh-CN" sz="2400" dirty="0" smtClean="0">
                          <a:solidFill>
                            <a:srgbClr val="000000"/>
                          </a:solidFill>
                          <a:effectLst/>
                          <a:latin typeface="宋体" pitchFamily="2" charset="-122"/>
                          <a:ea typeface="宋体" pitchFamily="2" charset="-122"/>
                          <a:cs typeface="Times New Roman"/>
                        </a:rPr>
                        <a:t>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劳动者所提供的劳动</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包括劳动数量和质量</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为尺度对个人进行</a:t>
                      </a:r>
                      <a:r>
                        <a:rPr lang="zh-CN" sz="2400" dirty="0" smtClean="0">
                          <a:solidFill>
                            <a:srgbClr val="000000"/>
                          </a:solidFill>
                          <a:effectLst/>
                          <a:latin typeface="宋体" pitchFamily="2" charset="-122"/>
                          <a:ea typeface="宋体" pitchFamily="2" charset="-122"/>
                          <a:cs typeface="Times New Roman"/>
                        </a:rPr>
                        <a:t>分配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多劳多得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少</a:t>
                      </a:r>
                      <a:r>
                        <a:rPr lang="zh-CN" sz="2400" dirty="0">
                          <a:solidFill>
                            <a:srgbClr val="000000"/>
                          </a:solidFill>
                          <a:effectLst/>
                          <a:latin typeface="宋体" pitchFamily="2" charset="-122"/>
                          <a:ea typeface="宋体" pitchFamily="2" charset="-122"/>
                          <a:cs typeface="Times New Roman"/>
                        </a:rPr>
                        <a:t>劳少得。在</a:t>
                      </a:r>
                      <a:r>
                        <a:rPr lang="zh-CN" sz="2400" dirty="0" smtClean="0">
                          <a:solidFill>
                            <a:srgbClr val="000000"/>
                          </a:solidFill>
                          <a:effectLst/>
                          <a:latin typeface="宋体" pitchFamily="2" charset="-122"/>
                          <a:ea typeface="宋体" pitchFamily="2" charset="-122"/>
                          <a:cs typeface="Times New Roman"/>
                        </a:rPr>
                        <a:t>现阶段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着重保护劳动</a:t>
                      </a:r>
                      <a:r>
                        <a:rPr lang="zh-CN" sz="2400" dirty="0" smtClean="0">
                          <a:solidFill>
                            <a:srgbClr val="000000"/>
                          </a:solidFill>
                          <a:effectLst/>
                          <a:latin typeface="宋体" pitchFamily="2" charset="-122"/>
                          <a:ea typeface="宋体" pitchFamily="2" charset="-122"/>
                          <a:cs typeface="Times New Roman"/>
                        </a:rPr>
                        <a:t>所得</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增加</a:t>
                      </a:r>
                      <a:r>
                        <a:rPr lang="zh-CN" sz="2400" dirty="0">
                          <a:solidFill>
                            <a:srgbClr val="000000"/>
                          </a:solidFill>
                          <a:effectLst/>
                          <a:latin typeface="宋体" pitchFamily="2" charset="-122"/>
                          <a:ea typeface="宋体" pitchFamily="2" charset="-122"/>
                          <a:cs typeface="Times New Roman"/>
                        </a:rPr>
                        <a:t>劳动者劳动</a:t>
                      </a:r>
                      <a:r>
                        <a:rPr lang="zh-CN" sz="2400" dirty="0" smtClean="0">
                          <a:solidFill>
                            <a:srgbClr val="000000"/>
                          </a:solidFill>
                          <a:effectLst/>
                          <a:latin typeface="宋体" pitchFamily="2" charset="-122"/>
                          <a:ea typeface="宋体" pitchFamily="2" charset="-122"/>
                          <a:cs typeface="Times New Roman"/>
                        </a:rPr>
                        <a:t>报酬</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600710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488733316"/>
              </p:ext>
            </p:extLst>
          </p:nvPr>
        </p:nvGraphicFramePr>
        <p:xfrm>
          <a:off x="1153517" y="1684167"/>
          <a:ext cx="9986552" cy="4512839"/>
        </p:xfrm>
        <a:graphic>
          <a:graphicData uri="http://schemas.openxmlformats.org/drawingml/2006/table">
            <a:tbl>
              <a:tblPr firstRow="1" firstCol="1" bandRow="1"/>
              <a:tblGrid>
                <a:gridCol w="1375537"/>
                <a:gridCol w="2422087"/>
                <a:gridCol w="6188928"/>
              </a:tblGrid>
              <a:tr h="49595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419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按劳分配为主体、多种分配方式并存的内容和要求是什么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9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在我国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存在多种分配方式。</a:t>
                      </a:r>
                      <a:r>
                        <a:rPr lang="zh-CN" sz="2400" dirty="0" smtClean="0">
                          <a:solidFill>
                            <a:srgbClr val="000000"/>
                          </a:solidFill>
                          <a:effectLst/>
                          <a:latin typeface="宋体" pitchFamily="2" charset="-122"/>
                          <a:ea typeface="宋体" pitchFamily="2" charset="-122"/>
                          <a:cs typeface="Times New Roman"/>
                        </a:rPr>
                        <a:t>例如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劳动、资本、土地、知识、技术、管理、数据等生产要素参与收入</a:t>
                      </a:r>
                      <a:r>
                        <a:rPr lang="zh-CN" sz="2400" dirty="0" smtClean="0">
                          <a:solidFill>
                            <a:srgbClr val="000000"/>
                          </a:solidFill>
                          <a:effectLst/>
                          <a:latin typeface="宋体" pitchFamily="2" charset="-122"/>
                          <a:ea typeface="宋体" pitchFamily="2" charset="-122"/>
                          <a:cs typeface="Times New Roman"/>
                        </a:rPr>
                        <a:t>分配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市场评价</a:t>
                      </a:r>
                      <a:r>
                        <a:rPr lang="zh-CN" sz="2400" dirty="0" smtClean="0">
                          <a:solidFill>
                            <a:srgbClr val="000000"/>
                          </a:solidFill>
                          <a:effectLst/>
                          <a:latin typeface="宋体" pitchFamily="2" charset="-122"/>
                          <a:ea typeface="宋体" pitchFamily="2" charset="-122"/>
                          <a:cs typeface="Times New Roman"/>
                        </a:rPr>
                        <a:t>贡献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按</a:t>
                      </a:r>
                      <a:r>
                        <a:rPr lang="zh-CN" sz="2400" dirty="0">
                          <a:solidFill>
                            <a:srgbClr val="000000"/>
                          </a:solidFill>
                          <a:effectLst/>
                          <a:latin typeface="宋体" pitchFamily="2" charset="-122"/>
                          <a:ea typeface="宋体" pitchFamily="2" charset="-122"/>
                          <a:cs typeface="Times New Roman"/>
                        </a:rPr>
                        <a:t>贡献决定报酬。</a:t>
                      </a:r>
                      <a:r>
                        <a:rPr lang="zh-CN" sz="2400" dirty="0" smtClean="0">
                          <a:solidFill>
                            <a:srgbClr val="000000"/>
                          </a:solidFill>
                          <a:effectLst/>
                          <a:latin typeface="宋体" pitchFamily="2" charset="-122"/>
                          <a:ea typeface="宋体" pitchFamily="2" charset="-122"/>
                          <a:cs typeface="Times New Roman"/>
                        </a:rPr>
                        <a:t>此外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一定条件</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人们</a:t>
                      </a:r>
                      <a:r>
                        <a:rPr lang="zh-CN" sz="2400" dirty="0">
                          <a:solidFill>
                            <a:srgbClr val="000000"/>
                          </a:solidFill>
                          <a:effectLst/>
                          <a:latin typeface="宋体" pitchFamily="2" charset="-122"/>
                          <a:ea typeface="宋体" pitchFamily="2" charset="-122"/>
                          <a:cs typeface="Times New Roman"/>
                        </a:rPr>
                        <a:t>还可以取得社会保障</a:t>
                      </a:r>
                      <a:r>
                        <a:rPr lang="zh-CN" sz="2400" dirty="0" smtClean="0">
                          <a:solidFill>
                            <a:srgbClr val="000000"/>
                          </a:solidFill>
                          <a:effectLst/>
                          <a:latin typeface="宋体" pitchFamily="2" charset="-122"/>
                          <a:ea typeface="宋体" pitchFamily="2" charset="-122"/>
                          <a:cs typeface="Times New Roman"/>
                        </a:rPr>
                        <a:t>收入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获得</a:t>
                      </a:r>
                      <a:r>
                        <a:rPr lang="zh-CN" sz="2400" dirty="0">
                          <a:solidFill>
                            <a:srgbClr val="000000"/>
                          </a:solidFill>
                          <a:effectLst/>
                          <a:latin typeface="宋体" pitchFamily="2" charset="-122"/>
                          <a:ea typeface="宋体" pitchFamily="2" charset="-122"/>
                          <a:cs typeface="Times New Roman"/>
                        </a:rPr>
                        <a:t>社会公益事业的帮助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0154160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343366" y="1619431"/>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3" name="表格 2"/>
          <p:cNvGraphicFramePr>
            <a:graphicFrameLocks noGrp="1"/>
          </p:cNvGraphicFramePr>
          <p:nvPr>
            <p:extLst>
              <p:ext uri="{D42A27DB-BD31-4B8C-83A1-F6EECF244321}">
                <p14:modId xmlns="" xmlns:p14="http://schemas.microsoft.com/office/powerpoint/2010/main" val="1209915757"/>
              </p:ext>
            </p:extLst>
          </p:nvPr>
        </p:nvGraphicFramePr>
        <p:xfrm>
          <a:off x="1126273" y="3123176"/>
          <a:ext cx="10002646" cy="2560320"/>
        </p:xfrm>
        <a:graphic>
          <a:graphicData uri="http://schemas.openxmlformats.org/drawingml/2006/table">
            <a:tbl>
              <a:tblPr firstRow="1" firstCol="1" bandRow="1"/>
              <a:tblGrid>
                <a:gridCol w="1257861"/>
                <a:gridCol w="1051722"/>
                <a:gridCol w="1143099"/>
                <a:gridCol w="2503389"/>
                <a:gridCol w="1703220"/>
                <a:gridCol w="2343355"/>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基本制度</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8，2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集体经济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建议类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20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3，2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根本政治制度</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spcAft>
                          <a:spcPts val="0"/>
                        </a:spcAft>
                      </a:pPr>
                      <a:r>
                        <a:rPr lang="zh-CN" sz="2400" dirty="0">
                          <a:solidFill>
                            <a:srgbClr val="000000"/>
                          </a:solidFill>
                          <a:effectLst/>
                          <a:latin typeface="宋体" pitchFamily="2" charset="-122"/>
                          <a:ea typeface="宋体" pitchFamily="2" charset="-122"/>
                          <a:cs typeface="Times New Roman"/>
                        </a:rPr>
                        <a:t>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41005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432518991"/>
              </p:ext>
            </p:extLst>
          </p:nvPr>
        </p:nvGraphicFramePr>
        <p:xfrm>
          <a:off x="975097" y="1606107"/>
          <a:ext cx="10454904" cy="4740799"/>
        </p:xfrm>
        <a:graphic>
          <a:graphicData uri="http://schemas.openxmlformats.org/drawingml/2006/table">
            <a:tbl>
              <a:tblPr firstRow="1" firstCol="1" bandRow="1"/>
              <a:tblGrid>
                <a:gridCol w="1440048"/>
                <a:gridCol w="2016038"/>
                <a:gridCol w="6998818"/>
              </a:tblGrid>
              <a:tr h="52447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215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社会主义市场经济体制的作用是什么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我国社会主义市场经济体制把社会主义制度和市场经济有机结合</a:t>
                      </a:r>
                      <a:r>
                        <a:rPr lang="zh-CN" sz="2400" dirty="0" smtClean="0">
                          <a:solidFill>
                            <a:srgbClr val="000000"/>
                          </a:solidFill>
                          <a:effectLst/>
                          <a:latin typeface="宋体" pitchFamily="2" charset="-122"/>
                          <a:ea typeface="宋体" pitchFamily="2" charset="-122"/>
                          <a:cs typeface="Times New Roman"/>
                        </a:rPr>
                        <a:t>起来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发挥市场在资源配置中的决定性</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更好</a:t>
                      </a:r>
                      <a:r>
                        <a:rPr lang="zh-CN" sz="2400" dirty="0">
                          <a:solidFill>
                            <a:srgbClr val="000000"/>
                          </a:solidFill>
                          <a:effectLst/>
                          <a:latin typeface="宋体" pitchFamily="2" charset="-122"/>
                          <a:ea typeface="宋体" pitchFamily="2" charset="-122"/>
                          <a:cs typeface="Times New Roman"/>
                        </a:rPr>
                        <a:t>发挥政府</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进行</a:t>
                      </a:r>
                      <a:r>
                        <a:rPr lang="zh-CN" sz="2400" dirty="0">
                          <a:solidFill>
                            <a:srgbClr val="000000"/>
                          </a:solidFill>
                          <a:effectLst/>
                          <a:latin typeface="宋体" pitchFamily="2" charset="-122"/>
                          <a:ea typeface="宋体" pitchFamily="2" charset="-122"/>
                          <a:cs typeface="Times New Roman"/>
                        </a:rPr>
                        <a:t>科学</a:t>
                      </a:r>
                      <a:r>
                        <a:rPr lang="zh-CN" sz="2400" dirty="0" smtClean="0">
                          <a:solidFill>
                            <a:srgbClr val="000000"/>
                          </a:solidFill>
                          <a:effectLst/>
                          <a:latin typeface="宋体" pitchFamily="2" charset="-122"/>
                          <a:ea typeface="宋体" pitchFamily="2" charset="-122"/>
                          <a:cs typeface="Times New Roman"/>
                        </a:rPr>
                        <a:t>宏观调控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激发</a:t>
                      </a:r>
                      <a:r>
                        <a:rPr lang="zh-CN" sz="2400" dirty="0">
                          <a:solidFill>
                            <a:srgbClr val="000000"/>
                          </a:solidFill>
                          <a:effectLst/>
                          <a:latin typeface="宋体" pitchFamily="2" charset="-122"/>
                          <a:ea typeface="宋体" pitchFamily="2" charset="-122"/>
                          <a:cs typeface="Times New Roman"/>
                        </a:rPr>
                        <a:t>各类市场主体的</a:t>
                      </a:r>
                      <a:r>
                        <a:rPr lang="zh-CN" sz="2400" dirty="0" smtClean="0">
                          <a:solidFill>
                            <a:srgbClr val="000000"/>
                          </a:solidFill>
                          <a:effectLst/>
                          <a:latin typeface="宋体" pitchFamily="2" charset="-122"/>
                          <a:ea typeface="宋体" pitchFamily="2" charset="-122"/>
                          <a:cs typeface="Times New Roman"/>
                        </a:rPr>
                        <a:t>活力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人民对美好生活的需求提供保障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023902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536406778"/>
              </p:ext>
            </p:extLst>
          </p:nvPr>
        </p:nvGraphicFramePr>
        <p:xfrm>
          <a:off x="1053155" y="1840282"/>
          <a:ext cx="10220726" cy="4136772"/>
        </p:xfrm>
        <a:graphic>
          <a:graphicData uri="http://schemas.openxmlformats.org/drawingml/2006/table">
            <a:tbl>
              <a:tblPr firstRow="1" firstCol="1" bandRow="1"/>
              <a:tblGrid>
                <a:gridCol w="1455869"/>
                <a:gridCol w="2352908"/>
                <a:gridCol w="6411949"/>
              </a:tblGrid>
              <a:tr h="753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339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●了解我国基本经济制度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我国现阶段的基本经济制度有什么意义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符合</a:t>
                      </a:r>
                      <a:r>
                        <a:rPr lang="zh-CN" sz="2400" dirty="0">
                          <a:solidFill>
                            <a:srgbClr val="000000"/>
                          </a:solidFill>
                          <a:effectLst/>
                          <a:latin typeface="宋体" pitchFamily="2" charset="-122"/>
                          <a:ea typeface="宋体" pitchFamily="2" charset="-122"/>
                          <a:cs typeface="Times New Roman"/>
                        </a:rPr>
                        <a:t>我国的基本</a:t>
                      </a:r>
                      <a:r>
                        <a:rPr lang="zh-CN" sz="2400" dirty="0" smtClean="0">
                          <a:solidFill>
                            <a:srgbClr val="000000"/>
                          </a:solidFill>
                          <a:effectLst/>
                          <a:latin typeface="宋体" pitchFamily="2" charset="-122"/>
                          <a:ea typeface="宋体" pitchFamily="2" charset="-122"/>
                          <a:cs typeface="Times New Roman"/>
                        </a:rPr>
                        <a:t>国情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了生产力的发展、综合国力的增强和人民生活水平的提高</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人民当家作主奠定了坚实的物质基础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761717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912606543"/>
              </p:ext>
            </p:extLst>
          </p:nvPr>
        </p:nvGraphicFramePr>
        <p:xfrm>
          <a:off x="747132" y="1422943"/>
          <a:ext cx="10760927" cy="4989008"/>
        </p:xfrm>
        <a:graphic>
          <a:graphicData uri="http://schemas.openxmlformats.org/drawingml/2006/table">
            <a:tbl>
              <a:tblPr firstRow="1" firstCol="1" bandRow="1"/>
              <a:tblGrid>
                <a:gridCol w="1427356"/>
                <a:gridCol w="2018371"/>
                <a:gridCol w="7315200"/>
              </a:tblGrid>
              <a:tr h="56412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488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我国的根本政治制度是</a:t>
                      </a:r>
                      <a:r>
                        <a:rPr lang="zh-CN" sz="2400" dirty="0" smtClean="0">
                          <a:solidFill>
                            <a:srgbClr val="000000"/>
                          </a:solidFill>
                          <a:effectLst/>
                          <a:latin typeface="宋体" pitchFamily="2" charset="-122"/>
                          <a:ea typeface="宋体" pitchFamily="2" charset="-122"/>
                          <a:cs typeface="Times New Roman"/>
                        </a:rPr>
                        <a:t>什么</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一制度的基本内容是什么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人民代表大会制度</a:t>
                      </a:r>
                      <a:r>
                        <a:rPr lang="zh-CN" sz="2400" dirty="0">
                          <a:solidFill>
                            <a:srgbClr val="000000"/>
                          </a:solidFill>
                          <a:effectLst/>
                          <a:latin typeface="宋体" pitchFamily="2" charset="-122"/>
                          <a:ea typeface="宋体" pitchFamily="2" charset="-122"/>
                          <a:cs typeface="Times New Roman"/>
                        </a:rPr>
                        <a:t>是我国的根本政治制度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基本内容</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国家的一切权力属于</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人民通过民主选举选出</a:t>
                      </a:r>
                      <a:r>
                        <a:rPr lang="zh-CN" sz="2400" dirty="0" smtClean="0">
                          <a:solidFill>
                            <a:srgbClr val="000000"/>
                          </a:solidFill>
                          <a:effectLst/>
                          <a:latin typeface="宋体" pitchFamily="2" charset="-122"/>
                          <a:ea typeface="宋体" pitchFamily="2" charset="-122"/>
                          <a:cs typeface="Times New Roman"/>
                        </a:rPr>
                        <a:t>代表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组成</a:t>
                      </a:r>
                      <a:r>
                        <a:rPr lang="zh-CN" sz="2400" dirty="0">
                          <a:solidFill>
                            <a:srgbClr val="000000"/>
                          </a:solidFill>
                          <a:effectLst/>
                          <a:latin typeface="宋体" pitchFamily="2" charset="-122"/>
                          <a:ea typeface="宋体" pitchFamily="2" charset="-122"/>
                          <a:cs typeface="Times New Roman"/>
                        </a:rPr>
                        <a:t>各级人民代表大会作为国家权力</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由人民代表大会产生国家行政机关、监察机关、审判机关、检察</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这些</a:t>
                      </a:r>
                      <a:r>
                        <a:rPr lang="zh-CN" sz="2400" dirty="0">
                          <a:solidFill>
                            <a:srgbClr val="000000"/>
                          </a:solidFill>
                          <a:effectLst/>
                          <a:latin typeface="宋体" pitchFamily="2" charset="-122"/>
                          <a:ea typeface="宋体" pitchFamily="2" charset="-122"/>
                          <a:cs typeface="Times New Roman"/>
                        </a:rPr>
                        <a:t>国家机关依法行使各自的</a:t>
                      </a:r>
                      <a:r>
                        <a:rPr lang="zh-CN" sz="2400" dirty="0" smtClean="0">
                          <a:solidFill>
                            <a:srgbClr val="000000"/>
                          </a:solidFill>
                          <a:effectLst/>
                          <a:latin typeface="宋体" pitchFamily="2" charset="-122"/>
                          <a:ea typeface="宋体" pitchFamily="2" charset="-122"/>
                          <a:cs typeface="Times New Roman"/>
                        </a:rPr>
                        <a:t>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对人民代表大会</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人民代表大会</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；④</a:t>
                      </a:r>
                      <a:r>
                        <a:rPr lang="zh-CN" sz="2400" dirty="0">
                          <a:solidFill>
                            <a:srgbClr val="000000"/>
                          </a:solidFill>
                          <a:effectLst/>
                          <a:latin typeface="宋体" pitchFamily="2" charset="-122"/>
                          <a:ea typeface="宋体" pitchFamily="2" charset="-122"/>
                          <a:cs typeface="Times New Roman"/>
                        </a:rPr>
                        <a:t>实行</a:t>
                      </a:r>
                      <a:r>
                        <a:rPr lang="zh-CN" sz="2400" dirty="0" smtClean="0">
                          <a:solidFill>
                            <a:srgbClr val="000000"/>
                          </a:solidFill>
                          <a:effectLst/>
                          <a:latin typeface="宋体" pitchFamily="2" charset="-122"/>
                          <a:ea typeface="宋体" pitchFamily="2" charset="-122"/>
                          <a:cs typeface="Times New Roman"/>
                        </a:rPr>
                        <a:t>民主集中制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重大</a:t>
                      </a:r>
                      <a:r>
                        <a:rPr lang="zh-CN" sz="2400" dirty="0">
                          <a:solidFill>
                            <a:srgbClr val="000000"/>
                          </a:solidFill>
                          <a:effectLst/>
                          <a:latin typeface="宋体" pitchFamily="2" charset="-122"/>
                          <a:ea typeface="宋体" pitchFamily="2" charset="-122"/>
                          <a:cs typeface="Times New Roman"/>
                        </a:rPr>
                        <a:t>问题经人民代表大会充分</a:t>
                      </a:r>
                      <a:r>
                        <a:rPr lang="zh-CN" sz="2400" dirty="0" smtClean="0">
                          <a:solidFill>
                            <a:srgbClr val="000000"/>
                          </a:solidFill>
                          <a:effectLst/>
                          <a:latin typeface="宋体" pitchFamily="2" charset="-122"/>
                          <a:ea typeface="宋体" pitchFamily="2" charset="-122"/>
                          <a:cs typeface="Times New Roman"/>
                        </a:rPr>
                        <a:t>讨论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遵循</a:t>
                      </a:r>
                      <a:r>
                        <a:rPr lang="zh-CN" sz="2400" dirty="0">
                          <a:solidFill>
                            <a:srgbClr val="000000"/>
                          </a:solidFill>
                          <a:effectLst/>
                          <a:latin typeface="宋体" pitchFamily="2" charset="-122"/>
                          <a:ea typeface="宋体" pitchFamily="2" charset="-122"/>
                          <a:cs typeface="Times New Roman"/>
                        </a:rPr>
                        <a:t>少数服从多数</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民主</a:t>
                      </a:r>
                      <a:r>
                        <a:rPr lang="zh-CN" sz="2400" dirty="0">
                          <a:solidFill>
                            <a:srgbClr val="000000"/>
                          </a:solidFill>
                          <a:effectLst/>
                          <a:latin typeface="宋体" pitchFamily="2" charset="-122"/>
                          <a:ea typeface="宋体" pitchFamily="2" charset="-122"/>
                          <a:cs typeface="Times New Roman"/>
                        </a:rPr>
                        <a:t>决定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156708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990347936"/>
              </p:ext>
            </p:extLst>
          </p:nvPr>
        </p:nvGraphicFramePr>
        <p:xfrm>
          <a:off x="1115123" y="1467548"/>
          <a:ext cx="10002643" cy="4989008"/>
        </p:xfrm>
        <a:graphic>
          <a:graphicData uri="http://schemas.openxmlformats.org/drawingml/2006/table">
            <a:tbl>
              <a:tblPr firstRow="1" firstCol="1" bandRow="1"/>
              <a:tblGrid>
                <a:gridCol w="2029521"/>
                <a:gridCol w="1717288"/>
                <a:gridCol w="6255834"/>
              </a:tblGrid>
              <a:tr h="56412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488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人民代表大会和人大代表各自的职权是什么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人民代表大会</a:t>
                      </a:r>
                      <a:r>
                        <a:rPr lang="zh-CN" sz="2400" dirty="0">
                          <a:solidFill>
                            <a:srgbClr val="000000"/>
                          </a:solidFill>
                          <a:effectLst/>
                          <a:latin typeface="宋体" pitchFamily="2" charset="-122"/>
                          <a:ea typeface="宋体" pitchFamily="2" charset="-122"/>
                          <a:cs typeface="Times New Roman"/>
                        </a:rPr>
                        <a:t>有立法权、决定权、任免权、监督权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人大代表</a:t>
                      </a:r>
                      <a:r>
                        <a:rPr lang="zh-CN" sz="2400" dirty="0">
                          <a:solidFill>
                            <a:srgbClr val="000000"/>
                          </a:solidFill>
                          <a:effectLst/>
                          <a:latin typeface="宋体" pitchFamily="2" charset="-122"/>
                          <a:ea typeface="宋体" pitchFamily="2" charset="-122"/>
                          <a:cs typeface="Times New Roman"/>
                        </a:rPr>
                        <a:t>依照宪法和法律赋予本级人民代表大会的各项</a:t>
                      </a:r>
                      <a:r>
                        <a:rPr lang="zh-CN" sz="2400" dirty="0" smtClean="0">
                          <a:solidFill>
                            <a:srgbClr val="000000"/>
                          </a:solidFill>
                          <a:effectLst/>
                          <a:latin typeface="宋体" pitchFamily="2" charset="-122"/>
                          <a:ea typeface="宋体" pitchFamily="2" charset="-122"/>
                          <a:cs typeface="Times New Roman"/>
                        </a:rPr>
                        <a:t>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参加</a:t>
                      </a:r>
                      <a:r>
                        <a:rPr lang="zh-CN" sz="2400" dirty="0">
                          <a:solidFill>
                            <a:srgbClr val="000000"/>
                          </a:solidFill>
                          <a:effectLst/>
                          <a:latin typeface="宋体" pitchFamily="2" charset="-122"/>
                          <a:ea typeface="宋体" pitchFamily="2" charset="-122"/>
                          <a:cs typeface="Times New Roman"/>
                        </a:rPr>
                        <a:t>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a:t>
                      </a:r>
                      <a:r>
                        <a:rPr lang="zh-CN" sz="2400" dirty="0">
                          <a:solidFill>
                            <a:srgbClr val="000000"/>
                          </a:solidFill>
                          <a:effectLst/>
                          <a:latin typeface="宋体" pitchFamily="2" charset="-122"/>
                          <a:ea typeface="宋体" pitchFamily="2" charset="-122"/>
                          <a:cs typeface="Times New Roman"/>
                        </a:rPr>
                        <a:t>权依法审议各项议案和报告</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审议权</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、表决各项决定</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表决权</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、提出议案</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提案权</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和质询案</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质询权</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118925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929321587"/>
              </p:ext>
            </p:extLst>
          </p:nvPr>
        </p:nvGraphicFramePr>
        <p:xfrm>
          <a:off x="1550021" y="1645968"/>
          <a:ext cx="9389326" cy="4419663"/>
        </p:xfrm>
        <a:graphic>
          <a:graphicData uri="http://schemas.openxmlformats.org/drawingml/2006/table">
            <a:tbl>
              <a:tblPr firstRow="1" firstCol="1" bandRow="1"/>
              <a:tblGrid>
                <a:gridCol w="2196789"/>
                <a:gridCol w="1694985"/>
                <a:gridCol w="5497552"/>
              </a:tblGrid>
              <a:tr h="49351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102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人大代表与人民的关系是怎样的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人大代表是由人民选举</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与人民群众保持密切</a:t>
                      </a:r>
                      <a:r>
                        <a:rPr lang="zh-CN" sz="2400" dirty="0" smtClean="0">
                          <a:solidFill>
                            <a:srgbClr val="000000"/>
                          </a:solidFill>
                          <a:effectLst/>
                          <a:latin typeface="宋体" pitchFamily="2" charset="-122"/>
                          <a:ea typeface="宋体" pitchFamily="2" charset="-122"/>
                          <a:cs typeface="Times New Roman"/>
                        </a:rPr>
                        <a:t>联系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听取</a:t>
                      </a:r>
                      <a:r>
                        <a:rPr lang="zh-CN" sz="2400" dirty="0">
                          <a:solidFill>
                            <a:srgbClr val="000000"/>
                          </a:solidFill>
                          <a:effectLst/>
                          <a:latin typeface="宋体" pitchFamily="2" charset="-122"/>
                          <a:ea typeface="宋体" pitchFamily="2" charset="-122"/>
                          <a:cs typeface="Times New Roman"/>
                        </a:rPr>
                        <a:t>和反映人民群众的意见和</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努力为人民服务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人民</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接受人民监督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762786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511629844"/>
              </p:ext>
            </p:extLst>
          </p:nvPr>
        </p:nvGraphicFramePr>
        <p:xfrm>
          <a:off x="702527" y="1478700"/>
          <a:ext cx="10549054" cy="5033612"/>
        </p:xfrm>
        <a:graphic>
          <a:graphicData uri="http://schemas.openxmlformats.org/drawingml/2006/table">
            <a:tbl>
              <a:tblPr firstRow="1" firstCol="1" bandRow="1"/>
              <a:tblGrid>
                <a:gridCol w="2100676"/>
                <a:gridCol w="1701890"/>
                <a:gridCol w="6746488"/>
              </a:tblGrid>
              <a:tr h="56917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444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我国为什么要坚持和完善人民代表大会制度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人民代表大会制度</a:t>
                      </a:r>
                      <a:r>
                        <a:rPr lang="zh-CN" sz="2400" dirty="0">
                          <a:solidFill>
                            <a:srgbClr val="000000"/>
                          </a:solidFill>
                          <a:effectLst/>
                          <a:latin typeface="宋体" pitchFamily="2" charset="-122"/>
                          <a:ea typeface="宋体" pitchFamily="2" charset="-122"/>
                          <a:cs typeface="Times New Roman"/>
                        </a:rPr>
                        <a:t>是我国的根本政治</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a:t>
                      </a:r>
                      <a:r>
                        <a:rPr lang="zh-CN" sz="2400" dirty="0">
                          <a:solidFill>
                            <a:srgbClr val="000000"/>
                          </a:solidFill>
                          <a:effectLst/>
                          <a:latin typeface="宋体" pitchFamily="2" charset="-122"/>
                          <a:ea typeface="宋体" pitchFamily="2" charset="-122"/>
                          <a:cs typeface="Times New Roman"/>
                        </a:rPr>
                        <a:t>建立</a:t>
                      </a:r>
                      <a:r>
                        <a:rPr lang="zh-CN" sz="2400" dirty="0" smtClean="0">
                          <a:solidFill>
                            <a:srgbClr val="000000"/>
                          </a:solidFill>
                          <a:effectLst/>
                          <a:latin typeface="宋体" pitchFamily="2" charset="-122"/>
                          <a:ea typeface="宋体" pitchFamily="2" charset="-122"/>
                          <a:cs typeface="Times New Roman"/>
                        </a:rPr>
                        <a:t>以来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得到巩固和</a:t>
                      </a:r>
                      <a:r>
                        <a:rPr lang="zh-CN" sz="2400" dirty="0" smtClean="0">
                          <a:solidFill>
                            <a:srgbClr val="000000"/>
                          </a:solidFill>
                          <a:effectLst/>
                          <a:latin typeface="宋体" pitchFamily="2" charset="-122"/>
                          <a:ea typeface="宋体" pitchFamily="2" charset="-122"/>
                          <a:cs typeface="Times New Roman"/>
                        </a:rPr>
                        <a:t>发展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展现</a:t>
                      </a:r>
                      <a:r>
                        <a:rPr lang="zh-CN" sz="2400" dirty="0">
                          <a:solidFill>
                            <a:srgbClr val="000000"/>
                          </a:solidFill>
                          <a:effectLst/>
                          <a:latin typeface="宋体" pitchFamily="2" charset="-122"/>
                          <a:ea typeface="宋体" pitchFamily="2" charset="-122"/>
                          <a:cs typeface="Times New Roman"/>
                        </a:rPr>
                        <a:t>出蓬勃生机、活力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人民代表大会制度</a:t>
                      </a:r>
                      <a:r>
                        <a:rPr lang="zh-CN" sz="2400" dirty="0">
                          <a:solidFill>
                            <a:srgbClr val="000000"/>
                          </a:solidFill>
                          <a:effectLst/>
                          <a:latin typeface="宋体" pitchFamily="2" charset="-122"/>
                          <a:ea typeface="宋体" pitchFamily="2" charset="-122"/>
                          <a:cs typeface="Times New Roman"/>
                        </a:rPr>
                        <a:t>是符合中国国情和实际、体现社会主义国家性质、保证人民当家作主、保障实现中华民族伟大复兴的好制度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人民代表大会制度</a:t>
                      </a:r>
                      <a:r>
                        <a:rPr lang="zh-CN" sz="2400" dirty="0">
                          <a:solidFill>
                            <a:srgbClr val="000000"/>
                          </a:solidFill>
                          <a:effectLst/>
                          <a:latin typeface="宋体" pitchFamily="2" charset="-122"/>
                          <a:ea typeface="宋体" pitchFamily="2" charset="-122"/>
                          <a:cs typeface="Times New Roman"/>
                        </a:rPr>
                        <a:t>是坚持党的领导、人民当家作主、依法治国有机统一的根本政治制度安排</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322991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258120486"/>
              </p:ext>
            </p:extLst>
          </p:nvPr>
        </p:nvGraphicFramePr>
        <p:xfrm>
          <a:off x="802886" y="1790934"/>
          <a:ext cx="10872439" cy="4419663"/>
        </p:xfrm>
        <a:graphic>
          <a:graphicData uri="http://schemas.openxmlformats.org/drawingml/2006/table">
            <a:tbl>
              <a:tblPr firstRow="1" firstCol="1" bandRow="1"/>
              <a:tblGrid>
                <a:gridCol w="1706138"/>
                <a:gridCol w="1438508"/>
                <a:gridCol w="7727793"/>
              </a:tblGrid>
              <a:tr h="49351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102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如何坚持和完善这一制度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毫不动摇坚持中国共产党的</a:t>
                      </a:r>
                      <a:r>
                        <a:rPr lang="zh-CN" sz="2400" dirty="0" smtClean="0">
                          <a:solidFill>
                            <a:srgbClr val="000000"/>
                          </a:solidFill>
                          <a:effectLst/>
                          <a:latin typeface="宋体" pitchFamily="2" charset="-122"/>
                          <a:ea typeface="宋体" pitchFamily="2" charset="-122"/>
                          <a:cs typeface="Times New Roman"/>
                        </a:rPr>
                        <a:t>领导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通过人民代表大会制度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党的主张通过法定程序成为国家意志</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保证和发展人民</a:t>
                      </a:r>
                      <a:r>
                        <a:rPr lang="zh-CN" sz="2400" dirty="0" smtClean="0">
                          <a:solidFill>
                            <a:srgbClr val="000000"/>
                          </a:solidFill>
                          <a:effectLst/>
                          <a:latin typeface="宋体" pitchFamily="2" charset="-122"/>
                          <a:ea typeface="宋体" pitchFamily="2" charset="-122"/>
                          <a:cs typeface="Times New Roman"/>
                        </a:rPr>
                        <a:t>当家作主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支持</a:t>
                      </a:r>
                      <a:r>
                        <a:rPr lang="zh-CN" sz="2400" dirty="0">
                          <a:solidFill>
                            <a:srgbClr val="000000"/>
                          </a:solidFill>
                          <a:effectLst/>
                          <a:latin typeface="宋体" pitchFamily="2" charset="-122"/>
                          <a:ea typeface="宋体" pitchFamily="2" charset="-122"/>
                          <a:cs typeface="Times New Roman"/>
                        </a:rPr>
                        <a:t>和保证人民通过人民代表大会行使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扩大</a:t>
                      </a:r>
                      <a:r>
                        <a:rPr lang="zh-CN" sz="2400" dirty="0">
                          <a:solidFill>
                            <a:srgbClr val="000000"/>
                          </a:solidFill>
                          <a:effectLst/>
                          <a:latin typeface="宋体" pitchFamily="2" charset="-122"/>
                          <a:ea typeface="宋体" pitchFamily="2" charset="-122"/>
                          <a:cs typeface="Times New Roman"/>
                        </a:rPr>
                        <a:t>人民</a:t>
                      </a:r>
                      <a:r>
                        <a:rPr lang="zh-CN" sz="2400" dirty="0" smtClean="0">
                          <a:solidFill>
                            <a:srgbClr val="000000"/>
                          </a:solidFill>
                          <a:effectLst/>
                          <a:latin typeface="宋体" pitchFamily="2" charset="-122"/>
                          <a:ea typeface="宋体" pitchFamily="2" charset="-122"/>
                          <a:cs typeface="Times New Roman"/>
                        </a:rPr>
                        <a:t>民主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健全</a:t>
                      </a:r>
                      <a:r>
                        <a:rPr lang="zh-CN" sz="2400" dirty="0">
                          <a:solidFill>
                            <a:srgbClr val="000000"/>
                          </a:solidFill>
                          <a:effectLst/>
                          <a:latin typeface="宋体" pitchFamily="2" charset="-122"/>
                          <a:ea typeface="宋体" pitchFamily="2" charset="-122"/>
                          <a:cs typeface="Times New Roman"/>
                        </a:rPr>
                        <a:t>民主</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丰富</a:t>
                      </a:r>
                      <a:r>
                        <a:rPr lang="zh-CN" sz="2400" dirty="0">
                          <a:solidFill>
                            <a:srgbClr val="000000"/>
                          </a:solidFill>
                          <a:effectLst/>
                          <a:latin typeface="宋体" pitchFamily="2" charset="-122"/>
                          <a:ea typeface="宋体" pitchFamily="2" charset="-122"/>
                          <a:cs typeface="Times New Roman"/>
                        </a:rPr>
                        <a:t>民主</a:t>
                      </a:r>
                      <a:r>
                        <a:rPr lang="zh-CN" sz="2400" dirty="0" smtClean="0">
                          <a:solidFill>
                            <a:srgbClr val="000000"/>
                          </a:solidFill>
                          <a:effectLst/>
                          <a:latin typeface="宋体" pitchFamily="2" charset="-122"/>
                          <a:ea typeface="宋体" pitchFamily="2" charset="-122"/>
                          <a:cs typeface="Times New Roman"/>
                        </a:rPr>
                        <a:t>形式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拓宽</a:t>
                      </a:r>
                      <a:r>
                        <a:rPr lang="zh-CN" sz="2400" dirty="0">
                          <a:solidFill>
                            <a:srgbClr val="000000"/>
                          </a:solidFill>
                          <a:effectLst/>
                          <a:latin typeface="宋体" pitchFamily="2" charset="-122"/>
                          <a:ea typeface="宋体" pitchFamily="2" charset="-122"/>
                          <a:cs typeface="Times New Roman"/>
                        </a:rPr>
                        <a:t>民主渠道</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全面推进依法</a:t>
                      </a:r>
                      <a:r>
                        <a:rPr lang="zh-CN" sz="2400" dirty="0" smtClean="0">
                          <a:solidFill>
                            <a:srgbClr val="000000"/>
                          </a:solidFill>
                          <a:effectLst/>
                          <a:latin typeface="宋体" pitchFamily="2" charset="-122"/>
                          <a:ea typeface="宋体" pitchFamily="2" charset="-122"/>
                          <a:cs typeface="Times New Roman"/>
                        </a:rPr>
                        <a:t>治国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通过人民代表大会制度</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弘扬</a:t>
                      </a:r>
                      <a:r>
                        <a:rPr lang="zh-CN" sz="2400" dirty="0">
                          <a:solidFill>
                            <a:srgbClr val="000000"/>
                          </a:solidFill>
                          <a:effectLst/>
                          <a:latin typeface="宋体" pitchFamily="2" charset="-122"/>
                          <a:ea typeface="宋体" pitchFamily="2" charset="-122"/>
                          <a:cs typeface="Times New Roman"/>
                        </a:rPr>
                        <a:t>社会主义法治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国家各项工作法治</a:t>
                      </a:r>
                      <a:r>
                        <a:rPr lang="zh-CN" sz="2400" dirty="0" smtClean="0">
                          <a:solidFill>
                            <a:srgbClr val="000000"/>
                          </a:solidFill>
                          <a:effectLst/>
                          <a:latin typeface="宋体" pitchFamily="2" charset="-122"/>
                          <a:ea typeface="宋体" pitchFamily="2" charset="-122"/>
                          <a:cs typeface="Times New Roman"/>
                        </a:rPr>
                        <a:t>化</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767864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549954162"/>
              </p:ext>
            </p:extLst>
          </p:nvPr>
        </p:nvGraphicFramePr>
        <p:xfrm>
          <a:off x="702526" y="1478700"/>
          <a:ext cx="10872439" cy="5001051"/>
        </p:xfrm>
        <a:graphic>
          <a:graphicData uri="http://schemas.openxmlformats.org/drawingml/2006/table">
            <a:tbl>
              <a:tblPr firstRow="1" firstCol="1" bandRow="1"/>
              <a:tblGrid>
                <a:gridCol w="2107581"/>
                <a:gridCol w="2163337"/>
                <a:gridCol w="6601521"/>
              </a:tblGrid>
              <a:tr h="61772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1661">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●理解人民代表大会制度是我国的根本政治制度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如何坚持和完善这一制度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坚持</a:t>
                      </a:r>
                      <a:r>
                        <a:rPr lang="zh-CN" sz="2400" dirty="0" smtClean="0">
                          <a:solidFill>
                            <a:srgbClr val="000000"/>
                          </a:solidFill>
                          <a:effectLst/>
                          <a:latin typeface="宋体" pitchFamily="2" charset="-122"/>
                          <a:ea typeface="宋体" pitchFamily="2" charset="-122"/>
                          <a:cs typeface="Times New Roman"/>
                        </a:rPr>
                        <a:t>民主集中制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人民代表大会</a:t>
                      </a:r>
                      <a:r>
                        <a:rPr lang="zh-CN" sz="2400" dirty="0">
                          <a:solidFill>
                            <a:srgbClr val="000000"/>
                          </a:solidFill>
                          <a:effectLst/>
                          <a:latin typeface="宋体" pitchFamily="2" charset="-122"/>
                          <a:ea typeface="宋体" pitchFamily="2" charset="-122"/>
                          <a:cs typeface="Times New Roman"/>
                        </a:rPr>
                        <a:t>统一行使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国家机关</a:t>
                      </a:r>
                      <a:r>
                        <a:rPr lang="zh-CN" sz="2400" dirty="0">
                          <a:solidFill>
                            <a:srgbClr val="000000"/>
                          </a:solidFill>
                          <a:effectLst/>
                          <a:latin typeface="宋体" pitchFamily="2" charset="-122"/>
                          <a:ea typeface="宋体" pitchFamily="2" charset="-122"/>
                          <a:cs typeface="Times New Roman"/>
                        </a:rPr>
                        <a:t>既有合理分工又有相互</a:t>
                      </a:r>
                      <a:r>
                        <a:rPr lang="zh-CN" sz="2400" dirty="0" smtClean="0">
                          <a:solidFill>
                            <a:srgbClr val="000000"/>
                          </a:solidFill>
                          <a:effectLst/>
                          <a:latin typeface="宋体" pitchFamily="2" charset="-122"/>
                          <a:ea typeface="宋体" pitchFamily="2" charset="-122"/>
                          <a:cs typeface="Times New Roman"/>
                        </a:rPr>
                        <a:t>协调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保证</a:t>
                      </a:r>
                      <a:r>
                        <a:rPr lang="zh-CN" sz="2400" dirty="0">
                          <a:solidFill>
                            <a:srgbClr val="000000"/>
                          </a:solidFill>
                          <a:effectLst/>
                          <a:latin typeface="宋体" pitchFamily="2" charset="-122"/>
                          <a:ea typeface="宋体" pitchFamily="2" charset="-122"/>
                          <a:cs typeface="Times New Roman"/>
                        </a:rPr>
                        <a:t>国家统一高效组织推进各项事业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1661">
                <a:tc vMerge="1">
                  <a:txBody>
                    <a:bodyPr/>
                    <a:lstStyle/>
                    <a:p>
                      <a:pPr>
                        <a:lnSpc>
                          <a:spcPct val="150000"/>
                        </a:lnSpc>
                        <a:spcAft>
                          <a:spcPts val="0"/>
                        </a:spcAft>
                      </a:pP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如何找到身边的人大代表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手机、微博、人大代表联络处、人大代表之家、人大代表述职等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3512175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799013273"/>
              </p:ext>
            </p:extLst>
          </p:nvPr>
        </p:nvGraphicFramePr>
        <p:xfrm>
          <a:off x="702528" y="1590211"/>
          <a:ext cx="10894742" cy="4765985"/>
        </p:xfrm>
        <a:graphic>
          <a:graphicData uri="http://schemas.openxmlformats.org/drawingml/2006/table">
            <a:tbl>
              <a:tblPr firstRow="1" firstCol="1" bandRow="1"/>
              <a:tblGrid>
                <a:gridCol w="2709745"/>
                <a:gridCol w="1973766"/>
                <a:gridCol w="6211231"/>
              </a:tblGrid>
              <a:tr h="5683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761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我国的政党制度是</a:t>
                      </a:r>
                      <a:r>
                        <a:rPr lang="zh-CN" sz="2400" dirty="0" smtClean="0">
                          <a:solidFill>
                            <a:srgbClr val="000000"/>
                          </a:solidFill>
                          <a:effectLst/>
                          <a:latin typeface="宋体" pitchFamily="2" charset="-122"/>
                          <a:ea typeface="宋体" pitchFamily="2" charset="-122"/>
                          <a:cs typeface="Times New Roman"/>
                        </a:rPr>
                        <a:t>什么</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的内容是什么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政党制度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领导的多党合作和政治协商制度。这是中国特色社会主义政党</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我国长期存在和发展的一项基本政治制度</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中国共产党领导、多党派</a:t>
                      </a:r>
                      <a:r>
                        <a:rPr lang="zh-CN" sz="2400" dirty="0" smtClean="0">
                          <a:solidFill>
                            <a:srgbClr val="000000"/>
                          </a:solidFill>
                          <a:effectLst/>
                          <a:latin typeface="宋体" pitchFamily="2" charset="-122"/>
                          <a:ea typeface="宋体" pitchFamily="2" charset="-122"/>
                          <a:cs typeface="Times New Roman"/>
                        </a:rPr>
                        <a:t>合作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中国共产党执政、多党派参政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746127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311987363"/>
              </p:ext>
            </p:extLst>
          </p:nvPr>
        </p:nvGraphicFramePr>
        <p:xfrm>
          <a:off x="702528" y="1590211"/>
          <a:ext cx="10894742" cy="4765985"/>
        </p:xfrm>
        <a:graphic>
          <a:graphicData uri="http://schemas.openxmlformats.org/drawingml/2006/table">
            <a:tbl>
              <a:tblPr firstRow="1" firstCol="1" bandRow="1"/>
              <a:tblGrid>
                <a:gridCol w="2709745"/>
                <a:gridCol w="1728439"/>
                <a:gridCol w="6456558"/>
              </a:tblGrid>
              <a:tr h="5683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761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我国的政党制度为什么要坚持中国共产党的领导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是中国工人阶级的</a:t>
                      </a:r>
                      <a:r>
                        <a:rPr lang="zh-CN" sz="2400" dirty="0" smtClean="0">
                          <a:solidFill>
                            <a:srgbClr val="000000"/>
                          </a:solidFill>
                          <a:effectLst/>
                          <a:latin typeface="宋体" pitchFamily="2" charset="-122"/>
                          <a:ea typeface="宋体" pitchFamily="2" charset="-122"/>
                          <a:cs typeface="Times New Roman"/>
                        </a:rPr>
                        <a:t>先锋队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是中国人民和中华民族的先锋队。全心全意为人民服务是党的根本宗旨。党的最高理想和最终目标是实现共产主义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新民主主义革命的胜利和社会主义事业的</a:t>
                      </a:r>
                      <a:r>
                        <a:rPr lang="zh-CN" sz="2400" dirty="0" smtClean="0">
                          <a:solidFill>
                            <a:srgbClr val="000000"/>
                          </a:solidFill>
                          <a:effectLst/>
                          <a:latin typeface="宋体" pitchFamily="2" charset="-122"/>
                          <a:ea typeface="宋体" pitchFamily="2" charset="-122"/>
                          <a:cs typeface="Times New Roman"/>
                        </a:rPr>
                        <a:t>成就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中国共产党领导各族</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战胜</a:t>
                      </a:r>
                      <a:r>
                        <a:rPr lang="zh-CN" sz="2400" dirty="0">
                          <a:solidFill>
                            <a:srgbClr val="000000"/>
                          </a:solidFill>
                          <a:effectLst/>
                          <a:latin typeface="宋体" pitchFamily="2" charset="-122"/>
                          <a:ea typeface="宋体" pitchFamily="2" charset="-122"/>
                          <a:cs typeface="Times New Roman"/>
                        </a:rPr>
                        <a:t>许多艰难险阻而取得的</a:t>
                      </a:r>
                      <a:r>
                        <a:rPr lang="zh-CN"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经过长期努力，中国</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230223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 xmlns:p14="http://schemas.microsoft.com/office/powerpoint/2010/main" val="1873838106"/>
              </p:ext>
            </p:extLst>
          </p:nvPr>
        </p:nvGraphicFramePr>
        <p:xfrm>
          <a:off x="780077" y="1764541"/>
          <a:ext cx="10627620" cy="4389120"/>
        </p:xfrm>
        <a:graphic>
          <a:graphicData uri="http://schemas.openxmlformats.org/drawingml/2006/table">
            <a:tbl>
              <a:tblPr firstRow="1" firstCol="1" bandRow="1"/>
              <a:tblGrid>
                <a:gridCol w="1327503"/>
                <a:gridCol w="915055"/>
                <a:gridCol w="2251892"/>
                <a:gridCol w="2966224"/>
                <a:gridCol w="1694986"/>
                <a:gridCol w="1471960"/>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5">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国家机构</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5，6，4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400" dirty="0" smtClean="0">
                          <a:solidFill>
                            <a:srgbClr val="000000"/>
                          </a:solidFill>
                          <a:effectLst/>
                          <a:latin typeface="宋体" pitchFamily="2" charset="-122"/>
                          <a:ea typeface="宋体" pitchFamily="2" charset="-122"/>
                          <a:cs typeface="Times New Roman"/>
                        </a:rPr>
                        <a:t> </a:t>
                      </a:r>
                      <a:r>
                        <a:rPr lang="zh-CN" sz="2400" dirty="0" smtClean="0">
                          <a:solidFill>
                            <a:srgbClr val="000000"/>
                          </a:solidFill>
                          <a:effectLst/>
                          <a:latin typeface="宋体" pitchFamily="2" charset="-122"/>
                          <a:ea typeface="宋体" pitchFamily="2" charset="-122"/>
                          <a:cs typeface="Times New Roman"/>
                        </a:rPr>
                        <a:t>司法</a:t>
                      </a:r>
                      <a:r>
                        <a:rPr lang="zh-CN" sz="2400" dirty="0">
                          <a:solidFill>
                            <a:srgbClr val="000000"/>
                          </a:solidFill>
                          <a:effectLst/>
                          <a:latin typeface="宋体" pitchFamily="2" charset="-122"/>
                          <a:ea typeface="宋体" pitchFamily="2" charset="-122"/>
                          <a:cs typeface="Times New Roman"/>
                        </a:rPr>
                        <a:t>机关、检察机关、</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政府职权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判断类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2020</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依法行使职权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25（1）（4）</a:t>
                      </a:r>
                      <a:r>
                        <a:rPr lang="zh-CN" altLang="en-US"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全国人大的权力行政机关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26（2），4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严格执法、公正司法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辨析</a:t>
                      </a:r>
                      <a:r>
                        <a:rPr lang="zh-CN" sz="2400" dirty="0" smtClean="0">
                          <a:solidFill>
                            <a:srgbClr val="000000"/>
                          </a:solidFill>
                          <a:effectLst/>
                          <a:latin typeface="宋体" pitchFamily="2" charset="-122"/>
                          <a:ea typeface="宋体" pitchFamily="2" charset="-122"/>
                          <a:cs typeface="Times New Roman"/>
                        </a:rPr>
                        <a:t>类</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法院独立行使审判权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678108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927583278"/>
              </p:ext>
            </p:extLst>
          </p:nvPr>
        </p:nvGraphicFramePr>
        <p:xfrm>
          <a:off x="702528" y="1590211"/>
          <a:ext cx="10894742" cy="4957486"/>
        </p:xfrm>
        <a:graphic>
          <a:graphicData uri="http://schemas.openxmlformats.org/drawingml/2006/table">
            <a:tbl>
              <a:tblPr firstRow="1" firstCol="1" bandRow="1"/>
              <a:tblGrid>
                <a:gridCol w="2709745"/>
                <a:gridCol w="1405054"/>
                <a:gridCol w="6779943"/>
              </a:tblGrid>
              <a:tr h="5683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258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我国的政党制度为什么要坚持中国共产党的领导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中国</a:t>
                      </a:r>
                      <a:r>
                        <a:rPr lang="zh-CN" sz="2400" dirty="0">
                          <a:solidFill>
                            <a:srgbClr val="000000"/>
                          </a:solidFill>
                          <a:effectLst/>
                          <a:latin typeface="宋体" pitchFamily="2" charset="-122"/>
                          <a:ea typeface="宋体" pitchFamily="2" charset="-122"/>
                          <a:cs typeface="Times New Roman"/>
                        </a:rPr>
                        <a:t>特色社会主义进入了</a:t>
                      </a:r>
                      <a:r>
                        <a:rPr lang="zh-CN" sz="2400" dirty="0" smtClean="0">
                          <a:solidFill>
                            <a:srgbClr val="000000"/>
                          </a:solidFill>
                          <a:effectLst/>
                          <a:latin typeface="宋体" pitchFamily="2" charset="-122"/>
                          <a:ea typeface="宋体" pitchFamily="2" charset="-122"/>
                          <a:cs typeface="Times New Roman"/>
                        </a:rPr>
                        <a:t>新时代</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意味着</a:t>
                      </a:r>
                      <a:r>
                        <a:rPr lang="zh-CN" sz="2400" dirty="0">
                          <a:solidFill>
                            <a:srgbClr val="000000"/>
                          </a:solidFill>
                          <a:effectLst/>
                          <a:latin typeface="宋体" pitchFamily="2" charset="-122"/>
                          <a:ea typeface="宋体" pitchFamily="2" charset="-122"/>
                          <a:cs typeface="Times New Roman"/>
                        </a:rPr>
                        <a:t>近代以来久经磨难的中华民族迎来了从站起来、富起来到强起来的伟大</a:t>
                      </a:r>
                      <a:r>
                        <a:rPr lang="zh-CN" sz="2400" dirty="0" smtClean="0">
                          <a:solidFill>
                            <a:srgbClr val="000000"/>
                          </a:solidFill>
                          <a:effectLst/>
                          <a:latin typeface="宋体" pitchFamily="2" charset="-122"/>
                          <a:ea typeface="宋体" pitchFamily="2" charset="-122"/>
                          <a:cs typeface="Times New Roman"/>
                        </a:rPr>
                        <a:t>飞跃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迎来</a:t>
                      </a:r>
                      <a:r>
                        <a:rPr lang="zh-CN" sz="2400" dirty="0">
                          <a:solidFill>
                            <a:srgbClr val="000000"/>
                          </a:solidFill>
                          <a:effectLst/>
                          <a:latin typeface="宋体" pitchFamily="2" charset="-122"/>
                          <a:ea typeface="宋体" pitchFamily="2" charset="-122"/>
                          <a:cs typeface="Times New Roman"/>
                        </a:rPr>
                        <a:t>了实现中华民族伟大复兴的光明前景</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领导是中国特色社会主义最本质的</a:t>
                      </a:r>
                      <a:r>
                        <a:rPr lang="zh-CN" sz="2400" dirty="0" smtClean="0">
                          <a:solidFill>
                            <a:srgbClr val="000000"/>
                          </a:solidFill>
                          <a:effectLst/>
                          <a:latin typeface="宋体" pitchFamily="2" charset="-122"/>
                          <a:ea typeface="宋体" pitchFamily="2" charset="-122"/>
                          <a:cs typeface="Times New Roman"/>
                        </a:rPr>
                        <a:t>特征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中国特色社会主义制度的最大</a:t>
                      </a:r>
                      <a:r>
                        <a:rPr lang="zh-CN" sz="2400" dirty="0" smtClean="0">
                          <a:solidFill>
                            <a:srgbClr val="000000"/>
                          </a:solidFill>
                          <a:effectLst/>
                          <a:latin typeface="宋体" pitchFamily="2" charset="-122"/>
                          <a:ea typeface="宋体" pitchFamily="2" charset="-122"/>
                          <a:cs typeface="Times New Roman"/>
                        </a:rPr>
                        <a:t>优势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是最高政治领导力量。党政军民</a:t>
                      </a:r>
                      <a:r>
                        <a:rPr lang="zh-CN" sz="2400" dirty="0" smtClean="0">
                          <a:solidFill>
                            <a:srgbClr val="000000"/>
                          </a:solidFill>
                          <a:effectLst/>
                          <a:latin typeface="宋体" pitchFamily="2" charset="-122"/>
                          <a:ea typeface="宋体" pitchFamily="2" charset="-122"/>
                          <a:cs typeface="Times New Roman"/>
                        </a:rPr>
                        <a:t>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东西南北中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是领导一切的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1375845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918792801"/>
              </p:ext>
            </p:extLst>
          </p:nvPr>
        </p:nvGraphicFramePr>
        <p:xfrm>
          <a:off x="1081669" y="1489849"/>
          <a:ext cx="9902282" cy="4615126"/>
        </p:xfrm>
        <a:graphic>
          <a:graphicData uri="http://schemas.openxmlformats.org/drawingml/2006/table">
            <a:tbl>
              <a:tblPr firstRow="1" firstCol="1" bandRow="1"/>
              <a:tblGrid>
                <a:gridCol w="3267307"/>
                <a:gridCol w="2364058"/>
                <a:gridCol w="4270917"/>
              </a:tblGrid>
              <a:tr h="53223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648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我国多党合作的基本方针是什么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长期共存、互相监督、肝胆相照、荣辱与共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436386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373627974"/>
              </p:ext>
            </p:extLst>
          </p:nvPr>
        </p:nvGraphicFramePr>
        <p:xfrm>
          <a:off x="847492" y="1489849"/>
          <a:ext cx="10437541" cy="4933253"/>
        </p:xfrm>
        <a:graphic>
          <a:graphicData uri="http://schemas.openxmlformats.org/drawingml/2006/table">
            <a:tbl>
              <a:tblPr firstRow="1" firstCol="1" bandRow="1"/>
              <a:tblGrid>
                <a:gridCol w="2598234"/>
                <a:gridCol w="1438508"/>
                <a:gridCol w="6400799"/>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如何理解我国的爱国统一战线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社会主义</a:t>
                      </a:r>
                      <a:r>
                        <a:rPr lang="zh-CN" sz="2400" dirty="0">
                          <a:solidFill>
                            <a:srgbClr val="000000"/>
                          </a:solidFill>
                          <a:effectLst/>
                          <a:latin typeface="宋体" pitchFamily="2" charset="-122"/>
                          <a:ea typeface="宋体" pitchFamily="2" charset="-122"/>
                          <a:cs typeface="Times New Roman"/>
                        </a:rPr>
                        <a:t>的建设事业必须依靠工人、农民和</a:t>
                      </a:r>
                      <a:r>
                        <a:rPr lang="zh-CN" sz="2400" dirty="0" smtClean="0">
                          <a:solidFill>
                            <a:srgbClr val="000000"/>
                          </a:solidFill>
                          <a:effectLst/>
                          <a:latin typeface="宋体" pitchFamily="2" charset="-122"/>
                          <a:ea typeface="宋体" pitchFamily="2" charset="-122"/>
                          <a:cs typeface="Times New Roman"/>
                        </a:rPr>
                        <a:t>知识分子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团结</a:t>
                      </a:r>
                      <a:r>
                        <a:rPr lang="zh-CN" sz="2400" dirty="0">
                          <a:solidFill>
                            <a:srgbClr val="000000"/>
                          </a:solidFill>
                          <a:effectLst/>
                          <a:latin typeface="宋体" pitchFamily="2" charset="-122"/>
                          <a:ea typeface="宋体" pitchFamily="2" charset="-122"/>
                          <a:cs typeface="Times New Roman"/>
                        </a:rPr>
                        <a:t>一切可以团结的力量</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长期的革命、建设、改革过程</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已经</a:t>
                      </a:r>
                      <a:r>
                        <a:rPr lang="zh-CN" sz="2400" dirty="0">
                          <a:solidFill>
                            <a:srgbClr val="000000"/>
                          </a:solidFill>
                          <a:effectLst/>
                          <a:latin typeface="宋体" pitchFamily="2" charset="-122"/>
                          <a:ea typeface="宋体" pitchFamily="2" charset="-122"/>
                          <a:cs typeface="Times New Roman"/>
                        </a:rPr>
                        <a:t>结成由中国共产党领导的、有各民主党派和各人民团体参加</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全体社会主义劳动者、社会主义事业的建设者、拥护社会主义的爱国者、拥护祖国统一和致力于中华民族伟大复兴的爱国者的广泛的爱国统一战线。这个统一战线将继续巩固和发展</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我国政党的性质</a:t>
                      </a:r>
                      <a:r>
                        <a:rPr lang="en-US" sz="2400" b="1" dirty="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826641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636077680"/>
              </p:ext>
            </p:extLst>
          </p:nvPr>
        </p:nvGraphicFramePr>
        <p:xfrm>
          <a:off x="847492" y="1489849"/>
          <a:ext cx="10437541" cy="4933253"/>
        </p:xfrm>
        <a:graphic>
          <a:graphicData uri="http://schemas.openxmlformats.org/drawingml/2006/table">
            <a:tbl>
              <a:tblPr firstRow="1" firstCol="1" bandRow="1"/>
              <a:tblGrid>
                <a:gridCol w="2598234"/>
                <a:gridCol w="2107581"/>
                <a:gridCol w="5731726"/>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中国人民政协的性质、主题和职能分别是什么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性质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中国人民政治协商会议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简称人民政协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中国共产党领导的多党合作和政治协商制度的重要</a:t>
                      </a:r>
                      <a:r>
                        <a:rPr lang="zh-CN" sz="2400" dirty="0" smtClean="0">
                          <a:solidFill>
                            <a:srgbClr val="000000"/>
                          </a:solidFill>
                          <a:effectLst/>
                          <a:latin typeface="宋体" pitchFamily="2" charset="-122"/>
                          <a:ea typeface="宋体" pitchFamily="2" charset="-122"/>
                          <a:cs typeface="Times New Roman"/>
                        </a:rPr>
                        <a:t>机构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中国人民爱国统一战线组织</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主题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团结</a:t>
                      </a:r>
                      <a:r>
                        <a:rPr lang="zh-CN" sz="2400" dirty="0">
                          <a:solidFill>
                            <a:srgbClr val="000000"/>
                          </a:solidFill>
                          <a:effectLst/>
                          <a:latin typeface="宋体" pitchFamily="2" charset="-122"/>
                          <a:ea typeface="宋体" pitchFamily="2" charset="-122"/>
                          <a:cs typeface="Times New Roman"/>
                        </a:rPr>
                        <a:t>和民主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职能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政治</a:t>
                      </a:r>
                      <a:r>
                        <a:rPr lang="zh-CN" sz="2400" dirty="0">
                          <a:solidFill>
                            <a:srgbClr val="000000"/>
                          </a:solidFill>
                          <a:effectLst/>
                          <a:latin typeface="宋体" pitchFamily="2" charset="-122"/>
                          <a:ea typeface="宋体" pitchFamily="2" charset="-122"/>
                          <a:cs typeface="Times New Roman"/>
                        </a:rPr>
                        <a:t>协商、民主监督和参政议政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1101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607629378"/>
              </p:ext>
            </p:extLst>
          </p:nvPr>
        </p:nvGraphicFramePr>
        <p:xfrm>
          <a:off x="847492" y="1489849"/>
          <a:ext cx="10437541" cy="4933253"/>
        </p:xfrm>
        <a:graphic>
          <a:graphicData uri="http://schemas.openxmlformats.org/drawingml/2006/table">
            <a:tbl>
              <a:tblPr firstRow="1" firstCol="1" bandRow="1"/>
              <a:tblGrid>
                <a:gridCol w="2598234"/>
                <a:gridCol w="2419815"/>
                <a:gridCol w="5419492"/>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为什么要坚持中国共产党领导的多党合作和政治协商制度</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坚持中国共产党领导的多党合作和政治协商制度的意义</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发扬社会主义民主的重要形式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反映</a:t>
                      </a:r>
                      <a:r>
                        <a:rPr lang="zh-CN" sz="2400" dirty="0" smtClean="0">
                          <a:solidFill>
                            <a:srgbClr val="000000"/>
                          </a:solidFill>
                          <a:effectLst/>
                          <a:latin typeface="宋体" pitchFamily="2" charset="-122"/>
                          <a:ea typeface="宋体" pitchFamily="2" charset="-122"/>
                          <a:cs typeface="Times New Roman"/>
                        </a:rPr>
                        <a:t>民意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集中民智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科学民主决策</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协调</a:t>
                      </a:r>
                      <a:r>
                        <a:rPr lang="zh-CN" sz="2400" dirty="0" smtClean="0">
                          <a:solidFill>
                            <a:srgbClr val="000000"/>
                          </a:solidFill>
                          <a:effectLst/>
                          <a:latin typeface="宋体" pitchFamily="2" charset="-122"/>
                          <a:ea typeface="宋体" pitchFamily="2" charset="-122"/>
                          <a:cs typeface="Times New Roman"/>
                        </a:rPr>
                        <a:t>关系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化解矛盾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社会稳定和谐</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凝聚</a:t>
                      </a:r>
                      <a:r>
                        <a:rPr lang="zh-CN" sz="2400" dirty="0" smtClean="0">
                          <a:solidFill>
                            <a:srgbClr val="000000"/>
                          </a:solidFill>
                          <a:effectLst/>
                          <a:latin typeface="宋体" pitchFamily="2" charset="-122"/>
                          <a:ea typeface="宋体" pitchFamily="2" charset="-122"/>
                          <a:cs typeface="Times New Roman"/>
                        </a:rPr>
                        <a:t>人心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反对分裂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a:t>
                      </a:r>
                      <a:r>
                        <a:rPr lang="zh-CN" sz="2400" dirty="0">
                          <a:solidFill>
                            <a:srgbClr val="000000"/>
                          </a:solidFill>
                          <a:effectLst/>
                          <a:latin typeface="宋体" pitchFamily="2" charset="-122"/>
                          <a:ea typeface="宋体" pitchFamily="2" charset="-122"/>
                          <a:cs typeface="Times New Roman"/>
                        </a:rPr>
                        <a:t>祖国和平统一大业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277680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876741428"/>
              </p:ext>
            </p:extLst>
          </p:nvPr>
        </p:nvGraphicFramePr>
        <p:xfrm>
          <a:off x="847492" y="1489849"/>
          <a:ext cx="10437541" cy="4950322"/>
        </p:xfrm>
        <a:graphic>
          <a:graphicData uri="http://schemas.openxmlformats.org/drawingml/2006/table">
            <a:tbl>
              <a:tblPr firstRow="1" firstCol="1" bandRow="1"/>
              <a:tblGrid>
                <a:gridCol w="2598234"/>
                <a:gridCol w="2419815"/>
                <a:gridCol w="5419492"/>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6026">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我国实行民族区域自治制度的必要性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中华人民共和国是全国各族人民共同缔造的统一的多民族</a:t>
                      </a:r>
                      <a:r>
                        <a:rPr lang="zh-CN" sz="2400" dirty="0" smtClean="0">
                          <a:solidFill>
                            <a:srgbClr val="000000"/>
                          </a:solidFill>
                          <a:effectLst/>
                          <a:latin typeface="宋体" pitchFamily="2" charset="-122"/>
                          <a:ea typeface="宋体" pitchFamily="2" charset="-122"/>
                          <a:cs typeface="Times New Roman"/>
                        </a:rPr>
                        <a:t>国家</a:t>
                      </a:r>
                      <a:r>
                        <a:rPr lang="en-US" sz="2400" dirty="0" smtClean="0">
                          <a:solidFill>
                            <a:srgbClr val="000000"/>
                          </a:solidFill>
                          <a:effectLst/>
                          <a:latin typeface="宋体" pitchFamily="2" charset="-122"/>
                          <a:ea typeface="宋体" pitchFamily="2" charset="-122"/>
                          <a:cs typeface="Times New Roman"/>
                        </a:rPr>
                        <a:t>，56</a:t>
                      </a:r>
                      <a:r>
                        <a:rPr lang="zh-CN" sz="2400" dirty="0">
                          <a:solidFill>
                            <a:srgbClr val="000000"/>
                          </a:solidFill>
                          <a:effectLst/>
                          <a:latin typeface="宋体" pitchFamily="2" charset="-122"/>
                          <a:ea typeface="宋体" pitchFamily="2" charset="-122"/>
                          <a:cs typeface="Times New Roman"/>
                        </a:rPr>
                        <a:t>个</a:t>
                      </a:r>
                      <a:r>
                        <a:rPr lang="zh-CN" sz="2400" dirty="0" smtClean="0">
                          <a:solidFill>
                            <a:srgbClr val="000000"/>
                          </a:solidFill>
                          <a:effectLst/>
                          <a:latin typeface="宋体" pitchFamily="2" charset="-122"/>
                          <a:ea typeface="宋体" pitchFamily="2" charset="-122"/>
                          <a:cs typeface="Times New Roman"/>
                        </a:rPr>
                        <a:t>民族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长期的交往交流交融</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确立</a:t>
                      </a:r>
                      <a:r>
                        <a:rPr lang="zh-CN" sz="2400" dirty="0">
                          <a:solidFill>
                            <a:srgbClr val="000000"/>
                          </a:solidFill>
                          <a:effectLst/>
                          <a:latin typeface="宋体" pitchFamily="2" charset="-122"/>
                          <a:ea typeface="宋体" pitchFamily="2" charset="-122"/>
                          <a:cs typeface="Times New Roman"/>
                        </a:rPr>
                        <a:t>了平等团结互助和谐的社会主义新型民族关系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6026">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我国宪法对民族区域自治制度的规定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a:t>
                      </a:r>
                      <a:r>
                        <a:rPr lang="zh-CN" sz="2400" dirty="0">
                          <a:solidFill>
                            <a:srgbClr val="000000"/>
                          </a:solidFill>
                          <a:effectLst/>
                          <a:latin typeface="宋体" pitchFamily="2" charset="-122"/>
                          <a:ea typeface="宋体" pitchFamily="2" charset="-122"/>
                          <a:cs typeface="Times New Roman"/>
                        </a:rPr>
                        <a:t>少数民族聚居的</a:t>
                      </a:r>
                      <a:r>
                        <a:rPr lang="zh-CN" sz="2400" dirty="0" smtClean="0">
                          <a:solidFill>
                            <a:srgbClr val="000000"/>
                          </a:solidFill>
                          <a:effectLst/>
                          <a:latin typeface="宋体" pitchFamily="2" charset="-122"/>
                          <a:ea typeface="宋体" pitchFamily="2" charset="-122"/>
                          <a:cs typeface="Times New Roman"/>
                        </a:rPr>
                        <a:t>地方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实行</a:t>
                      </a:r>
                      <a:r>
                        <a:rPr lang="zh-CN" sz="2400" dirty="0">
                          <a:solidFill>
                            <a:srgbClr val="000000"/>
                          </a:solidFill>
                          <a:effectLst/>
                          <a:latin typeface="宋体" pitchFamily="2" charset="-122"/>
                          <a:ea typeface="宋体" pitchFamily="2" charset="-122"/>
                          <a:cs typeface="Times New Roman"/>
                        </a:rPr>
                        <a:t>区域</a:t>
                      </a:r>
                      <a:r>
                        <a:rPr lang="zh-CN" sz="2400" dirty="0" smtClean="0">
                          <a:solidFill>
                            <a:srgbClr val="000000"/>
                          </a:solidFill>
                          <a:effectLst/>
                          <a:latin typeface="宋体" pitchFamily="2" charset="-122"/>
                          <a:ea typeface="宋体" pitchFamily="2" charset="-122"/>
                          <a:cs typeface="Times New Roman"/>
                        </a:rPr>
                        <a:t>自治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设立自治机关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行使</a:t>
                      </a:r>
                      <a:r>
                        <a:rPr lang="zh-CN" sz="2400" dirty="0">
                          <a:solidFill>
                            <a:srgbClr val="000000"/>
                          </a:solidFill>
                          <a:effectLst/>
                          <a:latin typeface="宋体" pitchFamily="2" charset="-122"/>
                          <a:ea typeface="宋体" pitchFamily="2" charset="-122"/>
                          <a:cs typeface="Times New Roman"/>
                        </a:rPr>
                        <a:t>自治权。民族区域自治制度是我国的一项基本政治制度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984987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010110774"/>
              </p:ext>
            </p:extLst>
          </p:nvPr>
        </p:nvGraphicFramePr>
        <p:xfrm>
          <a:off x="624468" y="1504006"/>
          <a:ext cx="11117767" cy="4976243"/>
        </p:xfrm>
        <a:graphic>
          <a:graphicData uri="http://schemas.openxmlformats.org/drawingml/2006/table">
            <a:tbl>
              <a:tblPr firstRow="1" firstCol="1" bandRow="1"/>
              <a:tblGrid>
                <a:gridCol w="2631688"/>
                <a:gridCol w="1996068"/>
                <a:gridCol w="6490011"/>
              </a:tblGrid>
              <a:tr h="48034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9574">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民族区域自治制度的特点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民族自治</a:t>
                      </a:r>
                      <a:r>
                        <a:rPr lang="zh-CN" sz="2400" dirty="0">
                          <a:solidFill>
                            <a:srgbClr val="000000"/>
                          </a:solidFill>
                          <a:effectLst/>
                          <a:latin typeface="宋体" pitchFamily="2" charset="-122"/>
                          <a:ea typeface="宋体" pitchFamily="2" charset="-122"/>
                          <a:cs typeface="Times New Roman"/>
                        </a:rPr>
                        <a:t>地方的</a:t>
                      </a:r>
                      <a:r>
                        <a:rPr lang="zh-CN" sz="2400" dirty="0" smtClean="0">
                          <a:solidFill>
                            <a:srgbClr val="000000"/>
                          </a:solidFill>
                          <a:effectLst/>
                          <a:latin typeface="宋体" pitchFamily="2" charset="-122"/>
                          <a:ea typeface="宋体" pitchFamily="2" charset="-122"/>
                          <a:cs typeface="Times New Roman"/>
                        </a:rPr>
                        <a:t>自治机关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行使一般地方国家机关职权的</a:t>
                      </a:r>
                      <a:r>
                        <a:rPr lang="zh-CN" sz="2400" dirty="0" smtClean="0">
                          <a:solidFill>
                            <a:srgbClr val="000000"/>
                          </a:solidFill>
                          <a:effectLst/>
                          <a:latin typeface="宋体" pitchFamily="2" charset="-122"/>
                          <a:ea typeface="宋体" pitchFamily="2" charset="-122"/>
                          <a:cs typeface="Times New Roman"/>
                        </a:rPr>
                        <a:t>同时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行使自治权</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民族区域自治是在国家统一领导下的</a:t>
                      </a:r>
                      <a:r>
                        <a:rPr lang="zh-CN" sz="2400" dirty="0" smtClean="0">
                          <a:solidFill>
                            <a:srgbClr val="000000"/>
                          </a:solidFill>
                          <a:effectLst/>
                          <a:latin typeface="宋体" pitchFamily="2" charset="-122"/>
                          <a:ea typeface="宋体" pitchFamily="2" charset="-122"/>
                          <a:cs typeface="Times New Roman"/>
                        </a:rPr>
                        <a:t>自治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a:t>
                      </a:r>
                      <a:r>
                        <a:rPr lang="zh-CN" sz="2400" dirty="0">
                          <a:solidFill>
                            <a:srgbClr val="000000"/>
                          </a:solidFill>
                          <a:effectLst/>
                          <a:latin typeface="宋体" pitchFamily="2" charset="-122"/>
                          <a:ea typeface="宋体" pitchFamily="2" charset="-122"/>
                          <a:cs typeface="Times New Roman"/>
                        </a:rPr>
                        <a:t>民族自治地方是国家不可分割的</a:t>
                      </a:r>
                      <a:r>
                        <a:rPr lang="zh-CN" sz="2400" dirty="0" smtClean="0">
                          <a:solidFill>
                            <a:srgbClr val="000000"/>
                          </a:solidFill>
                          <a:effectLst/>
                          <a:latin typeface="宋体" pitchFamily="2" charset="-122"/>
                          <a:ea typeface="宋体" pitchFamily="2" charset="-122"/>
                          <a:cs typeface="Times New Roman"/>
                        </a:rPr>
                        <a:t>组成部分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民族自治</a:t>
                      </a:r>
                      <a:r>
                        <a:rPr lang="zh-CN" sz="2400" dirty="0">
                          <a:solidFill>
                            <a:srgbClr val="000000"/>
                          </a:solidFill>
                          <a:effectLst/>
                          <a:latin typeface="宋体" pitchFamily="2" charset="-122"/>
                          <a:ea typeface="宋体" pitchFamily="2" charset="-122"/>
                          <a:cs typeface="Times New Roman"/>
                        </a:rPr>
                        <a:t>机关必须服从中央的领导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8029">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民族自治地方的自治机关有哪些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zh-CN" sz="2400" dirty="0">
                          <a:solidFill>
                            <a:srgbClr val="000000"/>
                          </a:solidFill>
                          <a:effectLst/>
                          <a:latin typeface="宋体" pitchFamily="2" charset="-122"/>
                          <a:ea typeface="宋体" pitchFamily="2" charset="-122"/>
                          <a:cs typeface="Times New Roman"/>
                        </a:rPr>
                        <a:t>民族自治地方的人民代表大会和人民政府是自治机关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2595278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143125254"/>
              </p:ext>
            </p:extLst>
          </p:nvPr>
        </p:nvGraphicFramePr>
        <p:xfrm>
          <a:off x="847492" y="1489849"/>
          <a:ext cx="10694020" cy="4950322"/>
        </p:xfrm>
        <a:graphic>
          <a:graphicData uri="http://schemas.openxmlformats.org/drawingml/2006/table">
            <a:tbl>
              <a:tblPr firstRow="1" firstCol="1" bandRow="1"/>
              <a:tblGrid>
                <a:gridCol w="2662080"/>
                <a:gridCol w="2045118"/>
                <a:gridCol w="5986822"/>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我国实行民族区域自治制度的意义是什么</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我国为什么实行民族区域自治制度</a:t>
                      </a:r>
                      <a:r>
                        <a:rPr lang="en-US" sz="2400" dirty="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把国家的集中、统一与各民族的自主、平等结合起来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把国家的法律、政策与民族自治地方的具体实际、特殊情况结合起来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有利于</a:t>
                      </a:r>
                      <a:r>
                        <a:rPr lang="zh-CN" sz="2400" dirty="0">
                          <a:solidFill>
                            <a:srgbClr val="000000"/>
                          </a:solidFill>
                          <a:effectLst/>
                          <a:latin typeface="宋体" pitchFamily="2" charset="-122"/>
                          <a:ea typeface="宋体" pitchFamily="2" charset="-122"/>
                          <a:cs typeface="Times New Roman"/>
                        </a:rPr>
                        <a:t>把各族人民热爱祖国的感情与热爱自己民族的感情结合起来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实行民族区域自治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有力</a:t>
                      </a:r>
                      <a:r>
                        <a:rPr lang="zh-CN" sz="2400" dirty="0">
                          <a:solidFill>
                            <a:srgbClr val="000000"/>
                          </a:solidFill>
                          <a:effectLst/>
                          <a:latin typeface="宋体" pitchFamily="2" charset="-122"/>
                          <a:ea typeface="宋体" pitchFamily="2" charset="-122"/>
                          <a:cs typeface="Times New Roman"/>
                        </a:rPr>
                        <a:t>促进了民族地区经济社会的发展和人民生活水平的提高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091868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936316790"/>
              </p:ext>
            </p:extLst>
          </p:nvPr>
        </p:nvGraphicFramePr>
        <p:xfrm>
          <a:off x="847492" y="1489849"/>
          <a:ext cx="10437541" cy="4950322"/>
        </p:xfrm>
        <a:graphic>
          <a:graphicData uri="http://schemas.openxmlformats.org/drawingml/2006/table">
            <a:tbl>
              <a:tblPr firstRow="1" firstCol="1" bandRow="1"/>
              <a:tblGrid>
                <a:gridCol w="2598234"/>
                <a:gridCol w="1996069"/>
                <a:gridCol w="5843238"/>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什么是基层群众自治</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基层</a:t>
                      </a:r>
                      <a:r>
                        <a:rPr lang="zh-CN" sz="2400" dirty="0">
                          <a:solidFill>
                            <a:srgbClr val="000000"/>
                          </a:solidFill>
                          <a:effectLst/>
                          <a:latin typeface="宋体" pitchFamily="2" charset="-122"/>
                          <a:ea typeface="宋体" pitchFamily="2" charset="-122"/>
                          <a:cs typeface="Times New Roman"/>
                        </a:rPr>
                        <a:t>群众性自治组织是什么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居民或村民分别选举产生居民委员会或</a:t>
                      </a:r>
                      <a:r>
                        <a:rPr lang="zh-CN" sz="2400" dirty="0" smtClean="0">
                          <a:solidFill>
                            <a:srgbClr val="000000"/>
                          </a:solidFill>
                          <a:effectLst/>
                          <a:latin typeface="宋体" pitchFamily="2" charset="-122"/>
                          <a:ea typeface="宋体" pitchFamily="2" charset="-122"/>
                          <a:cs typeface="Times New Roman"/>
                        </a:rPr>
                        <a:t>村民委员会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实行</a:t>
                      </a:r>
                      <a:r>
                        <a:rPr lang="zh-CN" sz="2400" dirty="0">
                          <a:solidFill>
                            <a:srgbClr val="000000"/>
                          </a:solidFill>
                          <a:effectLst/>
                          <a:latin typeface="宋体" pitchFamily="2" charset="-122"/>
                          <a:ea typeface="宋体" pitchFamily="2" charset="-122"/>
                          <a:cs typeface="Times New Roman"/>
                        </a:rPr>
                        <a:t>群众自我管理、自我服务、自我教育、自我监督。这是我国的一项基本政治制度</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基层</a:t>
                      </a:r>
                      <a:r>
                        <a:rPr lang="zh-CN" sz="2400" dirty="0">
                          <a:solidFill>
                            <a:srgbClr val="000000"/>
                          </a:solidFill>
                          <a:effectLst/>
                          <a:latin typeface="宋体" pitchFamily="2" charset="-122"/>
                          <a:ea typeface="宋体" pitchFamily="2" charset="-122"/>
                          <a:cs typeface="Times New Roman"/>
                        </a:rPr>
                        <a:t>群众性自治</a:t>
                      </a:r>
                      <a:r>
                        <a:rPr lang="zh-CN" sz="2400" dirty="0" smtClean="0">
                          <a:solidFill>
                            <a:srgbClr val="000000"/>
                          </a:solidFill>
                          <a:effectLst/>
                          <a:latin typeface="宋体" pitchFamily="2" charset="-122"/>
                          <a:ea typeface="宋体" pitchFamily="2" charset="-122"/>
                          <a:cs typeface="Times New Roman"/>
                        </a:rPr>
                        <a:t>组织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城市</a:t>
                      </a:r>
                      <a:r>
                        <a:rPr lang="zh-CN" sz="2400" dirty="0">
                          <a:solidFill>
                            <a:srgbClr val="000000"/>
                          </a:solidFill>
                          <a:effectLst/>
                          <a:latin typeface="宋体" pitchFamily="2" charset="-122"/>
                          <a:ea typeface="宋体" pitchFamily="2" charset="-122"/>
                          <a:cs typeface="Times New Roman"/>
                        </a:rPr>
                        <a:t>的居民委员会和农村的村民委员会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048637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385678658"/>
              </p:ext>
            </p:extLst>
          </p:nvPr>
        </p:nvGraphicFramePr>
        <p:xfrm>
          <a:off x="579864" y="1456396"/>
          <a:ext cx="11084311" cy="4933253"/>
        </p:xfrm>
        <a:graphic>
          <a:graphicData uri="http://schemas.openxmlformats.org/drawingml/2006/table">
            <a:tbl>
              <a:tblPr firstRow="1" firstCol="1" bandRow="1"/>
              <a:tblGrid>
                <a:gridCol w="2743199"/>
                <a:gridCol w="1749825"/>
                <a:gridCol w="6591287"/>
              </a:tblGrid>
              <a:tr h="56120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7205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居民委员会和村民委员会有哪些不同点和相同点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400"/>
                        </a:lnSpc>
                        <a:spcAft>
                          <a:spcPts val="0"/>
                        </a:spcAft>
                      </a:pPr>
                      <a:r>
                        <a:rPr lang="zh-CN" sz="2400" dirty="0" smtClean="0">
                          <a:solidFill>
                            <a:srgbClr val="000000"/>
                          </a:solidFill>
                          <a:effectLst/>
                          <a:latin typeface="宋体" pitchFamily="2" charset="-122"/>
                          <a:ea typeface="宋体" pitchFamily="2" charset="-122"/>
                          <a:cs typeface="Times New Roman"/>
                        </a:rPr>
                        <a:t>不同点</a:t>
                      </a: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居民委员会</a:t>
                      </a:r>
                      <a:r>
                        <a:rPr lang="zh-CN" sz="2400" dirty="0">
                          <a:solidFill>
                            <a:srgbClr val="000000"/>
                          </a:solidFill>
                          <a:effectLst/>
                          <a:latin typeface="宋体" pitchFamily="2" charset="-122"/>
                          <a:ea typeface="宋体" pitchFamily="2" charset="-122"/>
                          <a:cs typeface="Times New Roman"/>
                        </a:rPr>
                        <a:t>属于城市基层群众性自治</a:t>
                      </a:r>
                      <a:r>
                        <a:rPr lang="zh-CN" sz="2400" dirty="0" smtClean="0">
                          <a:solidFill>
                            <a:srgbClr val="000000"/>
                          </a:solidFill>
                          <a:effectLst/>
                          <a:latin typeface="宋体" pitchFamily="2" charset="-122"/>
                          <a:ea typeface="宋体" pitchFamily="2" charset="-122"/>
                          <a:cs typeface="Times New Roman"/>
                        </a:rPr>
                        <a:t>组织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其</a:t>
                      </a:r>
                      <a:r>
                        <a:rPr lang="zh-CN" sz="2400" dirty="0">
                          <a:solidFill>
                            <a:srgbClr val="000000"/>
                          </a:solidFill>
                          <a:effectLst/>
                          <a:latin typeface="宋体" pitchFamily="2" charset="-122"/>
                          <a:ea typeface="宋体" pitchFamily="2" charset="-122"/>
                          <a:cs typeface="Times New Roman"/>
                        </a:rPr>
                        <a:t>成员由居民直接投票选举</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凡</a:t>
                      </a:r>
                      <a:r>
                        <a:rPr lang="zh-CN" sz="2400" dirty="0">
                          <a:solidFill>
                            <a:srgbClr val="000000"/>
                          </a:solidFill>
                          <a:effectLst/>
                          <a:latin typeface="宋体" pitchFamily="2" charset="-122"/>
                          <a:ea typeface="宋体" pitchFamily="2" charset="-122"/>
                          <a:cs typeface="Times New Roman"/>
                        </a:rPr>
                        <a:t>涉及居民切身利益的重要</a:t>
                      </a:r>
                      <a:r>
                        <a:rPr lang="zh-CN" sz="2400" dirty="0" smtClean="0">
                          <a:solidFill>
                            <a:srgbClr val="000000"/>
                          </a:solidFill>
                          <a:effectLst/>
                          <a:latin typeface="宋体" pitchFamily="2" charset="-122"/>
                          <a:ea typeface="宋体" pitchFamily="2" charset="-122"/>
                          <a:cs typeface="Times New Roman"/>
                        </a:rPr>
                        <a:t>事务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提请居民会议讨论</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居民委员会</a:t>
                      </a:r>
                      <a:r>
                        <a:rPr lang="zh-CN" sz="2400" dirty="0">
                          <a:solidFill>
                            <a:srgbClr val="000000"/>
                          </a:solidFill>
                          <a:effectLst/>
                          <a:latin typeface="宋体" pitchFamily="2" charset="-122"/>
                          <a:ea typeface="宋体" pitchFamily="2" charset="-122"/>
                          <a:cs typeface="Times New Roman"/>
                        </a:rPr>
                        <a:t>实行办事公开</a:t>
                      </a:r>
                      <a:r>
                        <a:rPr lang="zh-CN" sz="2400" dirty="0" smtClean="0">
                          <a:solidFill>
                            <a:srgbClr val="000000"/>
                          </a:solidFill>
                          <a:effectLst/>
                          <a:latin typeface="宋体" pitchFamily="2" charset="-122"/>
                          <a:ea typeface="宋体" pitchFamily="2" charset="-122"/>
                          <a:cs typeface="Times New Roman"/>
                        </a:rPr>
                        <a:t>制度</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定期</a:t>
                      </a:r>
                      <a:r>
                        <a:rPr lang="zh-CN" sz="2400" dirty="0">
                          <a:solidFill>
                            <a:srgbClr val="000000"/>
                          </a:solidFill>
                          <a:effectLst/>
                          <a:latin typeface="宋体" pitchFamily="2" charset="-122"/>
                          <a:ea typeface="宋体" pitchFamily="2" charset="-122"/>
                          <a:cs typeface="Times New Roman"/>
                        </a:rPr>
                        <a:t>向居民会议汇报</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接受</a:t>
                      </a:r>
                      <a:r>
                        <a:rPr lang="zh-CN" sz="2400" dirty="0">
                          <a:solidFill>
                            <a:srgbClr val="000000"/>
                          </a:solidFill>
                          <a:effectLst/>
                          <a:latin typeface="宋体" pitchFamily="2" charset="-122"/>
                          <a:ea typeface="宋体" pitchFamily="2" charset="-122"/>
                          <a:cs typeface="Times New Roman"/>
                        </a:rPr>
                        <a:t>居民的监督</a:t>
                      </a:r>
                    </a:p>
                    <a:p>
                      <a:pPr>
                        <a:lnSpc>
                          <a:spcPts val="34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村民委员会</a:t>
                      </a:r>
                      <a:r>
                        <a:rPr lang="zh-CN" sz="2400" dirty="0">
                          <a:solidFill>
                            <a:srgbClr val="000000"/>
                          </a:solidFill>
                          <a:effectLst/>
                          <a:latin typeface="宋体" pitchFamily="2" charset="-122"/>
                          <a:ea typeface="宋体" pitchFamily="2" charset="-122"/>
                          <a:cs typeface="Times New Roman"/>
                        </a:rPr>
                        <a:t>属于农村基层群众性自治</a:t>
                      </a:r>
                      <a:r>
                        <a:rPr lang="zh-CN" sz="2400" dirty="0" smtClean="0">
                          <a:solidFill>
                            <a:srgbClr val="000000"/>
                          </a:solidFill>
                          <a:effectLst/>
                          <a:latin typeface="宋体" pitchFamily="2" charset="-122"/>
                          <a:ea typeface="宋体" pitchFamily="2" charset="-122"/>
                          <a:cs typeface="Times New Roman"/>
                        </a:rPr>
                        <a:t>组织</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其</a:t>
                      </a:r>
                      <a:r>
                        <a:rPr lang="zh-CN" sz="2400" dirty="0">
                          <a:solidFill>
                            <a:srgbClr val="000000"/>
                          </a:solidFill>
                          <a:effectLst/>
                          <a:latin typeface="宋体" pitchFamily="2" charset="-122"/>
                          <a:ea typeface="宋体" pitchFamily="2" charset="-122"/>
                          <a:cs typeface="Times New Roman"/>
                        </a:rPr>
                        <a:t>成员由村民直接选举</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村民</a:t>
                      </a:r>
                      <a:r>
                        <a:rPr lang="zh-CN" sz="2400" dirty="0">
                          <a:solidFill>
                            <a:srgbClr val="000000"/>
                          </a:solidFill>
                          <a:effectLst/>
                          <a:latin typeface="宋体" pitchFamily="2" charset="-122"/>
                          <a:ea typeface="宋体" pitchFamily="2" charset="-122"/>
                          <a:cs typeface="Times New Roman"/>
                        </a:rPr>
                        <a:t>可以通过村民会议等</a:t>
                      </a:r>
                      <a:r>
                        <a:rPr lang="zh-CN" sz="2400" dirty="0" smtClean="0">
                          <a:solidFill>
                            <a:srgbClr val="000000"/>
                          </a:solidFill>
                          <a:effectLst/>
                          <a:latin typeface="宋体" pitchFamily="2" charset="-122"/>
                          <a:ea typeface="宋体" pitchFamily="2" charset="-122"/>
                          <a:cs typeface="Times New Roman"/>
                        </a:rPr>
                        <a:t>形式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参与</a:t>
                      </a:r>
                      <a:r>
                        <a:rPr lang="zh-CN" sz="2400" dirty="0">
                          <a:solidFill>
                            <a:srgbClr val="000000"/>
                          </a:solidFill>
                          <a:effectLst/>
                          <a:latin typeface="宋体" pitchFamily="2" charset="-122"/>
                          <a:ea typeface="宋体" pitchFamily="2" charset="-122"/>
                          <a:cs typeface="Times New Roman"/>
                        </a:rPr>
                        <a:t>本村公共事务和公益事业的决策与</a:t>
                      </a:r>
                      <a:r>
                        <a:rPr lang="zh-CN" sz="2400" dirty="0" smtClean="0">
                          <a:solidFill>
                            <a:srgbClr val="000000"/>
                          </a:solidFill>
                          <a:effectLst/>
                          <a:latin typeface="宋体" pitchFamily="2" charset="-122"/>
                          <a:ea typeface="宋体" pitchFamily="2" charset="-122"/>
                          <a:cs typeface="Times New Roman"/>
                        </a:rPr>
                        <a:t>管理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村民</a:t>
                      </a:r>
                      <a:r>
                        <a:rPr lang="zh-CN" sz="2400" dirty="0">
                          <a:solidFill>
                            <a:srgbClr val="000000"/>
                          </a:solidFill>
                          <a:effectLst/>
                          <a:latin typeface="宋体" pitchFamily="2" charset="-122"/>
                          <a:ea typeface="宋体" pitchFamily="2" charset="-122"/>
                          <a:cs typeface="Times New Roman"/>
                        </a:rPr>
                        <a:t>制定自治章程或</a:t>
                      </a:r>
                      <a:r>
                        <a:rPr lang="zh-CN" sz="2400" dirty="0" smtClean="0">
                          <a:solidFill>
                            <a:srgbClr val="000000"/>
                          </a:solidFill>
                          <a:effectLst/>
                          <a:latin typeface="宋体" pitchFamily="2" charset="-122"/>
                          <a:ea typeface="宋体" pitchFamily="2" charset="-122"/>
                          <a:cs typeface="Times New Roman"/>
                        </a:rPr>
                        <a:t>村规民约</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规范</a:t>
                      </a:r>
                      <a:r>
                        <a:rPr lang="zh-CN" sz="2400" dirty="0">
                          <a:solidFill>
                            <a:srgbClr val="000000"/>
                          </a:solidFill>
                          <a:effectLst/>
                          <a:latin typeface="宋体" pitchFamily="2" charset="-122"/>
                          <a:ea typeface="宋体" pitchFamily="2" charset="-122"/>
                          <a:cs typeface="Times New Roman"/>
                        </a:rPr>
                        <a:t>村委会和村民的</a:t>
                      </a:r>
                      <a:r>
                        <a:rPr lang="zh-CN" sz="2400" dirty="0" smtClean="0">
                          <a:solidFill>
                            <a:srgbClr val="000000"/>
                          </a:solidFill>
                          <a:effectLst/>
                          <a:latin typeface="宋体" pitchFamily="2" charset="-122"/>
                          <a:ea typeface="宋体" pitchFamily="2" charset="-122"/>
                          <a:cs typeface="Times New Roman"/>
                        </a:rPr>
                        <a:t>行为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489000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8576" y="1538803"/>
            <a:ext cx="8463775" cy="4339650"/>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中考在考查基本经济制度、根本政治制度</a:t>
            </a:r>
            <a:r>
              <a:rPr lang="zh-CN" altLang="en-US" sz="2400" dirty="0" smtClean="0">
                <a:latin typeface="宋体" pitchFamily="2" charset="-122"/>
                <a:ea typeface="宋体" pitchFamily="2" charset="-122"/>
              </a:rPr>
              <a:t>时，往往</a:t>
            </a:r>
            <a:r>
              <a:rPr lang="zh-CN" altLang="en-US" sz="2400" dirty="0">
                <a:latin typeface="宋体" pitchFamily="2" charset="-122"/>
                <a:ea typeface="宋体" pitchFamily="2" charset="-122"/>
              </a:rPr>
              <a:t>是将教材内容与国家政治、经济生活中的现象和事实对应</a:t>
            </a:r>
            <a:r>
              <a:rPr lang="zh-CN" altLang="en-US" sz="2400" dirty="0" smtClean="0">
                <a:latin typeface="宋体" pitchFamily="2" charset="-122"/>
                <a:ea typeface="宋体" pitchFamily="2" charset="-122"/>
              </a:rPr>
              <a:t>起来，要求</a:t>
            </a:r>
            <a:r>
              <a:rPr lang="zh-CN" altLang="en-US" sz="2400" dirty="0">
                <a:latin typeface="宋体" pitchFamily="2" charset="-122"/>
                <a:ea typeface="宋体" pitchFamily="2" charset="-122"/>
              </a:rPr>
              <a:t>同学们运用所学知识去理解、印证这些现象或事实。</a:t>
            </a:r>
            <a:r>
              <a:rPr lang="zh-CN" altLang="en-US" sz="2400" dirty="0" smtClean="0">
                <a:latin typeface="宋体" pitchFamily="2" charset="-122"/>
                <a:ea typeface="宋体" pitchFamily="2" charset="-122"/>
              </a:rPr>
              <a:t>因此，在</a:t>
            </a:r>
            <a:r>
              <a:rPr lang="zh-CN" altLang="en-US" sz="2400" dirty="0">
                <a:latin typeface="宋体" pitchFamily="2" charset="-122"/>
                <a:ea typeface="宋体" pitchFamily="2" charset="-122"/>
              </a:rPr>
              <a:t>复习该部分内容</a:t>
            </a:r>
            <a:r>
              <a:rPr lang="zh-CN" altLang="en-US" sz="2400" dirty="0" smtClean="0">
                <a:latin typeface="宋体" pitchFamily="2" charset="-122"/>
                <a:ea typeface="宋体" pitchFamily="2" charset="-122"/>
              </a:rPr>
              <a:t>时，同学们</a:t>
            </a:r>
            <a:r>
              <a:rPr lang="zh-CN" altLang="en-US" sz="2400" dirty="0">
                <a:latin typeface="宋体" pitchFamily="2" charset="-122"/>
                <a:ea typeface="宋体" pitchFamily="2" charset="-122"/>
              </a:rPr>
              <a:t>要关注国家政治、经济生活中的有关事件和</a:t>
            </a:r>
            <a:r>
              <a:rPr lang="zh-CN" altLang="en-US" sz="2400" dirty="0" smtClean="0">
                <a:latin typeface="宋体" pitchFamily="2" charset="-122"/>
                <a:ea typeface="宋体" pitchFamily="2" charset="-122"/>
              </a:rPr>
              <a:t>现象，如</a:t>
            </a:r>
            <a:r>
              <a:rPr lang="zh-CN" altLang="en-US" sz="2400" dirty="0">
                <a:latin typeface="宋体" pitchFamily="2" charset="-122"/>
                <a:ea typeface="宋体" pitchFamily="2" charset="-122"/>
              </a:rPr>
              <a:t>每年召开的全国人民代表大会、全国人民代表大会及其常务委员会的立法活动、国有企业的改革、民营经济的发展状况等</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 xmlns:p14="http://schemas.microsoft.com/office/powerpoint/2010/main" val="16187357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766982689"/>
              </p:ext>
            </p:extLst>
          </p:nvPr>
        </p:nvGraphicFramePr>
        <p:xfrm>
          <a:off x="847492" y="1645966"/>
          <a:ext cx="10437541" cy="4693390"/>
        </p:xfrm>
        <a:graphic>
          <a:graphicData uri="http://schemas.openxmlformats.org/drawingml/2006/table">
            <a:tbl>
              <a:tblPr firstRow="1" firstCol="1" bandRow="1"/>
              <a:tblGrid>
                <a:gridCol w="2598234"/>
                <a:gridCol w="1996069"/>
                <a:gridCol w="5843238"/>
              </a:tblGrid>
              <a:tr h="532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475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居民委员会和村民委员会有哪些不同点和相同点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相同点</a:t>
                      </a: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都是</a:t>
                      </a:r>
                      <a:r>
                        <a:rPr lang="zh-CN" sz="2400" dirty="0">
                          <a:solidFill>
                            <a:srgbClr val="000000"/>
                          </a:solidFill>
                          <a:effectLst/>
                          <a:latin typeface="宋体" pitchFamily="2" charset="-122"/>
                          <a:ea typeface="宋体" pitchFamily="2" charset="-122"/>
                          <a:cs typeface="Times New Roman"/>
                        </a:rPr>
                        <a:t>基层群众性自治</a:t>
                      </a:r>
                      <a:r>
                        <a:rPr lang="zh-CN" sz="2400" dirty="0" smtClean="0">
                          <a:solidFill>
                            <a:srgbClr val="000000"/>
                          </a:solidFill>
                          <a:effectLst/>
                          <a:latin typeface="宋体" pitchFamily="2" charset="-122"/>
                          <a:ea typeface="宋体" pitchFamily="2" charset="-122"/>
                          <a:cs typeface="Times New Roman"/>
                        </a:rPr>
                        <a:t>组织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设人民调解、治安保卫、公共卫生等委员会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办理本居住地区的公共事务和公益</a:t>
                      </a:r>
                      <a:r>
                        <a:rPr lang="zh-CN" sz="2400" dirty="0" smtClean="0">
                          <a:solidFill>
                            <a:srgbClr val="000000"/>
                          </a:solidFill>
                          <a:effectLst/>
                          <a:latin typeface="宋体" pitchFamily="2" charset="-122"/>
                          <a:ea typeface="宋体" pitchFamily="2" charset="-122"/>
                          <a:cs typeface="Times New Roman"/>
                        </a:rPr>
                        <a:t>事业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调解</a:t>
                      </a:r>
                      <a:r>
                        <a:rPr lang="zh-CN" sz="2400" dirty="0">
                          <a:solidFill>
                            <a:srgbClr val="000000"/>
                          </a:solidFill>
                          <a:effectLst/>
                          <a:latin typeface="宋体" pitchFamily="2" charset="-122"/>
                          <a:ea typeface="宋体" pitchFamily="2" charset="-122"/>
                          <a:cs typeface="Times New Roman"/>
                        </a:rPr>
                        <a:t>民间</a:t>
                      </a:r>
                      <a:r>
                        <a:rPr lang="zh-CN" sz="2400" dirty="0" smtClean="0">
                          <a:solidFill>
                            <a:srgbClr val="000000"/>
                          </a:solidFill>
                          <a:effectLst/>
                          <a:latin typeface="宋体" pitchFamily="2" charset="-122"/>
                          <a:ea typeface="宋体" pitchFamily="2" charset="-122"/>
                          <a:cs typeface="Times New Roman"/>
                        </a:rPr>
                        <a:t>纠纷</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协助</a:t>
                      </a:r>
                      <a:r>
                        <a:rPr lang="zh-CN" sz="2400" dirty="0">
                          <a:solidFill>
                            <a:srgbClr val="000000"/>
                          </a:solidFill>
                          <a:effectLst/>
                          <a:latin typeface="宋体" pitchFamily="2" charset="-122"/>
                          <a:ea typeface="宋体" pitchFamily="2" charset="-122"/>
                          <a:cs typeface="Times New Roman"/>
                        </a:rPr>
                        <a:t>维护社会</a:t>
                      </a:r>
                      <a:r>
                        <a:rPr lang="zh-CN" sz="2400" dirty="0" smtClean="0">
                          <a:solidFill>
                            <a:srgbClr val="000000"/>
                          </a:solidFill>
                          <a:effectLst/>
                          <a:latin typeface="宋体" pitchFamily="2" charset="-122"/>
                          <a:ea typeface="宋体" pitchFamily="2" charset="-122"/>
                          <a:cs typeface="Times New Roman"/>
                        </a:rPr>
                        <a:t>治安</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并且</a:t>
                      </a:r>
                      <a:r>
                        <a:rPr lang="zh-CN" sz="2400" dirty="0">
                          <a:solidFill>
                            <a:srgbClr val="000000"/>
                          </a:solidFill>
                          <a:effectLst/>
                          <a:latin typeface="宋体" pitchFamily="2" charset="-122"/>
                          <a:ea typeface="宋体" pitchFamily="2" charset="-122"/>
                          <a:cs typeface="Times New Roman"/>
                        </a:rPr>
                        <a:t>向人民政府反映群众的意见、要求和提出建议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366271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243938639"/>
              </p:ext>
            </p:extLst>
          </p:nvPr>
        </p:nvGraphicFramePr>
        <p:xfrm>
          <a:off x="847492" y="1645966"/>
          <a:ext cx="10437541" cy="4529856"/>
        </p:xfrm>
        <a:graphic>
          <a:graphicData uri="http://schemas.openxmlformats.org/drawingml/2006/table">
            <a:tbl>
              <a:tblPr firstRow="1" firstCol="1" bandRow="1"/>
              <a:tblGrid>
                <a:gridCol w="2598234"/>
                <a:gridCol w="2308303"/>
                <a:gridCol w="5531004"/>
              </a:tblGrid>
              <a:tr h="60658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327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●知道中国共产党领导的多党合作和政治协商制度、民族区域自治制度、基层群众自治制度是我国的基本政治制度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实行城市居民自治和农村村民自治有什么意义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有利于人民群众直接行使民主</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管理</a:t>
                      </a:r>
                      <a:r>
                        <a:rPr lang="zh-CN" sz="2400" dirty="0">
                          <a:solidFill>
                            <a:srgbClr val="000000"/>
                          </a:solidFill>
                          <a:effectLst/>
                          <a:latin typeface="宋体" pitchFamily="2" charset="-122"/>
                          <a:ea typeface="宋体" pitchFamily="2" charset="-122"/>
                          <a:cs typeface="Times New Roman"/>
                        </a:rPr>
                        <a:t>基层公共事务和公益</a:t>
                      </a:r>
                      <a:r>
                        <a:rPr lang="zh-CN" sz="2400" dirty="0" smtClean="0">
                          <a:solidFill>
                            <a:srgbClr val="000000"/>
                          </a:solidFill>
                          <a:effectLst/>
                          <a:latin typeface="宋体" pitchFamily="2" charset="-122"/>
                          <a:ea typeface="宋体" pitchFamily="2" charset="-122"/>
                          <a:cs typeface="Times New Roman"/>
                        </a:rPr>
                        <a:t>事业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推动</a:t>
                      </a:r>
                      <a:r>
                        <a:rPr lang="zh-CN" sz="2400" dirty="0">
                          <a:solidFill>
                            <a:srgbClr val="000000"/>
                          </a:solidFill>
                          <a:effectLst/>
                          <a:latin typeface="宋体" pitchFamily="2" charset="-122"/>
                          <a:ea typeface="宋体" pitchFamily="2" charset="-122"/>
                          <a:cs typeface="Times New Roman"/>
                        </a:rPr>
                        <a:t>社会主义民主</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促进</a:t>
                      </a:r>
                      <a:r>
                        <a:rPr lang="zh-CN" sz="2400" dirty="0">
                          <a:solidFill>
                            <a:srgbClr val="000000"/>
                          </a:solidFill>
                          <a:effectLst/>
                          <a:latin typeface="宋体" pitchFamily="2" charset="-122"/>
                          <a:ea typeface="宋体" pitchFamily="2" charset="-122"/>
                          <a:cs typeface="Times New Roman"/>
                        </a:rPr>
                        <a:t>社会和谐稳定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682681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40" y="1991668"/>
            <a:ext cx="11094787" cy="3970318"/>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了解我国</a:t>
            </a:r>
            <a:r>
              <a:rPr lang="zh-CN" altLang="zh-CN" sz="2400" dirty="0" smtClean="0">
                <a:solidFill>
                  <a:srgbClr val="000000"/>
                </a:solidFill>
                <a:latin typeface="宋体" pitchFamily="2" charset="-122"/>
                <a:ea typeface="宋体" pitchFamily="2" charset="-122"/>
                <a:cs typeface="Times New Roman"/>
              </a:rPr>
              <a:t>国家机构</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体会</a:t>
            </a:r>
            <a:r>
              <a:rPr lang="zh-CN" altLang="zh-CN" sz="2400" dirty="0">
                <a:solidFill>
                  <a:srgbClr val="000000"/>
                </a:solidFill>
                <a:latin typeface="宋体" pitchFamily="2" charset="-122"/>
                <a:ea typeface="宋体" pitchFamily="2" charset="-122"/>
                <a:cs typeface="Times New Roman"/>
              </a:rPr>
              <a:t>国家机构在维护人民当家作主中的作用</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理解国家权力机关的性质、职权及在整个国家机关体系中的地位和作用</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了解国家主席的性质、职权及在整个国家机关体系中的地位和作用</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a:t>
            </a:r>
            <a:r>
              <a:rPr lang="zh-CN" altLang="zh-CN" sz="2400" dirty="0" smtClean="0">
                <a:solidFill>
                  <a:srgbClr val="000000"/>
                </a:solidFill>
                <a:latin typeface="宋体" pitchFamily="2" charset="-122"/>
                <a:ea typeface="宋体" pitchFamily="2" charset="-122"/>
                <a:cs typeface="Times New Roman"/>
              </a:rPr>
              <a:t>课</a:t>
            </a:r>
            <a:endParaRPr lang="zh-CN" altLang="zh-CN" sz="2400" dirty="0">
              <a:solidFill>
                <a:srgbClr val="000000"/>
              </a:solidFill>
              <a:latin typeface="宋体" pitchFamily="2" charset="-122"/>
              <a:ea typeface="宋体" pitchFamily="2" charset="-122"/>
              <a:cs typeface="Times New Roman"/>
            </a:endParaRPr>
          </a:p>
        </p:txBody>
      </p:sp>
      <p:grpSp>
        <p:nvGrpSpPr>
          <p:cNvPr id="11" name="组合 10"/>
          <p:cNvGrpSpPr/>
          <p:nvPr/>
        </p:nvGrpSpPr>
        <p:grpSpPr>
          <a:xfrm>
            <a:off x="580539" y="1363773"/>
            <a:ext cx="4281393" cy="627895"/>
            <a:chOff x="1034884" y="629878"/>
            <a:chExt cx="3888117" cy="627895"/>
          </a:xfrm>
        </p:grpSpPr>
        <p:sp>
          <p:nvSpPr>
            <p:cNvPr id="12" name="圆角矩形 6"/>
            <p:cNvSpPr/>
            <p:nvPr>
              <p:custDataLst>
                <p:tags r:id="rId1"/>
              </p:custDataLst>
            </p:nvPr>
          </p:nvSpPr>
          <p:spPr>
            <a:xfrm flipH="1">
              <a:off x="2642638" y="664168"/>
              <a:ext cx="228036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国家机构</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39" y="1590224"/>
            <a:ext cx="10849461" cy="4524315"/>
          </a:xfrm>
          <a:prstGeom prst="rect">
            <a:avLst/>
          </a:prstGeom>
          <a:noFill/>
          <a:ln w="9525">
            <a:noFill/>
          </a:ln>
        </p:spPr>
        <p:txBody>
          <a:bodyPr wrap="square">
            <a:spAutoFit/>
          </a:bodyPr>
          <a:lstStyle/>
          <a:p>
            <a:pPr>
              <a:lnSpc>
                <a:spcPct val="150000"/>
              </a:lnSpc>
              <a:spcAft>
                <a:spcPts val="0"/>
              </a:spcAft>
            </a:pPr>
            <a:r>
              <a:rPr lang="en-US" altLang="zh-CN" sz="2400" dirty="0" smtClean="0">
                <a:solidFill>
                  <a:srgbClr val="000000"/>
                </a:solidFill>
                <a:latin typeface="宋体" pitchFamily="2" charset="-122"/>
                <a:ea typeface="宋体" pitchFamily="2" charset="-122"/>
                <a:cs typeface="Times New Roman"/>
              </a:rPr>
              <a:t>4</a:t>
            </a:r>
            <a:r>
              <a:rPr lang="en-US" altLang="zh-CN" sz="2400" dirty="0">
                <a:solidFill>
                  <a:srgbClr val="000000"/>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了解国家行政机关的性质、</a:t>
            </a:r>
            <a:r>
              <a:rPr lang="zh-CN" altLang="zh-CN" sz="2400" dirty="0" smtClean="0">
                <a:solidFill>
                  <a:srgbClr val="000000"/>
                </a:solidFill>
                <a:latin typeface="宋体" pitchFamily="2" charset="-122"/>
                <a:ea typeface="宋体" pitchFamily="2" charset="-122"/>
                <a:cs typeface="Times New Roman"/>
              </a:rPr>
              <a:t>职权</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理解</a:t>
            </a:r>
            <a:r>
              <a:rPr lang="zh-CN" altLang="zh-CN" sz="2400" dirty="0">
                <a:solidFill>
                  <a:srgbClr val="000000"/>
                </a:solidFill>
                <a:latin typeface="宋体" pitchFamily="2" charset="-122"/>
                <a:ea typeface="宋体" pitchFamily="2" charset="-122"/>
                <a:cs typeface="Times New Roman"/>
              </a:rPr>
              <a:t>行政机关必须依法行政</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5.</a:t>
            </a:r>
            <a:r>
              <a:rPr lang="zh-CN" altLang="zh-CN" sz="2400" dirty="0">
                <a:solidFill>
                  <a:srgbClr val="000000"/>
                </a:solidFill>
                <a:latin typeface="宋体" pitchFamily="2" charset="-122"/>
                <a:ea typeface="宋体" pitchFamily="2" charset="-122"/>
                <a:cs typeface="Times New Roman"/>
              </a:rPr>
              <a:t>了解监察委的性质、</a:t>
            </a:r>
            <a:r>
              <a:rPr lang="zh-CN" altLang="zh-CN" sz="2400" dirty="0" smtClean="0">
                <a:solidFill>
                  <a:srgbClr val="000000"/>
                </a:solidFill>
                <a:latin typeface="宋体" pitchFamily="2" charset="-122"/>
                <a:ea typeface="宋体" pitchFamily="2" charset="-122"/>
                <a:cs typeface="Times New Roman"/>
              </a:rPr>
              <a:t>职权</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监察委要依法独立行使监察权</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6.</a:t>
            </a:r>
            <a:r>
              <a:rPr lang="zh-CN" altLang="zh-CN" sz="2400" dirty="0">
                <a:solidFill>
                  <a:srgbClr val="000000"/>
                </a:solidFill>
                <a:latin typeface="宋体" pitchFamily="2" charset="-122"/>
                <a:ea typeface="宋体" pitchFamily="2" charset="-122"/>
                <a:cs typeface="Times New Roman"/>
              </a:rPr>
              <a:t>了解人民法院的性质、</a:t>
            </a:r>
            <a:r>
              <a:rPr lang="zh-CN" altLang="zh-CN" sz="2400" dirty="0" smtClean="0">
                <a:solidFill>
                  <a:srgbClr val="000000"/>
                </a:solidFill>
                <a:latin typeface="宋体" pitchFamily="2" charset="-122"/>
                <a:ea typeface="宋体" pitchFamily="2" charset="-122"/>
                <a:cs typeface="Times New Roman"/>
              </a:rPr>
              <a:t>职权</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人民法院要依法独立行使审判权</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p>
          <a:p>
            <a:pPr>
              <a:lnSpc>
                <a:spcPct val="150000"/>
              </a:lnSpc>
            </a:pPr>
            <a:r>
              <a:rPr lang="en-US" altLang="zh-CN" sz="2400" dirty="0">
                <a:solidFill>
                  <a:srgbClr val="000000"/>
                </a:solidFill>
                <a:latin typeface="宋体" pitchFamily="2" charset="-122"/>
                <a:ea typeface="宋体" pitchFamily="2" charset="-122"/>
                <a:cs typeface="Times New Roman"/>
              </a:rPr>
              <a:t>7.</a:t>
            </a:r>
            <a:r>
              <a:rPr lang="zh-CN" altLang="zh-CN" sz="2400" dirty="0">
                <a:solidFill>
                  <a:srgbClr val="000000"/>
                </a:solidFill>
                <a:latin typeface="宋体" pitchFamily="2" charset="-122"/>
                <a:ea typeface="宋体" pitchFamily="2" charset="-122"/>
                <a:cs typeface="Times New Roman"/>
              </a:rPr>
              <a:t>了解人民检察院的性质、</a:t>
            </a:r>
            <a:r>
              <a:rPr lang="zh-CN" altLang="zh-CN" sz="2400" dirty="0" smtClean="0">
                <a:solidFill>
                  <a:srgbClr val="000000"/>
                </a:solidFill>
                <a:latin typeface="宋体" pitchFamily="2" charset="-122"/>
                <a:ea typeface="宋体" pitchFamily="2" charset="-122"/>
                <a:cs typeface="Times New Roman"/>
              </a:rPr>
              <a:t>职权</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懂得</a:t>
            </a:r>
            <a:r>
              <a:rPr lang="zh-CN" altLang="zh-CN" sz="2400" dirty="0">
                <a:solidFill>
                  <a:srgbClr val="000000"/>
                </a:solidFill>
                <a:latin typeface="宋体" pitchFamily="2" charset="-122"/>
                <a:ea typeface="宋体" pitchFamily="2" charset="-122"/>
                <a:cs typeface="Times New Roman"/>
              </a:rPr>
              <a:t>人民检察院要依法独立行使检察权</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统编教材八下第六课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 xmlns:p14="http://schemas.microsoft.com/office/powerpoint/2010/main" val="18122360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956287810"/>
              </p:ext>
            </p:extLst>
          </p:nvPr>
        </p:nvGraphicFramePr>
        <p:xfrm>
          <a:off x="669072" y="1464450"/>
          <a:ext cx="10995103" cy="4992106"/>
        </p:xfrm>
        <a:graphic>
          <a:graphicData uri="http://schemas.openxmlformats.org/drawingml/2006/table">
            <a:tbl>
              <a:tblPr firstRow="1" firstCol="1" bandRow="1"/>
              <a:tblGrid>
                <a:gridCol w="2141035"/>
                <a:gridCol w="1984917"/>
                <a:gridCol w="6869151"/>
              </a:tblGrid>
              <a:tr h="56447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76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●了解我国国家机构，体会国家机构在维护人民当家作主中的作用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我国国家机构的含义及内容包括哪些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国家机构是为实现国家职能而建立起来的国家机关的统称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中央国家机构</a:t>
                      </a:r>
                      <a:r>
                        <a:rPr lang="zh-CN" sz="2400" dirty="0" smtClean="0">
                          <a:solidFill>
                            <a:srgbClr val="000000"/>
                          </a:solidFill>
                          <a:effectLst/>
                          <a:latin typeface="宋体" pitchFamily="2" charset="-122"/>
                          <a:ea typeface="宋体" pitchFamily="2" charset="-122"/>
                          <a:cs typeface="Times New Roman"/>
                        </a:rPr>
                        <a:t>包括</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全国人民代表大会</a:t>
                      </a:r>
                      <a:r>
                        <a:rPr lang="zh-CN" sz="2400" dirty="0">
                          <a:solidFill>
                            <a:srgbClr val="000000"/>
                          </a:solidFill>
                          <a:effectLst/>
                          <a:latin typeface="宋体" pitchFamily="2" charset="-122"/>
                          <a:ea typeface="宋体" pitchFamily="2" charset="-122"/>
                          <a:cs typeface="Times New Roman"/>
                        </a:rPr>
                        <a:t>及其</a:t>
                      </a:r>
                      <a:r>
                        <a:rPr lang="zh-CN" sz="2400" dirty="0" smtClean="0">
                          <a:solidFill>
                            <a:srgbClr val="000000"/>
                          </a:solidFill>
                          <a:effectLst/>
                          <a:latin typeface="宋体" pitchFamily="2" charset="-122"/>
                          <a:ea typeface="宋体" pitchFamily="2" charset="-122"/>
                          <a:cs typeface="Times New Roman"/>
                        </a:rPr>
                        <a:t>常务委员会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国家主席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国务院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中央军事委员会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监察委员</a:t>
                      </a:r>
                      <a:r>
                        <a:rPr lang="zh-CN" sz="2400" dirty="0" smtClean="0">
                          <a:solidFill>
                            <a:srgbClr val="000000"/>
                          </a:solidFill>
                          <a:effectLst/>
                          <a:latin typeface="宋体" pitchFamily="2" charset="-122"/>
                          <a:ea typeface="宋体" pitchFamily="2" charset="-122"/>
                          <a:cs typeface="Times New Roman"/>
                        </a:rPr>
                        <a:t>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最高人民法院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最高人民检察院</a:t>
                      </a:r>
                      <a:r>
                        <a:rPr lang="zh-CN" sz="2400" dirty="0">
                          <a:solidFill>
                            <a:srgbClr val="000000"/>
                          </a:solidFill>
                          <a:effectLst/>
                          <a:latin typeface="宋体" pitchFamily="2" charset="-122"/>
                          <a:ea typeface="宋体" pitchFamily="2" charset="-122"/>
                          <a:cs typeface="Times New Roman"/>
                        </a:rPr>
                        <a:t>。</a:t>
                      </a:r>
                      <a:r>
                        <a:rPr lang="en-US" sz="2400" dirty="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地方</a:t>
                      </a:r>
                      <a:r>
                        <a:rPr lang="zh-CN" sz="2400" dirty="0" smtClean="0">
                          <a:solidFill>
                            <a:srgbClr val="000000"/>
                          </a:solidFill>
                          <a:effectLst/>
                          <a:latin typeface="宋体" pitchFamily="2" charset="-122"/>
                          <a:ea typeface="宋体" pitchFamily="2" charset="-122"/>
                          <a:cs typeface="Times New Roman"/>
                        </a:rPr>
                        <a:t>国家机构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设</a:t>
                      </a:r>
                      <a:r>
                        <a:rPr lang="zh-CN" sz="2400" dirty="0">
                          <a:solidFill>
                            <a:srgbClr val="000000"/>
                          </a:solidFill>
                          <a:effectLst/>
                          <a:latin typeface="宋体" pitchFamily="2" charset="-122"/>
                          <a:ea typeface="宋体" pitchFamily="2" charset="-122"/>
                          <a:cs typeface="Times New Roman"/>
                        </a:rPr>
                        <a:t>在省、自治区、直辖市、特别行政区、自治州、市、市辖区、县、自治县、乡、民族乡、镇的国家机构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321088625"/>
              </p:ext>
            </p:extLst>
          </p:nvPr>
        </p:nvGraphicFramePr>
        <p:xfrm>
          <a:off x="702526" y="1720928"/>
          <a:ext cx="10872439" cy="4389120"/>
        </p:xfrm>
        <a:graphic>
          <a:graphicData uri="http://schemas.openxmlformats.org/drawingml/2006/table">
            <a:tbl>
              <a:tblPr firstRow="1" firstCol="1" bandRow="1"/>
              <a:tblGrid>
                <a:gridCol w="1918666"/>
                <a:gridCol w="1471306"/>
                <a:gridCol w="7482467"/>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●了解我国国家机构，体会国家机构在维护人民当家作主中的作用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我国国家机构是如何维护人民当家作主的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人民当家作主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不仅</a:t>
                      </a:r>
                      <a:r>
                        <a:rPr lang="zh-CN" sz="2400" dirty="0">
                          <a:solidFill>
                            <a:srgbClr val="000000"/>
                          </a:solidFill>
                          <a:effectLst/>
                          <a:latin typeface="宋体" pitchFamily="2" charset="-122"/>
                          <a:ea typeface="宋体" pitchFamily="2" charset="-122"/>
                          <a:cs typeface="Times New Roman"/>
                        </a:rPr>
                        <a:t>需要完善的国家制度予以</a:t>
                      </a:r>
                      <a:r>
                        <a:rPr lang="zh-CN" sz="2400" dirty="0" smtClean="0">
                          <a:solidFill>
                            <a:srgbClr val="000000"/>
                          </a:solidFill>
                          <a:effectLst/>
                          <a:latin typeface="宋体" pitchFamily="2" charset="-122"/>
                          <a:ea typeface="宋体" pitchFamily="2" charset="-122"/>
                          <a:cs typeface="Times New Roman"/>
                        </a:rPr>
                        <a:t>保证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而且</a:t>
                      </a:r>
                      <a:r>
                        <a:rPr lang="zh-CN" sz="2400" dirty="0">
                          <a:solidFill>
                            <a:srgbClr val="000000"/>
                          </a:solidFill>
                          <a:effectLst/>
                          <a:latin typeface="宋体" pitchFamily="2" charset="-122"/>
                          <a:ea typeface="宋体" pitchFamily="2" charset="-122"/>
                          <a:cs typeface="Times New Roman"/>
                        </a:rPr>
                        <a:t>需要通过国家机构行使国家权力来实现</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根据宪法建立起来的一整套国家机关体系</a:t>
                      </a: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包括国家权力机关、行政机关、司法机关、监察机关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既是</a:t>
                      </a:r>
                      <a:r>
                        <a:rPr lang="zh-CN" sz="2400" dirty="0">
                          <a:solidFill>
                            <a:srgbClr val="000000"/>
                          </a:solidFill>
                          <a:effectLst/>
                          <a:latin typeface="宋体" pitchFamily="2" charset="-122"/>
                          <a:ea typeface="宋体" pitchFamily="2" charset="-122"/>
                          <a:cs typeface="Times New Roman"/>
                        </a:rPr>
                        <a:t>人民意志的</a:t>
                      </a:r>
                      <a:r>
                        <a:rPr lang="zh-CN" sz="2400" dirty="0" smtClean="0">
                          <a:solidFill>
                            <a:srgbClr val="000000"/>
                          </a:solidFill>
                          <a:effectLst/>
                          <a:latin typeface="宋体" pitchFamily="2" charset="-122"/>
                          <a:ea typeface="宋体" pitchFamily="2" charset="-122"/>
                          <a:cs typeface="Times New Roman"/>
                        </a:rPr>
                        <a:t>执行者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又是</a:t>
                      </a:r>
                      <a:r>
                        <a:rPr lang="zh-CN" sz="2400" dirty="0">
                          <a:solidFill>
                            <a:srgbClr val="000000"/>
                          </a:solidFill>
                          <a:effectLst/>
                          <a:latin typeface="宋体" pitchFamily="2" charset="-122"/>
                          <a:ea typeface="宋体" pitchFamily="2" charset="-122"/>
                          <a:cs typeface="Times New Roman"/>
                        </a:rPr>
                        <a:t>人民利益的捍卫者</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实现国家管理</a:t>
                      </a:r>
                      <a:r>
                        <a:rPr lang="zh-CN" sz="2400" dirty="0" smtClean="0">
                          <a:solidFill>
                            <a:srgbClr val="000000"/>
                          </a:solidFill>
                          <a:effectLst/>
                          <a:latin typeface="宋体" pitchFamily="2" charset="-122"/>
                          <a:ea typeface="宋体" pitchFamily="2" charset="-122"/>
                          <a:cs typeface="Times New Roman"/>
                        </a:rPr>
                        <a:t>目标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国家机关</a:t>
                      </a:r>
                      <a:r>
                        <a:rPr lang="zh-CN" sz="2400" dirty="0">
                          <a:solidFill>
                            <a:srgbClr val="000000"/>
                          </a:solidFill>
                          <a:effectLst/>
                          <a:latin typeface="宋体" pitchFamily="2" charset="-122"/>
                          <a:ea typeface="宋体" pitchFamily="2" charset="-122"/>
                          <a:cs typeface="Times New Roman"/>
                        </a:rPr>
                        <a:t>必须依法行使</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人民</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人民监督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0895458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531818429"/>
              </p:ext>
            </p:extLst>
          </p:nvPr>
        </p:nvGraphicFramePr>
        <p:xfrm>
          <a:off x="1198120" y="1776684"/>
          <a:ext cx="9663169" cy="4389120"/>
        </p:xfrm>
        <a:graphic>
          <a:graphicData uri="http://schemas.openxmlformats.org/drawingml/2006/table">
            <a:tbl>
              <a:tblPr firstRow="1" firstCol="1" bandRow="1"/>
              <a:tblGrid>
                <a:gridCol w="1837608"/>
                <a:gridCol w="1751652"/>
                <a:gridCol w="6073909"/>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5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●理解国家权力机关的性质、职权及在整个国家机关体系中的地位和作用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人民行使国家权力的机关是什么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各级国家权力机关是由人民选举的代表组成</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代表</a:t>
                      </a:r>
                      <a:r>
                        <a:rPr lang="zh-CN" sz="2400" dirty="0">
                          <a:solidFill>
                            <a:srgbClr val="000000"/>
                          </a:solidFill>
                          <a:effectLst/>
                          <a:latin typeface="宋体" pitchFamily="2" charset="-122"/>
                          <a:ea typeface="宋体" pitchFamily="2" charset="-122"/>
                          <a:cs typeface="Times New Roman"/>
                        </a:rPr>
                        <a:t>人民统一行使</a:t>
                      </a:r>
                      <a:r>
                        <a:rPr lang="zh-CN" sz="2400" dirty="0" smtClean="0">
                          <a:solidFill>
                            <a:srgbClr val="000000"/>
                          </a:solidFill>
                          <a:effectLst/>
                          <a:latin typeface="宋体" pitchFamily="2" charset="-122"/>
                          <a:ea typeface="宋体" pitchFamily="2" charset="-122"/>
                          <a:cs typeface="Times New Roman"/>
                        </a:rPr>
                        <a:t>国家权力</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决定</a:t>
                      </a:r>
                      <a:r>
                        <a:rPr lang="zh-CN" sz="2400" dirty="0">
                          <a:solidFill>
                            <a:srgbClr val="000000"/>
                          </a:solidFill>
                          <a:effectLst/>
                          <a:latin typeface="宋体" pitchFamily="2" charset="-122"/>
                          <a:ea typeface="宋体" pitchFamily="2" charset="-122"/>
                          <a:cs typeface="Times New Roman"/>
                        </a:rPr>
                        <a:t>全国和地方的重大事务</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全国人民代表大会</a:t>
                      </a:r>
                      <a:r>
                        <a:rPr lang="zh-CN" sz="2400" dirty="0">
                          <a:solidFill>
                            <a:srgbClr val="000000"/>
                          </a:solidFill>
                          <a:effectLst/>
                          <a:latin typeface="宋体" pitchFamily="2" charset="-122"/>
                          <a:ea typeface="宋体" pitchFamily="2" charset="-122"/>
                          <a:cs typeface="Times New Roman"/>
                        </a:rPr>
                        <a:t>和地方各级人民代表大会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600089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398137317"/>
              </p:ext>
            </p:extLst>
          </p:nvPr>
        </p:nvGraphicFramePr>
        <p:xfrm>
          <a:off x="691376" y="1471962"/>
          <a:ext cx="10571356" cy="4926286"/>
        </p:xfrm>
        <a:graphic>
          <a:graphicData uri="http://schemas.openxmlformats.org/drawingml/2006/table">
            <a:tbl>
              <a:tblPr firstRow="1" firstCol="1" bandRow="1"/>
              <a:tblGrid>
                <a:gridCol w="1694985"/>
                <a:gridCol w="2096429"/>
                <a:gridCol w="6779942"/>
              </a:tblGrid>
              <a:tr h="58673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3556">
                <a:tc rowSpan="2">
                  <a:txBody>
                    <a:bodyPr/>
                    <a:lstStyle/>
                    <a:p>
                      <a:pPr>
                        <a:lnSpc>
                          <a:spcPct val="150000"/>
                        </a:lnSpc>
                        <a:spcAft>
                          <a:spcPts val="0"/>
                        </a:spcAft>
                      </a:pPr>
                      <a:r>
                        <a:rPr lang="zh-CN" altLang="en-US" sz="2400" dirty="0" smtClean="0">
                          <a:solidFill>
                            <a:srgbClr val="FF00FF"/>
                          </a:solidFill>
                          <a:effectLst/>
                          <a:latin typeface="宋体" pitchFamily="2" charset="-122"/>
                          <a:ea typeface="宋体" pitchFamily="2" charset="-122"/>
                          <a:cs typeface="Times New Roman"/>
                        </a:rPr>
                        <a:t>●</a:t>
                      </a:r>
                      <a:r>
                        <a:rPr lang="zh-CN" altLang="en-US" sz="2400" dirty="0" smtClean="0">
                          <a:solidFill>
                            <a:srgbClr val="FF00FF"/>
                          </a:solidFill>
                          <a:effectLst/>
                          <a:latin typeface="黑体" pitchFamily="49" charset="-122"/>
                          <a:ea typeface="黑体" pitchFamily="49" charset="-122"/>
                          <a:cs typeface="Times New Roman"/>
                        </a:rPr>
                        <a:t>理解国家权力机关的性质、职权及在整个国家机关体系中的地位和作用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300"/>
                        </a:lnSpc>
                        <a:spcAft>
                          <a:spcPts val="0"/>
                        </a:spcAft>
                      </a:pPr>
                      <a:r>
                        <a:rPr lang="zh-CN" sz="2400" dirty="0">
                          <a:solidFill>
                            <a:srgbClr val="000000"/>
                          </a:solidFill>
                          <a:effectLst/>
                          <a:latin typeface="宋体" pitchFamily="2" charset="-122"/>
                          <a:ea typeface="宋体" pitchFamily="2" charset="-122"/>
                          <a:cs typeface="Times New Roman"/>
                        </a:rPr>
                        <a:t>全国人民代表大会和地方各级人民代表大会的性质和地位是什么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全国人民代表大会</a:t>
                      </a:r>
                      <a:r>
                        <a:rPr lang="zh-CN" sz="2400" dirty="0">
                          <a:solidFill>
                            <a:srgbClr val="000000"/>
                          </a:solidFill>
                          <a:effectLst/>
                          <a:latin typeface="宋体" pitchFamily="2" charset="-122"/>
                          <a:ea typeface="宋体" pitchFamily="2" charset="-122"/>
                          <a:cs typeface="Times New Roman"/>
                        </a:rPr>
                        <a:t>是最高国家权力</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代表</a:t>
                      </a:r>
                      <a:r>
                        <a:rPr lang="zh-CN" sz="2400" dirty="0">
                          <a:solidFill>
                            <a:srgbClr val="000000"/>
                          </a:solidFill>
                          <a:effectLst/>
                          <a:latin typeface="宋体" pitchFamily="2" charset="-122"/>
                          <a:ea typeface="宋体" pitchFamily="2" charset="-122"/>
                          <a:cs typeface="Times New Roman"/>
                        </a:rPr>
                        <a:t>全国人民统一行使</a:t>
                      </a:r>
                      <a:r>
                        <a:rPr lang="zh-CN" sz="2400" dirty="0" smtClean="0">
                          <a:solidFill>
                            <a:srgbClr val="000000"/>
                          </a:solidFill>
                          <a:effectLst/>
                          <a:latin typeface="宋体" pitchFamily="2" charset="-122"/>
                          <a:ea typeface="宋体" pitchFamily="2" charset="-122"/>
                          <a:cs typeface="Times New Roman"/>
                        </a:rPr>
                        <a:t>国家权力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整个国家机关体系中居于最高地位</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地方</a:t>
                      </a:r>
                      <a:r>
                        <a:rPr lang="zh-CN" sz="2400" dirty="0">
                          <a:solidFill>
                            <a:srgbClr val="000000"/>
                          </a:solidFill>
                          <a:effectLst/>
                          <a:latin typeface="宋体" pitchFamily="2" charset="-122"/>
                          <a:ea typeface="宋体" pitchFamily="2" charset="-122"/>
                          <a:cs typeface="Times New Roman"/>
                        </a:rPr>
                        <a:t>各级人民代表大会是地方国家权力机关。它是本行政区域内人民行使国家权力的机关</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3556">
                <a:tc vMerge="1">
                  <a:txBody>
                    <a:bodyPr/>
                    <a:lstStyle/>
                    <a:p>
                      <a:endParaRPr lang="zh-CN" altLang="en-US"/>
                    </a:p>
                  </a:txBody>
                  <a:tcPr/>
                </a:tc>
                <a:tc>
                  <a:txBody>
                    <a:bodyPr/>
                    <a:lstStyle/>
                    <a:p>
                      <a:pPr>
                        <a:lnSpc>
                          <a:spcPts val="3300"/>
                        </a:lnSpc>
                        <a:spcAft>
                          <a:spcPts val="0"/>
                        </a:spcAft>
                      </a:pPr>
                      <a:r>
                        <a:rPr lang="zh-CN" sz="2400" dirty="0">
                          <a:solidFill>
                            <a:srgbClr val="000000"/>
                          </a:solidFill>
                          <a:effectLst/>
                          <a:latin typeface="宋体" pitchFamily="2" charset="-122"/>
                          <a:ea typeface="宋体" pitchFamily="2" charset="-122"/>
                          <a:cs typeface="Times New Roman"/>
                        </a:rPr>
                        <a:t>地方国家机关与同级人民代表大会的关系是怎样的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600"/>
                        </a:lnSpc>
                        <a:spcAft>
                          <a:spcPts val="0"/>
                        </a:spcAft>
                      </a:pPr>
                      <a:r>
                        <a:rPr lang="zh-CN" sz="2400" dirty="0">
                          <a:solidFill>
                            <a:srgbClr val="000000"/>
                          </a:solidFill>
                          <a:effectLst/>
                          <a:latin typeface="宋体" pitchFamily="2" charset="-122"/>
                          <a:ea typeface="宋体" pitchFamily="2" charset="-122"/>
                          <a:cs typeface="Times New Roman"/>
                        </a:rPr>
                        <a:t>地方国家行政机关、监察机关、审判机关和检察机关都由本级人民代表大会</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它负责、受它监督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124756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405600984"/>
              </p:ext>
            </p:extLst>
          </p:nvPr>
        </p:nvGraphicFramePr>
        <p:xfrm>
          <a:off x="1198119" y="1776684"/>
          <a:ext cx="9875041" cy="4389120"/>
        </p:xfrm>
        <a:graphic>
          <a:graphicData uri="http://schemas.openxmlformats.org/drawingml/2006/table">
            <a:tbl>
              <a:tblPr firstRow="1" firstCol="1" bandRow="1"/>
              <a:tblGrid>
                <a:gridCol w="1877899"/>
                <a:gridCol w="1790058"/>
                <a:gridCol w="6207084"/>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5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●理解国家权力机关的性质、职权及在整个国家机关体系中的地位和作用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人民代表大会的职权有哪些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立法权</a:t>
                      </a:r>
                      <a:r>
                        <a:rPr lang="zh-CN" sz="2400" dirty="0">
                          <a:solidFill>
                            <a:srgbClr val="000000"/>
                          </a:solidFill>
                          <a:effectLst/>
                          <a:latin typeface="宋体" pitchFamily="2" charset="-122"/>
                          <a:ea typeface="宋体" pitchFamily="2" charset="-122"/>
                          <a:cs typeface="Times New Roman"/>
                        </a:rPr>
                        <a:t>。全国人大及其常委会行使国家立法权。省、自治区、直辖市以及设区的市、自治州的人大及其</a:t>
                      </a:r>
                      <a:r>
                        <a:rPr lang="zh-CN" sz="2400" dirty="0" smtClean="0">
                          <a:solidFill>
                            <a:srgbClr val="000000"/>
                          </a:solidFill>
                          <a:effectLst/>
                          <a:latin typeface="宋体" pitchFamily="2" charset="-122"/>
                          <a:ea typeface="宋体" pitchFamily="2" charset="-122"/>
                          <a:cs typeface="Times New Roman"/>
                        </a:rPr>
                        <a:t>常委会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根据</a:t>
                      </a:r>
                      <a:r>
                        <a:rPr lang="zh-CN" sz="2400" dirty="0">
                          <a:solidFill>
                            <a:srgbClr val="000000"/>
                          </a:solidFill>
                          <a:effectLst/>
                          <a:latin typeface="宋体" pitchFamily="2" charset="-122"/>
                          <a:ea typeface="宋体" pitchFamily="2" charset="-122"/>
                          <a:cs typeface="Times New Roman"/>
                        </a:rPr>
                        <a:t>本行政区域的具体情况和实际</a:t>
                      </a:r>
                      <a:r>
                        <a:rPr lang="zh-CN" sz="2400" dirty="0" smtClean="0">
                          <a:solidFill>
                            <a:srgbClr val="000000"/>
                          </a:solidFill>
                          <a:effectLst/>
                          <a:latin typeface="宋体" pitchFamily="2" charset="-122"/>
                          <a:ea typeface="宋体" pitchFamily="2" charset="-122"/>
                          <a:cs typeface="Times New Roman"/>
                        </a:rPr>
                        <a:t>需要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依据</a:t>
                      </a:r>
                      <a:r>
                        <a:rPr lang="zh-CN" sz="2400" dirty="0">
                          <a:solidFill>
                            <a:srgbClr val="000000"/>
                          </a:solidFill>
                          <a:effectLst/>
                          <a:latin typeface="宋体" pitchFamily="2" charset="-122"/>
                          <a:ea typeface="宋体" pitchFamily="2" charset="-122"/>
                          <a:cs typeface="Times New Roman"/>
                        </a:rPr>
                        <a:t>宪法和法律行使地方立法权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决定权</a:t>
                      </a:r>
                      <a:r>
                        <a:rPr lang="zh-CN" sz="2400" dirty="0">
                          <a:solidFill>
                            <a:srgbClr val="000000"/>
                          </a:solidFill>
                          <a:effectLst/>
                          <a:latin typeface="宋体" pitchFamily="2" charset="-122"/>
                          <a:ea typeface="宋体" pitchFamily="2" charset="-122"/>
                          <a:cs typeface="Times New Roman"/>
                        </a:rPr>
                        <a:t>。各级人大和县级以上各级人大常委会依据宪法和法律行使重大事项</a:t>
                      </a:r>
                      <a:r>
                        <a:rPr lang="zh-CN" sz="2400" dirty="0" smtClean="0">
                          <a:solidFill>
                            <a:srgbClr val="000000"/>
                          </a:solidFill>
                          <a:effectLst/>
                          <a:latin typeface="宋体" pitchFamily="2" charset="-122"/>
                          <a:ea typeface="宋体" pitchFamily="2" charset="-122"/>
                          <a:cs typeface="Times New Roman"/>
                        </a:rPr>
                        <a:t>决定权</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911316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61793495"/>
              </p:ext>
            </p:extLst>
          </p:nvPr>
        </p:nvGraphicFramePr>
        <p:xfrm>
          <a:off x="1097760" y="1464450"/>
          <a:ext cx="10031158" cy="4937760"/>
        </p:xfrm>
        <a:graphic>
          <a:graphicData uri="http://schemas.openxmlformats.org/drawingml/2006/table">
            <a:tbl>
              <a:tblPr firstRow="1" firstCol="1" bandRow="1"/>
              <a:tblGrid>
                <a:gridCol w="1907587"/>
                <a:gridCol w="1818357"/>
                <a:gridCol w="6305214"/>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5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●理解国家权力机关的性质、职权及在整个国家机关体系中的地位和作用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人民代表大会的职权有哪些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任免权</a:t>
                      </a:r>
                      <a:r>
                        <a:rPr lang="zh-CN" sz="2400" dirty="0">
                          <a:solidFill>
                            <a:srgbClr val="000000"/>
                          </a:solidFill>
                          <a:effectLst/>
                          <a:latin typeface="宋体" pitchFamily="2" charset="-122"/>
                          <a:ea typeface="宋体" pitchFamily="2" charset="-122"/>
                          <a:cs typeface="Times New Roman"/>
                        </a:rPr>
                        <a:t>。各级人大和县级以上各级人大常委会依据宪法和法律享有对相关国家机关领导人员及其他组成人员进行选举、决定、罢免的权力</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监督权</a:t>
                      </a:r>
                      <a:r>
                        <a:rPr lang="zh-CN" sz="2400" dirty="0">
                          <a:solidFill>
                            <a:srgbClr val="000000"/>
                          </a:solidFill>
                          <a:effectLst/>
                          <a:latin typeface="宋体" pitchFamily="2" charset="-122"/>
                          <a:ea typeface="宋体" pitchFamily="2" charset="-122"/>
                          <a:cs typeface="Times New Roman"/>
                        </a:rPr>
                        <a:t>。全国人民代表大会及其常委会有权监督宪法和法律的</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县</a:t>
                      </a:r>
                      <a:r>
                        <a:rPr lang="zh-CN" sz="2400" dirty="0">
                          <a:solidFill>
                            <a:srgbClr val="000000"/>
                          </a:solidFill>
                          <a:effectLst/>
                          <a:latin typeface="宋体" pitchFamily="2" charset="-122"/>
                          <a:ea typeface="宋体" pitchFamily="2" charset="-122"/>
                          <a:cs typeface="Times New Roman"/>
                        </a:rPr>
                        <a:t>级以上人大及其常委会有权监督本级国家行政机关、监察机关、审判机关、检察机关的工作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146820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3973" y="1583408"/>
            <a:ext cx="8552984" cy="3970318"/>
          </a:xfrm>
          <a:prstGeom prst="rect">
            <a:avLst/>
          </a:prstGeom>
        </p:spPr>
        <p:txBody>
          <a:bodyPr wrap="square">
            <a:spAutoFit/>
          </a:bodyPr>
          <a:lstStyle/>
          <a:p>
            <a:pPr>
              <a:lnSpc>
                <a:spcPct val="150000"/>
              </a:lnSpc>
            </a:pPr>
            <a:r>
              <a:rPr lang="en-US" altLang="zh-CN" sz="2400" dirty="0" smtClean="0">
                <a:latin typeface="宋体" pitchFamily="2" charset="-122"/>
                <a:ea typeface="宋体" pitchFamily="2" charset="-122"/>
              </a:rPr>
              <a:t>2</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复习国家机构的有关内容时应把握以下几个</a:t>
            </a:r>
            <a:r>
              <a:rPr lang="zh-CN" altLang="en-US" sz="2400" dirty="0" smtClean="0">
                <a:latin typeface="宋体" pitchFamily="2" charset="-122"/>
                <a:ea typeface="宋体" pitchFamily="2" charset="-122"/>
              </a:rPr>
              <a:t>重点：一</a:t>
            </a:r>
            <a:r>
              <a:rPr lang="zh-CN" altLang="en-US" sz="2400" dirty="0">
                <a:latin typeface="宋体" pitchFamily="2" charset="-122"/>
                <a:ea typeface="宋体" pitchFamily="2" charset="-122"/>
              </a:rPr>
              <a:t>是我国权力机关与其他国家机关的</a:t>
            </a:r>
            <a:r>
              <a:rPr lang="zh-CN" altLang="en-US" sz="2400" dirty="0" smtClean="0">
                <a:latin typeface="宋体" pitchFamily="2" charset="-122"/>
                <a:ea typeface="宋体" pitchFamily="2" charset="-122"/>
              </a:rPr>
              <a:t>关系，即</a:t>
            </a:r>
            <a:r>
              <a:rPr lang="zh-CN" altLang="en-US" sz="2400" dirty="0">
                <a:latin typeface="宋体" pitchFamily="2" charset="-122"/>
                <a:ea typeface="宋体" pitchFamily="2" charset="-122"/>
              </a:rPr>
              <a:t>由国家权力机关产生行政、监察、审判、检察</a:t>
            </a:r>
            <a:r>
              <a:rPr lang="zh-CN" altLang="en-US" sz="2400" dirty="0" smtClean="0">
                <a:latin typeface="宋体" pitchFamily="2" charset="-122"/>
                <a:ea typeface="宋体" pitchFamily="2" charset="-122"/>
              </a:rPr>
              <a:t>机关；二</a:t>
            </a:r>
            <a:r>
              <a:rPr lang="zh-CN" altLang="en-US" sz="2400" dirty="0">
                <a:latin typeface="宋体" pitchFamily="2" charset="-122"/>
                <a:ea typeface="宋体" pitchFamily="2" charset="-122"/>
              </a:rPr>
              <a:t>是全国人民代表大会的</a:t>
            </a:r>
            <a:r>
              <a:rPr lang="zh-CN" altLang="en-US" sz="2400" dirty="0" smtClean="0">
                <a:latin typeface="宋体" pitchFamily="2" charset="-122"/>
                <a:ea typeface="宋体" pitchFamily="2" charset="-122"/>
              </a:rPr>
              <a:t>职权，尤其</a:t>
            </a:r>
            <a:r>
              <a:rPr lang="zh-CN" altLang="en-US" sz="2400" dirty="0">
                <a:latin typeface="宋体" pitchFamily="2" charset="-122"/>
                <a:ea typeface="宋体" pitchFamily="2" charset="-122"/>
              </a:rPr>
              <a:t>是修改宪法、立法权</a:t>
            </a:r>
            <a:r>
              <a:rPr lang="zh-CN" altLang="en-US" sz="2400" dirty="0" smtClean="0">
                <a:latin typeface="宋体" pitchFamily="2" charset="-122"/>
                <a:ea typeface="宋体" pitchFamily="2" charset="-122"/>
              </a:rPr>
              <a:t>等；三</a:t>
            </a:r>
            <a:r>
              <a:rPr lang="zh-CN" altLang="en-US" sz="2400" dirty="0">
                <a:latin typeface="宋体" pitchFamily="2" charset="-122"/>
                <a:ea typeface="宋体" pitchFamily="2" charset="-122"/>
              </a:rPr>
              <a:t>是行政机关依法</a:t>
            </a:r>
            <a:r>
              <a:rPr lang="zh-CN" altLang="en-US" sz="2400" dirty="0" smtClean="0">
                <a:latin typeface="宋体" pitchFamily="2" charset="-122"/>
                <a:ea typeface="宋体" pitchFamily="2" charset="-122"/>
              </a:rPr>
              <a:t>行政；宪法</a:t>
            </a:r>
            <a:r>
              <a:rPr lang="zh-CN" altLang="en-US" sz="2400" dirty="0">
                <a:latin typeface="宋体" pitchFamily="2" charset="-122"/>
                <a:ea typeface="宋体" pitchFamily="2" charset="-122"/>
              </a:rPr>
              <a:t>与国家机关的关系。</a:t>
            </a:r>
          </a:p>
          <a:p>
            <a:pPr>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对应的</a:t>
            </a:r>
            <a:r>
              <a:rPr lang="zh-CN" altLang="en-US" sz="2400" dirty="0" smtClean="0">
                <a:latin typeface="宋体" pitchFamily="2" charset="-122"/>
                <a:ea typeface="宋体" pitchFamily="2" charset="-122"/>
              </a:rPr>
              <a:t>热点：国有</a:t>
            </a:r>
            <a:r>
              <a:rPr lang="zh-CN" altLang="en-US" sz="2400" dirty="0">
                <a:latin typeface="宋体" pitchFamily="2" charset="-122"/>
                <a:ea typeface="宋体" pitchFamily="2" charset="-122"/>
              </a:rPr>
              <a:t>企业改革、大众创业、全国“两会”、司法改革及司法公正。</a:t>
            </a:r>
          </a:p>
        </p:txBody>
      </p:sp>
    </p:spTree>
    <p:extLst>
      <p:ext uri="{BB962C8B-B14F-4D97-AF65-F5344CB8AC3E}">
        <p14:creationId xmlns="" xmlns:p14="http://schemas.microsoft.com/office/powerpoint/2010/main" val="23598279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917704443"/>
              </p:ext>
            </p:extLst>
          </p:nvPr>
        </p:nvGraphicFramePr>
        <p:xfrm>
          <a:off x="874734" y="1383082"/>
          <a:ext cx="10466056" cy="5076764"/>
        </p:xfrm>
        <a:graphic>
          <a:graphicData uri="http://schemas.openxmlformats.org/drawingml/2006/table">
            <a:tbl>
              <a:tblPr firstRow="1" firstCol="1" bandRow="1"/>
              <a:tblGrid>
                <a:gridCol w="1801366"/>
                <a:gridCol w="1739783"/>
                <a:gridCol w="6924907"/>
              </a:tblGrid>
              <a:tr h="54534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1528">
                <a:tc rowSpan="2">
                  <a:txBody>
                    <a:bodyPr/>
                    <a:lstStyle/>
                    <a:p>
                      <a:pPr>
                        <a:lnSpc>
                          <a:spcPct val="150000"/>
                        </a:lnSpc>
                        <a:spcAft>
                          <a:spcPts val="0"/>
                        </a:spcAft>
                      </a:pPr>
                      <a:r>
                        <a:rPr lang="zh-CN" altLang="en-US" sz="2400" dirty="0" smtClean="0">
                          <a:solidFill>
                            <a:srgbClr val="FF00FF"/>
                          </a:solidFill>
                          <a:effectLst/>
                          <a:latin typeface="宋体" pitchFamily="2" charset="-122"/>
                          <a:ea typeface="宋体" pitchFamily="2" charset="-122"/>
                          <a:cs typeface="Times New Roman"/>
                        </a:rPr>
                        <a:t>●</a:t>
                      </a:r>
                      <a:r>
                        <a:rPr lang="zh-CN" altLang="en-US" sz="2400" dirty="0" smtClean="0">
                          <a:solidFill>
                            <a:srgbClr val="FF00FF"/>
                          </a:solidFill>
                          <a:effectLst/>
                          <a:latin typeface="黑体" pitchFamily="49" charset="-122"/>
                          <a:ea typeface="黑体" pitchFamily="49" charset="-122"/>
                          <a:cs typeface="Times New Roman"/>
                        </a:rPr>
                        <a:t>理解国家主席的性质、职权及在整个国家相关体系中的地位和作用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国家主席的性质是什么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中华人民共和国主席是中华人民共和国的</a:t>
                      </a:r>
                      <a:r>
                        <a:rPr lang="zh-CN" sz="2400" dirty="0" smtClean="0">
                          <a:solidFill>
                            <a:srgbClr val="000000"/>
                          </a:solidFill>
                          <a:effectLst/>
                          <a:latin typeface="宋体" pitchFamily="2" charset="-122"/>
                          <a:ea typeface="宋体" pitchFamily="2" charset="-122"/>
                          <a:cs typeface="Times New Roman"/>
                        </a:rPr>
                        <a:t>国家元首</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代表</a:t>
                      </a:r>
                      <a:r>
                        <a:rPr lang="zh-CN" sz="2400" dirty="0">
                          <a:solidFill>
                            <a:srgbClr val="000000"/>
                          </a:solidFill>
                          <a:effectLst/>
                          <a:latin typeface="宋体" pitchFamily="2" charset="-122"/>
                          <a:ea typeface="宋体" pitchFamily="2" charset="-122"/>
                          <a:cs typeface="Times New Roman"/>
                        </a:rPr>
                        <a:t>中华人民共和国行使宪法赋予的职权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6596">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国家主席、副主席产生与任期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中华人民共和国</a:t>
                      </a:r>
                      <a:r>
                        <a:rPr lang="zh-CN" sz="2400" dirty="0">
                          <a:solidFill>
                            <a:srgbClr val="000000"/>
                          </a:solidFill>
                          <a:effectLst/>
                          <a:latin typeface="宋体" pitchFamily="2" charset="-122"/>
                          <a:ea typeface="宋体" pitchFamily="2" charset="-122"/>
                          <a:cs typeface="Times New Roman"/>
                        </a:rPr>
                        <a:t>主席、副主席由全国人民代表大会选举产生。有选举权和被选举权的年满四十五周岁的中华人民共和国公民可以被选为中华人民共和国主席、副主席</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任期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中华人民共和国</a:t>
                      </a:r>
                      <a:r>
                        <a:rPr lang="zh-CN" sz="2400" dirty="0">
                          <a:solidFill>
                            <a:srgbClr val="000000"/>
                          </a:solidFill>
                          <a:effectLst/>
                          <a:latin typeface="宋体" pitchFamily="2" charset="-122"/>
                          <a:ea typeface="宋体" pitchFamily="2" charset="-122"/>
                          <a:cs typeface="Times New Roman"/>
                        </a:rPr>
                        <a:t>主席、副主席每届任期同全国人民代表大会每届任期相同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7974519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430067220"/>
              </p:ext>
            </p:extLst>
          </p:nvPr>
        </p:nvGraphicFramePr>
        <p:xfrm>
          <a:off x="874734" y="1383083"/>
          <a:ext cx="10466056" cy="4950810"/>
        </p:xfrm>
        <a:graphic>
          <a:graphicData uri="http://schemas.openxmlformats.org/drawingml/2006/table">
            <a:tbl>
              <a:tblPr firstRow="1" firstCol="1" bandRow="1"/>
              <a:tblGrid>
                <a:gridCol w="1801366"/>
                <a:gridCol w="1739783"/>
                <a:gridCol w="6924907"/>
              </a:tblGrid>
              <a:tr h="55980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1001">
                <a:tc>
                  <a:txBody>
                    <a:bodyPr/>
                    <a:lstStyle/>
                    <a:p>
                      <a:pPr>
                        <a:lnSpc>
                          <a:spcPct val="150000"/>
                        </a:lnSpc>
                        <a:spcAft>
                          <a:spcPts val="0"/>
                        </a:spcAft>
                      </a:pPr>
                      <a:r>
                        <a:rPr lang="zh-CN" altLang="en-US" sz="2400" dirty="0" smtClean="0">
                          <a:solidFill>
                            <a:srgbClr val="FF00FF"/>
                          </a:solidFill>
                          <a:effectLst/>
                          <a:latin typeface="宋体" pitchFamily="2" charset="-122"/>
                          <a:ea typeface="宋体" pitchFamily="2" charset="-122"/>
                          <a:cs typeface="Times New Roman"/>
                        </a:rPr>
                        <a:t>●</a:t>
                      </a:r>
                      <a:r>
                        <a:rPr lang="zh-CN" altLang="en-US" sz="2400" dirty="0" smtClean="0">
                          <a:solidFill>
                            <a:srgbClr val="FF00FF"/>
                          </a:solidFill>
                          <a:effectLst/>
                          <a:latin typeface="黑体" pitchFamily="49" charset="-122"/>
                          <a:ea typeface="黑体" pitchFamily="49" charset="-122"/>
                          <a:cs typeface="Times New Roman"/>
                        </a:rPr>
                        <a:t>理解国家主席的性质、职权及在整个国家相关体系中的地位和作用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国家主席的职权有哪些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公布</a:t>
                      </a:r>
                      <a:r>
                        <a:rPr lang="zh-CN" sz="2400" dirty="0">
                          <a:solidFill>
                            <a:srgbClr val="000000"/>
                          </a:solidFill>
                          <a:effectLst/>
                          <a:latin typeface="宋体" pitchFamily="2" charset="-122"/>
                          <a:ea typeface="宋体" pitchFamily="2" charset="-122"/>
                          <a:cs typeface="Times New Roman"/>
                        </a:rPr>
                        <a:t>法律、发布命令。国家主席根据全国人民代表大会的决定和全国人民代表大会常务委员会的</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公布法律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发布特赦令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宣布</a:t>
                      </a:r>
                      <a:r>
                        <a:rPr lang="zh-CN" sz="2400" dirty="0">
                          <a:solidFill>
                            <a:srgbClr val="000000"/>
                          </a:solidFill>
                          <a:effectLst/>
                          <a:latin typeface="宋体" pitchFamily="2" charset="-122"/>
                          <a:ea typeface="宋体" pitchFamily="2" charset="-122"/>
                          <a:cs typeface="Times New Roman"/>
                        </a:rPr>
                        <a:t>进入</a:t>
                      </a:r>
                      <a:r>
                        <a:rPr lang="zh-CN" sz="2400" dirty="0" smtClean="0">
                          <a:solidFill>
                            <a:srgbClr val="000000"/>
                          </a:solidFill>
                          <a:effectLst/>
                          <a:latin typeface="宋体" pitchFamily="2" charset="-122"/>
                          <a:ea typeface="宋体" pitchFamily="2" charset="-122"/>
                          <a:cs typeface="Times New Roman"/>
                        </a:rPr>
                        <a:t>紧急状态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宣布</a:t>
                      </a:r>
                      <a:r>
                        <a:rPr lang="zh-CN" sz="2400" dirty="0">
                          <a:solidFill>
                            <a:srgbClr val="000000"/>
                          </a:solidFill>
                          <a:effectLst/>
                          <a:latin typeface="宋体" pitchFamily="2" charset="-122"/>
                          <a:ea typeface="宋体" pitchFamily="2" charset="-122"/>
                          <a:cs typeface="Times New Roman"/>
                        </a:rPr>
                        <a:t>战争</a:t>
                      </a:r>
                      <a:r>
                        <a:rPr lang="zh-CN" sz="2400" dirty="0" smtClean="0">
                          <a:solidFill>
                            <a:srgbClr val="000000"/>
                          </a:solidFill>
                          <a:effectLst/>
                          <a:latin typeface="宋体" pitchFamily="2" charset="-122"/>
                          <a:ea typeface="宋体" pitchFamily="2" charset="-122"/>
                          <a:cs typeface="Times New Roman"/>
                        </a:rPr>
                        <a:t>状态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发布</a:t>
                      </a:r>
                      <a:r>
                        <a:rPr lang="zh-CN" sz="2400" dirty="0">
                          <a:solidFill>
                            <a:srgbClr val="000000"/>
                          </a:solidFill>
                          <a:effectLst/>
                          <a:latin typeface="宋体" pitchFamily="2" charset="-122"/>
                          <a:ea typeface="宋体" pitchFamily="2" charset="-122"/>
                          <a:cs typeface="Times New Roman"/>
                        </a:rPr>
                        <a:t>动员令</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任免权</a:t>
                      </a:r>
                      <a:r>
                        <a:rPr lang="zh-CN" sz="2400" dirty="0">
                          <a:solidFill>
                            <a:srgbClr val="000000"/>
                          </a:solidFill>
                          <a:effectLst/>
                          <a:latin typeface="宋体" pitchFamily="2" charset="-122"/>
                          <a:ea typeface="宋体" pitchFamily="2" charset="-122"/>
                          <a:cs typeface="Times New Roman"/>
                        </a:rPr>
                        <a:t>。国家主席根据全国人民代表大会的决定和全国人民代表大会常务委员会的</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任免</a:t>
                      </a:r>
                      <a:r>
                        <a:rPr lang="zh-CN" sz="2400" dirty="0">
                          <a:solidFill>
                            <a:srgbClr val="000000"/>
                          </a:solidFill>
                          <a:effectLst/>
                          <a:latin typeface="宋体" pitchFamily="2" charset="-122"/>
                          <a:ea typeface="宋体" pitchFamily="2" charset="-122"/>
                          <a:cs typeface="Times New Roman"/>
                        </a:rPr>
                        <a:t>国务院总理、副总理、国务委员、各部部长、各委员会主任、审计长、</a:t>
                      </a:r>
                      <a:r>
                        <a:rPr lang="zh-CN" sz="2400" dirty="0" smtClean="0">
                          <a:solidFill>
                            <a:srgbClr val="000000"/>
                          </a:solidFill>
                          <a:effectLst/>
                          <a:latin typeface="宋体" pitchFamily="2" charset="-122"/>
                          <a:ea typeface="宋体" pitchFamily="2" charset="-122"/>
                          <a:cs typeface="Times New Roman"/>
                        </a:rPr>
                        <a:t>秘书长</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4547567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626618123"/>
              </p:ext>
            </p:extLst>
          </p:nvPr>
        </p:nvGraphicFramePr>
        <p:xfrm>
          <a:off x="908188" y="1650713"/>
          <a:ext cx="10466056" cy="4527063"/>
        </p:xfrm>
        <a:graphic>
          <a:graphicData uri="http://schemas.openxmlformats.org/drawingml/2006/table">
            <a:tbl>
              <a:tblPr firstRow="1" firstCol="1" bandRow="1"/>
              <a:tblGrid>
                <a:gridCol w="1801366"/>
                <a:gridCol w="1739783"/>
                <a:gridCol w="6924907"/>
              </a:tblGrid>
              <a:tr h="57715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9908">
                <a:tc>
                  <a:txBody>
                    <a:bodyPr/>
                    <a:lstStyle/>
                    <a:p>
                      <a:pPr>
                        <a:lnSpc>
                          <a:spcPct val="150000"/>
                        </a:lnSpc>
                        <a:spcAft>
                          <a:spcPts val="0"/>
                        </a:spcAft>
                      </a:pPr>
                      <a:r>
                        <a:rPr lang="zh-CN" altLang="en-US" sz="2400" dirty="0" smtClean="0">
                          <a:solidFill>
                            <a:srgbClr val="FF00FF"/>
                          </a:solidFill>
                          <a:effectLst/>
                          <a:latin typeface="宋体" pitchFamily="2" charset="-122"/>
                          <a:ea typeface="宋体" pitchFamily="2" charset="-122"/>
                          <a:cs typeface="Times New Roman"/>
                        </a:rPr>
                        <a:t>●</a:t>
                      </a:r>
                      <a:r>
                        <a:rPr lang="zh-CN" altLang="en-US" sz="2400" dirty="0" smtClean="0">
                          <a:solidFill>
                            <a:srgbClr val="FF00FF"/>
                          </a:solidFill>
                          <a:effectLst/>
                          <a:latin typeface="黑体" pitchFamily="49" charset="-122"/>
                          <a:ea typeface="黑体" pitchFamily="49" charset="-122"/>
                          <a:cs typeface="Times New Roman"/>
                        </a:rPr>
                        <a:t>理解国家主席的性质、职权及在整个国家相关体系中的地位和作用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国家主席的职权有哪些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外</a:t>
                      </a:r>
                      <a:r>
                        <a:rPr lang="zh-CN" sz="2400" dirty="0">
                          <a:solidFill>
                            <a:srgbClr val="000000"/>
                          </a:solidFill>
                          <a:effectLst/>
                          <a:latin typeface="宋体" pitchFamily="2" charset="-122"/>
                          <a:ea typeface="宋体" pitchFamily="2" charset="-122"/>
                          <a:cs typeface="Times New Roman"/>
                        </a:rPr>
                        <a:t>事权。国家主席代表</a:t>
                      </a:r>
                      <a:r>
                        <a:rPr lang="zh-CN" sz="2400" dirty="0" smtClean="0">
                          <a:solidFill>
                            <a:srgbClr val="000000"/>
                          </a:solidFill>
                          <a:effectLst/>
                          <a:latin typeface="宋体" pitchFamily="2" charset="-122"/>
                          <a:ea typeface="宋体" pitchFamily="2" charset="-122"/>
                          <a:cs typeface="Times New Roman"/>
                        </a:rPr>
                        <a:t>中华人民共和国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进行</a:t>
                      </a:r>
                      <a:r>
                        <a:rPr lang="zh-CN" sz="2400" dirty="0">
                          <a:solidFill>
                            <a:srgbClr val="000000"/>
                          </a:solidFill>
                          <a:effectLst/>
                          <a:latin typeface="宋体" pitchFamily="2" charset="-122"/>
                          <a:ea typeface="宋体" pitchFamily="2" charset="-122"/>
                          <a:cs typeface="Times New Roman"/>
                        </a:rPr>
                        <a:t>国事</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接受</a:t>
                      </a:r>
                      <a:r>
                        <a:rPr lang="zh-CN" sz="2400" dirty="0">
                          <a:solidFill>
                            <a:srgbClr val="000000"/>
                          </a:solidFill>
                          <a:effectLst/>
                          <a:latin typeface="宋体" pitchFamily="2" charset="-122"/>
                          <a:ea typeface="宋体" pitchFamily="2" charset="-122"/>
                          <a:cs typeface="Times New Roman"/>
                        </a:rPr>
                        <a:t>外国</a:t>
                      </a:r>
                      <a:r>
                        <a:rPr lang="zh-CN" sz="2400" dirty="0" smtClean="0">
                          <a:solidFill>
                            <a:srgbClr val="000000"/>
                          </a:solidFill>
                          <a:effectLst/>
                          <a:latin typeface="宋体" pitchFamily="2" charset="-122"/>
                          <a:ea typeface="宋体" pitchFamily="2" charset="-122"/>
                          <a:cs typeface="Times New Roman"/>
                        </a:rPr>
                        <a:t>使节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根据</a:t>
                      </a:r>
                      <a:r>
                        <a:rPr lang="zh-CN" sz="2400" dirty="0">
                          <a:solidFill>
                            <a:srgbClr val="000000"/>
                          </a:solidFill>
                          <a:effectLst/>
                          <a:latin typeface="宋体" pitchFamily="2" charset="-122"/>
                          <a:ea typeface="宋体" pitchFamily="2" charset="-122"/>
                          <a:cs typeface="Times New Roman"/>
                        </a:rPr>
                        <a:t>全国人民代表大会常务委员会的</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派遣</a:t>
                      </a:r>
                      <a:r>
                        <a:rPr lang="zh-CN" sz="2400" dirty="0">
                          <a:solidFill>
                            <a:srgbClr val="000000"/>
                          </a:solidFill>
                          <a:effectLst/>
                          <a:latin typeface="宋体" pitchFamily="2" charset="-122"/>
                          <a:ea typeface="宋体" pitchFamily="2" charset="-122"/>
                          <a:cs typeface="Times New Roman"/>
                        </a:rPr>
                        <a:t>和召回驻外</a:t>
                      </a:r>
                      <a:r>
                        <a:rPr lang="zh-CN" sz="2400" dirty="0" smtClean="0">
                          <a:solidFill>
                            <a:srgbClr val="000000"/>
                          </a:solidFill>
                          <a:effectLst/>
                          <a:latin typeface="宋体" pitchFamily="2" charset="-122"/>
                          <a:ea typeface="宋体" pitchFamily="2" charset="-122"/>
                          <a:cs typeface="Times New Roman"/>
                        </a:rPr>
                        <a:t>全权代表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批准</a:t>
                      </a:r>
                      <a:r>
                        <a:rPr lang="zh-CN" sz="2400" dirty="0">
                          <a:solidFill>
                            <a:srgbClr val="000000"/>
                          </a:solidFill>
                          <a:effectLst/>
                          <a:latin typeface="宋体" pitchFamily="2" charset="-122"/>
                          <a:ea typeface="宋体" pitchFamily="2" charset="-122"/>
                          <a:cs typeface="Times New Roman"/>
                        </a:rPr>
                        <a:t>和废除同外国缔结的条约和重要协定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荣</a:t>
                      </a:r>
                      <a:r>
                        <a:rPr lang="zh-CN" sz="2400" dirty="0">
                          <a:solidFill>
                            <a:srgbClr val="000000"/>
                          </a:solidFill>
                          <a:effectLst/>
                          <a:latin typeface="宋体" pitchFamily="2" charset="-122"/>
                          <a:ea typeface="宋体" pitchFamily="2" charset="-122"/>
                          <a:cs typeface="Times New Roman"/>
                        </a:rPr>
                        <a:t>典权。国家主席根据全国人民代表大会的决定和全国人民代表大会常务委员会的</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授予</a:t>
                      </a:r>
                      <a:r>
                        <a:rPr lang="zh-CN" sz="2400" dirty="0">
                          <a:solidFill>
                            <a:srgbClr val="000000"/>
                          </a:solidFill>
                          <a:effectLst/>
                          <a:latin typeface="宋体" pitchFamily="2" charset="-122"/>
                          <a:ea typeface="宋体" pitchFamily="2" charset="-122"/>
                          <a:cs typeface="Times New Roman"/>
                        </a:rPr>
                        <a:t>国家勋章、国家荣誉称号奖章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411370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170109868"/>
              </p:ext>
            </p:extLst>
          </p:nvPr>
        </p:nvGraphicFramePr>
        <p:xfrm>
          <a:off x="646771" y="1431925"/>
          <a:ext cx="10939347" cy="4500523"/>
        </p:xfrm>
        <a:graphic>
          <a:graphicData uri="http://schemas.openxmlformats.org/drawingml/2006/table">
            <a:tbl>
              <a:tblPr firstRow="1" firstCol="1" bandRow="1"/>
              <a:tblGrid>
                <a:gridCol w="1494263"/>
                <a:gridCol w="1460810"/>
                <a:gridCol w="7984274"/>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●了解国家行政机关的性质、职权，理解行政机关必须依法行政</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什么是国家行政</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行政机关的组成及职权包括哪些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含义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依据宪法设立</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行使国家行政</a:t>
                      </a:r>
                      <a:r>
                        <a:rPr lang="zh-CN" sz="2400" dirty="0" smtClean="0">
                          <a:solidFill>
                            <a:srgbClr val="000000"/>
                          </a:solidFill>
                          <a:effectLst/>
                          <a:latin typeface="宋体" pitchFamily="2" charset="-122"/>
                          <a:ea typeface="宋体" pitchFamily="2" charset="-122"/>
                          <a:cs typeface="Times New Roman"/>
                        </a:rPr>
                        <a:t>职权</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组织</a:t>
                      </a:r>
                      <a:r>
                        <a:rPr lang="zh-CN" sz="2400" dirty="0">
                          <a:solidFill>
                            <a:srgbClr val="000000"/>
                          </a:solidFill>
                          <a:effectLst/>
                          <a:latin typeface="宋体" pitchFamily="2" charset="-122"/>
                          <a:ea typeface="宋体" pitchFamily="2" charset="-122"/>
                          <a:cs typeface="Times New Roman"/>
                        </a:rPr>
                        <a:t>和管理国家行政事务的国家机关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组成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国务院及其领导的地方各级人民政府组成</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国务院</a:t>
                      </a:r>
                      <a:r>
                        <a:rPr lang="zh-CN" sz="2400" dirty="0">
                          <a:solidFill>
                            <a:srgbClr val="000000"/>
                          </a:solidFill>
                          <a:effectLst/>
                          <a:latin typeface="宋体" pitchFamily="2" charset="-122"/>
                          <a:ea typeface="宋体" pitchFamily="2" charset="-122"/>
                          <a:cs typeface="Times New Roman"/>
                        </a:rPr>
                        <a:t>是最高行政</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统一</a:t>
                      </a:r>
                      <a:r>
                        <a:rPr lang="zh-CN" sz="2400" dirty="0">
                          <a:solidFill>
                            <a:srgbClr val="000000"/>
                          </a:solidFill>
                          <a:effectLst/>
                          <a:latin typeface="宋体" pitchFamily="2" charset="-122"/>
                          <a:ea typeface="宋体" pitchFamily="2" charset="-122"/>
                          <a:cs typeface="Times New Roman"/>
                        </a:rPr>
                        <a:t>领导地方各级人民政府。我国县级以上人民政府主要管理经济、教育、科学、文化、卫生、体育事业、城乡建设事业和财政、民政、公安、民族事务、司法行政、计划生育等行政工作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514338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053111187"/>
              </p:ext>
            </p:extLst>
          </p:nvPr>
        </p:nvGraphicFramePr>
        <p:xfrm>
          <a:off x="1070518" y="1710706"/>
          <a:ext cx="10259122" cy="4522826"/>
        </p:xfrm>
        <a:graphic>
          <a:graphicData uri="http://schemas.openxmlformats.org/drawingml/2006/table">
            <a:tbl>
              <a:tblPr firstRow="1" firstCol="1" bandRow="1"/>
              <a:tblGrid>
                <a:gridCol w="2196142"/>
                <a:gridCol w="2041320"/>
                <a:gridCol w="6021660"/>
              </a:tblGrid>
              <a:tr h="57846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4357">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●了解国家行政机关的性质、职权，理解行政机关必须依法行政</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行政机关与权力机关的关系是怎样</a:t>
                      </a:r>
                      <a:r>
                        <a:rPr lang="zh-CN" sz="2400" dirty="0" smtClean="0">
                          <a:solidFill>
                            <a:srgbClr val="000000"/>
                          </a:solidFill>
                          <a:effectLst/>
                          <a:latin typeface="宋体" pitchFamily="2" charset="-122"/>
                          <a:ea typeface="宋体" pitchFamily="2" charset="-122"/>
                          <a:cs typeface="Times New Roman"/>
                        </a:rPr>
                        <a:t>的</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行政机关是国家权力机关的执行</a:t>
                      </a:r>
                      <a:r>
                        <a:rPr lang="zh-CN" sz="2400" dirty="0" smtClean="0">
                          <a:solidFill>
                            <a:srgbClr val="000000"/>
                          </a:solidFill>
                          <a:effectLst/>
                          <a:latin typeface="宋体" pitchFamily="2" charset="-122"/>
                          <a:ea typeface="宋体" pitchFamily="2" charset="-122"/>
                          <a:cs typeface="Times New Roman"/>
                        </a:rPr>
                        <a:t>机关</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负责</a:t>
                      </a:r>
                      <a:r>
                        <a:rPr lang="zh-CN" sz="2400" dirty="0">
                          <a:solidFill>
                            <a:srgbClr val="000000"/>
                          </a:solidFill>
                          <a:effectLst/>
                          <a:latin typeface="宋体" pitchFamily="2" charset="-122"/>
                          <a:ea typeface="宋体" pitchFamily="2" charset="-122"/>
                          <a:cs typeface="Times New Roman"/>
                        </a:rPr>
                        <a:t>贯彻执行国家权力机关通过的有关法律、决议和决定</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各级</a:t>
                      </a:r>
                      <a:r>
                        <a:rPr lang="zh-CN" sz="2400" dirty="0">
                          <a:solidFill>
                            <a:srgbClr val="000000"/>
                          </a:solidFill>
                          <a:effectLst/>
                          <a:latin typeface="宋体" pitchFamily="2" charset="-122"/>
                          <a:ea typeface="宋体" pitchFamily="2" charset="-122"/>
                          <a:cs typeface="Times New Roman"/>
                        </a:rPr>
                        <a:t>人民政府对本级人民代表大会负责并报告</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县</a:t>
                      </a:r>
                      <a:r>
                        <a:rPr lang="zh-CN" sz="2400" dirty="0">
                          <a:solidFill>
                            <a:srgbClr val="000000"/>
                          </a:solidFill>
                          <a:effectLst/>
                          <a:latin typeface="宋体" pitchFamily="2" charset="-122"/>
                          <a:ea typeface="宋体" pitchFamily="2" charset="-122"/>
                          <a:cs typeface="Times New Roman"/>
                        </a:rPr>
                        <a:t>级以上地方各级人民政府在本级人民代表大会闭会</a:t>
                      </a:r>
                      <a:r>
                        <a:rPr lang="zh-CN" sz="2400" dirty="0" smtClean="0">
                          <a:solidFill>
                            <a:srgbClr val="000000"/>
                          </a:solidFill>
                          <a:effectLst/>
                          <a:latin typeface="宋体" pitchFamily="2" charset="-122"/>
                          <a:ea typeface="宋体" pitchFamily="2" charset="-122"/>
                          <a:cs typeface="Times New Roman"/>
                        </a:rPr>
                        <a:t>期间</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本级人大常委会负责并报告</a:t>
                      </a:r>
                      <a:r>
                        <a:rPr lang="zh-CN" sz="2400" dirty="0" smtClean="0">
                          <a:solidFill>
                            <a:srgbClr val="000000"/>
                          </a:solidFill>
                          <a:effectLst/>
                          <a:latin typeface="宋体" pitchFamily="2" charset="-122"/>
                          <a:ea typeface="宋体" pitchFamily="2" charset="-122"/>
                          <a:cs typeface="Times New Roman"/>
                        </a:rPr>
                        <a:t>工作</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1904531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740332708"/>
              </p:ext>
            </p:extLst>
          </p:nvPr>
        </p:nvGraphicFramePr>
        <p:xfrm>
          <a:off x="1081670" y="1654950"/>
          <a:ext cx="10225668" cy="4500523"/>
        </p:xfrm>
        <a:graphic>
          <a:graphicData uri="http://schemas.openxmlformats.org/drawingml/2006/table">
            <a:tbl>
              <a:tblPr firstRow="1" firstCol="1" bandRow="1"/>
              <a:tblGrid>
                <a:gridCol w="2188981"/>
                <a:gridCol w="2059632"/>
                <a:gridCol w="597705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●了解国家行政机关的性质、职权，理解行政机关必须依法行政</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机关与人民的关系是怎样的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是国家的</a:t>
                      </a:r>
                      <a:r>
                        <a:rPr lang="zh-CN" sz="2400" dirty="0" smtClean="0">
                          <a:solidFill>
                            <a:srgbClr val="000000"/>
                          </a:solidFill>
                          <a:effectLst/>
                          <a:latin typeface="宋体" pitchFamily="2" charset="-122"/>
                          <a:ea typeface="宋体" pitchFamily="2" charset="-122"/>
                          <a:cs typeface="Times New Roman"/>
                        </a:rPr>
                        <a:t>主人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机关的权力来自</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人民授予的</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机关必须全心全意</a:t>
                      </a:r>
                      <a:r>
                        <a:rPr lang="zh-CN" sz="2400" dirty="0" smtClean="0">
                          <a:solidFill>
                            <a:srgbClr val="000000"/>
                          </a:solidFill>
                          <a:effectLst/>
                          <a:latin typeface="宋体" pitchFamily="2" charset="-122"/>
                          <a:ea typeface="宋体" pitchFamily="2" charset="-122"/>
                          <a:cs typeface="Times New Roman"/>
                        </a:rPr>
                        <a:t>为人民服务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建设人民满意的服务型政府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50497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590565603"/>
              </p:ext>
            </p:extLst>
          </p:nvPr>
        </p:nvGraphicFramePr>
        <p:xfrm>
          <a:off x="1081670" y="1654950"/>
          <a:ext cx="10225668" cy="4500523"/>
        </p:xfrm>
        <a:graphic>
          <a:graphicData uri="http://schemas.openxmlformats.org/drawingml/2006/table">
            <a:tbl>
              <a:tblPr firstRow="1" firstCol="1" bandRow="1"/>
              <a:tblGrid>
                <a:gridCol w="2188981"/>
                <a:gridCol w="1401710"/>
                <a:gridCol w="6634977"/>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●了解国家行政机关的性质、职权，理解行政机关必须依法行政</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如何使行政机关依法行政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严格遵照宪法和法律</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机关要坚持法定职责必须为、法无授权不可</a:t>
                      </a:r>
                      <a:r>
                        <a:rPr lang="zh-CN" sz="2400" dirty="0" smtClean="0">
                          <a:solidFill>
                            <a:srgbClr val="000000"/>
                          </a:solidFill>
                          <a:effectLst/>
                          <a:latin typeface="宋体" pitchFamily="2" charset="-122"/>
                          <a:ea typeface="宋体" pitchFamily="2" charset="-122"/>
                          <a:cs typeface="Times New Roman"/>
                        </a:rPr>
                        <a:t>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勇于</a:t>
                      </a:r>
                      <a:r>
                        <a:rPr lang="zh-CN" sz="2400" dirty="0">
                          <a:solidFill>
                            <a:srgbClr val="000000"/>
                          </a:solidFill>
                          <a:effectLst/>
                          <a:latin typeface="宋体" pitchFamily="2" charset="-122"/>
                          <a:ea typeface="宋体" pitchFamily="2" charset="-122"/>
                          <a:cs typeface="Times New Roman"/>
                        </a:rPr>
                        <a:t>负责、敢于</a:t>
                      </a:r>
                      <a:r>
                        <a:rPr lang="zh-CN" sz="2400" dirty="0" smtClean="0">
                          <a:solidFill>
                            <a:srgbClr val="000000"/>
                          </a:solidFill>
                          <a:effectLst/>
                          <a:latin typeface="宋体" pitchFamily="2" charset="-122"/>
                          <a:ea typeface="宋体" pitchFamily="2" charset="-122"/>
                          <a:cs typeface="Times New Roman"/>
                        </a:rPr>
                        <a:t>担当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纠正不作为、乱</a:t>
                      </a:r>
                      <a:r>
                        <a:rPr lang="zh-CN" sz="2400" dirty="0" smtClean="0">
                          <a:solidFill>
                            <a:srgbClr val="000000"/>
                          </a:solidFill>
                          <a:effectLst/>
                          <a:latin typeface="宋体" pitchFamily="2" charset="-122"/>
                          <a:ea typeface="宋体" pitchFamily="2" charset="-122"/>
                          <a:cs typeface="Times New Roman"/>
                        </a:rPr>
                        <a:t>作为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克服懒政、怠政</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加强对行政权的监督和</a:t>
                      </a:r>
                      <a:r>
                        <a:rPr lang="zh-CN" sz="2400" dirty="0" smtClean="0">
                          <a:solidFill>
                            <a:srgbClr val="000000"/>
                          </a:solidFill>
                          <a:effectLst/>
                          <a:latin typeface="宋体" pitchFamily="2" charset="-122"/>
                          <a:ea typeface="宋体" pitchFamily="2" charset="-122"/>
                          <a:cs typeface="Times New Roman"/>
                        </a:rPr>
                        <a:t>制约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切实</a:t>
                      </a:r>
                      <a:r>
                        <a:rPr lang="zh-CN" sz="2400" dirty="0">
                          <a:solidFill>
                            <a:srgbClr val="000000"/>
                          </a:solidFill>
                          <a:effectLst/>
                          <a:latin typeface="宋体" pitchFamily="2" charset="-122"/>
                          <a:ea typeface="宋体" pitchFamily="2" charset="-122"/>
                          <a:cs typeface="Times New Roman"/>
                        </a:rPr>
                        <a:t>做到有权必有</a:t>
                      </a:r>
                      <a:r>
                        <a:rPr lang="zh-CN" sz="2400" dirty="0" smtClean="0">
                          <a:solidFill>
                            <a:srgbClr val="000000"/>
                          </a:solidFill>
                          <a:effectLst/>
                          <a:latin typeface="宋体" pitchFamily="2" charset="-122"/>
                          <a:ea typeface="宋体" pitchFamily="2" charset="-122"/>
                          <a:cs typeface="Times New Roman"/>
                        </a:rPr>
                        <a:t>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用</a:t>
                      </a:r>
                      <a:r>
                        <a:rPr lang="zh-CN" sz="2400" dirty="0">
                          <a:solidFill>
                            <a:srgbClr val="000000"/>
                          </a:solidFill>
                          <a:effectLst/>
                          <a:latin typeface="宋体" pitchFamily="2" charset="-122"/>
                          <a:ea typeface="宋体" pitchFamily="2" charset="-122"/>
                          <a:cs typeface="Times New Roman"/>
                        </a:rPr>
                        <a:t>权受</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权责</a:t>
                      </a:r>
                      <a:r>
                        <a:rPr lang="zh-CN" sz="2400" dirty="0">
                          <a:solidFill>
                            <a:srgbClr val="000000"/>
                          </a:solidFill>
                          <a:effectLst/>
                          <a:latin typeface="宋体" pitchFamily="2" charset="-122"/>
                          <a:ea typeface="宋体" pitchFamily="2" charset="-122"/>
                          <a:cs typeface="Times New Roman"/>
                        </a:rPr>
                        <a:t>要</a:t>
                      </a:r>
                      <a:r>
                        <a:rPr lang="zh-CN" sz="2400" dirty="0" smtClean="0">
                          <a:solidFill>
                            <a:srgbClr val="000000"/>
                          </a:solidFill>
                          <a:effectLst/>
                          <a:latin typeface="宋体" pitchFamily="2" charset="-122"/>
                          <a:ea typeface="宋体" pitchFamily="2" charset="-122"/>
                          <a:cs typeface="Times New Roman"/>
                        </a:rPr>
                        <a:t>对等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失责</a:t>
                      </a:r>
                      <a:r>
                        <a:rPr lang="zh-CN" sz="2400" dirty="0">
                          <a:solidFill>
                            <a:srgbClr val="000000"/>
                          </a:solidFill>
                          <a:effectLst/>
                          <a:latin typeface="宋体" pitchFamily="2" charset="-122"/>
                          <a:ea typeface="宋体" pitchFamily="2" charset="-122"/>
                          <a:cs typeface="Times New Roman"/>
                        </a:rPr>
                        <a:t>要</a:t>
                      </a:r>
                      <a:r>
                        <a:rPr lang="zh-CN" sz="2400" dirty="0" smtClean="0">
                          <a:solidFill>
                            <a:srgbClr val="000000"/>
                          </a:solidFill>
                          <a:effectLst/>
                          <a:latin typeface="宋体" pitchFamily="2" charset="-122"/>
                          <a:ea typeface="宋体" pitchFamily="2" charset="-122"/>
                          <a:cs typeface="Times New Roman"/>
                        </a:rPr>
                        <a:t>追究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侵权</a:t>
                      </a:r>
                      <a:r>
                        <a:rPr lang="zh-CN" sz="2400" dirty="0">
                          <a:solidFill>
                            <a:srgbClr val="000000"/>
                          </a:solidFill>
                          <a:effectLst/>
                          <a:latin typeface="宋体" pitchFamily="2" charset="-122"/>
                          <a:ea typeface="宋体" pitchFamily="2" charset="-122"/>
                          <a:cs typeface="Times New Roman"/>
                        </a:rPr>
                        <a:t>要赔偿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898455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836547780"/>
              </p:ext>
            </p:extLst>
          </p:nvPr>
        </p:nvGraphicFramePr>
        <p:xfrm>
          <a:off x="903250" y="1643799"/>
          <a:ext cx="10337181" cy="4500523"/>
        </p:xfrm>
        <a:graphic>
          <a:graphicData uri="http://schemas.openxmlformats.org/drawingml/2006/table">
            <a:tbl>
              <a:tblPr firstRow="1" firstCol="1" bandRow="1"/>
              <a:tblGrid>
                <a:gridCol w="2212852"/>
                <a:gridCol w="1790434"/>
                <a:gridCol w="633389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监察委员会的工作性质是什么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监察委员会是行使国家监察职能的专责</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所有行使公权力的公职人员进行</a:t>
                      </a:r>
                      <a:r>
                        <a:rPr lang="zh-CN" sz="2400" dirty="0" smtClean="0">
                          <a:solidFill>
                            <a:srgbClr val="000000"/>
                          </a:solidFill>
                          <a:effectLst/>
                          <a:latin typeface="宋体" pitchFamily="2" charset="-122"/>
                          <a:ea typeface="宋体" pitchFamily="2" charset="-122"/>
                          <a:cs typeface="Times New Roman"/>
                        </a:rPr>
                        <a:t>监察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调查</a:t>
                      </a:r>
                      <a:r>
                        <a:rPr lang="zh-CN" sz="2400" dirty="0">
                          <a:solidFill>
                            <a:srgbClr val="000000"/>
                          </a:solidFill>
                          <a:effectLst/>
                          <a:latin typeface="宋体" pitchFamily="2" charset="-122"/>
                          <a:ea typeface="宋体" pitchFamily="2" charset="-122"/>
                          <a:cs typeface="Times New Roman"/>
                        </a:rPr>
                        <a:t>职务违法和职务</a:t>
                      </a:r>
                      <a:r>
                        <a:rPr lang="zh-CN" sz="2400" dirty="0" smtClean="0">
                          <a:solidFill>
                            <a:srgbClr val="000000"/>
                          </a:solidFill>
                          <a:effectLst/>
                          <a:latin typeface="宋体" pitchFamily="2" charset="-122"/>
                          <a:ea typeface="宋体" pitchFamily="2" charset="-122"/>
                          <a:cs typeface="Times New Roman"/>
                        </a:rPr>
                        <a:t>犯罪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开展</a:t>
                      </a:r>
                      <a:r>
                        <a:rPr lang="zh-CN" sz="2400" dirty="0">
                          <a:solidFill>
                            <a:srgbClr val="000000"/>
                          </a:solidFill>
                          <a:effectLst/>
                          <a:latin typeface="宋体" pitchFamily="2" charset="-122"/>
                          <a:ea typeface="宋体" pitchFamily="2" charset="-122"/>
                          <a:cs typeface="Times New Roman"/>
                        </a:rPr>
                        <a:t>廉政建设和反腐败工作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306157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697878583"/>
              </p:ext>
            </p:extLst>
          </p:nvPr>
        </p:nvGraphicFramePr>
        <p:xfrm>
          <a:off x="903250" y="1643799"/>
          <a:ext cx="10337181" cy="4500523"/>
        </p:xfrm>
        <a:graphic>
          <a:graphicData uri="http://schemas.openxmlformats.org/drawingml/2006/table">
            <a:tbl>
              <a:tblPr firstRow="1" firstCol="1" bandRow="1"/>
              <a:tblGrid>
                <a:gridCol w="2212852"/>
                <a:gridCol w="1790434"/>
                <a:gridCol w="633389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我国监察机关的领导体制是怎样的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我国设立国家监察委员会和地方各级监察委员会。国家监察委员会是最高监察</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领导</a:t>
                      </a:r>
                      <a:r>
                        <a:rPr lang="zh-CN" sz="2400" dirty="0">
                          <a:solidFill>
                            <a:srgbClr val="000000"/>
                          </a:solidFill>
                          <a:effectLst/>
                          <a:latin typeface="宋体" pitchFamily="2" charset="-122"/>
                          <a:ea typeface="宋体" pitchFamily="2" charset="-122"/>
                          <a:cs typeface="Times New Roman"/>
                        </a:rPr>
                        <a:t>地方各级监察委员会的</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上级</a:t>
                      </a:r>
                      <a:r>
                        <a:rPr lang="zh-CN" sz="2400" dirty="0">
                          <a:solidFill>
                            <a:srgbClr val="000000"/>
                          </a:solidFill>
                          <a:effectLst/>
                          <a:latin typeface="宋体" pitchFamily="2" charset="-122"/>
                          <a:ea typeface="宋体" pitchFamily="2" charset="-122"/>
                          <a:cs typeface="Times New Roman"/>
                        </a:rPr>
                        <a:t>监察委员会领导下级监察委员会的</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地方</a:t>
                      </a:r>
                      <a:r>
                        <a:rPr lang="zh-CN" sz="2400" dirty="0">
                          <a:solidFill>
                            <a:srgbClr val="000000"/>
                          </a:solidFill>
                          <a:effectLst/>
                          <a:latin typeface="宋体" pitchFamily="2" charset="-122"/>
                          <a:ea typeface="宋体" pitchFamily="2" charset="-122"/>
                          <a:cs typeface="Times New Roman"/>
                        </a:rPr>
                        <a:t>各级监察委员会负责本行政区域内的监察工作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042796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526459892"/>
              </p:ext>
            </p:extLst>
          </p:nvPr>
        </p:nvGraphicFramePr>
        <p:xfrm>
          <a:off x="903250" y="1643799"/>
          <a:ext cx="10337181" cy="4500523"/>
        </p:xfrm>
        <a:graphic>
          <a:graphicData uri="http://schemas.openxmlformats.org/drawingml/2006/table">
            <a:tbl>
              <a:tblPr firstRow="1" firstCol="1" bandRow="1"/>
              <a:tblGrid>
                <a:gridCol w="2212852"/>
                <a:gridCol w="1790434"/>
                <a:gridCol w="633389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我国监察机关与国家权力机关的关系是怎样的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国家监察机关由国家权力机关</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它</a:t>
                      </a:r>
                      <a:r>
                        <a:rPr lang="zh-CN" sz="2400" dirty="0" smtClean="0">
                          <a:solidFill>
                            <a:srgbClr val="000000"/>
                          </a:solidFill>
                          <a:effectLst/>
                          <a:latin typeface="宋体" pitchFamily="2" charset="-122"/>
                          <a:ea typeface="宋体" pitchFamily="2" charset="-122"/>
                          <a:cs typeface="Times New Roman"/>
                        </a:rPr>
                        <a:t>负责</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它监督。国家监察委员会由国家最高权力机关</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它</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它监督。地方各级监察委员会由本级国家权力机关</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它</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它</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还对上一级监察委员会负责、受它监督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632612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80760" y="2875802"/>
            <a:ext cx="686576" cy="1870497"/>
            <a:chOff x="12823" y="1321"/>
            <a:chExt cx="552" cy="1531"/>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0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469836" y="2088516"/>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509446"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3833375" y="1603156"/>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616443" y="1006821"/>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4037796" y="2875802"/>
            <a:ext cx="8113424" cy="1938353"/>
            <a:chOff x="7831" y="4573"/>
            <a:chExt cx="11691" cy="2757"/>
          </a:xfrm>
        </p:grpSpPr>
        <p:sp>
          <p:nvSpPr>
            <p:cNvPr id="18" name="文本框 2">
              <a:hlinkClick r:id="rId2" action="ppaction://hlinksldjump"/>
            </p:cNvPr>
            <p:cNvSpPr txBox="1"/>
            <p:nvPr/>
          </p:nvSpPr>
          <p:spPr>
            <a:xfrm>
              <a:off x="7854" y="4573"/>
              <a:ext cx="11668" cy="1007"/>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0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   基本制度</a:t>
              </a:r>
              <a:endParaRPr lang="zh-CN" altLang="zh-CN" sz="40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31" y="6323"/>
              <a:ext cx="11249" cy="1007"/>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国家机构</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462774056"/>
              </p:ext>
            </p:extLst>
          </p:nvPr>
        </p:nvGraphicFramePr>
        <p:xfrm>
          <a:off x="925552" y="1465380"/>
          <a:ext cx="10705170" cy="4968874"/>
        </p:xfrm>
        <a:graphic>
          <a:graphicData uri="http://schemas.openxmlformats.org/drawingml/2006/table">
            <a:tbl>
              <a:tblPr firstRow="1" firstCol="1" bandRow="1"/>
              <a:tblGrid>
                <a:gridCol w="2051824"/>
                <a:gridCol w="1795346"/>
                <a:gridCol w="6858000"/>
              </a:tblGrid>
              <a:tr h="60002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884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我国监察机关的工作机制是怎样的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监察委员</a:t>
                      </a:r>
                      <a:r>
                        <a:rPr lang="zh-CN" sz="2400" dirty="0">
                          <a:solidFill>
                            <a:srgbClr val="000000"/>
                          </a:solidFill>
                          <a:effectLst/>
                          <a:latin typeface="宋体" pitchFamily="2" charset="-122"/>
                          <a:ea typeface="宋体" pitchFamily="2" charset="-122"/>
                          <a:cs typeface="Times New Roman"/>
                        </a:rPr>
                        <a:t>会依照法律规定独立行使</a:t>
                      </a:r>
                      <a:r>
                        <a:rPr lang="zh-CN" sz="2400" dirty="0" smtClean="0">
                          <a:solidFill>
                            <a:srgbClr val="000000"/>
                          </a:solidFill>
                          <a:effectLst/>
                          <a:latin typeface="宋体" pitchFamily="2" charset="-122"/>
                          <a:ea typeface="宋体" pitchFamily="2" charset="-122"/>
                          <a:cs typeface="Times New Roman"/>
                        </a:rPr>
                        <a:t>监察权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受行政机关、社会团体和个人的干涉</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监察</a:t>
                      </a:r>
                      <a:r>
                        <a:rPr lang="zh-CN" sz="2400" dirty="0">
                          <a:solidFill>
                            <a:srgbClr val="000000"/>
                          </a:solidFill>
                          <a:effectLst/>
                          <a:latin typeface="宋体" pitchFamily="2" charset="-122"/>
                          <a:ea typeface="宋体" pitchFamily="2" charset="-122"/>
                          <a:cs typeface="Times New Roman"/>
                        </a:rPr>
                        <a:t>机关办理职务违法和职务犯罪</a:t>
                      </a:r>
                      <a:r>
                        <a:rPr lang="zh-CN" sz="2400" dirty="0" smtClean="0">
                          <a:solidFill>
                            <a:srgbClr val="000000"/>
                          </a:solidFill>
                          <a:effectLst/>
                          <a:latin typeface="宋体" pitchFamily="2" charset="-122"/>
                          <a:ea typeface="宋体" pitchFamily="2" charset="-122"/>
                          <a:cs typeface="Times New Roman"/>
                        </a:rPr>
                        <a:t>案件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应当</a:t>
                      </a:r>
                      <a:r>
                        <a:rPr lang="zh-CN" sz="2400" dirty="0">
                          <a:solidFill>
                            <a:srgbClr val="000000"/>
                          </a:solidFill>
                          <a:effectLst/>
                          <a:latin typeface="宋体" pitchFamily="2" charset="-122"/>
                          <a:ea typeface="宋体" pitchFamily="2" charset="-122"/>
                          <a:cs typeface="Times New Roman"/>
                        </a:rPr>
                        <a:t>与审判机关、检察机关、执法部门互相配合、互相制约</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依照</a:t>
                      </a:r>
                      <a:r>
                        <a:rPr lang="zh-CN" sz="2400" dirty="0">
                          <a:solidFill>
                            <a:srgbClr val="000000"/>
                          </a:solidFill>
                          <a:effectLst/>
                          <a:latin typeface="宋体" pitchFamily="2" charset="-122"/>
                          <a:ea typeface="宋体" pitchFamily="2" charset="-122"/>
                          <a:cs typeface="Times New Roman"/>
                        </a:rPr>
                        <a:t>法律</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监察委员</a:t>
                      </a:r>
                      <a:r>
                        <a:rPr lang="zh-CN" sz="2400" dirty="0">
                          <a:solidFill>
                            <a:srgbClr val="000000"/>
                          </a:solidFill>
                          <a:effectLst/>
                          <a:latin typeface="宋体" pitchFamily="2" charset="-122"/>
                          <a:ea typeface="宋体" pitchFamily="2" charset="-122"/>
                          <a:cs typeface="Times New Roman"/>
                        </a:rPr>
                        <a:t>会对所有行使公权力的公职人员进行</a:t>
                      </a:r>
                      <a:r>
                        <a:rPr lang="zh-CN" sz="2400" dirty="0" smtClean="0">
                          <a:solidFill>
                            <a:srgbClr val="000000"/>
                          </a:solidFill>
                          <a:effectLst/>
                          <a:latin typeface="宋体" pitchFamily="2" charset="-122"/>
                          <a:ea typeface="宋体" pitchFamily="2" charset="-122"/>
                          <a:cs typeface="Times New Roman"/>
                        </a:rPr>
                        <a:t>监察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实现</a:t>
                      </a:r>
                      <a:r>
                        <a:rPr lang="zh-CN" sz="2400" dirty="0">
                          <a:solidFill>
                            <a:srgbClr val="000000"/>
                          </a:solidFill>
                          <a:effectLst/>
                          <a:latin typeface="宋体" pitchFamily="2" charset="-122"/>
                          <a:ea typeface="宋体" pitchFamily="2" charset="-122"/>
                          <a:cs typeface="Times New Roman"/>
                        </a:rPr>
                        <a:t>国家监察全面覆盖</a:t>
                      </a:r>
                    </a:p>
                    <a:p>
                      <a:pPr>
                        <a:lnSpc>
                          <a:spcPts val="38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监察</a:t>
                      </a:r>
                      <a:r>
                        <a:rPr lang="zh-CN" sz="2400" dirty="0">
                          <a:solidFill>
                            <a:srgbClr val="000000"/>
                          </a:solidFill>
                          <a:effectLst/>
                          <a:latin typeface="宋体" pitchFamily="2" charset="-122"/>
                          <a:ea typeface="宋体" pitchFamily="2" charset="-122"/>
                          <a:cs typeface="Times New Roman"/>
                        </a:rPr>
                        <a:t>机关在工作中需要协助</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有关</a:t>
                      </a:r>
                      <a:r>
                        <a:rPr lang="zh-CN" sz="2400" dirty="0">
                          <a:solidFill>
                            <a:srgbClr val="000000"/>
                          </a:solidFill>
                          <a:effectLst/>
                          <a:latin typeface="宋体" pitchFamily="2" charset="-122"/>
                          <a:ea typeface="宋体" pitchFamily="2" charset="-122"/>
                          <a:cs typeface="Times New Roman"/>
                        </a:rPr>
                        <a:t>机关和单位应当根据监察机关的要求依法予以协助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198141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984045171"/>
              </p:ext>
            </p:extLst>
          </p:nvPr>
        </p:nvGraphicFramePr>
        <p:xfrm>
          <a:off x="925552" y="1565741"/>
          <a:ext cx="10705170" cy="4823908"/>
        </p:xfrm>
        <a:graphic>
          <a:graphicData uri="http://schemas.openxmlformats.org/drawingml/2006/table">
            <a:tbl>
              <a:tblPr firstRow="1" firstCol="1" bandRow="1"/>
              <a:tblGrid>
                <a:gridCol w="2051824"/>
                <a:gridCol w="2093973"/>
                <a:gridCol w="6559373"/>
              </a:tblGrid>
              <a:tr h="58252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138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我国监察机关的主要职责是什么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监督</a:t>
                      </a:r>
                      <a:r>
                        <a:rPr lang="zh-CN" sz="2400" dirty="0">
                          <a:solidFill>
                            <a:srgbClr val="000000"/>
                          </a:solidFill>
                          <a:effectLst/>
                          <a:latin typeface="宋体" pitchFamily="2" charset="-122"/>
                          <a:ea typeface="宋体" pitchFamily="2" charset="-122"/>
                          <a:cs typeface="Times New Roman"/>
                        </a:rPr>
                        <a:t>职责。监督是监察委员会的首要职责。监察委员会依照宪法、监察法和有关法律</a:t>
                      </a:r>
                      <a:r>
                        <a:rPr lang="zh-CN" sz="2400" dirty="0" smtClean="0">
                          <a:solidFill>
                            <a:srgbClr val="000000"/>
                          </a:solidFill>
                          <a:effectLst/>
                          <a:latin typeface="宋体" pitchFamily="2" charset="-122"/>
                          <a:ea typeface="宋体" pitchFamily="2" charset="-122"/>
                          <a:cs typeface="Times New Roman"/>
                        </a:rPr>
                        <a:t>法规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监督</a:t>
                      </a:r>
                      <a:r>
                        <a:rPr lang="zh-CN" sz="2400" dirty="0">
                          <a:solidFill>
                            <a:srgbClr val="000000"/>
                          </a:solidFill>
                          <a:effectLst/>
                          <a:latin typeface="宋体" pitchFamily="2" charset="-122"/>
                          <a:ea typeface="宋体" pitchFamily="2" charset="-122"/>
                          <a:cs typeface="Times New Roman"/>
                        </a:rPr>
                        <a:t>所有公职人员行使公权力的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确保</a:t>
                      </a:r>
                      <a:r>
                        <a:rPr lang="zh-CN" sz="2400" dirty="0">
                          <a:solidFill>
                            <a:srgbClr val="000000"/>
                          </a:solidFill>
                          <a:effectLst/>
                          <a:latin typeface="宋体" pitchFamily="2" charset="-122"/>
                          <a:ea typeface="宋体" pitchFamily="2" charset="-122"/>
                          <a:cs typeface="Times New Roman"/>
                        </a:rPr>
                        <a:t>权力不被</a:t>
                      </a:r>
                      <a:r>
                        <a:rPr lang="zh-CN" sz="2400" dirty="0" smtClean="0">
                          <a:solidFill>
                            <a:srgbClr val="000000"/>
                          </a:solidFill>
                          <a:effectLst/>
                          <a:latin typeface="宋体" pitchFamily="2" charset="-122"/>
                          <a:ea typeface="宋体" pitchFamily="2" charset="-122"/>
                          <a:cs typeface="Times New Roman"/>
                        </a:rPr>
                        <a:t>滥用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确保</a:t>
                      </a:r>
                      <a:r>
                        <a:rPr lang="zh-CN" sz="2400" dirty="0">
                          <a:solidFill>
                            <a:srgbClr val="000000"/>
                          </a:solidFill>
                          <a:effectLst/>
                          <a:latin typeface="宋体" pitchFamily="2" charset="-122"/>
                          <a:ea typeface="宋体" pitchFamily="2" charset="-122"/>
                          <a:cs typeface="Times New Roman"/>
                        </a:rPr>
                        <a:t>权力在阳光下</a:t>
                      </a:r>
                      <a:r>
                        <a:rPr lang="zh-CN" sz="2400" dirty="0" smtClean="0">
                          <a:solidFill>
                            <a:srgbClr val="000000"/>
                          </a:solidFill>
                          <a:effectLst/>
                          <a:latin typeface="宋体" pitchFamily="2" charset="-122"/>
                          <a:ea typeface="宋体" pitchFamily="2" charset="-122"/>
                          <a:cs typeface="Times New Roman"/>
                        </a:rPr>
                        <a:t>运行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权力关进制度的笼子</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调查</a:t>
                      </a:r>
                      <a:r>
                        <a:rPr lang="zh-CN" sz="2400" dirty="0">
                          <a:solidFill>
                            <a:srgbClr val="000000"/>
                          </a:solidFill>
                          <a:effectLst/>
                          <a:latin typeface="宋体" pitchFamily="2" charset="-122"/>
                          <a:ea typeface="宋体" pitchFamily="2" charset="-122"/>
                          <a:cs typeface="Times New Roman"/>
                        </a:rPr>
                        <a:t>职责。调查公职人员涉嫌职务违法和职务</a:t>
                      </a:r>
                      <a:r>
                        <a:rPr lang="zh-CN" sz="2400" dirty="0" smtClean="0">
                          <a:solidFill>
                            <a:srgbClr val="000000"/>
                          </a:solidFill>
                          <a:effectLst/>
                          <a:latin typeface="宋体" pitchFamily="2" charset="-122"/>
                          <a:ea typeface="宋体" pitchFamily="2" charset="-122"/>
                          <a:cs typeface="Times New Roman"/>
                        </a:rPr>
                        <a:t>犯罪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监察委员会的一项经常性</a:t>
                      </a:r>
                      <a:r>
                        <a:rPr lang="zh-CN" sz="2400" dirty="0" smtClean="0">
                          <a:solidFill>
                            <a:srgbClr val="000000"/>
                          </a:solidFill>
                          <a:effectLst/>
                          <a:latin typeface="宋体" pitchFamily="2" charset="-122"/>
                          <a:ea typeface="宋体" pitchFamily="2" charset="-122"/>
                          <a:cs typeface="Times New Roman"/>
                        </a:rPr>
                        <a:t>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002187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229031323"/>
              </p:ext>
            </p:extLst>
          </p:nvPr>
        </p:nvGraphicFramePr>
        <p:xfrm>
          <a:off x="925552" y="1465379"/>
          <a:ext cx="10705170" cy="5035781"/>
        </p:xfrm>
        <a:graphic>
          <a:graphicData uri="http://schemas.openxmlformats.org/drawingml/2006/table">
            <a:tbl>
              <a:tblPr firstRow="1" firstCol="1" bandRow="1"/>
              <a:tblGrid>
                <a:gridCol w="2107580"/>
                <a:gridCol w="1683834"/>
                <a:gridCol w="6913756"/>
              </a:tblGrid>
              <a:tr h="60810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767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我国监察机关的主要职责是什么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处置</a:t>
                      </a:r>
                      <a:r>
                        <a:rPr lang="zh-CN" sz="2400" dirty="0">
                          <a:solidFill>
                            <a:srgbClr val="000000"/>
                          </a:solidFill>
                          <a:effectLst/>
                          <a:latin typeface="宋体" pitchFamily="2" charset="-122"/>
                          <a:ea typeface="宋体" pitchFamily="2" charset="-122"/>
                          <a:cs typeface="Times New Roman"/>
                        </a:rPr>
                        <a:t>职责。对有职务违法行为但情节较轻的公职</a:t>
                      </a:r>
                      <a:r>
                        <a:rPr lang="zh-CN" sz="2400" dirty="0" smtClean="0">
                          <a:solidFill>
                            <a:srgbClr val="000000"/>
                          </a:solidFill>
                          <a:effectLst/>
                          <a:latin typeface="宋体" pitchFamily="2" charset="-122"/>
                          <a:ea typeface="宋体" pitchFamily="2" charset="-122"/>
                          <a:cs typeface="Times New Roman"/>
                        </a:rPr>
                        <a:t>人员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进行</a:t>
                      </a:r>
                      <a:r>
                        <a:rPr lang="zh-CN" sz="2400" dirty="0">
                          <a:solidFill>
                            <a:srgbClr val="000000"/>
                          </a:solidFill>
                          <a:effectLst/>
                          <a:latin typeface="宋体" pitchFamily="2" charset="-122"/>
                          <a:ea typeface="宋体" pitchFamily="2" charset="-122"/>
                          <a:cs typeface="Times New Roman"/>
                        </a:rPr>
                        <a:t>谈话提醒、批评教育、责令检查或者予以诫</a:t>
                      </a:r>
                      <a:r>
                        <a:rPr lang="zh-CN" sz="2400" dirty="0" smtClean="0">
                          <a:solidFill>
                            <a:srgbClr val="000000"/>
                          </a:solidFill>
                          <a:effectLst/>
                          <a:latin typeface="宋体" pitchFamily="2" charset="-122"/>
                          <a:ea typeface="宋体" pitchFamily="2" charset="-122"/>
                          <a:cs typeface="Times New Roman"/>
                        </a:rPr>
                        <a:t>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违法的公职人员依法作出警告、记过、记大过、降级、撤职、开除等政务处分</a:t>
                      </a:r>
                      <a:r>
                        <a:rPr lang="zh-CN" sz="2400" dirty="0" smtClean="0">
                          <a:solidFill>
                            <a:srgbClr val="000000"/>
                          </a:solidFill>
                          <a:effectLst/>
                          <a:latin typeface="宋体" pitchFamily="2" charset="-122"/>
                          <a:ea typeface="宋体" pitchFamily="2" charset="-122"/>
                          <a:cs typeface="Times New Roman"/>
                        </a:rPr>
                        <a:t>决定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履行职责不力、失职失责的领导人员进行问</a:t>
                      </a:r>
                      <a:r>
                        <a:rPr lang="zh-CN" sz="2400" dirty="0" smtClean="0">
                          <a:solidFill>
                            <a:srgbClr val="000000"/>
                          </a:solidFill>
                          <a:effectLst/>
                          <a:latin typeface="宋体" pitchFamily="2" charset="-122"/>
                          <a:ea typeface="宋体" pitchFamily="2" charset="-122"/>
                          <a:cs typeface="Times New Roman"/>
                        </a:rPr>
                        <a:t>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涉嫌职务犯罪</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将</a:t>
                      </a:r>
                      <a:r>
                        <a:rPr lang="zh-CN" sz="2400" dirty="0">
                          <a:solidFill>
                            <a:srgbClr val="000000"/>
                          </a:solidFill>
                          <a:effectLst/>
                          <a:latin typeface="宋体" pitchFamily="2" charset="-122"/>
                          <a:ea typeface="宋体" pitchFamily="2" charset="-122"/>
                          <a:cs typeface="Times New Roman"/>
                        </a:rPr>
                        <a:t>调查结果移送人民检察院依法</a:t>
                      </a:r>
                      <a:r>
                        <a:rPr lang="zh-CN" sz="2400" dirty="0" smtClean="0">
                          <a:solidFill>
                            <a:srgbClr val="000000"/>
                          </a:solidFill>
                          <a:effectLst/>
                          <a:latin typeface="宋体" pitchFamily="2" charset="-122"/>
                          <a:ea typeface="宋体" pitchFamily="2" charset="-122"/>
                          <a:cs typeface="Times New Roman"/>
                        </a:rPr>
                        <a:t>审查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提起公诉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监察对象所在单位廉政建设和履行职责存在的问题等提出监察建议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734731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980500665"/>
              </p:ext>
            </p:extLst>
          </p:nvPr>
        </p:nvGraphicFramePr>
        <p:xfrm>
          <a:off x="925552" y="1465379"/>
          <a:ext cx="10002643" cy="4567738"/>
        </p:xfrm>
        <a:graphic>
          <a:graphicData uri="http://schemas.openxmlformats.org/drawingml/2006/table">
            <a:tbl>
              <a:tblPr firstRow="1" firstCol="1" bandRow="1"/>
              <a:tblGrid>
                <a:gridCol w="2141238"/>
                <a:gridCol w="2370370"/>
                <a:gridCol w="5491035"/>
              </a:tblGrid>
              <a:tr h="78716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0571">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●了解监察委的性质、职权，懂得监察委要依法独立行使监察权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对公职人员涉嫌职务违法和职务犯罪的调查的意义是什么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能有效地强化不敢腐的</a:t>
                      </a:r>
                      <a:r>
                        <a:rPr lang="zh-CN" sz="2400" dirty="0" smtClean="0">
                          <a:solidFill>
                            <a:srgbClr val="000000"/>
                          </a:solidFill>
                          <a:effectLst/>
                          <a:latin typeface="宋体" pitchFamily="2" charset="-122"/>
                          <a:ea typeface="宋体" pitchFamily="2" charset="-122"/>
                          <a:cs typeface="Times New Roman"/>
                        </a:rPr>
                        <a:t>震慑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减少</a:t>
                      </a:r>
                      <a:r>
                        <a:rPr lang="zh-CN" sz="2400" dirty="0">
                          <a:solidFill>
                            <a:srgbClr val="000000"/>
                          </a:solidFill>
                          <a:effectLst/>
                          <a:latin typeface="宋体" pitchFamily="2" charset="-122"/>
                          <a:ea typeface="宋体" pitchFamily="2" charset="-122"/>
                          <a:cs typeface="Times New Roman"/>
                        </a:rPr>
                        <a:t>和遏制腐败行为的</a:t>
                      </a:r>
                      <a:r>
                        <a:rPr lang="zh-CN" sz="2400" dirty="0" smtClean="0">
                          <a:solidFill>
                            <a:srgbClr val="000000"/>
                          </a:solidFill>
                          <a:effectLst/>
                          <a:latin typeface="宋体" pitchFamily="2" charset="-122"/>
                          <a:ea typeface="宋体" pitchFamily="2" charset="-122"/>
                          <a:cs typeface="Times New Roman"/>
                        </a:rPr>
                        <a:t>发生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宪法和法律</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保持</a:t>
                      </a:r>
                      <a:r>
                        <a:rPr lang="zh-CN" sz="2400" dirty="0">
                          <a:solidFill>
                            <a:srgbClr val="000000"/>
                          </a:solidFill>
                          <a:effectLst/>
                          <a:latin typeface="宋体" pitchFamily="2" charset="-122"/>
                          <a:ea typeface="宋体" pitchFamily="2" charset="-122"/>
                          <a:cs typeface="Times New Roman"/>
                        </a:rPr>
                        <a:t>公权力行使的廉洁性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553538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034389593"/>
              </p:ext>
            </p:extLst>
          </p:nvPr>
        </p:nvGraphicFramePr>
        <p:xfrm>
          <a:off x="691377" y="1554590"/>
          <a:ext cx="10727473" cy="4500523"/>
        </p:xfrm>
        <a:graphic>
          <a:graphicData uri="http://schemas.openxmlformats.org/drawingml/2006/table">
            <a:tbl>
              <a:tblPr firstRow="1" firstCol="1" bandRow="1"/>
              <a:tblGrid>
                <a:gridCol w="2296401"/>
                <a:gridCol w="1694962"/>
                <a:gridCol w="6736110"/>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●了解人民法院的性质、职权，懂得人民法院要依法独立行使审判权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人民法院的性质、组织体系是什么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性质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中华人民共和国</a:t>
                      </a:r>
                      <a:r>
                        <a:rPr lang="zh-CN" sz="2400" dirty="0">
                          <a:solidFill>
                            <a:srgbClr val="000000"/>
                          </a:solidFill>
                          <a:effectLst/>
                          <a:latin typeface="宋体" pitchFamily="2" charset="-122"/>
                          <a:ea typeface="宋体" pitchFamily="2" charset="-122"/>
                          <a:cs typeface="Times New Roman"/>
                        </a:rPr>
                        <a:t>人民法院是国家的审判机关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组织体系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设立最高人民法院、地方各级人民法院和专门人民法院。地方各级人民法院为基层人民法院、中级人民法院、高级人民法院。专门人民法院有军事法院、海事法院等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03032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837527190"/>
              </p:ext>
            </p:extLst>
          </p:nvPr>
        </p:nvGraphicFramePr>
        <p:xfrm>
          <a:off x="970157" y="1576893"/>
          <a:ext cx="10337179" cy="4500523"/>
        </p:xfrm>
        <a:graphic>
          <a:graphicData uri="http://schemas.openxmlformats.org/drawingml/2006/table">
            <a:tbl>
              <a:tblPr firstRow="1" firstCol="1" bandRow="1"/>
              <a:tblGrid>
                <a:gridCol w="2051823"/>
                <a:gridCol w="2007220"/>
                <a:gridCol w="6278136"/>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●了解人民法院的性质、职权，懂得人民法院要依法独立行使审判权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人民法院的基本职权及作用是什么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基本职权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审理</a:t>
                      </a:r>
                      <a:r>
                        <a:rPr lang="zh-CN" sz="2400" dirty="0">
                          <a:solidFill>
                            <a:srgbClr val="000000"/>
                          </a:solidFill>
                          <a:effectLst/>
                          <a:latin typeface="宋体" pitchFamily="2" charset="-122"/>
                          <a:ea typeface="宋体" pitchFamily="2" charset="-122"/>
                          <a:cs typeface="Times New Roman"/>
                        </a:rPr>
                        <a:t>刑事、民事和行政</a:t>
                      </a:r>
                      <a:r>
                        <a:rPr lang="zh-CN" sz="2400" dirty="0" smtClean="0">
                          <a:solidFill>
                            <a:srgbClr val="000000"/>
                          </a:solidFill>
                          <a:effectLst/>
                          <a:latin typeface="宋体" pitchFamily="2" charset="-122"/>
                          <a:ea typeface="宋体" pitchFamily="2" charset="-122"/>
                          <a:cs typeface="Times New Roman"/>
                        </a:rPr>
                        <a:t>案件</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通过</a:t>
                      </a:r>
                      <a:r>
                        <a:rPr lang="zh-CN" sz="2400" dirty="0">
                          <a:solidFill>
                            <a:srgbClr val="000000"/>
                          </a:solidFill>
                          <a:effectLst/>
                          <a:latin typeface="宋体" pitchFamily="2" charset="-122"/>
                          <a:ea typeface="宋体" pitchFamily="2" charset="-122"/>
                          <a:cs typeface="Times New Roman"/>
                        </a:rPr>
                        <a:t>行使国家</a:t>
                      </a:r>
                      <a:r>
                        <a:rPr lang="zh-CN" sz="2400" dirty="0" smtClean="0">
                          <a:solidFill>
                            <a:srgbClr val="000000"/>
                          </a:solidFill>
                          <a:effectLst/>
                          <a:latin typeface="宋体" pitchFamily="2" charset="-122"/>
                          <a:ea typeface="宋体" pitchFamily="2" charset="-122"/>
                          <a:cs typeface="Times New Roman"/>
                        </a:rPr>
                        <a:t>审判权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惩办</a:t>
                      </a:r>
                      <a:r>
                        <a:rPr lang="zh-CN" sz="2400" dirty="0">
                          <a:solidFill>
                            <a:srgbClr val="000000"/>
                          </a:solidFill>
                          <a:effectLst/>
                          <a:latin typeface="宋体" pitchFamily="2" charset="-122"/>
                          <a:ea typeface="宋体" pitchFamily="2" charset="-122"/>
                          <a:cs typeface="Times New Roman"/>
                        </a:rPr>
                        <a:t>犯罪</a:t>
                      </a:r>
                      <a:r>
                        <a:rPr lang="zh-CN" sz="2400" dirty="0" smtClean="0">
                          <a:solidFill>
                            <a:srgbClr val="000000"/>
                          </a:solidFill>
                          <a:effectLst/>
                          <a:latin typeface="宋体" pitchFamily="2" charset="-122"/>
                          <a:ea typeface="宋体" pitchFamily="2" charset="-122"/>
                          <a:cs typeface="Times New Roman"/>
                        </a:rPr>
                        <a:t>分子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解决</a:t>
                      </a:r>
                      <a:r>
                        <a:rPr lang="zh-CN" sz="2400" dirty="0">
                          <a:solidFill>
                            <a:srgbClr val="000000"/>
                          </a:solidFill>
                          <a:effectLst/>
                          <a:latin typeface="宋体" pitchFamily="2" charset="-122"/>
                          <a:ea typeface="宋体" pitchFamily="2" charset="-122"/>
                          <a:cs typeface="Times New Roman"/>
                        </a:rPr>
                        <a:t>民事和行政</a:t>
                      </a:r>
                      <a:r>
                        <a:rPr lang="zh-CN" sz="2400" dirty="0" smtClean="0">
                          <a:solidFill>
                            <a:srgbClr val="000000"/>
                          </a:solidFill>
                          <a:effectLst/>
                          <a:latin typeface="宋体" pitchFamily="2" charset="-122"/>
                          <a:ea typeface="宋体" pitchFamily="2" charset="-122"/>
                          <a:cs typeface="Times New Roman"/>
                        </a:rPr>
                        <a:t>争议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引导</a:t>
                      </a:r>
                      <a:r>
                        <a:rPr lang="zh-CN" sz="2400" dirty="0">
                          <a:solidFill>
                            <a:srgbClr val="000000"/>
                          </a:solidFill>
                          <a:effectLst/>
                          <a:latin typeface="宋体" pitchFamily="2" charset="-122"/>
                          <a:ea typeface="宋体" pitchFamily="2" charset="-122"/>
                          <a:cs typeface="Times New Roman"/>
                        </a:rPr>
                        <a:t>公民自觉遵守宪法和法律</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人民法院</a:t>
                      </a:r>
                      <a:r>
                        <a:rPr lang="zh-CN" sz="2400" dirty="0">
                          <a:solidFill>
                            <a:srgbClr val="000000"/>
                          </a:solidFill>
                          <a:effectLst/>
                          <a:latin typeface="宋体" pitchFamily="2" charset="-122"/>
                          <a:ea typeface="宋体" pitchFamily="2" charset="-122"/>
                          <a:cs typeface="Times New Roman"/>
                        </a:rPr>
                        <a:t>对公民权利提供有效救济和</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社会公平正义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2547589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387140352"/>
              </p:ext>
            </p:extLst>
          </p:nvPr>
        </p:nvGraphicFramePr>
        <p:xfrm>
          <a:off x="1159729" y="1654952"/>
          <a:ext cx="10013792" cy="4500523"/>
        </p:xfrm>
        <a:graphic>
          <a:graphicData uri="http://schemas.openxmlformats.org/drawingml/2006/table">
            <a:tbl>
              <a:tblPr firstRow="1" firstCol="1" bandRow="1"/>
              <a:tblGrid>
                <a:gridCol w="2143625"/>
                <a:gridCol w="2328012"/>
                <a:gridCol w="554215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●了解人民法院的性质、职权，懂得人民法院要依法独立行使审判权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人民法院依法独立行使审判权的要求是什么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人民法院在司法活动</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坚持以事实为依据、以法律为</a:t>
                      </a:r>
                      <a:r>
                        <a:rPr lang="zh-CN" sz="2400" dirty="0" smtClean="0">
                          <a:solidFill>
                            <a:srgbClr val="000000"/>
                          </a:solidFill>
                          <a:effectLst/>
                          <a:latin typeface="宋体" pitchFamily="2" charset="-122"/>
                          <a:ea typeface="宋体" pitchFamily="2" charset="-122"/>
                          <a:cs typeface="Times New Roman"/>
                        </a:rPr>
                        <a:t>准绳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依法</a:t>
                      </a:r>
                      <a:r>
                        <a:rPr lang="zh-CN" sz="2400" dirty="0">
                          <a:solidFill>
                            <a:srgbClr val="000000"/>
                          </a:solidFill>
                          <a:effectLst/>
                          <a:latin typeface="宋体" pitchFamily="2" charset="-122"/>
                          <a:ea typeface="宋体" pitchFamily="2" charset="-122"/>
                          <a:cs typeface="Times New Roman"/>
                        </a:rPr>
                        <a:t>独立公正行使</a:t>
                      </a:r>
                      <a:r>
                        <a:rPr lang="zh-CN" sz="2400" dirty="0" smtClean="0">
                          <a:solidFill>
                            <a:srgbClr val="000000"/>
                          </a:solidFill>
                          <a:effectLst/>
                          <a:latin typeface="宋体" pitchFamily="2" charset="-122"/>
                          <a:ea typeface="宋体" pitchFamily="2" charset="-122"/>
                          <a:cs typeface="Times New Roman"/>
                        </a:rPr>
                        <a:t>审判权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受行政机关、社会团体和个人的干涉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642126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931224177"/>
              </p:ext>
            </p:extLst>
          </p:nvPr>
        </p:nvGraphicFramePr>
        <p:xfrm>
          <a:off x="914401" y="1521137"/>
          <a:ext cx="10404087" cy="4818972"/>
        </p:xfrm>
        <a:graphic>
          <a:graphicData uri="http://schemas.openxmlformats.org/drawingml/2006/table">
            <a:tbl>
              <a:tblPr firstRow="1" firstCol="1" bandRow="1"/>
              <a:tblGrid>
                <a:gridCol w="2040672"/>
                <a:gridCol w="2386362"/>
                <a:gridCol w="5977053"/>
              </a:tblGrid>
              <a:tr h="5201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033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●了解人民检察院的性质、职权，懂得人民检察院要依法独立行使检察权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人民检察院的性质、组织体系是什么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性质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中华人民共和国</a:t>
                      </a:r>
                      <a:r>
                        <a:rPr lang="zh-CN" sz="2400" dirty="0">
                          <a:solidFill>
                            <a:srgbClr val="000000"/>
                          </a:solidFill>
                          <a:effectLst/>
                          <a:latin typeface="宋体" pitchFamily="2" charset="-122"/>
                          <a:ea typeface="宋体" pitchFamily="2" charset="-122"/>
                          <a:cs typeface="Times New Roman"/>
                        </a:rPr>
                        <a:t>人民检察院是国家法律监督机关</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组织体系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设立最高人民检察院、地方各级人民检察院和军事检察院等专门人民检察院</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10670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846013639"/>
              </p:ext>
            </p:extLst>
          </p:nvPr>
        </p:nvGraphicFramePr>
        <p:xfrm>
          <a:off x="914401" y="1521137"/>
          <a:ext cx="10404087" cy="4818972"/>
        </p:xfrm>
        <a:graphic>
          <a:graphicData uri="http://schemas.openxmlformats.org/drawingml/2006/table">
            <a:tbl>
              <a:tblPr firstRow="1" firstCol="1" bandRow="1"/>
              <a:tblGrid>
                <a:gridCol w="2453267"/>
                <a:gridCol w="1661532"/>
                <a:gridCol w="6289288"/>
              </a:tblGrid>
              <a:tr h="5201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0332">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●了解人民检察院的性质、职权，懂得人民检察院要依法独立行使检察权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人民检察院的基本职权是什么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人民检察院通过行使检察</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追诉犯罪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国家安全和社会</a:t>
                      </a:r>
                      <a:r>
                        <a:rPr lang="zh-CN" sz="2400" dirty="0" smtClean="0">
                          <a:solidFill>
                            <a:srgbClr val="000000"/>
                          </a:solidFill>
                          <a:effectLst/>
                          <a:latin typeface="宋体" pitchFamily="2" charset="-122"/>
                          <a:ea typeface="宋体" pitchFamily="2" charset="-122"/>
                          <a:cs typeface="Times New Roman"/>
                        </a:rPr>
                        <a:t>秩序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个人和组织的</a:t>
                      </a:r>
                      <a:r>
                        <a:rPr lang="zh-CN" sz="2400" dirty="0" smtClean="0">
                          <a:solidFill>
                            <a:srgbClr val="000000"/>
                          </a:solidFill>
                          <a:effectLst/>
                          <a:latin typeface="宋体" pitchFamily="2" charset="-122"/>
                          <a:ea typeface="宋体" pitchFamily="2" charset="-122"/>
                          <a:cs typeface="Times New Roman"/>
                        </a:rPr>
                        <a:t>合法权益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国家利益和社会公共</a:t>
                      </a:r>
                      <a:r>
                        <a:rPr lang="zh-CN" sz="2400" dirty="0" smtClean="0">
                          <a:solidFill>
                            <a:srgbClr val="000000"/>
                          </a:solidFill>
                          <a:effectLst/>
                          <a:latin typeface="宋体" pitchFamily="2" charset="-122"/>
                          <a:ea typeface="宋体" pitchFamily="2" charset="-122"/>
                          <a:cs typeface="Times New Roman"/>
                        </a:rPr>
                        <a:t>利益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法律正确</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社会公平</a:t>
                      </a:r>
                      <a:r>
                        <a:rPr lang="zh-CN" sz="2400" dirty="0" smtClean="0">
                          <a:solidFill>
                            <a:srgbClr val="000000"/>
                          </a:solidFill>
                          <a:effectLst/>
                          <a:latin typeface="宋体" pitchFamily="2" charset="-122"/>
                          <a:ea typeface="宋体" pitchFamily="2" charset="-122"/>
                          <a:cs typeface="Times New Roman"/>
                        </a:rPr>
                        <a:t>正义</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国家法制统一、尊严和</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中国特色社会主义建设的顺利进行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7360972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735580204"/>
              </p:ext>
            </p:extLst>
          </p:nvPr>
        </p:nvGraphicFramePr>
        <p:xfrm>
          <a:off x="1059368" y="1387322"/>
          <a:ext cx="10036097" cy="4940702"/>
        </p:xfrm>
        <a:graphic>
          <a:graphicData uri="http://schemas.openxmlformats.org/drawingml/2006/table">
            <a:tbl>
              <a:tblPr firstRow="1" firstCol="1" bandRow="1"/>
              <a:tblGrid>
                <a:gridCol w="2029520"/>
                <a:gridCol w="2397513"/>
                <a:gridCol w="5609064"/>
              </a:tblGrid>
              <a:tr h="52012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6896">
                <a:tc rowSpan="2">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●了解人民检察院的性质、职权，懂得人民检察院要依法独立行使检察权</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人民检察院依法独立行使检察权的要求是什么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人民检察院依照法律规定独立行使检察</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受行政机关、社会团体和个人的干涉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5166">
                <a:tc vMerge="1">
                  <a:txBody>
                    <a:bodyPr/>
                    <a:lstStyle/>
                    <a:p>
                      <a:endParaRPr lang="zh-CN" altLang="en-US"/>
                    </a:p>
                  </a:txBody>
                  <a:tcPr/>
                </a:tc>
                <a:tc>
                  <a:txBody>
                    <a:bodyPr/>
                    <a:lstStyle/>
                    <a:p>
                      <a:pPr>
                        <a:lnSpc>
                          <a:spcPct val="150000"/>
                        </a:lnSpc>
                        <a:spcAft>
                          <a:spcPts val="0"/>
                        </a:spcAft>
                      </a:pPr>
                      <a:r>
                        <a:rPr lang="zh-CN" sz="2400">
                          <a:solidFill>
                            <a:srgbClr val="000000"/>
                          </a:solidFill>
                          <a:effectLst/>
                          <a:latin typeface="宋体" pitchFamily="2" charset="-122"/>
                          <a:ea typeface="宋体" pitchFamily="2" charset="-122"/>
                          <a:cs typeface="Times New Roman"/>
                        </a:rPr>
                        <a:t>对于各级人民检察院的工作人员的要求是什么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忠实于事实</a:t>
                      </a:r>
                      <a:r>
                        <a:rPr lang="zh-CN" sz="2400" dirty="0" smtClean="0">
                          <a:solidFill>
                            <a:srgbClr val="000000"/>
                          </a:solidFill>
                          <a:effectLst/>
                          <a:latin typeface="宋体" pitchFamily="2" charset="-122"/>
                          <a:ea typeface="宋体" pitchFamily="2" charset="-122"/>
                          <a:cs typeface="Times New Roman"/>
                        </a:rPr>
                        <a:t>真相</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忠实</a:t>
                      </a:r>
                      <a:r>
                        <a:rPr lang="zh-CN" sz="2400" dirty="0">
                          <a:solidFill>
                            <a:srgbClr val="000000"/>
                          </a:solidFill>
                          <a:effectLst/>
                          <a:latin typeface="宋体" pitchFamily="2" charset="-122"/>
                          <a:ea typeface="宋体" pitchFamily="2" charset="-122"/>
                          <a:cs typeface="Times New Roman"/>
                        </a:rPr>
                        <a:t>于</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忠实</a:t>
                      </a:r>
                      <a:r>
                        <a:rPr lang="zh-CN" sz="2400" dirty="0">
                          <a:solidFill>
                            <a:srgbClr val="000000"/>
                          </a:solidFill>
                          <a:effectLst/>
                          <a:latin typeface="宋体" pitchFamily="2" charset="-122"/>
                          <a:ea typeface="宋体" pitchFamily="2" charset="-122"/>
                          <a:cs typeface="Times New Roman"/>
                        </a:rPr>
                        <a:t>于社会主义</a:t>
                      </a:r>
                      <a:r>
                        <a:rPr lang="zh-CN" sz="2400" dirty="0" smtClean="0">
                          <a:solidFill>
                            <a:srgbClr val="000000"/>
                          </a:solidFill>
                          <a:effectLst/>
                          <a:latin typeface="宋体" pitchFamily="2" charset="-122"/>
                          <a:ea typeface="宋体" pitchFamily="2" charset="-122"/>
                          <a:cs typeface="Times New Roman"/>
                        </a:rPr>
                        <a:t>事业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全心全意</a:t>
                      </a:r>
                      <a:r>
                        <a:rPr lang="zh-CN" sz="2400" dirty="0">
                          <a:solidFill>
                            <a:srgbClr val="000000"/>
                          </a:solidFill>
                          <a:effectLst/>
                          <a:latin typeface="宋体" pitchFamily="2" charset="-122"/>
                          <a:ea typeface="宋体" pitchFamily="2" charset="-122"/>
                          <a:cs typeface="Times New Roman"/>
                        </a:rPr>
                        <a:t>为人民服务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47950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46087" y="2731250"/>
            <a:ext cx="5342479" cy="627895"/>
            <a:chOff x="1034884" y="629878"/>
            <a:chExt cx="4380503" cy="627895"/>
          </a:xfrm>
        </p:grpSpPr>
        <p:sp>
          <p:nvSpPr>
            <p:cNvPr id="7" name="圆角矩形 6"/>
            <p:cNvSpPr/>
            <p:nvPr>
              <p:custDataLst>
                <p:tags r:id="rId1"/>
              </p:custDataLst>
            </p:nvPr>
          </p:nvSpPr>
          <p:spPr>
            <a:xfrm flipH="1">
              <a:off x="2547181" y="664168"/>
              <a:ext cx="2868206"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基本制度</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96327" y="3822034"/>
            <a:ext cx="8169193"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6</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下表内容摘自十三届全国人大四次会议批准的不同国家机关的工作报告。</a:t>
            </a:r>
            <a:endParaRPr lang="en-US" altLang="zh-CN"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4" name="组合 13"/>
          <p:cNvGrpSpPr/>
          <p:nvPr/>
        </p:nvGrpSpPr>
        <p:grpSpPr>
          <a:xfrm>
            <a:off x="2348721" y="1624402"/>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09002" y="950940"/>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393904" y="1996057"/>
            <a:ext cx="9166302" cy="4376583"/>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国家权力机关、行政机关、监察机关、司法机关四者之间的关系</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200000"/>
              </a:lnSpc>
            </a:pPr>
            <a:r>
              <a:rPr lang="en-US" altLang="zh-CN" sz="2400" dirty="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）人民代表大会</a:t>
            </a:r>
            <a:r>
              <a:rPr lang="zh-CN" altLang="en-US" sz="2400" dirty="0">
                <a:solidFill>
                  <a:srgbClr val="000000"/>
                </a:solidFill>
                <a:latin typeface="宋体" pitchFamily="2" charset="-122"/>
                <a:ea typeface="宋体" pitchFamily="2" charset="-122"/>
                <a:cs typeface="宋体" panose="02010600030101010101" pitchFamily="2" charset="-122"/>
              </a:rPr>
              <a:t>是国家权力机关。国家行政机关、监察机关、审判机关和检察机关都由本级人民代表大会</a:t>
            </a:r>
            <a:r>
              <a:rPr lang="zh-CN" altLang="en-US" sz="2400" dirty="0" smtClean="0">
                <a:solidFill>
                  <a:srgbClr val="000000"/>
                </a:solidFill>
                <a:latin typeface="宋体" pitchFamily="2" charset="-122"/>
                <a:ea typeface="宋体" pitchFamily="2" charset="-122"/>
                <a:cs typeface="宋体" panose="02010600030101010101" pitchFamily="2" charset="-122"/>
              </a:rPr>
              <a:t>产生，对</a:t>
            </a:r>
            <a:r>
              <a:rPr lang="zh-CN" altLang="en-US" sz="2400" dirty="0">
                <a:solidFill>
                  <a:srgbClr val="000000"/>
                </a:solidFill>
                <a:latin typeface="宋体" pitchFamily="2" charset="-122"/>
                <a:ea typeface="宋体" pitchFamily="2" charset="-122"/>
                <a:cs typeface="宋体" panose="02010600030101010101" pitchFamily="2" charset="-122"/>
              </a:rPr>
              <a:t>它负责、受它监督。</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）国家</a:t>
            </a:r>
            <a:r>
              <a:rPr lang="zh-CN" altLang="en-US" sz="2400" dirty="0">
                <a:solidFill>
                  <a:srgbClr val="000000"/>
                </a:solidFill>
                <a:latin typeface="宋体" pitchFamily="2" charset="-122"/>
                <a:ea typeface="宋体" pitchFamily="2" charset="-122"/>
                <a:cs typeface="宋体" panose="02010600030101010101" pitchFamily="2" charset="-122"/>
              </a:rPr>
              <a:t>行政机关是国家权力机关的执行</a:t>
            </a:r>
            <a:r>
              <a:rPr lang="zh-CN" altLang="en-US" sz="2400" dirty="0" smtClean="0">
                <a:solidFill>
                  <a:srgbClr val="000000"/>
                </a:solidFill>
                <a:latin typeface="宋体" pitchFamily="2" charset="-122"/>
                <a:ea typeface="宋体" pitchFamily="2" charset="-122"/>
                <a:cs typeface="宋体" panose="02010600030101010101" pitchFamily="2" charset="-122"/>
              </a:rPr>
              <a:t>机关，负责</a:t>
            </a:r>
            <a:r>
              <a:rPr lang="zh-CN" altLang="en-US" sz="2400" dirty="0">
                <a:solidFill>
                  <a:srgbClr val="000000"/>
                </a:solidFill>
                <a:latin typeface="宋体" pitchFamily="2" charset="-122"/>
                <a:ea typeface="宋体" pitchFamily="2" charset="-122"/>
                <a:cs typeface="宋体" panose="02010600030101010101" pitchFamily="2" charset="-122"/>
              </a:rPr>
              <a:t>贯彻执行国家权力机关通过的有关法律、决议和决定</a:t>
            </a:r>
            <a:r>
              <a:rPr lang="zh-CN" altLang="en-US" sz="2400" dirty="0" smtClean="0">
                <a:solidFill>
                  <a:srgbClr val="000000"/>
                </a:solidFill>
                <a:latin typeface="宋体" pitchFamily="2" charset="-122"/>
                <a:ea typeface="宋体" pitchFamily="2" charset="-122"/>
                <a:cs typeface="宋体" panose="02010600030101010101" pitchFamily="2" charset="-122"/>
              </a:rPr>
              <a:t>。</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483113" y="1973754"/>
            <a:ext cx="8653346" cy="3785652"/>
          </a:xfrm>
          <a:prstGeom prst="rect">
            <a:avLst/>
          </a:prstGeom>
          <a:noFill/>
          <a:ln w="9525">
            <a:noFill/>
          </a:ln>
        </p:spPr>
        <p:txBody>
          <a:bodyPr wrap="square">
            <a:spAutoFit/>
          </a:bodyPr>
          <a:lstStyle/>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）国家</a:t>
            </a:r>
            <a:r>
              <a:rPr lang="zh-CN" altLang="en-US" sz="2400" dirty="0">
                <a:solidFill>
                  <a:srgbClr val="000000"/>
                </a:solidFill>
                <a:latin typeface="宋体" pitchFamily="2" charset="-122"/>
                <a:ea typeface="宋体" pitchFamily="2" charset="-122"/>
                <a:cs typeface="宋体" panose="02010600030101010101" pitchFamily="2" charset="-122"/>
              </a:rPr>
              <a:t>监察委员会是最高监察</a:t>
            </a:r>
            <a:r>
              <a:rPr lang="zh-CN" altLang="en-US" sz="2400" dirty="0" smtClean="0">
                <a:solidFill>
                  <a:srgbClr val="000000"/>
                </a:solidFill>
                <a:latin typeface="宋体" pitchFamily="2" charset="-122"/>
                <a:ea typeface="宋体" pitchFamily="2" charset="-122"/>
                <a:cs typeface="宋体" panose="02010600030101010101" pitchFamily="2" charset="-122"/>
              </a:rPr>
              <a:t>机关，由</a:t>
            </a:r>
            <a:r>
              <a:rPr lang="zh-CN" altLang="en-US" sz="2400" dirty="0">
                <a:solidFill>
                  <a:srgbClr val="000000"/>
                </a:solidFill>
                <a:latin typeface="宋体" pitchFamily="2" charset="-122"/>
                <a:ea typeface="宋体" pitchFamily="2" charset="-122"/>
                <a:cs typeface="宋体" panose="02010600030101010101" pitchFamily="2" charset="-122"/>
              </a:rPr>
              <a:t>全国人民代表大会</a:t>
            </a:r>
            <a:r>
              <a:rPr lang="zh-CN" altLang="en-US" sz="2400" dirty="0" smtClean="0">
                <a:solidFill>
                  <a:srgbClr val="000000"/>
                </a:solidFill>
                <a:latin typeface="宋体" pitchFamily="2" charset="-122"/>
                <a:ea typeface="宋体" pitchFamily="2" charset="-122"/>
                <a:cs typeface="宋体" panose="02010600030101010101" pitchFamily="2" charset="-122"/>
              </a:rPr>
              <a:t>产生，负责</a:t>
            </a:r>
            <a:r>
              <a:rPr lang="zh-CN" altLang="en-US" sz="2400" dirty="0">
                <a:solidFill>
                  <a:srgbClr val="000000"/>
                </a:solidFill>
                <a:latin typeface="宋体" pitchFamily="2" charset="-122"/>
                <a:ea typeface="宋体" pitchFamily="2" charset="-122"/>
                <a:cs typeface="宋体" panose="02010600030101010101" pitchFamily="2" charset="-122"/>
              </a:rPr>
              <a:t>全国监察工作。监察委员会依照法律规定独立行使</a:t>
            </a:r>
            <a:r>
              <a:rPr lang="zh-CN" altLang="en-US" sz="2400" dirty="0" smtClean="0">
                <a:solidFill>
                  <a:srgbClr val="000000"/>
                </a:solidFill>
                <a:latin typeface="宋体" pitchFamily="2" charset="-122"/>
                <a:ea typeface="宋体" pitchFamily="2" charset="-122"/>
                <a:cs typeface="宋体" panose="02010600030101010101" pitchFamily="2" charset="-122"/>
              </a:rPr>
              <a:t>监察权，不</a:t>
            </a:r>
            <a:r>
              <a:rPr lang="zh-CN" altLang="en-US" sz="2400" dirty="0">
                <a:solidFill>
                  <a:srgbClr val="000000"/>
                </a:solidFill>
                <a:latin typeface="宋体" pitchFamily="2" charset="-122"/>
                <a:ea typeface="宋体" pitchFamily="2" charset="-122"/>
                <a:cs typeface="宋体" panose="02010600030101010101" pitchFamily="2" charset="-122"/>
              </a:rPr>
              <a:t>受行政机关、社会团体和个人的干涉。</a:t>
            </a:r>
          </a:p>
          <a:p>
            <a:pPr indent="0">
              <a:lnSpc>
                <a:spcPct val="20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4</a:t>
            </a:r>
            <a:r>
              <a:rPr lang="zh-CN" altLang="en-US" sz="2400" dirty="0" smtClean="0">
                <a:solidFill>
                  <a:srgbClr val="000000"/>
                </a:solidFill>
                <a:latin typeface="宋体" pitchFamily="2" charset="-122"/>
                <a:ea typeface="宋体" pitchFamily="2" charset="-122"/>
                <a:cs typeface="宋体" panose="02010600030101010101" pitchFamily="2" charset="-122"/>
              </a:rPr>
              <a:t>）审判</a:t>
            </a:r>
            <a:r>
              <a:rPr lang="zh-CN" altLang="en-US" sz="2400" dirty="0">
                <a:solidFill>
                  <a:srgbClr val="000000"/>
                </a:solidFill>
                <a:latin typeface="宋体" pitchFamily="2" charset="-122"/>
                <a:ea typeface="宋体" pitchFamily="2" charset="-122"/>
                <a:cs typeface="宋体" panose="02010600030101010101" pitchFamily="2" charset="-122"/>
              </a:rPr>
              <a:t>机关和检察机关都属于司法机关。它们都要依照法律规定独立行使</a:t>
            </a:r>
            <a:r>
              <a:rPr lang="zh-CN" altLang="en-US" sz="2400" dirty="0" smtClean="0">
                <a:solidFill>
                  <a:srgbClr val="000000"/>
                </a:solidFill>
                <a:latin typeface="宋体" pitchFamily="2" charset="-122"/>
                <a:ea typeface="宋体" pitchFamily="2" charset="-122"/>
                <a:cs typeface="宋体" panose="02010600030101010101" pitchFamily="2" charset="-122"/>
              </a:rPr>
              <a:t>职权，不</a:t>
            </a:r>
            <a:r>
              <a:rPr lang="zh-CN" altLang="en-US" sz="2400" dirty="0">
                <a:solidFill>
                  <a:srgbClr val="000000"/>
                </a:solidFill>
                <a:latin typeface="宋体" pitchFamily="2" charset="-122"/>
                <a:ea typeface="宋体" pitchFamily="2" charset="-122"/>
                <a:cs typeface="宋体" panose="02010600030101010101" pitchFamily="2" charset="-122"/>
              </a:rPr>
              <a:t>受行政机关的干涉。</a:t>
            </a:r>
          </a:p>
        </p:txBody>
      </p:sp>
    </p:spTree>
    <p:extLst>
      <p:ext uri="{BB962C8B-B14F-4D97-AF65-F5344CB8AC3E}">
        <p14:creationId xmlns="" xmlns:p14="http://schemas.microsoft.com/office/powerpoint/2010/main" val="372139391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233753" y="1198368"/>
            <a:ext cx="10062432" cy="5410712"/>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黑体" pitchFamily="49" charset="-122"/>
                <a:ea typeface="黑体" pitchFamily="49" charset="-122"/>
                <a:cs typeface="宋体" panose="02010600030101010101" pitchFamily="2" charset="-122"/>
              </a:rPr>
              <a:t>人民代表大会制度</a:t>
            </a:r>
            <a:r>
              <a:rPr lang="zh-CN" altLang="en-US" sz="2400" dirty="0">
                <a:solidFill>
                  <a:srgbClr val="000000"/>
                </a:solidFill>
                <a:latin typeface="黑体" pitchFamily="49" charset="-122"/>
                <a:ea typeface="黑体" pitchFamily="49" charset="-122"/>
                <a:cs typeface="宋体" panose="02010600030101010101" pitchFamily="2" charset="-122"/>
              </a:rPr>
              <a:t>是人民当家作主的根本保证。</a:t>
            </a:r>
            <a:r>
              <a:rPr lang="zh-CN" altLang="en-US" sz="2400" dirty="0" smtClean="0">
                <a:solidFill>
                  <a:srgbClr val="000000"/>
                </a:solidFill>
                <a:latin typeface="宋体" pitchFamily="2" charset="-122"/>
                <a:ea typeface="宋体" pitchFamily="2" charset="-122"/>
                <a:cs typeface="宋体" panose="02010600030101010101" pitchFamily="2" charset="-122"/>
              </a:rPr>
              <a:t>   </a:t>
            </a:r>
            <a:endParaRPr lang="en-US" altLang="zh-CN" sz="2400" dirty="0" smtClean="0">
              <a:solidFill>
                <a:srgbClr val="000000"/>
              </a:solidFill>
              <a:latin typeface="宋体" pitchFamily="2" charset="-122"/>
              <a:ea typeface="宋体" pitchFamily="2"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我国</a:t>
            </a:r>
            <a:r>
              <a:rPr lang="zh-CN" altLang="en-US" sz="2400" dirty="0">
                <a:solidFill>
                  <a:srgbClr val="000000"/>
                </a:solidFill>
                <a:latin typeface="宋体" pitchFamily="2" charset="-122"/>
                <a:ea typeface="宋体" pitchFamily="2" charset="-122"/>
                <a:cs typeface="宋体" panose="02010600030101010101" pitchFamily="2" charset="-122"/>
              </a:rPr>
              <a:t>宪法</a:t>
            </a:r>
            <a:r>
              <a:rPr lang="zh-CN" altLang="en-US" sz="2400" dirty="0" smtClean="0">
                <a:solidFill>
                  <a:srgbClr val="000000"/>
                </a:solidFill>
                <a:latin typeface="宋体" pitchFamily="2" charset="-122"/>
                <a:ea typeface="宋体" pitchFamily="2" charset="-122"/>
                <a:cs typeface="宋体" panose="02010600030101010101" pitchFamily="2" charset="-122"/>
              </a:rPr>
              <a:t>规定：</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中华人民共和国的一切权力属于人民。”人民当家作主的途径和形式</a:t>
            </a:r>
            <a:r>
              <a:rPr lang="zh-CN" altLang="en-US" sz="2400" dirty="0" smtClean="0">
                <a:solidFill>
                  <a:srgbClr val="000000"/>
                </a:solidFill>
                <a:latin typeface="宋体" pitchFamily="2" charset="-122"/>
                <a:ea typeface="宋体" pitchFamily="2" charset="-122"/>
                <a:cs typeface="宋体" panose="02010600030101010101" pitchFamily="2" charset="-122"/>
              </a:rPr>
              <a:t>多种多样，最</a:t>
            </a:r>
            <a:r>
              <a:rPr lang="zh-CN" altLang="en-US" sz="2400" dirty="0">
                <a:solidFill>
                  <a:srgbClr val="000000"/>
                </a:solidFill>
                <a:latin typeface="宋体" pitchFamily="2" charset="-122"/>
                <a:ea typeface="宋体" pitchFamily="2" charset="-122"/>
                <a:cs typeface="宋体" panose="02010600030101010101" pitchFamily="2" charset="-122"/>
              </a:rPr>
              <a:t>根本、最重要的是掌握国家政权、行使国家权力。人民掌握国家政权、行使国家权力必须通过一定的组织形式和制度来实现、来保证。宪法</a:t>
            </a:r>
            <a:r>
              <a:rPr lang="zh-CN" altLang="en-US" sz="2400" dirty="0" smtClean="0">
                <a:solidFill>
                  <a:srgbClr val="000000"/>
                </a:solidFill>
                <a:latin typeface="宋体" pitchFamily="2" charset="-122"/>
                <a:ea typeface="宋体" pitchFamily="2" charset="-122"/>
                <a:cs typeface="宋体" panose="02010600030101010101" pitchFamily="2" charset="-122"/>
              </a:rPr>
              <a:t>规定：</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人民行使国家权力的机关是全国人民代表大会和地方各级人民代表大会。”人民代表大会制度是我们国家的</a:t>
            </a:r>
            <a:r>
              <a:rPr lang="zh-CN" altLang="en-US" sz="2400" dirty="0" smtClean="0">
                <a:solidFill>
                  <a:srgbClr val="000000"/>
                </a:solidFill>
                <a:latin typeface="宋体" pitchFamily="2" charset="-122"/>
                <a:ea typeface="宋体" pitchFamily="2" charset="-122"/>
                <a:cs typeface="宋体" panose="02010600030101010101" pitchFamily="2" charset="-122"/>
              </a:rPr>
              <a:t>政体，是</a:t>
            </a:r>
            <a:r>
              <a:rPr lang="zh-CN" altLang="en-US" sz="2400" dirty="0">
                <a:solidFill>
                  <a:srgbClr val="000000"/>
                </a:solidFill>
                <a:latin typeface="宋体" pitchFamily="2" charset="-122"/>
                <a:ea typeface="宋体" pitchFamily="2" charset="-122"/>
                <a:cs typeface="宋体" panose="02010600030101010101" pitchFamily="2" charset="-122"/>
              </a:rPr>
              <a:t>全国各族人民管理国家的基本组织</a:t>
            </a:r>
            <a:r>
              <a:rPr lang="zh-CN" altLang="en-US" sz="2400" dirty="0" smtClean="0">
                <a:solidFill>
                  <a:srgbClr val="000000"/>
                </a:solidFill>
                <a:latin typeface="宋体" pitchFamily="2" charset="-122"/>
                <a:ea typeface="宋体" pitchFamily="2" charset="-122"/>
                <a:cs typeface="宋体" panose="02010600030101010101" pitchFamily="2" charset="-122"/>
              </a:rPr>
              <a:t>形式，是</a:t>
            </a:r>
            <a:r>
              <a:rPr lang="zh-CN" altLang="en-US" sz="2400" dirty="0">
                <a:solidFill>
                  <a:srgbClr val="000000"/>
                </a:solidFill>
                <a:latin typeface="宋体" pitchFamily="2" charset="-122"/>
                <a:ea typeface="宋体" pitchFamily="2" charset="-122"/>
                <a:cs typeface="宋体" panose="02010600030101010101" pitchFamily="2" charset="-122"/>
              </a:rPr>
              <a:t>我们党在政权建设中走群众路线的最好的、最有效的形式。我国的人民代表代表大会制度主要从以下三个方面确保了人民</a:t>
            </a:r>
            <a:r>
              <a:rPr lang="zh-CN" altLang="en-US" sz="2400" dirty="0" smtClean="0">
                <a:solidFill>
                  <a:srgbClr val="000000"/>
                </a:solidFill>
                <a:latin typeface="宋体" pitchFamily="2" charset="-122"/>
                <a:ea typeface="宋体" pitchFamily="2" charset="-122"/>
                <a:cs typeface="宋体" panose="02010600030101010101" pitchFamily="2" charset="-122"/>
              </a:rPr>
              <a:t>当家作主：一</a:t>
            </a:r>
            <a:r>
              <a:rPr lang="zh-CN" altLang="en-US" sz="2400" dirty="0">
                <a:solidFill>
                  <a:srgbClr val="000000"/>
                </a:solidFill>
                <a:latin typeface="宋体" pitchFamily="2" charset="-122"/>
                <a:ea typeface="宋体" pitchFamily="2" charset="-122"/>
                <a:cs typeface="宋体" panose="02010600030101010101" pitchFamily="2" charset="-122"/>
              </a:rPr>
              <a:t>是各级人大都由民主选举产生，对</a:t>
            </a:r>
            <a:r>
              <a:rPr lang="zh-CN" altLang="en-US" sz="2400" dirty="0" smtClean="0">
                <a:solidFill>
                  <a:srgbClr val="000000"/>
                </a:solidFill>
                <a:latin typeface="宋体" pitchFamily="2" charset="-122"/>
                <a:ea typeface="宋体" pitchFamily="2" charset="-122"/>
                <a:cs typeface="宋体" panose="02010600030101010101" pitchFamily="2" charset="-122"/>
              </a:rPr>
              <a:t>人民</a:t>
            </a:r>
            <a:endParaRPr lang="zh-CN" altLang="en-US" sz="2400" dirty="0">
              <a:solidFill>
                <a:srgbClr val="000000"/>
              </a:solidFill>
              <a:latin typeface="宋体" pitchFamily="2" charset="-122"/>
              <a:ea typeface="宋体" pitchFamily="2" charset="-122"/>
              <a:cs typeface="宋体" panose="02010600030101010101" pitchFamily="2" charset="-122"/>
            </a:endParaRPr>
          </a:p>
        </p:txBody>
      </p:sp>
    </p:spTree>
    <p:extLst>
      <p:ext uri="{BB962C8B-B14F-4D97-AF65-F5344CB8AC3E}">
        <p14:creationId xmlns="" xmlns:p14="http://schemas.microsoft.com/office/powerpoint/2010/main" val="30837553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32309" y="1309880"/>
            <a:ext cx="10162793" cy="5410712"/>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负责，受</a:t>
            </a:r>
            <a:r>
              <a:rPr lang="zh-CN" altLang="en-US" sz="2400" dirty="0">
                <a:solidFill>
                  <a:srgbClr val="000000"/>
                </a:solidFill>
                <a:latin typeface="宋体" pitchFamily="2" charset="-122"/>
                <a:ea typeface="宋体" pitchFamily="2" charset="-122"/>
                <a:cs typeface="宋体" panose="02010600030101010101" pitchFamily="2" charset="-122"/>
              </a:rPr>
              <a:t>人民</a:t>
            </a:r>
            <a:r>
              <a:rPr lang="zh-CN" altLang="en-US" sz="2400" dirty="0" smtClean="0">
                <a:solidFill>
                  <a:srgbClr val="000000"/>
                </a:solidFill>
                <a:latin typeface="宋体" pitchFamily="2" charset="-122"/>
                <a:ea typeface="宋体" pitchFamily="2" charset="-122"/>
                <a:cs typeface="宋体" panose="02010600030101010101" pitchFamily="2" charset="-122"/>
              </a:rPr>
              <a:t>监督；二</a:t>
            </a:r>
            <a:r>
              <a:rPr lang="zh-CN" altLang="en-US" sz="2400" dirty="0">
                <a:solidFill>
                  <a:srgbClr val="000000"/>
                </a:solidFill>
                <a:latin typeface="宋体" pitchFamily="2" charset="-122"/>
                <a:ea typeface="宋体" pitchFamily="2" charset="-122"/>
                <a:cs typeface="宋体" panose="02010600030101010101" pitchFamily="2" charset="-122"/>
              </a:rPr>
              <a:t>是各级人大及其常委会集体行使</a:t>
            </a:r>
            <a:r>
              <a:rPr lang="zh-CN" altLang="en-US" sz="2400" dirty="0" smtClean="0">
                <a:solidFill>
                  <a:srgbClr val="000000"/>
                </a:solidFill>
                <a:latin typeface="宋体" pitchFamily="2" charset="-122"/>
                <a:ea typeface="宋体" pitchFamily="2" charset="-122"/>
                <a:cs typeface="宋体" panose="02010600030101010101" pitchFamily="2" charset="-122"/>
              </a:rPr>
              <a:t>职权，集体</a:t>
            </a:r>
            <a:r>
              <a:rPr lang="zh-CN" altLang="en-US" sz="2400" dirty="0">
                <a:solidFill>
                  <a:srgbClr val="000000"/>
                </a:solidFill>
                <a:latin typeface="宋体" pitchFamily="2" charset="-122"/>
                <a:ea typeface="宋体" pitchFamily="2" charset="-122"/>
                <a:cs typeface="宋体" panose="02010600030101010101" pitchFamily="2" charset="-122"/>
              </a:rPr>
              <a:t>决定</a:t>
            </a:r>
            <a:r>
              <a:rPr lang="zh-CN" altLang="en-US" sz="2400" dirty="0" smtClean="0">
                <a:solidFill>
                  <a:srgbClr val="000000"/>
                </a:solidFill>
                <a:latin typeface="宋体" pitchFamily="2" charset="-122"/>
                <a:ea typeface="宋体" pitchFamily="2" charset="-122"/>
                <a:cs typeface="宋体" panose="02010600030101010101" pitchFamily="2" charset="-122"/>
              </a:rPr>
              <a:t>问题，集中</a:t>
            </a:r>
            <a:r>
              <a:rPr lang="zh-CN" altLang="en-US" sz="2400" dirty="0">
                <a:solidFill>
                  <a:srgbClr val="000000"/>
                </a:solidFill>
                <a:latin typeface="宋体" pitchFamily="2" charset="-122"/>
                <a:ea typeface="宋体" pitchFamily="2" charset="-122"/>
                <a:cs typeface="宋体" panose="02010600030101010101" pitchFamily="2" charset="-122"/>
              </a:rPr>
              <a:t>人民的共同</a:t>
            </a:r>
            <a:r>
              <a:rPr lang="zh-CN" altLang="en-US" sz="2400" dirty="0" smtClean="0">
                <a:solidFill>
                  <a:srgbClr val="000000"/>
                </a:solidFill>
                <a:latin typeface="宋体" pitchFamily="2" charset="-122"/>
                <a:ea typeface="宋体" pitchFamily="2" charset="-122"/>
                <a:cs typeface="宋体" panose="02010600030101010101" pitchFamily="2" charset="-122"/>
              </a:rPr>
              <a:t>意志，代表</a:t>
            </a:r>
            <a:r>
              <a:rPr lang="zh-CN" altLang="en-US" sz="2400" dirty="0">
                <a:solidFill>
                  <a:srgbClr val="000000"/>
                </a:solidFill>
                <a:latin typeface="宋体" pitchFamily="2" charset="-122"/>
                <a:ea typeface="宋体" pitchFamily="2" charset="-122"/>
                <a:cs typeface="宋体" panose="02010600030101010101" pitchFamily="2" charset="-122"/>
              </a:rPr>
              <a:t>人民的根本</a:t>
            </a:r>
            <a:r>
              <a:rPr lang="zh-CN" altLang="en-US" sz="2400" dirty="0" smtClean="0">
                <a:solidFill>
                  <a:srgbClr val="000000"/>
                </a:solidFill>
                <a:latin typeface="宋体" pitchFamily="2" charset="-122"/>
                <a:ea typeface="宋体" pitchFamily="2" charset="-122"/>
                <a:cs typeface="宋体" panose="02010600030101010101" pitchFamily="2" charset="-122"/>
              </a:rPr>
              <a:t>利益；三</a:t>
            </a:r>
            <a:r>
              <a:rPr lang="zh-CN" altLang="en-US" sz="2400" dirty="0">
                <a:solidFill>
                  <a:srgbClr val="000000"/>
                </a:solidFill>
                <a:latin typeface="宋体" pitchFamily="2" charset="-122"/>
                <a:ea typeface="宋体" pitchFamily="2" charset="-122"/>
                <a:cs typeface="宋体" panose="02010600030101010101" pitchFamily="2" charset="-122"/>
              </a:rPr>
              <a:t>是国家行政机关、监察机关、审判机关、检察机关都由人大</a:t>
            </a:r>
            <a:r>
              <a:rPr lang="zh-CN" altLang="en-US" sz="2400" dirty="0" smtClean="0">
                <a:solidFill>
                  <a:srgbClr val="000000"/>
                </a:solidFill>
                <a:latin typeface="宋体" pitchFamily="2" charset="-122"/>
                <a:ea typeface="宋体" pitchFamily="2" charset="-122"/>
                <a:cs typeface="宋体" panose="02010600030101010101" pitchFamily="2" charset="-122"/>
              </a:rPr>
              <a:t>产生，对</a:t>
            </a:r>
            <a:r>
              <a:rPr lang="zh-CN" altLang="en-US" sz="2400" dirty="0">
                <a:solidFill>
                  <a:srgbClr val="000000"/>
                </a:solidFill>
                <a:latin typeface="宋体" pitchFamily="2" charset="-122"/>
                <a:ea typeface="宋体" pitchFamily="2" charset="-122"/>
                <a:cs typeface="宋体" panose="02010600030101010101" pitchFamily="2" charset="-122"/>
              </a:rPr>
              <a:t>人大</a:t>
            </a:r>
            <a:r>
              <a:rPr lang="zh-CN" altLang="en-US" sz="2400" dirty="0" smtClean="0">
                <a:solidFill>
                  <a:srgbClr val="000000"/>
                </a:solidFill>
                <a:latin typeface="宋体" pitchFamily="2" charset="-122"/>
                <a:ea typeface="宋体" pitchFamily="2" charset="-122"/>
                <a:cs typeface="宋体" panose="02010600030101010101" pitchFamily="2" charset="-122"/>
              </a:rPr>
              <a:t>负责，受</a:t>
            </a:r>
            <a:r>
              <a:rPr lang="zh-CN" altLang="en-US" sz="2400" dirty="0">
                <a:solidFill>
                  <a:srgbClr val="000000"/>
                </a:solidFill>
                <a:latin typeface="宋体" pitchFamily="2" charset="-122"/>
                <a:ea typeface="宋体" pitchFamily="2" charset="-122"/>
                <a:cs typeface="宋体" panose="02010600030101010101" pitchFamily="2" charset="-122"/>
              </a:rPr>
              <a:t>人大监督。我们这种国家政权</a:t>
            </a:r>
            <a:r>
              <a:rPr lang="zh-CN" altLang="en-US" sz="2400" dirty="0" smtClean="0">
                <a:solidFill>
                  <a:srgbClr val="000000"/>
                </a:solidFill>
                <a:latin typeface="宋体" pitchFamily="2" charset="-122"/>
                <a:ea typeface="宋体" pitchFamily="2" charset="-122"/>
                <a:cs typeface="宋体" panose="02010600030101010101" pitchFamily="2" charset="-122"/>
              </a:rPr>
              <a:t>组织形式，从</a:t>
            </a:r>
            <a:r>
              <a:rPr lang="zh-CN" altLang="en-US" sz="2400" dirty="0">
                <a:solidFill>
                  <a:srgbClr val="000000"/>
                </a:solidFill>
                <a:latin typeface="宋体" pitchFamily="2" charset="-122"/>
                <a:ea typeface="宋体" pitchFamily="2" charset="-122"/>
                <a:cs typeface="宋体" panose="02010600030101010101" pitchFamily="2" charset="-122"/>
              </a:rPr>
              <a:t>制度上保证了人民</a:t>
            </a:r>
            <a:r>
              <a:rPr lang="zh-CN" altLang="en-US" sz="2400" dirty="0" smtClean="0">
                <a:solidFill>
                  <a:srgbClr val="000000"/>
                </a:solidFill>
                <a:latin typeface="宋体" pitchFamily="2" charset="-122"/>
                <a:ea typeface="宋体" pitchFamily="2" charset="-122"/>
                <a:cs typeface="宋体" panose="02010600030101010101" pitchFamily="2" charset="-122"/>
              </a:rPr>
              <a:t>当家作主，是</a:t>
            </a:r>
            <a:r>
              <a:rPr lang="zh-CN" altLang="en-US" sz="2400" dirty="0">
                <a:solidFill>
                  <a:srgbClr val="000000"/>
                </a:solidFill>
                <a:latin typeface="宋体" pitchFamily="2" charset="-122"/>
                <a:ea typeface="宋体" pitchFamily="2" charset="-122"/>
                <a:cs typeface="宋体" panose="02010600030101010101" pitchFamily="2" charset="-122"/>
              </a:rPr>
              <a:t>实现好、维护好和发展好最广大人民根本利益的可靠</a:t>
            </a:r>
            <a:r>
              <a:rPr lang="zh-CN" altLang="en-US" sz="2400" dirty="0" smtClean="0">
                <a:solidFill>
                  <a:srgbClr val="000000"/>
                </a:solidFill>
                <a:latin typeface="宋体" pitchFamily="2" charset="-122"/>
                <a:ea typeface="宋体" pitchFamily="2" charset="-122"/>
                <a:cs typeface="宋体" panose="02010600030101010101" pitchFamily="2" charset="-122"/>
              </a:rPr>
              <a:t>保证，也</a:t>
            </a:r>
            <a:r>
              <a:rPr lang="zh-CN" altLang="en-US" sz="2400" dirty="0">
                <a:solidFill>
                  <a:srgbClr val="000000"/>
                </a:solidFill>
                <a:latin typeface="宋体" pitchFamily="2" charset="-122"/>
                <a:ea typeface="宋体" pitchFamily="2" charset="-122"/>
                <a:cs typeface="宋体" panose="02010600030101010101" pitchFamily="2" charset="-122"/>
              </a:rPr>
              <a:t>是我们国家经受住各种风险考验、克服各种困难的可靠保证。</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注意：学习</a:t>
            </a:r>
            <a:r>
              <a:rPr lang="zh-CN" altLang="en-US" sz="2400" dirty="0">
                <a:solidFill>
                  <a:srgbClr val="000000"/>
                </a:solidFill>
                <a:latin typeface="楷体" pitchFamily="49" charset="-122"/>
                <a:ea typeface="楷体" pitchFamily="49" charset="-122"/>
                <a:cs typeface="宋体" panose="02010600030101010101" pitchFamily="2" charset="-122"/>
              </a:rPr>
              <a:t>时应注意将权力和权利区分开来。权力是政治上的强制力量和职责范围内的支配力量。权利是公民或者法人依法行使的权力和享受的利益。</a:t>
            </a:r>
          </a:p>
        </p:txBody>
      </p:sp>
    </p:spTree>
    <p:extLst>
      <p:ext uri="{BB962C8B-B14F-4D97-AF65-F5344CB8AC3E}">
        <p14:creationId xmlns="" xmlns:p14="http://schemas.microsoft.com/office/powerpoint/2010/main" val="35460818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9" y="1287578"/>
            <a:ext cx="10660568" cy="5410712"/>
          </a:xfrm>
          <a:prstGeom prst="rect">
            <a:avLst/>
          </a:prstGeom>
          <a:noFill/>
          <a:ln w="9525">
            <a:noFill/>
          </a:ln>
        </p:spPr>
        <p:txBody>
          <a:bodyPr wrap="square">
            <a:spAutoFit/>
          </a:bodyPr>
          <a:lstStyle/>
          <a:p>
            <a:pPr indent="0">
              <a:lnSpc>
                <a:spcPct val="160000"/>
              </a:lnSpc>
            </a:pPr>
            <a:r>
              <a:rPr lang="en-US" altLang="zh-CN" sz="2400" dirty="0" smtClean="0">
                <a:solidFill>
                  <a:srgbClr val="000000"/>
                </a:solidFill>
                <a:latin typeface="黑体" pitchFamily="49" charset="-122"/>
                <a:ea typeface="黑体" pitchFamily="49" charset="-122"/>
                <a:cs typeface="宋体" panose="02010600030101010101" pitchFamily="2" charset="-122"/>
              </a:rPr>
              <a:t>3.</a:t>
            </a:r>
            <a:r>
              <a:rPr lang="zh-CN" altLang="en-US" sz="2400" dirty="0">
                <a:solidFill>
                  <a:srgbClr val="000000"/>
                </a:solidFill>
                <a:latin typeface="黑体" pitchFamily="49" charset="-122"/>
                <a:ea typeface="黑体" pitchFamily="49" charset="-122"/>
                <a:cs typeface="宋体" panose="02010600030101010101" pitchFamily="2" charset="-122"/>
              </a:rPr>
              <a:t>毫不动摇地鼓励、支持和引导个体、私营等非公有制经济发展</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）我国</a:t>
            </a:r>
            <a:r>
              <a:rPr lang="zh-CN" altLang="en-US" sz="2400" dirty="0">
                <a:solidFill>
                  <a:srgbClr val="000000"/>
                </a:solidFill>
                <a:latin typeface="宋体" pitchFamily="2" charset="-122"/>
                <a:ea typeface="宋体" pitchFamily="2" charset="-122"/>
                <a:cs typeface="宋体" panose="02010600030101010101" pitchFamily="2" charset="-122"/>
              </a:rPr>
              <a:t>社会主义建设几十年的经验告诉</a:t>
            </a:r>
            <a:r>
              <a:rPr lang="zh-CN" altLang="en-US" sz="2400" dirty="0" smtClean="0">
                <a:solidFill>
                  <a:srgbClr val="000000"/>
                </a:solidFill>
                <a:latin typeface="宋体" pitchFamily="2" charset="-122"/>
                <a:ea typeface="宋体" pitchFamily="2" charset="-122"/>
                <a:cs typeface="宋体" panose="02010600030101010101" pitchFamily="2" charset="-122"/>
              </a:rPr>
              <a:t>我们，面对</a:t>
            </a:r>
            <a:r>
              <a:rPr lang="zh-CN" altLang="en-US" sz="2400" dirty="0">
                <a:solidFill>
                  <a:srgbClr val="000000"/>
                </a:solidFill>
                <a:latin typeface="宋体" pitchFamily="2" charset="-122"/>
                <a:ea typeface="宋体" pitchFamily="2" charset="-122"/>
                <a:cs typeface="宋体" panose="02010600030101010101" pitchFamily="2" charset="-122"/>
              </a:rPr>
              <a:t>参差不齐的生产力</a:t>
            </a:r>
            <a:r>
              <a:rPr lang="zh-CN" altLang="en-US" sz="2400" dirty="0" smtClean="0">
                <a:solidFill>
                  <a:srgbClr val="000000"/>
                </a:solidFill>
                <a:latin typeface="宋体" pitchFamily="2" charset="-122"/>
                <a:ea typeface="宋体" pitchFamily="2" charset="-122"/>
                <a:cs typeface="宋体" panose="02010600030101010101" pitchFamily="2" charset="-122"/>
              </a:rPr>
              <a:t>水平，实行</a:t>
            </a:r>
            <a:r>
              <a:rPr lang="zh-CN" altLang="en-US" sz="2400" dirty="0">
                <a:solidFill>
                  <a:srgbClr val="000000"/>
                </a:solidFill>
                <a:latin typeface="宋体" pitchFamily="2" charset="-122"/>
                <a:ea typeface="宋体" pitchFamily="2" charset="-122"/>
                <a:cs typeface="宋体" panose="02010600030101010101" pitchFamily="2" charset="-122"/>
              </a:rPr>
              <a:t>单一的</a:t>
            </a:r>
            <a:r>
              <a:rPr lang="zh-CN" altLang="en-US" sz="2400" dirty="0" smtClean="0">
                <a:solidFill>
                  <a:srgbClr val="000000"/>
                </a:solidFill>
                <a:latin typeface="宋体" pitchFamily="2" charset="-122"/>
                <a:ea typeface="宋体" pitchFamily="2" charset="-122"/>
                <a:cs typeface="宋体" panose="02010600030101010101" pitchFamily="2" charset="-122"/>
              </a:rPr>
              <a:t>公有制，不</a:t>
            </a:r>
            <a:r>
              <a:rPr lang="zh-CN" altLang="en-US" sz="2400" dirty="0">
                <a:solidFill>
                  <a:srgbClr val="000000"/>
                </a:solidFill>
                <a:latin typeface="宋体" pitchFamily="2" charset="-122"/>
                <a:ea typeface="宋体" pitchFamily="2" charset="-122"/>
                <a:cs typeface="宋体" panose="02010600030101010101" pitchFamily="2" charset="-122"/>
              </a:rPr>
              <a:t>符合我国</a:t>
            </a:r>
            <a:r>
              <a:rPr lang="zh-CN" altLang="en-US" sz="2400" dirty="0" smtClean="0">
                <a:solidFill>
                  <a:srgbClr val="000000"/>
                </a:solidFill>
                <a:latin typeface="宋体" pitchFamily="2" charset="-122"/>
                <a:ea typeface="宋体" pitchFamily="2" charset="-122"/>
                <a:cs typeface="宋体" panose="02010600030101010101" pitchFamily="2" charset="-122"/>
              </a:rPr>
              <a:t>国情，不利于</a:t>
            </a:r>
            <a:r>
              <a:rPr lang="zh-CN" altLang="en-US" sz="2400" dirty="0">
                <a:solidFill>
                  <a:srgbClr val="000000"/>
                </a:solidFill>
                <a:latin typeface="宋体" pitchFamily="2" charset="-122"/>
                <a:ea typeface="宋体" pitchFamily="2" charset="-122"/>
                <a:cs typeface="宋体" panose="02010600030101010101" pitchFamily="2" charset="-122"/>
              </a:rPr>
              <a:t>生产力的解放和发展。</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）我国</a:t>
            </a:r>
            <a:r>
              <a:rPr lang="zh-CN" altLang="en-US" sz="2400" dirty="0">
                <a:solidFill>
                  <a:srgbClr val="000000"/>
                </a:solidFill>
                <a:latin typeface="宋体" pitchFamily="2" charset="-122"/>
                <a:ea typeface="宋体" pitchFamily="2" charset="-122"/>
                <a:cs typeface="宋体" panose="02010600030101010101" pitchFamily="2" charset="-122"/>
              </a:rPr>
              <a:t>生产力水平还相当</a:t>
            </a:r>
            <a:r>
              <a:rPr lang="zh-CN" altLang="en-US" sz="2400" dirty="0" smtClean="0">
                <a:solidFill>
                  <a:srgbClr val="000000"/>
                </a:solidFill>
                <a:latin typeface="宋体" pitchFamily="2" charset="-122"/>
                <a:ea typeface="宋体" pitchFamily="2" charset="-122"/>
                <a:cs typeface="宋体" panose="02010600030101010101" pitchFamily="2" charset="-122"/>
              </a:rPr>
              <a:t>低，远</a:t>
            </a:r>
            <a:r>
              <a:rPr lang="zh-CN" altLang="en-US" sz="2400" dirty="0">
                <a:solidFill>
                  <a:srgbClr val="000000"/>
                </a:solidFill>
                <a:latin typeface="宋体" pitchFamily="2" charset="-122"/>
                <a:ea typeface="宋体" pitchFamily="2" charset="-122"/>
                <a:cs typeface="宋体" panose="02010600030101010101" pitchFamily="2" charset="-122"/>
              </a:rPr>
              <a:t>未达到消灭个体、私营等非公有制经济的程度。我国现阶段发展私营经济也有其客观必然性。个体经济的存在和</a:t>
            </a:r>
            <a:r>
              <a:rPr lang="zh-CN" altLang="en-US" sz="2400" dirty="0" smtClean="0">
                <a:solidFill>
                  <a:srgbClr val="000000"/>
                </a:solidFill>
                <a:latin typeface="宋体" pitchFamily="2" charset="-122"/>
                <a:ea typeface="宋体" pitchFamily="2" charset="-122"/>
                <a:cs typeface="宋体" panose="02010600030101010101" pitchFamily="2" charset="-122"/>
              </a:rPr>
              <a:t>发展，必然</a:t>
            </a:r>
            <a:r>
              <a:rPr lang="zh-CN" altLang="en-US" sz="2400" dirty="0">
                <a:solidFill>
                  <a:srgbClr val="000000"/>
                </a:solidFill>
                <a:latin typeface="宋体" pitchFamily="2" charset="-122"/>
                <a:ea typeface="宋体" pitchFamily="2" charset="-122"/>
                <a:cs typeface="宋体" panose="02010600030101010101" pitchFamily="2" charset="-122"/>
              </a:rPr>
              <a:t>产生私营经济。</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3</a:t>
            </a:r>
            <a:r>
              <a:rPr lang="zh-CN" altLang="en-US" sz="2400" dirty="0" smtClean="0">
                <a:solidFill>
                  <a:srgbClr val="000000"/>
                </a:solidFill>
                <a:latin typeface="宋体" pitchFamily="2" charset="-122"/>
                <a:ea typeface="宋体" pitchFamily="2" charset="-122"/>
                <a:cs typeface="宋体" panose="02010600030101010101" pitchFamily="2" charset="-122"/>
              </a:rPr>
              <a:t>）个体</a:t>
            </a:r>
            <a:r>
              <a:rPr lang="zh-CN" altLang="en-US" sz="2400" dirty="0">
                <a:solidFill>
                  <a:srgbClr val="000000"/>
                </a:solidFill>
                <a:latin typeface="宋体" pitchFamily="2" charset="-122"/>
                <a:ea typeface="宋体" pitchFamily="2" charset="-122"/>
                <a:cs typeface="宋体" panose="02010600030101010101" pitchFamily="2" charset="-122"/>
              </a:rPr>
              <a:t>、私营经济对我国社会主义市场经济发展有积极作用。</a:t>
            </a:r>
            <a:r>
              <a:rPr lang="zh-CN" altLang="en-US" sz="2400" dirty="0" smtClean="0">
                <a:solidFill>
                  <a:srgbClr val="000000"/>
                </a:solidFill>
                <a:latin typeface="宋体" pitchFamily="2" charset="-122"/>
                <a:ea typeface="宋体" pitchFamily="2" charset="-122"/>
                <a:cs typeface="宋体" panose="02010600030101010101" pitchFamily="2" charset="-122"/>
              </a:rPr>
              <a:t>第一，促进</a:t>
            </a:r>
            <a:r>
              <a:rPr lang="zh-CN" altLang="en-US" sz="2400" dirty="0">
                <a:solidFill>
                  <a:srgbClr val="000000"/>
                </a:solidFill>
                <a:latin typeface="宋体" pitchFamily="2" charset="-122"/>
                <a:ea typeface="宋体" pitchFamily="2" charset="-122"/>
                <a:cs typeface="宋体" panose="02010600030101010101" pitchFamily="2" charset="-122"/>
              </a:rPr>
              <a:t>了国民经济的快速增长。</a:t>
            </a:r>
            <a:r>
              <a:rPr lang="zh-CN" altLang="en-US" sz="2400" dirty="0" smtClean="0">
                <a:solidFill>
                  <a:srgbClr val="000000"/>
                </a:solidFill>
                <a:latin typeface="宋体" pitchFamily="2" charset="-122"/>
                <a:ea typeface="宋体" pitchFamily="2" charset="-122"/>
                <a:cs typeface="宋体" panose="02010600030101010101" pitchFamily="2" charset="-122"/>
              </a:rPr>
              <a:t>第二，拓宽</a:t>
            </a:r>
            <a:r>
              <a:rPr lang="zh-CN" altLang="en-US" sz="2400" dirty="0">
                <a:solidFill>
                  <a:srgbClr val="000000"/>
                </a:solidFill>
                <a:latin typeface="宋体" pitchFamily="2" charset="-122"/>
                <a:ea typeface="宋体" pitchFamily="2" charset="-122"/>
                <a:cs typeface="宋体" panose="02010600030101010101" pitchFamily="2" charset="-122"/>
              </a:rPr>
              <a:t>了就业渠道。</a:t>
            </a:r>
            <a:r>
              <a:rPr lang="zh-CN" altLang="en-US" sz="2400" dirty="0" smtClean="0">
                <a:solidFill>
                  <a:srgbClr val="000000"/>
                </a:solidFill>
                <a:latin typeface="宋体" pitchFamily="2" charset="-122"/>
                <a:ea typeface="宋体" pitchFamily="2" charset="-122"/>
                <a:cs typeface="宋体" panose="02010600030101010101" pitchFamily="2" charset="-122"/>
              </a:rPr>
              <a:t>第三，满足</a:t>
            </a:r>
            <a:r>
              <a:rPr lang="zh-CN" altLang="en-US" sz="2400" dirty="0">
                <a:solidFill>
                  <a:srgbClr val="000000"/>
                </a:solidFill>
                <a:latin typeface="宋体" pitchFamily="2" charset="-122"/>
                <a:ea typeface="宋体" pitchFamily="2" charset="-122"/>
                <a:cs typeface="宋体" panose="02010600030101010101" pitchFamily="2" charset="-122"/>
              </a:rPr>
              <a:t>了人们多样化的要求。第四，增加了群众和国家收入。第五，个体、私营经济活跃的地方，</a:t>
            </a:r>
          </a:p>
        </p:txBody>
      </p:sp>
    </p:spTree>
    <p:extLst>
      <p:ext uri="{BB962C8B-B14F-4D97-AF65-F5344CB8AC3E}">
        <p14:creationId xmlns="" xmlns:p14="http://schemas.microsoft.com/office/powerpoint/2010/main" val="117356064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9" y="1399091"/>
            <a:ext cx="10024949" cy="4819781"/>
          </a:xfrm>
          <a:prstGeom prst="rect">
            <a:avLst/>
          </a:prstGeom>
          <a:noFill/>
          <a:ln w="9525">
            <a:noFill/>
          </a:ln>
        </p:spPr>
        <p:txBody>
          <a:bodyPr wrap="square">
            <a:spAutoFit/>
          </a:bodyPr>
          <a:lstStyle/>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商品、资本、技术等市场发育较快，有利于市场竞争的开展、市场规则的建立和市场体系的发展。</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4</a:t>
            </a:r>
            <a:r>
              <a:rPr lang="zh-CN" altLang="en-US" sz="2400" dirty="0" smtClean="0">
                <a:solidFill>
                  <a:srgbClr val="000000"/>
                </a:solidFill>
                <a:latin typeface="宋体" pitchFamily="2" charset="-122"/>
                <a:ea typeface="宋体" pitchFamily="2" charset="-122"/>
                <a:cs typeface="宋体" panose="02010600030101010101" pitchFamily="2" charset="-122"/>
              </a:rPr>
              <a:t>）随着</a:t>
            </a:r>
            <a:r>
              <a:rPr lang="zh-CN" altLang="en-US" sz="2400" dirty="0">
                <a:solidFill>
                  <a:srgbClr val="000000"/>
                </a:solidFill>
                <a:latin typeface="宋体" pitchFamily="2" charset="-122"/>
                <a:ea typeface="宋体" pitchFamily="2" charset="-122"/>
                <a:cs typeface="宋体" panose="02010600030101010101" pitchFamily="2" charset="-122"/>
              </a:rPr>
              <a:t>我国所有制结构的调整和</a:t>
            </a:r>
            <a:r>
              <a:rPr lang="zh-CN" altLang="en-US" sz="2400" dirty="0" smtClean="0">
                <a:solidFill>
                  <a:srgbClr val="000000"/>
                </a:solidFill>
                <a:latin typeface="宋体" pitchFamily="2" charset="-122"/>
                <a:ea typeface="宋体" pitchFamily="2" charset="-122"/>
                <a:cs typeface="宋体" panose="02010600030101010101" pitchFamily="2" charset="-122"/>
              </a:rPr>
              <a:t>完善，个体</a:t>
            </a:r>
            <a:r>
              <a:rPr lang="zh-CN" altLang="en-US" sz="2400" dirty="0">
                <a:solidFill>
                  <a:srgbClr val="000000"/>
                </a:solidFill>
                <a:latin typeface="宋体" pitchFamily="2" charset="-122"/>
                <a:ea typeface="宋体" pitchFamily="2" charset="-122"/>
                <a:cs typeface="宋体" panose="02010600030101010101" pitchFamily="2" charset="-122"/>
              </a:rPr>
              <a:t>、私营经济还有不小的发展空间。大力鼓励和支持个体、私营经济的</a:t>
            </a:r>
            <a:r>
              <a:rPr lang="zh-CN" altLang="en-US" sz="2400" dirty="0" smtClean="0">
                <a:solidFill>
                  <a:srgbClr val="000000"/>
                </a:solidFill>
                <a:latin typeface="宋体" pitchFamily="2" charset="-122"/>
                <a:ea typeface="宋体" pitchFamily="2" charset="-122"/>
                <a:cs typeface="宋体" panose="02010600030101010101" pitchFamily="2" charset="-122"/>
              </a:rPr>
              <a:t>发展，充分</a:t>
            </a:r>
            <a:r>
              <a:rPr lang="zh-CN" altLang="en-US" sz="2400" dirty="0">
                <a:solidFill>
                  <a:srgbClr val="000000"/>
                </a:solidFill>
                <a:latin typeface="宋体" pitchFamily="2" charset="-122"/>
                <a:ea typeface="宋体" pitchFamily="2" charset="-122"/>
                <a:cs typeface="宋体" panose="02010600030101010101" pitchFamily="2" charset="-122"/>
              </a:rPr>
              <a:t>发挥其促进经济增长、扩大就业和活跃市场等方面的</a:t>
            </a:r>
            <a:r>
              <a:rPr lang="zh-CN" altLang="en-US" sz="2400" dirty="0" smtClean="0">
                <a:solidFill>
                  <a:srgbClr val="000000"/>
                </a:solidFill>
                <a:latin typeface="宋体" pitchFamily="2" charset="-122"/>
                <a:ea typeface="宋体" pitchFamily="2" charset="-122"/>
                <a:cs typeface="宋体" panose="02010600030101010101" pitchFamily="2" charset="-122"/>
              </a:rPr>
              <a:t>作用，有利于</a:t>
            </a:r>
            <a:r>
              <a:rPr lang="zh-CN" altLang="en-US" sz="2400" dirty="0">
                <a:solidFill>
                  <a:srgbClr val="000000"/>
                </a:solidFill>
                <a:latin typeface="宋体" pitchFamily="2" charset="-122"/>
                <a:ea typeface="宋体" pitchFamily="2" charset="-122"/>
                <a:cs typeface="宋体" panose="02010600030101010101" pitchFamily="2" charset="-122"/>
              </a:rPr>
              <a:t>社会主义市场经济的蓬勃发展和广大人民生活水平的提高。</a:t>
            </a:r>
            <a:r>
              <a:rPr lang="zh-CN" altLang="en-US" sz="2400" dirty="0" smtClean="0">
                <a:solidFill>
                  <a:srgbClr val="000000"/>
                </a:solidFill>
                <a:latin typeface="宋体" pitchFamily="2" charset="-122"/>
                <a:ea typeface="宋体" pitchFamily="2" charset="-122"/>
                <a:cs typeface="宋体" panose="02010600030101010101" pitchFamily="2" charset="-122"/>
              </a:rPr>
              <a:t>同时，依法</a:t>
            </a:r>
            <a:r>
              <a:rPr lang="zh-CN" altLang="en-US" sz="2400" dirty="0">
                <a:solidFill>
                  <a:srgbClr val="000000"/>
                </a:solidFill>
                <a:latin typeface="宋体" pitchFamily="2" charset="-122"/>
                <a:ea typeface="宋体" pitchFamily="2" charset="-122"/>
                <a:cs typeface="宋体" panose="02010600030101010101" pitchFamily="2" charset="-122"/>
              </a:rPr>
              <a:t>加强监督和</a:t>
            </a:r>
            <a:r>
              <a:rPr lang="zh-CN" altLang="en-US" sz="2400" dirty="0" smtClean="0">
                <a:solidFill>
                  <a:srgbClr val="000000"/>
                </a:solidFill>
                <a:latin typeface="宋体" pitchFamily="2" charset="-122"/>
                <a:ea typeface="宋体" pitchFamily="2" charset="-122"/>
                <a:cs typeface="宋体" panose="02010600030101010101" pitchFamily="2" charset="-122"/>
              </a:rPr>
              <a:t>管理，要求</a:t>
            </a:r>
            <a:r>
              <a:rPr lang="zh-CN" altLang="en-US" sz="2400" dirty="0">
                <a:solidFill>
                  <a:srgbClr val="000000"/>
                </a:solidFill>
                <a:latin typeface="宋体" pitchFamily="2" charset="-122"/>
                <a:ea typeface="宋体" pitchFamily="2" charset="-122"/>
                <a:cs typeface="宋体" panose="02010600030101010101" pitchFamily="2" charset="-122"/>
              </a:rPr>
              <a:t>个体、私营企业合法经营、依法经营、依法纳税、敬业诚信、爱护</a:t>
            </a:r>
            <a:r>
              <a:rPr lang="zh-CN" altLang="en-US" sz="2400" dirty="0" smtClean="0">
                <a:solidFill>
                  <a:srgbClr val="000000"/>
                </a:solidFill>
                <a:latin typeface="宋体" pitchFamily="2" charset="-122"/>
                <a:ea typeface="宋体" pitchFamily="2" charset="-122"/>
                <a:cs typeface="宋体" panose="02010600030101010101" pitchFamily="2" charset="-122"/>
              </a:rPr>
              <a:t>职工，促进</a:t>
            </a:r>
            <a:r>
              <a:rPr lang="zh-CN" altLang="en-US" sz="2400" dirty="0">
                <a:solidFill>
                  <a:srgbClr val="000000"/>
                </a:solidFill>
                <a:latin typeface="宋体" pitchFamily="2" charset="-122"/>
                <a:ea typeface="宋体" pitchFamily="2" charset="-122"/>
                <a:cs typeface="宋体" panose="02010600030101010101" pitchFamily="2" charset="-122"/>
              </a:rPr>
              <a:t>和引导个体、私营等非公有制经济健康发展。</a:t>
            </a:r>
          </a:p>
        </p:txBody>
      </p:sp>
    </p:spTree>
    <p:extLst>
      <p:ext uri="{BB962C8B-B14F-4D97-AF65-F5344CB8AC3E}">
        <p14:creationId xmlns="" xmlns:p14="http://schemas.microsoft.com/office/powerpoint/2010/main" val="41360360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73724" y="4823003"/>
            <a:ext cx="9563096" cy="11137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anose="02010600030101010101" pitchFamily="2" charset="-122"/>
                <a:ea typeface="宋体" panose="02010600030101010101" pitchFamily="2" charset="-122"/>
              </a:rPr>
              <a:t>上表内容中摘自最高人民法院工作报告的应是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A.①</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B.②</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C.③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154635" y="4917554"/>
            <a:ext cx="805410"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graphicFrame>
        <p:nvGraphicFramePr>
          <p:cNvPr id="18" name="表格 17"/>
          <p:cNvGraphicFramePr>
            <a:graphicFrameLocks noGrp="1"/>
          </p:cNvGraphicFramePr>
          <p:nvPr>
            <p:extLst>
              <p:ext uri="{D42A27DB-BD31-4B8C-83A1-F6EECF244321}">
                <p14:modId xmlns="" xmlns:p14="http://schemas.microsoft.com/office/powerpoint/2010/main" val="638253067"/>
              </p:ext>
            </p:extLst>
          </p:nvPr>
        </p:nvGraphicFramePr>
        <p:xfrm>
          <a:off x="718331" y="1513321"/>
          <a:ext cx="9607700" cy="3364629"/>
        </p:xfrm>
        <a:graphic>
          <a:graphicData uri="http://schemas.openxmlformats.org/drawingml/2006/table">
            <a:tbl>
              <a:tblPr firstRow="1" firstCol="1" bandRow="1"/>
              <a:tblGrid>
                <a:gridCol w="1052096"/>
                <a:gridCol w="8555604"/>
              </a:tblGrid>
              <a:tr h="507102">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序号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dirty="0">
                          <a:solidFill>
                            <a:srgbClr val="000000"/>
                          </a:solidFill>
                          <a:effectLst/>
                          <a:latin typeface="黑体" pitchFamily="49" charset="-122"/>
                          <a:ea typeface="黑体" pitchFamily="49" charset="-122"/>
                          <a:cs typeface="Times New Roman"/>
                        </a:rPr>
                        <a:t>内容</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3106">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 ①</a:t>
                      </a:r>
                      <a:endParaRPr lang="zh-CN" sz="2400" b="1"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1" dirty="0">
                          <a:solidFill>
                            <a:srgbClr val="000000"/>
                          </a:solidFill>
                          <a:effectLst/>
                          <a:latin typeface="楷体" pitchFamily="49" charset="-122"/>
                          <a:ea typeface="楷体" pitchFamily="49" charset="-122"/>
                          <a:cs typeface="Times New Roman"/>
                        </a:rPr>
                        <a:t>扫黑除恶专项斗争</a:t>
                      </a:r>
                      <a:r>
                        <a:rPr lang="zh-CN" sz="2400" b="1" dirty="0" smtClean="0">
                          <a:solidFill>
                            <a:srgbClr val="000000"/>
                          </a:solidFill>
                          <a:effectLst/>
                          <a:latin typeface="楷体" pitchFamily="49" charset="-122"/>
                          <a:ea typeface="楷体" pitchFamily="49" charset="-122"/>
                          <a:cs typeface="Times New Roman"/>
                        </a:rPr>
                        <a:t>以来</a:t>
                      </a:r>
                      <a:r>
                        <a:rPr lang="en-US" sz="2400" b="1" dirty="0" smtClean="0">
                          <a:solidFill>
                            <a:srgbClr val="000000"/>
                          </a:solidFill>
                          <a:effectLst/>
                          <a:latin typeface="楷体" pitchFamily="49" charset="-122"/>
                          <a:ea typeface="楷体" pitchFamily="49" charset="-122"/>
                          <a:cs typeface="Times New Roman"/>
                        </a:rPr>
                        <a:t>，</a:t>
                      </a:r>
                      <a:r>
                        <a:rPr lang="zh-CN" sz="2400" b="1" dirty="0" smtClean="0">
                          <a:solidFill>
                            <a:srgbClr val="000000"/>
                          </a:solidFill>
                          <a:effectLst/>
                          <a:latin typeface="楷体" pitchFamily="49" charset="-122"/>
                          <a:ea typeface="楷体" pitchFamily="49" charset="-122"/>
                          <a:cs typeface="Times New Roman"/>
                        </a:rPr>
                        <a:t>审结</a:t>
                      </a:r>
                      <a:r>
                        <a:rPr lang="zh-CN" sz="2400" b="1" dirty="0">
                          <a:solidFill>
                            <a:srgbClr val="000000"/>
                          </a:solidFill>
                          <a:effectLst/>
                          <a:latin typeface="楷体" pitchFamily="49" charset="-122"/>
                          <a:ea typeface="楷体" pitchFamily="49" charset="-122"/>
                          <a:cs typeface="Times New Roman"/>
                        </a:rPr>
                        <a:t>涉黑涉恶犯罪案件</a:t>
                      </a:r>
                      <a:r>
                        <a:rPr lang="en-US" sz="2400" b="1" dirty="0">
                          <a:solidFill>
                            <a:srgbClr val="000000"/>
                          </a:solidFill>
                          <a:effectLst/>
                          <a:latin typeface="楷体" pitchFamily="49" charset="-122"/>
                          <a:ea typeface="楷体" pitchFamily="49" charset="-122"/>
                          <a:cs typeface="Times New Roman"/>
                        </a:rPr>
                        <a:t>33 053</a:t>
                      </a:r>
                      <a:r>
                        <a:rPr lang="zh-CN" sz="2400" b="1" dirty="0">
                          <a:solidFill>
                            <a:srgbClr val="000000"/>
                          </a:solidFill>
                          <a:effectLst/>
                          <a:latin typeface="楷体" pitchFamily="49" charset="-122"/>
                          <a:ea typeface="楷体" pitchFamily="49" charset="-122"/>
                          <a:cs typeface="Times New Roman"/>
                        </a:rPr>
                        <a:t>件</a:t>
                      </a:r>
                      <a:r>
                        <a:rPr lang="en-US" sz="2400" b="1" dirty="0">
                          <a:solidFill>
                            <a:srgbClr val="000000"/>
                          </a:solidFill>
                          <a:effectLst/>
                          <a:latin typeface="楷体" pitchFamily="49" charset="-122"/>
                          <a:ea typeface="楷体" pitchFamily="49" charset="-122"/>
                          <a:cs typeface="Times New Roman"/>
                        </a:rPr>
                        <a:t>226 495</a:t>
                      </a:r>
                      <a:r>
                        <a:rPr lang="zh-CN" sz="2400" b="1" dirty="0">
                          <a:solidFill>
                            <a:srgbClr val="000000"/>
                          </a:solidFill>
                          <a:effectLst/>
                          <a:latin typeface="楷体" pitchFamily="49" charset="-122"/>
                          <a:ea typeface="楷体" pitchFamily="49" charset="-122"/>
                          <a:cs typeface="Times New Roman"/>
                        </a:rPr>
                        <a:t>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167">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 ②</a:t>
                      </a:r>
                      <a:endParaRPr lang="zh-CN" sz="2400" b="1"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1" dirty="0">
                          <a:solidFill>
                            <a:srgbClr val="000000"/>
                          </a:solidFill>
                          <a:effectLst/>
                          <a:latin typeface="楷体" pitchFamily="49" charset="-122"/>
                          <a:ea typeface="楷体" pitchFamily="49" charset="-122"/>
                          <a:cs typeface="Times New Roman"/>
                        </a:rPr>
                        <a:t>批准逮捕各类犯罪嫌疑人</a:t>
                      </a:r>
                      <a:r>
                        <a:rPr lang="en-US" sz="2400" b="1" dirty="0">
                          <a:solidFill>
                            <a:srgbClr val="000000"/>
                          </a:solidFill>
                          <a:effectLst/>
                          <a:latin typeface="楷体" pitchFamily="49" charset="-122"/>
                          <a:ea typeface="楷体" pitchFamily="49" charset="-122"/>
                          <a:cs typeface="Times New Roman"/>
                        </a:rPr>
                        <a:t>770 561</a:t>
                      </a:r>
                      <a:r>
                        <a:rPr lang="zh-CN" sz="2400" b="1" dirty="0">
                          <a:solidFill>
                            <a:srgbClr val="000000"/>
                          </a:solidFill>
                          <a:effectLst/>
                          <a:latin typeface="楷体" pitchFamily="49" charset="-122"/>
                          <a:ea typeface="楷体" pitchFamily="49" charset="-122"/>
                          <a:cs typeface="Times New Roman"/>
                        </a:rPr>
                        <a:t>人、提起公诉</a:t>
                      </a:r>
                      <a:r>
                        <a:rPr lang="en-US" sz="2400" b="1" dirty="0">
                          <a:solidFill>
                            <a:srgbClr val="000000"/>
                          </a:solidFill>
                          <a:effectLst/>
                          <a:latin typeface="楷体" pitchFamily="49" charset="-122"/>
                          <a:ea typeface="楷体" pitchFamily="49" charset="-122"/>
                          <a:cs typeface="Times New Roman"/>
                        </a:rPr>
                        <a:t>1 572 971</a:t>
                      </a:r>
                      <a:r>
                        <a:rPr lang="zh-CN" sz="2400" b="1" dirty="0">
                          <a:solidFill>
                            <a:srgbClr val="000000"/>
                          </a:solidFill>
                          <a:effectLst/>
                          <a:latin typeface="楷体" pitchFamily="49" charset="-122"/>
                          <a:ea typeface="楷体" pitchFamily="49" charset="-122"/>
                          <a:cs typeface="Times New Roman"/>
                        </a:rPr>
                        <a:t>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141">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 ③</a:t>
                      </a:r>
                      <a:endParaRPr lang="zh-CN" sz="2400" b="1"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1" dirty="0">
                          <a:solidFill>
                            <a:srgbClr val="000000"/>
                          </a:solidFill>
                          <a:effectLst/>
                          <a:latin typeface="楷体" pitchFamily="49" charset="-122"/>
                          <a:ea typeface="楷体" pitchFamily="49" charset="-122"/>
                          <a:cs typeface="Times New Roman"/>
                        </a:rPr>
                        <a:t>强化社会治安</a:t>
                      </a:r>
                      <a:r>
                        <a:rPr lang="zh-CN" sz="2400" b="1" dirty="0" smtClean="0">
                          <a:solidFill>
                            <a:srgbClr val="000000"/>
                          </a:solidFill>
                          <a:effectLst/>
                          <a:latin typeface="楷体" pitchFamily="49" charset="-122"/>
                          <a:ea typeface="楷体" pitchFamily="49" charset="-122"/>
                          <a:cs typeface="Times New Roman"/>
                        </a:rPr>
                        <a:t>综合治理</a:t>
                      </a:r>
                      <a:r>
                        <a:rPr lang="en-US" sz="2400" b="1" dirty="0" smtClean="0">
                          <a:solidFill>
                            <a:srgbClr val="000000"/>
                          </a:solidFill>
                          <a:effectLst/>
                          <a:latin typeface="楷体" pitchFamily="49" charset="-122"/>
                          <a:ea typeface="楷体" pitchFamily="49" charset="-122"/>
                          <a:cs typeface="Times New Roman"/>
                        </a:rPr>
                        <a:t>，</a:t>
                      </a:r>
                      <a:r>
                        <a:rPr lang="zh-CN" sz="2400" b="1" dirty="0" smtClean="0">
                          <a:solidFill>
                            <a:srgbClr val="000000"/>
                          </a:solidFill>
                          <a:effectLst/>
                          <a:latin typeface="楷体" pitchFamily="49" charset="-122"/>
                          <a:ea typeface="楷体" pitchFamily="49" charset="-122"/>
                          <a:cs typeface="Times New Roman"/>
                        </a:rPr>
                        <a:t>平安</a:t>
                      </a:r>
                      <a:r>
                        <a:rPr lang="zh-CN" sz="2400" b="1" dirty="0">
                          <a:solidFill>
                            <a:srgbClr val="000000"/>
                          </a:solidFill>
                          <a:effectLst/>
                          <a:latin typeface="楷体" pitchFamily="49" charset="-122"/>
                          <a:ea typeface="楷体" pitchFamily="49" charset="-122"/>
                          <a:cs typeface="Times New Roman"/>
                        </a:rPr>
                        <a:t>中国建设取得新成效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167">
                <a:tc>
                  <a:txBody>
                    <a:bodyPr/>
                    <a:lstStyle/>
                    <a:p>
                      <a:pPr algn="ctr">
                        <a:lnSpc>
                          <a:spcPct val="100000"/>
                        </a:lnSpc>
                        <a:spcAft>
                          <a:spcPts val="0"/>
                        </a:spcAft>
                      </a:pPr>
                      <a:r>
                        <a:rPr lang="en-US" sz="2400" b="1" dirty="0">
                          <a:solidFill>
                            <a:srgbClr val="000000"/>
                          </a:solidFill>
                          <a:effectLst/>
                          <a:latin typeface="楷体" pitchFamily="49" charset="-122"/>
                          <a:ea typeface="楷体" pitchFamily="49" charset="-122"/>
                          <a:cs typeface="Times New Roman"/>
                        </a:rPr>
                        <a:t> ④</a:t>
                      </a:r>
                      <a:endParaRPr lang="zh-CN" sz="2400" b="1" dirty="0">
                        <a:solidFill>
                          <a:srgbClr val="000000"/>
                        </a:solidFill>
                        <a:effectLst/>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1" dirty="0">
                          <a:solidFill>
                            <a:srgbClr val="000000"/>
                          </a:solidFill>
                          <a:effectLst/>
                          <a:latin typeface="楷体" pitchFamily="49" charset="-122"/>
                          <a:ea typeface="楷体" pitchFamily="49" charset="-122"/>
                          <a:cs typeface="Times New Roman"/>
                        </a:rPr>
                        <a:t>抓紧社会建设和社会治理领域立法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9709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74085" y="1522242"/>
            <a:ext cx="9518492"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2.(2019• </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)2019</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月</a:t>
            </a:r>
            <a:r>
              <a:rPr lang="en-US" altLang="zh-CN" sz="2400" b="1" dirty="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日至</a:t>
            </a:r>
            <a:r>
              <a:rPr lang="en-US" altLang="zh-CN" sz="2400" b="1" dirty="0">
                <a:latin typeface="宋体" panose="02010600030101010101" pitchFamily="2" charset="-122"/>
                <a:ea typeface="宋体" panose="02010600030101010101" pitchFamily="2" charset="-122"/>
              </a:rPr>
              <a:t>15</a:t>
            </a:r>
            <a:r>
              <a:rPr lang="zh-CN" altLang="en-US" sz="2400" b="1" dirty="0" smtClean="0">
                <a:latin typeface="宋体" panose="02010600030101010101" pitchFamily="2" charset="-122"/>
                <a:ea typeface="宋体" panose="02010600030101010101" pitchFamily="2" charset="-122"/>
              </a:rPr>
              <a:t>日，十三</a:t>
            </a:r>
            <a:r>
              <a:rPr lang="zh-CN" altLang="en-US" sz="2400" b="1" dirty="0">
                <a:latin typeface="宋体" panose="02010600030101010101" pitchFamily="2" charset="-122"/>
                <a:ea typeface="宋体" panose="02010600030101010101" pitchFamily="2" charset="-122"/>
              </a:rPr>
              <a:t>届全国人大二次会议在北京举行。近</a:t>
            </a:r>
            <a:r>
              <a:rPr lang="en-US" altLang="zh-CN" sz="2400" b="1" dirty="0">
                <a:latin typeface="宋体" panose="02010600030101010101" pitchFamily="2" charset="-122"/>
                <a:ea typeface="宋体" panose="02010600030101010101" pitchFamily="2" charset="-122"/>
              </a:rPr>
              <a:t>3 000</a:t>
            </a:r>
            <a:r>
              <a:rPr lang="zh-CN" altLang="en-US" sz="2400" b="1" dirty="0">
                <a:latin typeface="宋体" panose="02010600030101010101" pitchFamily="2" charset="-122"/>
                <a:ea typeface="宋体" panose="02010600030101010101" pitchFamily="2" charset="-122"/>
              </a:rPr>
              <a:t>名全国人大代表肩负人民重托出席</a:t>
            </a:r>
            <a:r>
              <a:rPr lang="zh-CN" altLang="en-US" sz="2400" b="1" dirty="0" smtClean="0">
                <a:latin typeface="宋体" panose="02010600030101010101" pitchFamily="2" charset="-122"/>
                <a:ea typeface="宋体" panose="02010600030101010101" pitchFamily="2" charset="-122"/>
              </a:rPr>
              <a:t>盛会，认真</a:t>
            </a:r>
            <a:r>
              <a:rPr lang="zh-CN" altLang="en-US" sz="2400" b="1" dirty="0">
                <a:latin typeface="宋体" panose="02010600030101010101" pitchFamily="2" charset="-122"/>
                <a:ea typeface="宋体" panose="02010600030101010101" pitchFamily="2" charset="-122"/>
              </a:rPr>
              <a:t>履行宪法和法律赋予的神圣职责。适合帮助我们理解这一政治生活的是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我国的根本政治制度　②民族区域自治</a:t>
            </a:r>
            <a:r>
              <a:rPr lang="zh-CN" altLang="en-US" sz="2400" b="1" dirty="0" smtClean="0">
                <a:latin typeface="宋体" panose="02010600030101010101" pitchFamily="2" charset="-122"/>
                <a:ea typeface="宋体" panose="02010600030101010101" pitchFamily="2" charset="-122"/>
              </a:rPr>
              <a:t>制度  ③</a:t>
            </a:r>
            <a:r>
              <a:rPr lang="zh-CN" altLang="en-US" sz="2400" b="1" dirty="0">
                <a:latin typeface="宋体" panose="02010600030101010101" pitchFamily="2" charset="-122"/>
                <a:ea typeface="宋体" panose="02010600030101010101" pitchFamily="2" charset="-122"/>
              </a:rPr>
              <a:t>公民人身自由不受侵犯　④国家权力属于人民</a:t>
            </a:r>
          </a:p>
          <a:p>
            <a:pPr>
              <a:lnSpc>
                <a:spcPct val="150000"/>
              </a:lnSpc>
            </a:pPr>
            <a:r>
              <a:rPr lang="en-US" altLang="zh-CN" sz="2400" b="1" dirty="0">
                <a:latin typeface="宋体" panose="02010600030101010101" pitchFamily="2" charset="-122"/>
                <a:ea typeface="宋体" panose="02010600030101010101" pitchFamily="2" charset="-122"/>
              </a:rPr>
              <a:t>A.①②</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B</a:t>
            </a:r>
            <a:r>
              <a:rPr lang="en-US" altLang="zh-CN" sz="2400" b="1" dirty="0">
                <a:latin typeface="宋体" panose="02010600030101010101" pitchFamily="2" charset="-122"/>
                <a:ea typeface="宋体" panose="02010600030101010101" pitchFamily="2" charset="-122"/>
              </a:rPr>
              <a:t>.①④</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C</a:t>
            </a:r>
            <a:r>
              <a:rPr lang="en-US" altLang="zh-CN" sz="2400" b="1" dirty="0">
                <a:latin typeface="宋体" panose="02010600030101010101" pitchFamily="2" charset="-122"/>
                <a:ea typeface="宋体" panose="02010600030101010101" pitchFamily="2" charset="-122"/>
              </a:rPr>
              <a:t>.②③</a:t>
            </a:r>
            <a:r>
              <a:rPr lang="zh-CN" altLang="en-US" sz="2400" b="1" dirty="0">
                <a:latin typeface="宋体" panose="02010600030101010101" pitchFamily="2" charset="-122"/>
                <a:ea typeface="宋体" panose="02010600030101010101" pitchFamily="2" charset="-122"/>
              </a:rPr>
              <a:t>　　</a:t>
            </a:r>
            <a:r>
              <a:rPr lang="zh-CN" altLang="en-US" sz="2400" b="1" dirty="0" smtClean="0">
                <a:latin typeface="宋体" panose="02010600030101010101" pitchFamily="2" charset="-122"/>
                <a:ea typeface="宋体" panose="02010600030101010101" pitchFamily="2" charset="-122"/>
              </a:rPr>
              <a:t>   </a:t>
            </a:r>
            <a:r>
              <a:rPr lang="en-US" altLang="zh-CN" sz="2400" b="1" dirty="0" smtClean="0">
                <a:latin typeface="宋体" panose="02010600030101010101" pitchFamily="2" charset="-122"/>
                <a:ea typeface="宋体" panose="02010600030101010101" pitchFamily="2" charset="-122"/>
              </a:rPr>
              <a:t>D</a:t>
            </a:r>
            <a:r>
              <a:rPr lang="en-US" altLang="zh-CN" sz="2400" b="1" dirty="0">
                <a:latin typeface="宋体" panose="02010600030101010101" pitchFamily="2" charset="-122"/>
                <a:ea typeface="宋体" panose="02010600030101010101" pitchFamily="2" charset="-122"/>
              </a:rPr>
              <a:t>.③④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069679" y="3245791"/>
            <a:ext cx="402705" cy="523220"/>
          </a:xfrm>
          <a:prstGeom prst="rect">
            <a:avLst/>
          </a:prstGeom>
        </p:spPr>
        <p:txBody>
          <a:bodyPr wrap="square">
            <a:spAutoFit/>
          </a:bodyPr>
          <a:lstStyle/>
          <a:p>
            <a:r>
              <a:rPr lang="en-US" altLang="zh-CN" sz="2800" b="1" dirty="0" smtClean="0">
                <a:solidFill>
                  <a:srgbClr val="FF0000"/>
                </a:solidFill>
              </a:rPr>
              <a:t>B</a:t>
            </a:r>
            <a:endParaRPr lang="zh-CN" altLang="en-US" sz="2800" b="1" dirty="0">
              <a:solidFill>
                <a:srgbClr val="FF0000"/>
              </a:solidFill>
            </a:endParaRPr>
          </a:p>
        </p:txBody>
      </p:sp>
    </p:spTree>
    <p:extLst>
      <p:ext uri="{BB962C8B-B14F-4D97-AF65-F5344CB8AC3E}">
        <p14:creationId xmlns="" xmlns:p14="http://schemas.microsoft.com/office/powerpoint/2010/main" val="65871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TotalTime>
  <Words>6634</Words>
  <Application>Microsoft Office PowerPoint</Application>
  <PresentationFormat>自定义</PresentationFormat>
  <Paragraphs>607</Paragraphs>
  <Slides>75</Slides>
  <Notes>6</Notes>
  <HiddenSlides>0</HiddenSlides>
  <MMClips>0</MMClips>
  <ScaleCrop>false</ScaleCrop>
  <HeadingPairs>
    <vt:vector size="4" baseType="variant">
      <vt:variant>
        <vt:lpstr>主题</vt:lpstr>
      </vt:variant>
      <vt:variant>
        <vt:i4>4</vt:i4>
      </vt:variant>
      <vt:variant>
        <vt:lpstr>幻灯片标题</vt:lpstr>
      </vt:variant>
      <vt:variant>
        <vt:i4>75</vt:i4>
      </vt:variant>
    </vt:vector>
  </HeadingPairs>
  <TitlesOfParts>
    <vt:vector size="79" baseType="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1183</cp:revision>
  <dcterms:created xsi:type="dcterms:W3CDTF">2020-07-19T08:35:00Z</dcterms:created>
  <dcterms:modified xsi:type="dcterms:W3CDTF">2022-02-25T14:26:17Z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