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slideLayouts/slideLayout76.xml" ContentType="application/vnd.openxmlformats-officedocument.presentationml.slideLayout+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Layouts/slideLayout65.xml" ContentType="application/vnd.openxmlformats-officedocument.presentationml.slideLayout+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slideMasters/slideMaster6.xml" ContentType="application/vnd.openxmlformats-officedocument.presentationml.slideMaster+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heme/theme8.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slideLayouts/slideLayout78.xml" ContentType="application/vnd.openxmlformats-officedocument.presentationml.slideLayout+xml"/>
  <Override PartName="/ppt/tags/tag125.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slideLayouts/slideLayout68.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slideLayouts/slideLayout69.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72.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 id="2147483714" r:id="rId6"/>
  </p:sldMasterIdLst>
  <p:notesMasterIdLst>
    <p:notesMasterId r:id="rId42"/>
  </p:notesMasterIdLst>
  <p:handoutMasterIdLst>
    <p:handoutMasterId r:id="rId43"/>
  </p:handoutMasterIdLst>
  <p:sldIdLst>
    <p:sldId id="482" r:id="rId7"/>
    <p:sldId id="332" r:id="rId8"/>
    <p:sldId id="783" r:id="rId9"/>
    <p:sldId id="686" r:id="rId10"/>
    <p:sldId id="516" r:id="rId11"/>
    <p:sldId id="483" r:id="rId12"/>
    <p:sldId id="784" r:id="rId13"/>
    <p:sldId id="785" r:id="rId14"/>
    <p:sldId id="261" r:id="rId15"/>
    <p:sldId id="488" r:id="rId16"/>
    <p:sldId id="748" r:id="rId17"/>
    <p:sldId id="272" r:id="rId18"/>
    <p:sldId id="502" r:id="rId19"/>
    <p:sldId id="422" r:id="rId20"/>
    <p:sldId id="503" r:id="rId21"/>
    <p:sldId id="504" r:id="rId22"/>
    <p:sldId id="547" r:id="rId23"/>
    <p:sldId id="548" r:id="rId24"/>
    <p:sldId id="549" r:id="rId25"/>
    <p:sldId id="786" r:id="rId26"/>
    <p:sldId id="787" r:id="rId27"/>
    <p:sldId id="788" r:id="rId28"/>
    <p:sldId id="789" r:id="rId29"/>
    <p:sldId id="790" r:id="rId30"/>
    <p:sldId id="273" r:id="rId31"/>
    <p:sldId id="557" r:id="rId32"/>
    <p:sldId id="497" r:id="rId33"/>
    <p:sldId id="500" r:id="rId34"/>
    <p:sldId id="637" r:id="rId35"/>
    <p:sldId id="638" r:id="rId36"/>
    <p:sldId id="639" r:id="rId37"/>
    <p:sldId id="646" r:id="rId38"/>
    <p:sldId id="647" r:id="rId39"/>
    <p:sldId id="791" r:id="rId40"/>
    <p:sldId id="792"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4617"/>
  </p:normalViewPr>
  <p:slideViewPr>
    <p:cSldViewPr snapToGrid="0">
      <p:cViewPr varScale="1">
        <p:scale>
          <a:sx n="62" d="100"/>
          <a:sy n="62" d="100"/>
        </p:scale>
        <p:origin x="-628" y="-80"/>
      </p:cViewPr>
      <p:guideLst>
        <p:guide orient="horz" pos="2167"/>
        <p:guide pos="3826"/>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6377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热点专题八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促进健康成长</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热点专题八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促进健康成长</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热点专题八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促进健康成长</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热点专题八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促进健康成长</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30.xml"/><Relationship Id="rId16" Type="http://schemas.openxmlformats.org/officeDocument/2006/relationships/tags" Target="../tags/tag65.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4.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theme" Target="../theme/theme6.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slide" Target="slide25.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1.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slide" Target="slide1.xml"/><Relationship Id="rId5" Type="http://schemas.openxmlformats.org/officeDocument/2006/relationships/tags" Target="../tags/tag127.xml"/><Relationship Id="rId10" Type="http://schemas.openxmlformats.org/officeDocument/2006/relationships/slide" Target="slide2.xml"/><Relationship Id="rId4" Type="http://schemas.openxmlformats.org/officeDocument/2006/relationships/tags" Target="../tags/tag126.xml"/><Relationship Id="rId9"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382116"/>
            <a:ext cx="6228000" cy="973498"/>
            <a:chOff x="3027246" y="1999158"/>
            <a:chExt cx="5990707" cy="889476"/>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1999158"/>
              <a:ext cx="4838313" cy="758313"/>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rPr>
                <a:t>数据共享  热点聚焦</a:t>
              </a:r>
              <a:endParaRPr lang="zh-CN" altLang="en-US" sz="3200" b="1" dirty="0">
                <a:solidFill>
                  <a:srgbClr val="01B0F0"/>
                </a:solidFill>
                <a:latin typeface="黑体" panose="02010600030101010101" pitchFamily="49" charset="-122"/>
                <a:ea typeface="黑体" panose="0201060003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44708" y="3469206"/>
            <a:ext cx="6228000" cy="933256"/>
            <a:chOff x="3043127" y="3192041"/>
            <a:chExt cx="5992288" cy="93325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192041"/>
              <a:ext cx="4329600" cy="829945"/>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数据透视  知识清单</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44708" y="4523327"/>
            <a:ext cx="6228000" cy="911878"/>
            <a:chOff x="3027246" y="4416744"/>
            <a:chExt cx="5990707" cy="911878"/>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1" action="ppaction://hlinksldjump"/>
            </p:cNvPr>
            <p:cNvSpPr txBox="1"/>
            <p:nvPr/>
          </p:nvSpPr>
          <p:spPr>
            <a:xfrm>
              <a:off x="4532448" y="4416744"/>
              <a:ext cx="4015810" cy="829945"/>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数据分析  拓展提升</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84951" y="1138590"/>
            <a:ext cx="10391377" cy="1198880"/>
          </a:xfrm>
          <a:prstGeom prst="rect">
            <a:avLst/>
          </a:prstGeom>
          <a:noFill/>
          <a:ln w="9525">
            <a:noFill/>
          </a:ln>
        </p:spPr>
        <p:txBody>
          <a:bodyPr wrap="square" anchor="t">
            <a:spAutoFit/>
          </a:bodyPr>
          <a:lstStyle/>
          <a:p>
            <a:pPr algn="ctr">
              <a:lnSpc>
                <a:spcPct val="150000"/>
              </a:lnSpc>
            </a:pPr>
            <a:r>
              <a:rPr lang="zh-CN" altLang="en-US" sz="4800" b="1" dirty="0" smtClean="0">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热点专题八  促进健康成长</a:t>
            </a:r>
            <a:endParaRPr lang="zh-CN" altLang="en-US" sz="4400" b="1" dirty="0">
              <a:solidFill>
                <a:srgbClr val="FF00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329600" cy="787879"/>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rPr>
                <a:t>数据分类  题组演练</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56615" y="1410335"/>
            <a:ext cx="10395585" cy="5077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sym typeface="+mn-ea"/>
              </a:rPr>
              <a:t>6.守护生命，首先要关注自己的身体。</a:t>
            </a:r>
          </a:p>
          <a:p>
            <a:pPr>
              <a:lnSpc>
                <a:spcPct val="150000"/>
              </a:lnSpc>
            </a:pPr>
            <a:r>
              <a:rPr sz="2400" b="1" dirty="0">
                <a:latin typeface="宋体" panose="02010600030101010101" pitchFamily="2" charset="-122"/>
                <a:ea typeface="宋体" panose="02010600030101010101" pitchFamily="2" charset="-122"/>
                <a:sym typeface="+mn-ea"/>
              </a:rPr>
              <a:t>7.增强自我保护意识，提高自我保护能力。</a:t>
            </a:r>
          </a:p>
          <a:p>
            <a:pPr>
              <a:lnSpc>
                <a:spcPct val="150000"/>
              </a:lnSpc>
            </a:pPr>
            <a:r>
              <a:rPr sz="2400" b="1" dirty="0">
                <a:latin typeface="宋体" panose="02010600030101010101" pitchFamily="2" charset="-122"/>
                <a:ea typeface="宋体" panose="02010600030101010101" pitchFamily="2" charset="-122"/>
                <a:sym typeface="+mn-ea"/>
              </a:rPr>
              <a:t>8.学会尊重他人，做到与人为善。</a:t>
            </a:r>
          </a:p>
          <a:p>
            <a:pPr>
              <a:lnSpc>
                <a:spcPct val="150000"/>
              </a:lnSpc>
            </a:pPr>
            <a:r>
              <a:rPr sz="2400" b="1" dirty="0">
                <a:latin typeface="宋体" panose="02010600030101010101" pitchFamily="2" charset="-122"/>
                <a:ea typeface="宋体" panose="02010600030101010101" pitchFamily="2" charset="-122"/>
                <a:sym typeface="+mn-ea"/>
              </a:rPr>
              <a:t>9.未成年人增强自我保护的意识和能力，增强社会责任感。</a:t>
            </a:r>
          </a:p>
          <a:p>
            <a:pPr>
              <a:lnSpc>
                <a:spcPct val="150000"/>
              </a:lnSpc>
            </a:pPr>
            <a:r>
              <a:rPr sz="2400" b="1" dirty="0">
                <a:latin typeface="宋体" panose="02010600030101010101" pitchFamily="2" charset="-122"/>
                <a:ea typeface="宋体" panose="02010600030101010101" pitchFamily="2" charset="-122"/>
                <a:sym typeface="+mn-ea"/>
              </a:rPr>
              <a:t>10.我们要珍惜自己的权利，自觉履行公民应尽的义务。</a:t>
            </a:r>
          </a:p>
          <a:p>
            <a:pPr>
              <a:lnSpc>
                <a:spcPct val="150000"/>
              </a:lnSpc>
            </a:pPr>
            <a:r>
              <a:rPr sz="2400" b="1" dirty="0">
                <a:latin typeface="宋体" panose="02010600030101010101" pitchFamily="2" charset="-122"/>
                <a:ea typeface="宋体" panose="02010600030101010101" pitchFamily="2" charset="-122"/>
                <a:sym typeface="+mn-ea"/>
              </a:rPr>
              <a:t>11.增强法治意识，依法办事是青少年健康成长的基本要求。青少年不仅是法治中国建设的受益者，更应该成为参与者和推动者。</a:t>
            </a:r>
          </a:p>
          <a:p>
            <a:pPr>
              <a:lnSpc>
                <a:spcPct val="150000"/>
              </a:lnSpc>
            </a:pPr>
            <a:r>
              <a:rPr sz="2400" b="1" dirty="0">
                <a:latin typeface="宋体" panose="02010600030101010101" pitchFamily="2" charset="-122"/>
                <a:ea typeface="宋体" panose="02010600030101010101" pitchFamily="2" charset="-122"/>
                <a:sym typeface="+mn-ea"/>
              </a:rPr>
              <a:t>12.依法办事就要养成尊法学法守法用法的习惯，逐步成长为社会主义法治的忠实崇尚者、自觉遵守者、坚定捍卫者。</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57250" y="1555115"/>
            <a:ext cx="10322560" cy="4523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sym typeface="+mn-ea"/>
              </a:rPr>
              <a:t>13.我们需要增强安全意识，自我保护意识，提高安全防范能力，掌握一些基本的自救自护方法。</a:t>
            </a:r>
          </a:p>
          <a:p>
            <a:pPr>
              <a:lnSpc>
                <a:spcPct val="150000"/>
              </a:lnSpc>
            </a:pPr>
            <a:r>
              <a:rPr sz="2400" b="1" dirty="0">
                <a:latin typeface="宋体" panose="02010600030101010101" pitchFamily="2" charset="-122"/>
                <a:ea typeface="宋体" panose="02010600030101010101" pitchFamily="2" charset="-122"/>
                <a:sym typeface="+mn-ea"/>
              </a:rPr>
              <a:t>14.我们每个人活着，除了要关注生理需要和身体健康，还要过精神生活，满足精神需求。守护生命，需要关注并养护我们的精神。</a:t>
            </a:r>
          </a:p>
          <a:p>
            <a:pPr>
              <a:lnSpc>
                <a:spcPct val="150000"/>
              </a:lnSpc>
            </a:pPr>
            <a:r>
              <a:rPr sz="2400" b="1" dirty="0">
                <a:latin typeface="宋体" panose="02010600030101010101" pitchFamily="2" charset="-122"/>
                <a:ea typeface="宋体" panose="02010600030101010101" pitchFamily="2" charset="-122"/>
                <a:sym typeface="+mn-ea"/>
              </a:rPr>
              <a:t>15.面对挫折，发掘自身的生命力量，我们可以逐渐培养自己面对困难的勇气和坚强的意志。</a:t>
            </a:r>
          </a:p>
          <a:p>
            <a:pPr>
              <a:lnSpc>
                <a:spcPct val="150000"/>
              </a:lnSpc>
            </a:pPr>
            <a:r>
              <a:rPr sz="2400" b="1" dirty="0">
                <a:latin typeface="宋体" panose="02010600030101010101" pitchFamily="2" charset="-122"/>
                <a:ea typeface="宋体" panose="02010600030101010101" pitchFamily="2" charset="-122"/>
                <a:sym typeface="+mn-ea"/>
              </a:rPr>
              <a:t>16.学会与他人建立联系，向他人寻求帮助，获得他人的支持和鼓励，有助于增强我们的生命力量。</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5025" y="2147570"/>
            <a:ext cx="10499090" cy="4523105"/>
          </a:xfrm>
          <a:prstGeom prst="rect">
            <a:avLst/>
          </a:prstGeom>
        </p:spPr>
        <p:txBody>
          <a:bodyPr wrap="square">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1.未成年人网络沉迷的原因有哪些？</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（1）未成年人身心发育尚不成熟，自我保护和自我控制能力较差。</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（2）部分家长缺乏对孩子有效使用网络的引导。</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（3）部分学校缺乏对学生正确使用网络的教育。</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（4）相关部门没有尽到保护的职责。</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（5）部分未成年人抵制不良诱惑的能力较弱，媒介素养不高，不能合理利用网络。</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（6）网络产品和服务提供者的诱导。</a:t>
            </a:r>
          </a:p>
        </p:txBody>
      </p:sp>
      <p:grpSp>
        <p:nvGrpSpPr>
          <p:cNvPr id="13" name="组合 12"/>
          <p:cNvGrpSpPr/>
          <p:nvPr/>
        </p:nvGrpSpPr>
        <p:grpSpPr>
          <a:xfrm>
            <a:off x="2476906" y="1289065"/>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数据分析  拓展提升</a:t>
              </a:r>
              <a:endParaRPr kumimoji="1" lang="zh-CN" altLang="en-US" sz="3600" b="1" dirty="0">
                <a:latin typeface="黑体" panose="02010600030101010101" pitchFamily="49" charset="-122"/>
                <a:ea typeface="黑体" panose="0201060003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3</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5655" y="1327150"/>
            <a:ext cx="10430510" cy="4225925"/>
          </a:xfrm>
          <a:prstGeom prst="rect">
            <a:avLst/>
          </a:prstGeom>
          <a:noFill/>
        </p:spPr>
        <p:txBody>
          <a:bodyPr wrap="square" rtlCol="0" anchor="t">
            <a:spAutoFit/>
          </a:bodyPr>
          <a:lstStyle/>
          <a:p>
            <a:pPr>
              <a:lnSpc>
                <a:spcPct val="14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2.腾讯《王者荣耀》健康系统升级有什么意义？</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（1）有利于引导未成年人合理利用网络，倡导文明上网。</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（2）在一定程度上营造了关爱未成年人健康成长的良好氛围。</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（3）有利于加强和改进网络游戏管理，营造向上向善的网络空间。</a:t>
            </a:r>
          </a:p>
          <a:p>
            <a:pPr>
              <a:lnSpc>
                <a:spcPct val="14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3.据热点1，归纳防止未成年人沉迷网络的途径。</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（1）利用科技手段，从网络使用上进行限制。</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（2）依靠法律手段，预防未成年人沉迷网络。</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（3）家庭、学校、社会等齐抓共管，形成合力。</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8515" y="1471930"/>
            <a:ext cx="10673080" cy="3709035"/>
          </a:xfrm>
          <a:prstGeom prst="rect">
            <a:avLst/>
          </a:prstGeom>
          <a:noFill/>
        </p:spPr>
        <p:txBody>
          <a:bodyPr wrap="square" rtlCol="0" anchor="t">
            <a:spAutoFit/>
          </a:bodyPr>
          <a:lstStyle/>
          <a:p>
            <a:pPr algn="l">
              <a:lnSpc>
                <a:spcPct val="14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4.简要说明检察机关与全国妇联等单位联合开展了“守护童年 牵手共成长”暑期儿童关爱服务活动的理由。</a:t>
            </a:r>
          </a:p>
          <a:p>
            <a:pPr algn="l">
              <a:lnSpc>
                <a:spcPct val="14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（1）未成年人身心发育尚不成熟，自我保护能力较弱，辨别是非能力和自我控制能力不强，容易受不良因素的影响和不法侵害，需要给予特殊保护。</a:t>
            </a:r>
          </a:p>
          <a:p>
            <a:pPr algn="l">
              <a:lnSpc>
                <a:spcPct val="14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（2）未成年人的生存和发展事关人类的未来，对未成年人给予特殊关爱与保护，已经成为人类的共识。保护未成年人的合法权益，是人类文明和社会进步的应有之义。</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9775" y="1774190"/>
            <a:ext cx="10711815" cy="3969385"/>
          </a:xfrm>
          <a:prstGeom prst="rect">
            <a:avLst/>
          </a:prstGeom>
          <a:noFill/>
          <a:ln w="9525">
            <a:noFill/>
          </a:ln>
        </p:spPr>
        <p:txBody>
          <a:bodyPr wrap="square">
            <a:spAutoFit/>
          </a:bodyPr>
          <a:lstStyle/>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5.简要分析新修订的未成年人保护法和预防未成年人犯罪法正式施行的意义。</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（1）有利于为保护未成年人的合法权益提供法律依据。</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（2）有利于保护未成年人的生命健康、人格尊严等合法权益。</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（3）有利于为未成年人身心健康成长营造良好的社会环境。</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（4）有利于维护社会公平正义，构建社会主义和谐社会。</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（5）有利于引导未成年人尊法学法守法，避免走上违法犯罪道路。</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（6）有利于规范未成年人的行为，促进未成年人健康成长。</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6280" y="1466215"/>
            <a:ext cx="10759440" cy="507746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6.校园欺凌和暴力行为为什么会频频发生？</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社会角度：网络、影视等媒体充斥暴力文化，易扭曲未成年人的价值观、人生观和是非意识；法治宣传、教育力度弱，对未成年人犯罪的震撼力不强。</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学校角度：片面重视文化知识教育，忽视道德教育、法治教育、安全教育、心理健康教育；校园及其周边安全管理存在纰漏。</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家庭角度：关爱教育缺失；父母或监护人监护不力、监管缺失，对未成年人过于溺爱或施加暴力。</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未成年人角度：身心发育不成熟、自控能力弱，法治意识、道德意识、责任意识淡薄。</a:t>
            </a:r>
            <a:r>
              <a:rPr sz="2400" b="1">
                <a:solidFill>
                  <a:srgbClr val="000000"/>
                </a:solidFill>
                <a:latin typeface="宋体" panose="02010600030101010101" pitchFamily="2" charset="-122"/>
                <a:ea typeface="宋体" panose="02010600030101010101" pitchFamily="2" charset="-122"/>
              </a:rPr>
              <a:t> </a:t>
            </a:r>
            <a:endParaRPr sz="2400" b="1">
              <a:solidFill>
                <a:srgbClr val="000000"/>
              </a:solidFill>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0745" y="1591945"/>
            <a:ext cx="10449560"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7.校园欺凌和暴力行为会造成怎样的危害？</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侵犯了被欺凌者的生命健康和人格尊严权，严重危害被欺凌者的身心健康。</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影响了学校正常的教学秩序和教学管理。</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给双方家长的工作和生活带来了不良影响。</a:t>
            </a:r>
          </a:p>
          <a:p>
            <a:pPr indent="0">
              <a:lnSpc>
                <a:spcPct val="150000"/>
              </a:lnSpc>
            </a:pP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4</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破坏校园和谐和社会稳定。</a:t>
            </a:r>
          </a:p>
          <a:p>
            <a:pPr indent="0">
              <a:lnSpc>
                <a:spcPct val="150000"/>
              </a:lnSpc>
            </a:pPr>
            <a:r>
              <a:rPr sz="2400" b="1">
                <a:solidFill>
                  <a:srgbClr val="000000"/>
                </a:solidFill>
                <a:latin typeface="宋体" panose="02010600030101010101" pitchFamily="2" charset="-122"/>
                <a:ea typeface="宋体" panose="02010600030101010101" pitchFamily="2" charset="-122"/>
              </a:rPr>
              <a:t>8.如果对欺凌者进行道德谴责，应谴责他们什么？</a:t>
            </a:r>
          </a:p>
          <a:p>
            <a:pPr indent="0">
              <a:lnSpc>
                <a:spcPct val="150000"/>
              </a:lnSpc>
            </a:pPr>
            <a:r>
              <a:rPr sz="2400" b="1">
                <a:solidFill>
                  <a:srgbClr val="000000"/>
                </a:solidFill>
                <a:latin typeface="楷体_GB2312" panose="02010609030101010101" charset="-122"/>
                <a:ea typeface="楷体_GB2312" panose="02010609030101010101" charset="-122"/>
              </a:rPr>
              <a:t>不尊重他人；不敬畏生命；不遵守规则。</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7240" y="1319530"/>
            <a:ext cx="10637520" cy="4742815"/>
          </a:xfrm>
          <a:prstGeom prst="rect">
            <a:avLst/>
          </a:prstGeom>
          <a:noFill/>
          <a:ln w="9525">
            <a:noFill/>
          </a:ln>
        </p:spPr>
        <p:txBody>
          <a:bodyPr wrap="square">
            <a:spAutoFit/>
          </a:bodyPr>
          <a:lstStyle/>
          <a:p>
            <a:pPr indent="0">
              <a:lnSpc>
                <a:spcPct val="140000"/>
              </a:lnSpc>
            </a:pPr>
            <a:r>
              <a:rPr sz="2400" b="1">
                <a:solidFill>
                  <a:srgbClr val="000000"/>
                </a:solidFill>
                <a:latin typeface="宋体" panose="02010600030101010101" pitchFamily="2" charset="-122"/>
                <a:ea typeface="宋体" panose="02010600030101010101" pitchFamily="2" charset="-122"/>
              </a:rPr>
              <a:t>9.“依法依规做好校园欺凌和暴力事件防治、处置工作”的依据有哪些？</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未成年人是祖国的未来、民族的希望，作为社会的弱势群体，其自我保</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这是保护未成年人合法权益、保障未成年人健康成长的需要。</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这是增强未成年人法治观念，引导未成年人依法规范自身行为的需要。</a:t>
            </a:r>
          </a:p>
          <a:p>
            <a:pPr indent="0">
              <a:lnSpc>
                <a:spcPct val="140000"/>
              </a:lnSpc>
            </a:pPr>
            <a:r>
              <a:rPr sz="2400" b="1">
                <a:solidFill>
                  <a:srgbClr val="000000"/>
                </a:solidFill>
                <a:latin typeface="宋体" panose="02010600030101010101" pitchFamily="2" charset="-122"/>
                <a:ea typeface="宋体" panose="02010600030101010101" pitchFamily="2" charset="-122"/>
              </a:rPr>
              <a:t>10.“依法依规做好校园欺凌和暴力事件防治、处置工作”给我们什么警示？</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我国坚持依法治国的基本方略，任何违法犯罪行为都要承担相应的法律责任，受到一定的法律制裁。</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要学法尊法守法用法，依法规范自身行为，尊重他人的合法权益。</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要对自己的行为负责，做负责任的公民。</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187450"/>
            <a:ext cx="10634980" cy="5536565"/>
          </a:xfrm>
          <a:prstGeom prst="rect">
            <a:avLst/>
          </a:prstGeom>
          <a:noFill/>
          <a:ln w="9525">
            <a:noFill/>
          </a:ln>
        </p:spPr>
        <p:txBody>
          <a:bodyPr wrap="square">
            <a:spAutoFit/>
          </a:bodyPr>
          <a:lstStyle/>
          <a:p>
            <a:pPr indent="0">
              <a:lnSpc>
                <a:spcPct val="140000"/>
              </a:lnSpc>
            </a:pPr>
            <a:r>
              <a:rPr sz="2300" b="1">
                <a:solidFill>
                  <a:srgbClr val="000000"/>
                </a:solidFill>
                <a:latin typeface="宋体" panose="02010600030101010101" pitchFamily="2" charset="-122"/>
                <a:ea typeface="宋体" panose="02010600030101010101" pitchFamily="2" charset="-122"/>
              </a:rPr>
              <a:t>11.如果遭遇校园欺凌和暴力，我们应该怎样维权？</a:t>
            </a:r>
          </a:p>
          <a:p>
            <a:pPr indent="0">
              <a:lnSpc>
                <a:spcPct val="140000"/>
              </a:lnSpc>
            </a:pPr>
            <a:r>
              <a:rPr lang="zh-CN" sz="2300" b="1">
                <a:solidFill>
                  <a:srgbClr val="000000"/>
                </a:solidFill>
                <a:latin typeface="楷体_GB2312" panose="02010609030101010101" charset="-122"/>
                <a:ea typeface="楷体_GB2312" panose="02010609030101010101" charset="-122"/>
              </a:rPr>
              <a:t>（</a:t>
            </a:r>
            <a:r>
              <a:rPr sz="2300" b="1">
                <a:solidFill>
                  <a:srgbClr val="000000"/>
                </a:solidFill>
                <a:latin typeface="楷体_GB2312" panose="02010609030101010101" charset="-122"/>
                <a:ea typeface="楷体_GB2312" panose="02010609030101010101" charset="-122"/>
              </a:rPr>
              <a:t>1</a:t>
            </a:r>
            <a:r>
              <a:rPr lang="zh-CN" sz="2300" b="1">
                <a:solidFill>
                  <a:srgbClr val="000000"/>
                </a:solidFill>
                <a:latin typeface="楷体_GB2312" panose="02010609030101010101" charset="-122"/>
                <a:ea typeface="楷体_GB2312" panose="02010609030101010101" charset="-122"/>
              </a:rPr>
              <a:t>）</a:t>
            </a:r>
            <a:r>
              <a:rPr sz="2300" b="1">
                <a:solidFill>
                  <a:srgbClr val="000000"/>
                </a:solidFill>
                <a:latin typeface="楷体_GB2312" panose="02010609030101010101" charset="-122"/>
                <a:ea typeface="楷体_GB2312" panose="02010609030101010101" charset="-122"/>
              </a:rPr>
              <a:t>当自己的生命健康受到他人的侵害时，有权依法自卫和寻求法律保护。</a:t>
            </a:r>
          </a:p>
          <a:p>
            <a:pPr indent="0">
              <a:lnSpc>
                <a:spcPct val="140000"/>
              </a:lnSpc>
            </a:pPr>
            <a:r>
              <a:rPr lang="zh-CN" sz="2300" b="1">
                <a:solidFill>
                  <a:srgbClr val="000000"/>
                </a:solidFill>
                <a:latin typeface="楷体_GB2312" panose="02010609030101010101" charset="-122"/>
                <a:ea typeface="楷体_GB2312" panose="02010609030101010101" charset="-122"/>
              </a:rPr>
              <a:t>（</a:t>
            </a:r>
            <a:r>
              <a:rPr sz="2300" b="1">
                <a:solidFill>
                  <a:srgbClr val="000000"/>
                </a:solidFill>
                <a:latin typeface="楷体_GB2312" panose="02010609030101010101" charset="-122"/>
                <a:ea typeface="楷体_GB2312" panose="02010609030101010101" charset="-122"/>
              </a:rPr>
              <a:t>2</a:t>
            </a:r>
            <a:r>
              <a:rPr lang="zh-CN" sz="2300" b="1">
                <a:solidFill>
                  <a:srgbClr val="000000"/>
                </a:solidFill>
                <a:latin typeface="楷体_GB2312" panose="02010609030101010101" charset="-122"/>
                <a:ea typeface="楷体_GB2312" panose="02010609030101010101" charset="-122"/>
              </a:rPr>
              <a:t>）</a:t>
            </a:r>
            <a:r>
              <a:rPr sz="2300" b="1">
                <a:solidFill>
                  <a:srgbClr val="000000"/>
                </a:solidFill>
                <a:latin typeface="楷体_GB2312" panose="02010609030101010101" charset="-122"/>
                <a:ea typeface="楷体_GB2312" panose="02010609030101010101" charset="-122"/>
              </a:rPr>
              <a:t>当自己的人格尊严受到侵犯时，我们应勇敢地拿起法律武器，如通过采取自行与侵权人协商、请求司法保护等方式，要求侵权人停止侵害、赔礼道歉、赔偿损失等。</a:t>
            </a:r>
          </a:p>
          <a:p>
            <a:pPr indent="0">
              <a:lnSpc>
                <a:spcPct val="140000"/>
              </a:lnSpc>
            </a:pPr>
            <a:r>
              <a:rPr sz="2300" b="1">
                <a:solidFill>
                  <a:srgbClr val="000000"/>
                </a:solidFill>
                <a:latin typeface="宋体" panose="02010600030101010101" pitchFamily="2" charset="-122"/>
                <a:ea typeface="宋体" panose="02010600030101010101" pitchFamily="2" charset="-122"/>
              </a:rPr>
              <a:t>12.请从心理、道德和法律的角度，对校园欺凌施暴者进行劝诫。</a:t>
            </a:r>
          </a:p>
          <a:p>
            <a:pPr indent="0">
              <a:lnSpc>
                <a:spcPct val="140000"/>
              </a:lnSpc>
            </a:pPr>
            <a:r>
              <a:rPr lang="zh-CN" sz="2300" b="1">
                <a:solidFill>
                  <a:srgbClr val="000000"/>
                </a:solidFill>
                <a:latin typeface="楷体_GB2312" panose="02010609030101010101" charset="-122"/>
                <a:ea typeface="楷体_GB2312" panose="02010609030101010101" charset="-122"/>
              </a:rPr>
              <a:t>（</a:t>
            </a:r>
            <a:r>
              <a:rPr sz="2300" b="1">
                <a:solidFill>
                  <a:srgbClr val="000000"/>
                </a:solidFill>
                <a:latin typeface="楷体_GB2312" panose="02010609030101010101" charset="-122"/>
                <a:ea typeface="楷体_GB2312" panose="02010609030101010101" charset="-122"/>
              </a:rPr>
              <a:t>1</a:t>
            </a:r>
            <a:r>
              <a:rPr lang="zh-CN" sz="2300" b="1">
                <a:solidFill>
                  <a:srgbClr val="000000"/>
                </a:solidFill>
                <a:latin typeface="楷体_GB2312" panose="02010609030101010101" charset="-122"/>
                <a:ea typeface="楷体_GB2312" panose="02010609030101010101" charset="-122"/>
              </a:rPr>
              <a:t>）</a:t>
            </a:r>
            <a:r>
              <a:rPr sz="2300" b="1">
                <a:solidFill>
                  <a:srgbClr val="000000"/>
                </a:solidFill>
                <a:latin typeface="楷体_GB2312" panose="02010609030101010101" charset="-122"/>
                <a:ea typeface="楷体_GB2312" panose="02010609030101010101" charset="-122"/>
              </a:rPr>
              <a:t>心理方面：学会调控情绪，克制冲动，做情绪的主人。</a:t>
            </a:r>
          </a:p>
          <a:p>
            <a:pPr indent="0">
              <a:lnSpc>
                <a:spcPct val="140000"/>
              </a:lnSpc>
            </a:pPr>
            <a:r>
              <a:rPr lang="zh-CN" sz="2300" b="1">
                <a:solidFill>
                  <a:srgbClr val="000000"/>
                </a:solidFill>
                <a:latin typeface="楷体_GB2312" panose="02010609030101010101" charset="-122"/>
                <a:ea typeface="楷体_GB2312" panose="02010609030101010101" charset="-122"/>
              </a:rPr>
              <a:t>（</a:t>
            </a:r>
            <a:r>
              <a:rPr sz="2300" b="1">
                <a:solidFill>
                  <a:srgbClr val="000000"/>
                </a:solidFill>
                <a:latin typeface="楷体_GB2312" panose="02010609030101010101" charset="-122"/>
                <a:ea typeface="楷体_GB2312" panose="02010609030101010101" charset="-122"/>
              </a:rPr>
              <a:t>2</a:t>
            </a:r>
            <a:r>
              <a:rPr lang="zh-CN" sz="2300" b="1">
                <a:solidFill>
                  <a:srgbClr val="000000"/>
                </a:solidFill>
                <a:latin typeface="楷体_GB2312" panose="02010609030101010101" charset="-122"/>
                <a:ea typeface="楷体_GB2312" panose="02010609030101010101" charset="-122"/>
              </a:rPr>
              <a:t>）</a:t>
            </a:r>
            <a:r>
              <a:rPr sz="2300" b="1">
                <a:solidFill>
                  <a:srgbClr val="000000"/>
                </a:solidFill>
                <a:latin typeface="楷体_GB2312" panose="02010609030101010101" charset="-122"/>
                <a:ea typeface="楷体_GB2312" panose="02010609030101010101" charset="-122"/>
              </a:rPr>
              <a:t>道德方面：学会尊重他人，理解他人，平等待人；学会宽容他人，换位思考，与人为善；加强修养，践行道德，做一个道德高尚的人。</a:t>
            </a:r>
          </a:p>
          <a:p>
            <a:pPr indent="0">
              <a:lnSpc>
                <a:spcPct val="140000"/>
              </a:lnSpc>
            </a:pPr>
            <a:r>
              <a:rPr lang="zh-CN" sz="2300" b="1">
                <a:solidFill>
                  <a:srgbClr val="000000"/>
                </a:solidFill>
                <a:latin typeface="楷体_GB2312" panose="02010609030101010101" charset="-122"/>
                <a:ea typeface="楷体_GB2312" panose="02010609030101010101" charset="-122"/>
              </a:rPr>
              <a:t>（</a:t>
            </a:r>
            <a:r>
              <a:rPr sz="2300" b="1">
                <a:solidFill>
                  <a:srgbClr val="000000"/>
                </a:solidFill>
                <a:latin typeface="楷体_GB2312" panose="02010609030101010101" charset="-122"/>
                <a:ea typeface="楷体_GB2312" panose="02010609030101010101" charset="-122"/>
              </a:rPr>
              <a:t>3</a:t>
            </a:r>
            <a:r>
              <a:rPr lang="zh-CN" sz="2300" b="1">
                <a:solidFill>
                  <a:srgbClr val="000000"/>
                </a:solidFill>
                <a:latin typeface="楷体_GB2312" panose="02010609030101010101" charset="-122"/>
                <a:ea typeface="楷体_GB2312" panose="02010609030101010101" charset="-122"/>
              </a:rPr>
              <a:t>）</a:t>
            </a:r>
            <a:r>
              <a:rPr sz="2300" b="1">
                <a:solidFill>
                  <a:srgbClr val="000000"/>
                </a:solidFill>
                <a:latin typeface="楷体_GB2312" panose="02010609030101010101" charset="-122"/>
                <a:ea typeface="楷体_GB2312" panose="02010609030101010101" charset="-122"/>
              </a:rPr>
              <a:t>)法律方面：树立法治观念，学法尊法守法用法，依法规范自身行为；从小事做起，防微杜渐，预防违法犯罪。</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数据共享  热点聚焦</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1</a:t>
              </a:r>
              <a:endParaRPr kumimoji="1" lang="zh-CN" altLang="en-US" sz="3600" b="1" dirty="0">
                <a:latin typeface="黑体" panose="02010600030101010101" pitchFamily="49" charset="-122"/>
                <a:ea typeface="黑体" panose="02010600030101010101" pitchFamily="49" charset="-122"/>
              </a:endParaRPr>
            </a:p>
          </p:txBody>
        </p:sp>
      </p:grpSp>
      <p:sp>
        <p:nvSpPr>
          <p:cNvPr id="100" name="文本框 99"/>
          <p:cNvSpPr txBox="1"/>
          <p:nvPr/>
        </p:nvSpPr>
        <p:spPr>
          <a:xfrm>
            <a:off x="654685" y="1925320"/>
            <a:ext cx="10882630" cy="3415030"/>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rPr>
              <a:t>热点1：防止未成年网络沉迷</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rPr>
              <a:t> 2021年8月4日，腾讯《王者荣耀》发布健康系统升级公告，禁止未满12周岁用户充值；12岁至16岁用户单次充值上限50元人民币，每月充值上限200元；16周岁</a:t>
            </a:r>
            <a:r>
              <a:rPr lang="zh-CN" sz="2400">
                <a:solidFill>
                  <a:schemeClr val="tx1"/>
                </a:solidFill>
                <a:latin typeface="宋体" panose="02010600030101010101" pitchFamily="2" charset="-122"/>
                <a:ea typeface="宋体" panose="02010600030101010101" pitchFamily="2" charset="-122"/>
              </a:rPr>
              <a:t>（</a:t>
            </a:r>
            <a:r>
              <a:rPr sz="2400">
                <a:solidFill>
                  <a:schemeClr val="tx1"/>
                </a:solidFill>
                <a:latin typeface="宋体" panose="02010600030101010101" pitchFamily="2" charset="-122"/>
                <a:ea typeface="宋体" panose="02010600030101010101" pitchFamily="2" charset="-122"/>
              </a:rPr>
              <a:t>含</a:t>
            </a:r>
            <a:r>
              <a:rPr lang="zh-CN" sz="2400">
                <a:solidFill>
                  <a:schemeClr val="tx1"/>
                </a:solidFill>
                <a:latin typeface="宋体" panose="02010600030101010101" pitchFamily="2" charset="-122"/>
                <a:ea typeface="宋体" panose="02010600030101010101" pitchFamily="2" charset="-122"/>
              </a:rPr>
              <a:t>）</a:t>
            </a:r>
            <a:r>
              <a:rPr sz="2400">
                <a:solidFill>
                  <a:schemeClr val="tx1"/>
                </a:solidFill>
                <a:latin typeface="宋体" panose="02010600030101010101" pitchFamily="2" charset="-122"/>
                <a:ea typeface="宋体" panose="02010600030101010101" pitchFamily="2" charset="-122"/>
              </a:rPr>
              <a:t>以上未成年用户单次充值上限100元，每月充值上限400元。时长限制方面，未成年用户每日22时至次日8时禁玩，国家法定节假日每日限玩2小时，其他时间每日限玩1小时。今年6月1日起施行的新版《未成年人保护法》设立“网</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9775" y="1774190"/>
            <a:ext cx="10711815" cy="3415030"/>
          </a:xfrm>
          <a:prstGeom prst="rect">
            <a:avLst/>
          </a:prstGeom>
          <a:noFill/>
          <a:ln w="9525">
            <a:noFill/>
          </a:ln>
        </p:spPr>
        <p:txBody>
          <a:bodyPr wrap="square">
            <a:spAutoFit/>
          </a:bodyPr>
          <a:lstStyle/>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13.请你就如何加强中小学生欺凌综合治理向国家有关部门提几点合理建议。</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示例：加强社会主义思想道德、精神文明、先进文化建设，弘扬社会主义核心价值观；加大对广播、电视、网络等媒体的监管力度，净化文化、网络环境，严禁渲染、传播暴力文化；加大法治宣传力度，营造学法尊法守法用法的社会氛围；加大对校园和周边环境治理力度，依法严打侵害未成年人的违法犯罪行为。</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23545" y="1310005"/>
            <a:ext cx="11418570" cy="5077460"/>
          </a:xfrm>
          <a:prstGeom prst="rect">
            <a:avLst/>
          </a:prstGeom>
          <a:noFill/>
          <a:ln w="9525">
            <a:noFill/>
          </a:ln>
        </p:spPr>
        <p:txBody>
          <a:bodyPr wrap="square">
            <a:spAutoFit/>
          </a:bodyPr>
          <a:lstStyle/>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14.请为未成年人织牢防护网提几条合理化建议？</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（1）家庭保护：家长应引导未成年人开展健康的活动，预防未成年人误入歧途。</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（2）学校保护：学校要创造良好的学习环境，加强安全教育，引导青少年健康成长。</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（3）社会保护：要加强社会治安，创造有利于未成年人健康成长的社会环境。</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（4）网络保护：国家、社会、学校和家庭要保障未成年人在网络空间的合法权益，力图实现对未成年人的线上线下全方位保护。</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（5）政府保护：各级政府及有关部门在各自职责范围内对未成年人实施保护。</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（6）司法保护：国家司法机关要依法履责，对未成年人实施专门保护。</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（7）自我保护：未成年人要树立安全意识，增强自我保护的意识和能力。</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40410" y="1202055"/>
            <a:ext cx="10711815" cy="5536565"/>
          </a:xfrm>
          <a:prstGeom prst="rect">
            <a:avLst/>
          </a:prstGeom>
          <a:noFill/>
          <a:ln w="9525">
            <a:noFill/>
          </a:ln>
        </p:spPr>
        <p:txBody>
          <a:bodyPr wrap="square">
            <a:spAutoFit/>
          </a:bodyPr>
          <a:lstStyle/>
          <a:p>
            <a:pPr algn="l">
              <a:lnSpc>
                <a:spcPct val="140000"/>
              </a:lnSpc>
              <a:spcAft>
                <a:spcPts val="0"/>
              </a:spcAft>
              <a:buNone/>
            </a:pPr>
            <a:r>
              <a:rPr lang="zh-CN" altLang="en-US" sz="23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15.未成年人应如何加强自我防范，预防犯罪？</a:t>
            </a:r>
          </a:p>
          <a:p>
            <a:pPr algn="l">
              <a:lnSpc>
                <a:spcPct val="14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（1）从小事做起，避免沾染不良习气，自觉遵纪守法，谨慎交友，防患于未然。</a:t>
            </a:r>
          </a:p>
          <a:p>
            <a:pPr algn="l">
              <a:lnSpc>
                <a:spcPct val="14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（2）珍惜美好生活，认清犯罪危害，远离犯罪。</a:t>
            </a:r>
          </a:p>
          <a:p>
            <a:pPr algn="l">
              <a:lnSpc>
                <a:spcPct val="14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（3）增强法治观念，依法自律，做一个自觉守法的人。</a:t>
            </a:r>
          </a:p>
          <a:p>
            <a:pPr algn="l">
              <a:lnSpc>
                <a:spcPct val="14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（4）杜绝不良行为。</a:t>
            </a:r>
          </a:p>
          <a:p>
            <a:pPr algn="l">
              <a:lnSpc>
                <a:spcPct val="140000"/>
              </a:lnSpc>
              <a:spcAft>
                <a:spcPts val="0"/>
              </a:spcAft>
              <a:buNone/>
            </a:pPr>
            <a:r>
              <a:rPr lang="zh-CN" altLang="en-US" sz="23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16.频发的未成年人安全事故，给了我们哪些警示？</a:t>
            </a:r>
          </a:p>
          <a:p>
            <a:pPr algn="l">
              <a:lnSpc>
                <a:spcPct val="14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（1）国家应加强立法和执法力度，严惩伤害未成年人的违法犯罪分子。</a:t>
            </a:r>
          </a:p>
          <a:p>
            <a:pPr algn="l">
              <a:lnSpc>
                <a:spcPct val="14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（2）社会、学校、家长应各尽其职，切实保障未成年人的生命安全和身心健康，确保不发生安全事故。</a:t>
            </a:r>
          </a:p>
          <a:p>
            <a:pPr algn="l">
              <a:lnSpc>
                <a:spcPct val="14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（3）未成年人要加强自我保护，增强自我保护意识，提高自我保护能力，学会运用法律武器维护自身合法权益。</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5515" y="1699895"/>
            <a:ext cx="9816465" cy="3969385"/>
          </a:xfrm>
          <a:prstGeom prst="rect">
            <a:avLst/>
          </a:prstGeom>
          <a:noFill/>
          <a:ln w="9525">
            <a:noFill/>
          </a:ln>
        </p:spPr>
        <p:txBody>
          <a:bodyPr wrap="square">
            <a:spAutoFit/>
          </a:bodyPr>
          <a:lstStyle/>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17.深入开展“护苗2021·绿书签”系列宣传活动有什么重要意义？</a:t>
            </a:r>
          </a:p>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（1）有利于提高未成年人的思想道德素质。</a:t>
            </a:r>
          </a:p>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（2）有利于引导未成年人自觉抵制不良诱惑，纠正不良行为。</a:t>
            </a:r>
          </a:p>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（3）有利于净化文化市场环境，为未成年人健康成长创建良好的社会环境。</a:t>
            </a:r>
          </a:p>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（4）有利于弘扬社会正气，传递社会正能量，培育和践行社会主义核心价值观。</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5515" y="1699895"/>
            <a:ext cx="9816465" cy="3969385"/>
          </a:xfrm>
          <a:prstGeom prst="rect">
            <a:avLst/>
          </a:prstGeom>
          <a:noFill/>
          <a:ln w="9525">
            <a:noFill/>
          </a:ln>
        </p:spPr>
        <p:txBody>
          <a:bodyPr wrap="square">
            <a:spAutoFit/>
          </a:bodyPr>
          <a:lstStyle/>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18.“护苗2021·绿书签”系列宣传活动的开展对我们青少年提出了哪些要求？</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（1）积极响应国家号召，提高自身道德修养和科学文化素养。</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（2）提高辨别觉察和自我保护能力，坚决抵制各种不良文化信息。</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（3）发现出售、传播不良书籍和音像制品的商家和个人，及时向有关部门举报。</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（4）坚决同传播、出售不良文化信息或产品的行为作斗争。</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214618"/>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数据分类  题组演练</a:t>
              </a:r>
              <a:endParaRPr kumimoji="1" lang="zh-CN" altLang="en-US" sz="3600" b="1" dirty="0">
                <a:latin typeface="黑体" panose="02010600030101010101" pitchFamily="49" charset="-122"/>
                <a:ea typeface="黑体" panose="0201060003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4</a:t>
              </a:r>
              <a:endParaRPr kumimoji="1" lang="zh-CN" altLang="en-US" sz="3600" b="1" dirty="0">
                <a:latin typeface="黑体" panose="02010600030101010101" pitchFamily="49" charset="-122"/>
                <a:ea typeface="黑体" panose="02010600030101010101" pitchFamily="49" charset="-122"/>
              </a:endParaRPr>
            </a:p>
          </p:txBody>
        </p:sp>
      </p:grpSp>
      <p:sp>
        <p:nvSpPr>
          <p:cNvPr id="102" name="文本框 101"/>
          <p:cNvSpPr txBox="1"/>
          <p:nvPr/>
        </p:nvSpPr>
        <p:spPr>
          <a:xfrm>
            <a:off x="819785" y="2041525"/>
            <a:ext cx="10565765" cy="4546600"/>
          </a:xfrm>
          <a:prstGeom prst="rect">
            <a:avLst/>
          </a:prstGeom>
          <a:noFill/>
          <a:ln w="9525">
            <a:noFill/>
          </a:ln>
        </p:spPr>
        <p:txBody>
          <a:bodyPr wrap="square">
            <a:spAutoFit/>
          </a:bodyPr>
          <a:lstStyle/>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1. 2021 年 6 月 1 日起施行的《未成年人保护法》增设专章，明确规定网络产品和服务提供者不得向未成年人提供诱导其沉迷的产品和服务：游戏、直播等网络服务提供者应针对未成年人设置时间管理、权限管理和消费管理等功能。这是因为</a:t>
            </a:r>
            <a:r>
              <a:rPr lang="zh-CN" sz="23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3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①未成年人不能自我保护</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②未成年人自我控制能力弱</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③网络服务提供者没有法律意识</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④网络侵害现象时有发生</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A.①②      B.②③      C.③④ 	    D.②④</a:t>
            </a:r>
          </a:p>
        </p:txBody>
      </p:sp>
      <p:sp>
        <p:nvSpPr>
          <p:cNvPr id="8" name="矩形 7"/>
          <p:cNvSpPr/>
          <p:nvPr/>
        </p:nvSpPr>
        <p:spPr>
          <a:xfrm flipH="1">
            <a:off x="1932940" y="3656965"/>
            <a:ext cx="43688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98170" y="1358265"/>
            <a:ext cx="10888980" cy="5077460"/>
          </a:xfrm>
          <a:prstGeom prst="rect">
            <a:avLst/>
          </a:prstGeom>
          <a:noFill/>
          <a:ln w="9525">
            <a:noFill/>
          </a:ln>
        </p:spPr>
        <p:txBody>
          <a:bodyPr wrap="square">
            <a:spAutoFit/>
          </a:bodyPr>
          <a:lstStyle/>
          <a:p>
            <a:pPr indent="266700">
              <a:lnSpc>
                <a:spcPct val="150000"/>
              </a:lnSpc>
            </a:pPr>
            <a:r>
              <a:rPr sz="2400" b="1">
                <a:solidFill>
                  <a:srgbClr val="000000"/>
                </a:solidFill>
                <a:latin typeface="宋体" panose="02010600030101010101" pitchFamily="2" charset="-122"/>
                <a:ea typeface="宋体" panose="02010600030101010101" pitchFamily="2" charset="-122"/>
              </a:rPr>
              <a:t>2.2021年6月1日，最高人民检察院发布《未成年人检察工作白皮书</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2020</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披露，2020年全国检察机关共受理审查逮捕未成年犯罪嫌疑人37 681人，批准逮捕侵害未成年人犯罪38 854人，未成年人犯罪数量大幅下降，严重暴力犯罪、校园欺凌和暴力犯罪情况持续好转。据此，你认为人民检察院</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indent="266700">
              <a:lnSpc>
                <a:spcPct val="150000"/>
              </a:lnSpc>
            </a:pPr>
            <a:r>
              <a:rPr sz="2400" b="1">
                <a:solidFill>
                  <a:srgbClr val="000000"/>
                </a:solidFill>
                <a:latin typeface="宋体" panose="02010600030101010101" pitchFamily="2" charset="-122"/>
                <a:ea typeface="宋体" panose="02010600030101010101" pitchFamily="2" charset="-122"/>
              </a:rPr>
              <a:t>①是我国的法律监督机关，维护国家法制统一、尊严和权威</a:t>
            </a:r>
          </a:p>
          <a:p>
            <a:pPr indent="266700">
              <a:lnSpc>
                <a:spcPct val="150000"/>
              </a:lnSpc>
            </a:pPr>
            <a:r>
              <a:rPr sz="2400" b="1">
                <a:solidFill>
                  <a:srgbClr val="000000"/>
                </a:solidFill>
                <a:latin typeface="宋体" panose="02010600030101010101" pitchFamily="2" charset="-122"/>
                <a:ea typeface="宋体" panose="02010600030101010101" pitchFamily="2" charset="-122"/>
              </a:rPr>
              <a:t>②依法独立行使审判权，保障法律正确实施</a:t>
            </a:r>
          </a:p>
          <a:p>
            <a:pPr indent="266700">
              <a:lnSpc>
                <a:spcPct val="150000"/>
              </a:lnSpc>
            </a:pPr>
            <a:r>
              <a:rPr sz="2400" b="1">
                <a:solidFill>
                  <a:srgbClr val="000000"/>
                </a:solidFill>
                <a:latin typeface="宋体" panose="02010600030101010101" pitchFamily="2" charset="-122"/>
                <a:ea typeface="宋体" panose="02010600030101010101" pitchFamily="2" charset="-122"/>
              </a:rPr>
              <a:t>③有效落实对未成年人的司法保护，维护社会公平正义</a:t>
            </a:r>
          </a:p>
          <a:p>
            <a:pPr indent="266700">
              <a:lnSpc>
                <a:spcPct val="150000"/>
              </a:lnSpc>
            </a:pPr>
            <a:r>
              <a:rPr sz="2400" b="1">
                <a:solidFill>
                  <a:srgbClr val="000000"/>
                </a:solidFill>
                <a:latin typeface="宋体" panose="02010600030101010101" pitchFamily="2" charset="-122"/>
                <a:ea typeface="宋体" panose="02010600030101010101" pitchFamily="2" charset="-122"/>
              </a:rPr>
              <a:t>④是国家司法机关，维护未成年人的所有权益</a:t>
            </a:r>
          </a:p>
          <a:p>
            <a:pPr indent="266700">
              <a:lnSpc>
                <a:spcPct val="150000"/>
              </a:lnSpc>
            </a:pPr>
            <a:r>
              <a:rPr sz="2400" b="1">
                <a:solidFill>
                  <a:srgbClr val="000000"/>
                </a:solidFill>
                <a:latin typeface="宋体" panose="02010600030101010101" pitchFamily="2" charset="-122"/>
                <a:ea typeface="宋体" panose="02010600030101010101" pitchFamily="2" charset="-122"/>
              </a:rPr>
              <a:t>A.①③	B.①④    C.②③	  D.②④</a:t>
            </a:r>
          </a:p>
        </p:txBody>
      </p:sp>
      <p:sp>
        <p:nvSpPr>
          <p:cNvPr id="8" name="矩形 7"/>
          <p:cNvSpPr/>
          <p:nvPr/>
        </p:nvSpPr>
        <p:spPr>
          <a:xfrm flipH="1">
            <a:off x="9394825" y="319913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852805" y="1359535"/>
            <a:ext cx="10810875" cy="4523105"/>
          </a:xfrm>
          <a:prstGeom prst="rect">
            <a:avLst/>
          </a:prstGeom>
          <a:noFill/>
          <a:ln w="9525">
            <a:noFill/>
          </a:ln>
        </p:spPr>
        <p:txBody>
          <a:bodyPr wrap="square">
            <a:spAutoFit/>
          </a:bodyPr>
          <a:lstStyle/>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3.针对频发的校园欺凌事件，除了需要国家有关部门实施综合治理，也需要广大中小学生学会自我防护。以下举措对广大中小学生防欺凌有帮助的是</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①认真聆听防欺凌专题讲座，增强安全防范意识</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②发生被欺凌事件后息事宁人，以免把事情闹大</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③学会调节情绪，遇事沉着冷静机智灵活</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④积极参加防欺凌演练，掌握自救自护必备技能</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A.②③④ 	B.①②③ </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C.①②④ 	D.①③④</a:t>
            </a:r>
          </a:p>
        </p:txBody>
      </p:sp>
      <p:sp>
        <p:nvSpPr>
          <p:cNvPr id="8" name="矩形 7"/>
          <p:cNvSpPr/>
          <p:nvPr/>
        </p:nvSpPr>
        <p:spPr>
          <a:xfrm>
            <a:off x="10882630" y="2119630"/>
            <a:ext cx="34417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8370" y="1443990"/>
            <a:ext cx="10648950" cy="3969385"/>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4.右图图片警示我们要</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①学习法律，依法对高空抛物行为进行处罚</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②胆大心细，抛物时要看清是否有行人</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③依法办事，养成尊法守法用法的习惯</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④珍视生命，不做危害他人生命安全的事</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A.①③④	B.①④</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C.②③④	D.③④</a:t>
            </a:r>
          </a:p>
        </p:txBody>
      </p:sp>
      <p:sp>
        <p:nvSpPr>
          <p:cNvPr id="8" name="矩形 7"/>
          <p:cNvSpPr/>
          <p:nvPr/>
        </p:nvSpPr>
        <p:spPr>
          <a:xfrm flipH="1">
            <a:off x="4506595" y="1631950"/>
            <a:ext cx="461645"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pic>
        <p:nvPicPr>
          <p:cNvPr id="329" name="h6.jpg" descr="id:2147504888;FounderCES"/>
          <p:cNvPicPr>
            <a:picLocks noChangeAspect="1"/>
          </p:cNvPicPr>
          <p:nvPr/>
        </p:nvPicPr>
        <p:blipFill>
          <a:blip r:embed="rId2"/>
          <a:stretch>
            <a:fillRect/>
          </a:stretch>
        </p:blipFill>
        <p:spPr>
          <a:xfrm>
            <a:off x="7771130" y="2694940"/>
            <a:ext cx="2202180" cy="1468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2000" y="1329055"/>
            <a:ext cx="10540365" cy="5259070"/>
          </a:xfrm>
          <a:prstGeom prst="rect">
            <a:avLst/>
          </a:prstGeom>
          <a:noFill/>
          <a:ln>
            <a:noFill/>
          </a:ln>
        </p:spPr>
        <p:txBody>
          <a:bodyPr wrap="square" rtlCol="0">
            <a:spAutoFit/>
          </a:bodyPr>
          <a:lstStyle/>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5.北京某校在校女生朱某等5人在女生宿舍楼内，采用辱骂、殴打、逼迫下跪等方式侮辱女生高某某，并无故殴打、辱骂女生张某某。法院经审理认为，被告人朱某等人随意殴打和辱骂他人，造成二人轻微伤，严重影响他人生活，破坏社会秩序，构成寻衅滋事罪，依法分别判处5名被告人十一个月至一年不等的有期徒刑。该案件警示我们</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①应加强对青少年的法治教育 </a:t>
            </a:r>
          </a:p>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②学会尊重他人，做到与人为善</a:t>
            </a:r>
          </a:p>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③树立法治观念，依法维护合法权益 </a:t>
            </a:r>
          </a:p>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④法院是司法机关</a:t>
            </a:r>
          </a:p>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A.①② 	B.③④     C.①②③ 	D.②③④</a:t>
            </a:r>
          </a:p>
        </p:txBody>
      </p:sp>
      <p:sp>
        <p:nvSpPr>
          <p:cNvPr id="8" name="矩形 7"/>
          <p:cNvSpPr/>
          <p:nvPr/>
        </p:nvSpPr>
        <p:spPr>
          <a:xfrm flipH="1">
            <a:off x="5578475" y="355346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4685" y="1623060"/>
            <a:ext cx="10882630" cy="3415030"/>
          </a:xfrm>
          <a:prstGeom prst="rect">
            <a:avLst/>
          </a:prstGeom>
          <a:noFill/>
          <a:ln w="9525">
            <a:noFill/>
          </a:ln>
        </p:spPr>
        <p:txBody>
          <a:bodyPr wrap="square">
            <a:spAutoFit/>
          </a:bodyPr>
          <a:lstStyle/>
          <a:p>
            <a:pPr indent="0" algn="l" fontAlgn="auto">
              <a:lnSpc>
                <a:spcPct val="150000"/>
              </a:lnSpc>
            </a:pPr>
            <a:r>
              <a:rPr sz="2400">
                <a:latin typeface="宋体" panose="02010600030101010101" pitchFamily="2" charset="-122"/>
                <a:ea typeface="宋体" panose="02010600030101010101" pitchFamily="2" charset="-122"/>
                <a:sym typeface="+mn-ea"/>
              </a:rPr>
              <a:t>络保护”专章，就</a:t>
            </a:r>
            <a:r>
              <a:rPr sz="2400">
                <a:solidFill>
                  <a:schemeClr val="tx1"/>
                </a:solidFill>
                <a:latin typeface="宋体" panose="02010600030101010101" pitchFamily="2" charset="-122"/>
                <a:ea typeface="宋体" panose="02010600030101010101" pitchFamily="2" charset="-122"/>
              </a:rPr>
              <a:t>预防未成年人沉迷网络做出具体规定，为防网络沉迷工作提供了强大的法律保障。新版《未成年人保护法》明确，新闻出版、教育、卫生健康、文化和旅游、网信等部门应当定期开展预防未成年人沉迷网络的宣传教育；网络产品和服务提供者应履行预防未成年人沉迷网络的义务，不得向未成年人提供诱导其沉迷的产品和服务；家庭、学校、社会组织应互相配合，采取科学、合理的方式对未成年人沉迷网络进行预防和干预。</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341120"/>
            <a:ext cx="10467340" cy="4661535"/>
          </a:xfrm>
          <a:prstGeom prst="rect">
            <a:avLst/>
          </a:prstGeom>
          <a:noFill/>
          <a:ln>
            <a:noFill/>
          </a:ln>
        </p:spPr>
        <p:txBody>
          <a:bodyPr wrap="square" rtlCol="0">
            <a:spAutoFit/>
          </a:bodyPr>
          <a:lstStyle/>
          <a:p>
            <a:pPr>
              <a:lnSpc>
                <a:spcPct val="150000"/>
              </a:lnSpc>
            </a:pPr>
            <a:r>
              <a:rPr sz="2200" b="1" dirty="0">
                <a:latin typeface="宋体" panose="02010600030101010101" pitchFamily="2" charset="-122"/>
                <a:ea typeface="宋体" panose="02010600030101010101" pitchFamily="2" charset="-122"/>
                <a:cs typeface="宋体" panose="02010600030101010101" pitchFamily="2" charset="-122"/>
              </a:rPr>
              <a:t>6.天气逐渐变热，出游行为增多，孩子涉水、游泳行为频发，溺水事故也进入高发期。为此，德州市政府决定在全市范围内开展“防溺水宣传教育活动”。下列防溺水措施正确的有</a:t>
            </a:r>
            <a:r>
              <a:rPr lang="zh-CN" sz="2200" b="1" dirty="0">
                <a:latin typeface="宋体" panose="02010600030101010101" pitchFamily="2" charset="-122"/>
                <a:ea typeface="宋体" panose="02010600030101010101" pitchFamily="2" charset="-122"/>
                <a:cs typeface="宋体" panose="02010600030101010101" pitchFamily="2" charset="-122"/>
              </a:rPr>
              <a:t>（</a:t>
            </a:r>
            <a:r>
              <a:rPr sz="2200" b="1" dirty="0">
                <a:latin typeface="宋体" panose="02010600030101010101" pitchFamily="2" charset="-122"/>
                <a:ea typeface="宋体" panose="02010600030101010101" pitchFamily="2" charset="-122"/>
                <a:cs typeface="宋体" panose="02010600030101010101" pitchFamily="2" charset="-122"/>
              </a:rPr>
              <a:t>　　</a:t>
            </a:r>
            <a:r>
              <a:rPr lang="zh-CN" sz="22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200" b="1" dirty="0">
                <a:latin typeface="宋体" panose="02010600030101010101" pitchFamily="2" charset="-122"/>
                <a:ea typeface="宋体" panose="02010600030101010101" pitchFamily="2" charset="-122"/>
                <a:cs typeface="宋体" panose="02010600030101010101" pitchFamily="2" charset="-122"/>
              </a:rPr>
              <a:t>①不能独自去野外游泳，可以叫上几个小伙伴同去，相互之间有个照应</a:t>
            </a:r>
          </a:p>
          <a:p>
            <a:pPr>
              <a:lnSpc>
                <a:spcPct val="150000"/>
              </a:lnSpc>
            </a:pPr>
            <a:r>
              <a:rPr sz="2200" b="1" dirty="0">
                <a:latin typeface="宋体" panose="02010600030101010101" pitchFamily="2" charset="-122"/>
                <a:ea typeface="宋体" panose="02010600030101010101" pitchFamily="2" charset="-122"/>
                <a:cs typeface="宋体" panose="02010600030101010101" pitchFamily="2" charset="-122"/>
              </a:rPr>
              <a:t>②下水前做必要的准备活动</a:t>
            </a:r>
          </a:p>
          <a:p>
            <a:pPr>
              <a:lnSpc>
                <a:spcPct val="150000"/>
              </a:lnSpc>
            </a:pPr>
            <a:r>
              <a:rPr sz="2200" b="1" dirty="0">
                <a:latin typeface="宋体" panose="02010600030101010101" pitchFamily="2" charset="-122"/>
                <a:ea typeface="宋体" panose="02010600030101010101" pitchFamily="2" charset="-122"/>
                <a:cs typeface="宋体" panose="02010600030101010101" pitchFamily="2" charset="-122"/>
              </a:rPr>
              <a:t>③看见同伴溺水，要勇敢地下水去营救</a:t>
            </a:r>
          </a:p>
          <a:p>
            <a:pPr>
              <a:lnSpc>
                <a:spcPct val="150000"/>
              </a:lnSpc>
            </a:pPr>
            <a:r>
              <a:rPr sz="2200" b="1" dirty="0">
                <a:latin typeface="宋体" panose="02010600030101010101" pitchFamily="2" charset="-122"/>
                <a:ea typeface="宋体" panose="02010600030101010101" pitchFamily="2" charset="-122"/>
                <a:cs typeface="宋体" panose="02010600030101010101" pitchFamily="2" charset="-122"/>
              </a:rPr>
              <a:t>④要学会游泳，增强自我保护能力</a:t>
            </a:r>
          </a:p>
          <a:p>
            <a:pPr>
              <a:lnSpc>
                <a:spcPct val="150000"/>
              </a:lnSpc>
            </a:pPr>
            <a:r>
              <a:rPr sz="2200" b="1" dirty="0">
                <a:latin typeface="宋体" panose="02010600030101010101" pitchFamily="2" charset="-122"/>
                <a:ea typeface="宋体" panose="02010600030101010101" pitchFamily="2" charset="-122"/>
                <a:cs typeface="宋体" panose="02010600030101010101" pitchFamily="2" charset="-122"/>
              </a:rPr>
              <a:t>A.①②	     B.②③</a:t>
            </a:r>
          </a:p>
          <a:p>
            <a:pPr>
              <a:lnSpc>
                <a:spcPct val="150000"/>
              </a:lnSpc>
            </a:pPr>
            <a:r>
              <a:rPr sz="2200" b="1" dirty="0">
                <a:latin typeface="宋体" panose="02010600030101010101" pitchFamily="2" charset="-122"/>
                <a:ea typeface="宋体" panose="02010600030101010101" pitchFamily="2" charset="-122"/>
                <a:cs typeface="宋体" panose="02010600030101010101" pitchFamily="2" charset="-122"/>
              </a:rPr>
              <a:t>C.②④	     D.①④</a:t>
            </a:r>
          </a:p>
        </p:txBody>
      </p:sp>
      <p:sp>
        <p:nvSpPr>
          <p:cNvPr id="8" name="矩形 7"/>
          <p:cNvSpPr/>
          <p:nvPr/>
        </p:nvSpPr>
        <p:spPr>
          <a:xfrm flipH="1">
            <a:off x="3192780" y="2505075"/>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98195" y="1306195"/>
            <a:ext cx="10650855"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7.为深入开展“护苗2021”专项行动，全国“扫黄打非”工作小组办公室在全国范围内开展以“护助少年儿童健康成长，拒绝有害出版物及信息”为主题的“绿书签行动”宣传周系列宣传活动。为了配合上述行动，我们青少年应当做到</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①共同培育积极健康、向上向善的网络文化</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②要践行社会主义核心价值观，不断提高网络媒介素养</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③依法打击扰乱网络公共安全的行为</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④要在网上传播正能量</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A.①③④	B.①②③    C.①②④	D.②③④</a:t>
            </a:r>
          </a:p>
        </p:txBody>
      </p:sp>
      <p:sp>
        <p:nvSpPr>
          <p:cNvPr id="8" name="矩形 7"/>
          <p:cNvSpPr/>
          <p:nvPr/>
        </p:nvSpPr>
        <p:spPr>
          <a:xfrm flipH="1">
            <a:off x="1630045" y="316230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96925" y="1186815"/>
            <a:ext cx="10135235" cy="3192145"/>
          </a:xfrm>
          <a:prstGeom prst="rect">
            <a:avLst/>
          </a:prstGeom>
          <a:noFill/>
          <a:ln w="9525">
            <a:noFill/>
          </a:ln>
        </p:spPr>
        <p:txBody>
          <a:bodyPr wrap="square">
            <a:spAutoFit/>
          </a:bodyPr>
          <a:lstStyle/>
          <a:p>
            <a:pPr indent="0">
              <a:lnSpc>
                <a:spcPct val="14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8.法律护我成长。</a:t>
            </a:r>
          </a:p>
          <a:p>
            <a:pPr indent="0">
              <a:lnSpc>
                <a:spcPct val="14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材料一　</a:t>
            </a:r>
            <a:r>
              <a:rPr sz="2400" b="1" dirty="0">
                <a:latin typeface="楷体_GB2312" panose="02010609030101010101" charset="-122"/>
                <a:ea typeface="楷体_GB2312" panose="02010609030101010101" charset="-122"/>
                <a:cs typeface="宋体" panose="02010600030101010101" pitchFamily="2" charset="-122"/>
                <a:sym typeface="+mn-ea"/>
              </a:rPr>
              <a:t>2020年10月17日，十三届全国人大常委会第二十二次会议表决通过了新修订的《中华人民共和国未成年人保护法》。修订后的该法新增“网络保护”“政府保护”专章，六大保护共同构筑起全方位保护未成年人合法权益的防线。</a:t>
            </a:r>
          </a:p>
          <a:p>
            <a:pPr indent="0">
              <a:lnSpc>
                <a:spcPct val="140000"/>
              </a:lnSpc>
            </a:pP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sz="2400" b="1" dirty="0">
                <a:latin typeface="宋体" panose="02010600030101010101" pitchFamily="2" charset="-122"/>
                <a:ea typeface="宋体" panose="02010600030101010101" pitchFamily="2" charset="-122"/>
                <a:cs typeface="宋体" panose="02010600030101010101" pitchFamily="2" charset="-122"/>
                <a:sym typeface="+mn-ea"/>
              </a:rPr>
              <a:t>材料一说明了什么？</a:t>
            </a:r>
          </a:p>
        </p:txBody>
      </p:sp>
      <p:sp>
        <p:nvSpPr>
          <p:cNvPr id="2" name="矩形 1"/>
          <p:cNvSpPr/>
          <p:nvPr/>
        </p:nvSpPr>
        <p:spPr>
          <a:xfrm flipH="1">
            <a:off x="1046480" y="4385945"/>
            <a:ext cx="9528175" cy="1753235"/>
          </a:xfrm>
          <a:prstGeom prst="rect">
            <a:avLst/>
          </a:prstGeom>
        </p:spPr>
        <p:txBody>
          <a:bodyPr wrap="square">
            <a:spAutoFit/>
          </a:bodyPr>
          <a:lstStyle/>
          <a:p>
            <a:pPr indent="0">
              <a:lnSpc>
                <a:spcPct val="150000"/>
              </a:lnSpc>
            </a:pPr>
            <a:r>
              <a:rPr sz="2400" b="1">
                <a:solidFill>
                  <a:srgbClr val="FF0000"/>
                </a:solidFill>
                <a:latin typeface="宋体" panose="02010600030101010101" pitchFamily="2" charset="-122"/>
                <a:ea typeface="宋体" panose="02010600030101010101" pitchFamily="2" charset="-122"/>
                <a:cs typeface="方正书宋_GBK" charset="0"/>
                <a:sym typeface="+mn-ea"/>
              </a:rPr>
              <a:t>我国法律保障未成年人健康成长；国家高度重视未成年人的健康成长；保护未成年人健康成长是全社会的共同责任；我国坚持依法治国基本方略等。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630680"/>
            <a:ext cx="10699115" cy="1198880"/>
          </a:xfrm>
          <a:prstGeom prst="rect">
            <a:avLst/>
          </a:prstGeom>
          <a:noFill/>
          <a:ln>
            <a:noFill/>
          </a:ln>
        </p:spPr>
        <p:txBody>
          <a:bodyPr wrap="square" rtlCol="0">
            <a:spAutoFit/>
          </a:bodyPr>
          <a:lstStyle/>
          <a:p>
            <a:pPr>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2</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小明了解了这部法律以后，认为“保护好比护身符，健康成长乐无忧”。对此观点请你谈谈自己的看法。</a:t>
            </a:r>
          </a:p>
        </p:txBody>
      </p:sp>
      <p:sp>
        <p:nvSpPr>
          <p:cNvPr id="9" name="矩形 8"/>
          <p:cNvSpPr/>
          <p:nvPr/>
        </p:nvSpPr>
        <p:spPr>
          <a:xfrm flipH="1">
            <a:off x="749300" y="2677795"/>
            <a:ext cx="10535920" cy="2861310"/>
          </a:xfrm>
          <a:prstGeom prst="rect">
            <a:avLst/>
          </a:prstGeom>
        </p:spPr>
        <p:txBody>
          <a:bodyPr wrap="square">
            <a:spAutoFit/>
          </a:bodyPr>
          <a:lstStyle/>
          <a:p>
            <a:pPr indent="0">
              <a:lnSpc>
                <a:spcPct val="150000"/>
              </a:lnSpc>
            </a:pPr>
            <a:r>
              <a:rPr sz="2400" b="1">
                <a:solidFill>
                  <a:srgbClr val="FF0000"/>
                </a:solidFill>
                <a:latin typeface="宋体" panose="02010600030101010101" pitchFamily="2" charset="-122"/>
                <a:ea typeface="宋体" panose="02010600030101010101" pitchFamily="2" charset="-122"/>
                <a:cs typeface="方正书宋_GBK" charset="0"/>
                <a:sym typeface="+mn-ea"/>
              </a:rPr>
              <a:t>小明的观点是片面的。国家给予未成年人特殊的保护，运用法律保护未成年人的合法权益，促进未成年人的健康成长；但未成年人也要增强自我保护意识，掌握自我保护的知识和技能，珍惜自己的权利，依法行使自己的权利，尊重和维护他人权利，自觉履行公民义务。只有这样我们才能健康成长乐无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1040" y="1219835"/>
            <a:ext cx="10747375" cy="378460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材料二　</a:t>
            </a:r>
            <a:r>
              <a:rPr sz="2400" b="1" dirty="0">
                <a:latin typeface="楷体_GB2312" panose="02010609030101010101" charset="-122"/>
                <a:ea typeface="楷体_GB2312" panose="02010609030101010101" charset="-122"/>
                <a:cs typeface="宋体" panose="02010600030101010101" pitchFamily="2" charset="-122"/>
              </a:rPr>
              <a:t>张某与吴某将出生才一个多月的儿子卖给他人。两人被公安机关抓获后，经法院判决，两人被判处有期徒刑五年，并处罚金5000元，同时被撤销监护人资格。</a:t>
            </a:r>
          </a:p>
          <a:p>
            <a:pPr>
              <a:lnSpc>
                <a:spcPct val="150000"/>
              </a:lnSpc>
            </a:pPr>
            <a:r>
              <a:rPr sz="2000" b="1" dirty="0">
                <a:latin typeface="楷体_GB2312" panose="02010609030101010101" charset="-122"/>
                <a:ea typeface="楷体_GB2312" panose="02010609030101010101" charset="-122"/>
                <a:cs typeface="宋体" panose="02010600030101010101" pitchFamily="2" charset="-122"/>
              </a:rPr>
              <a:t>  </a:t>
            </a:r>
          </a:p>
          <a:p>
            <a:pPr>
              <a:lnSpc>
                <a:spcPct val="150000"/>
              </a:lnSpc>
            </a:pPr>
            <a:r>
              <a:rPr sz="2000" b="1" dirty="0">
                <a:latin typeface="楷体_GB2312" panose="02010609030101010101" charset="-122"/>
                <a:ea typeface="楷体_GB2312" panose="02010609030101010101" charset="-122"/>
                <a:cs typeface="宋体" panose="02010600030101010101" pitchFamily="2" charset="-122"/>
              </a:rPr>
              <a:t>   </a:t>
            </a:r>
            <a:r>
              <a:rPr sz="2200" b="1" dirty="0">
                <a:latin typeface="楷体_GB2312" panose="02010609030101010101" charset="-122"/>
                <a:ea typeface="楷体_GB2312" panose="02010609030101010101" charset="-122"/>
                <a:cs typeface="宋体" panose="02010600030101010101" pitchFamily="2" charset="-122"/>
              </a:rPr>
              <a:t>《未成年人保护法》第十六条</a:t>
            </a:r>
            <a:r>
              <a:rPr lang="zh-CN" sz="2200" b="1" dirty="0">
                <a:latin typeface="楷体_GB2312" panose="02010609030101010101" charset="-122"/>
                <a:ea typeface="楷体_GB2312" panose="02010609030101010101" charset="-122"/>
                <a:cs typeface="宋体" panose="02010600030101010101" pitchFamily="2" charset="-122"/>
              </a:rPr>
              <a:t>（</a:t>
            </a:r>
            <a:r>
              <a:rPr sz="2200" b="1" dirty="0">
                <a:latin typeface="楷体_GB2312" panose="02010609030101010101" charset="-122"/>
                <a:ea typeface="楷体_GB2312" panose="02010609030101010101" charset="-122"/>
                <a:cs typeface="宋体" panose="02010600030101010101" pitchFamily="2" charset="-122"/>
              </a:rPr>
              <a:t>一</a:t>
            </a:r>
            <a:r>
              <a:rPr lang="zh-CN" sz="2200" b="1" dirty="0">
                <a:latin typeface="楷体_GB2312" panose="02010609030101010101" charset="-122"/>
                <a:ea typeface="楷体_GB2312" panose="02010609030101010101" charset="-122"/>
                <a:cs typeface="宋体" panose="02010600030101010101" pitchFamily="2" charset="-122"/>
              </a:rPr>
              <a:t>）</a:t>
            </a:r>
            <a:r>
              <a:rPr sz="2200" b="1" dirty="0">
                <a:latin typeface="楷体_GB2312" panose="02010609030101010101" charset="-122"/>
                <a:ea typeface="楷体_GB2312" panose="02010609030101010101" charset="-122"/>
                <a:cs typeface="宋体" panose="02010600030101010101" pitchFamily="2" charset="-122"/>
              </a:rPr>
              <a:t>未成年人的父母或者其他监护人应当为未成年人提供生活、健康、安全等方面的保障。</a:t>
            </a:r>
          </a:p>
          <a:p>
            <a:pPr>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3</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从未成年人保护的角度，请你评价张某和吴某的行为。</a:t>
            </a:r>
          </a:p>
        </p:txBody>
      </p:sp>
      <p:sp>
        <p:nvSpPr>
          <p:cNvPr id="9" name="矩形 8"/>
          <p:cNvSpPr/>
          <p:nvPr/>
        </p:nvSpPr>
        <p:spPr>
          <a:xfrm flipH="1">
            <a:off x="912495" y="5004435"/>
            <a:ext cx="10633075" cy="1198880"/>
          </a:xfrm>
          <a:prstGeom prst="rect">
            <a:avLst/>
          </a:prstGeom>
        </p:spPr>
        <p:txBody>
          <a:bodyPr wrap="square">
            <a:spAutoFit/>
          </a:bodyPr>
          <a:lstStyle/>
          <a:p>
            <a:pPr indent="0">
              <a:lnSpc>
                <a:spcPct val="150000"/>
              </a:lnSpc>
            </a:pPr>
            <a:r>
              <a:rPr sz="2400" b="1">
                <a:solidFill>
                  <a:srgbClr val="FF0000"/>
                </a:solidFill>
                <a:latin typeface="宋体" panose="02010600030101010101" pitchFamily="2" charset="-122"/>
                <a:ea typeface="宋体" panose="02010600030101010101" pitchFamily="2" charset="-122"/>
                <a:cs typeface="方正书宋_GBK" charset="0"/>
                <a:sym typeface="+mn-ea"/>
              </a:rPr>
              <a:t>张某和吴某是违法行为，违反了《未成年人保护法》的相关规定；没有尽到家庭保护的责任；严重侵害被监护人的合法权利，应受到法律制裁。</a:t>
            </a:r>
          </a:p>
        </p:txBody>
      </p:sp>
      <p:pic>
        <p:nvPicPr>
          <p:cNvPr id="330" name="法律连线.eps" descr="id:2147504895;FounderCES"/>
          <p:cNvPicPr>
            <a:picLocks noChangeAspect="1"/>
          </p:cNvPicPr>
          <p:nvPr/>
        </p:nvPicPr>
        <p:blipFill>
          <a:blip r:embed="rId2"/>
          <a:stretch>
            <a:fillRect/>
          </a:stretch>
        </p:blipFill>
        <p:spPr>
          <a:xfrm>
            <a:off x="701040" y="3112135"/>
            <a:ext cx="1273810" cy="2501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630680"/>
            <a:ext cx="10699115" cy="645160"/>
          </a:xfrm>
          <a:prstGeom prst="rect">
            <a:avLst/>
          </a:prstGeom>
          <a:noFill/>
          <a:ln>
            <a:noFill/>
          </a:ln>
        </p:spPr>
        <p:txBody>
          <a:bodyPr wrap="square" rtlCol="0">
            <a:spAutoFit/>
          </a:bodyPr>
          <a:lstStyle/>
          <a:p>
            <a:pPr>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4</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据以上材料及所学，说明为什么对未成年人进行特殊保护？</a:t>
            </a:r>
          </a:p>
        </p:txBody>
      </p:sp>
      <p:sp>
        <p:nvSpPr>
          <p:cNvPr id="9" name="矩形 8"/>
          <p:cNvSpPr/>
          <p:nvPr/>
        </p:nvSpPr>
        <p:spPr>
          <a:xfrm flipH="1">
            <a:off x="749300" y="2183130"/>
            <a:ext cx="10535920" cy="2861310"/>
          </a:xfrm>
          <a:prstGeom prst="rect">
            <a:avLst/>
          </a:prstGeom>
        </p:spPr>
        <p:txBody>
          <a:bodyPr wrap="square">
            <a:spAutoFit/>
          </a:bodyPr>
          <a:lstStyle/>
          <a:p>
            <a:pPr indent="0">
              <a:lnSpc>
                <a:spcPct val="150000"/>
              </a:lnSpc>
            </a:pPr>
            <a:r>
              <a:rPr sz="2400" b="1">
                <a:solidFill>
                  <a:srgbClr val="FF0000"/>
                </a:solidFill>
                <a:latin typeface="宋体" panose="02010600030101010101" pitchFamily="2" charset="-122"/>
                <a:ea typeface="宋体" panose="02010600030101010101" pitchFamily="2" charset="-122"/>
                <a:cs typeface="方正书宋_GBK" charset="0"/>
                <a:sym typeface="+mn-ea"/>
              </a:rPr>
              <a:t>未成年人身心发育尚不成熟，自我保护能力较弱，辨别是非能力和自我控制能力不强，容易受到不良因素的影响和不法侵害，需要给予特殊的保护；未成年人的生存和发展事关人类的未来，对未成年人给予特殊的关爱和保护，已经成为人类的共识。保护未成年人的合法权益，是人类文明和社会进步的应有之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73125" y="1584325"/>
            <a:ext cx="10349865" cy="3415030"/>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sym typeface="+mn-ea"/>
              </a:rPr>
              <a:t>热点2：未成年人检察工作白皮书(2020)发布</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sym typeface="+mn-ea"/>
              </a:rPr>
              <a:t> 2021年6月1日，最高人民检察院发布的《未成年人检察工作白皮书</a:t>
            </a:r>
            <a:r>
              <a:rPr lang="zh-CN" sz="2400">
                <a:solidFill>
                  <a:schemeClr val="tx1"/>
                </a:solidFill>
                <a:latin typeface="宋体" panose="02010600030101010101" pitchFamily="2" charset="-122"/>
                <a:ea typeface="宋体" panose="02010600030101010101" pitchFamily="2" charset="-122"/>
                <a:sym typeface="+mn-ea"/>
              </a:rPr>
              <a:t>（</a:t>
            </a:r>
            <a:r>
              <a:rPr sz="2400">
                <a:solidFill>
                  <a:schemeClr val="tx1"/>
                </a:solidFill>
                <a:latin typeface="宋体" panose="02010600030101010101" pitchFamily="2" charset="-122"/>
                <a:ea typeface="宋体" panose="02010600030101010101" pitchFamily="2" charset="-122"/>
                <a:sym typeface="+mn-ea"/>
              </a:rPr>
              <a:t>2020</a:t>
            </a:r>
            <a:r>
              <a:rPr lang="zh-CN" sz="2400">
                <a:solidFill>
                  <a:schemeClr val="tx1"/>
                </a:solidFill>
                <a:latin typeface="宋体" panose="02010600030101010101" pitchFamily="2" charset="-122"/>
                <a:ea typeface="宋体" panose="02010600030101010101" pitchFamily="2" charset="-122"/>
                <a:sym typeface="+mn-ea"/>
              </a:rPr>
              <a:t>）</a:t>
            </a:r>
            <a:r>
              <a:rPr sz="2400">
                <a:solidFill>
                  <a:schemeClr val="tx1"/>
                </a:solidFill>
                <a:latin typeface="宋体" panose="02010600030101010101" pitchFamily="2" charset="-122"/>
                <a:ea typeface="宋体" panose="02010600030101010101" pitchFamily="2" charset="-122"/>
                <a:sym typeface="+mn-ea"/>
              </a:rPr>
              <a:t>》显示，侵害农村留守儿童犯罪数量持续下降，反映农村留守儿童保护工作成效进一步提升……此外，检察机关与全国妇联等单位联合开展了“守护童年 牵手共成长”暑期儿童关爱服务活动，重点加强对留守儿童和困境儿童关爱保护，帮助解决实际问题。</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95985" y="1541780"/>
            <a:ext cx="10047605" cy="3415030"/>
          </a:xfrm>
          <a:prstGeom prst="rect">
            <a:avLst/>
          </a:prstGeom>
          <a:noFill/>
          <a:ln w="9525">
            <a:noFill/>
          </a:ln>
        </p:spPr>
        <p:txBody>
          <a:bodyPr wrap="square">
            <a:spAutoFit/>
          </a:bodyPr>
          <a:lstStyle/>
          <a:p>
            <a:pPr indent="0" fontAlgn="auto">
              <a:lnSpc>
                <a:spcPct val="150000"/>
              </a:lnSpc>
            </a:pPr>
            <a:r>
              <a:rPr sz="2400">
                <a:solidFill>
                  <a:srgbClr val="FF00FF"/>
                </a:solidFill>
                <a:latin typeface="黑体" panose="02010600030101010101" pitchFamily="49" charset="-122"/>
                <a:ea typeface="黑体" panose="02010600030101010101" pitchFamily="49" charset="-122"/>
              </a:rPr>
              <a:t>热点3： 为未成年人织牢防护网</a:t>
            </a:r>
          </a:p>
          <a:p>
            <a:pPr indent="457200" fontAlgn="auto">
              <a:lnSpc>
                <a:spcPct val="150000"/>
              </a:lnSpc>
            </a:pPr>
            <a:r>
              <a:rPr sz="2400">
                <a:solidFill>
                  <a:schemeClr val="tx1"/>
                </a:solidFill>
                <a:latin typeface="宋体" panose="02010600030101010101" pitchFamily="2" charset="-122"/>
                <a:ea typeface="宋体" panose="02010600030101010101" pitchFamily="2" charset="-122"/>
              </a:rPr>
              <a:t> 自2021年6月1日起，新修订的《未成年人保护法》和《预防未成年人犯罪法》正式施行，这是送给孩子们的一份节日“礼物”。减轻学业负担、治理校园欺凌、防止网络沉迷……两部法律针对痛点难点问题，进一步为未成年人织牢防护网。保护孩子，就是呵护我们的未来。用法治的力量为成长撑起一片晴空，需要全社会共同努力、久久为功。</a:t>
            </a:r>
            <a:endParaRPr sz="2400">
              <a:solidFill>
                <a:srgbClr val="FF00FF"/>
              </a:solidFill>
              <a:latin typeface="黑体" panose="02010600030101010101" pitchFamily="49" charset="-122"/>
              <a:ea typeface="黑体" panose="0201060003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25195" y="1567180"/>
            <a:ext cx="10340975" cy="3415030"/>
          </a:xfrm>
          <a:prstGeom prst="rect">
            <a:avLst/>
          </a:prstGeom>
          <a:noFill/>
          <a:ln w="9525">
            <a:noFill/>
          </a:ln>
        </p:spPr>
        <p:txBody>
          <a:bodyPr wrap="square">
            <a:spAutoFit/>
          </a:bodyPr>
          <a:lstStyle/>
          <a:p>
            <a:pPr indent="0" fontAlgn="auto">
              <a:lnSpc>
                <a:spcPct val="150000"/>
              </a:lnSpc>
            </a:pPr>
            <a:r>
              <a:rPr lang="en-US" sz="2400">
                <a:solidFill>
                  <a:schemeClr val="tx1"/>
                </a:solidFill>
                <a:latin typeface="宋体" panose="02010600030101010101" pitchFamily="2" charset="-122"/>
                <a:ea typeface="宋体" panose="02010600030101010101" pitchFamily="2" charset="-122"/>
                <a:sym typeface="+mn-ea"/>
              </a:rPr>
              <a:t>    </a:t>
            </a:r>
            <a:r>
              <a:rPr sz="2400">
                <a:solidFill>
                  <a:schemeClr val="tx1"/>
                </a:solidFill>
                <a:latin typeface="宋体" panose="02010600030101010101" pitchFamily="2" charset="-122"/>
                <a:ea typeface="宋体" panose="02010600030101010101" pitchFamily="2" charset="-122"/>
                <a:sym typeface="+mn-ea"/>
              </a:rPr>
              <a:t>教育部部长陈宝生于2021年 6月 1日签发第 50号教育部令，颁布《未成年人学校保护规定》</a:t>
            </a:r>
            <a:r>
              <a:rPr lang="zh-CN" sz="2400">
                <a:solidFill>
                  <a:schemeClr val="tx1"/>
                </a:solidFill>
                <a:latin typeface="宋体" panose="02010600030101010101" pitchFamily="2" charset="-122"/>
                <a:ea typeface="宋体" panose="02010600030101010101" pitchFamily="2" charset="-122"/>
                <a:sym typeface="+mn-ea"/>
              </a:rPr>
              <a:t>（</a:t>
            </a:r>
            <a:r>
              <a:rPr sz="2400">
                <a:solidFill>
                  <a:schemeClr val="tx1"/>
                </a:solidFill>
                <a:latin typeface="宋体" panose="02010600030101010101" pitchFamily="2" charset="-122"/>
                <a:ea typeface="宋体" panose="02010600030101010101" pitchFamily="2" charset="-122"/>
                <a:sym typeface="+mn-ea"/>
              </a:rPr>
              <a:t>以下简称《规定》</a:t>
            </a:r>
            <a:r>
              <a:rPr lang="zh-CN" sz="2400">
                <a:solidFill>
                  <a:schemeClr val="tx1"/>
                </a:solidFill>
                <a:latin typeface="宋体" panose="02010600030101010101" pitchFamily="2" charset="-122"/>
                <a:ea typeface="宋体" panose="02010600030101010101" pitchFamily="2" charset="-122"/>
                <a:sym typeface="+mn-ea"/>
              </a:rPr>
              <a:t>）</a:t>
            </a:r>
            <a:r>
              <a:rPr sz="2400">
                <a:solidFill>
                  <a:schemeClr val="tx1"/>
                </a:solidFill>
                <a:latin typeface="宋体" panose="02010600030101010101" pitchFamily="2" charset="-122"/>
                <a:ea typeface="宋体" panose="02010600030101010101" pitchFamily="2" charset="-122"/>
                <a:sym typeface="+mn-ea"/>
              </a:rPr>
              <a:t>。《规定》落实未成年人保护法中关于 “学校保护”的规定，系统整合、创新完善了学校未成年人保护制度，分一般保护、专项保护、管理要求和保护机制等章节，全面构建了学校保护制度体系，就社会关注的热点问题，如学生欺凌、校园性侵害等建立完善了相应专门制度，依法依规做好校园欺凌和暴力事件防治、处置工作。</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43940" y="1524635"/>
            <a:ext cx="10060940" cy="3415030"/>
          </a:xfrm>
          <a:prstGeom prst="rect">
            <a:avLst/>
          </a:prstGeom>
          <a:noFill/>
          <a:ln w="9525">
            <a:noFill/>
          </a:ln>
        </p:spPr>
        <p:txBody>
          <a:bodyPr wrap="square">
            <a:spAutoFit/>
          </a:bodyPr>
          <a:lstStyle/>
          <a:p>
            <a:pPr indent="0" fontAlgn="auto">
              <a:lnSpc>
                <a:spcPct val="150000"/>
              </a:lnSpc>
            </a:pPr>
            <a:r>
              <a:rPr sz="2400">
                <a:solidFill>
                  <a:srgbClr val="FF00FF"/>
                </a:solidFill>
                <a:latin typeface="黑体" panose="02010600030101010101" pitchFamily="49" charset="-122"/>
                <a:ea typeface="黑体" panose="02010600030101010101" pitchFamily="49" charset="-122"/>
                <a:sym typeface="+mn-ea"/>
              </a:rPr>
              <a:t>热点4：做好预防中小学生溺水事故工作</a:t>
            </a:r>
            <a:endParaRPr sz="2400">
              <a:solidFill>
                <a:schemeClr val="tx1"/>
              </a:solidFill>
              <a:latin typeface="宋体" panose="02010600030101010101" pitchFamily="2" charset="-122"/>
              <a:ea typeface="宋体" panose="02010600030101010101" pitchFamily="2" charset="-122"/>
              <a:sym typeface="+mn-ea"/>
            </a:endParaRPr>
          </a:p>
          <a:p>
            <a:pPr indent="457200" fontAlgn="auto">
              <a:lnSpc>
                <a:spcPct val="150000"/>
              </a:lnSpc>
            </a:pPr>
            <a:r>
              <a:rPr sz="2400">
                <a:solidFill>
                  <a:schemeClr val="tx1"/>
                </a:solidFill>
                <a:latin typeface="宋体" panose="02010600030101010101" pitchFamily="2" charset="-122"/>
                <a:ea typeface="宋体" panose="02010600030101010101" pitchFamily="2" charset="-122"/>
                <a:sym typeface="+mn-ea"/>
              </a:rPr>
              <a:t> 2021年7月 13 日晚，河南省驻马店市人民公园，6 名学生溺水身亡。近一个月来，据媒体公开报道，全国已有至少 5 起事故，造成 20 名学生遇难。日前，教育部印发《关于做好预防中小学生溺水事故工作的通知》，部署各地做好防溺水工作，强调要求：紧盯关键时间节点，紧盯关键防控措施，紧盯重点危险区域，紧盯重点学生群体，紧盯安全责任落实。</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25195" y="1718945"/>
            <a:ext cx="10255250" cy="2306955"/>
          </a:xfrm>
          <a:prstGeom prst="rect">
            <a:avLst/>
          </a:prstGeom>
          <a:noFill/>
          <a:ln w="9525">
            <a:noFill/>
          </a:ln>
        </p:spPr>
        <p:txBody>
          <a:bodyPr wrap="square">
            <a:spAutoFit/>
          </a:bodyPr>
          <a:lstStyle/>
          <a:p>
            <a:pPr indent="0" fontAlgn="auto">
              <a:lnSpc>
                <a:spcPct val="150000"/>
              </a:lnSpc>
            </a:pPr>
            <a:r>
              <a:rPr sz="2400">
                <a:solidFill>
                  <a:srgbClr val="FF00FF"/>
                </a:solidFill>
                <a:latin typeface="黑体" panose="02010600030101010101" pitchFamily="49" charset="-122"/>
                <a:ea typeface="黑体" panose="02010600030101010101" pitchFamily="49" charset="-122"/>
                <a:sym typeface="+mn-ea"/>
              </a:rPr>
              <a:t>热点5：“绿书签行动”系列宣传活动</a:t>
            </a:r>
            <a:endParaRPr sz="2400">
              <a:solidFill>
                <a:schemeClr val="tx1"/>
              </a:solidFill>
              <a:latin typeface="宋体" panose="02010600030101010101" pitchFamily="2" charset="-122"/>
              <a:ea typeface="宋体" panose="02010600030101010101" pitchFamily="2" charset="-122"/>
              <a:sym typeface="+mn-ea"/>
            </a:endParaRPr>
          </a:p>
          <a:p>
            <a:pPr indent="457200" fontAlgn="auto">
              <a:lnSpc>
                <a:spcPct val="150000"/>
              </a:lnSpc>
            </a:pPr>
            <a:r>
              <a:rPr sz="2400">
                <a:solidFill>
                  <a:schemeClr val="tx1"/>
                </a:solidFill>
                <a:latin typeface="宋体" panose="02010600030101010101" pitchFamily="2" charset="-122"/>
                <a:ea typeface="宋体" panose="02010600030101010101" pitchFamily="2" charset="-122"/>
                <a:sym typeface="+mn-ea"/>
              </a:rPr>
              <a:t>在河北省“扫黄打非”办公室统一部署下，河北省多地纷纷开展“护苗2021·绿书签”系列宣传活动，努力为未成年人健康成长营造良好的文化环境，在全社会共同营造“护苗”浓厚氛围。</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95350" y="2356485"/>
            <a:ext cx="10551795" cy="3969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rPr>
              <a:t>1.网络信息良莠不齐，沉迷于网络影响学习、工作和生活。</a:t>
            </a:r>
          </a:p>
          <a:p>
            <a:pPr>
              <a:lnSpc>
                <a:spcPct val="150000"/>
              </a:lnSpc>
            </a:pPr>
            <a:r>
              <a:rPr sz="2400" b="1" dirty="0">
                <a:latin typeface="宋体" panose="02010600030101010101" pitchFamily="2" charset="-122"/>
                <a:ea typeface="宋体" panose="02010600030101010101" pitchFamily="2" charset="-122"/>
              </a:rPr>
              <a:t>2.要提高媒介素养，积极利用互联网获取新知、促进沟通、完善自我。</a:t>
            </a:r>
          </a:p>
          <a:p>
            <a:pPr>
              <a:lnSpc>
                <a:spcPct val="150000"/>
              </a:lnSpc>
            </a:pPr>
            <a:r>
              <a:rPr sz="2400" b="1" dirty="0">
                <a:latin typeface="宋体" panose="02010600030101010101" pitchFamily="2" charset="-122"/>
                <a:ea typeface="宋体" panose="02010600030101010101" pitchFamily="2" charset="-122"/>
              </a:rPr>
              <a:t>3.要自觉遵守道德和法律，做一名负责的网络参与者。</a:t>
            </a:r>
          </a:p>
          <a:p>
            <a:pPr>
              <a:lnSpc>
                <a:spcPct val="150000"/>
              </a:lnSpc>
            </a:pPr>
            <a:r>
              <a:rPr sz="2400" b="1" dirty="0">
                <a:latin typeface="宋体" panose="02010600030101010101" pitchFamily="2" charset="-122"/>
                <a:ea typeface="宋体" panose="02010600030101010101" pitchFamily="2" charset="-122"/>
              </a:rPr>
              <a:t>4.未成年人身心发育尚不成熟，自我保护能力较弱，辨别是非能力和自我控制能力不强，容易受到不良因素的影响和不法侵害。</a:t>
            </a:r>
          </a:p>
          <a:p>
            <a:pPr>
              <a:lnSpc>
                <a:spcPct val="150000"/>
              </a:lnSpc>
            </a:pPr>
            <a:r>
              <a:rPr sz="2400" b="1" dirty="0">
                <a:latin typeface="宋体" panose="02010600030101010101" pitchFamily="2" charset="-122"/>
                <a:ea typeface="宋体" panose="02010600030101010101" pitchFamily="2" charset="-122"/>
              </a:rPr>
              <a:t>5.未成年人的生存和发展事关人类的未来，应当对未成年人给予特殊关爱和保护。</a:t>
            </a: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数据透视</a:t>
              </a:r>
              <a:r>
                <a:rPr kumimoji="1" lang="zh-CN" altLang="en-US" sz="3600" b="1" dirty="0" smtClean="0">
                  <a:latin typeface="黑体" panose="02010600030101010101" pitchFamily="49" charset="-122"/>
                  <a:ea typeface="黑体" panose="02010600030101010101" pitchFamily="49" charset="-122"/>
                </a:rPr>
                <a:t>  知识清单</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2</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2062</Words>
  <Application>WPS 演示</Application>
  <PresentationFormat>自定义</PresentationFormat>
  <Paragraphs>197</Paragraphs>
  <Slides>35</Slides>
  <Notes>3</Notes>
  <HiddenSlides>0</HiddenSlides>
  <MMClips>0</MMClips>
  <ScaleCrop>false</ScaleCrop>
  <HeadingPairs>
    <vt:vector size="4" baseType="variant">
      <vt:variant>
        <vt:lpstr>主题</vt:lpstr>
      </vt:variant>
      <vt:variant>
        <vt:i4>6</vt:i4>
      </vt:variant>
      <vt:variant>
        <vt:lpstr>幻灯片标题</vt:lpstr>
      </vt:variant>
      <vt:variant>
        <vt:i4>35</vt:i4>
      </vt:variant>
    </vt:vector>
  </HeadingPairs>
  <TitlesOfParts>
    <vt:vector size="41" baseType="lpstr">
      <vt:lpstr>Office 主题​​</vt:lpstr>
      <vt:lpstr>2_自定义设计方案</vt:lpstr>
      <vt:lpstr>1_自定义设计方案</vt:lpstr>
      <vt:lpstr>自定义设计方案</vt:lpstr>
      <vt:lpstr>1_Office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1213</cp:revision>
  <dcterms:created xsi:type="dcterms:W3CDTF">2020-07-19T08:35:00Z</dcterms:created>
  <dcterms:modified xsi:type="dcterms:W3CDTF">2022-02-25T14:19:59Z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