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38.xml" ContentType="application/vnd.openxmlformats-officedocument.presentationml.tags+xml"/>
  <Override PartName="/ppt/slideLayouts/slideLayout24.xml" ContentType="application/vnd.openxmlformats-officedocument.presentationml.slideLayout+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slideLayouts/slideLayout29.xml" ContentType="application/vnd.openxmlformats-officedocument.presentationml.slideLayout+xml"/>
  <Override PartName="/ppt/slides/slide55.xml" ContentType="application/vnd.openxmlformats-officedocument.presentationml.slide+xml"/>
  <Override PartName="/ppt/tags/tag5.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79.xml" ContentType="application/vnd.openxmlformats-officedocument.presentationml.tags+xml"/>
  <Override PartName="/ppt/tags/tag101.xml" ContentType="application/vnd.openxmlformats-officedocument.presentationml.tags+xml"/>
  <Override PartName="/ppt/slideLayouts/slideLayout65.xml" ContentType="application/vnd.openxmlformats-officedocument.presentationml.slideLayout+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tags/tag35.xml" ContentType="application/vnd.openxmlformats-officedocument.presentationml.tags+xml"/>
  <Override PartName="/ppt/tags/tag46.xml" ContentType="application/vnd.openxmlformats-officedocument.presentationml.tags+xml"/>
  <Override PartName="/ppt/slideLayouts/slideLayout21.xml" ContentType="application/vnd.openxmlformats-officedocument.presentationml.slideLayout+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slideLayouts/slideLayout26.xml" ContentType="application/vnd.openxmlformats-officedocument.presentationml.slideLayout+xml"/>
  <Override PartName="/ppt/tags/tag87.xml" ContentType="application/vnd.openxmlformats-officedocument.presentationml.tags+xml"/>
  <Override PartName="/ppt/slideLayouts/slideLayout62.xml" ContentType="application/vnd.openxmlformats-officedocument.presentationml.slideLayout+xml"/>
  <Override PartName="/ppt/slides/slide23.xml" ContentType="application/vnd.openxmlformats-officedocument.presentationml.slide+xml"/>
  <Override PartName="/ppt/slides/slide41.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Layouts/slideLayout22.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notesSlides/notesSlide9.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ags/tag7.xml" ContentType="application/vnd.openxmlformats-officedocument.presentationml.tags+xml"/>
  <Override PartName="/ppt/tags/tag103.xml" ContentType="application/vnd.openxmlformats-officedocument.presentationml.tags+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Layouts/slideLayout34.xml" ContentType="application/vnd.openxmlformats-officedocument.presentationml.slideLayout+xml"/>
  <Override PartName="/ppt/slideLayouts/slideLayout63.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slideLayouts/slideLayout23.xml" ContentType="application/vnd.openxmlformats-officedocument.presentationml.slideLayout+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slideLayouts/slideLayout30.xml" ContentType="application/vnd.openxmlformats-officedocument.presentationml.slideLayout+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slideLayouts/slideLayout64.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slideLayouts/slideLayout20.xml" ContentType="application/vnd.openxmlformats-officedocument.presentationml.slideLayout+xml"/>
  <Override PartName="/ppt/tags/tag92.xml" ContentType="application/vnd.openxmlformats-officedocument.presentationml.tags+xml"/>
  <Override PartName="/ppt/slideLayouts/slideLayout31.xml" ContentType="application/vnd.openxmlformats-officedocument.presentationml.slideLayout+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s/slide48.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slideLayouts/slideLayout25.xml" ContentType="application/vnd.openxmlformats-officedocument.presentationml.slideLayout+xml"/>
  <Override PartName="/ppt/tags/tag86.xml" ContentType="application/vnd.openxmlformats-officedocument.presentationml.tags+xml"/>
  <Override PartName="/ppt/tags/tag97.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notesSlides/notesSlide8.xml" ContentType="application/vnd.openxmlformats-officedocument.presentationml.notesSlide+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Layouts/slideLayout19.xml" ContentType="application/vnd.openxmlformats-officedocument.presentationml.slideLayout+xml"/>
  <Override PartName="/ppt/tags/tag113.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ags/tag102.xml" ContentType="application/vnd.openxmlformats-officedocument.presentationml.tags+xml"/>
  <Override PartName="/ppt/theme/theme3.xml" ContentType="application/vnd.openxmlformats-officedocument.theme+xml"/>
  <Override PartName="/ppt/slideLayouts/slideLayout55.xml" ContentType="application/vnd.openxmlformats-officedocument.presentationml.slideLayout+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6" r:id="rId1"/>
    <p:sldMasterId id="2147483678" r:id="rId2"/>
    <p:sldMasterId id="2147483690" r:id="rId3"/>
    <p:sldMasterId id="2147483702" r:id="rId4"/>
    <p:sldMasterId id="2147483718" r:id="rId5"/>
  </p:sldMasterIdLst>
  <p:notesMasterIdLst>
    <p:notesMasterId r:id="rId68"/>
  </p:notesMasterIdLst>
  <p:handoutMasterIdLst>
    <p:handoutMasterId r:id="rId69"/>
  </p:handoutMasterIdLst>
  <p:sldIdLst>
    <p:sldId id="482" r:id="rId6"/>
    <p:sldId id="624" r:id="rId7"/>
    <p:sldId id="625" r:id="rId8"/>
    <p:sldId id="519" r:id="rId9"/>
    <p:sldId id="483" r:id="rId10"/>
    <p:sldId id="335" r:id="rId11"/>
    <p:sldId id="261" r:id="rId12"/>
    <p:sldId id="599" r:id="rId13"/>
    <p:sldId id="504" r:id="rId14"/>
    <p:sldId id="627" r:id="rId15"/>
    <p:sldId id="628" r:id="rId16"/>
    <p:sldId id="567" r:id="rId17"/>
    <p:sldId id="485" r:id="rId18"/>
    <p:sldId id="488" r:id="rId19"/>
    <p:sldId id="629" r:id="rId20"/>
    <p:sldId id="626" r:id="rId21"/>
    <p:sldId id="278" r:id="rId22"/>
    <p:sldId id="272" r:id="rId23"/>
    <p:sldId id="422" r:id="rId24"/>
    <p:sldId id="630" r:id="rId25"/>
    <p:sldId id="631" r:id="rId26"/>
    <p:sldId id="607" r:id="rId27"/>
    <p:sldId id="608" r:id="rId28"/>
    <p:sldId id="632" r:id="rId29"/>
    <p:sldId id="609" r:id="rId30"/>
    <p:sldId id="633" r:id="rId31"/>
    <p:sldId id="634" r:id="rId32"/>
    <p:sldId id="635" r:id="rId33"/>
    <p:sldId id="636" r:id="rId34"/>
    <p:sldId id="637" r:id="rId35"/>
    <p:sldId id="612" r:id="rId36"/>
    <p:sldId id="638" r:id="rId37"/>
    <p:sldId id="639" r:id="rId38"/>
    <p:sldId id="640" r:id="rId39"/>
    <p:sldId id="613" r:id="rId40"/>
    <p:sldId id="641" r:id="rId41"/>
    <p:sldId id="290" r:id="rId42"/>
    <p:sldId id="427" r:id="rId43"/>
    <p:sldId id="642" r:id="rId44"/>
    <p:sldId id="643" r:id="rId45"/>
    <p:sldId id="646" r:id="rId46"/>
    <p:sldId id="645" r:id="rId47"/>
    <p:sldId id="615" r:id="rId48"/>
    <p:sldId id="647" r:id="rId49"/>
    <p:sldId id="648" r:id="rId50"/>
    <p:sldId id="649" r:id="rId51"/>
    <p:sldId id="650" r:id="rId52"/>
    <p:sldId id="651" r:id="rId53"/>
    <p:sldId id="617" r:id="rId54"/>
    <p:sldId id="652" r:id="rId55"/>
    <p:sldId id="653" r:id="rId56"/>
    <p:sldId id="654" r:id="rId57"/>
    <p:sldId id="655" r:id="rId58"/>
    <p:sldId id="656" r:id="rId59"/>
    <p:sldId id="657" r:id="rId60"/>
    <p:sldId id="658" r:id="rId61"/>
    <p:sldId id="659" r:id="rId62"/>
    <p:sldId id="660" r:id="rId63"/>
    <p:sldId id="661" r:id="rId64"/>
    <p:sldId id="273" r:id="rId65"/>
    <p:sldId id="497" r:id="rId66"/>
    <p:sldId id="662" r:id="rId6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223" autoAdjust="0"/>
    <p:restoredTop sz="97080" autoAdjust="0"/>
  </p:normalViewPr>
  <p:slideViewPr>
    <p:cSldViewPr snapToGrid="0">
      <p:cViewPr varScale="1">
        <p:scale>
          <a:sx n="64" d="100"/>
          <a:sy n="64" d="100"/>
        </p:scale>
        <p:origin x="-548"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 xmlns:p14="http://schemas.microsoft.com/office/powerpoint/2010/main" val="34951156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 xmlns:p14="http://schemas.microsoft.com/office/powerpoint/2010/main" val="521834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14</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2.xml"/><Relationship Id="rId5" Type="http://schemas.openxmlformats.org/officeDocument/2006/relationships/tags" Target="../tags/tag73.xml"/><Relationship Id="rId4" Type="http://schemas.openxmlformats.org/officeDocument/2006/relationships/tags" Target="../tags/tag7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2.xml"/><Relationship Id="rId5" Type="http://schemas.openxmlformats.org/officeDocument/2006/relationships/tags" Target="../tags/tag78.xml"/><Relationship Id="rId4" Type="http://schemas.openxmlformats.org/officeDocument/2006/relationships/tags" Target="../tags/tag77.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2.xml"/><Relationship Id="rId5" Type="http://schemas.openxmlformats.org/officeDocument/2006/relationships/tags" Target="../tags/tag83.xml"/><Relationship Id="rId4" Type="http://schemas.openxmlformats.org/officeDocument/2006/relationships/tags" Target="../tags/tag8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2.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2.xml"/><Relationship Id="rId4" Type="http://schemas.openxmlformats.org/officeDocument/2006/relationships/tags" Target="../tags/tag10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2.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2.xml"/><Relationship Id="rId5" Type="http://schemas.openxmlformats.org/officeDocument/2006/relationships/tags" Target="../tags/tag115.xml"/><Relationship Id="rId4" Type="http://schemas.openxmlformats.org/officeDocument/2006/relationships/tags" Target="../tags/tag114.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2.xml"/><Relationship Id="rId4" Type="http://schemas.openxmlformats.org/officeDocument/2006/relationships/tags" Target="../tags/tag119.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2.xml"/><Relationship Id="rId5" Type="http://schemas.openxmlformats.org/officeDocument/2006/relationships/tags" Target="../tags/tag124.xml"/><Relationship Id="rId4" Type="http://schemas.openxmlformats.org/officeDocument/2006/relationships/tags" Target="../tags/tag12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第一讲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宪法至上，依宪治国</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0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第一讲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宪法至上，依宪治国</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第一讲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宪法至上，依宪治国</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第一讲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宪法至上，依宪治国</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914400" y="3196686"/>
            <a:ext cx="103632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914400" y="1676401"/>
            <a:ext cx="103632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828800" y="3214686"/>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609600" y="1410736"/>
            <a:ext cx="109728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97536" y="6400800"/>
            <a:ext cx="4267200" cy="283800"/>
          </a:xfrm>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nvPr>
        </p:nvSpPr>
        <p:spPr>
          <a:xfrm>
            <a:off x="7107936" y="6400800"/>
            <a:ext cx="4978400" cy="283800"/>
          </a:xfrm>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914400" y="3143248"/>
            <a:ext cx="103632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963084" y="3143249"/>
            <a:ext cx="103632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63084" y="1643062"/>
            <a:ext cx="103632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609600" y="1410736"/>
            <a:ext cx="109728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609600" y="1410736"/>
            <a:ext cx="109728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609600" y="1410736"/>
            <a:ext cx="109728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3714733" y="1053546"/>
            <a:ext cx="7872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3714734" y="228600"/>
            <a:ext cx="7867669"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3714733" y="1142984"/>
            <a:ext cx="7867667"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609607" y="1142984"/>
            <a:ext cx="3009877"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11200" y="304800"/>
            <a:ext cx="85344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935403" y="1143000"/>
            <a:ext cx="9630997"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3149600" y="5410200"/>
            <a:ext cx="7543851"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
        <p:nvSpPr>
          <p:cNvPr id="7" name="矩形 6"/>
          <p:cNvSpPr/>
          <p:nvPr/>
        </p:nvSpPr>
        <p:spPr>
          <a:xfrm>
            <a:off x="609600" y="1410736"/>
            <a:ext cx="109728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20275" y="274638"/>
            <a:ext cx="1962125"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609600" y="274638"/>
            <a:ext cx="8915424"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第一讲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宪法至上，依宪治国</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第一讲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宪法至上，依宪治国</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0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第一讲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宪法至上，依宪治国</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第一讲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宪法至上，依宪治国</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67.xml"/><Relationship Id="rId2" Type="http://schemas.openxmlformats.org/officeDocument/2006/relationships/slideLayout" Target="../slideLayouts/slideLayout19.xml"/><Relationship Id="rId16" Type="http://schemas.openxmlformats.org/officeDocument/2006/relationships/tags" Target="../tags/tag66.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65.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6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2" Type="http://schemas.openxmlformats.org/officeDocument/2006/relationships/slideLayout" Target="../slideLayouts/slideLayout52.xml"/><Relationship Id="rId16" Type="http://schemas.openxmlformats.org/officeDocument/2006/relationships/theme" Target="../theme/theme5.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2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714" r:id="rId12"/>
    <p:sldLayoutId id="2147483715" r:id="rId13"/>
    <p:sldLayoutId id="2147483716" r:id="rId14"/>
    <p:sldLayoutId id="2147483717" r:id="rId15"/>
    <p:sldLayoutId id="2147483660" r:id="rId16"/>
    <p:sldLayoutId id="2147483661" r:id="rId17"/>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12192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609600" y="274638"/>
            <a:ext cx="109728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09600" y="1600200"/>
            <a:ext cx="109728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101600" y="6400800"/>
            <a:ext cx="42672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nvPr>
        </p:nvSpPr>
        <p:spPr>
          <a:xfrm>
            <a:off x="7112000" y="6400800"/>
            <a:ext cx="49784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dirty="0"/>
          </a:p>
        </p:txBody>
      </p:sp>
      <p:sp>
        <p:nvSpPr>
          <p:cNvPr id="6" name="灯片编号占位符 5"/>
          <p:cNvSpPr>
            <a:spLocks noGrp="1"/>
          </p:cNvSpPr>
          <p:nvPr>
            <p:ph type="sldNum" sz="quarter" idx="4"/>
          </p:nvPr>
        </p:nvSpPr>
        <p:spPr>
          <a:xfrm>
            <a:off x="5486400" y="6400800"/>
            <a:ext cx="12192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49AE70B2-8BF9-45C0-BB95-33D1B9D3A854}" type="slidenum">
              <a:rPr lang="zh-CN" altLang="en-US" smtClean="0"/>
              <a:pPr/>
              <a:t>‹#›</a:t>
            </a:fld>
            <a:endParaRPr lang="zh-CN" altLang="en-US" dirty="0"/>
          </a:p>
        </p:txBody>
      </p:sp>
      <p:sp>
        <p:nvSpPr>
          <p:cNvPr id="8" name="矩形 7"/>
          <p:cNvSpPr/>
          <p:nvPr/>
        </p:nvSpPr>
        <p:spPr>
          <a:xfrm>
            <a:off x="0" y="0"/>
            <a:ext cx="12192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60.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17.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6.xml"/><Relationship Id="rId5" Type="http://schemas.openxmlformats.org/officeDocument/2006/relationships/tags" Target="../tags/tag129.xml"/><Relationship Id="rId10" Type="http://schemas.openxmlformats.org/officeDocument/2006/relationships/slide" Target="slide2.xml"/><Relationship Id="rId4" Type="http://schemas.openxmlformats.org/officeDocument/2006/relationships/tags" Target="../tags/tag128.xml"/><Relationship Id="rId9" Type="http://schemas.openxmlformats.org/officeDocument/2006/relationships/slideLayout" Target="../slideLayouts/slideLayout57.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xml"/><Relationship Id="rId1" Type="http://schemas.openxmlformats.org/officeDocument/2006/relationships/slideLayout" Target="../slideLayouts/slideLayout64.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xml"/><Relationship Id="rId1" Type="http://schemas.openxmlformats.org/officeDocument/2006/relationships/slideLayout" Target="../slideLayouts/slideLayout64.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 Target="slide6.xml"/><Relationship Id="rId5" Type="http://schemas.openxmlformats.org/officeDocument/2006/relationships/slide" Target="slide1.xml"/><Relationship Id="rId4"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xml"/><Relationship Id="rId1" Type="http://schemas.openxmlformats.org/officeDocument/2006/relationships/slideLayout" Target="../slideLayouts/slideLayout64.xml"/><Relationship Id="rId5" Type="http://schemas.openxmlformats.org/officeDocument/2006/relationships/image" Target="../media/image3.jpeg"/><Relationship Id="rId4" Type="http://schemas.openxmlformats.org/officeDocument/2006/relationships/slide" Target="slide6.xml"/></Relationships>
</file>

<file path=ppt/slides/_rels/slide1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8.xml"/><Relationship Id="rId1" Type="http://schemas.openxmlformats.org/officeDocument/2006/relationships/slideLayout" Target="../slideLayouts/slideLayout64.xml"/><Relationship Id="rId4" Type="http://schemas.openxmlformats.org/officeDocument/2006/relationships/slide" Target="slide6.xml"/></Relationships>
</file>

<file path=ppt/slides/_rels/slide1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9.xml"/><Relationship Id="rId1" Type="http://schemas.openxmlformats.org/officeDocument/2006/relationships/slideLayout" Target="../slideLayouts/slideLayout64.xml"/><Relationship Id="rId4" Type="http://schemas.openxmlformats.org/officeDocument/2006/relationships/slide" Target="slide6.xml"/></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0.xml"/><Relationship Id="rId1" Type="http://schemas.openxmlformats.org/officeDocument/2006/relationships/slideLayout" Target="../slideLayouts/slideLayout64.xml"/><Relationship Id="rId4" Type="http://schemas.openxmlformats.org/officeDocument/2006/relationships/slide" Target="slide6.xml"/></Relationships>
</file>

<file path=ppt/slides/_rels/slide1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8.xml"/><Relationship Id="rId1" Type="http://schemas.openxmlformats.org/officeDocument/2006/relationships/slideLayout" Target="../slideLayouts/slideLayout6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38.xml"/><Relationship Id="rId1" Type="http://schemas.openxmlformats.org/officeDocument/2006/relationships/tags" Target="../tags/tag137.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0.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21.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22.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23.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24.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25.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2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27.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28.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29.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0.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32.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33.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34.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35.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3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40.xml"/><Relationship Id="rId1" Type="http://schemas.openxmlformats.org/officeDocument/2006/relationships/tags" Target="../tags/tag139.xml"/><Relationship Id="rId4" Type="http://schemas.openxmlformats.org/officeDocument/2006/relationships/slide" Target="slide17.xml"/></Relationships>
</file>

<file path=ppt/slides/_rels/slide38.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39.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0.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41.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42.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43.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44.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45.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4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47.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48.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49.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0.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51.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52.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53.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54.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55.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5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57.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58.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59.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5.xml"/></Relationships>
</file>

<file path=ppt/slides/_rels/slide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6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 Target="slide6.xml"/><Relationship Id="rId5" Type="http://schemas.openxmlformats.org/officeDocument/2006/relationships/slide" Target="slide1.xml"/><Relationship Id="rId4"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64.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64.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400669"/>
            <a:ext cx="6228000" cy="954945"/>
            <a:chOff x="3027246" y="2016110"/>
            <a:chExt cx="5990707" cy="872524"/>
          </a:xfrm>
        </p:grpSpPr>
        <p:sp>
          <p:nvSpPr>
            <p:cNvPr id="38"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28596" y="2032230"/>
              <a:ext cx="4989357" cy="759274"/>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rPr>
                <a:t>数据纵览  考情分析</a:t>
              </a:r>
              <a:endParaRPr lang="zh-CN" altLang="en-US" sz="32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044708" y="3529938"/>
            <a:ext cx="6228000" cy="872524"/>
            <a:chOff x="3043127" y="3252773"/>
            <a:chExt cx="5992288" cy="872524"/>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299626" y="3288561"/>
              <a:ext cx="4579764"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044708" y="4562681"/>
            <a:ext cx="6228000" cy="872524"/>
            <a:chOff x="3027246" y="4456098"/>
            <a:chExt cx="5990707" cy="872524"/>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2" action="ppaction://hlinksldjump"/>
            </p:cNvPr>
            <p:cNvSpPr txBox="1"/>
            <p:nvPr/>
          </p:nvSpPr>
          <p:spPr>
            <a:xfrm>
              <a:off x="4283414" y="4477069"/>
              <a:ext cx="4578556" cy="830997"/>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  数据透视  知识清单</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184426" y="1126525"/>
            <a:ext cx="10391377" cy="1200329"/>
          </a:xfrm>
          <a:prstGeom prst="rect">
            <a:avLst/>
          </a:prstGeom>
          <a:noFill/>
          <a:ln w="9525">
            <a:noFill/>
          </a:ln>
        </p:spPr>
        <p:txBody>
          <a:bodyPr wrap="square" anchor="t">
            <a:spAutoFit/>
          </a:bodyPr>
          <a:lstStyle/>
          <a:p>
            <a:pPr algn="ctr">
              <a:lnSpc>
                <a:spcPct val="150000"/>
              </a:lnSpc>
            </a:pPr>
            <a:r>
              <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第一讲</a:t>
            </a:r>
            <a:r>
              <a:rPr lang="zh-CN" altLang="en-US" sz="4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宪法至上，依宪治国</a:t>
            </a:r>
            <a:r>
              <a:rPr lang="zh-CN" altLang="en-US" sz="48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a:t>
            </a:r>
            <a:endPar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 xmlns:a16="http://schemas.microsoft.com/office/drawing/2014/main"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a:extLst>
              <a:ext uri="{FF2B5EF4-FFF2-40B4-BE49-F238E27FC236}">
                <a16:creationId xmlns="" xmlns:a16="http://schemas.microsoft.com/office/drawing/2014/main"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 xmlns:a16="http://schemas.microsoft.com/office/drawing/2014/main"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 xmlns:a16="http://schemas.microsoft.com/office/drawing/2014/main"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99078"/>
            <a:ext cx="6228000" cy="961742"/>
            <a:chOff x="3043127" y="3212301"/>
            <a:chExt cx="5992288" cy="912996"/>
          </a:xfrm>
        </p:grpSpPr>
        <p:sp>
          <p:nvSpPr>
            <p:cNvPr id="24" name="圆角矩形 6">
              <a:hlinkClick r:id="rId13" action="ppaction://hlinksldjump"/>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3" action="ppaction://hlinksldjump"/>
            </p:cNvPr>
            <p:cNvSpPr txBox="1"/>
            <p:nvPr/>
          </p:nvSpPr>
          <p:spPr>
            <a:xfrm>
              <a:off x="4159350" y="3212301"/>
              <a:ext cx="4720040" cy="817471"/>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extLst>
      <p:ext uri="{BB962C8B-B14F-4D97-AF65-F5344CB8AC3E}">
        <p14:creationId xmlns="" xmlns:p14="http://schemas.microsoft.com/office/powerpoint/2010/main" val="3086708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03249" y="1455936"/>
            <a:ext cx="10359483" cy="45243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3.[</a:t>
            </a:r>
            <a:r>
              <a:rPr lang="en-US" altLang="zh-CN" sz="2400" b="1" dirty="0">
                <a:latin typeface="宋体" panose="02010600030101010101" pitchFamily="2" charset="-122"/>
                <a:ea typeface="宋体" panose="02010600030101010101" pitchFamily="2" charset="-122"/>
              </a:rPr>
              <a:t>2021•</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1</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6</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smtClean="0">
                <a:latin typeface="宋体" panose="02010600030101010101" pitchFamily="2" charset="-122"/>
                <a:ea typeface="宋体" panose="02010600030101010101" pitchFamily="2" charset="-122"/>
              </a:rPr>
              <a:t>    </a:t>
            </a:r>
            <a:r>
              <a:rPr lang="en-US" altLang="zh-CN" sz="2400" b="1" dirty="0" smtClean="0">
                <a:latin typeface="楷体" pitchFamily="49" charset="-122"/>
                <a:ea typeface="楷体" pitchFamily="49" charset="-122"/>
              </a:rPr>
              <a:t>《</a:t>
            </a:r>
            <a:r>
              <a:rPr lang="zh-CN" altLang="en-US" sz="2400" b="1" dirty="0">
                <a:latin typeface="楷体" pitchFamily="49" charset="-122"/>
                <a:ea typeface="楷体" pitchFamily="49" charset="-122"/>
              </a:rPr>
              <a:t>最高人民法院关于审理人身损害赔偿案件适用法律若干问题的解释</a:t>
            </a:r>
            <a:r>
              <a:rPr lang="en-US" altLang="zh-CN" sz="2400" b="1" dirty="0">
                <a:latin typeface="楷体" pitchFamily="49" charset="-122"/>
                <a:ea typeface="楷体" pitchFamily="49" charset="-122"/>
              </a:rPr>
              <a:t>》</a:t>
            </a:r>
            <a:r>
              <a:rPr lang="zh-CN" altLang="en-US" sz="2400" b="1" dirty="0" smtClean="0">
                <a:latin typeface="楷体" pitchFamily="49" charset="-122"/>
                <a:ea typeface="楷体" pitchFamily="49" charset="-122"/>
              </a:rPr>
              <a:t>规定，在</a:t>
            </a:r>
            <a:r>
              <a:rPr lang="zh-CN" altLang="en-US" sz="2400" b="1" dirty="0">
                <a:latin typeface="楷体" pitchFamily="49" charset="-122"/>
                <a:ea typeface="楷体" pitchFamily="49" charset="-122"/>
              </a:rPr>
              <a:t>人身损害赔偿案件</a:t>
            </a:r>
            <a:r>
              <a:rPr lang="zh-CN" altLang="en-US" sz="2400" b="1" dirty="0" smtClean="0">
                <a:latin typeface="楷体" pitchFamily="49" charset="-122"/>
                <a:ea typeface="楷体" pitchFamily="49" charset="-122"/>
              </a:rPr>
              <a:t>中，对</a:t>
            </a:r>
            <a:r>
              <a:rPr lang="zh-CN" altLang="en-US" sz="2400" b="1" dirty="0">
                <a:latin typeface="楷体" pitchFamily="49" charset="-122"/>
                <a:ea typeface="楷体" pitchFamily="49" charset="-122"/>
              </a:rPr>
              <a:t>城镇居民和农村居民分别以城镇居民人均可支配收入和农村居民人均纯收入为标准计算残疾赔偿金和死亡赔偿金。有公民对此提出合宪性审查</a:t>
            </a:r>
            <a:r>
              <a:rPr lang="zh-CN" altLang="en-US" sz="2400" b="1" dirty="0" smtClean="0">
                <a:latin typeface="楷体" pitchFamily="49" charset="-122"/>
                <a:ea typeface="楷体" pitchFamily="49" charset="-122"/>
              </a:rPr>
              <a:t>建议，认为</a:t>
            </a:r>
            <a:r>
              <a:rPr lang="zh-CN" altLang="en-US" sz="2400" b="1" dirty="0">
                <a:latin typeface="楷体" pitchFamily="49" charset="-122"/>
                <a:ea typeface="楷体" pitchFamily="49" charset="-122"/>
              </a:rPr>
              <a:t>这样会导致司法审判实践中出现不公平</a:t>
            </a:r>
            <a:r>
              <a:rPr lang="zh-CN" altLang="en-US" sz="2400" b="1" dirty="0" smtClean="0">
                <a:latin typeface="楷体" pitchFamily="49" charset="-122"/>
                <a:ea typeface="楷体" pitchFamily="49" charset="-122"/>
              </a:rPr>
              <a:t>现象，与</a:t>
            </a:r>
            <a:r>
              <a:rPr lang="zh-CN" altLang="en-US" sz="2400" b="1" dirty="0">
                <a:latin typeface="楷体" pitchFamily="49" charset="-122"/>
                <a:ea typeface="楷体" pitchFamily="49" charset="-122"/>
              </a:rPr>
              <a:t>宪法有关精神不一致。</a:t>
            </a:r>
          </a:p>
          <a:p>
            <a:pPr>
              <a:lnSpc>
                <a:spcPct val="150000"/>
              </a:lnSpc>
            </a:pPr>
            <a:r>
              <a:rPr lang="zh-CN" altLang="en-US" sz="2400" b="1" dirty="0" smtClean="0">
                <a:latin typeface="楷体" pitchFamily="49" charset="-122"/>
                <a:ea typeface="楷体" pitchFamily="49" charset="-122"/>
              </a:rPr>
              <a:t>    全国人大常委会法工委</a:t>
            </a:r>
            <a:r>
              <a:rPr lang="zh-CN" altLang="en-US" sz="2400" b="1" dirty="0">
                <a:latin typeface="楷体" pitchFamily="49" charset="-122"/>
                <a:ea typeface="楷体" pitchFamily="49" charset="-122"/>
              </a:rPr>
              <a:t>审查</a:t>
            </a:r>
            <a:r>
              <a:rPr lang="zh-CN" altLang="en-US" sz="2400" b="1" dirty="0" smtClean="0">
                <a:latin typeface="楷体" pitchFamily="49" charset="-122"/>
                <a:ea typeface="楷体" pitchFamily="49" charset="-122"/>
              </a:rPr>
              <a:t>后，建议</a:t>
            </a:r>
            <a:r>
              <a:rPr lang="zh-CN" altLang="en-US" sz="2400" b="1" dirty="0">
                <a:latin typeface="楷体" pitchFamily="49" charset="-122"/>
                <a:ea typeface="楷体" pitchFamily="49" charset="-122"/>
              </a:rPr>
              <a:t>最高人民法院适时修改完善人身损害赔偿</a:t>
            </a:r>
            <a:r>
              <a:rPr lang="zh-CN" altLang="en-US" sz="2400" b="1" dirty="0" smtClean="0">
                <a:latin typeface="楷体" pitchFamily="49" charset="-122"/>
                <a:ea typeface="楷体" pitchFamily="49" charset="-122"/>
              </a:rPr>
              <a:t>制度，统一</a:t>
            </a:r>
            <a:r>
              <a:rPr lang="zh-CN" altLang="en-US" sz="2400" b="1" dirty="0">
                <a:latin typeface="楷体" pitchFamily="49" charset="-122"/>
                <a:ea typeface="楷体" pitchFamily="49" charset="-122"/>
              </a:rPr>
              <a:t>城乡居民人身损害赔偿标准。</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33806087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矩形 19"/>
          <p:cNvSpPr/>
          <p:nvPr/>
        </p:nvSpPr>
        <p:spPr>
          <a:xfrm>
            <a:off x="1145697" y="2379035"/>
            <a:ext cx="9894010" cy="1200329"/>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宪法</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是国家</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根本法；宪法</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具有最高的法律</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效力；宪法</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具有至高无上的权威。</a:t>
            </a:r>
          </a:p>
        </p:txBody>
      </p:sp>
      <p:sp>
        <p:nvSpPr>
          <p:cNvPr id="10" name="文本框 99"/>
          <p:cNvSpPr txBox="1">
            <a:spLocks noChangeArrowheads="1"/>
          </p:cNvSpPr>
          <p:nvPr/>
        </p:nvSpPr>
        <p:spPr bwMode="auto">
          <a:xfrm>
            <a:off x="1059366" y="1604288"/>
            <a:ext cx="10259122"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anose="02020603050405020304" pitchFamily="18" charset="0"/>
              </a:rPr>
              <a:t>    （</a:t>
            </a:r>
            <a:r>
              <a:rPr lang="en-US" altLang="zh-CN" sz="2400" b="1" dirty="0" smtClean="0">
                <a:latin typeface="宋体" pitchFamily="2" charset="-122"/>
                <a:ea typeface="宋体" pitchFamily="2" charset="-122"/>
                <a:cs typeface="Times New Roman" panose="02020603050405020304" pitchFamily="18" charset="0"/>
              </a:rPr>
              <a:t>1</a:t>
            </a:r>
            <a:r>
              <a:rPr lang="zh-CN" altLang="en-US" sz="2400" b="1" dirty="0" smtClean="0">
                <a:latin typeface="宋体" pitchFamily="2" charset="-122"/>
                <a:ea typeface="宋体" pitchFamily="2" charset="-122"/>
                <a:cs typeface="Times New Roman" panose="02020603050405020304" pitchFamily="18" charset="0"/>
              </a:rPr>
              <a:t>）提出</a:t>
            </a:r>
            <a:r>
              <a:rPr lang="zh-CN" altLang="en-US" sz="2400" b="1" dirty="0">
                <a:latin typeface="宋体" pitchFamily="2" charset="-122"/>
                <a:ea typeface="宋体" pitchFamily="2" charset="-122"/>
                <a:cs typeface="Times New Roman" panose="02020603050405020304" pitchFamily="18" charset="0"/>
              </a:rPr>
              <a:t>合宪性审查</a:t>
            </a:r>
            <a:r>
              <a:rPr lang="zh-CN" altLang="en-US" sz="2400" b="1" dirty="0" smtClean="0">
                <a:latin typeface="宋体" pitchFamily="2" charset="-122"/>
                <a:ea typeface="宋体" pitchFamily="2" charset="-122"/>
                <a:cs typeface="Times New Roman" panose="02020603050405020304" pitchFamily="18" charset="0"/>
              </a:rPr>
              <a:t>建议，体现</a:t>
            </a:r>
            <a:r>
              <a:rPr lang="zh-CN" altLang="en-US" sz="2400" b="1" dirty="0">
                <a:latin typeface="宋体" pitchFamily="2" charset="-122"/>
                <a:ea typeface="宋体" pitchFamily="2" charset="-122"/>
                <a:cs typeface="Times New Roman" panose="02020603050405020304" pitchFamily="18" charset="0"/>
              </a:rPr>
              <a:t>出该公民对宪法有什么</a:t>
            </a:r>
            <a:r>
              <a:rPr lang="zh-CN" altLang="en-US" sz="2400" b="1" dirty="0" smtClean="0">
                <a:latin typeface="宋体" pitchFamily="2" charset="-122"/>
                <a:ea typeface="宋体" pitchFamily="2" charset="-122"/>
                <a:cs typeface="Times New Roman" panose="02020603050405020304" pitchFamily="18" charset="0"/>
              </a:rPr>
              <a:t>认识？（</a:t>
            </a:r>
            <a:r>
              <a:rPr lang="en-US" altLang="zh-CN" sz="2400" b="1" dirty="0" smtClean="0">
                <a:latin typeface="宋体" pitchFamily="2" charset="-122"/>
                <a:ea typeface="宋体" pitchFamily="2" charset="-122"/>
                <a:cs typeface="Times New Roman" panose="02020603050405020304" pitchFamily="18" charset="0"/>
              </a:rPr>
              <a:t>3</a:t>
            </a:r>
            <a:r>
              <a:rPr lang="zh-CN" altLang="en-US" sz="2400" b="1" dirty="0" smtClean="0">
                <a:latin typeface="宋体" pitchFamily="2" charset="-122"/>
                <a:ea typeface="宋体" pitchFamily="2" charset="-122"/>
                <a:cs typeface="Times New Roman" panose="02020603050405020304" pitchFamily="18" charset="0"/>
              </a:rPr>
              <a:t>分</a:t>
            </a:r>
            <a:r>
              <a:rPr lang="zh-CN" altLang="en-US" sz="2400" b="1" dirty="0">
                <a:latin typeface="宋体" pitchFamily="2" charset="-122"/>
                <a:ea typeface="宋体" pitchFamily="2" charset="-122"/>
                <a:cs typeface="Times New Roman" panose="02020603050405020304" pitchFamily="18" charset="0"/>
              </a:rPr>
              <a:t>）</a:t>
            </a:r>
          </a:p>
        </p:txBody>
      </p:sp>
      <p:sp>
        <p:nvSpPr>
          <p:cNvPr id="8" name="文本框 99"/>
          <p:cNvSpPr txBox="1">
            <a:spLocks noChangeArrowheads="1"/>
          </p:cNvSpPr>
          <p:nvPr/>
        </p:nvSpPr>
        <p:spPr bwMode="auto">
          <a:xfrm>
            <a:off x="1059365" y="4020386"/>
            <a:ext cx="9556595"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anose="02020603050405020304" pitchFamily="18" charset="0"/>
              </a:rPr>
              <a:t>    （</a:t>
            </a:r>
            <a:r>
              <a:rPr lang="en-US" altLang="zh-CN" sz="2400" b="1" dirty="0" smtClean="0">
                <a:latin typeface="宋体" pitchFamily="2" charset="-122"/>
                <a:ea typeface="宋体" pitchFamily="2" charset="-122"/>
                <a:cs typeface="Times New Roman" panose="02020603050405020304" pitchFamily="18" charset="0"/>
              </a:rPr>
              <a:t>2</a:t>
            </a:r>
            <a:r>
              <a:rPr lang="zh-CN" altLang="en-US" sz="2400" b="1" dirty="0" smtClean="0">
                <a:latin typeface="宋体" pitchFamily="2" charset="-122"/>
                <a:ea typeface="宋体" pitchFamily="2" charset="-122"/>
                <a:cs typeface="Times New Roman" panose="02020603050405020304" pitchFamily="18" charset="0"/>
              </a:rPr>
              <a:t>）以上</a:t>
            </a:r>
            <a:r>
              <a:rPr lang="zh-CN" altLang="en-US" sz="2400" b="1" dirty="0">
                <a:latin typeface="宋体" pitchFamily="2" charset="-122"/>
                <a:ea typeface="宋体" pitchFamily="2" charset="-122"/>
                <a:cs typeface="Times New Roman" panose="02020603050405020304" pitchFamily="18" charset="0"/>
              </a:rPr>
              <a:t>材料及问题启示我们要增强哪些</a:t>
            </a:r>
            <a:r>
              <a:rPr lang="zh-CN" altLang="en-US" sz="2400" b="1" dirty="0" smtClean="0">
                <a:latin typeface="宋体" pitchFamily="2" charset="-122"/>
                <a:ea typeface="宋体" pitchFamily="2" charset="-122"/>
                <a:cs typeface="Times New Roman" panose="02020603050405020304" pitchFamily="18" charset="0"/>
              </a:rPr>
              <a:t>意识</a:t>
            </a:r>
            <a:r>
              <a:rPr lang="zh-CN" altLang="en-US" sz="2400" b="1" dirty="0">
                <a:latin typeface="宋体" pitchFamily="2" charset="-122"/>
                <a:ea typeface="宋体" pitchFamily="2" charset="-122"/>
                <a:cs typeface="Times New Roman" panose="02020603050405020304" pitchFamily="18" charset="0"/>
              </a:rPr>
              <a:t>？</a:t>
            </a:r>
            <a:r>
              <a:rPr lang="zh-CN" altLang="en-US" sz="2400" b="1" dirty="0" smtClean="0">
                <a:latin typeface="宋体" pitchFamily="2" charset="-122"/>
                <a:ea typeface="宋体" pitchFamily="2" charset="-122"/>
                <a:cs typeface="Times New Roman" panose="02020603050405020304" pitchFamily="18" charset="0"/>
              </a:rPr>
              <a:t>（</a:t>
            </a:r>
            <a:r>
              <a:rPr lang="en-US" altLang="zh-CN" sz="2400" b="1" dirty="0" smtClean="0">
                <a:latin typeface="宋体" pitchFamily="2" charset="-122"/>
                <a:ea typeface="宋体" pitchFamily="2" charset="-122"/>
                <a:cs typeface="Times New Roman" panose="02020603050405020304" pitchFamily="18" charset="0"/>
              </a:rPr>
              <a:t>3</a:t>
            </a:r>
            <a:r>
              <a:rPr lang="zh-CN" altLang="en-US" sz="2400" b="1" dirty="0" smtClean="0">
                <a:latin typeface="宋体" pitchFamily="2" charset="-122"/>
                <a:ea typeface="宋体" pitchFamily="2" charset="-122"/>
                <a:cs typeface="Times New Roman" panose="02020603050405020304" pitchFamily="18" charset="0"/>
              </a:rPr>
              <a:t>分</a:t>
            </a:r>
            <a:r>
              <a:rPr lang="zh-CN" altLang="en-US" sz="2400" b="1" dirty="0">
                <a:latin typeface="宋体" pitchFamily="2" charset="-122"/>
                <a:ea typeface="宋体" pitchFamily="2" charset="-122"/>
                <a:cs typeface="Times New Roman" panose="02020603050405020304" pitchFamily="18" charset="0"/>
              </a:rPr>
              <a:t>）</a:t>
            </a:r>
          </a:p>
        </p:txBody>
      </p:sp>
      <p:sp>
        <p:nvSpPr>
          <p:cNvPr id="9" name="矩形 8"/>
          <p:cNvSpPr/>
          <p:nvPr/>
        </p:nvSpPr>
        <p:spPr>
          <a:xfrm>
            <a:off x="1735871" y="4666717"/>
            <a:ext cx="9225777" cy="646331"/>
          </a:xfrm>
          <a:prstGeom prst="rect">
            <a:avLst/>
          </a:prstGeom>
        </p:spPr>
        <p:txBody>
          <a:bodyPr wrap="square">
            <a:spAutoFit/>
          </a:bodyPr>
          <a:lstStyle/>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宪法意识、平等意识、公平意识、民主意识、法治意识、权利意识。</a:t>
            </a:r>
          </a:p>
        </p:txBody>
      </p:sp>
    </p:spTree>
    <p:extLst>
      <p:ext uri="{BB962C8B-B14F-4D97-AF65-F5344CB8AC3E}">
        <p14:creationId xmlns="" xmlns:p14="http://schemas.microsoft.com/office/powerpoint/2010/main" val="3052173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1282722"/>
            <a:ext cx="7738271" cy="627895"/>
            <a:chOff x="1034884" y="629878"/>
            <a:chExt cx="6690418" cy="627895"/>
          </a:xfrm>
        </p:grpSpPr>
        <p:sp>
          <p:nvSpPr>
            <p:cNvPr id="7" name="圆角矩形 6"/>
            <p:cNvSpPr/>
            <p:nvPr>
              <p:custDataLst>
                <p:tags r:id="rId1"/>
              </p:custDataLst>
            </p:nvPr>
          </p:nvSpPr>
          <p:spPr>
            <a:xfrm flipH="1">
              <a:off x="2547180" y="664168"/>
              <a:ext cx="5178122"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坚持依宪治国，加强宪法监督</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1075166" y="2147311"/>
            <a:ext cx="9485039" cy="1754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4.[2019</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走进法治生活</a:t>
            </a:r>
            <a:r>
              <a:rPr lang="zh-CN" altLang="en-US" sz="2400" b="1" dirty="0" smtClean="0">
                <a:latin typeface="宋体" panose="02010600030101010101" pitchFamily="2" charset="-122"/>
                <a:ea typeface="宋体" panose="02010600030101010101" pitchFamily="2" charset="-122"/>
              </a:rPr>
              <a:t>。</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题</a:t>
            </a:r>
            <a:r>
              <a:rPr lang="zh-CN" altLang="en-US" sz="2400" b="1" dirty="0">
                <a:latin typeface="楷体" pitchFamily="49" charset="-122"/>
                <a:ea typeface="楷体" pitchFamily="49" charset="-122"/>
              </a:rPr>
              <a:t>干</a:t>
            </a:r>
            <a:r>
              <a:rPr lang="zh-CN" altLang="en-US" sz="2400" b="1" dirty="0" smtClean="0">
                <a:latin typeface="楷体" pitchFamily="49" charset="-122"/>
                <a:ea typeface="楷体" pitchFamily="49" charset="-122"/>
              </a:rPr>
              <a:t>内容见幻灯片</a:t>
            </a:r>
            <a:r>
              <a:rPr lang="en-US" altLang="zh-CN" sz="2400" b="1" dirty="0" smtClean="0">
                <a:latin typeface="楷体" pitchFamily="49" charset="-122"/>
                <a:ea typeface="楷体" pitchFamily="49" charset="-122"/>
              </a:rPr>
              <a:t>11 </a:t>
            </a:r>
            <a:r>
              <a:rPr lang="zh-CN" altLang="en-US" sz="2400" b="1" dirty="0" smtClean="0">
                <a:latin typeface="楷体" pitchFamily="49" charset="-122"/>
                <a:ea typeface="楷体" pitchFamily="49" charset="-122"/>
              </a:rPr>
              <a:t>命题点</a:t>
            </a:r>
            <a:r>
              <a:rPr lang="en-US" altLang="zh-CN" sz="2400" b="1" dirty="0" smtClean="0">
                <a:latin typeface="楷体" pitchFamily="49" charset="-122"/>
                <a:ea typeface="楷体" pitchFamily="49" charset="-122"/>
              </a:rPr>
              <a:t>1</a:t>
            </a:r>
            <a:r>
              <a:rPr lang="zh-CN" altLang="en-US" sz="2400" b="1" dirty="0" smtClean="0">
                <a:latin typeface="楷体" pitchFamily="49" charset="-122"/>
                <a:ea typeface="楷体" pitchFamily="49" charset="-122"/>
              </a:rPr>
              <a:t>第</a:t>
            </a:r>
            <a:r>
              <a:rPr lang="en-US" altLang="zh-CN" sz="2400" b="1" dirty="0" smtClean="0">
                <a:latin typeface="楷体" pitchFamily="49" charset="-122"/>
                <a:ea typeface="楷体" pitchFamily="49" charset="-122"/>
              </a:rPr>
              <a:t>3</a:t>
            </a:r>
            <a:r>
              <a:rPr lang="zh-CN" altLang="en-US" sz="2400" b="1" dirty="0" smtClean="0">
                <a:latin typeface="楷体" pitchFamily="49" charset="-122"/>
                <a:ea typeface="楷体" pitchFamily="49" charset="-122"/>
              </a:rPr>
              <a:t>题。</a:t>
            </a:r>
            <a:endParaRPr lang="en-US" altLang="zh-CN" sz="2400" b="1" dirty="0" smtClean="0">
              <a:latin typeface="楷体" pitchFamily="49" charset="-122"/>
              <a:ea typeface="楷体" pitchFamily="49" charset="-122"/>
            </a:endParaRPr>
          </a:p>
          <a:p>
            <a:pPr>
              <a:lnSpc>
                <a:spcPct val="150000"/>
              </a:lnSpc>
            </a:pPr>
            <a:r>
              <a:rPr lang="zh-CN" altLang="en-US" sz="2400" b="1" dirty="0" smtClean="0">
                <a:latin typeface="宋体" panose="02010600030101010101" pitchFamily="2" charset="-122"/>
                <a:ea typeface="宋体" panose="02010600030101010101" pitchFamily="2" charset="-122"/>
              </a:rPr>
              <a:t>  从</a:t>
            </a:r>
            <a:r>
              <a:rPr lang="zh-CN" altLang="en-US" sz="2400" b="1" dirty="0">
                <a:latin typeface="宋体" panose="02010600030101010101" pitchFamily="2" charset="-122"/>
                <a:ea typeface="宋体" panose="02010600030101010101" pitchFamily="2" charset="-122"/>
              </a:rPr>
              <a:t>宪法的法律效力</a:t>
            </a:r>
            <a:r>
              <a:rPr lang="zh-CN" altLang="en-US" sz="2400" b="1" dirty="0" smtClean="0">
                <a:latin typeface="宋体" panose="02010600030101010101" pitchFamily="2" charset="-122"/>
                <a:ea typeface="宋体" panose="02010600030101010101" pitchFamily="2" charset="-122"/>
              </a:rPr>
              <a:t>看，</a:t>
            </a:r>
            <a:r>
              <a:rPr lang="en-US" altLang="zh-CN" sz="2400" b="1" dirty="0" smtClean="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条例</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能够审议通过的基本要求是</a:t>
            </a:r>
            <a:r>
              <a:rPr lang="zh-CN" altLang="en-US" sz="2400" b="1" dirty="0" smtClean="0">
                <a:latin typeface="宋体" panose="02010600030101010101" pitchFamily="2" charset="-122"/>
                <a:ea typeface="宋体" panose="02010600030101010101" pitchFamily="2" charset="-122"/>
              </a:rPr>
              <a:t>什么？</a:t>
            </a:r>
            <a:endParaRPr lang="en-US" altLang="zh-CN" sz="2400" b="1" dirty="0">
              <a:latin typeface="宋体" panose="02010600030101010101" pitchFamily="2" charset="-122"/>
              <a:ea typeface="宋体" panose="02010600030101010101" pitchFamily="2" charset="-122"/>
            </a:endParaRPr>
          </a:p>
        </p:txBody>
      </p:sp>
      <p:sp>
        <p:nvSpPr>
          <p:cNvPr id="13" name="矩形 12"/>
          <p:cNvSpPr/>
          <p:nvPr/>
        </p:nvSpPr>
        <p:spPr>
          <a:xfrm>
            <a:off x="1470945" y="4371359"/>
            <a:ext cx="9225777" cy="1200329"/>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①</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根据宪法制定</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的，不得</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与宪法的原则和精神相</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违背，否则</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会因违宪而无效。②宪法是其他法律的立法依据和立法基础。</a:t>
            </a:r>
          </a:p>
        </p:txBody>
      </p:sp>
    </p:spTree>
    <p:extLst>
      <p:ext uri="{BB962C8B-B14F-4D97-AF65-F5344CB8AC3E}">
        <p14:creationId xmlns="" xmlns:p14="http://schemas.microsoft.com/office/powerpoint/2010/main" val="2700355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1184474" y="1516682"/>
            <a:ext cx="8427877" cy="23083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5.[</a:t>
            </a:r>
            <a:r>
              <a:rPr lang="en-US" altLang="zh-CN" sz="2400" b="1" dirty="0">
                <a:latin typeface="宋体" panose="02010600030101010101" pitchFamily="2" charset="-122"/>
                <a:ea typeface="宋体" panose="02010600030101010101" pitchFamily="2" charset="-122"/>
              </a:rPr>
              <a:t>2018•</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5</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话说</a:t>
            </a:r>
            <a:r>
              <a:rPr lang="zh-CN" altLang="en-US" sz="2400" b="1" dirty="0" smtClean="0">
                <a:latin typeface="宋体" panose="02010600030101010101" pitchFamily="2" charset="-122"/>
                <a:ea typeface="宋体" panose="02010600030101010101" pitchFamily="2" charset="-122"/>
              </a:rPr>
              <a:t>宪法，感悟</a:t>
            </a:r>
            <a:r>
              <a:rPr lang="zh-CN" altLang="en-US" sz="2400" b="1" dirty="0">
                <a:latin typeface="宋体" panose="02010600030101010101" pitchFamily="2" charset="-122"/>
                <a:ea typeface="宋体" panose="02010600030101010101" pitchFamily="2" charset="-122"/>
              </a:rPr>
              <a:t>法治。</a:t>
            </a:r>
          </a:p>
          <a:p>
            <a:pPr>
              <a:lnSpc>
                <a:spcPct val="150000"/>
              </a:lnSpc>
            </a:pPr>
            <a:r>
              <a:rPr lang="zh-CN" altLang="en-US" sz="2400" b="1" dirty="0">
                <a:latin typeface="宋体" panose="02010600030101010101" pitchFamily="2" charset="-122"/>
                <a:ea typeface="宋体" panose="02010600030101010101" pitchFamily="2" charset="-122"/>
              </a:rPr>
              <a:t>材料一　</a:t>
            </a:r>
            <a:r>
              <a:rPr lang="zh-CN" altLang="en-US" sz="2400" b="1" dirty="0">
                <a:latin typeface="楷体" pitchFamily="49" charset="-122"/>
                <a:ea typeface="楷体" pitchFamily="49" charset="-122"/>
              </a:rPr>
              <a:t>一切立法活动都必须以宪法为</a:t>
            </a:r>
            <a:r>
              <a:rPr lang="zh-CN" altLang="en-US" sz="2400" b="1" dirty="0" smtClean="0">
                <a:latin typeface="楷体" pitchFamily="49" charset="-122"/>
                <a:ea typeface="楷体" pitchFamily="49" charset="-122"/>
              </a:rPr>
              <a:t>准绳，不得</a:t>
            </a:r>
            <a:r>
              <a:rPr lang="zh-CN" altLang="en-US" sz="2400" b="1" dirty="0">
                <a:latin typeface="楷体" pitchFamily="49" charset="-122"/>
                <a:ea typeface="楷体" pitchFamily="49" charset="-122"/>
              </a:rPr>
              <a:t>与宪法的规定、宪法的原则、宪法的精神相</a:t>
            </a:r>
            <a:r>
              <a:rPr lang="zh-CN" altLang="en-US" sz="2400" b="1" dirty="0" smtClean="0">
                <a:latin typeface="楷体" pitchFamily="49" charset="-122"/>
                <a:ea typeface="楷体" pitchFamily="49" charset="-122"/>
              </a:rPr>
              <a:t>违背，必须</a:t>
            </a:r>
            <a:r>
              <a:rPr lang="zh-CN" altLang="en-US" sz="2400" b="1" dirty="0">
                <a:latin typeface="楷体" pitchFamily="49" charset="-122"/>
                <a:ea typeface="楷体" pitchFamily="49" charset="-122"/>
              </a:rPr>
              <a:t>在宪法规定的范围内依法立法</a:t>
            </a:r>
            <a:r>
              <a:rPr lang="zh-CN" altLang="en-US" sz="2400" b="1" dirty="0" smtClean="0">
                <a:latin typeface="楷体" pitchFamily="49" charset="-122"/>
                <a:ea typeface="楷体" pitchFamily="49" charset="-122"/>
              </a:rPr>
              <a:t>。               </a:t>
            </a:r>
            <a:r>
              <a:rPr lang="en-US" altLang="zh-CN" sz="2400" b="1" dirty="0" smtClean="0">
                <a:latin typeface="楷体" pitchFamily="49" charset="-122"/>
                <a:ea typeface="楷体" pitchFamily="49" charset="-122"/>
              </a:rPr>
              <a:t>——</a:t>
            </a:r>
            <a:r>
              <a:rPr lang="zh-CN" altLang="en-US" sz="2400" b="1" dirty="0">
                <a:latin typeface="楷体" pitchFamily="49" charset="-122"/>
                <a:ea typeface="楷体" pitchFamily="49" charset="-122"/>
              </a:rPr>
              <a:t>全国政协委员李保平</a:t>
            </a:r>
          </a:p>
        </p:txBody>
      </p:sp>
      <p:pic>
        <p:nvPicPr>
          <p:cNvPr id="7" name="相关链接.eps" descr="id:2147501905;FounderCES"/>
          <p:cNvPicPr/>
          <p:nvPr/>
        </p:nvPicPr>
        <p:blipFill>
          <a:blip r:embed="rId5"/>
          <a:stretch>
            <a:fillRect/>
          </a:stretch>
        </p:blipFill>
        <p:spPr>
          <a:xfrm>
            <a:off x="1217740" y="4194164"/>
            <a:ext cx="1335889" cy="597260"/>
          </a:xfrm>
          <a:prstGeom prst="rect">
            <a:avLst/>
          </a:prstGeom>
        </p:spPr>
      </p:pic>
      <p:sp>
        <p:nvSpPr>
          <p:cNvPr id="8" name="文本框 99"/>
          <p:cNvSpPr txBox="1">
            <a:spLocks noChangeArrowheads="1"/>
          </p:cNvSpPr>
          <p:nvPr/>
        </p:nvSpPr>
        <p:spPr bwMode="auto">
          <a:xfrm>
            <a:off x="1217743" y="4757970"/>
            <a:ext cx="8873740"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十三</a:t>
            </a:r>
            <a:r>
              <a:rPr lang="zh-CN" altLang="en-US" sz="2400" b="1" dirty="0">
                <a:latin typeface="楷体" pitchFamily="49" charset="-122"/>
                <a:ea typeface="楷体" pitchFamily="49" charset="-122"/>
              </a:rPr>
              <a:t>届全国人大一次会议议程第四项是审议宪法修正案</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草案</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，第七</a:t>
            </a:r>
            <a:r>
              <a:rPr lang="zh-CN" altLang="en-US" sz="2400" b="1" dirty="0">
                <a:latin typeface="楷体" pitchFamily="49" charset="-122"/>
                <a:ea typeface="楷体" pitchFamily="49" charset="-122"/>
              </a:rPr>
              <a:t>项是审议监察法</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草案</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a:t>
            </a:r>
          </a:p>
        </p:txBody>
      </p:sp>
    </p:spTree>
    <p:extLst>
      <p:ext uri="{BB962C8B-B14F-4D97-AF65-F5344CB8AC3E}">
        <p14:creationId xmlns="" xmlns:p14="http://schemas.microsoft.com/office/powerpoint/2010/main" val="37533977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8" name="文本框 99"/>
          <p:cNvSpPr txBox="1">
            <a:spLocks noChangeArrowheads="1"/>
          </p:cNvSpPr>
          <p:nvPr/>
        </p:nvSpPr>
        <p:spPr bwMode="auto">
          <a:xfrm>
            <a:off x="1585317" y="1753867"/>
            <a:ext cx="8821826" cy="37856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2400" b="1" dirty="0" smtClean="0">
                <a:latin typeface="宋体" pitchFamily="2" charset="-122"/>
                <a:ea typeface="宋体" pitchFamily="2" charset="-122"/>
                <a:cs typeface="Times New Roman" panose="02020603050405020304" pitchFamily="18" charset="0"/>
              </a:rPr>
              <a:t>材料</a:t>
            </a:r>
            <a:r>
              <a:rPr lang="zh-CN" altLang="en-US" sz="2400" b="1" dirty="0">
                <a:latin typeface="宋体" pitchFamily="2" charset="-122"/>
                <a:ea typeface="宋体" pitchFamily="2" charset="-122"/>
                <a:cs typeface="Times New Roman" panose="02020603050405020304" pitchFamily="18" charset="0"/>
              </a:rPr>
              <a:t>二</a:t>
            </a:r>
            <a:r>
              <a:rPr lang="zh-CN" altLang="en-US" sz="2400" b="1" dirty="0">
                <a:latin typeface="楷体" pitchFamily="49" charset="-122"/>
                <a:ea typeface="楷体" pitchFamily="49" charset="-122"/>
                <a:cs typeface="Times New Roman" panose="02020603050405020304" pitchFamily="18" charset="0"/>
              </a:rPr>
              <a:t>　作为一名人民</a:t>
            </a:r>
            <a:r>
              <a:rPr lang="zh-CN" altLang="en-US" sz="2400" b="1" dirty="0" smtClean="0">
                <a:latin typeface="楷体" pitchFamily="49" charset="-122"/>
                <a:ea typeface="楷体" pitchFamily="49" charset="-122"/>
                <a:cs typeface="Times New Roman" panose="02020603050405020304" pitchFamily="18" charset="0"/>
              </a:rPr>
              <a:t>法官，要</a:t>
            </a:r>
            <a:r>
              <a:rPr lang="zh-CN" altLang="en-US" sz="2400" b="1" dirty="0">
                <a:latin typeface="楷体" pitchFamily="49" charset="-122"/>
                <a:ea typeface="楷体" pitchFamily="49" charset="-122"/>
                <a:cs typeface="Times New Roman" panose="02020603050405020304" pitchFamily="18" charset="0"/>
              </a:rPr>
              <a:t>对宪法法律始终保持敬畏之</a:t>
            </a:r>
            <a:r>
              <a:rPr lang="zh-CN" altLang="en-US" sz="2400" b="1" dirty="0" smtClean="0">
                <a:latin typeface="楷体" pitchFamily="49" charset="-122"/>
                <a:ea typeface="楷体" pitchFamily="49" charset="-122"/>
                <a:cs typeface="Times New Roman" panose="02020603050405020304" pitchFamily="18" charset="0"/>
              </a:rPr>
              <a:t>心，带头</a:t>
            </a:r>
            <a:r>
              <a:rPr lang="zh-CN" altLang="en-US" sz="2400" b="1" dirty="0">
                <a:latin typeface="楷体" pitchFamily="49" charset="-122"/>
                <a:ea typeface="楷体" pitchFamily="49" charset="-122"/>
                <a:cs typeface="Times New Roman" panose="02020603050405020304" pitchFamily="18" charset="0"/>
              </a:rPr>
              <a:t>在宪法法律范围内</a:t>
            </a:r>
            <a:r>
              <a:rPr lang="zh-CN" altLang="en-US" sz="2400" b="1" dirty="0" smtClean="0">
                <a:latin typeface="楷体" pitchFamily="49" charset="-122"/>
                <a:ea typeface="楷体" pitchFamily="49" charset="-122"/>
                <a:cs typeface="Times New Roman" panose="02020603050405020304" pitchFamily="18" charset="0"/>
              </a:rPr>
              <a:t>活动，严格</a:t>
            </a:r>
            <a:r>
              <a:rPr lang="zh-CN" altLang="en-US" sz="2400" b="1" dirty="0">
                <a:latin typeface="楷体" pitchFamily="49" charset="-122"/>
                <a:ea typeface="楷体" pitchFamily="49" charset="-122"/>
                <a:cs typeface="Times New Roman" panose="02020603050405020304" pitchFamily="18" charset="0"/>
              </a:rPr>
              <a:t>依照法定权限、规则、程序履行</a:t>
            </a:r>
            <a:r>
              <a:rPr lang="zh-CN" altLang="en-US" sz="2400" b="1" dirty="0" smtClean="0">
                <a:latin typeface="楷体" pitchFamily="49" charset="-122"/>
                <a:ea typeface="楷体" pitchFamily="49" charset="-122"/>
                <a:cs typeface="Times New Roman" panose="02020603050405020304" pitchFamily="18" charset="0"/>
              </a:rPr>
              <a:t>职责，做到</a:t>
            </a:r>
            <a:r>
              <a:rPr lang="zh-CN" altLang="en-US" sz="2400" b="1" dirty="0">
                <a:latin typeface="楷体" pitchFamily="49" charset="-122"/>
                <a:ea typeface="楷体" pitchFamily="49" charset="-122"/>
                <a:cs typeface="Times New Roman" panose="02020603050405020304" pitchFamily="18" charset="0"/>
              </a:rPr>
              <a:t>心中高悬法纪明镜、手中紧握法纪</a:t>
            </a:r>
            <a:r>
              <a:rPr lang="zh-CN" altLang="en-US" sz="2400" b="1" dirty="0" smtClean="0">
                <a:latin typeface="楷体" pitchFamily="49" charset="-122"/>
                <a:ea typeface="楷体" pitchFamily="49" charset="-122"/>
                <a:cs typeface="Times New Roman" panose="02020603050405020304" pitchFamily="18" charset="0"/>
              </a:rPr>
              <a:t>戒尺，知晓</a:t>
            </a:r>
            <a:r>
              <a:rPr lang="zh-CN" altLang="en-US" sz="2400" b="1" dirty="0">
                <a:latin typeface="楷体" pitchFamily="49" charset="-122"/>
                <a:ea typeface="楷体" pitchFamily="49" charset="-122"/>
                <a:cs typeface="Times New Roman" panose="02020603050405020304" pitchFamily="18" charset="0"/>
              </a:rPr>
              <a:t>为官做事尺度。</a:t>
            </a:r>
          </a:p>
          <a:p>
            <a:pPr>
              <a:lnSpc>
                <a:spcPct val="200000"/>
              </a:lnSpc>
            </a:pPr>
            <a:r>
              <a:rPr lang="en-US" altLang="zh-CN" sz="2400" b="1" dirty="0" smtClean="0">
                <a:latin typeface="楷体" pitchFamily="49" charset="-122"/>
                <a:ea typeface="楷体" pitchFamily="49" charset="-122"/>
                <a:cs typeface="Times New Roman" panose="02020603050405020304" pitchFamily="18" charset="0"/>
              </a:rPr>
              <a:t>                        ——</a:t>
            </a:r>
            <a:r>
              <a:rPr lang="zh-CN" altLang="en-US" sz="2400" b="1" dirty="0">
                <a:latin typeface="楷体" pitchFamily="49" charset="-122"/>
                <a:ea typeface="楷体" pitchFamily="49" charset="-122"/>
                <a:cs typeface="Times New Roman" panose="02020603050405020304" pitchFamily="18" charset="0"/>
              </a:rPr>
              <a:t>广州市增城区人民法院院长</a:t>
            </a:r>
            <a:r>
              <a:rPr lang="zh-CN" altLang="en-US" sz="2400" b="1" dirty="0" smtClean="0">
                <a:latin typeface="楷体" pitchFamily="49" charset="-122"/>
                <a:ea typeface="楷体" pitchFamily="49" charset="-122"/>
                <a:cs typeface="Times New Roman" panose="02020603050405020304" pitchFamily="18" charset="0"/>
              </a:rPr>
              <a:t>蒋伟</a:t>
            </a:r>
            <a:endParaRPr lang="zh-CN" altLang="en-US" sz="2400" b="1" dirty="0">
              <a:latin typeface="楷体" pitchFamily="49" charset="-122"/>
              <a:ea typeface="楷体" pitchFamily="49" charset="-122"/>
              <a:cs typeface="Times New Roman" panose="02020603050405020304" pitchFamily="18" charset="0"/>
            </a:endParaRPr>
          </a:p>
        </p:txBody>
      </p:sp>
    </p:spTree>
    <p:extLst>
      <p:ext uri="{BB962C8B-B14F-4D97-AF65-F5344CB8AC3E}">
        <p14:creationId xmlns="" xmlns:p14="http://schemas.microsoft.com/office/powerpoint/2010/main" val="19505327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8" name="文本框 99"/>
          <p:cNvSpPr txBox="1">
            <a:spLocks noChangeArrowheads="1"/>
          </p:cNvSpPr>
          <p:nvPr/>
        </p:nvSpPr>
        <p:spPr bwMode="auto">
          <a:xfrm>
            <a:off x="1897551" y="1776170"/>
            <a:ext cx="8220631" cy="37856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2400" b="1" dirty="0" smtClean="0">
                <a:latin typeface="宋体" pitchFamily="2" charset="-122"/>
                <a:ea typeface="宋体" pitchFamily="2" charset="-122"/>
                <a:cs typeface="Times New Roman" panose="02020603050405020304" pitchFamily="18" charset="0"/>
              </a:rPr>
              <a:t>材料</a:t>
            </a:r>
            <a:r>
              <a:rPr lang="zh-CN" altLang="en-US" sz="2400" b="1" dirty="0">
                <a:latin typeface="宋体" pitchFamily="2" charset="-122"/>
                <a:ea typeface="宋体" pitchFamily="2" charset="-122"/>
                <a:cs typeface="Times New Roman" panose="02020603050405020304" pitchFamily="18" charset="0"/>
              </a:rPr>
              <a:t>三</a:t>
            </a:r>
            <a:r>
              <a:rPr lang="zh-CN" altLang="en-US" sz="2400" b="1" dirty="0">
                <a:latin typeface="楷体" pitchFamily="49" charset="-122"/>
                <a:ea typeface="楷体" pitchFamily="49" charset="-122"/>
                <a:cs typeface="Times New Roman" panose="02020603050405020304" pitchFamily="18" charset="0"/>
              </a:rPr>
              <a:t>　</a:t>
            </a:r>
            <a:r>
              <a:rPr lang="zh-CN" altLang="en-US" sz="2400" b="1" dirty="0" smtClean="0">
                <a:latin typeface="楷体" pitchFamily="49" charset="-122"/>
                <a:ea typeface="楷体" pitchFamily="49" charset="-122"/>
                <a:cs typeface="Times New Roman" panose="02020603050405020304" pitchFamily="18" charset="0"/>
              </a:rPr>
              <a:t>几年前，我</a:t>
            </a:r>
            <a:r>
              <a:rPr lang="zh-CN" altLang="en-US" sz="2400" b="1" dirty="0">
                <a:latin typeface="楷体" pitchFamily="49" charset="-122"/>
                <a:ea typeface="楷体" pitchFamily="49" charset="-122"/>
                <a:cs typeface="Times New Roman" panose="02020603050405020304" pitchFamily="18" charset="0"/>
              </a:rPr>
              <a:t>进驻旭日村普法。</a:t>
            </a:r>
            <a:r>
              <a:rPr lang="zh-CN" altLang="en-US" sz="2400" b="1" dirty="0" smtClean="0">
                <a:latin typeface="楷体" pitchFamily="49" charset="-122"/>
                <a:ea typeface="楷体" pitchFamily="49" charset="-122"/>
                <a:cs typeface="Times New Roman" panose="02020603050405020304" pitchFamily="18" charset="0"/>
              </a:rPr>
              <a:t>当时，村里</a:t>
            </a:r>
            <a:r>
              <a:rPr lang="zh-CN" altLang="en-US" sz="2400" b="1" dirty="0">
                <a:latin typeface="楷体" pitchFamily="49" charset="-122"/>
                <a:ea typeface="楷体" pitchFamily="49" charset="-122"/>
                <a:cs typeface="Times New Roman" panose="02020603050405020304" pitchFamily="18" charset="0"/>
              </a:rPr>
              <a:t>乱象频</a:t>
            </a:r>
            <a:r>
              <a:rPr lang="zh-CN" altLang="en-US" sz="2400" b="1" dirty="0" smtClean="0">
                <a:latin typeface="楷体" pitchFamily="49" charset="-122"/>
                <a:ea typeface="楷体" pitchFamily="49" charset="-122"/>
                <a:cs typeface="Times New Roman" panose="02020603050405020304" pitchFamily="18" charset="0"/>
              </a:rPr>
              <a:t>现：基层</a:t>
            </a:r>
            <a:r>
              <a:rPr lang="zh-CN" altLang="en-US" sz="2400" b="1" dirty="0">
                <a:latin typeface="楷体" pitchFamily="49" charset="-122"/>
                <a:ea typeface="楷体" pitchFamily="49" charset="-122"/>
                <a:cs typeface="Times New Roman" panose="02020603050405020304" pitchFamily="18" charset="0"/>
              </a:rPr>
              <a:t>选举被宗族势力</a:t>
            </a:r>
            <a:r>
              <a:rPr lang="zh-CN" altLang="en-US" sz="2400" b="1" dirty="0" smtClean="0">
                <a:latin typeface="楷体" pitchFamily="49" charset="-122"/>
                <a:ea typeface="楷体" pitchFamily="49" charset="-122"/>
                <a:cs typeface="Times New Roman" panose="02020603050405020304" pitchFamily="18" charset="0"/>
              </a:rPr>
              <a:t>渗透，拉票</a:t>
            </a:r>
            <a:r>
              <a:rPr lang="zh-CN" altLang="en-US" sz="2400" b="1" dirty="0">
                <a:latin typeface="楷体" pitchFamily="49" charset="-122"/>
                <a:ea typeface="楷体" pitchFamily="49" charset="-122"/>
                <a:cs typeface="Times New Roman" panose="02020603050405020304" pitchFamily="18" charset="0"/>
              </a:rPr>
              <a:t>贿选、使用暴力解决纠纷时有发生。我便从宣讲宪法开始</a:t>
            </a:r>
            <a:r>
              <a:rPr lang="en-US" altLang="zh-CN" sz="2400" b="1" dirty="0">
                <a:latin typeface="楷体" pitchFamily="49" charset="-122"/>
                <a:ea typeface="楷体" pitchFamily="49" charset="-122"/>
                <a:cs typeface="Times New Roman" panose="02020603050405020304" pitchFamily="18" charset="0"/>
              </a:rPr>
              <a:t>……</a:t>
            </a:r>
            <a:r>
              <a:rPr lang="zh-CN" altLang="en-US" sz="2400" b="1" dirty="0">
                <a:latin typeface="楷体" pitchFamily="49" charset="-122"/>
                <a:ea typeface="楷体" pitchFamily="49" charset="-122"/>
                <a:cs typeface="Times New Roman" panose="02020603050405020304" pitchFamily="18" charset="0"/>
              </a:rPr>
              <a:t>经过</a:t>
            </a:r>
            <a:r>
              <a:rPr lang="zh-CN" altLang="en-US" sz="2400" b="1" dirty="0" smtClean="0">
                <a:latin typeface="楷体" pitchFamily="49" charset="-122"/>
                <a:ea typeface="楷体" pitchFamily="49" charset="-122"/>
                <a:cs typeface="Times New Roman" panose="02020603050405020304" pitchFamily="18" charset="0"/>
              </a:rPr>
              <a:t>努力，情况</a:t>
            </a:r>
            <a:r>
              <a:rPr lang="zh-CN" altLang="en-US" sz="2400" b="1" dirty="0">
                <a:latin typeface="楷体" pitchFamily="49" charset="-122"/>
                <a:ea typeface="楷体" pitchFamily="49" charset="-122"/>
                <a:cs typeface="Times New Roman" panose="02020603050405020304" pitchFamily="18" charset="0"/>
              </a:rPr>
              <a:t>得到了根本性</a:t>
            </a:r>
            <a:r>
              <a:rPr lang="zh-CN" altLang="en-US" sz="2400" b="1" dirty="0" smtClean="0">
                <a:latin typeface="楷体" pitchFamily="49" charset="-122"/>
                <a:ea typeface="楷体" pitchFamily="49" charset="-122"/>
                <a:cs typeface="Times New Roman" panose="02020603050405020304" pitchFamily="18" charset="0"/>
              </a:rPr>
              <a:t>好转，现在</a:t>
            </a:r>
            <a:r>
              <a:rPr lang="zh-CN" altLang="en-US" sz="2400" b="1" dirty="0">
                <a:latin typeface="楷体" pitchFamily="49" charset="-122"/>
                <a:ea typeface="楷体" pitchFamily="49" charset="-122"/>
                <a:cs typeface="Times New Roman" panose="02020603050405020304" pitchFamily="18" charset="0"/>
              </a:rPr>
              <a:t>村里的大小</a:t>
            </a:r>
            <a:r>
              <a:rPr lang="zh-CN" altLang="en-US" sz="2400" b="1" dirty="0" smtClean="0">
                <a:latin typeface="楷体" pitchFamily="49" charset="-122"/>
                <a:ea typeface="楷体" pitchFamily="49" charset="-122"/>
                <a:cs typeface="Times New Roman" panose="02020603050405020304" pitchFamily="18" charset="0"/>
              </a:rPr>
              <a:t>事务，都</a:t>
            </a:r>
            <a:r>
              <a:rPr lang="zh-CN" altLang="en-US" sz="2400" b="1" dirty="0">
                <a:latin typeface="楷体" pitchFamily="49" charset="-122"/>
                <a:ea typeface="楷体" pitchFamily="49" charset="-122"/>
                <a:cs typeface="Times New Roman" panose="02020603050405020304" pitchFamily="18" charset="0"/>
              </a:rPr>
              <a:t>能在法治的轨道上运行。</a:t>
            </a:r>
          </a:p>
          <a:p>
            <a:pPr>
              <a:lnSpc>
                <a:spcPct val="200000"/>
              </a:lnSpc>
            </a:pPr>
            <a:r>
              <a:rPr lang="en-US" altLang="zh-CN" sz="2400" b="1" dirty="0" smtClean="0">
                <a:latin typeface="楷体" pitchFamily="49" charset="-122"/>
                <a:ea typeface="楷体" pitchFamily="49" charset="-122"/>
                <a:cs typeface="Times New Roman" panose="02020603050405020304" pitchFamily="18" charset="0"/>
              </a:rPr>
              <a:t>                    ——</a:t>
            </a:r>
            <a:r>
              <a:rPr lang="zh-CN" altLang="en-US" sz="2400" b="1" dirty="0">
                <a:latin typeface="楷体" pitchFamily="49" charset="-122"/>
                <a:ea typeface="楷体" pitchFamily="49" charset="-122"/>
                <a:cs typeface="Times New Roman" panose="02020603050405020304" pitchFamily="18" charset="0"/>
              </a:rPr>
              <a:t>广东卓凡律师事务所律师徐向辉</a:t>
            </a:r>
          </a:p>
        </p:txBody>
      </p:sp>
    </p:spTree>
    <p:extLst>
      <p:ext uri="{BB962C8B-B14F-4D97-AF65-F5344CB8AC3E}">
        <p14:creationId xmlns="" xmlns:p14="http://schemas.microsoft.com/office/powerpoint/2010/main" val="6704707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矩形 19"/>
          <p:cNvSpPr/>
          <p:nvPr/>
        </p:nvSpPr>
        <p:spPr>
          <a:xfrm>
            <a:off x="1850393" y="2430212"/>
            <a:ext cx="6591080" cy="646331"/>
          </a:xfrm>
          <a:prstGeom prst="rect">
            <a:avLst/>
          </a:prstGeom>
        </p:spPr>
        <p:txBody>
          <a:bodyPr wrap="square">
            <a:spAutoFit/>
          </a:bodyPr>
          <a:lstStyle/>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法大。因为权力由法律</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赋予，权力</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受法律约束。</a:t>
            </a:r>
          </a:p>
        </p:txBody>
      </p:sp>
      <p:sp>
        <p:nvSpPr>
          <p:cNvPr id="10" name="文本框 99"/>
          <p:cNvSpPr txBox="1">
            <a:spLocks noChangeArrowheads="1"/>
          </p:cNvSpPr>
          <p:nvPr/>
        </p:nvSpPr>
        <p:spPr bwMode="auto">
          <a:xfrm>
            <a:off x="1716577" y="1715122"/>
            <a:ext cx="921161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anose="02020603050405020304" pitchFamily="18" charset="0"/>
              </a:rPr>
              <a:t>（</a:t>
            </a:r>
            <a:r>
              <a:rPr lang="en-US" altLang="zh-CN" sz="2400" b="1" dirty="0" smtClean="0">
                <a:latin typeface="宋体" pitchFamily="2" charset="-122"/>
                <a:ea typeface="宋体" pitchFamily="2" charset="-122"/>
                <a:cs typeface="Times New Roman" panose="02020603050405020304" pitchFamily="18" charset="0"/>
              </a:rPr>
              <a:t>1</a:t>
            </a:r>
            <a:r>
              <a:rPr lang="zh-CN" altLang="en-US" sz="2400" b="1" dirty="0" smtClean="0">
                <a:latin typeface="宋体" pitchFamily="2" charset="-122"/>
                <a:ea typeface="宋体" pitchFamily="2" charset="-122"/>
                <a:cs typeface="Times New Roman" panose="02020603050405020304" pitchFamily="18" charset="0"/>
              </a:rPr>
              <a:t>）结合</a:t>
            </a:r>
            <a:r>
              <a:rPr lang="zh-CN" altLang="en-US" sz="2400" b="1" dirty="0">
                <a:latin typeface="宋体" pitchFamily="2" charset="-122"/>
                <a:ea typeface="宋体" pitchFamily="2" charset="-122"/>
                <a:cs typeface="Times New Roman" panose="02020603050405020304" pitchFamily="18" charset="0"/>
              </a:rPr>
              <a:t>对材料二的理解回答权大还是法</a:t>
            </a:r>
            <a:r>
              <a:rPr lang="zh-CN" altLang="en-US" sz="2400" b="1" dirty="0" smtClean="0">
                <a:latin typeface="宋体" pitchFamily="2" charset="-122"/>
                <a:ea typeface="宋体" pitchFamily="2" charset="-122"/>
                <a:cs typeface="Times New Roman" panose="02020603050405020304" pitchFamily="18" charset="0"/>
              </a:rPr>
              <a:t>大，并</a:t>
            </a:r>
            <a:r>
              <a:rPr lang="zh-CN" altLang="en-US" sz="2400" b="1" dirty="0">
                <a:latin typeface="宋体" pitchFamily="2" charset="-122"/>
                <a:ea typeface="宋体" pitchFamily="2" charset="-122"/>
                <a:cs typeface="Times New Roman" panose="02020603050405020304" pitchFamily="18" charset="0"/>
              </a:rPr>
              <a:t>说明理由</a:t>
            </a:r>
            <a:r>
              <a:rPr lang="zh-CN" altLang="en-US" sz="2400" b="1" dirty="0" smtClean="0">
                <a:latin typeface="宋体" pitchFamily="2" charset="-122"/>
                <a:ea typeface="宋体" pitchFamily="2" charset="-122"/>
                <a:cs typeface="Times New Roman" panose="02020603050405020304" pitchFamily="18" charset="0"/>
              </a:rPr>
              <a:t>。（</a:t>
            </a:r>
            <a:r>
              <a:rPr lang="en-US" altLang="zh-CN" sz="2400" b="1" dirty="0" smtClean="0">
                <a:latin typeface="宋体" pitchFamily="2" charset="-122"/>
                <a:ea typeface="宋体" pitchFamily="2" charset="-122"/>
                <a:cs typeface="Times New Roman" panose="02020603050405020304" pitchFamily="18" charset="0"/>
              </a:rPr>
              <a:t>3</a:t>
            </a:r>
            <a:r>
              <a:rPr lang="zh-CN" altLang="en-US" sz="2400" b="1" dirty="0" smtClean="0">
                <a:latin typeface="宋体" pitchFamily="2" charset="-122"/>
                <a:ea typeface="宋体" pitchFamily="2" charset="-122"/>
                <a:cs typeface="Times New Roman" panose="02020603050405020304" pitchFamily="18" charset="0"/>
              </a:rPr>
              <a:t>分</a:t>
            </a:r>
            <a:r>
              <a:rPr lang="zh-CN" altLang="en-US" sz="2400" b="1" dirty="0">
                <a:latin typeface="宋体" pitchFamily="2" charset="-122"/>
                <a:ea typeface="宋体" pitchFamily="2" charset="-122"/>
                <a:cs typeface="Times New Roman" panose="02020603050405020304" pitchFamily="18" charset="0"/>
              </a:rPr>
              <a:t>）</a:t>
            </a:r>
          </a:p>
        </p:txBody>
      </p:sp>
      <p:sp>
        <p:nvSpPr>
          <p:cNvPr id="8" name="文本框 99"/>
          <p:cNvSpPr txBox="1">
            <a:spLocks noChangeArrowheads="1"/>
          </p:cNvSpPr>
          <p:nvPr/>
        </p:nvSpPr>
        <p:spPr bwMode="auto">
          <a:xfrm>
            <a:off x="1850393" y="4047278"/>
            <a:ext cx="868751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anose="02020603050405020304" pitchFamily="18" charset="0"/>
              </a:rPr>
              <a:t>（</a:t>
            </a:r>
            <a:r>
              <a:rPr lang="en-US" altLang="zh-CN" sz="2400" b="1" dirty="0" smtClean="0">
                <a:latin typeface="宋体" pitchFamily="2" charset="-122"/>
                <a:ea typeface="宋体" pitchFamily="2" charset="-122"/>
                <a:cs typeface="Times New Roman" panose="02020603050405020304" pitchFamily="18" charset="0"/>
              </a:rPr>
              <a:t>2</a:t>
            </a:r>
            <a:r>
              <a:rPr lang="zh-CN" altLang="en-US" sz="2400" b="1" dirty="0" smtClean="0">
                <a:latin typeface="宋体" pitchFamily="2" charset="-122"/>
                <a:ea typeface="宋体" pitchFamily="2" charset="-122"/>
                <a:cs typeface="Times New Roman" panose="02020603050405020304" pitchFamily="18" charset="0"/>
              </a:rPr>
              <a:t>）概括</a:t>
            </a:r>
            <a:r>
              <a:rPr lang="zh-CN" altLang="en-US" sz="2400" b="1" dirty="0">
                <a:latin typeface="宋体" pitchFamily="2" charset="-122"/>
                <a:ea typeface="宋体" pitchFamily="2" charset="-122"/>
                <a:cs typeface="Times New Roman" panose="02020603050405020304" pitchFamily="18" charset="0"/>
              </a:rPr>
              <a:t>上述材料及问题共同体现出的法治要求</a:t>
            </a:r>
            <a:r>
              <a:rPr lang="zh-CN" altLang="en-US" sz="2400" b="1" dirty="0" smtClean="0">
                <a:latin typeface="宋体" pitchFamily="2" charset="-122"/>
                <a:ea typeface="宋体" pitchFamily="2" charset="-122"/>
                <a:cs typeface="Times New Roman" panose="02020603050405020304" pitchFamily="18" charset="0"/>
              </a:rPr>
              <a:t>。（</a:t>
            </a:r>
            <a:r>
              <a:rPr lang="en-US" altLang="zh-CN" sz="2400" b="1" dirty="0" smtClean="0">
                <a:latin typeface="宋体" pitchFamily="2" charset="-122"/>
                <a:ea typeface="宋体" pitchFamily="2" charset="-122"/>
                <a:cs typeface="Times New Roman" panose="02020603050405020304" pitchFamily="18" charset="0"/>
              </a:rPr>
              <a:t>2</a:t>
            </a:r>
            <a:r>
              <a:rPr lang="zh-CN" altLang="en-US" sz="2400" b="1" dirty="0" smtClean="0">
                <a:latin typeface="宋体" pitchFamily="2" charset="-122"/>
                <a:ea typeface="宋体" pitchFamily="2" charset="-122"/>
                <a:cs typeface="Times New Roman" panose="02020603050405020304" pitchFamily="18" charset="0"/>
              </a:rPr>
              <a:t>分</a:t>
            </a:r>
            <a:r>
              <a:rPr lang="zh-CN" altLang="en-US" sz="2400" b="1" dirty="0">
                <a:latin typeface="宋体" pitchFamily="2" charset="-122"/>
                <a:ea typeface="宋体" pitchFamily="2" charset="-122"/>
                <a:cs typeface="Times New Roman" panose="02020603050405020304" pitchFamily="18" charset="0"/>
              </a:rPr>
              <a:t>）</a:t>
            </a:r>
          </a:p>
        </p:txBody>
      </p:sp>
      <p:sp>
        <p:nvSpPr>
          <p:cNvPr id="9" name="矩形 8"/>
          <p:cNvSpPr/>
          <p:nvPr/>
        </p:nvSpPr>
        <p:spPr>
          <a:xfrm>
            <a:off x="2002792" y="4745949"/>
            <a:ext cx="8077909" cy="646331"/>
          </a:xfrm>
          <a:prstGeom prst="rect">
            <a:avLst/>
          </a:prstGeom>
        </p:spPr>
        <p:txBody>
          <a:bodyPr wrap="square">
            <a:spAutoFit/>
          </a:bodyPr>
          <a:lstStyle/>
          <a:p>
            <a:pPr>
              <a:lnSpc>
                <a:spcPct val="150000"/>
              </a:lnSpc>
            </a:pP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有法必依</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尊法守法</a:t>
            </a:r>
            <a:r>
              <a:rPr lang="en-US" altLang="zh-CN"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；维护</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宪法权威</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树立宪法意识</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p>
        </p:txBody>
      </p:sp>
    </p:spTree>
    <p:extLst>
      <p:ext uri="{BB962C8B-B14F-4D97-AF65-F5344CB8AC3E}">
        <p14:creationId xmlns="" xmlns:p14="http://schemas.microsoft.com/office/powerpoint/2010/main" val="2406291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755634" y="2506549"/>
            <a:ext cx="849652" cy="2413505"/>
            <a:chOff x="12824" y="1247"/>
            <a:chExt cx="578" cy="2167"/>
          </a:xfrm>
        </p:grpSpPr>
        <p:sp>
          <p:nvSpPr>
            <p:cNvPr id="26" name="椭圆 25"/>
            <p:cNvSpPr/>
            <p:nvPr/>
          </p:nvSpPr>
          <p:spPr>
            <a:xfrm>
              <a:off x="12824" y="1247"/>
              <a:ext cx="578" cy="81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椭圆 24"/>
            <p:cNvSpPr/>
            <p:nvPr/>
          </p:nvSpPr>
          <p:spPr>
            <a:xfrm>
              <a:off x="12824" y="2673"/>
              <a:ext cx="578" cy="74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p:cNvGrpSpPr/>
          <p:nvPr/>
        </p:nvGrpSpPr>
        <p:grpSpPr>
          <a:xfrm>
            <a:off x="4911017" y="2663492"/>
            <a:ext cx="6351905" cy="2155190"/>
            <a:chOff x="7910" y="4468"/>
            <a:chExt cx="10003" cy="3394"/>
          </a:xfrm>
        </p:grpSpPr>
        <p:sp>
          <p:nvSpPr>
            <p:cNvPr id="17" name="文本框 2">
              <a:hlinkClick r:id="rId2" action="ppaction://hlinksldjump"/>
            </p:cNvPr>
            <p:cNvSpPr txBox="1"/>
            <p:nvPr/>
          </p:nvSpPr>
          <p:spPr>
            <a:xfrm>
              <a:off x="7927" y="4468"/>
              <a:ext cx="9986" cy="1115"/>
            </a:xfrm>
            <a:prstGeom prst="rect">
              <a:avLst/>
            </a:prstGeom>
            <a:noFill/>
            <a:ln w="9525">
              <a:noFill/>
            </a:ln>
          </p:spPr>
          <p:txBody>
            <a:bodyPr wrap="square" anchor="t">
              <a:spAutoFit/>
            </a:bodyPr>
            <a:lstStyle/>
            <a:p>
              <a:r>
                <a:rPr lang="zh-CN" altLang="en-US" sz="4000" b="1" dirty="0">
                  <a:latin typeface="黑体" panose="02010609060101010101" pitchFamily="49" charset="-122"/>
                  <a:ea typeface="黑体" panose="02010609060101010101" pitchFamily="49" charset="-122"/>
                  <a:sym typeface="宋体" panose="02010600030101010101" pitchFamily="2" charset="-122"/>
                </a:rPr>
                <a:t>命题点</a:t>
              </a:r>
              <a:r>
                <a:rPr lang="en-US" altLang="zh-CN" sz="4000" b="1" dirty="0">
                  <a:latin typeface="黑体" panose="02010609060101010101" pitchFamily="49" charset="-122"/>
                  <a:ea typeface="黑体" panose="02010609060101010101" pitchFamily="49" charset="-122"/>
                  <a:sym typeface="宋体" panose="02010600030101010101" pitchFamily="2" charset="-122"/>
                </a:rPr>
                <a:t>  </a:t>
              </a:r>
              <a:r>
                <a:rPr lang="en-US" altLang="zh-CN"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en-US" altLang="zh-CN" sz="4000" b="1" dirty="0">
                  <a:latin typeface="黑体" panose="02010609060101010101" pitchFamily="49" charset="-122"/>
                  <a:ea typeface="黑体" panose="02010609060101010101" pitchFamily="49" charset="-122"/>
                  <a:sym typeface="宋体" panose="02010600030101010101" pitchFamily="2" charset="-122"/>
                </a:rPr>
                <a:t>   </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维护宪法权威</a:t>
              </a:r>
              <a:endParaRPr lang="zh-CN" altLang="zh-CN" sz="4000" b="1" dirty="0">
                <a:latin typeface="黑体" panose="02010609060101010101" pitchFamily="49" charset="-122"/>
                <a:ea typeface="黑体" panose="02010609060101010101" pitchFamily="49" charset="-122"/>
              </a:endParaRPr>
            </a:p>
          </p:txBody>
        </p:sp>
        <p:sp>
          <p:nvSpPr>
            <p:cNvPr id="14" name="文本框 2">
              <a:hlinkClick r:id="rId3" action="ppaction://hlinksldjump"/>
            </p:cNvPr>
            <p:cNvSpPr txBox="1"/>
            <p:nvPr/>
          </p:nvSpPr>
          <p:spPr>
            <a:xfrm>
              <a:off x="7910" y="6747"/>
              <a:ext cx="10003" cy="1115"/>
            </a:xfrm>
            <a:prstGeom prst="rect">
              <a:avLst/>
            </a:prstGeom>
            <a:noFill/>
            <a:ln w="9525">
              <a:noFill/>
            </a:ln>
          </p:spPr>
          <p:txBody>
            <a:bodyPr wrap="square" anchor="t">
              <a:spAutoFit/>
            </a:bodyPr>
            <a:lstStyle/>
            <a:p>
              <a:r>
                <a:rPr lang="zh-CN" altLang="en-US" sz="4000" b="1" dirty="0">
                  <a:latin typeface="黑体" panose="02010609060101010101" pitchFamily="49" charset="-122"/>
                  <a:ea typeface="黑体" panose="02010609060101010101" pitchFamily="49" charset="-122"/>
                  <a:sym typeface="宋体" panose="02010600030101010101" pitchFamily="2" charset="-122"/>
                </a:rPr>
                <a:t>命题点</a:t>
              </a:r>
              <a:r>
                <a:rPr lang="en-US" altLang="zh-CN" sz="4000" b="1" dirty="0">
                  <a:latin typeface="黑体" panose="02010609060101010101" pitchFamily="49" charset="-122"/>
                  <a:ea typeface="黑体" panose="02010609060101010101" pitchFamily="49" charset="-122"/>
                  <a:sym typeface="宋体" panose="02010600030101010101" pitchFamily="2" charset="-122"/>
                </a:rPr>
                <a:t>  </a:t>
              </a:r>
              <a:r>
                <a:rPr lang="en-US" altLang="zh-CN" sz="40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4000" b="1" dirty="0">
                  <a:latin typeface="黑体" panose="02010609060101010101" pitchFamily="49" charset="-122"/>
                  <a:ea typeface="黑体" panose="02010609060101010101" pitchFamily="49" charset="-122"/>
                  <a:sym typeface="宋体" panose="02010600030101010101" pitchFamily="2" charset="-122"/>
                </a:rPr>
                <a:t>   </a:t>
              </a:r>
              <a:r>
                <a:rPr lang="zh-CN" altLang="en-US" sz="4000" b="1" dirty="0" smtClean="0">
                  <a:latin typeface="黑体" panose="02010609060101010101" pitchFamily="49" charset="-122"/>
                  <a:ea typeface="黑体" panose="02010609060101010101" pitchFamily="49" charset="-122"/>
                  <a:sym typeface="宋体" panose="02010600030101010101" pitchFamily="2" charset="-122"/>
                </a:rPr>
                <a:t>保障宪法实施</a:t>
              </a:r>
              <a:endParaRPr lang="zh-CN" altLang="en-US" sz="40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255595"/>
            <a:ext cx="4978679" cy="627895"/>
            <a:chOff x="1034884" y="629878"/>
            <a:chExt cx="4521353" cy="627895"/>
          </a:xfrm>
        </p:grpSpPr>
        <p:sp>
          <p:nvSpPr>
            <p:cNvPr id="17" name="圆角矩形 6"/>
            <p:cNvSpPr/>
            <p:nvPr>
              <p:custDataLst>
                <p:tags r:id="rId1"/>
              </p:custDataLst>
            </p:nvPr>
          </p:nvSpPr>
          <p:spPr>
            <a:xfrm flipH="1">
              <a:off x="2642639" y="664168"/>
              <a:ext cx="2913598"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维护宪法权威</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1</a:t>
              </a:r>
              <a:endParaRPr lang="zh-CN" altLang="en-US" sz="2800" b="1" strike="noStrike" noProof="1">
                <a:solidFill>
                  <a:schemeClr val="bg1"/>
                </a:solidFill>
                <a:latin typeface="黑体" pitchFamily="49" charset="-122"/>
                <a:ea typeface="黑体" pitchFamily="49" charset="-122"/>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580538" y="3017304"/>
            <a:ext cx="11128242" cy="3211135"/>
          </a:xfrm>
          <a:prstGeom prst="rect">
            <a:avLst/>
          </a:prstGeom>
        </p:spPr>
        <p:txBody>
          <a:bodyPr wrap="square">
            <a:spAutoFit/>
          </a:bodyPr>
          <a:lstStyle/>
          <a:p>
            <a:pPr>
              <a:lnSpc>
                <a:spcPct val="150000"/>
              </a:lnSpc>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sz="2400" dirty="0" smtClean="0">
              <a:solidFill>
                <a:srgbClr val="000000"/>
              </a:solidFill>
              <a:latin typeface="黑体" pitchFamily="49" charset="-122"/>
              <a:ea typeface="黑体" pitchFamily="49" charset="-122"/>
              <a:cs typeface="Times New Roman" panose="02020603050405020304" pitchFamily="18" charset="0"/>
            </a:endParaRPr>
          </a:p>
          <a:p>
            <a:pPr>
              <a:lnSpc>
                <a:spcPts val="4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知道一切权力属于人民、尊重和保障人权的宪法原则</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统编教材八下第一课</a:t>
            </a:r>
          </a:p>
          <a:p>
            <a:pPr>
              <a:lnSpc>
                <a:spcPts val="4000"/>
              </a:lnSpc>
              <a:spcAft>
                <a:spcPts val="0"/>
              </a:spcAft>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知道宪法规定并保障公民的基本权利</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统编教材八下第一课</a:t>
            </a:r>
          </a:p>
          <a:p>
            <a:pPr>
              <a:lnSpc>
                <a:spcPts val="4000"/>
              </a:lnSpc>
              <a:spcAft>
                <a:spcPts val="0"/>
              </a:spcAft>
            </a:pPr>
            <a:r>
              <a:rPr lang="en-US" altLang="zh-CN" sz="2400" dirty="0">
                <a:solidFill>
                  <a:srgbClr val="000000"/>
                </a:solidFill>
                <a:latin typeface="宋体" pitchFamily="2" charset="-122"/>
                <a:ea typeface="宋体" pitchFamily="2" charset="-122"/>
                <a:cs typeface="Times New Roman"/>
              </a:rPr>
              <a:t>3.</a:t>
            </a:r>
            <a:r>
              <a:rPr lang="zh-CN" altLang="zh-CN" sz="2400" dirty="0">
                <a:solidFill>
                  <a:srgbClr val="000000"/>
                </a:solidFill>
                <a:latin typeface="宋体" pitchFamily="2" charset="-122"/>
                <a:ea typeface="宋体" pitchFamily="2" charset="-122"/>
                <a:cs typeface="Times New Roman"/>
              </a:rPr>
              <a:t>知道宪法组织</a:t>
            </a:r>
            <a:r>
              <a:rPr lang="zh-CN" altLang="zh-CN" sz="2400" dirty="0" smtClean="0">
                <a:solidFill>
                  <a:srgbClr val="000000"/>
                </a:solidFill>
                <a:latin typeface="宋体" pitchFamily="2" charset="-122"/>
                <a:ea typeface="宋体" pitchFamily="2" charset="-122"/>
                <a:cs typeface="Times New Roman"/>
              </a:rPr>
              <a:t>国家机构</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使得</a:t>
            </a:r>
            <a:r>
              <a:rPr lang="zh-CN" altLang="zh-CN" sz="2400" dirty="0">
                <a:solidFill>
                  <a:srgbClr val="000000"/>
                </a:solidFill>
                <a:latin typeface="宋体" pitchFamily="2" charset="-122"/>
                <a:ea typeface="宋体" pitchFamily="2" charset="-122"/>
                <a:cs typeface="Times New Roman"/>
              </a:rPr>
              <a:t>国家权力运行稳定有序</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统编教材八下第一课</a:t>
            </a:r>
          </a:p>
          <a:p>
            <a:pPr>
              <a:lnSpc>
                <a:spcPts val="4000"/>
              </a:lnSpc>
            </a:pPr>
            <a:r>
              <a:rPr lang="en-US" altLang="zh-CN" sz="2400" dirty="0">
                <a:solidFill>
                  <a:srgbClr val="000000"/>
                </a:solidFill>
                <a:latin typeface="宋体" pitchFamily="2" charset="-122"/>
                <a:ea typeface="宋体" pitchFamily="2" charset="-122"/>
                <a:cs typeface="Times New Roman"/>
              </a:rPr>
              <a:t>4.</a:t>
            </a:r>
            <a:r>
              <a:rPr lang="zh-CN" altLang="zh-CN" sz="2400" dirty="0">
                <a:solidFill>
                  <a:srgbClr val="000000"/>
                </a:solidFill>
                <a:latin typeface="宋体" pitchFamily="2" charset="-122"/>
                <a:ea typeface="宋体" pitchFamily="2" charset="-122"/>
                <a:cs typeface="Times New Roman"/>
              </a:rPr>
              <a:t>懂得权力需要</a:t>
            </a:r>
            <a:r>
              <a:rPr lang="zh-CN" altLang="zh-CN" sz="2400" dirty="0" smtClean="0">
                <a:solidFill>
                  <a:srgbClr val="000000"/>
                </a:solidFill>
                <a:latin typeface="宋体" pitchFamily="2" charset="-122"/>
                <a:ea typeface="宋体" pitchFamily="2" charset="-122"/>
                <a:cs typeface="Times New Roman"/>
              </a:rPr>
              <a:t>制约</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认识</a:t>
            </a:r>
            <a:r>
              <a:rPr lang="zh-CN" altLang="zh-CN" sz="2400" dirty="0">
                <a:solidFill>
                  <a:srgbClr val="000000"/>
                </a:solidFill>
                <a:latin typeface="宋体" pitchFamily="2" charset="-122"/>
                <a:ea typeface="宋体" pitchFamily="2" charset="-122"/>
                <a:cs typeface="Times New Roman"/>
              </a:rPr>
              <a:t>规范国家权力运行以保障公民权利是我国宪法的核心价值追求</a:t>
            </a:r>
            <a:r>
              <a:rPr lang="en-US" altLang="zh-CN" sz="2400" dirty="0">
                <a:solidFill>
                  <a:srgbClr val="000000"/>
                </a:solidFill>
                <a:latin typeface="宋体" pitchFamily="2" charset="-122"/>
                <a:ea typeface="宋体" pitchFamily="2" charset="-122"/>
                <a:cs typeface="Times New Roman"/>
              </a:rPr>
              <a:t>	</a:t>
            </a:r>
            <a:r>
              <a:rPr lang="en-US" altLang="zh-CN" sz="2400" dirty="0" smtClean="0">
                <a:solidFill>
                  <a:srgbClr val="000000"/>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统编教材八下第一课</a:t>
            </a:r>
            <a:endParaRPr lang="zh-CN" altLang="en-US"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340621"/>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768671950"/>
              </p:ext>
            </p:extLst>
          </p:nvPr>
        </p:nvGraphicFramePr>
        <p:xfrm>
          <a:off x="763223" y="1421394"/>
          <a:ext cx="10859929" cy="4979406"/>
        </p:xfrm>
        <a:graphic>
          <a:graphicData uri="http://schemas.openxmlformats.org/drawingml/2006/table">
            <a:tbl>
              <a:tblPr firstRow="1" firstCol="1" bandRow="1"/>
              <a:tblGrid>
                <a:gridCol w="1478172"/>
                <a:gridCol w="1494265"/>
                <a:gridCol w="7887492"/>
              </a:tblGrid>
              <a:tr h="59697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2429">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●坚持中国共产党领导</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坚持中国共产党领导的原因</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中国共产党</a:t>
                      </a:r>
                      <a:r>
                        <a:rPr lang="zh-CN" sz="2400" dirty="0">
                          <a:solidFill>
                            <a:srgbClr val="000000"/>
                          </a:solidFill>
                          <a:effectLst/>
                          <a:latin typeface="宋体" pitchFamily="2" charset="-122"/>
                          <a:ea typeface="宋体" pitchFamily="2" charset="-122"/>
                          <a:cs typeface="Times New Roman"/>
                        </a:rPr>
                        <a:t>是中国工人阶级的</a:t>
                      </a:r>
                      <a:r>
                        <a:rPr lang="zh-CN" sz="2400" dirty="0" smtClean="0">
                          <a:solidFill>
                            <a:srgbClr val="000000"/>
                          </a:solidFill>
                          <a:effectLst/>
                          <a:latin typeface="宋体" pitchFamily="2" charset="-122"/>
                          <a:ea typeface="宋体" pitchFamily="2" charset="-122"/>
                          <a:cs typeface="Times New Roman"/>
                        </a:rPr>
                        <a:t>先锋队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同时</a:t>
                      </a:r>
                      <a:r>
                        <a:rPr lang="zh-CN" sz="2400" dirty="0">
                          <a:solidFill>
                            <a:srgbClr val="000000"/>
                          </a:solidFill>
                          <a:effectLst/>
                          <a:latin typeface="宋体" pitchFamily="2" charset="-122"/>
                          <a:ea typeface="宋体" pitchFamily="2" charset="-122"/>
                          <a:cs typeface="Times New Roman"/>
                        </a:rPr>
                        <a:t>是中国人民和中华民族的先锋队</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全心全意</a:t>
                      </a:r>
                      <a:r>
                        <a:rPr lang="zh-CN" sz="2400" dirty="0">
                          <a:solidFill>
                            <a:srgbClr val="000000"/>
                          </a:solidFill>
                          <a:effectLst/>
                          <a:latin typeface="宋体" pitchFamily="2" charset="-122"/>
                          <a:ea typeface="宋体" pitchFamily="2" charset="-122"/>
                          <a:cs typeface="Times New Roman"/>
                        </a:rPr>
                        <a:t>为人民服务是党的根本宗旨</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党</a:t>
                      </a:r>
                      <a:r>
                        <a:rPr lang="zh-CN" sz="2400" dirty="0">
                          <a:solidFill>
                            <a:srgbClr val="000000"/>
                          </a:solidFill>
                          <a:effectLst/>
                          <a:latin typeface="宋体" pitchFamily="2" charset="-122"/>
                          <a:ea typeface="宋体" pitchFamily="2" charset="-122"/>
                          <a:cs typeface="Times New Roman"/>
                        </a:rPr>
                        <a:t>的最高理想和最终目标是实现共产主义</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中国共产党</a:t>
                      </a:r>
                      <a:r>
                        <a:rPr lang="zh-CN" sz="2400" dirty="0">
                          <a:solidFill>
                            <a:srgbClr val="000000"/>
                          </a:solidFill>
                          <a:effectLst/>
                          <a:latin typeface="宋体" pitchFamily="2" charset="-122"/>
                          <a:ea typeface="宋体" pitchFamily="2" charset="-122"/>
                          <a:cs typeface="Times New Roman"/>
                        </a:rPr>
                        <a:t>的领导是中国特色社会主义最本质的</a:t>
                      </a:r>
                      <a:r>
                        <a:rPr lang="zh-CN" sz="2400" dirty="0" smtClean="0">
                          <a:solidFill>
                            <a:srgbClr val="000000"/>
                          </a:solidFill>
                          <a:effectLst/>
                          <a:latin typeface="宋体" pitchFamily="2" charset="-122"/>
                          <a:ea typeface="宋体" pitchFamily="2" charset="-122"/>
                          <a:cs typeface="Times New Roman"/>
                        </a:rPr>
                        <a:t>特征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中国特色社会主义制度的最大</a:t>
                      </a:r>
                      <a:r>
                        <a:rPr lang="zh-CN" sz="2400" dirty="0" smtClean="0">
                          <a:solidFill>
                            <a:srgbClr val="000000"/>
                          </a:solidFill>
                          <a:effectLst/>
                          <a:latin typeface="宋体" pitchFamily="2" charset="-122"/>
                          <a:ea typeface="宋体" pitchFamily="2" charset="-122"/>
                          <a:cs typeface="Times New Roman"/>
                        </a:rPr>
                        <a:t>优势</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党</a:t>
                      </a:r>
                      <a:r>
                        <a:rPr lang="zh-CN" sz="2400" dirty="0">
                          <a:solidFill>
                            <a:srgbClr val="000000"/>
                          </a:solidFill>
                          <a:effectLst/>
                          <a:latin typeface="宋体" pitchFamily="2" charset="-122"/>
                          <a:ea typeface="宋体" pitchFamily="2" charset="-122"/>
                          <a:cs typeface="Times New Roman"/>
                        </a:rPr>
                        <a:t>是最高政治领导力量</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党政军民学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东西南北中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党</a:t>
                      </a:r>
                      <a:r>
                        <a:rPr lang="zh-CN" sz="2400" dirty="0">
                          <a:solidFill>
                            <a:srgbClr val="000000"/>
                          </a:solidFill>
                          <a:effectLst/>
                          <a:latin typeface="宋体" pitchFamily="2" charset="-122"/>
                          <a:ea typeface="宋体" pitchFamily="2" charset="-122"/>
                          <a:cs typeface="Times New Roman"/>
                        </a:rPr>
                        <a:t>是领导一切的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900611"/>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数据纵览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2" name="表格 1"/>
          <p:cNvGraphicFramePr>
            <a:graphicFrameLocks noGrp="1"/>
          </p:cNvGraphicFramePr>
          <p:nvPr>
            <p:extLst>
              <p:ext uri="{D42A27DB-BD31-4B8C-83A1-F6EECF244321}">
                <p14:modId xmlns="" xmlns:p14="http://schemas.microsoft.com/office/powerpoint/2010/main" val="1621600054"/>
              </p:ext>
            </p:extLst>
          </p:nvPr>
        </p:nvGraphicFramePr>
        <p:xfrm>
          <a:off x="548621" y="1907693"/>
          <a:ext cx="11004042" cy="4389120"/>
        </p:xfrm>
        <a:graphic>
          <a:graphicData uri="http://schemas.openxmlformats.org/drawingml/2006/table">
            <a:tbl>
              <a:tblPr firstRow="1" firstCol="1" bandRow="1"/>
              <a:tblGrid>
                <a:gridCol w="1465876"/>
                <a:gridCol w="769051"/>
                <a:gridCol w="2735607"/>
                <a:gridCol w="3078890"/>
                <a:gridCol w="1566190"/>
                <a:gridCol w="1388428"/>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a:lstStyle/>
                    <a:p>
                      <a:pPr>
                        <a:lnSpc>
                          <a:spcPct val="100000"/>
                        </a:lnSpc>
                        <a:spcAft>
                          <a:spcPts val="0"/>
                        </a:spcAft>
                      </a:pPr>
                      <a:r>
                        <a:rPr lang="zh-CN" sz="2400" dirty="0">
                          <a:solidFill>
                            <a:srgbClr val="FF00FF"/>
                          </a:solidFill>
                          <a:effectLst/>
                          <a:latin typeface="黑体" pitchFamily="49" charset="-122"/>
                          <a:ea typeface="黑体" pitchFamily="49" charset="-122"/>
                          <a:cs typeface="Times New Roman"/>
                        </a:rPr>
                        <a:t>宪法是公民权利的保障书</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2016</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宪法是最高的行为准则</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原因类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6，2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宪法与其他法律</a:t>
                      </a:r>
                    </a:p>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的关系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lnSpc>
                          <a:spcPct val="100000"/>
                        </a:lnSpc>
                        <a:spcAft>
                          <a:spcPts val="0"/>
                        </a:spcAft>
                      </a:pPr>
                      <a:r>
                        <a:rPr lang="zh-CN" sz="2400" dirty="0">
                          <a:solidFill>
                            <a:srgbClr val="FF00FF"/>
                          </a:solidFill>
                          <a:effectLst/>
                          <a:latin typeface="黑体" pitchFamily="49" charset="-122"/>
                          <a:ea typeface="黑体" pitchFamily="49" charset="-122"/>
                          <a:cs typeface="Times New Roman"/>
                        </a:rPr>
                        <a:t>宪法是治国安邦的总章程</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2021</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24（1）（3），6</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根本法</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2019</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25（4），3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规范权力运行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2018</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25（1），3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宪法是其他法律的立</a:t>
                      </a:r>
                    </a:p>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法基础和立法依据</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实践探究题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原因类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141005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361138194"/>
              </p:ext>
            </p:extLst>
          </p:nvPr>
        </p:nvGraphicFramePr>
        <p:xfrm>
          <a:off x="796676" y="1555209"/>
          <a:ext cx="10859929" cy="4628528"/>
        </p:xfrm>
        <a:graphic>
          <a:graphicData uri="http://schemas.openxmlformats.org/drawingml/2006/table">
            <a:tbl>
              <a:tblPr firstRow="1" firstCol="1" bandRow="1"/>
              <a:tblGrid>
                <a:gridCol w="1533929"/>
                <a:gridCol w="2832410"/>
                <a:gridCol w="6493590"/>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3185">
                <a:tc rowSpan="2">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●坚持中国共产党领导</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党的领导与宪法的关系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中华人民共和国成立</a:t>
                      </a:r>
                      <a:r>
                        <a:rPr lang="zh-CN" sz="2400" dirty="0" smtClean="0">
                          <a:solidFill>
                            <a:srgbClr val="000000"/>
                          </a:solidFill>
                          <a:effectLst/>
                          <a:latin typeface="宋体" pitchFamily="2" charset="-122"/>
                          <a:ea typeface="宋体" pitchFamily="2" charset="-122"/>
                          <a:cs typeface="Times New Roman"/>
                        </a:rPr>
                        <a:t>后</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中国共产党</a:t>
                      </a:r>
                      <a:r>
                        <a:rPr lang="zh-CN" sz="2400" dirty="0">
                          <a:solidFill>
                            <a:srgbClr val="000000"/>
                          </a:solidFill>
                          <a:effectLst/>
                          <a:latin typeface="宋体" pitchFamily="2" charset="-122"/>
                          <a:ea typeface="宋体" pitchFamily="2" charset="-122"/>
                          <a:cs typeface="Times New Roman"/>
                        </a:rPr>
                        <a:t>领导人民制定</a:t>
                      </a:r>
                      <a:r>
                        <a:rPr lang="zh-CN" sz="2400" dirty="0" smtClean="0">
                          <a:solidFill>
                            <a:srgbClr val="000000"/>
                          </a:solidFill>
                          <a:effectLst/>
                          <a:latin typeface="宋体" pitchFamily="2" charset="-122"/>
                          <a:ea typeface="宋体" pitchFamily="2" charset="-122"/>
                          <a:cs typeface="Times New Roman"/>
                        </a:rPr>
                        <a:t>宪法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法律的形式确认了中国各族人民的奋斗</a:t>
                      </a:r>
                      <a:r>
                        <a:rPr lang="zh-CN" sz="2400" dirty="0" smtClean="0">
                          <a:solidFill>
                            <a:srgbClr val="000000"/>
                          </a:solidFill>
                          <a:effectLst/>
                          <a:latin typeface="宋体" pitchFamily="2" charset="-122"/>
                          <a:ea typeface="宋体" pitchFamily="2" charset="-122"/>
                          <a:cs typeface="Times New Roman"/>
                        </a:rPr>
                        <a:t>成果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确立</a:t>
                      </a:r>
                      <a:r>
                        <a:rPr lang="zh-CN" sz="2400" dirty="0">
                          <a:solidFill>
                            <a:srgbClr val="000000"/>
                          </a:solidFill>
                          <a:effectLst/>
                          <a:latin typeface="宋体" pitchFamily="2" charset="-122"/>
                          <a:ea typeface="宋体" pitchFamily="2" charset="-122"/>
                          <a:cs typeface="Times New Roman"/>
                        </a:rPr>
                        <a:t>了在历史和人民的选择中形成的中国共产党的领导地位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42428">
                <a:tc vMerge="1">
                  <a:txBody>
                    <a:bodyPr/>
                    <a:lstStyle/>
                    <a:p>
                      <a:endParaRPr lang="zh-CN" altLang="en-US"/>
                    </a:p>
                  </a:txBody>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坚持党的领导</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必须坚决维护党中央</a:t>
                      </a:r>
                      <a:r>
                        <a:rPr lang="zh-CN" sz="2400" dirty="0" smtClean="0">
                          <a:solidFill>
                            <a:srgbClr val="000000"/>
                          </a:solidFill>
                          <a:effectLst/>
                          <a:latin typeface="宋体" pitchFamily="2" charset="-122"/>
                          <a:ea typeface="宋体" pitchFamily="2" charset="-122"/>
                          <a:cs typeface="Times New Roman"/>
                        </a:rPr>
                        <a:t>权威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健全</a:t>
                      </a:r>
                      <a:r>
                        <a:rPr lang="zh-CN" sz="2400" dirty="0">
                          <a:solidFill>
                            <a:srgbClr val="000000"/>
                          </a:solidFill>
                          <a:effectLst/>
                          <a:latin typeface="宋体" pitchFamily="2" charset="-122"/>
                          <a:ea typeface="宋体" pitchFamily="2" charset="-122"/>
                          <a:cs typeface="Times New Roman"/>
                        </a:rPr>
                        <a:t>总揽全局、协调各方的党的领导制度</a:t>
                      </a:r>
                      <a:r>
                        <a:rPr lang="zh-CN" sz="2400" dirty="0" smtClean="0">
                          <a:solidFill>
                            <a:srgbClr val="000000"/>
                          </a:solidFill>
                          <a:effectLst/>
                          <a:latin typeface="宋体" pitchFamily="2" charset="-122"/>
                          <a:ea typeface="宋体" pitchFamily="2" charset="-122"/>
                          <a:cs typeface="Times New Roman"/>
                        </a:rPr>
                        <a:t>体系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把</a:t>
                      </a:r>
                      <a:r>
                        <a:rPr lang="zh-CN" sz="2400" dirty="0">
                          <a:solidFill>
                            <a:srgbClr val="000000"/>
                          </a:solidFill>
                          <a:effectLst/>
                          <a:latin typeface="宋体" pitchFamily="2" charset="-122"/>
                          <a:ea typeface="宋体" pitchFamily="2" charset="-122"/>
                          <a:cs typeface="Times New Roman"/>
                        </a:rPr>
                        <a:t>党的领导落实到国家治理各领域各方面各环节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4914469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4206552103"/>
              </p:ext>
            </p:extLst>
          </p:nvPr>
        </p:nvGraphicFramePr>
        <p:xfrm>
          <a:off x="752071" y="1488301"/>
          <a:ext cx="10859929" cy="4511055"/>
        </p:xfrm>
        <a:graphic>
          <a:graphicData uri="http://schemas.openxmlformats.org/drawingml/2006/table">
            <a:tbl>
              <a:tblPr firstRow="1" firstCol="1" bandRow="1"/>
              <a:tblGrid>
                <a:gridCol w="1567383"/>
                <a:gridCol w="2665141"/>
                <a:gridCol w="6627405"/>
              </a:tblGrid>
              <a:tr h="60737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3676">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●坚持中国共产党领导</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中国共产党依据宪法和法律治国理政</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中国共产党领导人民制定宪法</a:t>
                      </a:r>
                      <a:r>
                        <a:rPr lang="zh-CN" sz="2400" dirty="0" smtClean="0">
                          <a:solidFill>
                            <a:srgbClr val="000000"/>
                          </a:solidFill>
                          <a:effectLst/>
                          <a:latin typeface="宋体" pitchFamily="2" charset="-122"/>
                          <a:ea typeface="宋体" pitchFamily="2" charset="-122"/>
                          <a:cs typeface="Times New Roman"/>
                        </a:rPr>
                        <a:t>法律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领导</a:t>
                      </a:r>
                      <a:r>
                        <a:rPr lang="zh-CN" sz="2400" dirty="0">
                          <a:solidFill>
                            <a:srgbClr val="000000"/>
                          </a:solidFill>
                          <a:effectLst/>
                          <a:latin typeface="宋体" pitchFamily="2" charset="-122"/>
                          <a:ea typeface="宋体" pitchFamily="2" charset="-122"/>
                          <a:cs typeface="Times New Roman"/>
                        </a:rPr>
                        <a:t>人民实施宪法</a:t>
                      </a:r>
                      <a:r>
                        <a:rPr lang="zh-CN" sz="2400" dirty="0" smtClean="0">
                          <a:solidFill>
                            <a:srgbClr val="000000"/>
                          </a:solidFill>
                          <a:effectLst/>
                          <a:latin typeface="宋体" pitchFamily="2" charset="-122"/>
                          <a:ea typeface="宋体" pitchFamily="2" charset="-122"/>
                          <a:cs typeface="Times New Roman"/>
                        </a:rPr>
                        <a:t>法律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做到</a:t>
                      </a:r>
                      <a:r>
                        <a:rPr lang="zh-CN" sz="2400" dirty="0">
                          <a:solidFill>
                            <a:srgbClr val="000000"/>
                          </a:solidFill>
                          <a:effectLst/>
                          <a:latin typeface="宋体" pitchFamily="2" charset="-122"/>
                          <a:ea typeface="宋体" pitchFamily="2" charset="-122"/>
                          <a:cs typeface="Times New Roman"/>
                        </a:rPr>
                        <a:t>党领导立法、保证执法、支持司法、带头守法。中国共产党要履行好执政兴国的重大</a:t>
                      </a:r>
                      <a:r>
                        <a:rPr lang="zh-CN" sz="2400" dirty="0" smtClean="0">
                          <a:solidFill>
                            <a:srgbClr val="000000"/>
                          </a:solidFill>
                          <a:effectLst/>
                          <a:latin typeface="宋体" pitchFamily="2" charset="-122"/>
                          <a:ea typeface="宋体" pitchFamily="2" charset="-122"/>
                          <a:cs typeface="Times New Roman"/>
                        </a:rPr>
                        <a:t>职责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在宪法和法律范围内</a:t>
                      </a:r>
                      <a:r>
                        <a:rPr lang="zh-CN" sz="2400" dirty="0" smtClean="0">
                          <a:solidFill>
                            <a:srgbClr val="000000"/>
                          </a:solidFill>
                          <a:effectLst/>
                          <a:latin typeface="宋体" pitchFamily="2" charset="-122"/>
                          <a:ea typeface="宋体" pitchFamily="2" charset="-122"/>
                          <a:cs typeface="Times New Roman"/>
                        </a:rPr>
                        <a:t>活动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依据</a:t>
                      </a:r>
                      <a:r>
                        <a:rPr lang="zh-CN" sz="2400" dirty="0">
                          <a:solidFill>
                            <a:srgbClr val="000000"/>
                          </a:solidFill>
                          <a:effectLst/>
                          <a:latin typeface="宋体" pitchFamily="2" charset="-122"/>
                          <a:ea typeface="宋体" pitchFamily="2" charset="-122"/>
                          <a:cs typeface="Times New Roman"/>
                        </a:rPr>
                        <a:t>宪法法律治国理政</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5000641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107800600"/>
              </p:ext>
            </p:extLst>
          </p:nvPr>
        </p:nvGraphicFramePr>
        <p:xfrm>
          <a:off x="1153515" y="1764294"/>
          <a:ext cx="10254184" cy="4078945"/>
        </p:xfrm>
        <a:graphic>
          <a:graphicData uri="http://schemas.openxmlformats.org/drawingml/2006/table">
            <a:tbl>
              <a:tblPr firstRow="1" firstCol="1" bandRow="1"/>
              <a:tblGrid>
                <a:gridCol w="1745802"/>
                <a:gridCol w="2018997"/>
                <a:gridCol w="6489385"/>
              </a:tblGrid>
              <a:tr h="67273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0620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●知道一切权力属于人民、尊重和保障人权的宪法原则</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权力属于人民的宪法原则的内容和实质是什么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内容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a:t>
                      </a:r>
                      <a:r>
                        <a:rPr lang="zh-CN" sz="2400" dirty="0">
                          <a:solidFill>
                            <a:srgbClr val="000000"/>
                          </a:solidFill>
                          <a:effectLst/>
                          <a:latin typeface="宋体" pitchFamily="2" charset="-122"/>
                          <a:ea typeface="宋体" pitchFamily="2" charset="-122"/>
                          <a:cs typeface="Times New Roman"/>
                        </a:rPr>
                        <a:t>国是人民民主专政的社会主义</a:t>
                      </a:r>
                      <a:r>
                        <a:rPr lang="zh-CN" sz="2400" dirty="0" smtClean="0">
                          <a:solidFill>
                            <a:srgbClr val="000000"/>
                          </a:solidFill>
                          <a:effectLst/>
                          <a:latin typeface="宋体" pitchFamily="2" charset="-122"/>
                          <a:ea typeface="宋体" pitchFamily="2" charset="-122"/>
                          <a:cs typeface="Times New Roman"/>
                        </a:rPr>
                        <a:t>国家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的一切权力属于</a:t>
                      </a:r>
                      <a:r>
                        <a:rPr lang="zh-CN" sz="2400" dirty="0" smtClean="0">
                          <a:solidFill>
                            <a:srgbClr val="000000"/>
                          </a:solidFill>
                          <a:effectLst/>
                          <a:latin typeface="宋体" pitchFamily="2" charset="-122"/>
                          <a:ea typeface="宋体" pitchFamily="2" charset="-122"/>
                          <a:cs typeface="Times New Roman"/>
                        </a:rPr>
                        <a:t>人民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这</a:t>
                      </a:r>
                      <a:r>
                        <a:rPr lang="zh-CN" sz="2400" dirty="0">
                          <a:solidFill>
                            <a:srgbClr val="000000"/>
                          </a:solidFill>
                          <a:effectLst/>
                          <a:latin typeface="宋体" pitchFamily="2" charset="-122"/>
                          <a:ea typeface="宋体" pitchFamily="2" charset="-122"/>
                          <a:cs typeface="Times New Roman"/>
                        </a:rPr>
                        <a:t>是我国宪法的基本原则</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实质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一切</a:t>
                      </a:r>
                      <a:r>
                        <a:rPr lang="zh-CN" sz="2400" dirty="0">
                          <a:solidFill>
                            <a:srgbClr val="000000"/>
                          </a:solidFill>
                          <a:effectLst/>
                          <a:latin typeface="宋体" pitchFamily="2" charset="-122"/>
                          <a:ea typeface="宋体" pitchFamily="2" charset="-122"/>
                          <a:cs typeface="Times New Roman"/>
                        </a:rPr>
                        <a:t>权力属于人民的宪法</a:t>
                      </a:r>
                      <a:r>
                        <a:rPr lang="zh-CN" sz="2400" dirty="0" smtClean="0">
                          <a:solidFill>
                            <a:srgbClr val="000000"/>
                          </a:solidFill>
                          <a:effectLst/>
                          <a:latin typeface="宋体" pitchFamily="2" charset="-122"/>
                          <a:ea typeface="宋体" pitchFamily="2" charset="-122"/>
                          <a:cs typeface="Times New Roman"/>
                        </a:rPr>
                        <a:t>原则</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归根结底</a:t>
                      </a:r>
                      <a:r>
                        <a:rPr lang="zh-CN" sz="2400" dirty="0">
                          <a:solidFill>
                            <a:srgbClr val="000000"/>
                          </a:solidFill>
                          <a:effectLst/>
                          <a:latin typeface="宋体" pitchFamily="2" charset="-122"/>
                          <a:ea typeface="宋体" pitchFamily="2" charset="-122"/>
                          <a:cs typeface="Times New Roman"/>
                        </a:rPr>
                        <a:t>就是保证人民当家作主的权利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1607245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194771293"/>
              </p:ext>
            </p:extLst>
          </p:nvPr>
        </p:nvGraphicFramePr>
        <p:xfrm>
          <a:off x="1142364" y="1616926"/>
          <a:ext cx="9964252" cy="4594303"/>
        </p:xfrm>
        <a:graphic>
          <a:graphicData uri="http://schemas.openxmlformats.org/drawingml/2006/table">
            <a:tbl>
              <a:tblPr firstRow="1" firstCol="1" bandRow="1"/>
              <a:tblGrid>
                <a:gridCol w="1838795"/>
                <a:gridCol w="1479363"/>
                <a:gridCol w="6646094"/>
              </a:tblGrid>
              <a:tr h="50540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88903">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知道</a:t>
                      </a:r>
                      <a:r>
                        <a:rPr lang="zh-CN" altLang="en-US" sz="2400" dirty="0" smtClean="0">
                          <a:solidFill>
                            <a:srgbClr val="FF00FF"/>
                          </a:solidFill>
                          <a:effectLst/>
                          <a:latin typeface="黑体" pitchFamily="49" charset="-122"/>
                          <a:ea typeface="黑体" pitchFamily="49" charset="-122"/>
                          <a:cs typeface="Times New Roman"/>
                        </a:rPr>
                        <a:t>一切权力属于人民、尊重和保障人权的宪法原则</a:t>
                      </a: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宪法如何保障公民的权利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性质</a:t>
                      </a:r>
                      <a:r>
                        <a:rPr lang="zh-CN" sz="2400" dirty="0" smtClean="0">
                          <a:solidFill>
                            <a:srgbClr val="000000"/>
                          </a:solidFill>
                          <a:effectLst/>
                          <a:latin typeface="宋体" pitchFamily="2" charset="-122"/>
                          <a:ea typeface="宋体" pitchFamily="2" charset="-122"/>
                          <a:cs typeface="Times New Roman"/>
                        </a:rPr>
                        <a:t>方面</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确认我国人民民主专政的国家</a:t>
                      </a:r>
                      <a:r>
                        <a:rPr lang="zh-CN" sz="2400" dirty="0" smtClean="0">
                          <a:solidFill>
                            <a:srgbClr val="000000"/>
                          </a:solidFill>
                          <a:effectLst/>
                          <a:latin typeface="宋体" pitchFamily="2" charset="-122"/>
                          <a:ea typeface="宋体" pitchFamily="2" charset="-122"/>
                          <a:cs typeface="Times New Roman"/>
                        </a:rPr>
                        <a:t>性质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明确</a:t>
                      </a:r>
                      <a:r>
                        <a:rPr lang="zh-CN" sz="2400" dirty="0">
                          <a:solidFill>
                            <a:srgbClr val="000000"/>
                          </a:solidFill>
                          <a:effectLst/>
                          <a:latin typeface="宋体" pitchFamily="2" charset="-122"/>
                          <a:ea typeface="宋体" pitchFamily="2" charset="-122"/>
                          <a:cs typeface="Times New Roman"/>
                        </a:rPr>
                        <a:t>人民当家作主的地位</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经济制度方面</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规定的社会主义经济制度奠定了国家权力属于人民的经济基础。我国经济制度的基础是生产资料的社会主义</a:t>
                      </a:r>
                      <a:r>
                        <a:rPr lang="zh-CN" sz="2400" dirty="0" smtClean="0">
                          <a:solidFill>
                            <a:srgbClr val="000000"/>
                          </a:solidFill>
                          <a:effectLst/>
                          <a:latin typeface="宋体" pitchFamily="2" charset="-122"/>
                          <a:ea typeface="宋体" pitchFamily="2" charset="-122"/>
                          <a:cs typeface="Times New Roman"/>
                        </a:rPr>
                        <a:t>公有制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这</a:t>
                      </a:r>
                      <a:r>
                        <a:rPr lang="zh-CN" sz="2400" dirty="0">
                          <a:solidFill>
                            <a:srgbClr val="000000"/>
                          </a:solidFill>
                          <a:effectLst/>
                          <a:latin typeface="宋体" pitchFamily="2" charset="-122"/>
                          <a:ea typeface="宋体" pitchFamily="2" charset="-122"/>
                          <a:cs typeface="Times New Roman"/>
                        </a:rPr>
                        <a:t>一制度保证人民成为生产资料的</a:t>
                      </a:r>
                      <a:r>
                        <a:rPr lang="zh-CN" sz="2400" dirty="0" smtClean="0">
                          <a:solidFill>
                            <a:srgbClr val="000000"/>
                          </a:solidFill>
                          <a:effectLst/>
                          <a:latin typeface="宋体" pitchFamily="2" charset="-122"/>
                          <a:ea typeface="宋体" pitchFamily="2" charset="-122"/>
                          <a:cs typeface="Times New Roman"/>
                        </a:rPr>
                        <a:t>所有者</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成为</a:t>
                      </a:r>
                      <a:r>
                        <a:rPr lang="zh-CN" sz="2400" dirty="0">
                          <a:solidFill>
                            <a:srgbClr val="000000"/>
                          </a:solidFill>
                          <a:effectLst/>
                          <a:latin typeface="宋体" pitchFamily="2" charset="-122"/>
                          <a:ea typeface="宋体" pitchFamily="2" charset="-122"/>
                          <a:cs typeface="Times New Roman"/>
                        </a:rPr>
                        <a:t>国家的</a:t>
                      </a:r>
                      <a:r>
                        <a:rPr lang="zh-CN" sz="2400" dirty="0" smtClean="0">
                          <a:solidFill>
                            <a:srgbClr val="000000"/>
                          </a:solidFill>
                          <a:effectLst/>
                          <a:latin typeface="宋体" pitchFamily="2" charset="-122"/>
                          <a:ea typeface="宋体" pitchFamily="2" charset="-122"/>
                          <a:cs typeface="Times New Roman"/>
                        </a:rPr>
                        <a:t>主人</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7723858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473563456"/>
              </p:ext>
            </p:extLst>
          </p:nvPr>
        </p:nvGraphicFramePr>
        <p:xfrm>
          <a:off x="573650" y="1471960"/>
          <a:ext cx="11168584" cy="4901649"/>
        </p:xfrm>
        <a:graphic>
          <a:graphicData uri="http://schemas.openxmlformats.org/drawingml/2006/table">
            <a:tbl>
              <a:tblPr firstRow="1" firstCol="1" bandRow="1"/>
              <a:tblGrid>
                <a:gridCol w="1726613"/>
                <a:gridCol w="1480000"/>
                <a:gridCol w="7961971"/>
              </a:tblGrid>
              <a:tr h="44550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8734">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知道</a:t>
                      </a:r>
                      <a:r>
                        <a:rPr lang="zh-CN" altLang="en-US" sz="2400" dirty="0" smtClean="0">
                          <a:solidFill>
                            <a:srgbClr val="FF00FF"/>
                          </a:solidFill>
                          <a:effectLst/>
                          <a:latin typeface="黑体" pitchFamily="49" charset="-122"/>
                          <a:ea typeface="黑体" pitchFamily="49" charset="-122"/>
                          <a:cs typeface="Times New Roman"/>
                        </a:rPr>
                        <a:t>一切权力属于人民、尊重和保障人权的宪法原则</a:t>
                      </a: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宪法如何保障公民的权利</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政治</a:t>
                      </a:r>
                      <a:r>
                        <a:rPr lang="zh-CN" sz="2400" dirty="0">
                          <a:solidFill>
                            <a:srgbClr val="000000"/>
                          </a:solidFill>
                          <a:effectLst/>
                          <a:latin typeface="宋体" pitchFamily="2" charset="-122"/>
                          <a:ea typeface="宋体" pitchFamily="2" charset="-122"/>
                          <a:cs typeface="Times New Roman"/>
                        </a:rPr>
                        <a:t>制度</a:t>
                      </a:r>
                      <a:r>
                        <a:rPr lang="zh-CN" sz="2400" dirty="0" smtClean="0">
                          <a:solidFill>
                            <a:srgbClr val="000000"/>
                          </a:solidFill>
                          <a:effectLst/>
                          <a:latin typeface="宋体" pitchFamily="2" charset="-122"/>
                          <a:ea typeface="宋体" pitchFamily="2" charset="-122"/>
                          <a:cs typeface="Times New Roman"/>
                        </a:rPr>
                        <a:t>方面</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规定的社会主义政治制度明确了人民行使国家权力的基本途径和形式</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公民</a:t>
                      </a:r>
                      <a:r>
                        <a:rPr lang="zh-CN" sz="2400" dirty="0">
                          <a:solidFill>
                            <a:srgbClr val="000000"/>
                          </a:solidFill>
                          <a:effectLst/>
                          <a:latin typeface="宋体" pitchFamily="2" charset="-122"/>
                          <a:ea typeface="宋体" pitchFamily="2" charset="-122"/>
                          <a:cs typeface="Times New Roman"/>
                        </a:rPr>
                        <a:t>基本权利</a:t>
                      </a:r>
                      <a:r>
                        <a:rPr lang="zh-CN" sz="2400" dirty="0" smtClean="0">
                          <a:solidFill>
                            <a:srgbClr val="000000"/>
                          </a:solidFill>
                          <a:effectLst/>
                          <a:latin typeface="宋体" pitchFamily="2" charset="-122"/>
                          <a:ea typeface="宋体" pitchFamily="2" charset="-122"/>
                          <a:cs typeface="Times New Roman"/>
                        </a:rPr>
                        <a:t>方面</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规定广泛的公民基本</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并</a:t>
                      </a:r>
                      <a:r>
                        <a:rPr lang="zh-CN" sz="2400" dirty="0">
                          <a:solidFill>
                            <a:srgbClr val="000000"/>
                          </a:solidFill>
                          <a:effectLst/>
                          <a:latin typeface="宋体" pitchFamily="2" charset="-122"/>
                          <a:ea typeface="宋体" pitchFamily="2" charset="-122"/>
                          <a:cs typeface="Times New Roman"/>
                        </a:rPr>
                        <a:t>规定实现公民基本权利的保障措施</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武装力量方面</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规定国家武装力量属于</a:t>
                      </a:r>
                      <a:r>
                        <a:rPr lang="zh-CN" sz="2400" dirty="0" smtClean="0">
                          <a:solidFill>
                            <a:srgbClr val="000000"/>
                          </a:solidFill>
                          <a:effectLst/>
                          <a:latin typeface="宋体" pitchFamily="2" charset="-122"/>
                          <a:ea typeface="宋体" pitchFamily="2" charset="-122"/>
                          <a:cs typeface="Times New Roman"/>
                        </a:rPr>
                        <a:t>人民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它</a:t>
                      </a:r>
                      <a:r>
                        <a:rPr lang="zh-CN" sz="2400" dirty="0">
                          <a:solidFill>
                            <a:srgbClr val="000000"/>
                          </a:solidFill>
                          <a:effectLst/>
                          <a:latin typeface="宋体" pitchFamily="2" charset="-122"/>
                          <a:ea typeface="宋体" pitchFamily="2" charset="-122"/>
                          <a:cs typeface="Times New Roman"/>
                        </a:rPr>
                        <a:t>的任务是巩固</a:t>
                      </a:r>
                      <a:r>
                        <a:rPr lang="zh-CN" sz="2400" dirty="0" smtClean="0">
                          <a:solidFill>
                            <a:srgbClr val="000000"/>
                          </a:solidFill>
                          <a:effectLst/>
                          <a:latin typeface="宋体" pitchFamily="2" charset="-122"/>
                          <a:ea typeface="宋体" pitchFamily="2" charset="-122"/>
                          <a:cs typeface="Times New Roman"/>
                        </a:rPr>
                        <a:t>国防</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抵抗侵略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保卫祖国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保卫</a:t>
                      </a:r>
                      <a:r>
                        <a:rPr lang="zh-CN" sz="2400" dirty="0">
                          <a:solidFill>
                            <a:srgbClr val="000000"/>
                          </a:solidFill>
                          <a:effectLst/>
                          <a:latin typeface="宋体" pitchFamily="2" charset="-122"/>
                          <a:ea typeface="宋体" pitchFamily="2" charset="-122"/>
                          <a:cs typeface="Times New Roman"/>
                        </a:rPr>
                        <a:t>人民的和平</a:t>
                      </a:r>
                      <a:r>
                        <a:rPr lang="zh-CN" sz="2400" dirty="0" smtClean="0">
                          <a:solidFill>
                            <a:srgbClr val="000000"/>
                          </a:solidFill>
                          <a:effectLst/>
                          <a:latin typeface="宋体" pitchFamily="2" charset="-122"/>
                          <a:ea typeface="宋体" pitchFamily="2" charset="-122"/>
                          <a:cs typeface="Times New Roman"/>
                        </a:rPr>
                        <a:t>劳动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参加</a:t>
                      </a:r>
                      <a:r>
                        <a:rPr lang="zh-CN" sz="2400" dirty="0">
                          <a:solidFill>
                            <a:srgbClr val="000000"/>
                          </a:solidFill>
                          <a:effectLst/>
                          <a:latin typeface="宋体" pitchFamily="2" charset="-122"/>
                          <a:ea typeface="宋体" pitchFamily="2" charset="-122"/>
                          <a:cs typeface="Times New Roman"/>
                        </a:rPr>
                        <a:t>国家建设</a:t>
                      </a:r>
                      <a:r>
                        <a:rPr lang="zh-CN" sz="2400" dirty="0" smtClean="0">
                          <a:solidFill>
                            <a:srgbClr val="000000"/>
                          </a:solidFill>
                          <a:effectLst/>
                          <a:latin typeface="宋体" pitchFamily="2" charset="-122"/>
                          <a:ea typeface="宋体" pitchFamily="2" charset="-122"/>
                          <a:cs typeface="Times New Roman"/>
                        </a:rPr>
                        <a:t>事业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努力</a:t>
                      </a:r>
                      <a:r>
                        <a:rPr lang="zh-CN" sz="2400" dirty="0">
                          <a:solidFill>
                            <a:srgbClr val="000000"/>
                          </a:solidFill>
                          <a:effectLst/>
                          <a:latin typeface="宋体" pitchFamily="2" charset="-122"/>
                          <a:ea typeface="宋体" pitchFamily="2" charset="-122"/>
                          <a:cs typeface="Times New Roman"/>
                        </a:rPr>
                        <a:t>为人民服务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5796014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669634643"/>
              </p:ext>
            </p:extLst>
          </p:nvPr>
        </p:nvGraphicFramePr>
        <p:xfrm>
          <a:off x="818976" y="1463210"/>
          <a:ext cx="10767143" cy="4714566"/>
        </p:xfrm>
        <a:graphic>
          <a:graphicData uri="http://schemas.openxmlformats.org/drawingml/2006/table">
            <a:tbl>
              <a:tblPr firstRow="1" firstCol="1" bandRow="1"/>
              <a:tblGrid>
                <a:gridCol w="1696468"/>
                <a:gridCol w="1431026"/>
                <a:gridCol w="7639649"/>
              </a:tblGrid>
              <a:tr h="52424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9032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●知道宪法规定并保障公民的基本权利</a:t>
                      </a: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我国宪法规定公民的基本权利有哪些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我国宪法规定的公民的基本权利大致可以分为八大</a:t>
                      </a:r>
                      <a:r>
                        <a:rPr lang="zh-CN" sz="2400" dirty="0" smtClean="0">
                          <a:solidFill>
                            <a:srgbClr val="000000"/>
                          </a:solidFill>
                          <a:effectLst/>
                          <a:latin typeface="宋体" pitchFamily="2" charset="-122"/>
                          <a:ea typeface="宋体" pitchFamily="2" charset="-122"/>
                          <a:cs typeface="Times New Roman"/>
                        </a:rPr>
                        <a:t>类</a:t>
                      </a:r>
                      <a:r>
                        <a:rPr lang="en-US"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法律</a:t>
                      </a:r>
                      <a:r>
                        <a:rPr lang="zh-CN" sz="2400" dirty="0">
                          <a:solidFill>
                            <a:srgbClr val="000000"/>
                          </a:solidFill>
                          <a:effectLst/>
                          <a:latin typeface="宋体" pitchFamily="2" charset="-122"/>
                          <a:ea typeface="宋体" pitchFamily="2" charset="-122"/>
                          <a:cs typeface="Times New Roman"/>
                        </a:rPr>
                        <a:t>面前一律平等</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政治权利</a:t>
                      </a:r>
                      <a:r>
                        <a:rPr lang="zh-CN" sz="2400" dirty="0">
                          <a:solidFill>
                            <a:srgbClr val="000000"/>
                          </a:solidFill>
                          <a:effectLst/>
                          <a:latin typeface="宋体" pitchFamily="2" charset="-122"/>
                          <a:ea typeface="宋体" pitchFamily="2" charset="-122"/>
                          <a:cs typeface="Times New Roman"/>
                        </a:rPr>
                        <a:t>和</a:t>
                      </a:r>
                      <a:r>
                        <a:rPr lang="zh-CN" sz="2400" dirty="0" smtClean="0">
                          <a:solidFill>
                            <a:srgbClr val="000000"/>
                          </a:solidFill>
                          <a:effectLst/>
                          <a:latin typeface="宋体" pitchFamily="2" charset="-122"/>
                          <a:ea typeface="宋体" pitchFamily="2" charset="-122"/>
                          <a:cs typeface="Times New Roman"/>
                        </a:rPr>
                        <a:t>自由</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包括</a:t>
                      </a:r>
                      <a:r>
                        <a:rPr lang="zh-CN" sz="2400" dirty="0">
                          <a:solidFill>
                            <a:srgbClr val="000000"/>
                          </a:solidFill>
                          <a:effectLst/>
                          <a:latin typeface="宋体" pitchFamily="2" charset="-122"/>
                          <a:ea typeface="宋体" pitchFamily="2" charset="-122"/>
                          <a:cs typeface="Times New Roman"/>
                        </a:rPr>
                        <a:t>选举权和被选举权、政治自由和监督权等</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人身自由</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包括</a:t>
                      </a:r>
                      <a:r>
                        <a:rPr lang="zh-CN" sz="2400" dirty="0">
                          <a:solidFill>
                            <a:srgbClr val="000000"/>
                          </a:solidFill>
                          <a:effectLst/>
                          <a:latin typeface="宋体" pitchFamily="2" charset="-122"/>
                          <a:ea typeface="宋体" pitchFamily="2" charset="-122"/>
                          <a:cs typeface="Times New Roman"/>
                        </a:rPr>
                        <a:t>人身自由不受</a:t>
                      </a:r>
                      <a:r>
                        <a:rPr lang="zh-CN" sz="2400" dirty="0" smtClean="0">
                          <a:solidFill>
                            <a:srgbClr val="000000"/>
                          </a:solidFill>
                          <a:effectLst/>
                          <a:latin typeface="宋体" pitchFamily="2" charset="-122"/>
                          <a:ea typeface="宋体" pitchFamily="2" charset="-122"/>
                          <a:cs typeface="Times New Roman"/>
                        </a:rPr>
                        <a:t>侵犯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人格</a:t>
                      </a:r>
                      <a:r>
                        <a:rPr lang="zh-CN" sz="2400" dirty="0">
                          <a:solidFill>
                            <a:srgbClr val="000000"/>
                          </a:solidFill>
                          <a:effectLst/>
                          <a:latin typeface="宋体" pitchFamily="2" charset="-122"/>
                          <a:ea typeface="宋体" pitchFamily="2" charset="-122"/>
                          <a:cs typeface="Times New Roman"/>
                        </a:rPr>
                        <a:t>尊严不受</a:t>
                      </a:r>
                      <a:r>
                        <a:rPr lang="zh-CN" sz="2400" dirty="0" smtClean="0">
                          <a:solidFill>
                            <a:srgbClr val="000000"/>
                          </a:solidFill>
                          <a:effectLst/>
                          <a:latin typeface="宋体" pitchFamily="2" charset="-122"/>
                          <a:ea typeface="宋体" pitchFamily="2" charset="-122"/>
                          <a:cs typeface="Times New Roman"/>
                        </a:rPr>
                        <a:t>侵犯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住宅</a:t>
                      </a:r>
                      <a:r>
                        <a:rPr lang="zh-CN" sz="2400" dirty="0">
                          <a:solidFill>
                            <a:srgbClr val="000000"/>
                          </a:solidFill>
                          <a:effectLst/>
                          <a:latin typeface="宋体" pitchFamily="2" charset="-122"/>
                          <a:ea typeface="宋体" pitchFamily="2" charset="-122"/>
                          <a:cs typeface="Times New Roman"/>
                        </a:rPr>
                        <a:t>不受</a:t>
                      </a:r>
                      <a:r>
                        <a:rPr lang="zh-CN" sz="2400" dirty="0" smtClean="0">
                          <a:solidFill>
                            <a:srgbClr val="000000"/>
                          </a:solidFill>
                          <a:effectLst/>
                          <a:latin typeface="宋体" pitchFamily="2" charset="-122"/>
                          <a:ea typeface="宋体" pitchFamily="2" charset="-122"/>
                          <a:cs typeface="Times New Roman"/>
                        </a:rPr>
                        <a:t>侵犯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通信</a:t>
                      </a:r>
                      <a:r>
                        <a:rPr lang="zh-CN" sz="2400" dirty="0">
                          <a:solidFill>
                            <a:srgbClr val="000000"/>
                          </a:solidFill>
                          <a:effectLst/>
                          <a:latin typeface="宋体" pitchFamily="2" charset="-122"/>
                          <a:ea typeface="宋体" pitchFamily="2" charset="-122"/>
                          <a:cs typeface="Times New Roman"/>
                        </a:rPr>
                        <a:t>自由和通信秘密受法律</a:t>
                      </a:r>
                      <a:r>
                        <a:rPr lang="zh-CN" sz="2400" dirty="0" smtClean="0">
                          <a:solidFill>
                            <a:srgbClr val="000000"/>
                          </a:solidFill>
                          <a:effectLst/>
                          <a:latin typeface="宋体" pitchFamily="2" charset="-122"/>
                          <a:ea typeface="宋体" pitchFamily="2" charset="-122"/>
                          <a:cs typeface="Times New Roman"/>
                        </a:rPr>
                        <a:t>保护</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4158333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63772707"/>
              </p:ext>
            </p:extLst>
          </p:nvPr>
        </p:nvGraphicFramePr>
        <p:xfrm>
          <a:off x="986244" y="1463209"/>
          <a:ext cx="10577571" cy="4806561"/>
        </p:xfrm>
        <a:graphic>
          <a:graphicData uri="http://schemas.openxmlformats.org/drawingml/2006/table">
            <a:tbl>
              <a:tblPr firstRow="1" firstCol="1" bandRow="1"/>
              <a:tblGrid>
                <a:gridCol w="1666599"/>
                <a:gridCol w="1405830"/>
                <a:gridCol w="7505142"/>
              </a:tblGrid>
              <a:tr h="50316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2182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●知道宪法规定并保障公民的基本权利</a:t>
                      </a: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我国宪法规定公民的基本权利有哪些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社会</a:t>
                      </a:r>
                      <a:r>
                        <a:rPr lang="zh-CN" sz="2400" dirty="0">
                          <a:solidFill>
                            <a:srgbClr val="000000"/>
                          </a:solidFill>
                          <a:effectLst/>
                          <a:latin typeface="宋体" pitchFamily="2" charset="-122"/>
                          <a:ea typeface="宋体" pitchFamily="2" charset="-122"/>
                          <a:cs typeface="Times New Roman"/>
                        </a:rPr>
                        <a:t>经济</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包括</a:t>
                      </a:r>
                      <a:r>
                        <a:rPr lang="zh-CN" sz="2400" dirty="0">
                          <a:solidFill>
                            <a:srgbClr val="000000"/>
                          </a:solidFill>
                          <a:effectLst/>
                          <a:latin typeface="宋体" pitchFamily="2" charset="-122"/>
                          <a:ea typeface="宋体" pitchFamily="2" charset="-122"/>
                          <a:cs typeface="Times New Roman"/>
                        </a:rPr>
                        <a:t>财产权、劳动权、物质帮助权</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文化教育权利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包括</a:t>
                      </a:r>
                      <a:r>
                        <a:rPr lang="zh-CN" sz="2400" dirty="0">
                          <a:solidFill>
                            <a:srgbClr val="000000"/>
                          </a:solidFill>
                          <a:effectLst/>
                          <a:latin typeface="宋体" pitchFamily="2" charset="-122"/>
                          <a:ea typeface="宋体" pitchFamily="2" charset="-122"/>
                          <a:cs typeface="Times New Roman"/>
                        </a:rPr>
                        <a:t>受教育权、文化权利</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（6）</a:t>
                      </a:r>
                      <a:r>
                        <a:rPr lang="zh-CN" sz="2400" dirty="0" smtClean="0">
                          <a:solidFill>
                            <a:srgbClr val="000000"/>
                          </a:solidFill>
                          <a:effectLst/>
                          <a:latin typeface="宋体" pitchFamily="2" charset="-122"/>
                          <a:ea typeface="宋体" pitchFamily="2" charset="-122"/>
                          <a:cs typeface="Times New Roman"/>
                        </a:rPr>
                        <a:t>宗教</a:t>
                      </a:r>
                      <a:r>
                        <a:rPr lang="zh-CN" sz="2400" dirty="0">
                          <a:solidFill>
                            <a:srgbClr val="000000"/>
                          </a:solidFill>
                          <a:effectLst/>
                          <a:latin typeface="宋体" pitchFamily="2" charset="-122"/>
                          <a:ea typeface="宋体" pitchFamily="2" charset="-122"/>
                          <a:cs typeface="Times New Roman"/>
                        </a:rPr>
                        <a:t>信仰自由</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（7）</a:t>
                      </a:r>
                      <a:r>
                        <a:rPr lang="zh-CN" sz="2400" dirty="0" smtClean="0">
                          <a:solidFill>
                            <a:srgbClr val="000000"/>
                          </a:solidFill>
                          <a:effectLst/>
                          <a:latin typeface="宋体" pitchFamily="2" charset="-122"/>
                          <a:ea typeface="宋体" pitchFamily="2" charset="-122"/>
                          <a:cs typeface="Times New Roman"/>
                        </a:rPr>
                        <a:t>妇女保护权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包括</a:t>
                      </a:r>
                      <a:r>
                        <a:rPr lang="zh-CN" sz="2400" dirty="0">
                          <a:solidFill>
                            <a:srgbClr val="000000"/>
                          </a:solidFill>
                          <a:effectLst/>
                          <a:latin typeface="宋体" pitchFamily="2" charset="-122"/>
                          <a:ea typeface="宋体" pitchFamily="2" charset="-122"/>
                          <a:cs typeface="Times New Roman"/>
                        </a:rPr>
                        <a:t>妇女在政治、经济、文化、社会和家庭生活等方面享有同男子平等的权利。婚姻、家庭、母亲和儿童受国家的保护</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（8）</a:t>
                      </a:r>
                      <a:r>
                        <a:rPr lang="zh-CN" sz="2400" dirty="0" smtClean="0">
                          <a:solidFill>
                            <a:srgbClr val="000000"/>
                          </a:solidFill>
                          <a:effectLst/>
                          <a:latin typeface="宋体" pitchFamily="2" charset="-122"/>
                          <a:ea typeface="宋体" pitchFamily="2" charset="-122"/>
                          <a:cs typeface="Times New Roman"/>
                        </a:rPr>
                        <a:t>华侨</a:t>
                      </a:r>
                      <a:r>
                        <a:rPr lang="zh-CN" sz="2400" dirty="0">
                          <a:solidFill>
                            <a:srgbClr val="000000"/>
                          </a:solidFill>
                          <a:effectLst/>
                          <a:latin typeface="宋体" pitchFamily="2" charset="-122"/>
                          <a:ea typeface="宋体" pitchFamily="2" charset="-122"/>
                          <a:cs typeface="Times New Roman"/>
                        </a:rPr>
                        <a:t>、归侨和侨眷的正当权利和利益受国家保护</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7780154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649284763"/>
              </p:ext>
            </p:extLst>
          </p:nvPr>
        </p:nvGraphicFramePr>
        <p:xfrm>
          <a:off x="986244" y="1663931"/>
          <a:ext cx="10577571" cy="4524995"/>
        </p:xfrm>
        <a:graphic>
          <a:graphicData uri="http://schemas.openxmlformats.org/drawingml/2006/table">
            <a:tbl>
              <a:tblPr firstRow="1" firstCol="1" bandRow="1"/>
              <a:tblGrid>
                <a:gridCol w="1666599"/>
                <a:gridCol w="1740737"/>
                <a:gridCol w="7170235"/>
              </a:tblGrid>
              <a:tr h="50316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2182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●知道宪法规定并保障公民的基本权利</a:t>
                      </a: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人权的实质内容和目标、主体、内容是什么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实质</a:t>
                      </a:r>
                      <a:r>
                        <a:rPr lang="zh-CN" sz="2400" dirty="0">
                          <a:solidFill>
                            <a:srgbClr val="000000"/>
                          </a:solidFill>
                          <a:effectLst/>
                          <a:latin typeface="宋体" pitchFamily="2" charset="-122"/>
                          <a:ea typeface="宋体" pitchFamily="2" charset="-122"/>
                          <a:cs typeface="Times New Roman"/>
                        </a:rPr>
                        <a:t>内容和</a:t>
                      </a:r>
                      <a:r>
                        <a:rPr lang="zh-CN" sz="2400" dirty="0" smtClean="0">
                          <a:solidFill>
                            <a:srgbClr val="000000"/>
                          </a:solidFill>
                          <a:effectLst/>
                          <a:latin typeface="宋体" pitchFamily="2" charset="-122"/>
                          <a:ea typeface="宋体" pitchFamily="2" charset="-122"/>
                          <a:cs typeface="Times New Roman"/>
                        </a:rPr>
                        <a:t>目标</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a:t>
                      </a:r>
                      <a:r>
                        <a:rPr lang="zh-CN" sz="2400" dirty="0">
                          <a:solidFill>
                            <a:srgbClr val="000000"/>
                          </a:solidFill>
                          <a:effectLst/>
                          <a:latin typeface="宋体" pitchFamily="2" charset="-122"/>
                          <a:ea typeface="宋体" pitchFamily="2" charset="-122"/>
                          <a:cs typeface="Times New Roman"/>
                        </a:rPr>
                        <a:t>自由、平等地生存和发展</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主体</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公民、外国人等。不仅保护</a:t>
                      </a:r>
                      <a:r>
                        <a:rPr lang="zh-CN" sz="2400" dirty="0" smtClean="0">
                          <a:solidFill>
                            <a:srgbClr val="000000"/>
                          </a:solidFill>
                          <a:effectLst/>
                          <a:latin typeface="宋体" pitchFamily="2" charset="-122"/>
                          <a:ea typeface="宋体" pitchFamily="2" charset="-122"/>
                          <a:cs typeface="Times New Roman"/>
                        </a:rPr>
                        <a:t>个人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保护群体</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内容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平等</a:t>
                      </a:r>
                      <a:r>
                        <a:rPr lang="zh-CN" sz="2400" dirty="0">
                          <a:solidFill>
                            <a:srgbClr val="000000"/>
                          </a:solidFill>
                          <a:effectLst/>
                          <a:latin typeface="宋体" pitchFamily="2" charset="-122"/>
                          <a:ea typeface="宋体" pitchFamily="2" charset="-122"/>
                          <a:cs typeface="Times New Roman"/>
                        </a:rPr>
                        <a:t>权和人身权利、政治权利、财产权、劳动权、受教育</a:t>
                      </a:r>
                      <a:r>
                        <a:rPr lang="zh-CN" sz="2400" dirty="0" smtClean="0">
                          <a:solidFill>
                            <a:srgbClr val="000000"/>
                          </a:solidFill>
                          <a:effectLst/>
                          <a:latin typeface="宋体" pitchFamily="2" charset="-122"/>
                          <a:ea typeface="宋体" pitchFamily="2" charset="-122"/>
                          <a:cs typeface="Times New Roman"/>
                        </a:rPr>
                        <a:t>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经济</a:t>
                      </a:r>
                      <a:r>
                        <a:rPr lang="zh-CN" sz="2400" dirty="0">
                          <a:solidFill>
                            <a:srgbClr val="000000"/>
                          </a:solidFill>
                          <a:effectLst/>
                          <a:latin typeface="宋体" pitchFamily="2" charset="-122"/>
                          <a:ea typeface="宋体" pitchFamily="2" charset="-122"/>
                          <a:cs typeface="Times New Roman"/>
                        </a:rPr>
                        <a:t>、社会、文化方面的权利等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4946961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19522207"/>
              </p:ext>
            </p:extLst>
          </p:nvPr>
        </p:nvGraphicFramePr>
        <p:xfrm>
          <a:off x="986245" y="1663931"/>
          <a:ext cx="10109218" cy="4524995"/>
        </p:xfrm>
        <a:graphic>
          <a:graphicData uri="http://schemas.openxmlformats.org/drawingml/2006/table">
            <a:tbl>
              <a:tblPr firstRow="1" firstCol="1" bandRow="1"/>
              <a:tblGrid>
                <a:gridCol w="1692361"/>
                <a:gridCol w="2038360"/>
                <a:gridCol w="6378497"/>
              </a:tblGrid>
              <a:tr h="50316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2182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●知道宪法规定并保障公民的基本权利</a:t>
                      </a: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尊重和保障人权的原因及要求是什么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原因</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尊重</a:t>
                      </a:r>
                      <a:r>
                        <a:rPr lang="zh-CN" sz="2400" dirty="0">
                          <a:solidFill>
                            <a:srgbClr val="000000"/>
                          </a:solidFill>
                          <a:effectLst/>
                          <a:latin typeface="宋体" pitchFamily="2" charset="-122"/>
                          <a:ea typeface="宋体" pitchFamily="2" charset="-122"/>
                          <a:cs typeface="Times New Roman"/>
                        </a:rPr>
                        <a:t>和保障人权是我国的宪法</a:t>
                      </a:r>
                      <a:r>
                        <a:rPr lang="zh-CN" sz="2400" dirty="0" smtClean="0">
                          <a:solidFill>
                            <a:srgbClr val="000000"/>
                          </a:solidFill>
                          <a:effectLst/>
                          <a:latin typeface="宋体" pitchFamily="2" charset="-122"/>
                          <a:ea typeface="宋体" pitchFamily="2" charset="-122"/>
                          <a:cs typeface="Times New Roman"/>
                        </a:rPr>
                        <a:t>原则</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尊重</a:t>
                      </a:r>
                      <a:r>
                        <a:rPr lang="zh-CN" sz="2400" dirty="0">
                          <a:solidFill>
                            <a:srgbClr val="000000"/>
                          </a:solidFill>
                          <a:effectLst/>
                          <a:latin typeface="宋体" pitchFamily="2" charset="-122"/>
                          <a:ea typeface="宋体" pitchFamily="2" charset="-122"/>
                          <a:cs typeface="Times New Roman"/>
                        </a:rPr>
                        <a:t>和保障人权是立法活动的基本要求</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各级</a:t>
                      </a:r>
                      <a:r>
                        <a:rPr lang="zh-CN" sz="2400" dirty="0">
                          <a:solidFill>
                            <a:srgbClr val="000000"/>
                          </a:solidFill>
                          <a:effectLst/>
                          <a:latin typeface="宋体" pitchFamily="2" charset="-122"/>
                          <a:ea typeface="宋体" pitchFamily="2" charset="-122"/>
                          <a:cs typeface="Times New Roman"/>
                        </a:rPr>
                        <a:t>国家机关树立尊重和保障人权的</a:t>
                      </a:r>
                      <a:r>
                        <a:rPr lang="zh-CN" sz="2400" dirty="0" smtClean="0">
                          <a:solidFill>
                            <a:srgbClr val="000000"/>
                          </a:solidFill>
                          <a:effectLst/>
                          <a:latin typeface="宋体" pitchFamily="2" charset="-122"/>
                          <a:ea typeface="宋体" pitchFamily="2" charset="-122"/>
                          <a:cs typeface="Times New Roman"/>
                        </a:rPr>
                        <a:t>理念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加强</a:t>
                      </a:r>
                      <a:r>
                        <a:rPr lang="zh-CN" sz="2400" dirty="0">
                          <a:solidFill>
                            <a:srgbClr val="000000"/>
                          </a:solidFill>
                          <a:effectLst/>
                          <a:latin typeface="宋体" pitchFamily="2" charset="-122"/>
                          <a:ea typeface="宋体" pitchFamily="2" charset="-122"/>
                          <a:cs typeface="Times New Roman"/>
                        </a:rPr>
                        <a:t>人权法治</a:t>
                      </a:r>
                      <a:r>
                        <a:rPr lang="zh-CN" sz="2400" dirty="0" smtClean="0">
                          <a:solidFill>
                            <a:srgbClr val="000000"/>
                          </a:solidFill>
                          <a:effectLst/>
                          <a:latin typeface="宋体" pitchFamily="2" charset="-122"/>
                          <a:ea typeface="宋体" pitchFamily="2" charset="-122"/>
                          <a:cs typeface="Times New Roman"/>
                        </a:rPr>
                        <a:t>保障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保证</a:t>
                      </a:r>
                      <a:r>
                        <a:rPr lang="zh-CN" sz="2400" dirty="0">
                          <a:solidFill>
                            <a:srgbClr val="000000"/>
                          </a:solidFill>
                          <a:effectLst/>
                          <a:latin typeface="宋体" pitchFamily="2" charset="-122"/>
                          <a:ea typeface="宋体" pitchFamily="2" charset="-122"/>
                          <a:cs typeface="Times New Roman"/>
                        </a:rPr>
                        <a:t>人民依法享有广泛权利和自由</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5352318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449607345"/>
              </p:ext>
            </p:extLst>
          </p:nvPr>
        </p:nvGraphicFramePr>
        <p:xfrm>
          <a:off x="986245" y="1663931"/>
          <a:ext cx="10109218" cy="4524995"/>
        </p:xfrm>
        <a:graphic>
          <a:graphicData uri="http://schemas.openxmlformats.org/drawingml/2006/table">
            <a:tbl>
              <a:tblPr firstRow="1" firstCol="1" bandRow="1"/>
              <a:tblGrid>
                <a:gridCol w="1692361"/>
                <a:gridCol w="2038360"/>
                <a:gridCol w="6378497"/>
              </a:tblGrid>
              <a:tr h="50316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2182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●知道宪法规定并保障公民的基本权利</a:t>
                      </a: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如何做到尊重和保障人权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尊重和保障人权是我国的宪法</a:t>
                      </a:r>
                      <a:r>
                        <a:rPr lang="zh-CN" sz="2400" dirty="0" smtClean="0">
                          <a:solidFill>
                            <a:srgbClr val="000000"/>
                          </a:solidFill>
                          <a:effectLst/>
                          <a:latin typeface="宋体" pitchFamily="2" charset="-122"/>
                          <a:ea typeface="宋体" pitchFamily="2" charset="-122"/>
                          <a:cs typeface="Times New Roman"/>
                        </a:rPr>
                        <a:t>原则</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它</a:t>
                      </a:r>
                      <a:r>
                        <a:rPr lang="zh-CN" sz="2400" dirty="0">
                          <a:solidFill>
                            <a:srgbClr val="000000"/>
                          </a:solidFill>
                          <a:effectLst/>
                          <a:latin typeface="宋体" pitchFamily="2" charset="-122"/>
                          <a:ea typeface="宋体" pitchFamily="2" charset="-122"/>
                          <a:cs typeface="Times New Roman"/>
                        </a:rPr>
                        <a:t>要求各级国家机关树立尊重和保障人权的</a:t>
                      </a:r>
                      <a:r>
                        <a:rPr lang="zh-CN" sz="2400" dirty="0" smtClean="0">
                          <a:solidFill>
                            <a:srgbClr val="000000"/>
                          </a:solidFill>
                          <a:effectLst/>
                          <a:latin typeface="宋体" pitchFamily="2" charset="-122"/>
                          <a:ea typeface="宋体" pitchFamily="2" charset="-122"/>
                          <a:cs typeface="Times New Roman"/>
                        </a:rPr>
                        <a:t>理念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加强</a:t>
                      </a:r>
                      <a:r>
                        <a:rPr lang="zh-CN" sz="2400" dirty="0">
                          <a:solidFill>
                            <a:srgbClr val="000000"/>
                          </a:solidFill>
                          <a:effectLst/>
                          <a:latin typeface="宋体" pitchFamily="2" charset="-122"/>
                          <a:ea typeface="宋体" pitchFamily="2" charset="-122"/>
                          <a:cs typeface="Times New Roman"/>
                        </a:rPr>
                        <a:t>人权法治</a:t>
                      </a:r>
                      <a:r>
                        <a:rPr lang="zh-CN" sz="2400" dirty="0" smtClean="0">
                          <a:solidFill>
                            <a:srgbClr val="000000"/>
                          </a:solidFill>
                          <a:effectLst/>
                          <a:latin typeface="宋体" pitchFamily="2" charset="-122"/>
                          <a:ea typeface="宋体" pitchFamily="2" charset="-122"/>
                          <a:cs typeface="Times New Roman"/>
                        </a:rPr>
                        <a:t>保障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保证</a:t>
                      </a:r>
                      <a:r>
                        <a:rPr lang="zh-CN" sz="2400" dirty="0">
                          <a:solidFill>
                            <a:srgbClr val="000000"/>
                          </a:solidFill>
                          <a:effectLst/>
                          <a:latin typeface="宋体" pitchFamily="2" charset="-122"/>
                          <a:ea typeface="宋体" pitchFamily="2" charset="-122"/>
                          <a:cs typeface="Times New Roman"/>
                        </a:rPr>
                        <a:t>人民依法享有广泛权利和</a:t>
                      </a:r>
                      <a:r>
                        <a:rPr lang="zh-CN" sz="2400" dirty="0" smtClean="0">
                          <a:solidFill>
                            <a:srgbClr val="000000"/>
                          </a:solidFill>
                          <a:effectLst/>
                          <a:latin typeface="宋体" pitchFamily="2" charset="-122"/>
                          <a:ea typeface="宋体" pitchFamily="2" charset="-122"/>
                          <a:cs typeface="Times New Roman"/>
                        </a:rPr>
                        <a:t>自由</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同时</a:t>
                      </a:r>
                      <a:r>
                        <a:rPr lang="zh-CN" sz="2400" dirty="0">
                          <a:solidFill>
                            <a:srgbClr val="000000"/>
                          </a:solidFill>
                          <a:effectLst/>
                          <a:latin typeface="宋体" pitchFamily="2" charset="-122"/>
                          <a:ea typeface="宋体" pitchFamily="2" charset="-122"/>
                          <a:cs typeface="Times New Roman"/>
                        </a:rPr>
                        <a:t>规定了侵害权利的法律责任</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立法机关</a:t>
                      </a:r>
                      <a:r>
                        <a:rPr lang="zh-CN" sz="2400" dirty="0">
                          <a:solidFill>
                            <a:srgbClr val="000000"/>
                          </a:solidFill>
                          <a:effectLst/>
                          <a:latin typeface="宋体" pitchFamily="2" charset="-122"/>
                          <a:ea typeface="宋体" pitchFamily="2" charset="-122"/>
                          <a:cs typeface="Times New Roman"/>
                        </a:rPr>
                        <a:t>把尊重和保障人权作为立法活动的基本</a:t>
                      </a:r>
                      <a:r>
                        <a:rPr lang="zh-CN" sz="2400" dirty="0" smtClean="0">
                          <a:solidFill>
                            <a:srgbClr val="000000"/>
                          </a:solidFill>
                          <a:effectLst/>
                          <a:latin typeface="宋体" pitchFamily="2" charset="-122"/>
                          <a:ea typeface="宋体" pitchFamily="2" charset="-122"/>
                          <a:cs typeface="Times New Roman"/>
                        </a:rPr>
                        <a:t>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保障</a:t>
                      </a:r>
                      <a:r>
                        <a:rPr lang="zh-CN" sz="2400" dirty="0">
                          <a:solidFill>
                            <a:srgbClr val="000000"/>
                          </a:solidFill>
                          <a:effectLst/>
                          <a:latin typeface="宋体" pitchFamily="2" charset="-122"/>
                          <a:ea typeface="宋体" pitchFamily="2" charset="-122"/>
                          <a:cs typeface="Times New Roman"/>
                        </a:rPr>
                        <a:t>立法的科学性和</a:t>
                      </a:r>
                      <a:r>
                        <a:rPr lang="zh-CN" sz="2400" dirty="0" smtClean="0">
                          <a:solidFill>
                            <a:srgbClr val="000000"/>
                          </a:solidFill>
                          <a:effectLst/>
                          <a:latin typeface="宋体" pitchFamily="2" charset="-122"/>
                          <a:ea typeface="宋体" pitchFamily="2" charset="-122"/>
                          <a:cs typeface="Times New Roman"/>
                        </a:rPr>
                        <a:t>民主性</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4097502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4216176997"/>
              </p:ext>
            </p:extLst>
          </p:nvPr>
        </p:nvGraphicFramePr>
        <p:xfrm>
          <a:off x="624467" y="1678801"/>
          <a:ext cx="10778382" cy="4414226"/>
        </p:xfrm>
        <a:graphic>
          <a:graphicData uri="http://schemas.openxmlformats.org/drawingml/2006/table">
            <a:tbl>
              <a:tblPr firstRow="1" firstCol="1" bandRow="1"/>
              <a:tblGrid>
                <a:gridCol w="1344508"/>
                <a:gridCol w="1095680"/>
                <a:gridCol w="2054403"/>
                <a:gridCol w="2773443"/>
                <a:gridCol w="2150393"/>
                <a:gridCol w="1359955"/>
              </a:tblGrid>
              <a:tr h="57374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4">
                  <a:txBody>
                    <a:bodyPr/>
                    <a:lstStyle/>
                    <a:p>
                      <a:pPr algn="ctr">
                        <a:lnSpc>
                          <a:spcPct val="100000"/>
                        </a:lnSpc>
                        <a:spcAft>
                          <a:spcPts val="0"/>
                        </a:spcAft>
                      </a:pPr>
                      <a:r>
                        <a:rPr lang="zh-CN" sz="2400" dirty="0" smtClean="0">
                          <a:solidFill>
                            <a:srgbClr val="FF00FF"/>
                          </a:solidFill>
                          <a:effectLst/>
                          <a:latin typeface="黑体" pitchFamily="49" charset="-122"/>
                          <a:ea typeface="黑体" pitchFamily="49" charset="-122"/>
                          <a:cs typeface="Times New Roman"/>
                        </a:rPr>
                        <a:t>坚持</a:t>
                      </a:r>
                      <a:r>
                        <a:rPr lang="zh-CN" sz="2400" dirty="0">
                          <a:solidFill>
                            <a:srgbClr val="FF00FF"/>
                          </a:solidFill>
                          <a:effectLst/>
                          <a:latin typeface="黑体" pitchFamily="49" charset="-122"/>
                          <a:ea typeface="黑体" pitchFamily="49" charset="-122"/>
                          <a:cs typeface="Times New Roman"/>
                        </a:rPr>
                        <a:t>依宪治国</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2019</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25（2），2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宪法与其他法律的关系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关系类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2018</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25，10</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崇尚宪法权威</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实践探究题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做法类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rowSpan="2">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2016</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宪法是最高的</a:t>
                      </a:r>
                    </a:p>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行为准则</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原因类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6，2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宪法与其他</a:t>
                      </a:r>
                    </a:p>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法律的关系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认识类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1728587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825828784"/>
              </p:ext>
            </p:extLst>
          </p:nvPr>
        </p:nvGraphicFramePr>
        <p:xfrm>
          <a:off x="680224" y="1416205"/>
          <a:ext cx="10861289" cy="5105028"/>
        </p:xfrm>
        <a:graphic>
          <a:graphicData uri="http://schemas.openxmlformats.org/drawingml/2006/table">
            <a:tbl>
              <a:tblPr firstRow="1" firstCol="1" bandRow="1"/>
              <a:tblGrid>
                <a:gridCol w="1761893"/>
                <a:gridCol w="1363984"/>
                <a:gridCol w="7735412"/>
              </a:tblGrid>
              <a:tr h="51295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92072">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●知道宪法规定并保障公民的基本权利</a:t>
                      </a:r>
                      <a:endParaRPr lang="zh-CN" altLang="en-US" sz="2400" dirty="0">
                        <a:solidFill>
                          <a:srgbClr val="FF00FF"/>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如何做到尊重和保障人权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4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行政</a:t>
                      </a:r>
                      <a:r>
                        <a:rPr lang="zh-CN" sz="2400" dirty="0">
                          <a:solidFill>
                            <a:srgbClr val="000000"/>
                          </a:solidFill>
                          <a:effectLst/>
                          <a:latin typeface="宋体" pitchFamily="2" charset="-122"/>
                          <a:ea typeface="宋体" pitchFamily="2" charset="-122"/>
                          <a:cs typeface="Times New Roman"/>
                        </a:rPr>
                        <a:t>机关在执法过程中应当树立尊重和保障人权的</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做到</a:t>
                      </a:r>
                      <a:r>
                        <a:rPr lang="zh-CN" sz="2400" dirty="0">
                          <a:solidFill>
                            <a:srgbClr val="000000"/>
                          </a:solidFill>
                          <a:effectLst/>
                          <a:latin typeface="宋体" pitchFamily="2" charset="-122"/>
                          <a:ea typeface="宋体" pitchFamily="2" charset="-122"/>
                          <a:cs typeface="Times New Roman"/>
                        </a:rPr>
                        <a:t>严格规范公正文明</a:t>
                      </a:r>
                      <a:r>
                        <a:rPr lang="zh-CN" sz="2400" dirty="0" smtClean="0">
                          <a:solidFill>
                            <a:srgbClr val="000000"/>
                          </a:solidFill>
                          <a:effectLst/>
                          <a:latin typeface="宋体" pitchFamily="2" charset="-122"/>
                          <a:ea typeface="宋体" pitchFamily="2" charset="-122"/>
                          <a:cs typeface="Times New Roman"/>
                        </a:rPr>
                        <a:t>执法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依宪施政、依法行政、简政放权</a:t>
                      </a:r>
                    </a:p>
                    <a:p>
                      <a:pPr>
                        <a:lnSpc>
                          <a:spcPts val="4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监察</a:t>
                      </a:r>
                      <a:r>
                        <a:rPr lang="zh-CN" sz="2400" dirty="0">
                          <a:solidFill>
                            <a:srgbClr val="000000"/>
                          </a:solidFill>
                          <a:effectLst/>
                          <a:latin typeface="宋体" pitchFamily="2" charset="-122"/>
                          <a:ea typeface="宋体" pitchFamily="2" charset="-122"/>
                          <a:cs typeface="Times New Roman"/>
                        </a:rPr>
                        <a:t>机关、审判机关、检察机关要依照宪法和法律的规定独立行使监察权、审判权、检察</a:t>
                      </a:r>
                      <a:r>
                        <a:rPr lang="zh-CN" sz="2400" dirty="0" smtClean="0">
                          <a:solidFill>
                            <a:srgbClr val="000000"/>
                          </a:solidFill>
                          <a:effectLst/>
                          <a:latin typeface="宋体" pitchFamily="2" charset="-122"/>
                          <a:ea typeface="宋体" pitchFamily="2" charset="-122"/>
                          <a:cs typeface="Times New Roman"/>
                        </a:rPr>
                        <a:t>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保护</a:t>
                      </a:r>
                      <a:r>
                        <a:rPr lang="zh-CN" sz="2400" dirty="0">
                          <a:solidFill>
                            <a:srgbClr val="000000"/>
                          </a:solidFill>
                          <a:effectLst/>
                          <a:latin typeface="宋体" pitchFamily="2" charset="-122"/>
                          <a:ea typeface="宋体" pitchFamily="2" charset="-122"/>
                          <a:cs typeface="Times New Roman"/>
                        </a:rPr>
                        <a:t>公民的各项合法权益</a:t>
                      </a:r>
                    </a:p>
                    <a:p>
                      <a:pPr>
                        <a:lnSpc>
                          <a:spcPts val="4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加强法治宣传</a:t>
                      </a:r>
                      <a:r>
                        <a:rPr lang="zh-CN" sz="2400" dirty="0" smtClean="0">
                          <a:solidFill>
                            <a:srgbClr val="000000"/>
                          </a:solidFill>
                          <a:effectLst/>
                          <a:latin typeface="宋体" pitchFamily="2" charset="-122"/>
                          <a:ea typeface="宋体" pitchFamily="2" charset="-122"/>
                          <a:cs typeface="Times New Roman"/>
                        </a:rPr>
                        <a:t>教育</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弘扬</a:t>
                      </a:r>
                      <a:r>
                        <a:rPr lang="zh-CN" sz="2400" dirty="0">
                          <a:solidFill>
                            <a:srgbClr val="000000"/>
                          </a:solidFill>
                          <a:effectLst/>
                          <a:latin typeface="宋体" pitchFamily="2" charset="-122"/>
                          <a:ea typeface="宋体" pitchFamily="2" charset="-122"/>
                          <a:cs typeface="Times New Roman"/>
                        </a:rPr>
                        <a:t>社会主义法治</a:t>
                      </a:r>
                      <a:r>
                        <a:rPr lang="zh-CN" sz="2400" dirty="0" smtClean="0">
                          <a:solidFill>
                            <a:srgbClr val="000000"/>
                          </a:solidFill>
                          <a:effectLst/>
                          <a:latin typeface="宋体" pitchFamily="2" charset="-122"/>
                          <a:ea typeface="宋体" pitchFamily="2" charset="-122"/>
                          <a:cs typeface="Times New Roman"/>
                        </a:rPr>
                        <a:t>精神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建设</a:t>
                      </a:r>
                      <a:r>
                        <a:rPr lang="zh-CN" sz="2400" dirty="0">
                          <a:solidFill>
                            <a:srgbClr val="000000"/>
                          </a:solidFill>
                          <a:effectLst/>
                          <a:latin typeface="宋体" pitchFamily="2" charset="-122"/>
                          <a:ea typeface="宋体" pitchFamily="2" charset="-122"/>
                          <a:cs typeface="Times New Roman"/>
                        </a:rPr>
                        <a:t>社会主义法治</a:t>
                      </a:r>
                      <a:r>
                        <a:rPr lang="zh-CN" sz="2400" dirty="0" smtClean="0">
                          <a:solidFill>
                            <a:srgbClr val="000000"/>
                          </a:solidFill>
                          <a:effectLst/>
                          <a:latin typeface="宋体" pitchFamily="2" charset="-122"/>
                          <a:ea typeface="宋体" pitchFamily="2" charset="-122"/>
                          <a:cs typeface="Times New Roman"/>
                        </a:rPr>
                        <a:t>文化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增强</a:t>
                      </a:r>
                      <a:r>
                        <a:rPr lang="zh-CN" sz="2400" dirty="0">
                          <a:solidFill>
                            <a:srgbClr val="000000"/>
                          </a:solidFill>
                          <a:effectLst/>
                          <a:latin typeface="宋体" pitchFamily="2" charset="-122"/>
                          <a:ea typeface="宋体" pitchFamily="2" charset="-122"/>
                          <a:cs typeface="Times New Roman"/>
                        </a:rPr>
                        <a:t>全民法治</a:t>
                      </a:r>
                      <a:r>
                        <a:rPr lang="zh-CN" sz="2400" dirty="0" smtClean="0">
                          <a:solidFill>
                            <a:srgbClr val="000000"/>
                          </a:solidFill>
                          <a:effectLst/>
                          <a:latin typeface="宋体" pitchFamily="2" charset="-122"/>
                          <a:ea typeface="宋体" pitchFamily="2" charset="-122"/>
                          <a:cs typeface="Times New Roman"/>
                        </a:rPr>
                        <a:t>观念</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形成</a:t>
                      </a:r>
                      <a:r>
                        <a:rPr lang="zh-CN" sz="2400" dirty="0">
                          <a:solidFill>
                            <a:srgbClr val="000000"/>
                          </a:solidFill>
                          <a:effectLst/>
                          <a:latin typeface="宋体" pitchFamily="2" charset="-122"/>
                          <a:ea typeface="宋体" pitchFamily="2" charset="-122"/>
                          <a:cs typeface="Times New Roman"/>
                        </a:rPr>
                        <a:t>全民守法的氛围和</a:t>
                      </a:r>
                      <a:r>
                        <a:rPr lang="zh-CN" sz="2400" dirty="0" smtClean="0">
                          <a:solidFill>
                            <a:srgbClr val="000000"/>
                          </a:solidFill>
                          <a:effectLst/>
                          <a:latin typeface="宋体" pitchFamily="2" charset="-122"/>
                          <a:ea typeface="宋体" pitchFamily="2" charset="-122"/>
                          <a:cs typeface="Times New Roman"/>
                        </a:rPr>
                        <a:t>习惯</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努力</a:t>
                      </a:r>
                      <a:r>
                        <a:rPr lang="zh-CN" sz="2400" dirty="0">
                          <a:solidFill>
                            <a:srgbClr val="000000"/>
                          </a:solidFill>
                          <a:effectLst/>
                          <a:latin typeface="宋体" pitchFamily="2" charset="-122"/>
                          <a:ea typeface="宋体" pitchFamily="2" charset="-122"/>
                          <a:cs typeface="Times New Roman"/>
                        </a:rPr>
                        <a:t>将人权理想变成现实</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0485373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66598103"/>
              </p:ext>
            </p:extLst>
          </p:nvPr>
        </p:nvGraphicFramePr>
        <p:xfrm>
          <a:off x="925551" y="1757479"/>
          <a:ext cx="10091855" cy="4141516"/>
        </p:xfrm>
        <a:graphic>
          <a:graphicData uri="http://schemas.openxmlformats.org/drawingml/2006/table">
            <a:tbl>
              <a:tblPr firstRow="1" firstCol="1" bandRow="1"/>
              <a:tblGrid>
                <a:gridCol w="1683834"/>
                <a:gridCol w="2442117"/>
                <a:gridCol w="5965904"/>
              </a:tblGrid>
              <a:tr h="47583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567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●知道宪法组织国家机构，使得国家权力运行稳定有序</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人民、人民代表大会、人民政府、监察委、人民法院、人民检察院之间的关系是怎样的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54.jpg"/>
          <p:cNvPicPr/>
          <p:nvPr/>
        </p:nvPicPr>
        <p:blipFill>
          <a:blip r:embed="rId3"/>
          <a:stretch>
            <a:fillRect/>
          </a:stretch>
        </p:blipFill>
        <p:spPr>
          <a:xfrm>
            <a:off x="5653668" y="2743200"/>
            <a:ext cx="5196468" cy="2687444"/>
          </a:xfrm>
          <a:prstGeom prst="rect">
            <a:avLst/>
          </a:prstGeom>
        </p:spPr>
      </p:pic>
    </p:spTree>
    <p:extLst>
      <p:ext uri="{BB962C8B-B14F-4D97-AF65-F5344CB8AC3E}">
        <p14:creationId xmlns="" xmlns:p14="http://schemas.microsoft.com/office/powerpoint/2010/main" val="19251406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3233292047"/>
              </p:ext>
            </p:extLst>
          </p:nvPr>
        </p:nvGraphicFramePr>
        <p:xfrm>
          <a:off x="1365389" y="1478699"/>
          <a:ext cx="9953099" cy="5022462"/>
        </p:xfrm>
        <a:graphic>
          <a:graphicData uri="http://schemas.openxmlformats.org/drawingml/2006/table">
            <a:tbl>
              <a:tblPr firstRow="1" firstCol="1" bandRow="1"/>
              <a:tblGrid>
                <a:gridCol w="1713077"/>
                <a:gridCol w="2430185"/>
                <a:gridCol w="5809837"/>
              </a:tblGrid>
              <a:tr h="579139">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4332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●知道宪法组织国家机构，使得国家权力运行稳定有序</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人民、人民代表大会、人民政府、监察委、人民法院、人民检察院之间的关系是怎样的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的一切权力属于人民。人民代表大会是人民行使国家权力的</a:t>
                      </a:r>
                      <a:r>
                        <a:rPr lang="zh-CN" sz="2400" dirty="0" smtClean="0">
                          <a:solidFill>
                            <a:srgbClr val="000000"/>
                          </a:solidFill>
                          <a:effectLst/>
                          <a:latin typeface="宋体" pitchFamily="2" charset="-122"/>
                          <a:ea typeface="宋体" pitchFamily="2" charset="-122"/>
                          <a:cs typeface="Times New Roman"/>
                        </a:rPr>
                        <a:t>机关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全国人民代表大会</a:t>
                      </a:r>
                      <a:r>
                        <a:rPr lang="zh-CN" sz="2400" dirty="0">
                          <a:solidFill>
                            <a:srgbClr val="000000"/>
                          </a:solidFill>
                          <a:effectLst/>
                          <a:latin typeface="宋体" pitchFamily="2" charset="-122"/>
                          <a:ea typeface="宋体" pitchFamily="2" charset="-122"/>
                          <a:cs typeface="Times New Roman"/>
                        </a:rPr>
                        <a:t>和地方各级人民代表大会都由民主选举</a:t>
                      </a:r>
                      <a:r>
                        <a:rPr lang="zh-CN" sz="2400" dirty="0" smtClean="0">
                          <a:solidFill>
                            <a:srgbClr val="000000"/>
                          </a:solidFill>
                          <a:effectLst/>
                          <a:latin typeface="宋体" pitchFamily="2" charset="-122"/>
                          <a:ea typeface="宋体" pitchFamily="2" charset="-122"/>
                          <a:cs typeface="Times New Roman"/>
                        </a:rPr>
                        <a:t>产生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人民</a:t>
                      </a:r>
                      <a:r>
                        <a:rPr lang="zh-CN" sz="2400" dirty="0" smtClean="0">
                          <a:solidFill>
                            <a:srgbClr val="000000"/>
                          </a:solidFill>
                          <a:effectLst/>
                          <a:latin typeface="宋体" pitchFamily="2" charset="-122"/>
                          <a:ea typeface="宋体" pitchFamily="2" charset="-122"/>
                          <a:cs typeface="Times New Roman"/>
                        </a:rPr>
                        <a:t>负责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受</a:t>
                      </a:r>
                      <a:r>
                        <a:rPr lang="zh-CN" sz="2400" dirty="0">
                          <a:solidFill>
                            <a:srgbClr val="000000"/>
                          </a:solidFill>
                          <a:effectLst/>
                          <a:latin typeface="宋体" pitchFamily="2" charset="-122"/>
                          <a:ea typeface="宋体" pitchFamily="2" charset="-122"/>
                          <a:cs typeface="Times New Roman"/>
                        </a:rPr>
                        <a:t>人民监督</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行政机关、监察机关、审判机关、检察机关都由人民代表大会</a:t>
                      </a:r>
                      <a:r>
                        <a:rPr lang="zh-CN" sz="2400" dirty="0" smtClean="0">
                          <a:solidFill>
                            <a:srgbClr val="000000"/>
                          </a:solidFill>
                          <a:effectLst/>
                          <a:latin typeface="宋体" pitchFamily="2" charset="-122"/>
                          <a:ea typeface="宋体" pitchFamily="2" charset="-122"/>
                          <a:cs typeface="Times New Roman"/>
                        </a:rPr>
                        <a:t>产生</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对</a:t>
                      </a:r>
                      <a:r>
                        <a:rPr lang="zh-CN" sz="2400" dirty="0">
                          <a:solidFill>
                            <a:srgbClr val="000000"/>
                          </a:solidFill>
                          <a:effectLst/>
                          <a:latin typeface="宋体" pitchFamily="2" charset="-122"/>
                          <a:ea typeface="宋体" pitchFamily="2" charset="-122"/>
                          <a:cs typeface="Times New Roman"/>
                        </a:rPr>
                        <a:t>它</a:t>
                      </a:r>
                      <a:r>
                        <a:rPr lang="zh-CN" sz="2400" dirty="0" smtClean="0">
                          <a:solidFill>
                            <a:srgbClr val="000000"/>
                          </a:solidFill>
                          <a:effectLst/>
                          <a:latin typeface="宋体" pitchFamily="2" charset="-122"/>
                          <a:ea typeface="宋体" pitchFamily="2" charset="-122"/>
                          <a:cs typeface="Times New Roman"/>
                        </a:rPr>
                        <a:t>负责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受</a:t>
                      </a:r>
                      <a:r>
                        <a:rPr lang="zh-CN" sz="2400" dirty="0">
                          <a:solidFill>
                            <a:srgbClr val="000000"/>
                          </a:solidFill>
                          <a:effectLst/>
                          <a:latin typeface="宋体" pitchFamily="2" charset="-122"/>
                          <a:ea typeface="宋体" pitchFamily="2" charset="-122"/>
                          <a:cs typeface="Times New Roman"/>
                        </a:rPr>
                        <a:t>它监督</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72694874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3654766762"/>
              </p:ext>
            </p:extLst>
          </p:nvPr>
        </p:nvGraphicFramePr>
        <p:xfrm>
          <a:off x="1521506" y="1757479"/>
          <a:ext cx="9819283" cy="4487205"/>
        </p:xfrm>
        <a:graphic>
          <a:graphicData uri="http://schemas.openxmlformats.org/drawingml/2006/table">
            <a:tbl>
              <a:tblPr firstRow="1" firstCol="1" bandRow="1"/>
              <a:tblGrid>
                <a:gridCol w="2124943"/>
                <a:gridCol w="1962614"/>
                <a:gridCol w="5731726"/>
              </a:tblGrid>
              <a:tr h="56090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630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●知道宪法组织国家机构，使得国家权力运行稳定有序</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宪法与国家机构的关系是怎样的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通过组织</a:t>
                      </a:r>
                      <a:r>
                        <a:rPr lang="zh-CN" sz="2400" dirty="0" smtClean="0">
                          <a:solidFill>
                            <a:srgbClr val="000000"/>
                          </a:solidFill>
                          <a:effectLst/>
                          <a:latin typeface="宋体" pitchFamily="2" charset="-122"/>
                          <a:ea typeface="宋体" pitchFamily="2" charset="-122"/>
                          <a:cs typeface="Times New Roman"/>
                        </a:rPr>
                        <a:t>国家机构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授予</a:t>
                      </a:r>
                      <a:r>
                        <a:rPr lang="zh-CN" sz="2400" dirty="0">
                          <a:solidFill>
                            <a:srgbClr val="000000"/>
                          </a:solidFill>
                          <a:effectLst/>
                          <a:latin typeface="宋体" pitchFamily="2" charset="-122"/>
                          <a:ea typeface="宋体" pitchFamily="2" charset="-122"/>
                          <a:cs typeface="Times New Roman"/>
                        </a:rPr>
                        <a:t>国家机构特定</a:t>
                      </a:r>
                      <a:r>
                        <a:rPr lang="zh-CN" sz="2400" dirty="0" smtClean="0">
                          <a:solidFill>
                            <a:srgbClr val="000000"/>
                          </a:solidFill>
                          <a:effectLst/>
                          <a:latin typeface="宋体" pitchFamily="2" charset="-122"/>
                          <a:ea typeface="宋体" pitchFamily="2" charset="-122"/>
                          <a:cs typeface="Times New Roman"/>
                        </a:rPr>
                        <a:t>职权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明确</a:t>
                      </a:r>
                      <a:r>
                        <a:rPr lang="zh-CN" sz="2400" dirty="0">
                          <a:solidFill>
                            <a:srgbClr val="000000"/>
                          </a:solidFill>
                          <a:effectLst/>
                          <a:latin typeface="宋体" pitchFamily="2" charset="-122"/>
                          <a:ea typeface="宋体" pitchFamily="2" charset="-122"/>
                          <a:cs typeface="Times New Roman"/>
                        </a:rPr>
                        <a:t>国家机构的组成、任期、工作方式等</a:t>
                      </a:r>
                      <a:r>
                        <a:rPr lang="zh-CN" sz="2400" dirty="0" smtClean="0">
                          <a:solidFill>
                            <a:srgbClr val="000000"/>
                          </a:solidFill>
                          <a:effectLst/>
                          <a:latin typeface="宋体" pitchFamily="2" charset="-122"/>
                          <a:ea typeface="宋体" pitchFamily="2" charset="-122"/>
                          <a:cs typeface="Times New Roman"/>
                        </a:rPr>
                        <a:t>内容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使得</a:t>
                      </a:r>
                      <a:r>
                        <a:rPr lang="zh-CN" sz="2400" dirty="0">
                          <a:solidFill>
                            <a:srgbClr val="000000"/>
                          </a:solidFill>
                          <a:effectLst/>
                          <a:latin typeface="宋体" pitchFamily="2" charset="-122"/>
                          <a:ea typeface="宋体" pitchFamily="2" charset="-122"/>
                          <a:cs typeface="Times New Roman"/>
                        </a:rPr>
                        <a:t>国家权力的运行稳定有序</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宪法是如何组织国家机构的</a:t>
                      </a:r>
                      <a:r>
                        <a:rPr lang="en-US" sz="2400" b="1" dirty="0">
                          <a:solidFill>
                            <a:srgbClr val="000000"/>
                          </a:solidFill>
                          <a:effectLst/>
                          <a:latin typeface="宋体" pitchFamily="2" charset="-122"/>
                          <a:ea typeface="宋体" pitchFamily="2" charset="-122"/>
                          <a:cs typeface="Times New Roman"/>
                        </a:rPr>
                        <a:t>)</a:t>
                      </a:r>
                      <a:endParaRPr lang="zh-CN" sz="2400" b="1" dirty="0">
                        <a:solidFill>
                          <a:srgbClr val="000000"/>
                        </a:solidFill>
                        <a:effectLst/>
                        <a:latin typeface="宋体" pitchFamily="2" charset="-122"/>
                        <a:ea typeface="宋体" pitchFamily="2" charset="-122"/>
                        <a:cs typeface="Times New Roman"/>
                      </a:endParaRP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国家机构</a:t>
                      </a:r>
                      <a:r>
                        <a:rPr lang="zh-CN" sz="2400" dirty="0">
                          <a:solidFill>
                            <a:srgbClr val="000000"/>
                          </a:solidFill>
                          <a:effectLst/>
                          <a:latin typeface="宋体" pitchFamily="2" charset="-122"/>
                          <a:ea typeface="宋体" pitchFamily="2" charset="-122"/>
                          <a:cs typeface="Times New Roman"/>
                        </a:rPr>
                        <a:t>依据宪法行使</a:t>
                      </a:r>
                      <a:r>
                        <a:rPr lang="zh-CN" sz="2400" dirty="0" smtClean="0">
                          <a:solidFill>
                            <a:srgbClr val="000000"/>
                          </a:solidFill>
                          <a:effectLst/>
                          <a:latin typeface="宋体" pitchFamily="2" charset="-122"/>
                          <a:ea typeface="宋体" pitchFamily="2" charset="-122"/>
                          <a:cs typeface="Times New Roman"/>
                        </a:rPr>
                        <a:t>权力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以</a:t>
                      </a:r>
                      <a:r>
                        <a:rPr lang="zh-CN" sz="2400" dirty="0">
                          <a:solidFill>
                            <a:srgbClr val="000000"/>
                          </a:solidFill>
                          <a:effectLst/>
                          <a:latin typeface="宋体" pitchFamily="2" charset="-122"/>
                          <a:ea typeface="宋体" pitchFamily="2" charset="-122"/>
                          <a:cs typeface="Times New Roman"/>
                        </a:rPr>
                        <a:t>实现和维护人民的根本利益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766116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107494017"/>
              </p:ext>
            </p:extLst>
          </p:nvPr>
        </p:nvGraphicFramePr>
        <p:xfrm>
          <a:off x="1115122" y="1467547"/>
          <a:ext cx="10169911" cy="4864296"/>
        </p:xfrm>
        <a:graphic>
          <a:graphicData uri="http://schemas.openxmlformats.org/drawingml/2006/table">
            <a:tbl>
              <a:tblPr firstRow="1" firstCol="1" bandRow="1"/>
              <a:tblGrid>
                <a:gridCol w="1750393"/>
                <a:gridCol w="1501424"/>
                <a:gridCol w="6918094"/>
              </a:tblGrid>
              <a:tr h="56090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630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●知道宪法组织国家机构，使得国家权力运行稳定有序</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我国国家机构实行的原则及其主要体现是什么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原则</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民主集中制</a:t>
                      </a:r>
                      <a:r>
                        <a:rPr lang="zh-CN" sz="2400" dirty="0">
                          <a:solidFill>
                            <a:srgbClr val="000000"/>
                          </a:solidFill>
                          <a:effectLst/>
                          <a:latin typeface="宋体" pitchFamily="2" charset="-122"/>
                          <a:ea typeface="宋体" pitchFamily="2" charset="-122"/>
                          <a:cs typeface="Times New Roman"/>
                        </a:rPr>
                        <a:t>原则</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体现</a:t>
                      </a:r>
                      <a:r>
                        <a:rPr lang="en-US" sz="2400" dirty="0" smtClean="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在国家机构与人民的关系</a:t>
                      </a:r>
                      <a:r>
                        <a:rPr lang="zh-CN" sz="2400" dirty="0" smtClean="0">
                          <a:solidFill>
                            <a:srgbClr val="000000"/>
                          </a:solidFill>
                          <a:effectLst/>
                          <a:latin typeface="宋体" pitchFamily="2" charset="-122"/>
                          <a:ea typeface="宋体" pitchFamily="2" charset="-122"/>
                          <a:cs typeface="Times New Roman"/>
                        </a:rPr>
                        <a:t>方面</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国家权力</a:t>
                      </a:r>
                      <a:r>
                        <a:rPr lang="zh-CN" sz="2400" dirty="0">
                          <a:solidFill>
                            <a:srgbClr val="000000"/>
                          </a:solidFill>
                          <a:effectLst/>
                          <a:latin typeface="宋体" pitchFamily="2" charset="-122"/>
                          <a:ea typeface="宋体" pitchFamily="2" charset="-122"/>
                          <a:cs typeface="Times New Roman"/>
                        </a:rPr>
                        <a:t>来自</a:t>
                      </a:r>
                      <a:r>
                        <a:rPr lang="zh-CN" sz="2400" dirty="0" smtClean="0">
                          <a:solidFill>
                            <a:srgbClr val="000000"/>
                          </a:solidFill>
                          <a:effectLst/>
                          <a:latin typeface="宋体" pitchFamily="2" charset="-122"/>
                          <a:ea typeface="宋体" pitchFamily="2" charset="-122"/>
                          <a:cs typeface="Times New Roman"/>
                        </a:rPr>
                        <a:t>人民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由</a:t>
                      </a:r>
                      <a:r>
                        <a:rPr lang="zh-CN" sz="2400" dirty="0">
                          <a:solidFill>
                            <a:srgbClr val="000000"/>
                          </a:solidFill>
                          <a:effectLst/>
                          <a:latin typeface="宋体" pitchFamily="2" charset="-122"/>
                          <a:ea typeface="宋体" pitchFamily="2" charset="-122"/>
                          <a:cs typeface="Times New Roman"/>
                        </a:rPr>
                        <a:t>人民选举产生国家权力</a:t>
                      </a:r>
                      <a:r>
                        <a:rPr lang="zh-CN" sz="2400" dirty="0" smtClean="0">
                          <a:solidFill>
                            <a:srgbClr val="000000"/>
                          </a:solidFill>
                          <a:effectLst/>
                          <a:latin typeface="宋体" pitchFamily="2" charset="-122"/>
                          <a:ea typeface="宋体" pitchFamily="2" charset="-122"/>
                          <a:cs typeface="Times New Roman"/>
                        </a:rPr>
                        <a:t>机关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国家权力</a:t>
                      </a:r>
                      <a:r>
                        <a:rPr lang="zh-CN" sz="2400" dirty="0">
                          <a:solidFill>
                            <a:srgbClr val="000000"/>
                          </a:solidFill>
                          <a:effectLst/>
                          <a:latin typeface="宋体" pitchFamily="2" charset="-122"/>
                          <a:ea typeface="宋体" pitchFamily="2" charset="-122"/>
                          <a:cs typeface="Times New Roman"/>
                        </a:rPr>
                        <a:t>机关在国家机构中居于主导</a:t>
                      </a:r>
                      <a:r>
                        <a:rPr lang="zh-CN" sz="2400" dirty="0" smtClean="0">
                          <a:solidFill>
                            <a:srgbClr val="000000"/>
                          </a:solidFill>
                          <a:effectLst/>
                          <a:latin typeface="宋体" pitchFamily="2" charset="-122"/>
                          <a:ea typeface="宋体" pitchFamily="2" charset="-122"/>
                          <a:cs typeface="Times New Roman"/>
                        </a:rPr>
                        <a:t>地位</a:t>
                      </a:r>
                      <a:r>
                        <a:rPr lang="en-US" sz="2400" dirty="0" smtClean="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在中央与地方国家机构的关系</a:t>
                      </a:r>
                      <a:r>
                        <a:rPr lang="zh-CN" sz="2400" dirty="0" smtClean="0">
                          <a:solidFill>
                            <a:srgbClr val="000000"/>
                          </a:solidFill>
                          <a:effectLst/>
                          <a:latin typeface="宋体" pitchFamily="2" charset="-122"/>
                          <a:ea typeface="宋体" pitchFamily="2" charset="-122"/>
                          <a:cs typeface="Times New Roman"/>
                        </a:rPr>
                        <a:t>方面</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中央</a:t>
                      </a:r>
                      <a:r>
                        <a:rPr lang="zh-CN" sz="2400" dirty="0">
                          <a:solidFill>
                            <a:srgbClr val="000000"/>
                          </a:solidFill>
                          <a:effectLst/>
                          <a:latin typeface="宋体" pitchFamily="2" charset="-122"/>
                          <a:ea typeface="宋体" pitchFamily="2" charset="-122"/>
                          <a:cs typeface="Times New Roman"/>
                        </a:rPr>
                        <a:t>和地方的国家机构职权的</a:t>
                      </a:r>
                      <a:r>
                        <a:rPr lang="zh-CN" sz="2400" dirty="0" smtClean="0">
                          <a:solidFill>
                            <a:srgbClr val="000000"/>
                          </a:solidFill>
                          <a:effectLst/>
                          <a:latin typeface="宋体" pitchFamily="2" charset="-122"/>
                          <a:ea typeface="宋体" pitchFamily="2" charset="-122"/>
                          <a:cs typeface="Times New Roman"/>
                        </a:rPr>
                        <a:t>划分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遵循</a:t>
                      </a:r>
                      <a:r>
                        <a:rPr lang="zh-CN" sz="2400" dirty="0">
                          <a:solidFill>
                            <a:srgbClr val="000000"/>
                          </a:solidFill>
                          <a:effectLst/>
                          <a:latin typeface="宋体" pitchFamily="2" charset="-122"/>
                          <a:ea typeface="宋体" pitchFamily="2" charset="-122"/>
                          <a:cs typeface="Times New Roman"/>
                        </a:rPr>
                        <a:t>在中央的统一领导</a:t>
                      </a:r>
                      <a:r>
                        <a:rPr lang="zh-CN" sz="2400" dirty="0" smtClean="0">
                          <a:solidFill>
                            <a:srgbClr val="000000"/>
                          </a:solidFill>
                          <a:effectLst/>
                          <a:latin typeface="宋体" pitchFamily="2" charset="-122"/>
                          <a:ea typeface="宋体" pitchFamily="2" charset="-122"/>
                          <a:cs typeface="Times New Roman"/>
                        </a:rPr>
                        <a:t>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充分</a:t>
                      </a:r>
                      <a:r>
                        <a:rPr lang="zh-CN" sz="2400" dirty="0">
                          <a:solidFill>
                            <a:srgbClr val="000000"/>
                          </a:solidFill>
                          <a:effectLst/>
                          <a:latin typeface="宋体" pitchFamily="2" charset="-122"/>
                          <a:ea typeface="宋体" pitchFamily="2" charset="-122"/>
                          <a:cs typeface="Times New Roman"/>
                        </a:rPr>
                        <a:t>发挥地方的主动性、积极性的</a:t>
                      </a:r>
                      <a:r>
                        <a:rPr lang="zh-CN" sz="2400" dirty="0" smtClean="0">
                          <a:solidFill>
                            <a:srgbClr val="000000"/>
                          </a:solidFill>
                          <a:effectLst/>
                          <a:latin typeface="宋体" pitchFamily="2" charset="-122"/>
                          <a:ea typeface="宋体" pitchFamily="2" charset="-122"/>
                          <a:cs typeface="Times New Roman"/>
                        </a:rPr>
                        <a:t>原则</a:t>
                      </a:r>
                      <a:r>
                        <a:rPr lang="en-US" sz="2400" dirty="0" smtClean="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在国家机关内部作出决策、决定</a:t>
                      </a:r>
                      <a:r>
                        <a:rPr lang="zh-CN" sz="2400" dirty="0" smtClean="0">
                          <a:solidFill>
                            <a:srgbClr val="000000"/>
                          </a:solidFill>
                          <a:effectLst/>
                          <a:latin typeface="宋体" pitchFamily="2" charset="-122"/>
                          <a:ea typeface="宋体" pitchFamily="2" charset="-122"/>
                          <a:cs typeface="Times New Roman"/>
                        </a:rPr>
                        <a:t>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实行</a:t>
                      </a:r>
                      <a:r>
                        <a:rPr lang="zh-CN" sz="2400" dirty="0">
                          <a:solidFill>
                            <a:srgbClr val="000000"/>
                          </a:solidFill>
                          <a:effectLst/>
                          <a:latin typeface="宋体" pitchFamily="2" charset="-122"/>
                          <a:ea typeface="宋体" pitchFamily="2" charset="-122"/>
                          <a:cs typeface="Times New Roman"/>
                        </a:rPr>
                        <a:t>民主集中制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46798216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652936633"/>
              </p:ext>
            </p:extLst>
          </p:nvPr>
        </p:nvGraphicFramePr>
        <p:xfrm>
          <a:off x="747132" y="1422943"/>
          <a:ext cx="10760927" cy="4861148"/>
        </p:xfrm>
        <a:graphic>
          <a:graphicData uri="http://schemas.openxmlformats.org/drawingml/2006/table">
            <a:tbl>
              <a:tblPr firstRow="1" firstCol="1" bandRow="1"/>
              <a:tblGrid>
                <a:gridCol w="2207941"/>
                <a:gridCol w="1483112"/>
                <a:gridCol w="7069874"/>
              </a:tblGrid>
              <a:tr h="475838">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567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●懂得权力需要制约，认识规范国家权力运行以保障公民权利是我国宪法的核心价值追求</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宪法为什么要规范国家权力运行</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权力</a:t>
                      </a:r>
                      <a:r>
                        <a:rPr lang="zh-CN" sz="2400" dirty="0">
                          <a:solidFill>
                            <a:srgbClr val="000000"/>
                          </a:solidFill>
                          <a:effectLst/>
                          <a:latin typeface="宋体" pitchFamily="2" charset="-122"/>
                          <a:ea typeface="宋体" pitchFamily="2" charset="-122"/>
                          <a:cs typeface="Times New Roman"/>
                        </a:rPr>
                        <a:t>是把双刃</a:t>
                      </a:r>
                      <a:r>
                        <a:rPr lang="zh-CN" sz="2400" dirty="0" smtClean="0">
                          <a:solidFill>
                            <a:srgbClr val="000000"/>
                          </a:solidFill>
                          <a:effectLst/>
                          <a:latin typeface="宋体" pitchFamily="2" charset="-122"/>
                          <a:ea typeface="宋体" pitchFamily="2" charset="-122"/>
                          <a:cs typeface="Times New Roman"/>
                        </a:rPr>
                        <a:t>剑</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运用</a:t>
                      </a:r>
                      <a:r>
                        <a:rPr lang="zh-CN" sz="2400" dirty="0">
                          <a:solidFill>
                            <a:srgbClr val="000000"/>
                          </a:solidFill>
                          <a:effectLst/>
                          <a:latin typeface="宋体" pitchFamily="2" charset="-122"/>
                          <a:ea typeface="宋体" pitchFamily="2" charset="-122"/>
                          <a:cs typeface="Times New Roman"/>
                        </a:rPr>
                        <a:t>得</a:t>
                      </a:r>
                      <a:r>
                        <a:rPr lang="zh-CN" sz="2400" dirty="0" smtClean="0">
                          <a:solidFill>
                            <a:srgbClr val="000000"/>
                          </a:solidFill>
                          <a:effectLst/>
                          <a:latin typeface="宋体" pitchFamily="2" charset="-122"/>
                          <a:ea typeface="宋体" pitchFamily="2" charset="-122"/>
                          <a:cs typeface="Times New Roman"/>
                        </a:rPr>
                        <a:t>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可以</a:t>
                      </a:r>
                      <a:r>
                        <a:rPr lang="zh-CN" sz="2400" dirty="0">
                          <a:solidFill>
                            <a:srgbClr val="000000"/>
                          </a:solidFill>
                          <a:effectLst/>
                          <a:latin typeface="宋体" pitchFamily="2" charset="-122"/>
                          <a:ea typeface="宋体" pitchFamily="2" charset="-122"/>
                          <a:cs typeface="Times New Roman"/>
                        </a:rPr>
                        <a:t>造福于</a:t>
                      </a:r>
                      <a:r>
                        <a:rPr lang="zh-CN" sz="2400" dirty="0" smtClean="0">
                          <a:solidFill>
                            <a:srgbClr val="000000"/>
                          </a:solidFill>
                          <a:effectLst/>
                          <a:latin typeface="宋体" pitchFamily="2" charset="-122"/>
                          <a:ea typeface="宋体" pitchFamily="2" charset="-122"/>
                          <a:cs typeface="Times New Roman"/>
                        </a:rPr>
                        <a:t>民</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如果</a:t>
                      </a:r>
                      <a:r>
                        <a:rPr lang="zh-CN" sz="2400" dirty="0">
                          <a:solidFill>
                            <a:srgbClr val="000000"/>
                          </a:solidFill>
                          <a:effectLst/>
                          <a:latin typeface="宋体" pitchFamily="2" charset="-122"/>
                          <a:ea typeface="宋体" pitchFamily="2" charset="-122"/>
                          <a:cs typeface="Times New Roman"/>
                        </a:rPr>
                        <a:t>被</a:t>
                      </a:r>
                      <a:r>
                        <a:rPr lang="zh-CN" sz="2400" dirty="0" smtClean="0">
                          <a:solidFill>
                            <a:srgbClr val="000000"/>
                          </a:solidFill>
                          <a:effectLst/>
                          <a:latin typeface="宋体" pitchFamily="2" charset="-122"/>
                          <a:ea typeface="宋体" pitchFamily="2" charset="-122"/>
                          <a:cs typeface="Times New Roman"/>
                        </a:rPr>
                        <a:t>滥用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则</a:t>
                      </a:r>
                      <a:r>
                        <a:rPr lang="zh-CN" sz="2400" dirty="0">
                          <a:solidFill>
                            <a:srgbClr val="000000"/>
                          </a:solidFill>
                          <a:effectLst/>
                          <a:latin typeface="宋体" pitchFamily="2" charset="-122"/>
                          <a:ea typeface="宋体" pitchFamily="2" charset="-122"/>
                          <a:cs typeface="Times New Roman"/>
                        </a:rPr>
                        <a:t>会滋生</a:t>
                      </a:r>
                      <a:r>
                        <a:rPr lang="zh-CN" sz="2400" dirty="0" smtClean="0">
                          <a:solidFill>
                            <a:srgbClr val="000000"/>
                          </a:solidFill>
                          <a:effectLst/>
                          <a:latin typeface="宋体" pitchFamily="2" charset="-122"/>
                          <a:ea typeface="宋体" pitchFamily="2" charset="-122"/>
                          <a:cs typeface="Times New Roman"/>
                        </a:rPr>
                        <a:t>腐败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贻害无穷</a:t>
                      </a:r>
                      <a:endParaRPr lang="zh-CN" sz="2400" dirty="0">
                        <a:solidFill>
                          <a:srgbClr val="000000"/>
                        </a:solidFill>
                        <a:effectLst/>
                        <a:latin typeface="宋体" pitchFamily="2" charset="-122"/>
                        <a:ea typeface="宋体" pitchFamily="2" charset="-122"/>
                        <a:cs typeface="Times New Roman"/>
                      </a:endParaRPr>
                    </a:p>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加强对权力运行的制约和</a:t>
                      </a:r>
                      <a:r>
                        <a:rPr lang="zh-CN" sz="2400" dirty="0" smtClean="0">
                          <a:solidFill>
                            <a:srgbClr val="000000"/>
                          </a:solidFill>
                          <a:effectLst/>
                          <a:latin typeface="宋体" pitchFamily="2" charset="-122"/>
                          <a:ea typeface="宋体" pitchFamily="2" charset="-122"/>
                          <a:cs typeface="Times New Roman"/>
                        </a:rPr>
                        <a:t>监督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让</a:t>
                      </a:r>
                      <a:r>
                        <a:rPr lang="zh-CN" sz="2400" dirty="0">
                          <a:solidFill>
                            <a:srgbClr val="000000"/>
                          </a:solidFill>
                          <a:effectLst/>
                          <a:latin typeface="宋体" pitchFamily="2" charset="-122"/>
                          <a:ea typeface="宋体" pitchFamily="2" charset="-122"/>
                          <a:cs typeface="Times New Roman"/>
                        </a:rPr>
                        <a:t>人民监督</a:t>
                      </a:r>
                      <a:r>
                        <a:rPr lang="zh-CN" sz="2400" dirty="0" smtClean="0">
                          <a:solidFill>
                            <a:srgbClr val="000000"/>
                          </a:solidFill>
                          <a:effectLst/>
                          <a:latin typeface="宋体" pitchFamily="2" charset="-122"/>
                          <a:ea typeface="宋体" pitchFamily="2" charset="-122"/>
                          <a:cs typeface="Times New Roman"/>
                        </a:rPr>
                        <a:t>权力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让</a:t>
                      </a:r>
                      <a:r>
                        <a:rPr lang="zh-CN" sz="2400" dirty="0">
                          <a:solidFill>
                            <a:srgbClr val="000000"/>
                          </a:solidFill>
                          <a:effectLst/>
                          <a:latin typeface="宋体" pitchFamily="2" charset="-122"/>
                          <a:ea typeface="宋体" pitchFamily="2" charset="-122"/>
                          <a:cs typeface="Times New Roman"/>
                        </a:rPr>
                        <a:t>权力在阳光下</a:t>
                      </a:r>
                      <a:r>
                        <a:rPr lang="zh-CN" sz="2400" dirty="0" smtClean="0">
                          <a:solidFill>
                            <a:srgbClr val="000000"/>
                          </a:solidFill>
                          <a:effectLst/>
                          <a:latin typeface="宋体" pitchFamily="2" charset="-122"/>
                          <a:ea typeface="宋体" pitchFamily="2" charset="-122"/>
                          <a:cs typeface="Times New Roman"/>
                        </a:rPr>
                        <a:t>运行</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把</a:t>
                      </a:r>
                      <a:r>
                        <a:rPr lang="zh-CN" sz="2400" dirty="0">
                          <a:solidFill>
                            <a:srgbClr val="000000"/>
                          </a:solidFill>
                          <a:effectLst/>
                          <a:latin typeface="宋体" pitchFamily="2" charset="-122"/>
                          <a:ea typeface="宋体" pitchFamily="2" charset="-122"/>
                          <a:cs typeface="Times New Roman"/>
                        </a:rPr>
                        <a:t>权力关进制度的笼子</a:t>
                      </a:r>
                    </a:p>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规范</a:t>
                      </a:r>
                      <a:r>
                        <a:rPr lang="zh-CN" sz="2400" dirty="0">
                          <a:solidFill>
                            <a:srgbClr val="000000"/>
                          </a:solidFill>
                          <a:effectLst/>
                          <a:latin typeface="宋体" pitchFamily="2" charset="-122"/>
                          <a:ea typeface="宋体" pitchFamily="2" charset="-122"/>
                          <a:cs typeface="Times New Roman"/>
                        </a:rPr>
                        <a:t>国家权力运行以保障公民</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这</a:t>
                      </a:r>
                      <a:r>
                        <a:rPr lang="zh-CN" sz="2400" dirty="0">
                          <a:solidFill>
                            <a:srgbClr val="000000"/>
                          </a:solidFill>
                          <a:effectLst/>
                          <a:latin typeface="宋体" pitchFamily="2" charset="-122"/>
                          <a:ea typeface="宋体" pitchFamily="2" charset="-122"/>
                          <a:cs typeface="Times New Roman"/>
                        </a:rPr>
                        <a:t>是宪法的核心价值追求</a:t>
                      </a:r>
                    </a:p>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国家权力</a:t>
                      </a:r>
                      <a:r>
                        <a:rPr lang="zh-CN" sz="2400" dirty="0">
                          <a:solidFill>
                            <a:srgbClr val="000000"/>
                          </a:solidFill>
                          <a:effectLst/>
                          <a:latin typeface="宋体" pitchFamily="2" charset="-122"/>
                          <a:ea typeface="宋体" pitchFamily="2" charset="-122"/>
                          <a:cs typeface="Times New Roman"/>
                        </a:rPr>
                        <a:t>必须在宪法和法律限定的范围内行使</a:t>
                      </a:r>
                    </a:p>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只有</a:t>
                      </a:r>
                      <a:r>
                        <a:rPr lang="zh-CN" sz="2400" dirty="0">
                          <a:solidFill>
                            <a:srgbClr val="000000"/>
                          </a:solidFill>
                          <a:effectLst/>
                          <a:latin typeface="宋体" pitchFamily="2" charset="-122"/>
                          <a:ea typeface="宋体" pitchFamily="2" charset="-122"/>
                          <a:cs typeface="Times New Roman"/>
                        </a:rPr>
                        <a:t>依法规范权力</a:t>
                      </a:r>
                      <a:r>
                        <a:rPr lang="zh-CN" sz="2400" dirty="0" smtClean="0">
                          <a:solidFill>
                            <a:srgbClr val="000000"/>
                          </a:solidFill>
                          <a:effectLst/>
                          <a:latin typeface="宋体" pitchFamily="2" charset="-122"/>
                          <a:ea typeface="宋体" pitchFamily="2" charset="-122"/>
                          <a:cs typeface="Times New Roman"/>
                        </a:rPr>
                        <a:t>运行</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才能</a:t>
                      </a:r>
                      <a:r>
                        <a:rPr lang="zh-CN" sz="2400" dirty="0">
                          <a:solidFill>
                            <a:srgbClr val="000000"/>
                          </a:solidFill>
                          <a:effectLst/>
                          <a:latin typeface="宋体" pitchFamily="2" charset="-122"/>
                          <a:ea typeface="宋体" pitchFamily="2" charset="-122"/>
                          <a:cs typeface="Times New Roman"/>
                        </a:rPr>
                        <a:t>保证人民赋予的权力始终用来为人民谋利益</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5156708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3782804447"/>
              </p:ext>
            </p:extLst>
          </p:nvPr>
        </p:nvGraphicFramePr>
        <p:xfrm>
          <a:off x="970157" y="1411791"/>
          <a:ext cx="10727473" cy="4765985"/>
        </p:xfrm>
        <a:graphic>
          <a:graphicData uri="http://schemas.openxmlformats.org/drawingml/2006/table">
            <a:tbl>
              <a:tblPr firstRow="1" firstCol="1" bandRow="1"/>
              <a:tblGrid>
                <a:gridCol w="2096428"/>
                <a:gridCol w="1538869"/>
                <a:gridCol w="7092176"/>
              </a:tblGrid>
              <a:tr h="568366">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9761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●懂得权力需要制约，认识规范国家权力运行以保障公民权利是我国宪法的核心价值追求</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我国宪法如何规范国家权力的运行</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6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国家权力</a:t>
                      </a:r>
                      <a:r>
                        <a:rPr lang="zh-CN" sz="2400" dirty="0">
                          <a:solidFill>
                            <a:srgbClr val="000000"/>
                          </a:solidFill>
                          <a:effectLst/>
                          <a:latin typeface="宋体" pitchFamily="2" charset="-122"/>
                          <a:ea typeface="宋体" pitchFamily="2" charset="-122"/>
                          <a:cs typeface="Times New Roman"/>
                        </a:rPr>
                        <a:t>必须在宪法和法律限定的范围内行使</a:t>
                      </a:r>
                    </a:p>
                    <a:p>
                      <a:pPr>
                        <a:lnSpc>
                          <a:spcPts val="36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国家机关</a:t>
                      </a:r>
                      <a:r>
                        <a:rPr lang="zh-CN" sz="2400" dirty="0">
                          <a:solidFill>
                            <a:srgbClr val="000000"/>
                          </a:solidFill>
                          <a:effectLst/>
                          <a:latin typeface="宋体" pitchFamily="2" charset="-122"/>
                          <a:ea typeface="宋体" pitchFamily="2" charset="-122"/>
                          <a:cs typeface="Times New Roman"/>
                        </a:rPr>
                        <a:t>行使权力应当有法律</a:t>
                      </a:r>
                      <a:r>
                        <a:rPr lang="zh-CN" sz="2400" dirty="0" smtClean="0">
                          <a:solidFill>
                            <a:srgbClr val="000000"/>
                          </a:solidFill>
                          <a:effectLst/>
                          <a:latin typeface="宋体" pitchFamily="2" charset="-122"/>
                          <a:ea typeface="宋体" pitchFamily="2" charset="-122"/>
                          <a:cs typeface="Times New Roman"/>
                        </a:rPr>
                        <a:t>依据</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不能</a:t>
                      </a:r>
                      <a:r>
                        <a:rPr lang="zh-CN" sz="2400" dirty="0">
                          <a:solidFill>
                            <a:srgbClr val="000000"/>
                          </a:solidFill>
                          <a:effectLst/>
                          <a:latin typeface="宋体" pitchFamily="2" charset="-122"/>
                          <a:ea typeface="宋体" pitchFamily="2" charset="-122"/>
                          <a:cs typeface="Times New Roman"/>
                        </a:rPr>
                        <a:t>超越权限行使</a:t>
                      </a:r>
                      <a:r>
                        <a:rPr lang="zh-CN" sz="2400" dirty="0" smtClean="0">
                          <a:solidFill>
                            <a:srgbClr val="000000"/>
                          </a:solidFill>
                          <a:effectLst/>
                          <a:latin typeface="宋体" pitchFamily="2" charset="-122"/>
                          <a:ea typeface="宋体" pitchFamily="2" charset="-122"/>
                          <a:cs typeface="Times New Roman"/>
                        </a:rPr>
                        <a:t>权力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不能滥用权力</a:t>
                      </a:r>
                    </a:p>
                    <a:p>
                      <a:pPr>
                        <a:lnSpc>
                          <a:spcPts val="36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国家机关</a:t>
                      </a:r>
                      <a:r>
                        <a:rPr lang="zh-CN" sz="2400" dirty="0">
                          <a:solidFill>
                            <a:srgbClr val="000000"/>
                          </a:solidFill>
                          <a:effectLst/>
                          <a:latin typeface="宋体" pitchFamily="2" charset="-122"/>
                          <a:ea typeface="宋体" pitchFamily="2" charset="-122"/>
                          <a:cs typeface="Times New Roman"/>
                        </a:rPr>
                        <a:t>及其工作人员必须依法行使权力、履行</a:t>
                      </a:r>
                      <a:r>
                        <a:rPr lang="zh-CN" sz="2400" dirty="0" smtClean="0">
                          <a:solidFill>
                            <a:srgbClr val="000000"/>
                          </a:solidFill>
                          <a:effectLst/>
                          <a:latin typeface="宋体" pitchFamily="2" charset="-122"/>
                          <a:ea typeface="宋体" pitchFamily="2" charset="-122"/>
                          <a:cs typeface="Times New Roman"/>
                        </a:rPr>
                        <a:t>职责</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不得</a:t>
                      </a:r>
                      <a:r>
                        <a:rPr lang="zh-CN" sz="2400" dirty="0">
                          <a:solidFill>
                            <a:srgbClr val="000000"/>
                          </a:solidFill>
                          <a:effectLst/>
                          <a:latin typeface="宋体" pitchFamily="2" charset="-122"/>
                          <a:ea typeface="宋体" pitchFamily="2" charset="-122"/>
                          <a:cs typeface="Times New Roman"/>
                        </a:rPr>
                        <a:t>懈怠、推诿</a:t>
                      </a:r>
                    </a:p>
                    <a:p>
                      <a:pPr>
                        <a:lnSpc>
                          <a:spcPts val="36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和法律要求国家权力必须严格按照法定的途径和方式行使</a:t>
                      </a:r>
                    </a:p>
                    <a:p>
                      <a:pPr>
                        <a:lnSpc>
                          <a:spcPts val="36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权利的行使不能</a:t>
                      </a:r>
                      <a:r>
                        <a:rPr lang="zh-CN" sz="2400" dirty="0" smtClean="0">
                          <a:solidFill>
                            <a:srgbClr val="000000"/>
                          </a:solidFill>
                          <a:effectLst/>
                          <a:latin typeface="宋体" pitchFamily="2" charset="-122"/>
                          <a:ea typeface="宋体" pitchFamily="2" charset="-122"/>
                          <a:cs typeface="Times New Roman"/>
                        </a:rPr>
                        <a:t>任性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法定</a:t>
                      </a:r>
                      <a:r>
                        <a:rPr lang="zh-CN" sz="2400" dirty="0">
                          <a:solidFill>
                            <a:srgbClr val="000000"/>
                          </a:solidFill>
                          <a:effectLst/>
                          <a:latin typeface="宋体" pitchFamily="2" charset="-122"/>
                          <a:ea typeface="宋体" pitchFamily="2" charset="-122"/>
                          <a:cs typeface="Times New Roman"/>
                        </a:rPr>
                        <a:t>职责必须</a:t>
                      </a:r>
                      <a:r>
                        <a:rPr lang="zh-CN" sz="2400" dirty="0" smtClean="0">
                          <a:solidFill>
                            <a:srgbClr val="000000"/>
                          </a:solidFill>
                          <a:effectLst/>
                          <a:latin typeface="宋体" pitchFamily="2" charset="-122"/>
                          <a:ea typeface="宋体" pitchFamily="2" charset="-122"/>
                          <a:cs typeface="Times New Roman"/>
                        </a:rPr>
                        <a:t>为</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法</a:t>
                      </a:r>
                      <a:r>
                        <a:rPr lang="zh-CN" sz="2400" dirty="0">
                          <a:solidFill>
                            <a:srgbClr val="000000"/>
                          </a:solidFill>
                          <a:effectLst/>
                          <a:latin typeface="宋体" pitchFamily="2" charset="-122"/>
                          <a:ea typeface="宋体" pitchFamily="2" charset="-122"/>
                          <a:cs typeface="Times New Roman"/>
                        </a:rPr>
                        <a:t>无授权不可为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57461272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580540" y="1991668"/>
            <a:ext cx="11094787" cy="4524315"/>
          </a:xfrm>
          <a:prstGeom prst="rect">
            <a:avLst/>
          </a:prstGeom>
          <a:noFill/>
          <a:ln w="9525">
            <a:noFill/>
          </a:ln>
        </p:spPr>
        <p:txBody>
          <a:bodyPr wrap="square">
            <a:spAutoFit/>
          </a:bodyPr>
          <a:lstStyle/>
          <a:p>
            <a:pPr indent="0">
              <a:lnSpc>
                <a:spcPct val="150000"/>
              </a:lnSpc>
              <a:spcBef>
                <a:spcPts val="0"/>
              </a:spcBef>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altLang="zh-CN" sz="2400" dirty="0" smtClean="0">
              <a:solidFill>
                <a:srgbClr val="000000"/>
              </a:solidFill>
              <a:latin typeface="黑体" pitchFamily="49" charset="-122"/>
              <a:ea typeface="黑体" pitchFamily="49" charset="-122"/>
              <a:cs typeface="Times New Roman" panose="02020603050405020304" pitchFamily="18" charset="0"/>
            </a:endParaRP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理解宪法是国家的</a:t>
            </a:r>
            <a:r>
              <a:rPr lang="zh-CN" altLang="zh-CN" sz="2400" dirty="0" smtClean="0">
                <a:solidFill>
                  <a:srgbClr val="000000"/>
                </a:solidFill>
                <a:latin typeface="宋体" pitchFamily="2" charset="-122"/>
                <a:ea typeface="宋体" pitchFamily="2" charset="-122"/>
                <a:cs typeface="Times New Roman"/>
              </a:rPr>
              <a:t>根本法</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是</a:t>
            </a:r>
            <a:r>
              <a:rPr lang="zh-CN" altLang="zh-CN" sz="2400" dirty="0">
                <a:solidFill>
                  <a:srgbClr val="000000"/>
                </a:solidFill>
                <a:latin typeface="宋体" pitchFamily="2" charset="-122"/>
                <a:ea typeface="宋体" pitchFamily="2" charset="-122"/>
                <a:cs typeface="Times New Roman"/>
              </a:rPr>
              <a:t>一切组织和个人的根本活动准则</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p>
          <a:p>
            <a:pPr>
              <a:lnSpc>
                <a:spcPct val="150000"/>
              </a:lnSpc>
              <a:spcAft>
                <a:spcPts val="0"/>
              </a:spcAft>
            </a:pP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统编教材八下第二课</a:t>
            </a: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从宪法内容、法律效力、制定和修改程序方面体会宪法与其他法律的</a:t>
            </a:r>
            <a:r>
              <a:rPr lang="zh-CN" altLang="zh-CN" sz="2400" dirty="0" smtClean="0">
                <a:solidFill>
                  <a:srgbClr val="000000"/>
                </a:solidFill>
                <a:latin typeface="宋体" pitchFamily="2" charset="-122"/>
                <a:ea typeface="宋体" pitchFamily="2" charset="-122"/>
                <a:cs typeface="Times New Roman"/>
              </a:rPr>
              <a:t>区别</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认识</a:t>
            </a:r>
            <a:r>
              <a:rPr lang="zh-CN" altLang="zh-CN" sz="2400" dirty="0">
                <a:solidFill>
                  <a:srgbClr val="000000"/>
                </a:solidFill>
                <a:latin typeface="宋体" pitchFamily="2" charset="-122"/>
                <a:ea typeface="宋体" pitchFamily="2" charset="-122"/>
                <a:cs typeface="Times New Roman"/>
              </a:rPr>
              <a:t>宪法在国家法律体系中具有最高的法律地位、法律权威和</a:t>
            </a:r>
            <a:r>
              <a:rPr lang="zh-CN" altLang="zh-CN" sz="2400" dirty="0" smtClean="0">
                <a:solidFill>
                  <a:srgbClr val="000000"/>
                </a:solidFill>
                <a:latin typeface="宋体" pitchFamily="2" charset="-122"/>
                <a:ea typeface="宋体" pitchFamily="2" charset="-122"/>
                <a:cs typeface="Times New Roman"/>
              </a:rPr>
              <a:t>法律效力</a:t>
            </a:r>
            <a:r>
              <a:rPr lang="en-US" altLang="zh-CN" sz="2400" dirty="0" smtClean="0">
                <a:solidFill>
                  <a:srgbClr val="000000"/>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统编教材八下第二课</a:t>
            </a:r>
          </a:p>
          <a:p>
            <a:pPr>
              <a:lnSpc>
                <a:spcPct val="150000"/>
              </a:lnSpc>
            </a:pPr>
            <a:r>
              <a:rPr lang="en-US" altLang="zh-CN" sz="2400" dirty="0">
                <a:solidFill>
                  <a:srgbClr val="000000"/>
                </a:solidFill>
                <a:latin typeface="宋体" pitchFamily="2" charset="-122"/>
                <a:ea typeface="宋体" pitchFamily="2" charset="-122"/>
                <a:cs typeface="Times New Roman"/>
              </a:rPr>
              <a:t>3.</a:t>
            </a:r>
            <a:r>
              <a:rPr lang="zh-CN" altLang="zh-CN" sz="2400" dirty="0">
                <a:solidFill>
                  <a:srgbClr val="000000"/>
                </a:solidFill>
                <a:latin typeface="宋体" pitchFamily="2" charset="-122"/>
                <a:ea typeface="宋体" pitchFamily="2" charset="-122"/>
                <a:cs typeface="Times New Roman"/>
              </a:rPr>
              <a:t>懂得宪法与我们的生活</a:t>
            </a:r>
            <a:r>
              <a:rPr lang="zh-CN" altLang="zh-CN" sz="2400" dirty="0" smtClean="0">
                <a:solidFill>
                  <a:srgbClr val="000000"/>
                </a:solidFill>
                <a:latin typeface="宋体" pitchFamily="2" charset="-122"/>
                <a:ea typeface="宋体" pitchFamily="2" charset="-122"/>
                <a:cs typeface="Times New Roman"/>
              </a:rPr>
              <a:t>息息相关</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树立</a:t>
            </a:r>
            <a:r>
              <a:rPr lang="zh-CN" altLang="zh-CN" sz="2400" dirty="0">
                <a:solidFill>
                  <a:srgbClr val="000000"/>
                </a:solidFill>
                <a:latin typeface="宋体" pitchFamily="2" charset="-122"/>
                <a:ea typeface="宋体" pitchFamily="2" charset="-122"/>
                <a:cs typeface="Times New Roman"/>
              </a:rPr>
              <a:t>宪法至上的</a:t>
            </a:r>
            <a:r>
              <a:rPr lang="zh-CN" altLang="zh-CN" sz="2400" dirty="0" smtClean="0">
                <a:solidFill>
                  <a:srgbClr val="000000"/>
                </a:solidFill>
                <a:latin typeface="宋体" pitchFamily="2" charset="-122"/>
                <a:ea typeface="宋体" pitchFamily="2" charset="-122"/>
                <a:cs typeface="Times New Roman"/>
              </a:rPr>
              <a:t>理念</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增强</a:t>
            </a:r>
            <a:r>
              <a:rPr lang="zh-CN" altLang="zh-CN" sz="2400" dirty="0">
                <a:solidFill>
                  <a:srgbClr val="000000"/>
                </a:solidFill>
                <a:latin typeface="宋体" pitchFamily="2" charset="-122"/>
                <a:ea typeface="宋体" pitchFamily="2" charset="-122"/>
                <a:cs typeface="Times New Roman"/>
              </a:rPr>
              <a:t>宪法意识</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统编教材八下第二课</a:t>
            </a:r>
            <a:endPar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1" name="组合 10"/>
          <p:cNvGrpSpPr/>
          <p:nvPr/>
        </p:nvGrpSpPr>
        <p:grpSpPr>
          <a:xfrm>
            <a:off x="580539" y="1363773"/>
            <a:ext cx="4828140" cy="627895"/>
            <a:chOff x="1034884" y="629878"/>
            <a:chExt cx="4384642" cy="627895"/>
          </a:xfrm>
        </p:grpSpPr>
        <p:sp>
          <p:nvSpPr>
            <p:cNvPr id="12" name="圆角矩形 6"/>
            <p:cNvSpPr/>
            <p:nvPr>
              <p:custDataLst>
                <p:tags r:id="rId1"/>
              </p:custDataLst>
            </p:nvPr>
          </p:nvSpPr>
          <p:spPr>
            <a:xfrm flipH="1">
              <a:off x="2642639" y="664168"/>
              <a:ext cx="2776887"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保障宪法实施</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2</a:t>
              </a:r>
              <a:endParaRPr lang="zh-CN" altLang="en-US" sz="2800" b="1" strike="noStrike" noProof="1">
                <a:solidFill>
                  <a:schemeClr val="bg1"/>
                </a:solidFill>
                <a:latin typeface="黑体" pitchFamily="49" charset="-122"/>
                <a:ea typeface="黑体" pitchFamily="49" charset="-122"/>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564053771"/>
              </p:ext>
            </p:extLst>
          </p:nvPr>
        </p:nvGraphicFramePr>
        <p:xfrm>
          <a:off x="724829" y="1397542"/>
          <a:ext cx="10995103" cy="4959350"/>
        </p:xfrm>
        <a:graphic>
          <a:graphicData uri="http://schemas.openxmlformats.org/drawingml/2006/table">
            <a:tbl>
              <a:tblPr firstRow="1" firstCol="1" bandRow="1"/>
              <a:tblGrid>
                <a:gridCol w="1884556"/>
                <a:gridCol w="1483113"/>
                <a:gridCol w="7627434"/>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●理解宪法是国家的</a:t>
                      </a:r>
                      <a:r>
                        <a:rPr lang="zh-CN" sz="2400" dirty="0" smtClean="0">
                          <a:solidFill>
                            <a:srgbClr val="FF00FF"/>
                          </a:solidFill>
                          <a:effectLst/>
                          <a:latin typeface="黑体" pitchFamily="49" charset="-122"/>
                          <a:ea typeface="黑体" pitchFamily="49" charset="-122"/>
                          <a:cs typeface="Times New Roman"/>
                        </a:rPr>
                        <a:t>根本法</a:t>
                      </a:r>
                      <a:r>
                        <a:rPr lang="zh-CN" alt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是</a:t>
                      </a:r>
                      <a:r>
                        <a:rPr lang="zh-CN" sz="2400" dirty="0">
                          <a:solidFill>
                            <a:srgbClr val="FF00FF"/>
                          </a:solidFill>
                          <a:effectLst/>
                          <a:latin typeface="黑体" pitchFamily="49" charset="-122"/>
                          <a:ea typeface="黑体" pitchFamily="49" charset="-122"/>
                          <a:cs typeface="Times New Roman"/>
                        </a:rPr>
                        <a:t>一切组织和个人的根本活动准则</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我国宪法的构成、性质、内容和地位、作用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4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构成</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现行宪法除序言</a:t>
                      </a:r>
                      <a:r>
                        <a:rPr lang="zh-CN" sz="2400" dirty="0" smtClean="0">
                          <a:solidFill>
                            <a:srgbClr val="000000"/>
                          </a:solidFill>
                          <a:effectLst/>
                          <a:latin typeface="宋体" pitchFamily="2" charset="-122"/>
                          <a:ea typeface="宋体" pitchFamily="2" charset="-122"/>
                          <a:cs typeface="Times New Roman"/>
                        </a:rPr>
                        <a:t>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设有</a:t>
                      </a:r>
                      <a:r>
                        <a:rPr lang="zh-CN" sz="2400" dirty="0">
                          <a:solidFill>
                            <a:srgbClr val="000000"/>
                          </a:solidFill>
                          <a:effectLst/>
                          <a:latin typeface="宋体" pitchFamily="2" charset="-122"/>
                          <a:ea typeface="宋体" pitchFamily="2" charset="-122"/>
                          <a:cs typeface="Times New Roman"/>
                        </a:rPr>
                        <a:t>第一章</a:t>
                      </a:r>
                      <a:r>
                        <a:rPr lang="zh-CN" sz="2400" dirty="0" smtClean="0">
                          <a:solidFill>
                            <a:srgbClr val="000000"/>
                          </a:solidFill>
                          <a:effectLst/>
                          <a:latin typeface="宋体" pitchFamily="2" charset="-122"/>
                          <a:ea typeface="宋体" pitchFamily="2" charset="-122"/>
                          <a:cs typeface="Times New Roman"/>
                        </a:rPr>
                        <a:t>总纲</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第二</a:t>
                      </a:r>
                      <a:r>
                        <a:rPr lang="zh-CN" sz="2400" dirty="0">
                          <a:solidFill>
                            <a:srgbClr val="000000"/>
                          </a:solidFill>
                          <a:effectLst/>
                          <a:latin typeface="宋体" pitchFamily="2" charset="-122"/>
                          <a:ea typeface="宋体" pitchFamily="2" charset="-122"/>
                          <a:cs typeface="Times New Roman"/>
                        </a:rPr>
                        <a:t>章公民的基本权利和</a:t>
                      </a:r>
                      <a:r>
                        <a:rPr lang="zh-CN" sz="2400" dirty="0" smtClean="0">
                          <a:solidFill>
                            <a:srgbClr val="000000"/>
                          </a:solidFill>
                          <a:effectLst/>
                          <a:latin typeface="宋体" pitchFamily="2" charset="-122"/>
                          <a:ea typeface="宋体" pitchFamily="2" charset="-122"/>
                          <a:cs typeface="Times New Roman"/>
                        </a:rPr>
                        <a:t>义务</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第三</a:t>
                      </a:r>
                      <a:r>
                        <a:rPr lang="zh-CN" sz="2400" dirty="0">
                          <a:solidFill>
                            <a:srgbClr val="000000"/>
                          </a:solidFill>
                          <a:effectLst/>
                          <a:latin typeface="宋体" pitchFamily="2" charset="-122"/>
                          <a:ea typeface="宋体" pitchFamily="2" charset="-122"/>
                          <a:cs typeface="Times New Roman"/>
                        </a:rPr>
                        <a:t>章</a:t>
                      </a:r>
                      <a:r>
                        <a:rPr lang="zh-CN" sz="2400" dirty="0" smtClean="0">
                          <a:solidFill>
                            <a:srgbClr val="000000"/>
                          </a:solidFill>
                          <a:effectLst/>
                          <a:latin typeface="宋体" pitchFamily="2" charset="-122"/>
                          <a:ea typeface="宋体" pitchFamily="2" charset="-122"/>
                          <a:cs typeface="Times New Roman"/>
                        </a:rPr>
                        <a:t>国家机构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第四</a:t>
                      </a:r>
                      <a:r>
                        <a:rPr lang="zh-CN" sz="2400" dirty="0">
                          <a:solidFill>
                            <a:srgbClr val="000000"/>
                          </a:solidFill>
                          <a:effectLst/>
                          <a:latin typeface="宋体" pitchFamily="2" charset="-122"/>
                          <a:ea typeface="宋体" pitchFamily="2" charset="-122"/>
                          <a:cs typeface="Times New Roman"/>
                        </a:rPr>
                        <a:t>章国旗、国歌、国徽、</a:t>
                      </a:r>
                      <a:r>
                        <a:rPr lang="zh-CN" sz="2400" dirty="0" smtClean="0">
                          <a:solidFill>
                            <a:srgbClr val="000000"/>
                          </a:solidFill>
                          <a:effectLst/>
                          <a:latin typeface="宋体" pitchFamily="2" charset="-122"/>
                          <a:ea typeface="宋体" pitchFamily="2" charset="-122"/>
                          <a:cs typeface="Times New Roman"/>
                        </a:rPr>
                        <a:t>首都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共</a:t>
                      </a:r>
                      <a:r>
                        <a:rPr lang="zh-CN" sz="2400" dirty="0">
                          <a:solidFill>
                            <a:srgbClr val="000000"/>
                          </a:solidFill>
                          <a:effectLst/>
                          <a:latin typeface="宋体" pitchFamily="2" charset="-122"/>
                          <a:ea typeface="宋体" pitchFamily="2" charset="-122"/>
                          <a:cs typeface="Times New Roman"/>
                        </a:rPr>
                        <a:t>四章一百四十三条</a:t>
                      </a:r>
                    </a:p>
                    <a:p>
                      <a:pPr>
                        <a:lnSpc>
                          <a:spcPts val="4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性质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我国</a:t>
                      </a:r>
                      <a:r>
                        <a:rPr lang="zh-CN" sz="2400" dirty="0">
                          <a:solidFill>
                            <a:srgbClr val="000000"/>
                          </a:solidFill>
                          <a:effectLst/>
                          <a:latin typeface="宋体" pitchFamily="2" charset="-122"/>
                          <a:ea typeface="宋体" pitchFamily="2" charset="-122"/>
                          <a:cs typeface="Times New Roman"/>
                        </a:rPr>
                        <a:t>宪法是党和人民意志的集中</a:t>
                      </a:r>
                      <a:r>
                        <a:rPr lang="zh-CN" sz="2400" dirty="0" smtClean="0">
                          <a:solidFill>
                            <a:srgbClr val="000000"/>
                          </a:solidFill>
                          <a:effectLst/>
                          <a:latin typeface="宋体" pitchFamily="2" charset="-122"/>
                          <a:ea typeface="宋体" pitchFamily="2" charset="-122"/>
                          <a:cs typeface="Times New Roman"/>
                        </a:rPr>
                        <a:t>体现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国家的根本法</a:t>
                      </a:r>
                    </a:p>
                    <a:p>
                      <a:pPr>
                        <a:lnSpc>
                          <a:spcPts val="4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内容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规定了我国的国家性质、根本制度、根本任务、公民的基本权利和义务、国家机构的组织及其职权等国家生活中最根本、最重要的</a:t>
                      </a:r>
                      <a:r>
                        <a:rPr lang="zh-CN" sz="2400" dirty="0" smtClean="0">
                          <a:solidFill>
                            <a:srgbClr val="000000"/>
                          </a:solidFill>
                          <a:effectLst/>
                          <a:latin typeface="宋体" pitchFamily="2" charset="-122"/>
                          <a:ea typeface="宋体" pitchFamily="2" charset="-122"/>
                          <a:cs typeface="Times New Roman"/>
                        </a:rPr>
                        <a:t>问题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涉及政治</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经济</a:t>
                      </a:r>
                      <a:r>
                        <a:rPr lang="zh-CN" sz="2400" dirty="0">
                          <a:solidFill>
                            <a:srgbClr val="000000"/>
                          </a:solidFill>
                          <a:effectLst/>
                          <a:latin typeface="宋体" pitchFamily="2" charset="-122"/>
                          <a:ea typeface="宋体" pitchFamily="2" charset="-122"/>
                          <a:cs typeface="Times New Roman"/>
                        </a:rPr>
                        <a:t>、文化和社会生活等各个</a:t>
                      </a:r>
                      <a:r>
                        <a:rPr lang="zh-CN" sz="2400" dirty="0" smtClean="0">
                          <a:solidFill>
                            <a:srgbClr val="000000"/>
                          </a:solidFill>
                          <a:effectLst/>
                          <a:latin typeface="宋体" pitchFamily="2" charset="-122"/>
                          <a:ea typeface="宋体" pitchFamily="2" charset="-122"/>
                          <a:cs typeface="Times New Roman"/>
                        </a:rPr>
                        <a:t>方面</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681541371"/>
              </p:ext>
            </p:extLst>
          </p:nvPr>
        </p:nvGraphicFramePr>
        <p:xfrm>
          <a:off x="818978" y="1609415"/>
          <a:ext cx="10655626" cy="4512604"/>
        </p:xfrm>
        <a:graphic>
          <a:graphicData uri="http://schemas.openxmlformats.org/drawingml/2006/table">
            <a:tbl>
              <a:tblPr firstRow="1" firstCol="1" bandRow="1"/>
              <a:tblGrid>
                <a:gridCol w="1658253"/>
                <a:gridCol w="1827140"/>
                <a:gridCol w="7170233"/>
              </a:tblGrid>
              <a:tr h="575312">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37292">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●理解宪法是国家的</a:t>
                      </a:r>
                      <a:r>
                        <a:rPr lang="zh-CN" sz="2400" dirty="0" smtClean="0">
                          <a:solidFill>
                            <a:srgbClr val="FF00FF"/>
                          </a:solidFill>
                          <a:effectLst/>
                          <a:latin typeface="黑体" pitchFamily="49" charset="-122"/>
                          <a:ea typeface="黑体" pitchFamily="49" charset="-122"/>
                          <a:cs typeface="Times New Roman"/>
                        </a:rPr>
                        <a:t>根本法</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是</a:t>
                      </a:r>
                      <a:r>
                        <a:rPr lang="zh-CN" sz="2400" dirty="0">
                          <a:solidFill>
                            <a:srgbClr val="FF00FF"/>
                          </a:solidFill>
                          <a:effectLst/>
                          <a:latin typeface="黑体" pitchFamily="49" charset="-122"/>
                          <a:ea typeface="黑体" pitchFamily="49" charset="-122"/>
                          <a:cs typeface="Times New Roman"/>
                        </a:rPr>
                        <a:t>一切组织和个人的根本活动准则</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我国宪法的构成、性质、内容和地位、作用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地位</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是党和人民意志的集中</a:t>
                      </a:r>
                      <a:r>
                        <a:rPr lang="zh-CN" sz="2400" dirty="0" smtClean="0">
                          <a:solidFill>
                            <a:srgbClr val="000000"/>
                          </a:solidFill>
                          <a:effectLst/>
                          <a:latin typeface="宋体" pitchFamily="2" charset="-122"/>
                          <a:ea typeface="宋体" pitchFamily="2" charset="-122"/>
                          <a:cs typeface="Times New Roman"/>
                        </a:rPr>
                        <a:t>体现</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国家的</a:t>
                      </a:r>
                      <a:r>
                        <a:rPr lang="zh-CN" sz="2400" dirty="0" smtClean="0">
                          <a:solidFill>
                            <a:srgbClr val="000000"/>
                          </a:solidFill>
                          <a:effectLst/>
                          <a:latin typeface="宋体" pitchFamily="2" charset="-122"/>
                          <a:ea typeface="宋体" pitchFamily="2" charset="-122"/>
                          <a:cs typeface="Times New Roman"/>
                        </a:rPr>
                        <a:t>根本法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是一切组织和个人的根本活动</a:t>
                      </a:r>
                      <a:r>
                        <a:rPr lang="zh-CN" sz="2400" dirty="0" smtClean="0">
                          <a:solidFill>
                            <a:srgbClr val="000000"/>
                          </a:solidFill>
                          <a:effectLst/>
                          <a:latin typeface="宋体" pitchFamily="2" charset="-122"/>
                          <a:ea typeface="宋体" pitchFamily="2" charset="-122"/>
                          <a:cs typeface="Times New Roman"/>
                        </a:rPr>
                        <a:t>准则</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在法律体系中具有最高的法律地位、法律权威和法律</a:t>
                      </a:r>
                      <a:r>
                        <a:rPr lang="zh-CN" sz="2400" dirty="0" smtClean="0">
                          <a:solidFill>
                            <a:srgbClr val="000000"/>
                          </a:solidFill>
                          <a:effectLst/>
                          <a:latin typeface="宋体" pitchFamily="2" charset="-122"/>
                          <a:ea typeface="宋体" pitchFamily="2" charset="-122"/>
                          <a:cs typeface="Times New Roman"/>
                        </a:rPr>
                        <a:t>效力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是国家法制统一的基础</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（5）</a:t>
                      </a:r>
                      <a:r>
                        <a:rPr lang="zh-CN" sz="2400" dirty="0" smtClean="0">
                          <a:solidFill>
                            <a:srgbClr val="000000"/>
                          </a:solidFill>
                          <a:effectLst/>
                          <a:latin typeface="宋体" pitchFamily="2" charset="-122"/>
                          <a:ea typeface="宋体" pitchFamily="2" charset="-122"/>
                          <a:cs typeface="Times New Roman"/>
                        </a:rPr>
                        <a:t>作用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确认和保障公民基本</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公民权利的保障</a:t>
                      </a:r>
                      <a:r>
                        <a:rPr lang="zh-CN" sz="2400" dirty="0" smtClean="0">
                          <a:solidFill>
                            <a:srgbClr val="000000"/>
                          </a:solidFill>
                          <a:effectLst/>
                          <a:latin typeface="宋体" pitchFamily="2" charset="-122"/>
                          <a:ea typeface="宋体" pitchFamily="2" charset="-122"/>
                          <a:cs typeface="Times New Roman"/>
                        </a:rPr>
                        <a:t>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组织</a:t>
                      </a:r>
                      <a:r>
                        <a:rPr lang="zh-CN" sz="2400" dirty="0" smtClean="0">
                          <a:solidFill>
                            <a:srgbClr val="000000"/>
                          </a:solidFill>
                          <a:effectLst/>
                          <a:latin typeface="宋体" pitchFamily="2" charset="-122"/>
                          <a:ea typeface="宋体" pitchFamily="2" charset="-122"/>
                          <a:cs typeface="Times New Roman"/>
                        </a:rPr>
                        <a:t>国家机构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规范</a:t>
                      </a:r>
                      <a:r>
                        <a:rPr lang="zh-CN" sz="2400" dirty="0">
                          <a:solidFill>
                            <a:srgbClr val="000000"/>
                          </a:solidFill>
                          <a:effectLst/>
                          <a:latin typeface="宋体" pitchFamily="2" charset="-122"/>
                          <a:ea typeface="宋体" pitchFamily="2" charset="-122"/>
                          <a:cs typeface="Times New Roman"/>
                        </a:rPr>
                        <a:t>国家权力</a:t>
                      </a:r>
                      <a:r>
                        <a:rPr lang="zh-CN" sz="2400" dirty="0" smtClean="0">
                          <a:solidFill>
                            <a:srgbClr val="000000"/>
                          </a:solidFill>
                          <a:effectLst/>
                          <a:latin typeface="宋体" pitchFamily="2" charset="-122"/>
                          <a:ea typeface="宋体" pitchFamily="2" charset="-122"/>
                          <a:cs typeface="Times New Roman"/>
                        </a:rPr>
                        <a:t>行使</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治国安邦的总章程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6817212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1756597802"/>
              </p:ext>
            </p:extLst>
          </p:nvPr>
        </p:nvGraphicFramePr>
        <p:xfrm>
          <a:off x="1005824" y="1851102"/>
          <a:ext cx="9699346" cy="3769115"/>
        </p:xfrm>
        <a:graphic>
          <a:graphicData uri="http://schemas.openxmlformats.org/drawingml/2006/table">
            <a:tbl>
              <a:tblPr firstRow="1" firstCol="1" bandRow="1"/>
              <a:tblGrid>
                <a:gridCol w="1302345"/>
                <a:gridCol w="893553"/>
                <a:gridCol w="1936478"/>
                <a:gridCol w="2065488"/>
                <a:gridCol w="2051824"/>
                <a:gridCol w="1449658"/>
              </a:tblGrid>
              <a:tr h="65196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3431">
                <a:tc rowSpan="3">
                  <a:txBody>
                    <a:bodyPr/>
                    <a:lstStyle/>
                    <a:p>
                      <a:pPr algn="ctr">
                        <a:lnSpc>
                          <a:spcPct val="100000"/>
                        </a:lnSpc>
                        <a:spcAft>
                          <a:spcPts val="0"/>
                        </a:spcAft>
                      </a:pPr>
                      <a:r>
                        <a:rPr lang="zh-CN" sz="2400" dirty="0">
                          <a:solidFill>
                            <a:srgbClr val="FF00FF"/>
                          </a:solidFill>
                          <a:effectLst/>
                          <a:latin typeface="黑体" pitchFamily="49" charset="-122"/>
                          <a:ea typeface="黑体" pitchFamily="49" charset="-122"/>
                          <a:cs typeface="Times New Roman"/>
                        </a:rPr>
                        <a:t>加强宪法监督</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2021</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7，2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对权力的监督</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做法类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46862">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2018</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25（2），3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权力需要监督</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实践探究题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判断及原因类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46862">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2015</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23，3</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行使监督权的途径和方法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做法类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271957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634471397"/>
              </p:ext>
            </p:extLst>
          </p:nvPr>
        </p:nvGraphicFramePr>
        <p:xfrm>
          <a:off x="1198119" y="1776684"/>
          <a:ext cx="9819285" cy="3947376"/>
        </p:xfrm>
        <a:graphic>
          <a:graphicData uri="http://schemas.openxmlformats.org/drawingml/2006/table">
            <a:tbl>
              <a:tblPr firstRow="1" firstCol="1" bandRow="1"/>
              <a:tblGrid>
                <a:gridCol w="1690047"/>
                <a:gridCol w="1773044"/>
                <a:gridCol w="6356194"/>
              </a:tblGrid>
              <a:tr h="0">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4461">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●理解宪法是国家的</a:t>
                      </a:r>
                      <a:r>
                        <a:rPr lang="zh-CN" sz="2400" dirty="0" smtClean="0">
                          <a:solidFill>
                            <a:srgbClr val="FF00FF"/>
                          </a:solidFill>
                          <a:effectLst/>
                          <a:latin typeface="黑体" pitchFamily="49" charset="-122"/>
                          <a:ea typeface="黑体" pitchFamily="49" charset="-122"/>
                          <a:cs typeface="Times New Roman"/>
                        </a:rPr>
                        <a:t>根本法</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是</a:t>
                      </a:r>
                      <a:r>
                        <a:rPr lang="zh-CN" sz="2400" dirty="0">
                          <a:solidFill>
                            <a:srgbClr val="FF00FF"/>
                          </a:solidFill>
                          <a:effectLst/>
                          <a:latin typeface="黑体" pitchFamily="49" charset="-122"/>
                          <a:ea typeface="黑体" pitchFamily="49" charset="-122"/>
                          <a:cs typeface="Times New Roman"/>
                        </a:rPr>
                        <a:t>一切组织和个人的根本活动准则</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一切组织和个人为什么要把宪法作为根本的活动准则</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集中体现人民的共同</a:t>
                      </a:r>
                      <a:r>
                        <a:rPr lang="zh-CN" sz="2400" dirty="0" smtClean="0">
                          <a:solidFill>
                            <a:srgbClr val="000000"/>
                          </a:solidFill>
                          <a:effectLst/>
                          <a:latin typeface="宋体" pitchFamily="2" charset="-122"/>
                          <a:ea typeface="宋体" pitchFamily="2" charset="-122"/>
                          <a:cs typeface="Times New Roman"/>
                        </a:rPr>
                        <a:t>意志</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具有</a:t>
                      </a:r>
                      <a:r>
                        <a:rPr lang="zh-CN" sz="2400" dirty="0">
                          <a:solidFill>
                            <a:srgbClr val="000000"/>
                          </a:solidFill>
                          <a:effectLst/>
                          <a:latin typeface="宋体" pitchFamily="2" charset="-122"/>
                          <a:ea typeface="宋体" pitchFamily="2" charset="-122"/>
                          <a:cs typeface="Times New Roman"/>
                        </a:rPr>
                        <a:t>至高无上的权威。宪法的权威关系国家的命运、社会的安定和人民的根本利益</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如果</a:t>
                      </a:r>
                      <a:r>
                        <a:rPr lang="zh-CN" sz="2400" dirty="0">
                          <a:solidFill>
                            <a:srgbClr val="000000"/>
                          </a:solidFill>
                          <a:effectLst/>
                          <a:latin typeface="宋体" pitchFamily="2" charset="-122"/>
                          <a:ea typeface="宋体" pitchFamily="2" charset="-122"/>
                          <a:cs typeface="Times New Roman"/>
                        </a:rPr>
                        <a:t>宪法没有</a:t>
                      </a:r>
                      <a:r>
                        <a:rPr lang="zh-CN" sz="2400" dirty="0" smtClean="0">
                          <a:solidFill>
                            <a:srgbClr val="000000"/>
                          </a:solidFill>
                          <a:effectLst/>
                          <a:latin typeface="宋体" pitchFamily="2" charset="-122"/>
                          <a:ea typeface="宋体" pitchFamily="2" charset="-122"/>
                          <a:cs typeface="Times New Roman"/>
                        </a:rPr>
                        <a:t>权威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法治</a:t>
                      </a:r>
                      <a:r>
                        <a:rPr lang="zh-CN" sz="2400" dirty="0">
                          <a:solidFill>
                            <a:srgbClr val="000000"/>
                          </a:solidFill>
                          <a:effectLst/>
                          <a:latin typeface="宋体" pitchFamily="2" charset="-122"/>
                          <a:ea typeface="宋体" pitchFamily="2" charset="-122"/>
                          <a:cs typeface="Times New Roman"/>
                        </a:rPr>
                        <a:t>的权威就树立不</a:t>
                      </a:r>
                      <a:r>
                        <a:rPr lang="zh-CN" sz="2400" dirty="0" smtClean="0">
                          <a:solidFill>
                            <a:srgbClr val="000000"/>
                          </a:solidFill>
                          <a:effectLst/>
                          <a:latin typeface="宋体" pitchFamily="2" charset="-122"/>
                          <a:ea typeface="宋体" pitchFamily="2" charset="-122"/>
                          <a:cs typeface="Times New Roman"/>
                        </a:rPr>
                        <a:t>起来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如果</a:t>
                      </a:r>
                      <a:r>
                        <a:rPr lang="zh-CN" sz="2400" dirty="0">
                          <a:solidFill>
                            <a:srgbClr val="000000"/>
                          </a:solidFill>
                          <a:effectLst/>
                          <a:latin typeface="宋体" pitchFamily="2" charset="-122"/>
                          <a:ea typeface="宋体" pitchFamily="2" charset="-122"/>
                          <a:cs typeface="Times New Roman"/>
                        </a:rPr>
                        <a:t>宪法受到</a:t>
                      </a:r>
                      <a:r>
                        <a:rPr lang="zh-CN" sz="2400" dirty="0" smtClean="0">
                          <a:solidFill>
                            <a:srgbClr val="000000"/>
                          </a:solidFill>
                          <a:effectLst/>
                          <a:latin typeface="宋体" pitchFamily="2" charset="-122"/>
                          <a:ea typeface="宋体" pitchFamily="2" charset="-122"/>
                          <a:cs typeface="Times New Roman"/>
                        </a:rPr>
                        <a:t>漠视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人民</a:t>
                      </a:r>
                      <a:r>
                        <a:rPr lang="zh-CN" sz="2400" dirty="0">
                          <a:solidFill>
                            <a:srgbClr val="000000"/>
                          </a:solidFill>
                          <a:effectLst/>
                          <a:latin typeface="宋体" pitchFamily="2" charset="-122"/>
                          <a:ea typeface="宋体" pitchFamily="2" charset="-122"/>
                          <a:cs typeface="Times New Roman"/>
                        </a:rPr>
                        <a:t>权利和自由就无法保证</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1639866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344008142"/>
              </p:ext>
            </p:extLst>
          </p:nvPr>
        </p:nvGraphicFramePr>
        <p:xfrm>
          <a:off x="1198120" y="1776684"/>
          <a:ext cx="9473598" cy="4367638"/>
        </p:xfrm>
        <a:graphic>
          <a:graphicData uri="http://schemas.openxmlformats.org/drawingml/2006/table">
            <a:tbl>
              <a:tblPr firstRow="1" firstCol="1" bandRow="1"/>
              <a:tblGrid>
                <a:gridCol w="1801558"/>
                <a:gridCol w="1795346"/>
                <a:gridCol w="5876694"/>
              </a:tblGrid>
              <a:tr h="60417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3467">
                <a:tc>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●理解宪法是国家的</a:t>
                      </a:r>
                      <a:r>
                        <a:rPr lang="zh-CN" sz="2400" dirty="0" smtClean="0">
                          <a:solidFill>
                            <a:srgbClr val="FF00FF"/>
                          </a:solidFill>
                          <a:effectLst/>
                          <a:latin typeface="黑体" pitchFamily="49" charset="-122"/>
                          <a:ea typeface="黑体" pitchFamily="49" charset="-122"/>
                          <a:cs typeface="Times New Roman"/>
                        </a:rPr>
                        <a:t>根本法</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是</a:t>
                      </a:r>
                      <a:r>
                        <a:rPr lang="zh-CN" sz="2400" dirty="0">
                          <a:solidFill>
                            <a:srgbClr val="FF00FF"/>
                          </a:solidFill>
                          <a:effectLst/>
                          <a:latin typeface="黑体" pitchFamily="49" charset="-122"/>
                          <a:ea typeface="黑体" pitchFamily="49" charset="-122"/>
                          <a:cs typeface="Times New Roman"/>
                        </a:rPr>
                        <a:t>一切组织和个人的根本活动准则</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宪法作为根本活动</a:t>
                      </a:r>
                      <a:r>
                        <a:rPr lang="zh-CN" sz="2400" dirty="0" smtClean="0">
                          <a:solidFill>
                            <a:srgbClr val="000000"/>
                          </a:solidFill>
                          <a:effectLst/>
                          <a:latin typeface="宋体" pitchFamily="2" charset="-122"/>
                          <a:ea typeface="宋体" pitchFamily="2" charset="-122"/>
                          <a:cs typeface="Times New Roman"/>
                        </a:rPr>
                        <a:t>准则</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要求</a:t>
                      </a:r>
                      <a:r>
                        <a:rPr lang="zh-CN" sz="2400" dirty="0">
                          <a:solidFill>
                            <a:srgbClr val="000000"/>
                          </a:solidFill>
                          <a:effectLst/>
                          <a:latin typeface="宋体" pitchFamily="2" charset="-122"/>
                          <a:ea typeface="宋体" pitchFamily="2" charset="-122"/>
                          <a:cs typeface="Times New Roman"/>
                        </a:rPr>
                        <a:t>一切组织和个人应该怎样做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一切</a:t>
                      </a:r>
                      <a:r>
                        <a:rPr lang="zh-CN" sz="2400" dirty="0">
                          <a:solidFill>
                            <a:srgbClr val="000000"/>
                          </a:solidFill>
                          <a:effectLst/>
                          <a:latin typeface="宋体" pitchFamily="2" charset="-122"/>
                          <a:ea typeface="宋体" pitchFamily="2" charset="-122"/>
                          <a:cs typeface="Times New Roman"/>
                        </a:rPr>
                        <a:t>组织和个人都必须维护宪法</a:t>
                      </a:r>
                      <a:r>
                        <a:rPr lang="zh-CN" sz="2400" dirty="0" smtClean="0">
                          <a:solidFill>
                            <a:srgbClr val="000000"/>
                          </a:solidFill>
                          <a:effectLst/>
                          <a:latin typeface="宋体" pitchFamily="2" charset="-122"/>
                          <a:ea typeface="宋体" pitchFamily="2" charset="-122"/>
                          <a:cs typeface="Times New Roman"/>
                        </a:rPr>
                        <a:t>权威</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捍卫</a:t>
                      </a:r>
                      <a:r>
                        <a:rPr lang="zh-CN" sz="2400" dirty="0">
                          <a:solidFill>
                            <a:srgbClr val="000000"/>
                          </a:solidFill>
                          <a:effectLst/>
                          <a:latin typeface="宋体" pitchFamily="2" charset="-122"/>
                          <a:ea typeface="宋体" pitchFamily="2" charset="-122"/>
                          <a:cs typeface="Times New Roman"/>
                        </a:rPr>
                        <a:t>宪法</a:t>
                      </a:r>
                      <a:r>
                        <a:rPr lang="zh-CN" sz="2400" dirty="0" smtClean="0">
                          <a:solidFill>
                            <a:srgbClr val="000000"/>
                          </a:solidFill>
                          <a:effectLst/>
                          <a:latin typeface="宋体" pitchFamily="2" charset="-122"/>
                          <a:ea typeface="宋体" pitchFamily="2" charset="-122"/>
                          <a:cs typeface="Times New Roman"/>
                        </a:rPr>
                        <a:t>尊严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保证</a:t>
                      </a:r>
                      <a:r>
                        <a:rPr lang="zh-CN" sz="2400" dirty="0">
                          <a:solidFill>
                            <a:srgbClr val="000000"/>
                          </a:solidFill>
                          <a:effectLst/>
                          <a:latin typeface="宋体" pitchFamily="2" charset="-122"/>
                          <a:ea typeface="宋体" pitchFamily="2" charset="-122"/>
                          <a:cs typeface="Times New Roman"/>
                        </a:rPr>
                        <a:t>宪法</a:t>
                      </a:r>
                      <a:r>
                        <a:rPr lang="zh-CN" sz="2400" dirty="0" smtClean="0">
                          <a:solidFill>
                            <a:srgbClr val="000000"/>
                          </a:solidFill>
                          <a:effectLst/>
                          <a:latin typeface="宋体" pitchFamily="2" charset="-122"/>
                          <a:ea typeface="宋体" pitchFamily="2" charset="-122"/>
                          <a:cs typeface="Times New Roman"/>
                        </a:rPr>
                        <a:t>实施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依照</a:t>
                      </a:r>
                      <a:r>
                        <a:rPr lang="zh-CN" sz="2400" dirty="0">
                          <a:solidFill>
                            <a:srgbClr val="000000"/>
                          </a:solidFill>
                          <a:effectLst/>
                          <a:latin typeface="宋体" pitchFamily="2" charset="-122"/>
                          <a:ea typeface="宋体" pitchFamily="2" charset="-122"/>
                          <a:cs typeface="Times New Roman"/>
                        </a:rPr>
                        <a:t>宪法法律行使权利或</a:t>
                      </a:r>
                      <a:r>
                        <a:rPr lang="zh-CN" sz="2400" dirty="0" smtClean="0">
                          <a:solidFill>
                            <a:srgbClr val="000000"/>
                          </a:solidFill>
                          <a:effectLst/>
                          <a:latin typeface="宋体" pitchFamily="2" charset="-122"/>
                          <a:ea typeface="宋体" pitchFamily="2" charset="-122"/>
                          <a:cs typeface="Times New Roman"/>
                        </a:rPr>
                        <a:t>权力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履行</a:t>
                      </a:r>
                      <a:r>
                        <a:rPr lang="zh-CN" sz="2400" dirty="0">
                          <a:solidFill>
                            <a:srgbClr val="000000"/>
                          </a:solidFill>
                          <a:effectLst/>
                          <a:latin typeface="宋体" pitchFamily="2" charset="-122"/>
                          <a:ea typeface="宋体" pitchFamily="2" charset="-122"/>
                          <a:cs typeface="Times New Roman"/>
                        </a:rPr>
                        <a:t>义务或职责</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一切</a:t>
                      </a:r>
                      <a:r>
                        <a:rPr lang="zh-CN" sz="2400" dirty="0">
                          <a:solidFill>
                            <a:srgbClr val="000000"/>
                          </a:solidFill>
                          <a:effectLst/>
                          <a:latin typeface="宋体" pitchFamily="2" charset="-122"/>
                          <a:ea typeface="宋体" pitchFamily="2" charset="-122"/>
                          <a:cs typeface="Times New Roman"/>
                        </a:rPr>
                        <a:t>组织和个人都不得有超越宪法法律的</a:t>
                      </a:r>
                      <a:r>
                        <a:rPr lang="zh-CN" sz="2400" dirty="0" smtClean="0">
                          <a:solidFill>
                            <a:srgbClr val="000000"/>
                          </a:solidFill>
                          <a:effectLst/>
                          <a:latin typeface="宋体" pitchFamily="2" charset="-122"/>
                          <a:ea typeface="宋体" pitchFamily="2" charset="-122"/>
                          <a:cs typeface="Times New Roman"/>
                        </a:rPr>
                        <a:t>特权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一切</a:t>
                      </a:r>
                      <a:r>
                        <a:rPr lang="zh-CN" sz="2400" dirty="0">
                          <a:solidFill>
                            <a:srgbClr val="000000"/>
                          </a:solidFill>
                          <a:effectLst/>
                          <a:latin typeface="宋体" pitchFamily="2" charset="-122"/>
                          <a:ea typeface="宋体" pitchFamily="2" charset="-122"/>
                          <a:cs typeface="Times New Roman"/>
                        </a:rPr>
                        <a:t>违反宪法法律的行为都必须予以追究</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96000891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211349391"/>
              </p:ext>
            </p:extLst>
          </p:nvPr>
        </p:nvGraphicFramePr>
        <p:xfrm>
          <a:off x="1008549" y="1416536"/>
          <a:ext cx="9941949" cy="4917357"/>
        </p:xfrm>
        <a:graphic>
          <a:graphicData uri="http://schemas.openxmlformats.org/drawingml/2006/table">
            <a:tbl>
              <a:tblPr firstRow="1" firstCol="1" bandRow="1"/>
              <a:tblGrid>
                <a:gridCol w="1711159"/>
                <a:gridCol w="1893256"/>
                <a:gridCol w="6337534"/>
              </a:tblGrid>
              <a:tr h="53038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9717">
                <a:tc rowSpan="2">
                  <a:txBody>
                    <a:bodyPr/>
                    <a:lstStyle/>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●理解宪法是国家的</a:t>
                      </a:r>
                      <a:r>
                        <a:rPr lang="zh-CN" sz="2400" dirty="0" smtClean="0">
                          <a:solidFill>
                            <a:srgbClr val="FF00FF"/>
                          </a:solidFill>
                          <a:effectLst/>
                          <a:latin typeface="黑体" pitchFamily="49" charset="-122"/>
                          <a:ea typeface="黑体" pitchFamily="49" charset="-122"/>
                          <a:cs typeface="Times New Roman"/>
                        </a:rPr>
                        <a:t>根本法</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是</a:t>
                      </a:r>
                      <a:r>
                        <a:rPr lang="zh-CN" sz="2400" dirty="0">
                          <a:solidFill>
                            <a:srgbClr val="FF00FF"/>
                          </a:solidFill>
                          <a:effectLst/>
                          <a:latin typeface="黑体" pitchFamily="49" charset="-122"/>
                          <a:ea typeface="黑体" pitchFamily="49" charset="-122"/>
                          <a:cs typeface="Times New Roman"/>
                        </a:rPr>
                        <a:t>一切组织和个人的根本活动准则</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宪法是根本活动准则的表现是什么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是一切组织和个人的根本活动准则</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中国共产党</a:t>
                      </a:r>
                      <a:r>
                        <a:rPr lang="zh-CN" sz="2400" dirty="0">
                          <a:solidFill>
                            <a:srgbClr val="000000"/>
                          </a:solidFill>
                          <a:effectLst/>
                          <a:latin typeface="宋体" pitchFamily="2" charset="-122"/>
                          <a:ea typeface="宋体" pitchFamily="2" charset="-122"/>
                          <a:cs typeface="Times New Roman"/>
                        </a:rPr>
                        <a:t>作为</a:t>
                      </a:r>
                      <a:r>
                        <a:rPr lang="zh-CN" sz="2400" dirty="0" smtClean="0">
                          <a:solidFill>
                            <a:srgbClr val="000000"/>
                          </a:solidFill>
                          <a:effectLst/>
                          <a:latin typeface="宋体" pitchFamily="2" charset="-122"/>
                          <a:ea typeface="宋体" pitchFamily="2" charset="-122"/>
                          <a:cs typeface="Times New Roman"/>
                        </a:rPr>
                        <a:t>执政党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以宪法为根本的活动准则</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7259">
                <a:tc vMerge="1">
                  <a:txBody>
                    <a:bodyPr/>
                    <a:lstStyle/>
                    <a:p>
                      <a:endParaRPr lang="zh-CN" altLang="en-US"/>
                    </a:p>
                  </a:txBody>
                  <a:tcPr/>
                </a:tc>
                <a:tc>
                  <a:txBody>
                    <a:bodyPr/>
                    <a:lstStyle/>
                    <a:p>
                      <a:pPr>
                        <a:lnSpc>
                          <a:spcPct val="150000"/>
                        </a:lnSpc>
                        <a:spcAft>
                          <a:spcPts val="0"/>
                        </a:spcAft>
                      </a:pPr>
                      <a:r>
                        <a:rPr lang="en-US" sz="2400">
                          <a:solidFill>
                            <a:srgbClr val="000000"/>
                          </a:solidFill>
                          <a:effectLst/>
                          <a:latin typeface="宋体" pitchFamily="2" charset="-122"/>
                          <a:ea typeface="宋体" pitchFamily="2" charset="-122"/>
                          <a:cs typeface="Times New Roman"/>
                        </a:rPr>
                        <a:t>*</a:t>
                      </a:r>
                      <a:r>
                        <a:rPr lang="zh-CN" sz="2400">
                          <a:solidFill>
                            <a:srgbClr val="000000"/>
                          </a:solidFill>
                          <a:effectLst/>
                          <a:latin typeface="宋体" pitchFamily="2" charset="-122"/>
                          <a:ea typeface="宋体" pitchFamily="2" charset="-122"/>
                          <a:cs typeface="Times New Roman"/>
                        </a:rPr>
                        <a:t>宪法在国家法律体系中居于怎样的地位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宪法是国家的</a:t>
                      </a:r>
                      <a:r>
                        <a:rPr lang="zh-CN" sz="2400" dirty="0" smtClean="0">
                          <a:solidFill>
                            <a:srgbClr val="000000"/>
                          </a:solidFill>
                          <a:effectLst/>
                          <a:latin typeface="宋体" pitchFamily="2" charset="-122"/>
                          <a:ea typeface="宋体" pitchFamily="2" charset="-122"/>
                          <a:cs typeface="Times New Roman"/>
                        </a:rPr>
                        <a:t>根本法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国家法律体系中具有最高的法律地位、法律权威和法律效力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79745197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213994840"/>
              </p:ext>
            </p:extLst>
          </p:nvPr>
        </p:nvGraphicFramePr>
        <p:xfrm>
          <a:off x="646771" y="1431925"/>
          <a:ext cx="10939347" cy="4972335"/>
        </p:xfrm>
        <a:graphic>
          <a:graphicData uri="http://schemas.openxmlformats.org/drawingml/2006/table">
            <a:tbl>
              <a:tblPr firstRow="1" firstCol="1" bandRow="1"/>
              <a:tblGrid>
                <a:gridCol w="2341756"/>
                <a:gridCol w="1360449"/>
                <a:gridCol w="7237142"/>
              </a:tblGrid>
              <a:tr h="587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3498">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●从宪法内容、法律效力、制定和修改程序方面体会宪法与其他法律的区别，认识宪法在国家法律体系中具有最高的法律地位、法律权威和法律效力</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为什么宪法具有最高法律效力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从</a:t>
                      </a:r>
                      <a:r>
                        <a:rPr lang="zh-CN" sz="2400" dirty="0">
                          <a:solidFill>
                            <a:srgbClr val="000000"/>
                          </a:solidFill>
                          <a:effectLst/>
                          <a:latin typeface="宋体" pitchFamily="2" charset="-122"/>
                          <a:ea typeface="宋体" pitchFamily="2" charset="-122"/>
                          <a:cs typeface="Times New Roman"/>
                        </a:rPr>
                        <a:t>内容上</a:t>
                      </a:r>
                      <a:r>
                        <a:rPr lang="zh-CN" sz="2400" dirty="0" smtClean="0">
                          <a:solidFill>
                            <a:srgbClr val="000000"/>
                          </a:solidFill>
                          <a:effectLst/>
                          <a:latin typeface="宋体" pitchFamily="2" charset="-122"/>
                          <a:ea typeface="宋体" pitchFamily="2" charset="-122"/>
                          <a:cs typeface="Times New Roman"/>
                        </a:rPr>
                        <a:t>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所规定的内容是国家生活中带有全局性、根本性的</a:t>
                      </a:r>
                      <a:r>
                        <a:rPr lang="zh-CN" sz="2400" dirty="0" smtClean="0">
                          <a:solidFill>
                            <a:srgbClr val="000000"/>
                          </a:solidFill>
                          <a:effectLst/>
                          <a:latin typeface="宋体" pitchFamily="2" charset="-122"/>
                          <a:ea typeface="宋体" pitchFamily="2" charset="-122"/>
                          <a:cs typeface="Times New Roman"/>
                        </a:rPr>
                        <a:t>问题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而</a:t>
                      </a:r>
                      <a:r>
                        <a:rPr lang="zh-CN" sz="2400" dirty="0">
                          <a:solidFill>
                            <a:srgbClr val="000000"/>
                          </a:solidFill>
                          <a:effectLst/>
                          <a:latin typeface="宋体" pitchFamily="2" charset="-122"/>
                          <a:ea typeface="宋体" pitchFamily="2" charset="-122"/>
                          <a:cs typeface="Times New Roman"/>
                        </a:rPr>
                        <a:t>其他法律所规定的内容通常只是国家生活中的一般性</a:t>
                      </a:r>
                      <a:r>
                        <a:rPr lang="zh-CN" sz="2400" dirty="0" smtClean="0">
                          <a:solidFill>
                            <a:srgbClr val="000000"/>
                          </a:solidFill>
                          <a:effectLst/>
                          <a:latin typeface="宋体" pitchFamily="2" charset="-122"/>
                          <a:ea typeface="宋体" pitchFamily="2" charset="-122"/>
                          <a:cs typeface="Times New Roman"/>
                        </a:rPr>
                        <a:t>问题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对刑事、民事、行政等国家生活和社会生活中某一方面的规定</a:t>
                      </a:r>
                    </a:p>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从</a:t>
                      </a:r>
                      <a:r>
                        <a:rPr lang="zh-CN" sz="2400" dirty="0">
                          <a:solidFill>
                            <a:srgbClr val="000000"/>
                          </a:solidFill>
                          <a:effectLst/>
                          <a:latin typeface="宋体" pitchFamily="2" charset="-122"/>
                          <a:ea typeface="宋体" pitchFamily="2" charset="-122"/>
                          <a:cs typeface="Times New Roman"/>
                        </a:rPr>
                        <a:t>法律效力上</a:t>
                      </a:r>
                      <a:r>
                        <a:rPr lang="zh-CN" sz="2400" dirty="0" smtClean="0">
                          <a:solidFill>
                            <a:srgbClr val="000000"/>
                          </a:solidFill>
                          <a:effectLst/>
                          <a:latin typeface="宋体" pitchFamily="2" charset="-122"/>
                          <a:ea typeface="宋体" pitchFamily="2" charset="-122"/>
                          <a:cs typeface="Times New Roman"/>
                        </a:rPr>
                        <a:t>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具有最高的法律</a:t>
                      </a:r>
                      <a:r>
                        <a:rPr lang="zh-CN" sz="2400" dirty="0" smtClean="0">
                          <a:solidFill>
                            <a:srgbClr val="000000"/>
                          </a:solidFill>
                          <a:effectLst/>
                          <a:latin typeface="宋体" pitchFamily="2" charset="-122"/>
                          <a:ea typeface="宋体" pitchFamily="2" charset="-122"/>
                          <a:cs typeface="Times New Roman"/>
                        </a:rPr>
                        <a:t>效力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其他法律的立法基础和立法依据</a:t>
                      </a:r>
                    </a:p>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从</a:t>
                      </a:r>
                      <a:r>
                        <a:rPr lang="zh-CN" sz="2400" dirty="0">
                          <a:solidFill>
                            <a:srgbClr val="000000"/>
                          </a:solidFill>
                          <a:effectLst/>
                          <a:latin typeface="宋体" pitchFamily="2" charset="-122"/>
                          <a:ea typeface="宋体" pitchFamily="2" charset="-122"/>
                          <a:cs typeface="Times New Roman"/>
                        </a:rPr>
                        <a:t>制定和修改程序上</a:t>
                      </a:r>
                      <a:r>
                        <a:rPr lang="zh-CN" sz="2400" dirty="0" smtClean="0">
                          <a:solidFill>
                            <a:srgbClr val="000000"/>
                          </a:solidFill>
                          <a:effectLst/>
                          <a:latin typeface="宋体" pitchFamily="2" charset="-122"/>
                          <a:ea typeface="宋体" pitchFamily="2" charset="-122"/>
                          <a:cs typeface="Times New Roman"/>
                        </a:rPr>
                        <a:t>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的制定和修改程序比其他法律更加严格</a:t>
                      </a:r>
                    </a:p>
                    <a:p>
                      <a:pPr>
                        <a:lnSpc>
                          <a:spcPts val="35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是国家法制统一的</a:t>
                      </a:r>
                      <a:r>
                        <a:rPr lang="zh-CN" sz="2400" dirty="0" smtClean="0">
                          <a:solidFill>
                            <a:srgbClr val="000000"/>
                          </a:solidFill>
                          <a:effectLst/>
                          <a:latin typeface="宋体" pitchFamily="2" charset="-122"/>
                          <a:ea typeface="宋体" pitchFamily="2" charset="-122"/>
                          <a:cs typeface="Times New Roman"/>
                        </a:rPr>
                        <a:t>基础</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中国特色社会主义法律体系的核心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55143384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4252569327"/>
              </p:ext>
            </p:extLst>
          </p:nvPr>
        </p:nvGraphicFramePr>
        <p:xfrm>
          <a:off x="691376" y="1643799"/>
          <a:ext cx="10939347" cy="4500523"/>
        </p:xfrm>
        <a:graphic>
          <a:graphicData uri="http://schemas.openxmlformats.org/drawingml/2006/table">
            <a:tbl>
              <a:tblPr firstRow="1" firstCol="1" bandRow="1"/>
              <a:tblGrid>
                <a:gridCol w="2341756"/>
                <a:gridCol w="1973766"/>
                <a:gridCol w="6623825"/>
              </a:tblGrid>
              <a:tr h="587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3498">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●从宪法内容、法律效力、制定和修改程序方面体会宪法与其他法律的区别，认识宪法在国家法律体系中具有最高的法律地位、法律权威和法律效力</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宪法制定和修改程序比其他法律更加严格的意义是什么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使得</a:t>
                      </a:r>
                      <a:r>
                        <a:rPr lang="zh-CN" sz="2400" dirty="0">
                          <a:solidFill>
                            <a:srgbClr val="000000"/>
                          </a:solidFill>
                          <a:effectLst/>
                          <a:latin typeface="宋体" pitchFamily="2" charset="-122"/>
                          <a:ea typeface="宋体" pitchFamily="2" charset="-122"/>
                          <a:cs typeface="Times New Roman"/>
                        </a:rPr>
                        <a:t>宪法的内容具有更广泛的民意基础</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保障</a:t>
                      </a:r>
                      <a:r>
                        <a:rPr lang="zh-CN" sz="2400" dirty="0">
                          <a:solidFill>
                            <a:srgbClr val="000000"/>
                          </a:solidFill>
                          <a:effectLst/>
                          <a:latin typeface="宋体" pitchFamily="2" charset="-122"/>
                          <a:ea typeface="宋体" pitchFamily="2" charset="-122"/>
                          <a:cs typeface="Times New Roman"/>
                        </a:rPr>
                        <a:t>宪法的长期</a:t>
                      </a:r>
                      <a:r>
                        <a:rPr lang="zh-CN" sz="2400" dirty="0" smtClean="0">
                          <a:solidFill>
                            <a:srgbClr val="000000"/>
                          </a:solidFill>
                          <a:effectLst/>
                          <a:latin typeface="宋体" pitchFamily="2" charset="-122"/>
                          <a:ea typeface="宋体" pitchFamily="2" charset="-122"/>
                          <a:cs typeface="Times New Roman"/>
                        </a:rPr>
                        <a:t>稳定性</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国家长治久安、社会健康发展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33061578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999204684"/>
              </p:ext>
            </p:extLst>
          </p:nvPr>
        </p:nvGraphicFramePr>
        <p:xfrm>
          <a:off x="691376" y="1454229"/>
          <a:ext cx="10939347" cy="4890420"/>
        </p:xfrm>
        <a:graphic>
          <a:graphicData uri="http://schemas.openxmlformats.org/drawingml/2006/table">
            <a:tbl>
              <a:tblPr firstRow="1" firstCol="1" bandRow="1"/>
              <a:tblGrid>
                <a:gridCol w="2341756"/>
                <a:gridCol w="1103970"/>
                <a:gridCol w="7493621"/>
              </a:tblGrid>
              <a:tr h="587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3498">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●从宪法内容、法律效力、制定和修改程序方面体会宪法与其他法律的区别，认识宪法在国家法律体系中具有最高的法律地位、法律权威和法律效力</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宪法可以代替其他法律吗</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不可以</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是国家法制统一的基础。全面依法</a:t>
                      </a:r>
                      <a:r>
                        <a:rPr lang="zh-CN" sz="2400" dirty="0" smtClean="0">
                          <a:solidFill>
                            <a:srgbClr val="000000"/>
                          </a:solidFill>
                          <a:effectLst/>
                          <a:latin typeface="宋体" pitchFamily="2" charset="-122"/>
                          <a:ea typeface="宋体" pitchFamily="2" charset="-122"/>
                          <a:cs typeface="Times New Roman"/>
                        </a:rPr>
                        <a:t>治国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保障</a:t>
                      </a:r>
                      <a:r>
                        <a:rPr lang="zh-CN" sz="2400" dirty="0">
                          <a:solidFill>
                            <a:srgbClr val="000000"/>
                          </a:solidFill>
                          <a:effectLst/>
                          <a:latin typeface="宋体" pitchFamily="2" charset="-122"/>
                          <a:ea typeface="宋体" pitchFamily="2" charset="-122"/>
                          <a:cs typeface="Times New Roman"/>
                        </a:rPr>
                        <a:t>宪法</a:t>
                      </a:r>
                      <a:r>
                        <a:rPr lang="zh-CN" sz="2400" dirty="0" smtClean="0">
                          <a:solidFill>
                            <a:srgbClr val="000000"/>
                          </a:solidFill>
                          <a:effectLst/>
                          <a:latin typeface="宋体" pitchFamily="2" charset="-122"/>
                          <a:ea typeface="宋体" pitchFamily="2" charset="-122"/>
                          <a:cs typeface="Times New Roman"/>
                        </a:rPr>
                        <a:t>实施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完善以宪法为核心的中国特色社会主义法律体系</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的规定具有原则性的</a:t>
                      </a:r>
                      <a:r>
                        <a:rPr lang="zh-CN" sz="2400" dirty="0" smtClean="0">
                          <a:solidFill>
                            <a:srgbClr val="000000"/>
                          </a:solidFill>
                          <a:effectLst/>
                          <a:latin typeface="宋体" pitchFamily="2" charset="-122"/>
                          <a:ea typeface="宋体" pitchFamily="2" charset="-122"/>
                          <a:cs typeface="Times New Roman"/>
                        </a:rPr>
                        <a:t>特点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各种</a:t>
                      </a:r>
                      <a:r>
                        <a:rPr lang="zh-CN" sz="2400" dirty="0">
                          <a:solidFill>
                            <a:srgbClr val="000000"/>
                          </a:solidFill>
                          <a:effectLst/>
                          <a:latin typeface="宋体" pitchFamily="2" charset="-122"/>
                          <a:ea typeface="宋体" pitchFamily="2" charset="-122"/>
                          <a:cs typeface="Times New Roman"/>
                        </a:rPr>
                        <a:t>法律制度是对宪法规定的具体落实</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是对公民基本权利的根本确认和</a:t>
                      </a:r>
                      <a:r>
                        <a:rPr lang="zh-CN" sz="2400" dirty="0" smtClean="0">
                          <a:solidFill>
                            <a:srgbClr val="000000"/>
                          </a:solidFill>
                          <a:effectLst/>
                          <a:latin typeface="宋体" pitchFamily="2" charset="-122"/>
                          <a:ea typeface="宋体" pitchFamily="2" charset="-122"/>
                          <a:cs typeface="Times New Roman"/>
                        </a:rPr>
                        <a:t>保障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其他</a:t>
                      </a:r>
                      <a:r>
                        <a:rPr lang="zh-CN" sz="2400" dirty="0">
                          <a:solidFill>
                            <a:srgbClr val="000000"/>
                          </a:solidFill>
                          <a:effectLst/>
                          <a:latin typeface="宋体" pitchFamily="2" charset="-122"/>
                          <a:ea typeface="宋体" pitchFamily="2" charset="-122"/>
                          <a:cs typeface="Times New Roman"/>
                        </a:rPr>
                        <a:t>法律也对公民基本权利的实现具有不可替代的作用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7030325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3605887363"/>
              </p:ext>
            </p:extLst>
          </p:nvPr>
        </p:nvGraphicFramePr>
        <p:xfrm>
          <a:off x="691376" y="1454229"/>
          <a:ext cx="11062009" cy="5001710"/>
        </p:xfrm>
        <a:graphic>
          <a:graphicData uri="http://schemas.openxmlformats.org/drawingml/2006/table">
            <a:tbl>
              <a:tblPr firstRow="1" firstCol="1" bandRow="1"/>
              <a:tblGrid>
                <a:gridCol w="2368014"/>
                <a:gridCol w="1443361"/>
                <a:gridCol w="7250634"/>
              </a:tblGrid>
              <a:tr h="497234">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4476">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●从宪法内容、法律效力、制定和修改程序方面体会宪法与其他法律的区别，认识宪法在国家法律体系中具有最高的法律地位、法律权威和法律效力</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宪法与其他法律的关系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2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区别</a:t>
                      </a:r>
                      <a:r>
                        <a:rPr lang="en-US"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p>
                      <a:pPr>
                        <a:lnSpc>
                          <a:spcPts val="3200"/>
                        </a:lnSpc>
                        <a:spcAft>
                          <a:spcPts val="0"/>
                        </a:spcAft>
                      </a:pPr>
                      <a:r>
                        <a:rPr lang="en-US" sz="2400" dirty="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从内容上</a:t>
                      </a:r>
                      <a:r>
                        <a:rPr lang="zh-CN" sz="2400" dirty="0" smtClean="0">
                          <a:solidFill>
                            <a:srgbClr val="000000"/>
                          </a:solidFill>
                          <a:effectLst/>
                          <a:latin typeface="宋体" pitchFamily="2" charset="-122"/>
                          <a:ea typeface="宋体" pitchFamily="2" charset="-122"/>
                          <a:cs typeface="Times New Roman"/>
                        </a:rPr>
                        <a:t>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所规定的内容是国家生活中带有全局性、根本性的</a:t>
                      </a:r>
                      <a:r>
                        <a:rPr lang="zh-CN" sz="2400" dirty="0" smtClean="0">
                          <a:solidFill>
                            <a:srgbClr val="000000"/>
                          </a:solidFill>
                          <a:effectLst/>
                          <a:latin typeface="宋体" pitchFamily="2" charset="-122"/>
                          <a:ea typeface="宋体" pitchFamily="2" charset="-122"/>
                          <a:cs typeface="Times New Roman"/>
                        </a:rPr>
                        <a:t>问题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的规定具有原则性的特点。其他法律通常只规定国家生活中的一般性</a:t>
                      </a:r>
                      <a:r>
                        <a:rPr lang="zh-CN" sz="2400" dirty="0" smtClean="0">
                          <a:solidFill>
                            <a:srgbClr val="000000"/>
                          </a:solidFill>
                          <a:effectLst/>
                          <a:latin typeface="宋体" pitchFamily="2" charset="-122"/>
                          <a:ea typeface="宋体" pitchFamily="2" charset="-122"/>
                          <a:cs typeface="Times New Roman"/>
                        </a:rPr>
                        <a:t>问题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对刑事、民事、行政等国家生活和社会生活中某一方面的</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各种</a:t>
                      </a:r>
                      <a:r>
                        <a:rPr lang="zh-CN" sz="2400" dirty="0">
                          <a:solidFill>
                            <a:srgbClr val="000000"/>
                          </a:solidFill>
                          <a:effectLst/>
                          <a:latin typeface="宋体" pitchFamily="2" charset="-122"/>
                          <a:ea typeface="宋体" pitchFamily="2" charset="-122"/>
                          <a:cs typeface="Times New Roman"/>
                        </a:rPr>
                        <a:t>法律制度是对宪法规定的具体落实</a:t>
                      </a:r>
                      <a:r>
                        <a:rPr lang="zh-CN" sz="2400" dirty="0" smtClean="0">
                          <a:solidFill>
                            <a:srgbClr val="000000"/>
                          </a:solidFill>
                          <a:effectLst/>
                          <a:latin typeface="宋体" pitchFamily="2" charset="-122"/>
                          <a:ea typeface="宋体" pitchFamily="2" charset="-122"/>
                          <a:cs typeface="Times New Roman"/>
                        </a:rPr>
                        <a:t>。</a:t>
                      </a:r>
                      <a:r>
                        <a:rPr lang="en-US" sz="2400" dirty="0" smtClean="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从法律效力上</a:t>
                      </a:r>
                      <a:r>
                        <a:rPr lang="zh-CN" sz="2400" dirty="0" smtClean="0">
                          <a:solidFill>
                            <a:srgbClr val="000000"/>
                          </a:solidFill>
                          <a:effectLst/>
                          <a:latin typeface="宋体" pitchFamily="2" charset="-122"/>
                          <a:ea typeface="宋体" pitchFamily="2" charset="-122"/>
                          <a:cs typeface="Times New Roman"/>
                        </a:rPr>
                        <a:t>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具有最高的法律</a:t>
                      </a:r>
                      <a:r>
                        <a:rPr lang="zh-CN" sz="2400" dirty="0" smtClean="0">
                          <a:solidFill>
                            <a:srgbClr val="000000"/>
                          </a:solidFill>
                          <a:effectLst/>
                          <a:latin typeface="宋体" pitchFamily="2" charset="-122"/>
                          <a:ea typeface="宋体" pitchFamily="2" charset="-122"/>
                          <a:cs typeface="Times New Roman"/>
                        </a:rPr>
                        <a:t>效力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其他法律的立法基础和立法依据。其他法律是根据宪法制定</a:t>
                      </a:r>
                      <a:r>
                        <a:rPr lang="zh-CN" sz="2400" dirty="0" smtClean="0">
                          <a:solidFill>
                            <a:srgbClr val="000000"/>
                          </a:solidFill>
                          <a:effectLst/>
                          <a:latin typeface="宋体" pitchFamily="2" charset="-122"/>
                          <a:ea typeface="宋体" pitchFamily="2" charset="-122"/>
                          <a:cs typeface="Times New Roman"/>
                        </a:rPr>
                        <a:t>的</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不得</a:t>
                      </a:r>
                      <a:r>
                        <a:rPr lang="zh-CN" sz="2400" dirty="0">
                          <a:solidFill>
                            <a:srgbClr val="000000"/>
                          </a:solidFill>
                          <a:effectLst/>
                          <a:latin typeface="宋体" pitchFamily="2" charset="-122"/>
                          <a:ea typeface="宋体" pitchFamily="2" charset="-122"/>
                          <a:cs typeface="Times New Roman"/>
                        </a:rPr>
                        <a:t>与宪法的原则和精神相</a:t>
                      </a:r>
                      <a:r>
                        <a:rPr lang="zh-CN" sz="2400" dirty="0" smtClean="0">
                          <a:solidFill>
                            <a:srgbClr val="000000"/>
                          </a:solidFill>
                          <a:effectLst/>
                          <a:latin typeface="宋体" pitchFamily="2" charset="-122"/>
                          <a:ea typeface="宋体" pitchFamily="2" charset="-122"/>
                          <a:cs typeface="Times New Roman"/>
                        </a:rPr>
                        <a:t>违背</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否则</a:t>
                      </a:r>
                      <a:r>
                        <a:rPr lang="zh-CN" sz="2400" dirty="0">
                          <a:solidFill>
                            <a:srgbClr val="000000"/>
                          </a:solidFill>
                          <a:effectLst/>
                          <a:latin typeface="宋体" pitchFamily="2" charset="-122"/>
                          <a:ea typeface="宋体" pitchFamily="2" charset="-122"/>
                          <a:cs typeface="Times New Roman"/>
                        </a:rPr>
                        <a:t>就会因违宪而无效</a:t>
                      </a:r>
                      <a:r>
                        <a:rPr lang="zh-CN" sz="2400" dirty="0" smtClean="0">
                          <a:solidFill>
                            <a:srgbClr val="000000"/>
                          </a:solidFill>
                          <a:effectLst/>
                          <a:latin typeface="宋体" pitchFamily="2" charset="-122"/>
                          <a:ea typeface="宋体" pitchFamily="2" charset="-122"/>
                          <a:cs typeface="Times New Roman"/>
                        </a:rPr>
                        <a:t>。</a:t>
                      </a:r>
                      <a:r>
                        <a:rPr lang="en-US" sz="2400" dirty="0" smtClean="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从制定和修改程序上看。宪法制定和修改程序比其他法律更加严格</a:t>
                      </a:r>
                      <a:r>
                        <a:rPr lang="zh-CN"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0106706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4189256859"/>
              </p:ext>
            </p:extLst>
          </p:nvPr>
        </p:nvGraphicFramePr>
        <p:xfrm>
          <a:off x="1215485" y="1599195"/>
          <a:ext cx="9735014" cy="4500523"/>
        </p:xfrm>
        <a:graphic>
          <a:graphicData uri="http://schemas.openxmlformats.org/drawingml/2006/table">
            <a:tbl>
              <a:tblPr firstRow="1" firstCol="1" bandRow="1"/>
              <a:tblGrid>
                <a:gridCol w="2319452"/>
                <a:gridCol w="2274848"/>
                <a:gridCol w="5140714"/>
              </a:tblGrid>
              <a:tr h="587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3498">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●从宪法内容、法律效力、制定和修改程序方面体会宪法与其他法律的区别，认识宪法在国家法律体系中具有最高的法律地位、法律权威和法律效力</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宪法与其他法律的关系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联系</a:t>
                      </a:r>
                      <a:r>
                        <a:rPr lang="en-US"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①</a:t>
                      </a:r>
                      <a:r>
                        <a:rPr lang="zh-CN" sz="2400" dirty="0">
                          <a:solidFill>
                            <a:srgbClr val="000000"/>
                          </a:solidFill>
                          <a:effectLst/>
                          <a:latin typeface="宋体" pitchFamily="2" charset="-122"/>
                          <a:ea typeface="宋体" pitchFamily="2" charset="-122"/>
                          <a:cs typeface="Times New Roman"/>
                        </a:rPr>
                        <a:t>都是广大人民意志和利益的</a:t>
                      </a:r>
                      <a:r>
                        <a:rPr lang="zh-CN" sz="2400" dirty="0" smtClean="0">
                          <a:solidFill>
                            <a:srgbClr val="000000"/>
                          </a:solidFill>
                          <a:effectLst/>
                          <a:latin typeface="宋体" pitchFamily="2" charset="-122"/>
                          <a:ea typeface="宋体" pitchFamily="2" charset="-122"/>
                          <a:cs typeface="Times New Roman"/>
                        </a:rPr>
                        <a:t>反映</a:t>
                      </a:r>
                      <a:r>
                        <a:rPr lang="en-US" sz="2400" dirty="0" smtClean="0">
                          <a:solidFill>
                            <a:srgbClr val="000000"/>
                          </a:solidFill>
                          <a:effectLst/>
                          <a:latin typeface="宋体" pitchFamily="2" charset="-122"/>
                          <a:ea typeface="宋体" pitchFamily="2" charset="-122"/>
                          <a:cs typeface="Times New Roman"/>
                        </a:rPr>
                        <a:t>；②</a:t>
                      </a:r>
                      <a:r>
                        <a:rPr lang="zh-CN" sz="2400" dirty="0">
                          <a:solidFill>
                            <a:srgbClr val="000000"/>
                          </a:solidFill>
                          <a:effectLst/>
                          <a:latin typeface="宋体" pitchFamily="2" charset="-122"/>
                          <a:ea typeface="宋体" pitchFamily="2" charset="-122"/>
                          <a:cs typeface="Times New Roman"/>
                        </a:rPr>
                        <a:t>都是由国家制定或认可</a:t>
                      </a:r>
                      <a:r>
                        <a:rPr lang="zh-CN" sz="2400" dirty="0" smtClean="0">
                          <a:solidFill>
                            <a:srgbClr val="000000"/>
                          </a:solidFill>
                          <a:effectLst/>
                          <a:latin typeface="宋体" pitchFamily="2" charset="-122"/>
                          <a:ea typeface="宋体" pitchFamily="2" charset="-122"/>
                          <a:cs typeface="Times New Roman"/>
                        </a:rPr>
                        <a:t>的</a:t>
                      </a:r>
                      <a:r>
                        <a:rPr lang="en-US" sz="2400" dirty="0" smtClean="0">
                          <a:solidFill>
                            <a:srgbClr val="000000"/>
                          </a:solidFill>
                          <a:effectLst/>
                          <a:latin typeface="宋体" pitchFamily="2" charset="-122"/>
                          <a:ea typeface="宋体" pitchFamily="2" charset="-122"/>
                          <a:cs typeface="Times New Roman"/>
                        </a:rPr>
                        <a:t>；③</a:t>
                      </a:r>
                      <a:r>
                        <a:rPr lang="zh-CN" sz="2400" dirty="0">
                          <a:solidFill>
                            <a:srgbClr val="000000"/>
                          </a:solidFill>
                          <a:effectLst/>
                          <a:latin typeface="宋体" pitchFamily="2" charset="-122"/>
                          <a:ea typeface="宋体" pitchFamily="2" charset="-122"/>
                          <a:cs typeface="Times New Roman"/>
                        </a:rPr>
                        <a:t>都是由国家强制力保证实施</a:t>
                      </a:r>
                      <a:r>
                        <a:rPr lang="zh-CN" sz="2400" dirty="0" smtClean="0">
                          <a:solidFill>
                            <a:srgbClr val="000000"/>
                          </a:solidFill>
                          <a:effectLst/>
                          <a:latin typeface="宋体" pitchFamily="2" charset="-122"/>
                          <a:ea typeface="宋体" pitchFamily="2" charset="-122"/>
                          <a:cs typeface="Times New Roman"/>
                        </a:rPr>
                        <a:t>的</a:t>
                      </a:r>
                      <a:r>
                        <a:rPr lang="en-US" sz="2400" dirty="0" smtClean="0">
                          <a:solidFill>
                            <a:srgbClr val="000000"/>
                          </a:solidFill>
                          <a:effectLst/>
                          <a:latin typeface="宋体" pitchFamily="2" charset="-122"/>
                          <a:ea typeface="宋体" pitchFamily="2" charset="-122"/>
                          <a:cs typeface="Times New Roman"/>
                        </a:rPr>
                        <a:t>；④</a:t>
                      </a:r>
                      <a:r>
                        <a:rPr lang="zh-CN" sz="2400" dirty="0">
                          <a:solidFill>
                            <a:srgbClr val="000000"/>
                          </a:solidFill>
                          <a:effectLst/>
                          <a:latin typeface="宋体" pitchFamily="2" charset="-122"/>
                          <a:ea typeface="宋体" pitchFamily="2" charset="-122"/>
                          <a:cs typeface="Times New Roman"/>
                        </a:rPr>
                        <a:t>都对全体社会成员具有普遍约束力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62592107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4035659980"/>
              </p:ext>
            </p:extLst>
          </p:nvPr>
        </p:nvGraphicFramePr>
        <p:xfrm>
          <a:off x="1215485" y="1487683"/>
          <a:ext cx="9735014" cy="4890420"/>
        </p:xfrm>
        <a:graphic>
          <a:graphicData uri="http://schemas.openxmlformats.org/drawingml/2006/table">
            <a:tbl>
              <a:tblPr firstRow="1" firstCol="1" bandRow="1"/>
              <a:tblGrid>
                <a:gridCol w="2319452"/>
                <a:gridCol w="1449658"/>
                <a:gridCol w="5965904"/>
              </a:tblGrid>
              <a:tr h="587025">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3498">
                <a:tc>
                  <a:txBody>
                    <a:bodyPr/>
                    <a:lstStyle/>
                    <a:p>
                      <a:pPr>
                        <a:lnSpc>
                          <a:spcPct val="100000"/>
                        </a:lnSpc>
                        <a:spcAft>
                          <a:spcPts val="0"/>
                        </a:spcAft>
                      </a:pPr>
                      <a:r>
                        <a:rPr lang="zh-CN" altLang="en-US" sz="2400" dirty="0" smtClean="0">
                          <a:solidFill>
                            <a:srgbClr val="FF00FF"/>
                          </a:solidFill>
                          <a:effectLst/>
                          <a:latin typeface="黑体" pitchFamily="49" charset="-122"/>
                          <a:ea typeface="黑体" pitchFamily="49" charset="-122"/>
                          <a:cs typeface="Times New Roman"/>
                        </a:rPr>
                        <a:t>●从宪法内容、法律效力、制定和修改程序方面体会宪法与其他法律的区别，认识宪法在国家法律体系中具有最高的法律地位、法律权威和法律效力</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为什么说宪法是国家法制统一的基础</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全面</a:t>
                      </a:r>
                      <a:r>
                        <a:rPr lang="zh-CN" sz="2400" dirty="0">
                          <a:solidFill>
                            <a:srgbClr val="000000"/>
                          </a:solidFill>
                          <a:effectLst/>
                          <a:latin typeface="宋体" pitchFamily="2" charset="-122"/>
                          <a:ea typeface="宋体" pitchFamily="2" charset="-122"/>
                          <a:cs typeface="Times New Roman"/>
                        </a:rPr>
                        <a:t>依法</a:t>
                      </a:r>
                      <a:r>
                        <a:rPr lang="zh-CN" sz="2400" dirty="0" smtClean="0">
                          <a:solidFill>
                            <a:srgbClr val="000000"/>
                          </a:solidFill>
                          <a:effectLst/>
                          <a:latin typeface="宋体" pitchFamily="2" charset="-122"/>
                          <a:ea typeface="宋体" pitchFamily="2" charset="-122"/>
                          <a:cs typeface="Times New Roman"/>
                        </a:rPr>
                        <a:t>治国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保障</a:t>
                      </a:r>
                      <a:r>
                        <a:rPr lang="zh-CN" sz="2400" dirty="0">
                          <a:solidFill>
                            <a:srgbClr val="000000"/>
                          </a:solidFill>
                          <a:effectLst/>
                          <a:latin typeface="宋体" pitchFamily="2" charset="-122"/>
                          <a:ea typeface="宋体" pitchFamily="2" charset="-122"/>
                          <a:cs typeface="Times New Roman"/>
                        </a:rPr>
                        <a:t>宪法</a:t>
                      </a:r>
                      <a:r>
                        <a:rPr lang="zh-CN" sz="2400" dirty="0" smtClean="0">
                          <a:solidFill>
                            <a:srgbClr val="000000"/>
                          </a:solidFill>
                          <a:effectLst/>
                          <a:latin typeface="宋体" pitchFamily="2" charset="-122"/>
                          <a:ea typeface="宋体" pitchFamily="2" charset="-122"/>
                          <a:cs typeface="Times New Roman"/>
                        </a:rPr>
                        <a:t>实施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完善以宪法为核心的中国特色社会主义法律体系</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的规定具有原则性的</a:t>
                      </a:r>
                      <a:r>
                        <a:rPr lang="zh-CN" sz="2400" dirty="0" smtClean="0">
                          <a:solidFill>
                            <a:srgbClr val="000000"/>
                          </a:solidFill>
                          <a:effectLst/>
                          <a:latin typeface="宋体" pitchFamily="2" charset="-122"/>
                          <a:ea typeface="宋体" pitchFamily="2" charset="-122"/>
                          <a:cs typeface="Times New Roman"/>
                        </a:rPr>
                        <a:t>特点</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各种</a:t>
                      </a:r>
                      <a:r>
                        <a:rPr lang="zh-CN" sz="2400" dirty="0">
                          <a:solidFill>
                            <a:srgbClr val="000000"/>
                          </a:solidFill>
                          <a:effectLst/>
                          <a:latin typeface="宋体" pitchFamily="2" charset="-122"/>
                          <a:ea typeface="宋体" pitchFamily="2" charset="-122"/>
                          <a:cs typeface="Times New Roman"/>
                        </a:rPr>
                        <a:t>法律制度是对宪法规定的具体落实</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是对公民基本权利的根本确认和</a:t>
                      </a:r>
                      <a:r>
                        <a:rPr lang="zh-CN" sz="2400" dirty="0" smtClean="0">
                          <a:solidFill>
                            <a:srgbClr val="000000"/>
                          </a:solidFill>
                          <a:effectLst/>
                          <a:latin typeface="宋体" pitchFamily="2" charset="-122"/>
                          <a:ea typeface="宋体" pitchFamily="2" charset="-122"/>
                          <a:cs typeface="Times New Roman"/>
                        </a:rPr>
                        <a:t>保障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其他</a:t>
                      </a:r>
                      <a:r>
                        <a:rPr lang="zh-CN" sz="2400" dirty="0">
                          <a:solidFill>
                            <a:srgbClr val="000000"/>
                          </a:solidFill>
                          <a:effectLst/>
                          <a:latin typeface="宋体" pitchFamily="2" charset="-122"/>
                          <a:ea typeface="宋体" pitchFamily="2" charset="-122"/>
                          <a:cs typeface="Times New Roman"/>
                        </a:rPr>
                        <a:t>法律也对公民基本权利的实现具有不可替代的作用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63015736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647939000"/>
              </p:ext>
            </p:extLst>
          </p:nvPr>
        </p:nvGraphicFramePr>
        <p:xfrm>
          <a:off x="702527" y="1405052"/>
          <a:ext cx="10515598" cy="5084958"/>
        </p:xfrm>
        <a:graphic>
          <a:graphicData uri="http://schemas.openxmlformats.org/drawingml/2006/table">
            <a:tbl>
              <a:tblPr firstRow="1" firstCol="1" bandRow="1"/>
              <a:tblGrid>
                <a:gridCol w="1963065"/>
                <a:gridCol w="1739140"/>
                <a:gridCol w="6813393"/>
              </a:tblGrid>
              <a:tr h="70386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109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●懂得宪法与我们的生活息息相关，树立宪法至上的理念，增强宪法意识</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加强宪法监督的原因是</a:t>
                      </a:r>
                      <a:r>
                        <a:rPr lang="zh-CN" sz="2400" dirty="0" smtClean="0">
                          <a:solidFill>
                            <a:srgbClr val="000000"/>
                          </a:solidFill>
                          <a:effectLst/>
                          <a:latin typeface="宋体" pitchFamily="2" charset="-122"/>
                          <a:ea typeface="宋体" pitchFamily="2" charset="-122"/>
                          <a:cs typeface="Times New Roman"/>
                        </a:rPr>
                        <a:t>什么</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为什么</a:t>
                      </a:r>
                      <a:r>
                        <a:rPr lang="zh-CN" sz="2400" dirty="0">
                          <a:solidFill>
                            <a:srgbClr val="000000"/>
                          </a:solidFill>
                          <a:effectLst/>
                          <a:latin typeface="宋体" pitchFamily="2" charset="-122"/>
                          <a:ea typeface="宋体" pitchFamily="2" charset="-122"/>
                          <a:cs typeface="Times New Roman"/>
                        </a:rPr>
                        <a:t>权力行使需要接受</a:t>
                      </a:r>
                      <a:r>
                        <a:rPr lang="zh-CN" sz="2400" dirty="0" smtClean="0">
                          <a:solidFill>
                            <a:srgbClr val="000000"/>
                          </a:solidFill>
                          <a:effectLst/>
                          <a:latin typeface="宋体" pitchFamily="2" charset="-122"/>
                          <a:ea typeface="宋体" pitchFamily="2" charset="-122"/>
                          <a:cs typeface="Times New Roman"/>
                        </a:rPr>
                        <a:t>监督</a:t>
                      </a:r>
                      <a:r>
                        <a:rPr lang="zh-CN" altLang="en-US"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权力</a:t>
                      </a:r>
                      <a:r>
                        <a:rPr lang="zh-CN" sz="2400" dirty="0">
                          <a:solidFill>
                            <a:srgbClr val="000000"/>
                          </a:solidFill>
                          <a:effectLst/>
                          <a:latin typeface="宋体" pitchFamily="2" charset="-122"/>
                          <a:ea typeface="宋体" pitchFamily="2" charset="-122"/>
                          <a:cs typeface="Times New Roman"/>
                        </a:rPr>
                        <a:t>行使需要接受监督。监督是权力正确行使的根本</a:t>
                      </a:r>
                      <a:r>
                        <a:rPr lang="zh-CN" sz="2400" dirty="0" smtClean="0">
                          <a:solidFill>
                            <a:srgbClr val="000000"/>
                          </a:solidFill>
                          <a:effectLst/>
                          <a:latin typeface="宋体" pitchFamily="2" charset="-122"/>
                          <a:ea typeface="宋体" pitchFamily="2" charset="-122"/>
                          <a:cs typeface="Times New Roman"/>
                        </a:rPr>
                        <a:t>保证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a:t>
                      </a:r>
                      <a:r>
                        <a:rPr lang="zh-CN" sz="2400" dirty="0">
                          <a:solidFill>
                            <a:srgbClr val="000000"/>
                          </a:solidFill>
                          <a:effectLst/>
                          <a:latin typeface="宋体" pitchFamily="2" charset="-122"/>
                          <a:ea typeface="宋体" pitchFamily="2" charset="-122"/>
                          <a:cs typeface="Times New Roman"/>
                        </a:rPr>
                        <a:t>受监督的权力将导致腐败</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为了</a:t>
                      </a:r>
                      <a:r>
                        <a:rPr lang="zh-CN" sz="2400" dirty="0">
                          <a:solidFill>
                            <a:srgbClr val="000000"/>
                          </a:solidFill>
                          <a:effectLst/>
                          <a:latin typeface="宋体" pitchFamily="2" charset="-122"/>
                          <a:ea typeface="宋体" pitchFamily="2" charset="-122"/>
                          <a:cs typeface="Times New Roman"/>
                        </a:rPr>
                        <a:t>保证国家机关严格按照宪法和法律行使</a:t>
                      </a:r>
                      <a:r>
                        <a:rPr lang="zh-CN" sz="2400" dirty="0" smtClean="0">
                          <a:solidFill>
                            <a:srgbClr val="000000"/>
                          </a:solidFill>
                          <a:effectLst/>
                          <a:latin typeface="宋体" pitchFamily="2" charset="-122"/>
                          <a:ea typeface="宋体" pitchFamily="2" charset="-122"/>
                          <a:cs typeface="Times New Roman"/>
                        </a:rPr>
                        <a:t>权力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需要</a:t>
                      </a:r>
                      <a:r>
                        <a:rPr lang="zh-CN" sz="2400" dirty="0">
                          <a:solidFill>
                            <a:srgbClr val="000000"/>
                          </a:solidFill>
                          <a:effectLst/>
                          <a:latin typeface="宋体" pitchFamily="2" charset="-122"/>
                          <a:ea typeface="宋体" pitchFamily="2" charset="-122"/>
                          <a:cs typeface="Times New Roman"/>
                        </a:rPr>
                        <a:t>建立健全完备的监督公权力行使的制度</a:t>
                      </a:r>
                      <a:r>
                        <a:rPr lang="zh-CN" sz="2400" dirty="0" smtClean="0">
                          <a:solidFill>
                            <a:srgbClr val="000000"/>
                          </a:solidFill>
                          <a:effectLst/>
                          <a:latin typeface="宋体" pitchFamily="2" charset="-122"/>
                          <a:ea typeface="宋体" pitchFamily="2" charset="-122"/>
                          <a:cs typeface="Times New Roman"/>
                        </a:rPr>
                        <a:t>体系</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这一监督体系</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监督制度具有基础性意义</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全面</a:t>
                      </a:r>
                      <a:r>
                        <a:rPr lang="zh-CN" sz="2400" dirty="0">
                          <a:solidFill>
                            <a:srgbClr val="000000"/>
                          </a:solidFill>
                          <a:effectLst/>
                          <a:latin typeface="宋体" pitchFamily="2" charset="-122"/>
                          <a:ea typeface="宋体" pitchFamily="2" charset="-122"/>
                          <a:cs typeface="Times New Roman"/>
                        </a:rPr>
                        <a:t>依法治国需要我们健全宪法实施和监督</a:t>
                      </a:r>
                      <a:r>
                        <a:rPr lang="zh-CN" sz="2400" dirty="0" smtClean="0">
                          <a:solidFill>
                            <a:srgbClr val="000000"/>
                          </a:solidFill>
                          <a:effectLst/>
                          <a:latin typeface="宋体" pitchFamily="2" charset="-122"/>
                          <a:ea typeface="宋体" pitchFamily="2" charset="-122"/>
                          <a:cs typeface="Times New Roman"/>
                        </a:rPr>
                        <a:t>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不断</a:t>
                      </a:r>
                      <a:r>
                        <a:rPr lang="zh-CN" sz="2400" dirty="0">
                          <a:solidFill>
                            <a:srgbClr val="000000"/>
                          </a:solidFill>
                          <a:effectLst/>
                          <a:latin typeface="宋体" pitchFamily="2" charset="-122"/>
                          <a:ea typeface="宋体" pitchFamily="2" charset="-122"/>
                          <a:cs typeface="Times New Roman"/>
                        </a:rPr>
                        <a:t>加强宪法监督工作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7969565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6703" y="1260023"/>
            <a:ext cx="10136458" cy="5447645"/>
          </a:xfrm>
          <a:prstGeom prst="rect">
            <a:avLst/>
          </a:prstGeom>
        </p:spPr>
        <p:txBody>
          <a:bodyPr wrap="square">
            <a:spAutoFit/>
          </a:bodyPr>
          <a:lstStyle/>
          <a:p>
            <a:r>
              <a:rPr lang="en-US" altLang="zh-CN" sz="2400" dirty="0"/>
              <a:t>【</a:t>
            </a:r>
            <a:r>
              <a:rPr lang="zh-CN" altLang="en-US" sz="2400" dirty="0">
                <a:latin typeface="黑体" pitchFamily="49" charset="-122"/>
                <a:ea typeface="黑体" pitchFamily="49" charset="-122"/>
              </a:rPr>
              <a:t>备考建议</a:t>
            </a:r>
            <a:r>
              <a:rPr lang="en-US" altLang="zh-CN" sz="2400" dirty="0"/>
              <a:t>】</a:t>
            </a:r>
          </a:p>
          <a:p>
            <a:pPr>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宪法的内容在整个法律板块的地位非常重要。</a:t>
            </a:r>
            <a:r>
              <a:rPr lang="zh-CN" altLang="en-US" sz="2400" dirty="0" smtClean="0">
                <a:latin typeface="宋体" pitchFamily="2" charset="-122"/>
                <a:ea typeface="宋体" pitchFamily="2" charset="-122"/>
              </a:rPr>
              <a:t>一方面，体现</a:t>
            </a:r>
            <a:r>
              <a:rPr lang="zh-CN" altLang="en-US" sz="2400" dirty="0">
                <a:latin typeface="宋体" pitchFamily="2" charset="-122"/>
                <a:ea typeface="宋体" pitchFamily="2" charset="-122"/>
              </a:rPr>
              <a:t>在宪法是国家的</a:t>
            </a:r>
            <a:r>
              <a:rPr lang="zh-CN" altLang="en-US" sz="2400" dirty="0" smtClean="0">
                <a:latin typeface="宋体" pitchFamily="2" charset="-122"/>
                <a:ea typeface="宋体" pitchFamily="2" charset="-122"/>
              </a:rPr>
              <a:t>根本法，具有</a:t>
            </a:r>
            <a:r>
              <a:rPr lang="zh-CN" altLang="en-US" sz="2400" dirty="0">
                <a:latin typeface="宋体" pitchFamily="2" charset="-122"/>
                <a:ea typeface="宋体" pitchFamily="2" charset="-122"/>
              </a:rPr>
              <a:t>最高的法律</a:t>
            </a:r>
            <a:r>
              <a:rPr lang="zh-CN" altLang="en-US" sz="2400" dirty="0" smtClean="0">
                <a:latin typeface="宋体" pitchFamily="2" charset="-122"/>
                <a:ea typeface="宋体" pitchFamily="2" charset="-122"/>
              </a:rPr>
              <a:t>地位，是</a:t>
            </a:r>
            <a:r>
              <a:rPr lang="zh-CN" altLang="en-US" sz="2400" dirty="0">
                <a:latin typeface="宋体" pitchFamily="2" charset="-122"/>
                <a:ea typeface="宋体" pitchFamily="2" charset="-122"/>
              </a:rPr>
              <a:t>治国安邦的总章程。</a:t>
            </a:r>
            <a:r>
              <a:rPr lang="zh-CN" altLang="en-US" sz="2400" dirty="0" smtClean="0">
                <a:latin typeface="宋体" pitchFamily="2" charset="-122"/>
                <a:ea typeface="宋体" pitchFamily="2" charset="-122"/>
              </a:rPr>
              <a:t>另一方面，体现</a:t>
            </a:r>
            <a:r>
              <a:rPr lang="zh-CN" altLang="en-US" sz="2400" dirty="0">
                <a:latin typeface="宋体" pitchFamily="2" charset="-122"/>
                <a:ea typeface="宋体" pitchFamily="2" charset="-122"/>
              </a:rPr>
              <a:t>在宪法是公民权利的保障</a:t>
            </a:r>
            <a:r>
              <a:rPr lang="zh-CN" altLang="en-US" sz="2400" dirty="0" smtClean="0">
                <a:latin typeface="宋体" pitchFamily="2" charset="-122"/>
                <a:ea typeface="宋体" pitchFamily="2" charset="-122"/>
              </a:rPr>
              <a:t>书，与</a:t>
            </a:r>
            <a:r>
              <a:rPr lang="zh-CN" altLang="en-US" sz="2400" dirty="0">
                <a:latin typeface="宋体" pitchFamily="2" charset="-122"/>
                <a:ea typeface="宋体" pitchFamily="2" charset="-122"/>
              </a:rPr>
              <a:t>每个人息息相关。复习时要从宪法保障公民权利、是国家的根本法、是公民的根本活动准则、具有最高法律效力等方面把握宪法至上的</a:t>
            </a:r>
            <a:r>
              <a:rPr lang="zh-CN" altLang="en-US" sz="2400" dirty="0" smtClean="0">
                <a:latin typeface="宋体" pitchFamily="2" charset="-122"/>
                <a:ea typeface="宋体" pitchFamily="2" charset="-122"/>
              </a:rPr>
              <a:t>理念，清楚</a:t>
            </a:r>
            <a:r>
              <a:rPr lang="zh-CN" altLang="en-US" sz="2400" dirty="0">
                <a:latin typeface="宋体" pitchFamily="2" charset="-122"/>
                <a:ea typeface="宋体" pitchFamily="2" charset="-122"/>
              </a:rPr>
              <a:t>宪法与公民的基本权利和基本义务、宪法与依法治国、宪法与其他法律、宪法与每个公民的</a:t>
            </a:r>
            <a:r>
              <a:rPr lang="zh-CN" altLang="en-US" sz="2400" dirty="0" smtClean="0">
                <a:latin typeface="宋体" pitchFamily="2" charset="-122"/>
                <a:ea typeface="宋体" pitchFamily="2" charset="-122"/>
              </a:rPr>
              <a:t>关系，宪法</a:t>
            </a:r>
            <a:r>
              <a:rPr lang="zh-CN" altLang="en-US" sz="2400" dirty="0">
                <a:latin typeface="宋体" pitchFamily="2" charset="-122"/>
                <a:ea typeface="宋体" pitchFamily="2" charset="-122"/>
              </a:rPr>
              <a:t>的核心价值。维护宪法</a:t>
            </a:r>
            <a:r>
              <a:rPr lang="zh-CN" altLang="en-US" sz="2400" dirty="0" smtClean="0">
                <a:latin typeface="宋体" pitchFamily="2" charset="-122"/>
                <a:ea typeface="宋体" pitchFamily="2" charset="-122"/>
              </a:rPr>
              <a:t>权威，捍卫</a:t>
            </a:r>
            <a:r>
              <a:rPr lang="zh-CN" altLang="en-US" sz="2400" dirty="0">
                <a:latin typeface="宋体" pitchFamily="2" charset="-122"/>
                <a:ea typeface="宋体" pitchFamily="2" charset="-122"/>
              </a:rPr>
              <a:t>宪法</a:t>
            </a:r>
            <a:r>
              <a:rPr lang="zh-CN" altLang="en-US" sz="2400" dirty="0" smtClean="0">
                <a:latin typeface="宋体" pitchFamily="2" charset="-122"/>
                <a:ea typeface="宋体" pitchFamily="2" charset="-122"/>
              </a:rPr>
              <a:t>尊严，增强</a:t>
            </a:r>
            <a:r>
              <a:rPr lang="zh-CN" altLang="en-US" sz="2400" dirty="0">
                <a:latin typeface="宋体" pitchFamily="2" charset="-122"/>
                <a:ea typeface="宋体" pitchFamily="2" charset="-122"/>
              </a:rPr>
              <a:t>宪法意识。</a:t>
            </a:r>
          </a:p>
          <a:p>
            <a:pPr>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对应的</a:t>
            </a:r>
            <a:r>
              <a:rPr lang="zh-CN" altLang="en-US" sz="2400" dirty="0" smtClean="0">
                <a:latin typeface="宋体" pitchFamily="2" charset="-122"/>
                <a:ea typeface="宋体" pitchFamily="2" charset="-122"/>
              </a:rPr>
              <a:t>热点：了解</a:t>
            </a:r>
            <a:r>
              <a:rPr lang="zh-CN" altLang="en-US" sz="2400" dirty="0">
                <a:latin typeface="宋体" pitchFamily="2" charset="-122"/>
                <a:ea typeface="宋体" pitchFamily="2" charset="-122"/>
              </a:rPr>
              <a:t>我国目前宪法</a:t>
            </a:r>
            <a:r>
              <a:rPr lang="zh-CN" altLang="en-US" sz="2400" dirty="0" smtClean="0">
                <a:latin typeface="宋体" pitchFamily="2" charset="-122"/>
                <a:ea typeface="宋体" pitchFamily="2" charset="-122"/>
              </a:rPr>
              <a:t>情况；反</a:t>
            </a:r>
            <a:r>
              <a:rPr lang="zh-CN" altLang="en-US" sz="2400" dirty="0">
                <a:latin typeface="宋体" pitchFamily="2" charset="-122"/>
                <a:ea typeface="宋体" pitchFamily="2" charset="-122"/>
              </a:rPr>
              <a:t>腐的新进展、新</a:t>
            </a:r>
            <a:r>
              <a:rPr lang="zh-CN" altLang="en-US" sz="2400" dirty="0" smtClean="0">
                <a:latin typeface="宋体" pitchFamily="2" charset="-122"/>
                <a:ea typeface="宋体" pitchFamily="2" charset="-122"/>
              </a:rPr>
              <a:t>举措，依法</a:t>
            </a:r>
            <a:r>
              <a:rPr lang="zh-CN" altLang="en-US" sz="2400" dirty="0">
                <a:latin typeface="宋体" pitchFamily="2" charset="-122"/>
                <a:ea typeface="宋体" pitchFamily="2" charset="-122"/>
              </a:rPr>
              <a:t>惩治腐败的典型</a:t>
            </a:r>
            <a:r>
              <a:rPr lang="zh-CN" altLang="en-US" sz="2400" dirty="0" smtClean="0">
                <a:latin typeface="宋体" pitchFamily="2" charset="-122"/>
                <a:ea typeface="宋体" pitchFamily="2" charset="-122"/>
              </a:rPr>
              <a:t>案例；各地</a:t>
            </a:r>
            <a:r>
              <a:rPr lang="zh-CN" altLang="en-US" sz="2400" dirty="0">
                <a:latin typeface="宋体" pitchFamily="2" charset="-122"/>
                <a:ea typeface="宋体" pitchFamily="2" charset="-122"/>
              </a:rPr>
              <a:t>撤销的与宪法相抵触的行政法规及文件情况。</a:t>
            </a:r>
          </a:p>
        </p:txBody>
      </p:sp>
    </p:spTree>
    <p:extLst>
      <p:ext uri="{BB962C8B-B14F-4D97-AF65-F5344CB8AC3E}">
        <p14:creationId xmlns="" xmlns:p14="http://schemas.microsoft.com/office/powerpoint/2010/main" val="161873575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61752907"/>
              </p:ext>
            </p:extLst>
          </p:nvPr>
        </p:nvGraphicFramePr>
        <p:xfrm>
          <a:off x="869796" y="1416203"/>
          <a:ext cx="10727472" cy="5084958"/>
        </p:xfrm>
        <a:graphic>
          <a:graphicData uri="http://schemas.openxmlformats.org/drawingml/2006/table">
            <a:tbl>
              <a:tblPr firstRow="1" firstCol="1" bandRow="1"/>
              <a:tblGrid>
                <a:gridCol w="2051824"/>
                <a:gridCol w="1052295"/>
                <a:gridCol w="7623353"/>
              </a:tblGrid>
              <a:tr h="703861">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1097">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●懂得宪法与我们的生活息息相关，树立宪法至上的理念，增强宪法意识</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怎样加强宪法监督</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全面依法治国需要我们健全宪法实施和监督</a:t>
                      </a:r>
                      <a:r>
                        <a:rPr lang="zh-CN" sz="2400" dirty="0" smtClean="0">
                          <a:solidFill>
                            <a:srgbClr val="000000"/>
                          </a:solidFill>
                          <a:effectLst/>
                          <a:latin typeface="宋体" pitchFamily="2" charset="-122"/>
                          <a:ea typeface="宋体" pitchFamily="2" charset="-122"/>
                          <a:cs typeface="Times New Roman"/>
                        </a:rPr>
                        <a:t>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不断</a:t>
                      </a:r>
                      <a:r>
                        <a:rPr lang="zh-CN" sz="2400" dirty="0">
                          <a:solidFill>
                            <a:srgbClr val="000000"/>
                          </a:solidFill>
                          <a:effectLst/>
                          <a:latin typeface="宋体" pitchFamily="2" charset="-122"/>
                          <a:ea typeface="宋体" pitchFamily="2" charset="-122"/>
                          <a:cs typeface="Times New Roman"/>
                        </a:rPr>
                        <a:t>加强宪法监督工作</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完善全国人大及其常委会宪法监督</a:t>
                      </a:r>
                      <a:r>
                        <a:rPr lang="zh-CN" sz="2400" dirty="0" smtClean="0">
                          <a:solidFill>
                            <a:srgbClr val="000000"/>
                          </a:solidFill>
                          <a:effectLst/>
                          <a:latin typeface="宋体" pitchFamily="2" charset="-122"/>
                          <a:ea typeface="宋体" pitchFamily="2" charset="-122"/>
                          <a:cs typeface="Times New Roman"/>
                        </a:rPr>
                        <a:t>制度</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健全</a:t>
                      </a:r>
                      <a:r>
                        <a:rPr lang="zh-CN" sz="2400" dirty="0">
                          <a:solidFill>
                            <a:srgbClr val="000000"/>
                          </a:solidFill>
                          <a:effectLst/>
                          <a:latin typeface="宋体" pitchFamily="2" charset="-122"/>
                          <a:ea typeface="宋体" pitchFamily="2" charset="-122"/>
                          <a:cs typeface="Times New Roman"/>
                        </a:rPr>
                        <a:t>监督机制和</a:t>
                      </a:r>
                      <a:r>
                        <a:rPr lang="zh-CN" sz="2400" dirty="0" smtClean="0">
                          <a:solidFill>
                            <a:srgbClr val="000000"/>
                          </a:solidFill>
                          <a:effectLst/>
                          <a:latin typeface="宋体" pitchFamily="2" charset="-122"/>
                          <a:ea typeface="宋体" pitchFamily="2" charset="-122"/>
                          <a:cs typeface="Times New Roman"/>
                        </a:rPr>
                        <a:t>程序</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使</a:t>
                      </a:r>
                      <a:r>
                        <a:rPr lang="zh-CN" sz="2400" dirty="0">
                          <a:solidFill>
                            <a:srgbClr val="000000"/>
                          </a:solidFill>
                          <a:effectLst/>
                          <a:latin typeface="宋体" pitchFamily="2" charset="-122"/>
                          <a:ea typeface="宋体" pitchFamily="2" charset="-122"/>
                          <a:cs typeface="Times New Roman"/>
                        </a:rPr>
                        <a:t>其更好地担负起宪法监督职责</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要</a:t>
                      </a:r>
                      <a:r>
                        <a:rPr lang="zh-CN" sz="2400" dirty="0">
                          <a:solidFill>
                            <a:srgbClr val="000000"/>
                          </a:solidFill>
                          <a:effectLst/>
                          <a:latin typeface="宋体" pitchFamily="2" charset="-122"/>
                          <a:ea typeface="宋体" pitchFamily="2" charset="-122"/>
                          <a:cs typeface="Times New Roman"/>
                        </a:rPr>
                        <a:t>健全宪法解释程序</a:t>
                      </a:r>
                      <a:r>
                        <a:rPr lang="zh-CN" sz="2400" dirty="0" smtClean="0">
                          <a:solidFill>
                            <a:srgbClr val="000000"/>
                          </a:solidFill>
                          <a:effectLst/>
                          <a:latin typeface="宋体" pitchFamily="2" charset="-122"/>
                          <a:ea typeface="宋体" pitchFamily="2" charset="-122"/>
                          <a:cs typeface="Times New Roman"/>
                        </a:rPr>
                        <a:t>机制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推进</a:t>
                      </a:r>
                      <a:r>
                        <a:rPr lang="zh-CN" sz="2400" dirty="0">
                          <a:solidFill>
                            <a:srgbClr val="000000"/>
                          </a:solidFill>
                          <a:effectLst/>
                          <a:latin typeface="宋体" pitchFamily="2" charset="-122"/>
                          <a:ea typeface="宋体" pitchFamily="2" charset="-122"/>
                          <a:cs typeface="Times New Roman"/>
                        </a:rPr>
                        <a:t>合宪性审查</a:t>
                      </a:r>
                      <a:r>
                        <a:rPr lang="zh-CN" sz="2400" dirty="0" smtClean="0">
                          <a:solidFill>
                            <a:srgbClr val="000000"/>
                          </a:solidFill>
                          <a:effectLst/>
                          <a:latin typeface="宋体" pitchFamily="2" charset="-122"/>
                          <a:ea typeface="宋体" pitchFamily="2" charset="-122"/>
                          <a:cs typeface="Times New Roman"/>
                        </a:rPr>
                        <a:t>工作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加强</a:t>
                      </a:r>
                      <a:r>
                        <a:rPr lang="zh-CN" sz="2400" dirty="0">
                          <a:solidFill>
                            <a:srgbClr val="000000"/>
                          </a:solidFill>
                          <a:effectLst/>
                          <a:latin typeface="宋体" pitchFamily="2" charset="-122"/>
                          <a:ea typeface="宋体" pitchFamily="2" charset="-122"/>
                          <a:cs typeface="Times New Roman"/>
                        </a:rPr>
                        <a:t>备案审查制度和能力</a:t>
                      </a:r>
                      <a:r>
                        <a:rPr lang="zh-CN" sz="2400" dirty="0" smtClean="0">
                          <a:solidFill>
                            <a:srgbClr val="000000"/>
                          </a:solidFill>
                          <a:effectLst/>
                          <a:latin typeface="宋体" pitchFamily="2" charset="-122"/>
                          <a:ea typeface="宋体" pitchFamily="2" charset="-122"/>
                          <a:cs typeface="Times New Roman"/>
                        </a:rPr>
                        <a:t>建设</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加强</a:t>
                      </a:r>
                      <a:r>
                        <a:rPr lang="zh-CN" sz="2400" dirty="0">
                          <a:solidFill>
                            <a:srgbClr val="000000"/>
                          </a:solidFill>
                          <a:effectLst/>
                          <a:latin typeface="宋体" pitchFamily="2" charset="-122"/>
                          <a:ea typeface="宋体" pitchFamily="2" charset="-122"/>
                          <a:cs typeface="Times New Roman"/>
                        </a:rPr>
                        <a:t>对宪法实施情况的监督</a:t>
                      </a:r>
                      <a:r>
                        <a:rPr lang="zh-CN" sz="2400" dirty="0" smtClean="0">
                          <a:solidFill>
                            <a:srgbClr val="000000"/>
                          </a:solidFill>
                          <a:effectLst/>
                          <a:latin typeface="宋体" pitchFamily="2" charset="-122"/>
                          <a:ea typeface="宋体" pitchFamily="2" charset="-122"/>
                          <a:cs typeface="Times New Roman"/>
                        </a:rPr>
                        <a:t>检查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宪法权威</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对于</a:t>
                      </a:r>
                      <a:r>
                        <a:rPr lang="zh-CN" sz="2400" dirty="0">
                          <a:solidFill>
                            <a:srgbClr val="000000"/>
                          </a:solidFill>
                          <a:effectLst/>
                          <a:latin typeface="宋体" pitchFamily="2" charset="-122"/>
                          <a:ea typeface="宋体" pitchFamily="2" charset="-122"/>
                          <a:cs typeface="Times New Roman"/>
                        </a:rPr>
                        <a:t>各种违反宪法的</a:t>
                      </a:r>
                      <a:r>
                        <a:rPr lang="zh-CN" sz="2400" dirty="0" smtClean="0">
                          <a:solidFill>
                            <a:srgbClr val="000000"/>
                          </a:solidFill>
                          <a:effectLst/>
                          <a:latin typeface="宋体" pitchFamily="2" charset="-122"/>
                          <a:ea typeface="宋体" pitchFamily="2" charset="-122"/>
                          <a:cs typeface="Times New Roman"/>
                        </a:rPr>
                        <a:t>行为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都</a:t>
                      </a:r>
                      <a:r>
                        <a:rPr lang="zh-CN" sz="2400" dirty="0">
                          <a:solidFill>
                            <a:srgbClr val="000000"/>
                          </a:solidFill>
                          <a:effectLst/>
                          <a:latin typeface="宋体" pitchFamily="2" charset="-122"/>
                          <a:ea typeface="宋体" pitchFamily="2" charset="-122"/>
                          <a:cs typeface="Times New Roman"/>
                        </a:rPr>
                        <a:t>必须予以追究和纠正</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3632384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073593230"/>
              </p:ext>
            </p:extLst>
          </p:nvPr>
        </p:nvGraphicFramePr>
        <p:xfrm>
          <a:off x="1148575" y="1683832"/>
          <a:ext cx="9991493" cy="4538548"/>
        </p:xfrm>
        <a:graphic>
          <a:graphicData uri="http://schemas.openxmlformats.org/drawingml/2006/table">
            <a:tbl>
              <a:tblPr firstRow="1" firstCol="1" bandRow="1"/>
              <a:tblGrid>
                <a:gridCol w="2029523"/>
                <a:gridCol w="2399022"/>
                <a:gridCol w="5562948"/>
              </a:tblGrid>
              <a:tr h="62822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032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●懂得宪法与我们的生活息息相关，树立宪法至上的理念，增强宪法意识</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人大如何监督宪法和法律的实施</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全国人大及其常委会行使监督宪法实施的</a:t>
                      </a:r>
                      <a:r>
                        <a:rPr lang="zh-CN" sz="2400" dirty="0" smtClean="0">
                          <a:solidFill>
                            <a:srgbClr val="000000"/>
                          </a:solidFill>
                          <a:effectLst/>
                          <a:latin typeface="宋体" pitchFamily="2" charset="-122"/>
                          <a:ea typeface="宋体" pitchFamily="2" charset="-122"/>
                          <a:cs typeface="Times New Roman"/>
                        </a:rPr>
                        <a:t>职权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全国人大常委会</a:t>
                      </a:r>
                      <a:r>
                        <a:rPr lang="zh-CN" sz="2400" dirty="0">
                          <a:solidFill>
                            <a:srgbClr val="000000"/>
                          </a:solidFill>
                          <a:effectLst/>
                          <a:latin typeface="宋体" pitchFamily="2" charset="-122"/>
                          <a:ea typeface="宋体" pitchFamily="2" charset="-122"/>
                          <a:cs typeface="Times New Roman"/>
                        </a:rPr>
                        <a:t>有权解释宪法和</a:t>
                      </a:r>
                      <a:r>
                        <a:rPr lang="zh-CN" sz="2400" dirty="0" smtClean="0">
                          <a:solidFill>
                            <a:srgbClr val="000000"/>
                          </a:solidFill>
                          <a:effectLst/>
                          <a:latin typeface="宋体" pitchFamily="2" charset="-122"/>
                          <a:ea typeface="宋体" pitchFamily="2" charset="-122"/>
                          <a:cs typeface="Times New Roman"/>
                        </a:rPr>
                        <a:t>法律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地方</a:t>
                      </a:r>
                      <a:r>
                        <a:rPr lang="zh-CN" sz="2400" dirty="0">
                          <a:solidFill>
                            <a:srgbClr val="000000"/>
                          </a:solidFill>
                          <a:effectLst/>
                          <a:latin typeface="宋体" pitchFamily="2" charset="-122"/>
                          <a:ea typeface="宋体" pitchFamily="2" charset="-122"/>
                          <a:cs typeface="Times New Roman"/>
                        </a:rPr>
                        <a:t>各级人大在本行政区内负有保证宪法和法律实施的职责</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23236341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4017074220"/>
              </p:ext>
            </p:extLst>
          </p:nvPr>
        </p:nvGraphicFramePr>
        <p:xfrm>
          <a:off x="1148575" y="1683832"/>
          <a:ext cx="9991493" cy="4538548"/>
        </p:xfrm>
        <a:graphic>
          <a:graphicData uri="http://schemas.openxmlformats.org/drawingml/2006/table">
            <a:tbl>
              <a:tblPr firstRow="1" firstCol="1" bandRow="1"/>
              <a:tblGrid>
                <a:gridCol w="2074127"/>
                <a:gridCol w="2354418"/>
                <a:gridCol w="5562948"/>
              </a:tblGrid>
              <a:tr h="62822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032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●懂得宪法与我们的生活息息相关，树立宪法至上的理念，增强宪法意识</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我国宪法监督的主要内容是什么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要健全宪法解释程序</a:t>
                      </a:r>
                      <a:r>
                        <a:rPr lang="zh-CN" sz="2400" dirty="0" smtClean="0">
                          <a:solidFill>
                            <a:srgbClr val="000000"/>
                          </a:solidFill>
                          <a:effectLst/>
                          <a:latin typeface="宋体" pitchFamily="2" charset="-122"/>
                          <a:ea typeface="宋体" pitchFamily="2" charset="-122"/>
                          <a:cs typeface="Times New Roman"/>
                        </a:rPr>
                        <a:t>机制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推进</a:t>
                      </a:r>
                      <a:r>
                        <a:rPr lang="zh-CN" sz="2400" dirty="0">
                          <a:solidFill>
                            <a:srgbClr val="000000"/>
                          </a:solidFill>
                          <a:effectLst/>
                          <a:latin typeface="宋体" pitchFamily="2" charset="-122"/>
                          <a:ea typeface="宋体" pitchFamily="2" charset="-122"/>
                          <a:cs typeface="Times New Roman"/>
                        </a:rPr>
                        <a:t>合宪性审查</a:t>
                      </a:r>
                      <a:r>
                        <a:rPr lang="zh-CN" sz="2400" dirty="0" smtClean="0">
                          <a:solidFill>
                            <a:srgbClr val="000000"/>
                          </a:solidFill>
                          <a:effectLst/>
                          <a:latin typeface="宋体" pitchFamily="2" charset="-122"/>
                          <a:ea typeface="宋体" pitchFamily="2" charset="-122"/>
                          <a:cs typeface="Times New Roman"/>
                        </a:rPr>
                        <a:t>工作</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加强</a:t>
                      </a:r>
                      <a:r>
                        <a:rPr lang="zh-CN" sz="2400" dirty="0">
                          <a:solidFill>
                            <a:srgbClr val="000000"/>
                          </a:solidFill>
                          <a:effectLst/>
                          <a:latin typeface="宋体" pitchFamily="2" charset="-122"/>
                          <a:ea typeface="宋体" pitchFamily="2" charset="-122"/>
                          <a:cs typeface="Times New Roman"/>
                        </a:rPr>
                        <a:t>备案审查制度和能力</a:t>
                      </a:r>
                      <a:r>
                        <a:rPr lang="zh-CN" sz="2400" dirty="0" smtClean="0">
                          <a:solidFill>
                            <a:srgbClr val="000000"/>
                          </a:solidFill>
                          <a:effectLst/>
                          <a:latin typeface="宋体" pitchFamily="2" charset="-122"/>
                          <a:ea typeface="宋体" pitchFamily="2" charset="-122"/>
                          <a:cs typeface="Times New Roman"/>
                        </a:rPr>
                        <a:t>建设</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加强</a:t>
                      </a:r>
                      <a:r>
                        <a:rPr lang="zh-CN" sz="2400" dirty="0">
                          <a:solidFill>
                            <a:srgbClr val="000000"/>
                          </a:solidFill>
                          <a:effectLst/>
                          <a:latin typeface="宋体" pitchFamily="2" charset="-122"/>
                          <a:ea typeface="宋体" pitchFamily="2" charset="-122"/>
                          <a:cs typeface="Times New Roman"/>
                        </a:rPr>
                        <a:t>对宪法实施情况的监督</a:t>
                      </a:r>
                      <a:r>
                        <a:rPr lang="zh-CN" sz="2400" dirty="0" smtClean="0">
                          <a:solidFill>
                            <a:srgbClr val="000000"/>
                          </a:solidFill>
                          <a:effectLst/>
                          <a:latin typeface="宋体" pitchFamily="2" charset="-122"/>
                          <a:ea typeface="宋体" pitchFamily="2" charset="-122"/>
                          <a:cs typeface="Times New Roman"/>
                        </a:rPr>
                        <a:t>检查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宪法权威。对于各种违反宪法的</a:t>
                      </a:r>
                      <a:r>
                        <a:rPr lang="zh-CN" sz="2400" dirty="0" smtClean="0">
                          <a:solidFill>
                            <a:srgbClr val="000000"/>
                          </a:solidFill>
                          <a:effectLst/>
                          <a:latin typeface="宋体" pitchFamily="2" charset="-122"/>
                          <a:ea typeface="宋体" pitchFamily="2" charset="-122"/>
                          <a:cs typeface="Times New Roman"/>
                        </a:rPr>
                        <a:t>行为</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都</a:t>
                      </a:r>
                      <a:r>
                        <a:rPr lang="zh-CN" sz="2400" dirty="0">
                          <a:solidFill>
                            <a:srgbClr val="000000"/>
                          </a:solidFill>
                          <a:effectLst/>
                          <a:latin typeface="宋体" pitchFamily="2" charset="-122"/>
                          <a:ea typeface="宋体" pitchFamily="2" charset="-122"/>
                          <a:cs typeface="Times New Roman"/>
                        </a:rPr>
                        <a:t>必须予以追究和纠正</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43479855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407132714"/>
              </p:ext>
            </p:extLst>
          </p:nvPr>
        </p:nvGraphicFramePr>
        <p:xfrm>
          <a:off x="1148575" y="1683832"/>
          <a:ext cx="9991493" cy="4538548"/>
        </p:xfrm>
        <a:graphic>
          <a:graphicData uri="http://schemas.openxmlformats.org/drawingml/2006/table">
            <a:tbl>
              <a:tblPr firstRow="1" firstCol="1" bandRow="1"/>
              <a:tblGrid>
                <a:gridCol w="2207942"/>
                <a:gridCol w="2464420"/>
                <a:gridCol w="5319131"/>
              </a:tblGrid>
              <a:tr h="62822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032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●懂得宪法与我们的生活息息相关，树立宪法至上的理念，增强宪法意识</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为什么要增强宪法意识</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是</a:t>
                      </a:r>
                      <a:r>
                        <a:rPr lang="zh-CN" sz="2400" dirty="0">
                          <a:solidFill>
                            <a:srgbClr val="000000"/>
                          </a:solidFill>
                          <a:effectLst/>
                          <a:latin typeface="宋体" pitchFamily="2" charset="-122"/>
                          <a:ea typeface="宋体" pitchFamily="2" charset="-122"/>
                          <a:cs typeface="Times New Roman"/>
                        </a:rPr>
                        <a:t>加强宪法监督的需要</a:t>
                      </a:r>
                    </a:p>
                    <a:p>
                      <a:pPr>
                        <a:lnSpc>
                          <a:spcPct val="20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宪法</a:t>
                      </a:r>
                      <a:r>
                        <a:rPr lang="zh-CN" sz="2400" dirty="0">
                          <a:solidFill>
                            <a:srgbClr val="000000"/>
                          </a:solidFill>
                          <a:effectLst/>
                          <a:latin typeface="宋体" pitchFamily="2" charset="-122"/>
                          <a:ea typeface="宋体" pitchFamily="2" charset="-122"/>
                          <a:cs typeface="Times New Roman"/>
                        </a:rPr>
                        <a:t>与我们每个人</a:t>
                      </a:r>
                      <a:r>
                        <a:rPr lang="zh-CN" sz="2400" dirty="0" smtClean="0">
                          <a:solidFill>
                            <a:srgbClr val="000000"/>
                          </a:solidFill>
                          <a:effectLst/>
                          <a:latin typeface="宋体" pitchFamily="2" charset="-122"/>
                          <a:ea typeface="宋体" pitchFamily="2" charset="-122"/>
                          <a:cs typeface="Times New Roman"/>
                        </a:rPr>
                        <a:t>息息相关</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的一生都离不开宪法的</a:t>
                      </a:r>
                      <a:r>
                        <a:rPr lang="zh-CN" sz="2400" dirty="0" smtClean="0">
                          <a:solidFill>
                            <a:srgbClr val="000000"/>
                          </a:solidFill>
                          <a:effectLst/>
                          <a:latin typeface="宋体" pitchFamily="2" charset="-122"/>
                          <a:ea typeface="宋体" pitchFamily="2" charset="-122"/>
                          <a:cs typeface="Times New Roman"/>
                        </a:rPr>
                        <a:t>保护</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要增强宪法</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热爱宪法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捍卫</a:t>
                      </a:r>
                      <a:r>
                        <a:rPr lang="zh-CN" sz="2400" dirty="0">
                          <a:solidFill>
                            <a:srgbClr val="000000"/>
                          </a:solidFill>
                          <a:effectLst/>
                          <a:latin typeface="宋体" pitchFamily="2" charset="-122"/>
                          <a:ea typeface="宋体" pitchFamily="2" charset="-122"/>
                          <a:cs typeface="Times New Roman"/>
                        </a:rPr>
                        <a:t>宪法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05748052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983558535"/>
              </p:ext>
            </p:extLst>
          </p:nvPr>
        </p:nvGraphicFramePr>
        <p:xfrm>
          <a:off x="1148575" y="1683832"/>
          <a:ext cx="9991493" cy="4538548"/>
        </p:xfrm>
        <a:graphic>
          <a:graphicData uri="http://schemas.openxmlformats.org/drawingml/2006/table">
            <a:tbl>
              <a:tblPr firstRow="1" firstCol="1" bandRow="1"/>
              <a:tblGrid>
                <a:gridCol w="2207942"/>
                <a:gridCol w="2464420"/>
                <a:gridCol w="5319131"/>
              </a:tblGrid>
              <a:tr h="62822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032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●懂得宪法与我们的生活息息相关，树立宪法至上的理念，增强宪法意识</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为增强人们的宪法</a:t>
                      </a:r>
                      <a:r>
                        <a:rPr lang="zh-CN" sz="2400" dirty="0" smtClean="0">
                          <a:solidFill>
                            <a:srgbClr val="000000"/>
                          </a:solidFill>
                          <a:effectLst/>
                          <a:latin typeface="宋体" pitchFamily="2" charset="-122"/>
                          <a:ea typeface="宋体" pitchFamily="2" charset="-122"/>
                          <a:cs typeface="Times New Roman"/>
                        </a:rPr>
                        <a:t>意识</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国家</a:t>
                      </a:r>
                      <a:r>
                        <a:rPr lang="zh-CN" sz="2400" dirty="0">
                          <a:solidFill>
                            <a:srgbClr val="000000"/>
                          </a:solidFill>
                          <a:effectLst/>
                          <a:latin typeface="宋体" pitchFamily="2" charset="-122"/>
                          <a:ea typeface="宋体" pitchFamily="2" charset="-122"/>
                          <a:cs typeface="Times New Roman"/>
                        </a:rPr>
                        <a:t>采取的举措</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设立国家宪法日、建立宪法宣誓制度、开展宪法宣传周活动、设立宪法主题公园、举行宪法朗诵活动等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86973268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946772297"/>
              </p:ext>
            </p:extLst>
          </p:nvPr>
        </p:nvGraphicFramePr>
        <p:xfrm>
          <a:off x="624467" y="1550017"/>
          <a:ext cx="10783230" cy="4538548"/>
        </p:xfrm>
        <a:graphic>
          <a:graphicData uri="http://schemas.openxmlformats.org/drawingml/2006/table">
            <a:tbl>
              <a:tblPr firstRow="1" firstCol="1" bandRow="1"/>
              <a:tblGrid>
                <a:gridCol w="1973717"/>
                <a:gridCol w="1559513"/>
                <a:gridCol w="7250000"/>
              </a:tblGrid>
              <a:tr h="62822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032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●懂得宪法与我们的生活息息相关，树立宪法至上的理念，增强宪法意识</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如何增强宪法意识</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宪法与我们每个人息息相关。我们要增强宪法</a:t>
                      </a:r>
                      <a:r>
                        <a:rPr lang="zh-CN" sz="2400" dirty="0" smtClean="0">
                          <a:solidFill>
                            <a:srgbClr val="000000"/>
                          </a:solidFill>
                          <a:effectLst/>
                          <a:latin typeface="宋体" pitchFamily="2" charset="-122"/>
                          <a:ea typeface="宋体" pitchFamily="2" charset="-122"/>
                          <a:cs typeface="Times New Roman"/>
                        </a:rPr>
                        <a:t>意识</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热爱宪法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捍卫</a:t>
                      </a:r>
                      <a:r>
                        <a:rPr lang="zh-CN" sz="2400" dirty="0">
                          <a:solidFill>
                            <a:srgbClr val="000000"/>
                          </a:solidFill>
                          <a:effectLst/>
                          <a:latin typeface="宋体" pitchFamily="2" charset="-122"/>
                          <a:ea typeface="宋体" pitchFamily="2" charset="-122"/>
                          <a:cs typeface="Times New Roman"/>
                        </a:rPr>
                        <a:t>宪法</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学习</a:t>
                      </a:r>
                      <a:r>
                        <a:rPr lang="zh-CN" sz="2400" dirty="0">
                          <a:solidFill>
                            <a:srgbClr val="000000"/>
                          </a:solidFill>
                          <a:effectLst/>
                          <a:latin typeface="宋体" pitchFamily="2" charset="-122"/>
                          <a:ea typeface="宋体" pitchFamily="2" charset="-122"/>
                          <a:cs typeface="Times New Roman"/>
                        </a:rPr>
                        <a:t>宪法。我们不仅要了解我国宪法产生和发展的</a:t>
                      </a:r>
                      <a:r>
                        <a:rPr lang="zh-CN" sz="2400" dirty="0" smtClean="0">
                          <a:solidFill>
                            <a:srgbClr val="000000"/>
                          </a:solidFill>
                          <a:effectLst/>
                          <a:latin typeface="宋体" pitchFamily="2" charset="-122"/>
                          <a:ea typeface="宋体" pitchFamily="2" charset="-122"/>
                          <a:cs typeface="Times New Roman"/>
                        </a:rPr>
                        <a:t>历程</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还要</a:t>
                      </a:r>
                      <a:r>
                        <a:rPr lang="zh-CN" sz="2400" dirty="0">
                          <a:solidFill>
                            <a:srgbClr val="000000"/>
                          </a:solidFill>
                          <a:effectLst/>
                          <a:latin typeface="宋体" pitchFamily="2" charset="-122"/>
                          <a:ea typeface="宋体" pitchFamily="2" charset="-122"/>
                          <a:cs typeface="Times New Roman"/>
                        </a:rPr>
                        <a:t>在理解我国宪法主要内容的基础</a:t>
                      </a:r>
                      <a:r>
                        <a:rPr lang="zh-CN" sz="2400" dirty="0" smtClean="0">
                          <a:solidFill>
                            <a:srgbClr val="000000"/>
                          </a:solidFill>
                          <a:effectLst/>
                          <a:latin typeface="宋体" pitchFamily="2" charset="-122"/>
                          <a:ea typeface="宋体" pitchFamily="2" charset="-122"/>
                          <a:cs typeface="Times New Roman"/>
                        </a:rPr>
                        <a:t>上</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着重</a:t>
                      </a:r>
                      <a:r>
                        <a:rPr lang="zh-CN" sz="2400" dirty="0">
                          <a:solidFill>
                            <a:srgbClr val="000000"/>
                          </a:solidFill>
                          <a:effectLst/>
                          <a:latin typeface="宋体" pitchFamily="2" charset="-122"/>
                          <a:ea typeface="宋体" pitchFamily="2" charset="-122"/>
                          <a:cs typeface="Times New Roman"/>
                        </a:rPr>
                        <a:t>领会宪法的原则和精神。</a:t>
                      </a:r>
                      <a:r>
                        <a:rPr lang="zh-CN" sz="2400" dirty="0" smtClean="0">
                          <a:solidFill>
                            <a:srgbClr val="000000"/>
                          </a:solidFill>
                          <a:effectLst/>
                          <a:latin typeface="宋体" pitchFamily="2" charset="-122"/>
                          <a:ea typeface="宋体" pitchFamily="2" charset="-122"/>
                          <a:cs typeface="Times New Roman"/>
                        </a:rPr>
                        <a:t>同时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还</a:t>
                      </a:r>
                      <a:r>
                        <a:rPr lang="zh-CN" sz="2400" dirty="0">
                          <a:solidFill>
                            <a:srgbClr val="000000"/>
                          </a:solidFill>
                          <a:effectLst/>
                          <a:latin typeface="宋体" pitchFamily="2" charset="-122"/>
                          <a:ea typeface="宋体" pitchFamily="2" charset="-122"/>
                          <a:cs typeface="Times New Roman"/>
                        </a:rPr>
                        <a:t>应积极参与宪法宣传</a:t>
                      </a:r>
                      <a:r>
                        <a:rPr lang="zh-CN" sz="2400" dirty="0" smtClean="0">
                          <a:solidFill>
                            <a:srgbClr val="000000"/>
                          </a:solidFill>
                          <a:effectLst/>
                          <a:latin typeface="宋体" pitchFamily="2" charset="-122"/>
                          <a:ea typeface="宋体" pitchFamily="2" charset="-122"/>
                          <a:cs typeface="Times New Roman"/>
                        </a:rPr>
                        <a:t>活动</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让</a:t>
                      </a:r>
                      <a:r>
                        <a:rPr lang="zh-CN" sz="2400" dirty="0">
                          <a:solidFill>
                            <a:srgbClr val="000000"/>
                          </a:solidFill>
                          <a:effectLst/>
                          <a:latin typeface="宋体" pitchFamily="2" charset="-122"/>
                          <a:ea typeface="宋体" pitchFamily="2" charset="-122"/>
                          <a:cs typeface="Times New Roman"/>
                        </a:rPr>
                        <a:t>宪法走近</a:t>
                      </a:r>
                      <a:r>
                        <a:rPr lang="zh-CN" sz="2400" dirty="0" smtClean="0">
                          <a:solidFill>
                            <a:srgbClr val="000000"/>
                          </a:solidFill>
                          <a:effectLst/>
                          <a:latin typeface="宋体" pitchFamily="2" charset="-122"/>
                          <a:ea typeface="宋体" pitchFamily="2" charset="-122"/>
                          <a:cs typeface="Times New Roman"/>
                        </a:rPr>
                        <a:t>群众</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深入人心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为</a:t>
                      </a:r>
                      <a:r>
                        <a:rPr lang="zh-CN" sz="2400" dirty="0">
                          <a:solidFill>
                            <a:srgbClr val="000000"/>
                          </a:solidFill>
                          <a:effectLst/>
                          <a:latin typeface="宋体" pitchFamily="2" charset="-122"/>
                          <a:ea typeface="宋体" pitchFamily="2" charset="-122"/>
                          <a:cs typeface="Times New Roman"/>
                        </a:rPr>
                        <a:t>增强全社会的宪法意识贡献自己的</a:t>
                      </a:r>
                      <a:r>
                        <a:rPr lang="zh-CN" sz="2400" dirty="0" smtClean="0">
                          <a:solidFill>
                            <a:srgbClr val="000000"/>
                          </a:solidFill>
                          <a:effectLst/>
                          <a:latin typeface="宋体" pitchFamily="2" charset="-122"/>
                          <a:ea typeface="宋体" pitchFamily="2" charset="-122"/>
                          <a:cs typeface="Times New Roman"/>
                        </a:rPr>
                        <a:t>力量</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59564789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872658127"/>
              </p:ext>
            </p:extLst>
          </p:nvPr>
        </p:nvGraphicFramePr>
        <p:xfrm>
          <a:off x="1148575" y="1683832"/>
          <a:ext cx="9991493" cy="4538548"/>
        </p:xfrm>
        <a:graphic>
          <a:graphicData uri="http://schemas.openxmlformats.org/drawingml/2006/table">
            <a:tbl>
              <a:tblPr firstRow="1" firstCol="1" bandRow="1"/>
              <a:tblGrid>
                <a:gridCol w="1996069"/>
                <a:gridCol w="1739590"/>
                <a:gridCol w="6255834"/>
              </a:tblGrid>
              <a:tr h="62822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032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●懂得宪法与我们的生活息息相关，树立宪法至上的理念，增强宪法意识</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如何增强宪法意识</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认同</a:t>
                      </a:r>
                      <a:r>
                        <a:rPr lang="zh-CN" sz="2400" dirty="0">
                          <a:solidFill>
                            <a:srgbClr val="000000"/>
                          </a:solidFill>
                          <a:effectLst/>
                          <a:latin typeface="宋体" pitchFamily="2" charset="-122"/>
                          <a:ea typeface="宋体" pitchFamily="2" charset="-122"/>
                          <a:cs typeface="Times New Roman"/>
                        </a:rPr>
                        <a:t>宪法。我国宪法符合</a:t>
                      </a:r>
                      <a:r>
                        <a:rPr lang="zh-CN" sz="2400" dirty="0" smtClean="0">
                          <a:solidFill>
                            <a:srgbClr val="000000"/>
                          </a:solidFill>
                          <a:effectLst/>
                          <a:latin typeface="宋体" pitchFamily="2" charset="-122"/>
                          <a:ea typeface="宋体" pitchFamily="2" charset="-122"/>
                          <a:cs typeface="Times New Roman"/>
                        </a:rPr>
                        <a:t>国情</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符合</a:t>
                      </a:r>
                      <a:r>
                        <a:rPr lang="zh-CN" sz="2400" dirty="0">
                          <a:solidFill>
                            <a:srgbClr val="000000"/>
                          </a:solidFill>
                          <a:effectLst/>
                          <a:latin typeface="宋体" pitchFamily="2" charset="-122"/>
                          <a:ea typeface="宋体" pitchFamily="2" charset="-122"/>
                          <a:cs typeface="Times New Roman"/>
                        </a:rPr>
                        <a:t>实际、符合时代发展</a:t>
                      </a:r>
                      <a:r>
                        <a:rPr lang="zh-CN" sz="2400" dirty="0" smtClean="0">
                          <a:solidFill>
                            <a:srgbClr val="000000"/>
                          </a:solidFill>
                          <a:effectLst/>
                          <a:latin typeface="宋体" pitchFamily="2" charset="-122"/>
                          <a:ea typeface="宋体" pitchFamily="2" charset="-122"/>
                          <a:cs typeface="Times New Roman"/>
                        </a:rPr>
                        <a:t>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充分</a:t>
                      </a:r>
                      <a:r>
                        <a:rPr lang="zh-CN" sz="2400" dirty="0">
                          <a:solidFill>
                            <a:srgbClr val="000000"/>
                          </a:solidFill>
                          <a:effectLst/>
                          <a:latin typeface="宋体" pitchFamily="2" charset="-122"/>
                          <a:ea typeface="宋体" pitchFamily="2" charset="-122"/>
                          <a:cs typeface="Times New Roman"/>
                        </a:rPr>
                        <a:t>体现人民共同</a:t>
                      </a:r>
                      <a:r>
                        <a:rPr lang="zh-CN" sz="2400" dirty="0" smtClean="0">
                          <a:solidFill>
                            <a:srgbClr val="000000"/>
                          </a:solidFill>
                          <a:effectLst/>
                          <a:latin typeface="宋体" pitchFamily="2" charset="-122"/>
                          <a:ea typeface="宋体" pitchFamily="2" charset="-122"/>
                          <a:cs typeface="Times New Roman"/>
                        </a:rPr>
                        <a:t>意志</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充分</a:t>
                      </a:r>
                      <a:r>
                        <a:rPr lang="zh-CN" sz="2400" dirty="0">
                          <a:solidFill>
                            <a:srgbClr val="000000"/>
                          </a:solidFill>
                          <a:effectLst/>
                          <a:latin typeface="宋体" pitchFamily="2" charset="-122"/>
                          <a:ea typeface="宋体" pitchFamily="2" charset="-122"/>
                          <a:cs typeface="Times New Roman"/>
                        </a:rPr>
                        <a:t>保障人民民主</a:t>
                      </a:r>
                      <a:r>
                        <a:rPr lang="zh-CN" sz="2400" dirty="0" smtClean="0">
                          <a:solidFill>
                            <a:srgbClr val="000000"/>
                          </a:solidFill>
                          <a:effectLst/>
                          <a:latin typeface="宋体" pitchFamily="2" charset="-122"/>
                          <a:ea typeface="宋体" pitchFamily="2" charset="-122"/>
                          <a:cs typeface="Times New Roman"/>
                        </a:rPr>
                        <a:t>权利</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充分</a:t>
                      </a:r>
                      <a:r>
                        <a:rPr lang="zh-CN" sz="2400" dirty="0">
                          <a:solidFill>
                            <a:srgbClr val="000000"/>
                          </a:solidFill>
                          <a:effectLst/>
                          <a:latin typeface="宋体" pitchFamily="2" charset="-122"/>
                          <a:ea typeface="宋体" pitchFamily="2" charset="-122"/>
                          <a:cs typeface="Times New Roman"/>
                        </a:rPr>
                        <a:t>维护人民根本利益。我们要理解并认同宪法的</a:t>
                      </a:r>
                      <a:r>
                        <a:rPr lang="zh-CN" sz="2400" dirty="0" smtClean="0">
                          <a:solidFill>
                            <a:srgbClr val="000000"/>
                          </a:solidFill>
                          <a:effectLst/>
                          <a:latin typeface="宋体" pitchFamily="2" charset="-122"/>
                          <a:ea typeface="宋体" pitchFamily="2" charset="-122"/>
                          <a:cs typeface="Times New Roman"/>
                        </a:rPr>
                        <a:t>价值</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增强</a:t>
                      </a:r>
                      <a:r>
                        <a:rPr lang="zh-CN" sz="2400" dirty="0">
                          <a:solidFill>
                            <a:srgbClr val="000000"/>
                          </a:solidFill>
                          <a:effectLst/>
                          <a:latin typeface="宋体" pitchFamily="2" charset="-122"/>
                          <a:ea typeface="宋体" pitchFamily="2" charset="-122"/>
                          <a:cs typeface="Times New Roman"/>
                        </a:rPr>
                        <a:t>对宪法的信服和</a:t>
                      </a:r>
                      <a:r>
                        <a:rPr lang="zh-CN" sz="2400" dirty="0" smtClean="0">
                          <a:solidFill>
                            <a:srgbClr val="000000"/>
                          </a:solidFill>
                          <a:effectLst/>
                          <a:latin typeface="宋体" pitchFamily="2" charset="-122"/>
                          <a:ea typeface="宋体" pitchFamily="2" charset="-122"/>
                          <a:cs typeface="Times New Roman"/>
                        </a:rPr>
                        <a:t>尊崇</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接受宪法的指引与</a:t>
                      </a:r>
                      <a:r>
                        <a:rPr lang="zh-CN" sz="2400" dirty="0" smtClean="0">
                          <a:solidFill>
                            <a:srgbClr val="000000"/>
                          </a:solidFill>
                          <a:effectLst/>
                          <a:latin typeface="宋体" pitchFamily="2" charset="-122"/>
                          <a:ea typeface="宋体" pitchFamily="2" charset="-122"/>
                          <a:cs typeface="Times New Roman"/>
                        </a:rPr>
                        <a:t>要求</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让</a:t>
                      </a:r>
                      <a:r>
                        <a:rPr lang="zh-CN" sz="2400" dirty="0">
                          <a:solidFill>
                            <a:srgbClr val="000000"/>
                          </a:solidFill>
                          <a:effectLst/>
                          <a:latin typeface="宋体" pitchFamily="2" charset="-122"/>
                          <a:ea typeface="宋体" pitchFamily="2" charset="-122"/>
                          <a:cs typeface="Times New Roman"/>
                        </a:rPr>
                        <a:t>宪法真正铭刻于</a:t>
                      </a:r>
                      <a:r>
                        <a:rPr lang="zh-CN" sz="2400" dirty="0" smtClean="0">
                          <a:solidFill>
                            <a:srgbClr val="000000"/>
                          </a:solidFill>
                          <a:effectLst/>
                          <a:latin typeface="宋体" pitchFamily="2" charset="-122"/>
                          <a:ea typeface="宋体" pitchFamily="2" charset="-122"/>
                          <a:cs typeface="Times New Roman"/>
                        </a:rPr>
                        <a:t>心</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让</a:t>
                      </a:r>
                      <a:r>
                        <a:rPr lang="zh-CN" sz="2400" dirty="0">
                          <a:solidFill>
                            <a:srgbClr val="000000"/>
                          </a:solidFill>
                          <a:effectLst/>
                          <a:latin typeface="宋体" pitchFamily="2" charset="-122"/>
                          <a:ea typeface="宋体" pitchFamily="2" charset="-122"/>
                          <a:cs typeface="Times New Roman"/>
                        </a:rPr>
                        <a:t>宪法精神在心中生根</a:t>
                      </a:r>
                      <a:r>
                        <a:rPr lang="zh-CN" sz="2400" dirty="0" smtClean="0">
                          <a:solidFill>
                            <a:srgbClr val="000000"/>
                          </a:solidFill>
                          <a:effectLst/>
                          <a:latin typeface="宋体" pitchFamily="2" charset="-122"/>
                          <a:ea typeface="宋体" pitchFamily="2" charset="-122"/>
                          <a:cs typeface="Times New Roman"/>
                        </a:rPr>
                        <a:t>发芽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开花结果</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80118463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853810666"/>
              </p:ext>
            </p:extLst>
          </p:nvPr>
        </p:nvGraphicFramePr>
        <p:xfrm>
          <a:off x="1148575" y="1683832"/>
          <a:ext cx="10236820" cy="4538548"/>
        </p:xfrm>
        <a:graphic>
          <a:graphicData uri="http://schemas.openxmlformats.org/drawingml/2006/table">
            <a:tbl>
              <a:tblPr firstRow="1" firstCol="1" bandRow="1"/>
              <a:tblGrid>
                <a:gridCol w="2147905"/>
                <a:gridCol w="1610057"/>
                <a:gridCol w="6478858"/>
              </a:tblGrid>
              <a:tr h="62822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032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●懂得宪法与我们的生活息息相关，树立宪法至上的理念，增强宪法意识</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宋体" pitchFamily="2" charset="-122"/>
                          <a:ea typeface="宋体" pitchFamily="2" charset="-122"/>
                          <a:cs typeface="Times New Roman"/>
                        </a:rPr>
                        <a:t>*</a:t>
                      </a:r>
                      <a:r>
                        <a:rPr lang="zh-CN" sz="2400" dirty="0">
                          <a:solidFill>
                            <a:srgbClr val="000000"/>
                          </a:solidFill>
                          <a:effectLst/>
                          <a:latin typeface="宋体" pitchFamily="2" charset="-122"/>
                          <a:ea typeface="宋体" pitchFamily="2" charset="-122"/>
                          <a:cs typeface="Times New Roman"/>
                        </a:rPr>
                        <a:t>如何增强宪法意识</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践行</a:t>
                      </a:r>
                      <a:r>
                        <a:rPr lang="zh-CN" sz="2400" dirty="0">
                          <a:solidFill>
                            <a:srgbClr val="000000"/>
                          </a:solidFill>
                          <a:effectLst/>
                          <a:latin typeface="宋体" pitchFamily="2" charset="-122"/>
                          <a:ea typeface="宋体" pitchFamily="2" charset="-122"/>
                          <a:cs typeface="Times New Roman"/>
                        </a:rPr>
                        <a:t>宪法。我们要将宪法原则转化为自觉的行为</a:t>
                      </a:r>
                      <a:r>
                        <a:rPr lang="zh-CN" sz="2400" dirty="0" smtClean="0">
                          <a:solidFill>
                            <a:srgbClr val="000000"/>
                          </a:solidFill>
                          <a:effectLst/>
                          <a:latin typeface="宋体" pitchFamily="2" charset="-122"/>
                          <a:ea typeface="宋体" pitchFamily="2" charset="-122"/>
                          <a:cs typeface="Times New Roman"/>
                        </a:rPr>
                        <a:t>准则</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落实</a:t>
                      </a:r>
                      <a:r>
                        <a:rPr lang="zh-CN" sz="2400" dirty="0">
                          <a:solidFill>
                            <a:srgbClr val="000000"/>
                          </a:solidFill>
                          <a:effectLst/>
                          <a:latin typeface="宋体" pitchFamily="2" charset="-122"/>
                          <a:ea typeface="宋体" pitchFamily="2" charset="-122"/>
                          <a:cs typeface="Times New Roman"/>
                        </a:rPr>
                        <a:t>在实际行动上。在日常生活</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要严格遵守宪法和法律</a:t>
                      </a:r>
                      <a:r>
                        <a:rPr lang="zh-CN" sz="2400" dirty="0" smtClean="0">
                          <a:solidFill>
                            <a:srgbClr val="000000"/>
                          </a:solidFill>
                          <a:effectLst/>
                          <a:latin typeface="宋体" pitchFamily="2" charset="-122"/>
                          <a:ea typeface="宋体" pitchFamily="2" charset="-122"/>
                          <a:cs typeface="Times New Roman"/>
                        </a:rPr>
                        <a:t>规定</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学会</a:t>
                      </a:r>
                      <a:r>
                        <a:rPr lang="zh-CN" sz="2400" dirty="0">
                          <a:solidFill>
                            <a:srgbClr val="000000"/>
                          </a:solidFill>
                          <a:effectLst/>
                          <a:latin typeface="宋体" pitchFamily="2" charset="-122"/>
                          <a:ea typeface="宋体" pitchFamily="2" charset="-122"/>
                          <a:cs typeface="Times New Roman"/>
                        </a:rPr>
                        <a:t>运用宪法精神来分析和解决学习和生活中的实际</a:t>
                      </a:r>
                      <a:r>
                        <a:rPr lang="zh-CN" sz="2400" dirty="0" smtClean="0">
                          <a:solidFill>
                            <a:srgbClr val="000000"/>
                          </a:solidFill>
                          <a:effectLst/>
                          <a:latin typeface="宋体" pitchFamily="2" charset="-122"/>
                          <a:ea typeface="宋体" pitchFamily="2" charset="-122"/>
                          <a:cs typeface="Times New Roman"/>
                        </a:rPr>
                        <a:t>问题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坚决</a:t>
                      </a:r>
                      <a:r>
                        <a:rPr lang="zh-CN" sz="2400" dirty="0">
                          <a:solidFill>
                            <a:srgbClr val="000000"/>
                          </a:solidFill>
                          <a:effectLst/>
                          <a:latin typeface="宋体" pitchFamily="2" charset="-122"/>
                          <a:ea typeface="宋体" pitchFamily="2" charset="-122"/>
                          <a:cs typeface="Times New Roman"/>
                        </a:rPr>
                        <a:t>维护宪法的</a:t>
                      </a:r>
                      <a:r>
                        <a:rPr lang="zh-CN" sz="2400" dirty="0" smtClean="0">
                          <a:solidFill>
                            <a:srgbClr val="000000"/>
                          </a:solidFill>
                          <a:effectLst/>
                          <a:latin typeface="宋体" pitchFamily="2" charset="-122"/>
                          <a:ea typeface="宋体" pitchFamily="2" charset="-122"/>
                          <a:cs typeface="Times New Roman"/>
                        </a:rPr>
                        <a:t>权威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抵制各种妨碍宪法实施、损害宪法尊严的行为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24698403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133014329"/>
              </p:ext>
            </p:extLst>
          </p:nvPr>
        </p:nvGraphicFramePr>
        <p:xfrm>
          <a:off x="947855" y="1683832"/>
          <a:ext cx="10192214" cy="4538548"/>
        </p:xfrm>
        <a:graphic>
          <a:graphicData uri="http://schemas.openxmlformats.org/drawingml/2006/table">
            <a:tbl>
              <a:tblPr firstRow="1" firstCol="1" bandRow="1"/>
              <a:tblGrid>
                <a:gridCol w="1996067"/>
                <a:gridCol w="1806498"/>
                <a:gridCol w="6389649"/>
              </a:tblGrid>
              <a:tr h="62822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032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●懂得宪法与我们的生活息息相关，树立宪法至上的理念，增强宪法意识</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在日常生活中我们应怎样自觉践行宪法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在</a:t>
                      </a:r>
                      <a:r>
                        <a:rPr lang="zh-CN" sz="2400" dirty="0">
                          <a:solidFill>
                            <a:srgbClr val="000000"/>
                          </a:solidFill>
                          <a:effectLst/>
                          <a:latin typeface="宋体" pitchFamily="2" charset="-122"/>
                          <a:ea typeface="宋体" pitchFamily="2" charset="-122"/>
                          <a:cs typeface="Times New Roman"/>
                        </a:rPr>
                        <a:t>日常生活</a:t>
                      </a:r>
                      <a:r>
                        <a:rPr lang="zh-CN" sz="2400" dirty="0" smtClean="0">
                          <a:solidFill>
                            <a:srgbClr val="000000"/>
                          </a:solidFill>
                          <a:effectLst/>
                          <a:latin typeface="宋体" pitchFamily="2" charset="-122"/>
                          <a:ea typeface="宋体" pitchFamily="2" charset="-122"/>
                          <a:cs typeface="Times New Roman"/>
                        </a:rPr>
                        <a:t>中</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我们</a:t>
                      </a:r>
                      <a:r>
                        <a:rPr lang="zh-CN" sz="2400" dirty="0">
                          <a:solidFill>
                            <a:srgbClr val="000000"/>
                          </a:solidFill>
                          <a:effectLst/>
                          <a:latin typeface="宋体" pitchFamily="2" charset="-122"/>
                          <a:ea typeface="宋体" pitchFamily="2" charset="-122"/>
                          <a:cs typeface="Times New Roman"/>
                        </a:rPr>
                        <a:t>要严格遵守宪法和法律</a:t>
                      </a:r>
                      <a:r>
                        <a:rPr lang="zh-CN" sz="2400" dirty="0" smtClean="0">
                          <a:solidFill>
                            <a:srgbClr val="000000"/>
                          </a:solidFill>
                          <a:effectLst/>
                          <a:latin typeface="宋体" pitchFamily="2" charset="-122"/>
                          <a:ea typeface="宋体" pitchFamily="2" charset="-122"/>
                          <a:cs typeface="Times New Roman"/>
                        </a:rPr>
                        <a:t>规定</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学会</a:t>
                      </a:r>
                      <a:r>
                        <a:rPr lang="zh-CN" sz="2400" dirty="0">
                          <a:solidFill>
                            <a:srgbClr val="000000"/>
                          </a:solidFill>
                          <a:effectLst/>
                          <a:latin typeface="宋体" pitchFamily="2" charset="-122"/>
                          <a:ea typeface="宋体" pitchFamily="2" charset="-122"/>
                          <a:cs typeface="Times New Roman"/>
                        </a:rPr>
                        <a:t>运用宪法精神来分析和解决学习和生活中的实际问题</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坚决</a:t>
                      </a:r>
                      <a:r>
                        <a:rPr lang="zh-CN" sz="2400" dirty="0">
                          <a:solidFill>
                            <a:srgbClr val="000000"/>
                          </a:solidFill>
                          <a:effectLst/>
                          <a:latin typeface="宋体" pitchFamily="2" charset="-122"/>
                          <a:ea typeface="宋体" pitchFamily="2" charset="-122"/>
                          <a:cs typeface="Times New Roman"/>
                        </a:rPr>
                        <a:t>维护宪法的</a:t>
                      </a:r>
                      <a:r>
                        <a:rPr lang="zh-CN" sz="2400" dirty="0" smtClean="0">
                          <a:solidFill>
                            <a:srgbClr val="000000"/>
                          </a:solidFill>
                          <a:effectLst/>
                          <a:latin typeface="宋体" pitchFamily="2" charset="-122"/>
                          <a:ea typeface="宋体" pitchFamily="2" charset="-122"/>
                          <a:cs typeface="Times New Roman"/>
                        </a:rPr>
                        <a:t>权威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抵制各种妨碍宪法实施、损害宪法尊严的行为</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坚持</a:t>
                      </a:r>
                      <a:r>
                        <a:rPr lang="zh-CN" sz="2400" dirty="0">
                          <a:solidFill>
                            <a:srgbClr val="000000"/>
                          </a:solidFill>
                          <a:effectLst/>
                          <a:latin typeface="宋体" pitchFamily="2" charset="-122"/>
                          <a:ea typeface="宋体" pitchFamily="2" charset="-122"/>
                          <a:cs typeface="Times New Roman"/>
                        </a:rPr>
                        <a:t>宪法</a:t>
                      </a:r>
                      <a:r>
                        <a:rPr lang="zh-CN" sz="2400" dirty="0" smtClean="0">
                          <a:solidFill>
                            <a:srgbClr val="000000"/>
                          </a:solidFill>
                          <a:effectLst/>
                          <a:latin typeface="宋体" pitchFamily="2" charset="-122"/>
                          <a:ea typeface="宋体" pitchFamily="2" charset="-122"/>
                          <a:cs typeface="Times New Roman"/>
                        </a:rPr>
                        <a:t>至上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自觉</a:t>
                      </a:r>
                      <a:r>
                        <a:rPr lang="zh-CN" sz="2400" dirty="0">
                          <a:solidFill>
                            <a:srgbClr val="000000"/>
                          </a:solidFill>
                          <a:effectLst/>
                          <a:latin typeface="宋体" pitchFamily="2" charset="-122"/>
                          <a:ea typeface="宋体" pitchFamily="2" charset="-122"/>
                          <a:cs typeface="Times New Roman"/>
                        </a:rPr>
                        <a:t>践行宪法</a:t>
                      </a:r>
                      <a:r>
                        <a:rPr lang="zh-CN" sz="2400" dirty="0" smtClean="0">
                          <a:solidFill>
                            <a:srgbClr val="000000"/>
                          </a:solidFill>
                          <a:effectLst/>
                          <a:latin typeface="宋体" pitchFamily="2" charset="-122"/>
                          <a:ea typeface="宋体" pitchFamily="2" charset="-122"/>
                          <a:cs typeface="Times New Roman"/>
                        </a:rPr>
                        <a:t>精神</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积极</a:t>
                      </a:r>
                      <a:r>
                        <a:rPr lang="zh-CN" sz="2400" dirty="0">
                          <a:solidFill>
                            <a:srgbClr val="000000"/>
                          </a:solidFill>
                          <a:effectLst/>
                          <a:latin typeface="宋体" pitchFamily="2" charset="-122"/>
                          <a:ea typeface="宋体" pitchFamily="2" charset="-122"/>
                          <a:cs typeface="Times New Roman"/>
                        </a:rPr>
                        <a:t>推动宪法实施</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27021311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303728254"/>
              </p:ext>
            </p:extLst>
          </p:nvPr>
        </p:nvGraphicFramePr>
        <p:xfrm>
          <a:off x="657922" y="1639228"/>
          <a:ext cx="11050857" cy="4538548"/>
        </p:xfrm>
        <a:graphic>
          <a:graphicData uri="http://schemas.openxmlformats.org/drawingml/2006/table">
            <a:tbl>
              <a:tblPr firstRow="1" firstCol="1" bandRow="1"/>
              <a:tblGrid>
                <a:gridCol w="1918010"/>
                <a:gridCol w="1382751"/>
                <a:gridCol w="7750096"/>
              </a:tblGrid>
              <a:tr h="628227">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032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●懂得宪法与我们的生活息息相关，树立宪法至上的理念，增强宪法意识</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公民为什么要维护宪法的权威与尊严</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宪法的尊严与权威关系到国家的命运、社会的稳定和人民的根本利益</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维护</a:t>
                      </a:r>
                      <a:r>
                        <a:rPr lang="zh-CN" sz="2400" dirty="0">
                          <a:solidFill>
                            <a:srgbClr val="000000"/>
                          </a:solidFill>
                          <a:effectLst/>
                          <a:latin typeface="宋体" pitchFamily="2" charset="-122"/>
                          <a:ea typeface="宋体" pitchFamily="2" charset="-122"/>
                          <a:cs typeface="Times New Roman"/>
                        </a:rPr>
                        <a:t>宪法</a:t>
                      </a:r>
                      <a:r>
                        <a:rPr lang="zh-CN" sz="2400" dirty="0" smtClean="0">
                          <a:solidFill>
                            <a:srgbClr val="000000"/>
                          </a:solidFill>
                          <a:effectLst/>
                          <a:latin typeface="宋体" pitchFamily="2" charset="-122"/>
                          <a:ea typeface="宋体" pitchFamily="2" charset="-122"/>
                          <a:cs typeface="Times New Roman"/>
                        </a:rPr>
                        <a:t>权威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就是</a:t>
                      </a:r>
                      <a:r>
                        <a:rPr lang="zh-CN" sz="2400" dirty="0">
                          <a:solidFill>
                            <a:srgbClr val="000000"/>
                          </a:solidFill>
                          <a:effectLst/>
                          <a:latin typeface="宋体" pitchFamily="2" charset="-122"/>
                          <a:ea typeface="宋体" pitchFamily="2" charset="-122"/>
                          <a:cs typeface="Times New Roman"/>
                        </a:rPr>
                        <a:t>维护党和人民共同意志的权威</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捍卫</a:t>
                      </a:r>
                      <a:r>
                        <a:rPr lang="zh-CN" sz="2400" dirty="0">
                          <a:solidFill>
                            <a:srgbClr val="000000"/>
                          </a:solidFill>
                          <a:effectLst/>
                          <a:latin typeface="宋体" pitchFamily="2" charset="-122"/>
                          <a:ea typeface="宋体" pitchFamily="2" charset="-122"/>
                          <a:cs typeface="Times New Roman"/>
                        </a:rPr>
                        <a:t>宪法</a:t>
                      </a:r>
                      <a:r>
                        <a:rPr lang="zh-CN" sz="2400" dirty="0" smtClean="0">
                          <a:solidFill>
                            <a:srgbClr val="000000"/>
                          </a:solidFill>
                          <a:effectLst/>
                          <a:latin typeface="宋体" pitchFamily="2" charset="-122"/>
                          <a:ea typeface="宋体" pitchFamily="2" charset="-122"/>
                          <a:cs typeface="Times New Roman"/>
                        </a:rPr>
                        <a:t>尊严</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就是</a:t>
                      </a:r>
                      <a:r>
                        <a:rPr lang="zh-CN" sz="2400" dirty="0">
                          <a:solidFill>
                            <a:srgbClr val="000000"/>
                          </a:solidFill>
                          <a:effectLst/>
                          <a:latin typeface="宋体" pitchFamily="2" charset="-122"/>
                          <a:ea typeface="宋体" pitchFamily="2" charset="-122"/>
                          <a:cs typeface="Times New Roman"/>
                        </a:rPr>
                        <a:t>捍卫党和人民共同意志的尊严</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保障</a:t>
                      </a:r>
                      <a:r>
                        <a:rPr lang="zh-CN" sz="2400" dirty="0">
                          <a:solidFill>
                            <a:srgbClr val="000000"/>
                          </a:solidFill>
                          <a:effectLst/>
                          <a:latin typeface="宋体" pitchFamily="2" charset="-122"/>
                          <a:ea typeface="宋体" pitchFamily="2" charset="-122"/>
                          <a:cs typeface="Times New Roman"/>
                        </a:rPr>
                        <a:t>宪法</a:t>
                      </a:r>
                      <a:r>
                        <a:rPr lang="zh-CN" sz="2400" dirty="0" smtClean="0">
                          <a:solidFill>
                            <a:srgbClr val="000000"/>
                          </a:solidFill>
                          <a:effectLst/>
                          <a:latin typeface="宋体" pitchFamily="2" charset="-122"/>
                          <a:ea typeface="宋体" pitchFamily="2" charset="-122"/>
                          <a:cs typeface="Times New Roman"/>
                        </a:rPr>
                        <a:t>实施</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就是</a:t>
                      </a:r>
                      <a:r>
                        <a:rPr lang="zh-CN" sz="2400" dirty="0">
                          <a:solidFill>
                            <a:srgbClr val="000000"/>
                          </a:solidFill>
                          <a:effectLst/>
                          <a:latin typeface="宋体" pitchFamily="2" charset="-122"/>
                          <a:ea typeface="宋体" pitchFamily="2" charset="-122"/>
                          <a:cs typeface="Times New Roman"/>
                        </a:rPr>
                        <a:t>保障人民根本利益的实现</a:t>
                      </a:r>
                    </a:p>
                    <a:p>
                      <a:pPr>
                        <a:lnSpc>
                          <a:spcPct val="150000"/>
                        </a:lnSpc>
                        <a:spcAft>
                          <a:spcPts val="0"/>
                        </a:spcAft>
                      </a:pPr>
                      <a:r>
                        <a:rPr lang="zh-CN" sz="2400" dirty="0">
                          <a:solidFill>
                            <a:srgbClr val="000000"/>
                          </a:solidFill>
                          <a:effectLst/>
                          <a:latin typeface="宋体" pitchFamily="2" charset="-122"/>
                          <a:ea typeface="宋体" pitchFamily="2" charset="-122"/>
                          <a:cs typeface="Times New Roman"/>
                        </a:rPr>
                        <a:t>只有我们切实尊重和有效实施</a:t>
                      </a:r>
                      <a:r>
                        <a:rPr lang="zh-CN" sz="2400" dirty="0" smtClean="0">
                          <a:solidFill>
                            <a:srgbClr val="000000"/>
                          </a:solidFill>
                          <a:effectLst/>
                          <a:latin typeface="宋体" pitchFamily="2" charset="-122"/>
                          <a:ea typeface="宋体" pitchFamily="2" charset="-122"/>
                          <a:cs typeface="Times New Roman"/>
                        </a:rPr>
                        <a:t>宪法</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人民</a:t>
                      </a:r>
                      <a:r>
                        <a:rPr lang="zh-CN" sz="2400" dirty="0">
                          <a:solidFill>
                            <a:srgbClr val="000000"/>
                          </a:solidFill>
                          <a:effectLst/>
                          <a:latin typeface="宋体" pitchFamily="2" charset="-122"/>
                          <a:ea typeface="宋体" pitchFamily="2" charset="-122"/>
                          <a:cs typeface="Times New Roman"/>
                        </a:rPr>
                        <a:t>当家作主才有</a:t>
                      </a:r>
                      <a:r>
                        <a:rPr lang="zh-CN" sz="2400" dirty="0" smtClean="0">
                          <a:solidFill>
                            <a:srgbClr val="000000"/>
                          </a:solidFill>
                          <a:effectLst/>
                          <a:latin typeface="宋体" pitchFamily="2" charset="-122"/>
                          <a:ea typeface="宋体" pitchFamily="2" charset="-122"/>
                          <a:cs typeface="Times New Roman"/>
                        </a:rPr>
                        <a:t>保证</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党</a:t>
                      </a:r>
                      <a:r>
                        <a:rPr lang="zh-CN" sz="2400" dirty="0">
                          <a:solidFill>
                            <a:srgbClr val="000000"/>
                          </a:solidFill>
                          <a:effectLst/>
                          <a:latin typeface="宋体" pitchFamily="2" charset="-122"/>
                          <a:ea typeface="宋体" pitchFamily="2" charset="-122"/>
                          <a:cs typeface="Times New Roman"/>
                        </a:rPr>
                        <a:t>和国家的事业才能顺利发展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8527668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493964" y="2887668"/>
            <a:ext cx="686576" cy="1870497"/>
            <a:chOff x="12823" y="1321"/>
            <a:chExt cx="552" cy="1531"/>
          </a:xfrm>
        </p:grpSpPr>
        <p:sp>
          <p:nvSpPr>
            <p:cNvPr id="10" name="椭圆 9"/>
            <p:cNvSpPr/>
            <p:nvPr/>
          </p:nvSpPr>
          <p:spPr>
            <a:xfrm>
              <a:off x="12824" y="1321"/>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12823" y="2301"/>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469836" y="2088516"/>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509446" y="2976661"/>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3833375" y="1603156"/>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3616443" y="1006821"/>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1" name="组合 10"/>
          <p:cNvGrpSpPr/>
          <p:nvPr/>
        </p:nvGrpSpPr>
        <p:grpSpPr>
          <a:xfrm>
            <a:off x="4037796" y="2875966"/>
            <a:ext cx="8113424" cy="1745712"/>
            <a:chOff x="7831" y="4584"/>
            <a:chExt cx="11691" cy="2483"/>
          </a:xfrm>
        </p:grpSpPr>
        <p:sp>
          <p:nvSpPr>
            <p:cNvPr id="18" name="文本框 2">
              <a:hlinkClick r:id="rId2" action="ppaction://hlinksldjump"/>
            </p:cNvPr>
            <p:cNvSpPr txBox="1"/>
            <p:nvPr/>
          </p:nvSpPr>
          <p:spPr>
            <a:xfrm>
              <a:off x="7854" y="4584"/>
              <a:ext cx="11668" cy="1357"/>
            </a:xfrm>
            <a:prstGeom prst="rect">
              <a:avLst/>
            </a:prstGeom>
            <a:noFill/>
            <a:ln w="9525">
              <a:noFill/>
            </a:ln>
          </p:spPr>
          <p:txBody>
            <a:bodyPr wrap="square" anchor="t">
              <a:spAutoFit/>
            </a:bodyPr>
            <a:lstStyle/>
            <a:p>
              <a:r>
                <a:rPr lang="zh-CN" altLang="en-US" sz="28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宪法是公民权利的保障书，</a:t>
              </a:r>
              <a:endParaRPr lang="en-US" altLang="zh-CN" sz="2800" b="1" dirty="0" smtClean="0">
                <a:latin typeface="黑体" panose="02010609060101010101" pitchFamily="49" charset="-122"/>
                <a:ea typeface="黑体" panose="02010609060101010101" pitchFamily="49" charset="-122"/>
                <a:sym typeface="宋体" panose="02010600030101010101" pitchFamily="2" charset="-122"/>
              </a:endParaRPr>
            </a:p>
            <a:p>
              <a:r>
                <a:rPr lang="en-US" altLang="zh-CN" sz="2800" b="1" dirty="0">
                  <a:latin typeface="黑体" panose="02010609060101010101" pitchFamily="49" charset="-122"/>
                  <a:ea typeface="黑体" panose="02010609060101010101" pitchFamily="49" charset="-122"/>
                  <a:sym typeface="宋体" panose="02010600030101010101" pitchFamily="2" charset="-122"/>
                </a:rPr>
                <a:t> </a:t>
              </a:r>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是治国安邦的总章程</a:t>
              </a:r>
              <a:endParaRPr lang="zh-CN" altLang="zh-CN" sz="2800" dirty="0">
                <a:latin typeface="黑体" panose="02010609060101010101" pitchFamily="49" charset="-122"/>
                <a:ea typeface="黑体" panose="02010609060101010101" pitchFamily="49" charset="-122"/>
              </a:endParaRPr>
            </a:p>
          </p:txBody>
        </p:sp>
        <p:sp>
          <p:nvSpPr>
            <p:cNvPr id="7" name="文本框 2">
              <a:hlinkClick r:id="rId3" action="ppaction://hlinksldjump"/>
            </p:cNvPr>
            <p:cNvSpPr txBox="1"/>
            <p:nvPr/>
          </p:nvSpPr>
          <p:spPr>
            <a:xfrm>
              <a:off x="7831" y="6323"/>
              <a:ext cx="11249" cy="744"/>
            </a:xfrm>
            <a:prstGeom prst="rect">
              <a:avLst/>
            </a:prstGeom>
            <a:noFill/>
            <a:ln w="9525">
              <a:noFill/>
            </a:ln>
          </p:spPr>
          <p:txBody>
            <a:bodyPr wrap="square" anchor="t">
              <a:spAutoFit/>
            </a:bodyPr>
            <a:lstStyle/>
            <a:p>
              <a:r>
                <a:rPr lang="zh-CN" altLang="en-US" sz="2800" b="1" dirty="0">
                  <a:latin typeface="黑体" panose="02010609060101010101" pitchFamily="49" charset="-122"/>
                  <a:ea typeface="黑体" panose="02010609060101010101" pitchFamily="49" charset="-122"/>
                  <a:sym typeface="宋体" panose="02010600030101010101" pitchFamily="2" charset="-122"/>
                </a:rPr>
                <a:t>命题点   </a:t>
              </a:r>
              <a:r>
                <a:rPr lang="en-US" altLang="zh-CN"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2800" b="1" dirty="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坚持依宪治国，加强宪法监督</a:t>
              </a:r>
              <a:endParaRPr lang="zh-CN" altLang="en-US" sz="28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09002" y="950940"/>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102" name="文本框 101"/>
          <p:cNvSpPr txBox="1"/>
          <p:nvPr/>
        </p:nvSpPr>
        <p:spPr>
          <a:xfrm>
            <a:off x="735981" y="1806486"/>
            <a:ext cx="10794380" cy="4722831"/>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1</a:t>
            </a:r>
            <a:r>
              <a:rPr lang="en-US" altLang="zh-CN" sz="2400" dirty="0" smtClean="0">
                <a:solidFill>
                  <a:srgbClr val="000000"/>
                </a:solidFill>
                <a:latin typeface="黑体" pitchFamily="49" charset="-122"/>
                <a:ea typeface="黑体" pitchFamily="49" charset="-122"/>
                <a:cs typeface="宋体" panose="02010600030101010101" pitchFamily="2" charset="-122"/>
              </a:rPr>
              <a:t>.</a:t>
            </a:r>
            <a:r>
              <a:rPr lang="zh-CN" altLang="en-US" sz="2400" dirty="0">
                <a:solidFill>
                  <a:srgbClr val="000000"/>
                </a:solidFill>
                <a:latin typeface="黑体" pitchFamily="49" charset="-122"/>
                <a:ea typeface="黑体" pitchFamily="49" charset="-122"/>
                <a:cs typeface="宋体" panose="02010600030101010101" pitchFamily="2" charset="-122"/>
              </a:rPr>
              <a:t>正确理解“法无授权不可</a:t>
            </a:r>
            <a:r>
              <a:rPr lang="zh-CN" altLang="en-US" sz="2400" dirty="0" smtClean="0">
                <a:solidFill>
                  <a:srgbClr val="000000"/>
                </a:solidFill>
                <a:latin typeface="黑体" pitchFamily="49" charset="-122"/>
                <a:ea typeface="黑体" pitchFamily="49" charset="-122"/>
                <a:cs typeface="宋体" panose="02010600030101010101" pitchFamily="2" charset="-122"/>
              </a:rPr>
              <a:t>为，法</a:t>
            </a:r>
            <a:r>
              <a:rPr lang="zh-CN" altLang="en-US" sz="2400" dirty="0">
                <a:solidFill>
                  <a:srgbClr val="000000"/>
                </a:solidFill>
                <a:latin typeface="黑体" pitchFamily="49" charset="-122"/>
                <a:ea typeface="黑体" pitchFamily="49" charset="-122"/>
                <a:cs typeface="宋体" panose="02010600030101010101" pitchFamily="2" charset="-122"/>
              </a:rPr>
              <a:t>不禁止即自由”</a:t>
            </a:r>
            <a:r>
              <a:rPr lang="zh-CN" altLang="en-US" sz="2400" dirty="0" smtClean="0">
                <a:solidFill>
                  <a:srgbClr val="000000"/>
                </a:solidFill>
                <a:latin typeface="黑体" pitchFamily="49" charset="-122"/>
                <a:ea typeface="黑体" pitchFamily="49" charset="-122"/>
                <a:cs typeface="宋体" panose="02010600030101010101" pitchFamily="2" charset="-122"/>
              </a:rPr>
              <a:t>。</a:t>
            </a:r>
            <a:endParaRPr lang="en-US" altLang="zh-CN" sz="2400" dirty="0" smtClean="0">
              <a:solidFill>
                <a:srgbClr val="000000"/>
              </a:solidFill>
              <a:latin typeface="黑体" pitchFamily="49" charset="-122"/>
              <a:ea typeface="黑体" pitchFamily="49" charset="-122"/>
              <a:cs typeface="宋体" panose="02010600030101010101" pitchFamily="2" charset="-122"/>
            </a:endParaRPr>
          </a:p>
          <a:p>
            <a:pPr indent="0">
              <a:lnSpc>
                <a:spcPts val="35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a:solidFill>
                  <a:srgbClr val="000000"/>
                </a:solidFill>
                <a:latin typeface="宋体" pitchFamily="2" charset="-122"/>
                <a:ea typeface="宋体" pitchFamily="2" charset="-122"/>
                <a:cs typeface="宋体" panose="02010600030101010101" pitchFamily="2" charset="-122"/>
              </a:rPr>
              <a:t>“法无授权不可</a:t>
            </a:r>
            <a:r>
              <a:rPr lang="zh-CN" altLang="en-US" sz="2400" dirty="0" smtClean="0">
                <a:solidFill>
                  <a:srgbClr val="000000"/>
                </a:solidFill>
                <a:latin typeface="宋体" pitchFamily="2" charset="-122"/>
                <a:ea typeface="宋体" pitchFamily="2" charset="-122"/>
                <a:cs typeface="宋体" panose="02010600030101010101" pitchFamily="2" charset="-122"/>
              </a:rPr>
              <a:t>为，法</a:t>
            </a:r>
            <a:r>
              <a:rPr lang="zh-CN" altLang="en-US" sz="2400" dirty="0">
                <a:solidFill>
                  <a:srgbClr val="000000"/>
                </a:solidFill>
                <a:latin typeface="宋体" pitchFamily="2" charset="-122"/>
                <a:ea typeface="宋体" pitchFamily="2" charset="-122"/>
                <a:cs typeface="宋体" panose="02010600030101010101" pitchFamily="2" charset="-122"/>
              </a:rPr>
              <a:t>不禁止即自由”是一句法</a:t>
            </a:r>
            <a:r>
              <a:rPr lang="zh-CN" altLang="en-US" sz="2400" dirty="0" smtClean="0">
                <a:solidFill>
                  <a:srgbClr val="000000"/>
                </a:solidFill>
                <a:latin typeface="宋体" pitchFamily="2" charset="-122"/>
                <a:ea typeface="宋体" pitchFamily="2" charset="-122"/>
                <a:cs typeface="宋体" panose="02010600030101010101" pitchFamily="2" charset="-122"/>
              </a:rPr>
              <a:t>谚，源于</a:t>
            </a:r>
            <a:r>
              <a:rPr lang="en-US" altLang="zh-CN" sz="2400" dirty="0">
                <a:solidFill>
                  <a:srgbClr val="000000"/>
                </a:solidFill>
                <a:latin typeface="宋体" pitchFamily="2" charset="-122"/>
                <a:ea typeface="宋体" pitchFamily="2" charset="-122"/>
                <a:cs typeface="宋体" panose="02010600030101010101" pitchFamily="2" charset="-122"/>
              </a:rPr>
              <a:t>17</a:t>
            </a:r>
            <a:r>
              <a:rPr lang="zh-CN" altLang="en-US" sz="2400" dirty="0">
                <a:solidFill>
                  <a:srgbClr val="000000"/>
                </a:solidFill>
                <a:latin typeface="宋体" pitchFamily="2" charset="-122"/>
                <a:ea typeface="宋体" pitchFamily="2" charset="-122"/>
                <a:cs typeface="宋体" panose="02010600030101010101" pitchFamily="2" charset="-122"/>
              </a:rPr>
              <a:t>、</a:t>
            </a:r>
            <a:r>
              <a:rPr lang="en-US" altLang="zh-CN" sz="2400" dirty="0">
                <a:solidFill>
                  <a:srgbClr val="000000"/>
                </a:solidFill>
                <a:latin typeface="宋体" pitchFamily="2" charset="-122"/>
                <a:ea typeface="宋体" pitchFamily="2" charset="-122"/>
                <a:cs typeface="宋体" panose="02010600030101010101" pitchFamily="2" charset="-122"/>
              </a:rPr>
              <a:t>18</a:t>
            </a:r>
            <a:r>
              <a:rPr lang="zh-CN" altLang="en-US" sz="2400" dirty="0">
                <a:solidFill>
                  <a:srgbClr val="000000"/>
                </a:solidFill>
                <a:latin typeface="宋体" pitchFamily="2" charset="-122"/>
                <a:ea typeface="宋体" pitchFamily="2" charset="-122"/>
                <a:cs typeface="宋体" panose="02010600030101010101" pitchFamily="2" charset="-122"/>
              </a:rPr>
              <a:t>世纪的西方。“法无授权不可为”指国家公权力的行使必须经过法律授权。“法不禁止即自由”指公民的行为无法律禁止皆不违法。“法无授权不可</a:t>
            </a:r>
            <a:r>
              <a:rPr lang="zh-CN" altLang="en-US" sz="2400" dirty="0" smtClean="0">
                <a:solidFill>
                  <a:srgbClr val="000000"/>
                </a:solidFill>
                <a:latin typeface="宋体" pitchFamily="2" charset="-122"/>
                <a:ea typeface="宋体" pitchFamily="2" charset="-122"/>
                <a:cs typeface="宋体" panose="02010600030101010101" pitchFamily="2" charset="-122"/>
              </a:rPr>
              <a:t>为，法</a:t>
            </a:r>
            <a:r>
              <a:rPr lang="zh-CN" altLang="en-US" sz="2400" dirty="0">
                <a:solidFill>
                  <a:srgbClr val="000000"/>
                </a:solidFill>
                <a:latin typeface="宋体" pitchFamily="2" charset="-122"/>
                <a:ea typeface="宋体" pitchFamily="2" charset="-122"/>
                <a:cs typeface="宋体" panose="02010600030101010101" pitchFamily="2" charset="-122"/>
              </a:rPr>
              <a:t>不禁止即自由</a:t>
            </a:r>
            <a:r>
              <a:rPr lang="zh-CN" altLang="en-US" sz="2400" dirty="0" smtClean="0">
                <a:solidFill>
                  <a:srgbClr val="000000"/>
                </a:solidFill>
                <a:latin typeface="宋体" pitchFamily="2" charset="-122"/>
                <a:ea typeface="宋体" pitchFamily="2" charset="-122"/>
                <a:cs typeface="宋体" panose="02010600030101010101" pitchFamily="2" charset="-122"/>
              </a:rPr>
              <a:t>”，前</a:t>
            </a:r>
            <a:r>
              <a:rPr lang="zh-CN" altLang="en-US" sz="2400" dirty="0">
                <a:solidFill>
                  <a:srgbClr val="000000"/>
                </a:solidFill>
                <a:latin typeface="宋体" pitchFamily="2" charset="-122"/>
                <a:ea typeface="宋体" pitchFamily="2" charset="-122"/>
                <a:cs typeface="宋体" panose="02010600030101010101" pitchFamily="2" charset="-122"/>
              </a:rPr>
              <a:t>半句针对国家公权力的</a:t>
            </a:r>
            <a:r>
              <a:rPr lang="zh-CN" altLang="en-US" sz="2400" dirty="0" smtClean="0">
                <a:solidFill>
                  <a:srgbClr val="000000"/>
                </a:solidFill>
                <a:latin typeface="宋体" pitchFamily="2" charset="-122"/>
                <a:ea typeface="宋体" pitchFamily="2" charset="-122"/>
                <a:cs typeface="宋体" panose="02010600030101010101" pitchFamily="2" charset="-122"/>
              </a:rPr>
              <a:t>行使，后</a:t>
            </a:r>
            <a:r>
              <a:rPr lang="zh-CN" altLang="en-US" sz="2400" dirty="0">
                <a:solidFill>
                  <a:srgbClr val="000000"/>
                </a:solidFill>
                <a:latin typeface="宋体" pitchFamily="2" charset="-122"/>
                <a:ea typeface="宋体" pitchFamily="2" charset="-122"/>
                <a:cs typeface="宋体" panose="02010600030101010101" pitchFamily="2" charset="-122"/>
              </a:rPr>
              <a:t>半句则针对公民权利的</a:t>
            </a:r>
            <a:r>
              <a:rPr lang="zh-CN" altLang="en-US" sz="2400" dirty="0" smtClean="0">
                <a:solidFill>
                  <a:srgbClr val="000000"/>
                </a:solidFill>
                <a:latin typeface="宋体" pitchFamily="2" charset="-122"/>
                <a:ea typeface="宋体" pitchFamily="2" charset="-122"/>
                <a:cs typeface="宋体" panose="02010600030101010101" pitchFamily="2" charset="-122"/>
              </a:rPr>
              <a:t>保护，现</a:t>
            </a:r>
            <a:r>
              <a:rPr lang="zh-CN" altLang="en-US" sz="2400" dirty="0">
                <a:solidFill>
                  <a:srgbClr val="000000"/>
                </a:solidFill>
                <a:latin typeface="宋体" pitchFamily="2" charset="-122"/>
                <a:ea typeface="宋体" pitchFamily="2" charset="-122"/>
                <a:cs typeface="宋体" panose="02010600030101010101" pitchFamily="2" charset="-122"/>
              </a:rPr>
              <a:t>已成为法治国家通行的法律原则。</a:t>
            </a:r>
          </a:p>
          <a:p>
            <a:pPr indent="0">
              <a:lnSpc>
                <a:spcPts val="3500"/>
              </a:lnSpc>
            </a:pPr>
            <a:r>
              <a:rPr lang="zh-CN" altLang="en-US" sz="2400" dirty="0" smtClean="0">
                <a:solidFill>
                  <a:srgbClr val="000000"/>
                </a:solidFill>
                <a:latin typeface="宋体" pitchFamily="2" charset="-122"/>
                <a:ea typeface="宋体" pitchFamily="2" charset="-122"/>
                <a:cs typeface="宋体" panose="02010600030101010101" pitchFamily="2" charset="-122"/>
              </a:rPr>
              <a:t>    对</a:t>
            </a:r>
            <a:r>
              <a:rPr lang="zh-CN" altLang="en-US" sz="2400" dirty="0">
                <a:solidFill>
                  <a:srgbClr val="000000"/>
                </a:solidFill>
                <a:latin typeface="宋体" pitchFamily="2" charset="-122"/>
                <a:ea typeface="宋体" pitchFamily="2" charset="-122"/>
                <a:cs typeface="宋体" panose="02010600030101010101" pitchFamily="2" charset="-122"/>
              </a:rPr>
              <a:t>私权力</a:t>
            </a:r>
            <a:r>
              <a:rPr lang="zh-CN" altLang="en-US" sz="2400" dirty="0" smtClean="0">
                <a:solidFill>
                  <a:srgbClr val="000000"/>
                </a:solidFill>
                <a:latin typeface="宋体" pitchFamily="2" charset="-122"/>
                <a:ea typeface="宋体" pitchFamily="2" charset="-122"/>
                <a:cs typeface="宋体" panose="02010600030101010101" pitchFamily="2" charset="-122"/>
              </a:rPr>
              <a:t>来说，</a:t>
            </a:r>
            <a:r>
              <a:rPr lang="en-US" altLang="zh-CN" sz="2400" dirty="0" smtClean="0">
                <a:solidFill>
                  <a:srgbClr val="000000"/>
                </a:solidFill>
                <a:latin typeface="宋体" pitchFamily="2" charset="-122"/>
                <a:ea typeface="宋体" pitchFamily="2" charset="-122"/>
                <a:cs typeface="宋体" panose="02010600030101010101" pitchFamily="2" charset="-122"/>
              </a:rPr>
              <a:t>“</a:t>
            </a:r>
            <a:r>
              <a:rPr lang="zh-CN" altLang="en-US" sz="2400" dirty="0">
                <a:solidFill>
                  <a:srgbClr val="000000"/>
                </a:solidFill>
                <a:latin typeface="宋体" pitchFamily="2" charset="-122"/>
                <a:ea typeface="宋体" pitchFamily="2" charset="-122"/>
                <a:cs typeface="宋体" panose="02010600030101010101" pitchFamily="2" charset="-122"/>
              </a:rPr>
              <a:t>法无禁止即自由</a:t>
            </a:r>
            <a:r>
              <a:rPr lang="zh-CN" altLang="en-US" sz="2400" dirty="0" smtClean="0">
                <a:solidFill>
                  <a:srgbClr val="000000"/>
                </a:solidFill>
                <a:latin typeface="宋体" pitchFamily="2" charset="-122"/>
                <a:ea typeface="宋体" pitchFamily="2" charset="-122"/>
                <a:cs typeface="宋体" panose="02010600030101010101" pitchFamily="2" charset="-122"/>
              </a:rPr>
              <a:t>”；对</a:t>
            </a:r>
            <a:r>
              <a:rPr lang="zh-CN" altLang="en-US" sz="2400" dirty="0">
                <a:solidFill>
                  <a:srgbClr val="000000"/>
                </a:solidFill>
                <a:latin typeface="宋体" pitchFamily="2" charset="-122"/>
                <a:ea typeface="宋体" pitchFamily="2" charset="-122"/>
                <a:cs typeface="宋体" panose="02010600030101010101" pitchFamily="2" charset="-122"/>
              </a:rPr>
              <a:t>公权力</a:t>
            </a:r>
            <a:r>
              <a:rPr lang="zh-CN" altLang="en-US" sz="2400" dirty="0" smtClean="0">
                <a:solidFill>
                  <a:srgbClr val="000000"/>
                </a:solidFill>
                <a:latin typeface="宋体" pitchFamily="2" charset="-122"/>
                <a:ea typeface="宋体" pitchFamily="2" charset="-122"/>
                <a:cs typeface="宋体" panose="02010600030101010101" pitchFamily="2" charset="-122"/>
              </a:rPr>
              <a:t>来说，</a:t>
            </a:r>
            <a:r>
              <a:rPr lang="en-US" altLang="zh-CN" sz="2400" dirty="0" smtClean="0">
                <a:solidFill>
                  <a:srgbClr val="000000"/>
                </a:solidFill>
                <a:latin typeface="宋体" pitchFamily="2" charset="-122"/>
                <a:ea typeface="宋体" pitchFamily="2" charset="-122"/>
                <a:cs typeface="宋体" panose="02010600030101010101" pitchFamily="2" charset="-122"/>
              </a:rPr>
              <a:t>“</a:t>
            </a:r>
            <a:r>
              <a:rPr lang="zh-CN" altLang="en-US" sz="2400" dirty="0">
                <a:solidFill>
                  <a:srgbClr val="000000"/>
                </a:solidFill>
                <a:latin typeface="宋体" pitchFamily="2" charset="-122"/>
                <a:ea typeface="宋体" pitchFamily="2" charset="-122"/>
                <a:cs typeface="宋体" panose="02010600030101010101" pitchFamily="2" charset="-122"/>
              </a:rPr>
              <a:t>法无授权不可为”。作为</a:t>
            </a:r>
            <a:r>
              <a:rPr lang="zh-CN" altLang="en-US" sz="2400" dirty="0" smtClean="0">
                <a:solidFill>
                  <a:srgbClr val="000000"/>
                </a:solidFill>
                <a:latin typeface="宋体" pitchFamily="2" charset="-122"/>
                <a:ea typeface="宋体" pitchFamily="2" charset="-122"/>
                <a:cs typeface="宋体" panose="02010600030101010101" pitchFamily="2" charset="-122"/>
              </a:rPr>
              <a:t>公民，他</a:t>
            </a:r>
            <a:r>
              <a:rPr lang="zh-CN" altLang="en-US" sz="2400" dirty="0">
                <a:solidFill>
                  <a:srgbClr val="000000"/>
                </a:solidFill>
                <a:latin typeface="宋体" pitchFamily="2" charset="-122"/>
                <a:ea typeface="宋体" pitchFamily="2" charset="-122"/>
                <a:cs typeface="宋体" panose="02010600030101010101" pitchFamily="2" charset="-122"/>
              </a:rPr>
              <a:t>不但可以大胆地运用自己的权利</a:t>
            </a:r>
            <a:r>
              <a:rPr lang="en-US" altLang="zh-CN" sz="2400" dirty="0">
                <a:solidFill>
                  <a:srgbClr val="000000"/>
                </a:solidFill>
                <a:latin typeface="宋体" pitchFamily="2" charset="-122"/>
                <a:ea typeface="宋体" pitchFamily="2" charset="-122"/>
                <a:cs typeface="宋体" panose="02010600030101010101" pitchFamily="2" charset="-122"/>
              </a:rPr>
              <a:t>(</a:t>
            </a:r>
            <a:r>
              <a:rPr lang="zh-CN" altLang="en-US" sz="2400" dirty="0">
                <a:solidFill>
                  <a:srgbClr val="000000"/>
                </a:solidFill>
                <a:latin typeface="宋体" pitchFamily="2" charset="-122"/>
                <a:ea typeface="宋体" pitchFamily="2" charset="-122"/>
                <a:cs typeface="宋体" panose="02010600030101010101" pitchFamily="2" charset="-122"/>
              </a:rPr>
              <a:t>法无禁止即自由</a:t>
            </a:r>
            <a:r>
              <a:rPr lang="en-US" altLang="zh-CN" sz="2400" dirty="0" smtClean="0">
                <a:solidFill>
                  <a:srgbClr val="000000"/>
                </a:solidFill>
                <a:latin typeface="宋体" pitchFamily="2" charset="-122"/>
                <a:ea typeface="宋体" pitchFamily="2" charset="-122"/>
                <a:cs typeface="宋体" panose="02010600030101010101" pitchFamily="2" charset="-122"/>
              </a:rPr>
              <a:t>)</a:t>
            </a:r>
            <a:r>
              <a:rPr lang="zh-CN" altLang="en-US" sz="2400" dirty="0" smtClean="0">
                <a:solidFill>
                  <a:srgbClr val="000000"/>
                </a:solidFill>
                <a:latin typeface="宋体" pitchFamily="2" charset="-122"/>
                <a:ea typeface="宋体" pitchFamily="2" charset="-122"/>
                <a:cs typeface="宋体" panose="02010600030101010101" pitchFamily="2" charset="-122"/>
              </a:rPr>
              <a:t>，还</a:t>
            </a:r>
            <a:r>
              <a:rPr lang="zh-CN" altLang="en-US" sz="2400" dirty="0">
                <a:solidFill>
                  <a:srgbClr val="000000"/>
                </a:solidFill>
                <a:latin typeface="宋体" pitchFamily="2" charset="-122"/>
                <a:ea typeface="宋体" pitchFamily="2" charset="-122"/>
                <a:cs typeface="宋体" panose="02010600030101010101" pitchFamily="2" charset="-122"/>
              </a:rPr>
              <a:t>可以勇敢地监督政府</a:t>
            </a:r>
            <a:r>
              <a:rPr lang="en-US" altLang="zh-CN" sz="2400" dirty="0">
                <a:solidFill>
                  <a:srgbClr val="000000"/>
                </a:solidFill>
                <a:latin typeface="宋体" pitchFamily="2" charset="-122"/>
                <a:ea typeface="宋体" pitchFamily="2" charset="-122"/>
                <a:cs typeface="宋体" panose="02010600030101010101" pitchFamily="2" charset="-122"/>
              </a:rPr>
              <a:t>(</a:t>
            </a:r>
            <a:r>
              <a:rPr lang="zh-CN" altLang="en-US" sz="2400" dirty="0">
                <a:solidFill>
                  <a:srgbClr val="000000"/>
                </a:solidFill>
                <a:latin typeface="宋体" pitchFamily="2" charset="-122"/>
                <a:ea typeface="宋体" pitchFamily="2" charset="-122"/>
                <a:cs typeface="宋体" panose="02010600030101010101" pitchFamily="2" charset="-122"/>
              </a:rPr>
              <a:t>法无授权不可为</a:t>
            </a:r>
            <a:r>
              <a:rPr lang="en-US" altLang="zh-CN" sz="2400" dirty="0">
                <a:solidFill>
                  <a:srgbClr val="000000"/>
                </a:solidFill>
                <a:latin typeface="宋体" pitchFamily="2" charset="-122"/>
                <a:ea typeface="宋体" pitchFamily="2" charset="-122"/>
                <a:cs typeface="宋体" panose="02010600030101010101" pitchFamily="2" charset="-122"/>
              </a:rPr>
              <a:t>)</a:t>
            </a:r>
            <a:r>
              <a:rPr lang="zh-CN" altLang="en-US" sz="2400" dirty="0">
                <a:solidFill>
                  <a:srgbClr val="000000"/>
                </a:solidFill>
                <a:latin typeface="宋体" pitchFamily="2" charset="-122"/>
                <a:ea typeface="宋体" pitchFamily="2" charset="-122"/>
                <a:cs typeface="宋体" panose="02010600030101010101" pitchFamily="2" charset="-122"/>
              </a:rPr>
              <a:t>。对政府</a:t>
            </a:r>
            <a:r>
              <a:rPr lang="zh-CN" altLang="en-US" sz="2400" dirty="0" smtClean="0">
                <a:solidFill>
                  <a:srgbClr val="000000"/>
                </a:solidFill>
                <a:latin typeface="宋体" pitchFamily="2" charset="-122"/>
                <a:ea typeface="宋体" pitchFamily="2" charset="-122"/>
                <a:cs typeface="宋体" panose="02010600030101010101" pitchFamily="2" charset="-122"/>
              </a:rPr>
              <a:t>而言，不但</a:t>
            </a:r>
            <a:r>
              <a:rPr lang="zh-CN" altLang="en-US" sz="2400" dirty="0">
                <a:solidFill>
                  <a:srgbClr val="000000"/>
                </a:solidFill>
                <a:latin typeface="宋体" pitchFamily="2" charset="-122"/>
                <a:ea typeface="宋体" pitchFamily="2" charset="-122"/>
                <a:cs typeface="宋体" panose="02010600030101010101" pitchFamily="2" charset="-122"/>
              </a:rPr>
              <a:t>要谨慎运用手中每一份权力</a:t>
            </a:r>
            <a:r>
              <a:rPr lang="en-US" altLang="zh-CN" sz="2400" dirty="0">
                <a:solidFill>
                  <a:srgbClr val="000000"/>
                </a:solidFill>
                <a:latin typeface="宋体" pitchFamily="2" charset="-122"/>
                <a:ea typeface="宋体" pitchFamily="2" charset="-122"/>
                <a:cs typeface="宋体" panose="02010600030101010101" pitchFamily="2" charset="-122"/>
              </a:rPr>
              <a:t>(</a:t>
            </a:r>
            <a:r>
              <a:rPr lang="zh-CN" altLang="en-US" sz="2400" dirty="0">
                <a:solidFill>
                  <a:srgbClr val="000000"/>
                </a:solidFill>
                <a:latin typeface="宋体" pitchFamily="2" charset="-122"/>
                <a:ea typeface="宋体" pitchFamily="2" charset="-122"/>
                <a:cs typeface="宋体" panose="02010600030101010101" pitchFamily="2" charset="-122"/>
              </a:rPr>
              <a:t>法无授权不可为</a:t>
            </a:r>
            <a:r>
              <a:rPr lang="en-US" altLang="zh-CN" sz="2400" dirty="0" smtClean="0">
                <a:solidFill>
                  <a:srgbClr val="000000"/>
                </a:solidFill>
                <a:latin typeface="宋体" pitchFamily="2" charset="-122"/>
                <a:ea typeface="宋体" pitchFamily="2" charset="-122"/>
                <a:cs typeface="宋体" panose="02010600030101010101" pitchFamily="2" charset="-122"/>
              </a:rPr>
              <a:t>)</a:t>
            </a:r>
            <a:r>
              <a:rPr lang="zh-CN" altLang="en-US" sz="2400" dirty="0" smtClean="0">
                <a:solidFill>
                  <a:srgbClr val="000000"/>
                </a:solidFill>
                <a:latin typeface="宋体" pitchFamily="2" charset="-122"/>
                <a:ea typeface="宋体" pitchFamily="2" charset="-122"/>
                <a:cs typeface="宋体" panose="02010600030101010101" pitchFamily="2" charset="-122"/>
              </a:rPr>
              <a:t>，还</a:t>
            </a:r>
            <a:r>
              <a:rPr lang="zh-CN" altLang="en-US" sz="2400" dirty="0">
                <a:solidFill>
                  <a:srgbClr val="000000"/>
                </a:solidFill>
                <a:latin typeface="宋体" pitchFamily="2" charset="-122"/>
                <a:ea typeface="宋体" pitchFamily="2" charset="-122"/>
                <a:cs typeface="宋体" panose="02010600030101010101" pitchFamily="2" charset="-122"/>
              </a:rPr>
              <a:t>必须尊重公民每一份权利</a:t>
            </a:r>
            <a:r>
              <a:rPr lang="en-US" altLang="zh-CN" sz="2400" dirty="0">
                <a:solidFill>
                  <a:srgbClr val="000000"/>
                </a:solidFill>
                <a:latin typeface="宋体" pitchFamily="2" charset="-122"/>
                <a:ea typeface="宋体" pitchFamily="2" charset="-122"/>
                <a:cs typeface="宋体" panose="02010600030101010101" pitchFamily="2" charset="-122"/>
              </a:rPr>
              <a:t>(</a:t>
            </a:r>
            <a:r>
              <a:rPr lang="zh-CN" altLang="en-US" sz="2400" dirty="0">
                <a:solidFill>
                  <a:srgbClr val="000000"/>
                </a:solidFill>
                <a:latin typeface="宋体" pitchFamily="2" charset="-122"/>
                <a:ea typeface="宋体" pitchFamily="2" charset="-122"/>
                <a:cs typeface="宋体" panose="02010600030101010101" pitchFamily="2" charset="-122"/>
              </a:rPr>
              <a:t>法无禁止即自由</a:t>
            </a:r>
            <a:r>
              <a:rPr lang="en-US" altLang="zh-CN" sz="2400" dirty="0">
                <a:solidFill>
                  <a:srgbClr val="000000"/>
                </a:solidFill>
                <a:latin typeface="宋体" pitchFamily="2" charset="-122"/>
                <a:ea typeface="宋体" pitchFamily="2" charset="-122"/>
                <a:cs typeface="宋体" panose="02010600030101010101" pitchFamily="2" charset="-122"/>
              </a:rPr>
              <a:t>)</a:t>
            </a:r>
            <a:r>
              <a:rPr lang="zh-CN" altLang="en-US" sz="2400" dirty="0">
                <a:solidFill>
                  <a:srgbClr val="000000"/>
                </a:solidFill>
                <a:latin typeface="宋体" pitchFamily="2" charset="-122"/>
                <a:ea typeface="宋体" pitchFamily="2" charset="-122"/>
                <a:cs typeface="宋体" panose="02010600030101010101" pitchFamily="2" charset="-122"/>
              </a:rPr>
              <a:t>。</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1233753" y="1309880"/>
            <a:ext cx="9594082" cy="4819781"/>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2</a:t>
            </a:r>
            <a:r>
              <a:rPr lang="en-US" altLang="zh-CN" sz="2400" dirty="0" smtClean="0">
                <a:solidFill>
                  <a:srgbClr val="000000"/>
                </a:solidFill>
                <a:latin typeface="黑体" pitchFamily="49" charset="-122"/>
                <a:ea typeface="黑体" pitchFamily="49" charset="-122"/>
                <a:cs typeface="宋体" panose="02010600030101010101" pitchFamily="2" charset="-122"/>
              </a:rPr>
              <a:t>.</a:t>
            </a:r>
            <a:r>
              <a:rPr lang="zh-CN" altLang="en-US" sz="2400" dirty="0">
                <a:solidFill>
                  <a:srgbClr val="000000"/>
                </a:solidFill>
                <a:latin typeface="黑体" pitchFamily="49" charset="-122"/>
                <a:ea typeface="黑体" pitchFamily="49" charset="-122"/>
                <a:cs typeface="宋体" panose="02010600030101010101" pitchFamily="2" charset="-122"/>
              </a:rPr>
              <a:t>宪法</a:t>
            </a:r>
            <a:r>
              <a:rPr lang="en-US" altLang="zh-CN" sz="2400" dirty="0">
                <a:solidFill>
                  <a:srgbClr val="000000"/>
                </a:solidFill>
                <a:latin typeface="黑体" pitchFamily="49" charset="-122"/>
                <a:ea typeface="黑体" pitchFamily="49" charset="-122"/>
                <a:cs typeface="宋体" panose="02010600030101010101" pitchFamily="2" charset="-122"/>
              </a:rPr>
              <a:t>=</a:t>
            </a:r>
            <a:r>
              <a:rPr lang="zh-CN" altLang="en-US" sz="2400" dirty="0">
                <a:solidFill>
                  <a:srgbClr val="000000"/>
                </a:solidFill>
                <a:latin typeface="黑体" pitchFamily="49" charset="-122"/>
                <a:ea typeface="黑体" pitchFamily="49" charset="-122"/>
                <a:cs typeface="宋体" panose="02010600030101010101" pitchFamily="2" charset="-122"/>
              </a:rPr>
              <a:t>刑法</a:t>
            </a:r>
            <a:r>
              <a:rPr lang="en-US" altLang="zh-CN" sz="2400" dirty="0">
                <a:solidFill>
                  <a:srgbClr val="000000"/>
                </a:solidFill>
                <a:latin typeface="黑体" pitchFamily="49" charset="-122"/>
                <a:ea typeface="黑体" pitchFamily="49" charset="-122"/>
                <a:cs typeface="宋体" panose="02010600030101010101" pitchFamily="2" charset="-122"/>
              </a:rPr>
              <a:t>+</a:t>
            </a:r>
            <a:r>
              <a:rPr lang="zh-CN" altLang="en-US" sz="2400" dirty="0">
                <a:solidFill>
                  <a:srgbClr val="000000"/>
                </a:solidFill>
                <a:latin typeface="黑体" pitchFamily="49" charset="-122"/>
                <a:ea typeface="黑体" pitchFamily="49" charset="-122"/>
                <a:cs typeface="宋体" panose="02010600030101010101" pitchFamily="2" charset="-122"/>
              </a:rPr>
              <a:t>教育法</a:t>
            </a:r>
            <a:r>
              <a:rPr lang="en-US" altLang="zh-CN" sz="2400" dirty="0">
                <a:solidFill>
                  <a:srgbClr val="000000"/>
                </a:solidFill>
                <a:latin typeface="黑体" pitchFamily="49" charset="-122"/>
                <a:ea typeface="黑体" pitchFamily="49" charset="-122"/>
                <a:cs typeface="宋体" panose="02010600030101010101" pitchFamily="2" charset="-122"/>
              </a:rPr>
              <a:t>+</a:t>
            </a:r>
            <a:r>
              <a:rPr lang="zh-CN" altLang="en-US" sz="2400" dirty="0">
                <a:solidFill>
                  <a:srgbClr val="000000"/>
                </a:solidFill>
                <a:latin typeface="黑体" pitchFamily="49" charset="-122"/>
                <a:ea typeface="黑体" pitchFamily="49" charset="-122"/>
                <a:cs typeface="宋体" panose="02010600030101010101" pitchFamily="2" charset="-122"/>
              </a:rPr>
              <a:t>未成年人保护法</a:t>
            </a:r>
            <a:r>
              <a:rPr lang="en-US" altLang="zh-CN" sz="2400" dirty="0">
                <a:solidFill>
                  <a:srgbClr val="000000"/>
                </a:solidFill>
                <a:latin typeface="黑体" pitchFamily="49" charset="-122"/>
                <a:ea typeface="黑体" pitchFamily="49" charset="-122"/>
                <a:cs typeface="宋体" panose="02010600030101010101" pitchFamily="2" charset="-122"/>
              </a:rPr>
              <a:t>+……</a:t>
            </a:r>
            <a:r>
              <a:rPr lang="zh-CN" altLang="en-US" sz="2400" dirty="0" smtClean="0">
                <a:solidFill>
                  <a:srgbClr val="000000"/>
                </a:solidFill>
                <a:latin typeface="宋体" pitchFamily="2" charset="-122"/>
                <a:ea typeface="宋体" pitchFamily="2" charset="-122"/>
                <a:cs typeface="宋体" panose="02010600030101010101" pitchFamily="2" charset="-122"/>
              </a:rPr>
              <a:t>    </a:t>
            </a:r>
            <a:endParaRPr lang="en-US" altLang="zh-CN" sz="2400" dirty="0" smtClean="0">
              <a:solidFill>
                <a:srgbClr val="000000"/>
              </a:solidFill>
              <a:latin typeface="宋体" pitchFamily="2" charset="-122"/>
              <a:ea typeface="宋体" pitchFamily="2" charset="-122"/>
              <a:cs typeface="宋体" panose="02010600030101010101" pitchFamily="2" charset="-122"/>
            </a:endParaRP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这个</a:t>
            </a:r>
            <a:r>
              <a:rPr lang="zh-CN" altLang="en-US" sz="2400" dirty="0">
                <a:solidFill>
                  <a:srgbClr val="000000"/>
                </a:solidFill>
                <a:latin typeface="宋体" pitchFamily="2" charset="-122"/>
                <a:ea typeface="宋体" pitchFamily="2" charset="-122"/>
                <a:cs typeface="宋体" panose="02010600030101010101" pitchFamily="2" charset="-122"/>
              </a:rPr>
              <a:t>等式不成立。因为宪法规定的内容涉及国家的政治、经济、文化、外交等各方面的重大原则性和根本性</a:t>
            </a:r>
            <a:r>
              <a:rPr lang="zh-CN" altLang="en-US" sz="2400" dirty="0" smtClean="0">
                <a:solidFill>
                  <a:srgbClr val="000000"/>
                </a:solidFill>
                <a:latin typeface="宋体" pitchFamily="2" charset="-122"/>
                <a:ea typeface="宋体" pitchFamily="2" charset="-122"/>
                <a:cs typeface="宋体" panose="02010600030101010101" pitchFamily="2" charset="-122"/>
              </a:rPr>
              <a:t>问题，是</a:t>
            </a:r>
            <a:r>
              <a:rPr lang="zh-CN" altLang="en-US" sz="2400" dirty="0">
                <a:solidFill>
                  <a:srgbClr val="000000"/>
                </a:solidFill>
                <a:latin typeface="宋体" pitchFamily="2" charset="-122"/>
                <a:ea typeface="宋体" pitchFamily="2" charset="-122"/>
                <a:cs typeface="宋体" panose="02010600030101010101" pitchFamily="2" charset="-122"/>
              </a:rPr>
              <a:t>制定其他法律的立法基础和立法依据。其他法律所规定的内容只涉及国家或社会生活中的某一方面的重要</a:t>
            </a:r>
            <a:r>
              <a:rPr lang="zh-CN" altLang="en-US" sz="2400" dirty="0" smtClean="0">
                <a:solidFill>
                  <a:srgbClr val="000000"/>
                </a:solidFill>
                <a:latin typeface="宋体" pitchFamily="2" charset="-122"/>
                <a:ea typeface="宋体" pitchFamily="2" charset="-122"/>
                <a:cs typeface="宋体" panose="02010600030101010101" pitchFamily="2" charset="-122"/>
              </a:rPr>
              <a:t>问题，是</a:t>
            </a:r>
            <a:r>
              <a:rPr lang="zh-CN" altLang="en-US" sz="2400" dirty="0">
                <a:solidFill>
                  <a:srgbClr val="000000"/>
                </a:solidFill>
                <a:latin typeface="宋体" pitchFamily="2" charset="-122"/>
                <a:ea typeface="宋体" pitchFamily="2" charset="-122"/>
                <a:cs typeface="宋体" panose="02010600030101010101" pitchFamily="2" charset="-122"/>
              </a:rPr>
              <a:t>宪法的</a:t>
            </a:r>
            <a:r>
              <a:rPr lang="zh-CN" altLang="en-US" sz="2400" dirty="0" smtClean="0">
                <a:solidFill>
                  <a:srgbClr val="000000"/>
                </a:solidFill>
                <a:latin typeface="宋体" pitchFamily="2" charset="-122"/>
                <a:ea typeface="宋体" pitchFamily="2" charset="-122"/>
                <a:cs typeface="宋体" panose="02010600030101010101" pitchFamily="2" charset="-122"/>
              </a:rPr>
              <a:t>具体化，任何</a:t>
            </a:r>
            <a:r>
              <a:rPr lang="zh-CN" altLang="en-US" sz="2400" dirty="0">
                <a:solidFill>
                  <a:srgbClr val="000000"/>
                </a:solidFill>
                <a:latin typeface="宋体" pitchFamily="2" charset="-122"/>
                <a:ea typeface="宋体" pitchFamily="2" charset="-122"/>
                <a:cs typeface="宋体" panose="02010600030101010101" pitchFamily="2" charset="-122"/>
              </a:rPr>
              <a:t>法律不得同宪法相抵触。</a:t>
            </a:r>
            <a:r>
              <a:rPr lang="zh-CN" altLang="en-US" sz="2400" dirty="0" smtClean="0">
                <a:solidFill>
                  <a:srgbClr val="000000"/>
                </a:solidFill>
                <a:latin typeface="宋体" pitchFamily="2" charset="-122"/>
                <a:ea typeface="宋体" pitchFamily="2" charset="-122"/>
                <a:cs typeface="宋体" panose="02010600030101010101" pitchFamily="2" charset="-122"/>
              </a:rPr>
              <a:t>但是，诸多</a:t>
            </a:r>
            <a:r>
              <a:rPr lang="zh-CN" altLang="en-US" sz="2400" dirty="0">
                <a:solidFill>
                  <a:srgbClr val="000000"/>
                </a:solidFill>
                <a:latin typeface="宋体" pitchFamily="2" charset="-122"/>
                <a:ea typeface="宋体" pitchFamily="2" charset="-122"/>
                <a:cs typeface="宋体" panose="02010600030101010101" pitchFamily="2" charset="-122"/>
              </a:rPr>
              <a:t>其他法律的简单相加并不等于宪法。</a:t>
            </a: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楷体" pitchFamily="49" charset="-122"/>
                <a:ea typeface="楷体" pitchFamily="49" charset="-122"/>
                <a:cs typeface="宋体" panose="02010600030101010101" pitchFamily="2" charset="-122"/>
              </a:rPr>
              <a:t>注意：宪法</a:t>
            </a:r>
            <a:r>
              <a:rPr lang="zh-CN" altLang="en-US" sz="2400" dirty="0">
                <a:solidFill>
                  <a:srgbClr val="000000"/>
                </a:solidFill>
                <a:latin typeface="楷体" pitchFamily="49" charset="-122"/>
                <a:ea typeface="楷体" pitchFamily="49" charset="-122"/>
                <a:cs typeface="宋体" panose="02010600030101010101" pitchFamily="2" charset="-122"/>
              </a:rPr>
              <a:t>是国家的根本法。宪法和其他法律是“母法”和“子法”的关系。宪法是其他法律制定的</a:t>
            </a:r>
            <a:r>
              <a:rPr lang="zh-CN" altLang="en-US" sz="2400" dirty="0" smtClean="0">
                <a:solidFill>
                  <a:srgbClr val="000000"/>
                </a:solidFill>
                <a:latin typeface="楷体" pitchFamily="49" charset="-122"/>
                <a:ea typeface="楷体" pitchFamily="49" charset="-122"/>
                <a:cs typeface="宋体" panose="02010600030101010101" pitchFamily="2" charset="-122"/>
              </a:rPr>
              <a:t>依据，而</a:t>
            </a:r>
            <a:r>
              <a:rPr lang="zh-CN" altLang="en-US" sz="2400" dirty="0">
                <a:solidFill>
                  <a:srgbClr val="000000"/>
                </a:solidFill>
                <a:latin typeface="楷体" pitchFamily="49" charset="-122"/>
                <a:ea typeface="楷体" pitchFamily="49" charset="-122"/>
                <a:cs typeface="宋体" panose="02010600030101010101" pitchFamily="2" charset="-122"/>
              </a:rPr>
              <a:t>不是其他法律的总和。</a:t>
            </a:r>
          </a:p>
        </p:txBody>
      </p:sp>
    </p:spTree>
    <p:extLst>
      <p:ext uri="{BB962C8B-B14F-4D97-AF65-F5344CB8AC3E}">
        <p14:creationId xmlns="" xmlns:p14="http://schemas.microsoft.com/office/powerpoint/2010/main" val="308375531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925549" y="1187217"/>
            <a:ext cx="10660568" cy="5410712"/>
          </a:xfrm>
          <a:prstGeom prst="rect">
            <a:avLst/>
          </a:prstGeom>
          <a:noFill/>
          <a:ln w="9525">
            <a:noFill/>
          </a:ln>
        </p:spPr>
        <p:txBody>
          <a:bodyPr wrap="square">
            <a:spAutoFit/>
          </a:bodyPr>
          <a:lstStyle/>
          <a:p>
            <a:pPr indent="0">
              <a:lnSpc>
                <a:spcPct val="160000"/>
              </a:lnSpc>
            </a:pPr>
            <a:r>
              <a:rPr lang="en-US" altLang="zh-CN" sz="2400" dirty="0" smtClean="0">
                <a:solidFill>
                  <a:srgbClr val="000000"/>
                </a:solidFill>
                <a:latin typeface="黑体" pitchFamily="49" charset="-122"/>
                <a:ea typeface="黑体" pitchFamily="49" charset="-122"/>
                <a:cs typeface="宋体" panose="02010600030101010101" pitchFamily="2" charset="-122"/>
              </a:rPr>
              <a:t>3.</a:t>
            </a:r>
            <a:r>
              <a:rPr lang="zh-CN" altLang="en-US" sz="2400" dirty="0">
                <a:solidFill>
                  <a:srgbClr val="000000"/>
                </a:solidFill>
                <a:latin typeface="黑体" pitchFamily="49" charset="-122"/>
                <a:ea typeface="黑体" pitchFamily="49" charset="-122"/>
                <a:cs typeface="宋体" panose="02010600030101010101" pitchFamily="2" charset="-122"/>
              </a:rPr>
              <a:t>公民和人民的区别。</a:t>
            </a:r>
            <a:endParaRPr lang="en-US" altLang="zh-CN" sz="2400" dirty="0" smtClean="0">
              <a:solidFill>
                <a:srgbClr val="000000"/>
              </a:solidFill>
              <a:latin typeface="宋体" pitchFamily="2" charset="-122"/>
              <a:ea typeface="宋体" pitchFamily="2" charset="-122"/>
              <a:cs typeface="宋体" panose="02010600030101010101" pitchFamily="2" charset="-122"/>
            </a:endParaRP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a:t>
            </a:r>
            <a:r>
              <a:rPr lang="en-US" altLang="zh-CN" sz="2400" dirty="0" smtClean="0">
                <a:solidFill>
                  <a:srgbClr val="000000"/>
                </a:solidFill>
                <a:latin typeface="宋体" pitchFamily="2" charset="-122"/>
                <a:ea typeface="宋体" pitchFamily="2" charset="-122"/>
                <a:cs typeface="宋体" panose="02010600030101010101" pitchFamily="2" charset="-122"/>
              </a:rPr>
              <a:t>1</a:t>
            </a:r>
            <a:r>
              <a:rPr lang="zh-CN" altLang="en-US" sz="2400" dirty="0" smtClean="0">
                <a:solidFill>
                  <a:srgbClr val="000000"/>
                </a:solidFill>
                <a:latin typeface="宋体" pitchFamily="2" charset="-122"/>
                <a:ea typeface="宋体" pitchFamily="2" charset="-122"/>
                <a:cs typeface="宋体" panose="02010600030101010101" pitchFamily="2" charset="-122"/>
              </a:rPr>
              <a:t>）含义</a:t>
            </a:r>
            <a:r>
              <a:rPr lang="zh-CN" altLang="en-US" sz="2400" dirty="0">
                <a:solidFill>
                  <a:srgbClr val="000000"/>
                </a:solidFill>
                <a:latin typeface="宋体" pitchFamily="2" charset="-122"/>
                <a:ea typeface="宋体" pitchFamily="2" charset="-122"/>
                <a:cs typeface="宋体" panose="02010600030101010101" pitchFamily="2" charset="-122"/>
              </a:rPr>
              <a:t>不同。人民是区别于敌人的政治</a:t>
            </a:r>
            <a:r>
              <a:rPr lang="zh-CN" altLang="en-US" sz="2400" dirty="0" smtClean="0">
                <a:solidFill>
                  <a:srgbClr val="000000"/>
                </a:solidFill>
                <a:latin typeface="宋体" pitchFamily="2" charset="-122"/>
                <a:ea typeface="宋体" pitchFamily="2" charset="-122"/>
                <a:cs typeface="宋体" panose="02010600030101010101" pitchFamily="2" charset="-122"/>
              </a:rPr>
              <a:t>概念，在</a:t>
            </a:r>
            <a:r>
              <a:rPr lang="zh-CN" altLang="en-US" sz="2400" dirty="0">
                <a:solidFill>
                  <a:srgbClr val="000000"/>
                </a:solidFill>
                <a:latin typeface="宋体" pitchFamily="2" charset="-122"/>
                <a:ea typeface="宋体" pitchFamily="2" charset="-122"/>
                <a:cs typeface="宋体" panose="02010600030101010101" pitchFamily="2" charset="-122"/>
              </a:rPr>
              <a:t>不同的国家、同一国家的不同历史阶段有着不同的阶级内容。在我国</a:t>
            </a:r>
            <a:r>
              <a:rPr lang="zh-CN" altLang="en-US" sz="2400" dirty="0" smtClean="0">
                <a:solidFill>
                  <a:srgbClr val="000000"/>
                </a:solidFill>
                <a:latin typeface="宋体" pitchFamily="2" charset="-122"/>
                <a:ea typeface="宋体" pitchFamily="2" charset="-122"/>
                <a:cs typeface="宋体" panose="02010600030101010101" pitchFamily="2" charset="-122"/>
              </a:rPr>
              <a:t>现阶段，人民</a:t>
            </a:r>
            <a:r>
              <a:rPr lang="zh-CN" altLang="en-US" sz="2400" dirty="0">
                <a:solidFill>
                  <a:srgbClr val="000000"/>
                </a:solidFill>
                <a:latin typeface="宋体" pitchFamily="2" charset="-122"/>
                <a:ea typeface="宋体" pitchFamily="2" charset="-122"/>
                <a:cs typeface="宋体" panose="02010600030101010101" pitchFamily="2" charset="-122"/>
              </a:rPr>
              <a:t>包括工人、农民、知识分子和其他社会主义劳动者、社会主义事业建设者、拥护社会主义的爱国者、拥护祖国统一的爱国者。公民是法律</a:t>
            </a:r>
            <a:r>
              <a:rPr lang="zh-CN" altLang="en-US" sz="2400" dirty="0" smtClean="0">
                <a:solidFill>
                  <a:srgbClr val="000000"/>
                </a:solidFill>
                <a:latin typeface="宋体" pitchFamily="2" charset="-122"/>
                <a:ea typeface="宋体" pitchFamily="2" charset="-122"/>
                <a:cs typeface="宋体" panose="02010600030101010101" pitchFamily="2" charset="-122"/>
              </a:rPr>
              <a:t>概念，指</a:t>
            </a:r>
            <a:r>
              <a:rPr lang="zh-CN" altLang="en-US" sz="2400" dirty="0">
                <a:solidFill>
                  <a:srgbClr val="000000"/>
                </a:solidFill>
                <a:latin typeface="宋体" pitchFamily="2" charset="-122"/>
                <a:ea typeface="宋体" pitchFamily="2" charset="-122"/>
                <a:cs typeface="宋体" panose="02010600030101010101" pitchFamily="2" charset="-122"/>
              </a:rPr>
              <a:t>具有某国国籍并根据该国宪法和法律</a:t>
            </a:r>
            <a:r>
              <a:rPr lang="zh-CN" altLang="en-US" sz="2400" dirty="0" smtClean="0">
                <a:solidFill>
                  <a:srgbClr val="000000"/>
                </a:solidFill>
                <a:latin typeface="宋体" pitchFamily="2" charset="-122"/>
                <a:ea typeface="宋体" pitchFamily="2" charset="-122"/>
                <a:cs typeface="宋体" panose="02010600030101010101" pitchFamily="2" charset="-122"/>
              </a:rPr>
              <a:t>规定，享有</a:t>
            </a:r>
            <a:r>
              <a:rPr lang="zh-CN" altLang="en-US" sz="2400" dirty="0">
                <a:solidFill>
                  <a:srgbClr val="000000"/>
                </a:solidFill>
                <a:latin typeface="宋体" pitchFamily="2" charset="-122"/>
                <a:ea typeface="宋体" pitchFamily="2" charset="-122"/>
                <a:cs typeface="宋体" panose="02010600030101010101" pitchFamily="2" charset="-122"/>
              </a:rPr>
              <a:t>权利和承担义务的人。在</a:t>
            </a:r>
            <a:r>
              <a:rPr lang="zh-CN" altLang="en-US" sz="2400" dirty="0" smtClean="0">
                <a:solidFill>
                  <a:srgbClr val="000000"/>
                </a:solidFill>
                <a:latin typeface="宋体" pitchFamily="2" charset="-122"/>
                <a:ea typeface="宋体" pitchFamily="2" charset="-122"/>
                <a:cs typeface="宋体" panose="02010600030101010101" pitchFamily="2" charset="-122"/>
              </a:rPr>
              <a:t>我国，凡是</a:t>
            </a:r>
            <a:r>
              <a:rPr lang="zh-CN" altLang="en-US" sz="2400" dirty="0">
                <a:solidFill>
                  <a:srgbClr val="000000"/>
                </a:solidFill>
                <a:latin typeface="宋体" pitchFamily="2" charset="-122"/>
                <a:ea typeface="宋体" pitchFamily="2" charset="-122"/>
                <a:cs typeface="宋体" panose="02010600030101010101" pitchFamily="2" charset="-122"/>
              </a:rPr>
              <a:t>具有中华人民共和国国籍的人都是中华人民共和国公民。</a:t>
            </a:r>
          </a:p>
          <a:p>
            <a:pPr indent="0">
              <a:lnSpc>
                <a:spcPct val="160000"/>
              </a:lnSpc>
            </a:pPr>
            <a:r>
              <a:rPr lang="en-US" altLang="zh-CN"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smtClean="0">
                <a:solidFill>
                  <a:srgbClr val="000000"/>
                </a:solidFill>
                <a:latin typeface="宋体" pitchFamily="2" charset="-122"/>
                <a:ea typeface="宋体" pitchFamily="2" charset="-122"/>
                <a:cs typeface="宋体" panose="02010600030101010101" pitchFamily="2" charset="-122"/>
              </a:rPr>
              <a:t>（</a:t>
            </a:r>
            <a:r>
              <a:rPr lang="en-US" altLang="zh-CN" sz="2400" dirty="0" smtClean="0">
                <a:solidFill>
                  <a:srgbClr val="000000"/>
                </a:solidFill>
                <a:latin typeface="宋体" pitchFamily="2" charset="-122"/>
                <a:ea typeface="宋体" pitchFamily="2" charset="-122"/>
                <a:cs typeface="宋体" panose="02010600030101010101" pitchFamily="2" charset="-122"/>
              </a:rPr>
              <a:t>2</a:t>
            </a:r>
            <a:r>
              <a:rPr lang="zh-CN" altLang="en-US" sz="2400" dirty="0" smtClean="0">
                <a:solidFill>
                  <a:srgbClr val="000000"/>
                </a:solidFill>
                <a:latin typeface="宋体" pitchFamily="2" charset="-122"/>
                <a:ea typeface="宋体" pitchFamily="2" charset="-122"/>
                <a:cs typeface="宋体" panose="02010600030101010101" pitchFamily="2" charset="-122"/>
              </a:rPr>
              <a:t>）范围</a:t>
            </a:r>
            <a:r>
              <a:rPr lang="zh-CN" altLang="en-US" sz="2400" dirty="0">
                <a:solidFill>
                  <a:srgbClr val="000000"/>
                </a:solidFill>
                <a:latin typeface="宋体" pitchFamily="2" charset="-122"/>
                <a:ea typeface="宋体" pitchFamily="2" charset="-122"/>
                <a:cs typeface="宋体" panose="02010600030101010101" pitchFamily="2" charset="-122"/>
              </a:rPr>
              <a:t>不同。公民既包括</a:t>
            </a:r>
            <a:r>
              <a:rPr lang="zh-CN" altLang="en-US" sz="2400" dirty="0" smtClean="0">
                <a:solidFill>
                  <a:srgbClr val="000000"/>
                </a:solidFill>
                <a:latin typeface="宋体" pitchFamily="2" charset="-122"/>
                <a:ea typeface="宋体" pitchFamily="2" charset="-122"/>
                <a:cs typeface="宋体" panose="02010600030101010101" pitchFamily="2" charset="-122"/>
              </a:rPr>
              <a:t>人民，又</a:t>
            </a:r>
            <a:r>
              <a:rPr lang="zh-CN" altLang="en-US" sz="2400" dirty="0">
                <a:solidFill>
                  <a:srgbClr val="000000"/>
                </a:solidFill>
                <a:latin typeface="宋体" pitchFamily="2" charset="-122"/>
                <a:ea typeface="宋体" pitchFamily="2" charset="-122"/>
                <a:cs typeface="宋体" panose="02010600030101010101" pitchFamily="2" charset="-122"/>
              </a:rPr>
              <a:t>包括具有我国国籍的被剥夺政治权利的</a:t>
            </a:r>
            <a:r>
              <a:rPr lang="zh-CN" altLang="en-US" sz="2400" dirty="0" smtClean="0">
                <a:solidFill>
                  <a:srgbClr val="000000"/>
                </a:solidFill>
                <a:latin typeface="宋体" pitchFamily="2" charset="-122"/>
                <a:ea typeface="宋体" pitchFamily="2" charset="-122"/>
                <a:cs typeface="宋体" panose="02010600030101010101" pitchFamily="2" charset="-122"/>
              </a:rPr>
              <a:t>人，但</a:t>
            </a:r>
            <a:r>
              <a:rPr lang="zh-CN" altLang="en-US" sz="2400" dirty="0">
                <a:solidFill>
                  <a:srgbClr val="000000"/>
                </a:solidFill>
                <a:latin typeface="宋体" pitchFamily="2" charset="-122"/>
                <a:ea typeface="宋体" pitchFamily="2" charset="-122"/>
                <a:cs typeface="宋体" panose="02010600030101010101" pitchFamily="2" charset="-122"/>
              </a:rPr>
              <a:t>后者不能享有公民的全部</a:t>
            </a:r>
            <a:r>
              <a:rPr lang="zh-CN" altLang="en-US" sz="2400" dirty="0" smtClean="0">
                <a:solidFill>
                  <a:srgbClr val="000000"/>
                </a:solidFill>
                <a:latin typeface="宋体" pitchFamily="2" charset="-122"/>
                <a:ea typeface="宋体" pitchFamily="2" charset="-122"/>
                <a:cs typeface="宋体" panose="02010600030101010101" pitchFamily="2" charset="-122"/>
              </a:rPr>
              <a:t>权利，也</a:t>
            </a:r>
            <a:r>
              <a:rPr lang="zh-CN" altLang="en-US" sz="2400" dirty="0">
                <a:solidFill>
                  <a:srgbClr val="000000"/>
                </a:solidFill>
                <a:latin typeface="宋体" pitchFamily="2" charset="-122"/>
                <a:ea typeface="宋体" pitchFamily="2" charset="-122"/>
                <a:cs typeface="宋体" panose="02010600030101010101" pitchFamily="2" charset="-122"/>
              </a:rPr>
              <a:t>不能履行依法服兵役等光荣义务。</a:t>
            </a:r>
          </a:p>
        </p:txBody>
      </p:sp>
    </p:spTree>
    <p:extLst>
      <p:ext uri="{BB962C8B-B14F-4D97-AF65-F5344CB8AC3E}">
        <p14:creationId xmlns="" xmlns:p14="http://schemas.microsoft.com/office/powerpoint/2010/main" val="11735606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37640" y="2366946"/>
            <a:ext cx="10379403" cy="627895"/>
            <a:chOff x="1034884" y="629878"/>
            <a:chExt cx="8510470" cy="627895"/>
          </a:xfrm>
        </p:grpSpPr>
        <p:sp>
          <p:nvSpPr>
            <p:cNvPr id="7" name="圆角矩形 6"/>
            <p:cNvSpPr/>
            <p:nvPr>
              <p:custDataLst>
                <p:tags r:id="rId1"/>
              </p:custDataLst>
            </p:nvPr>
          </p:nvSpPr>
          <p:spPr>
            <a:xfrm flipH="1">
              <a:off x="2547180" y="664168"/>
              <a:ext cx="6998174"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宪法是公民权利的保障书，是治国安邦的总章程</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84875" y="3128619"/>
            <a:ext cx="9563096" cy="3416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en-US" altLang="zh-CN" sz="2400" b="1" dirty="0">
                <a:latin typeface="宋体" panose="02010600030101010101" pitchFamily="2" charset="-122"/>
                <a:ea typeface="宋体" panose="02010600030101010101" pitchFamily="2" charset="-122"/>
              </a:rPr>
              <a:t>2016•</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在商场买完东西往外走的</a:t>
            </a:r>
            <a:r>
              <a:rPr lang="zh-CN" altLang="en-US" sz="2400" b="1" dirty="0" smtClean="0">
                <a:latin typeface="宋体" panose="02010600030101010101" pitchFamily="2" charset="-122"/>
                <a:ea typeface="宋体" panose="02010600030101010101" pitchFamily="2" charset="-122"/>
              </a:rPr>
              <a:t>老高，被</a:t>
            </a:r>
            <a:r>
              <a:rPr lang="zh-CN" altLang="en-US" sz="2400" b="1" dirty="0">
                <a:latin typeface="宋体" panose="02010600030101010101" pitchFamily="2" charset="-122"/>
                <a:ea typeface="宋体" panose="02010600030101010101" pitchFamily="2" charset="-122"/>
              </a:rPr>
              <a:t>身边一位刚丢钱包的青年怀疑为小偷。青年要对老高进行</a:t>
            </a:r>
            <a:r>
              <a:rPr lang="zh-CN" altLang="en-US" sz="2400" b="1" dirty="0" smtClean="0">
                <a:latin typeface="宋体" panose="02010600030101010101" pitchFamily="2" charset="-122"/>
                <a:ea typeface="宋体" panose="02010600030101010101" pitchFamily="2" charset="-122"/>
              </a:rPr>
              <a:t>搜身，经常</a:t>
            </a:r>
            <a:r>
              <a:rPr lang="zh-CN" altLang="en-US" sz="2400" b="1" dirty="0">
                <a:latin typeface="宋体" panose="02010600030101010101" pitchFamily="2" charset="-122"/>
                <a:ea typeface="宋体" panose="02010600030101010101" pitchFamily="2" charset="-122"/>
              </a:rPr>
              <a:t>学法的老高用宪法知识劝阻了他。老高讲的应该是</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p>
          <a:p>
            <a:pPr>
              <a:lnSpc>
                <a:spcPct val="150000"/>
              </a:lnSpc>
            </a:pPr>
            <a:r>
              <a:rPr lang="en-US" altLang="zh-CN" sz="2400" b="1" dirty="0">
                <a:latin typeface="宋体" panose="02010600030101010101" pitchFamily="2" charset="-122"/>
                <a:ea typeface="宋体" panose="02010600030101010101" pitchFamily="2" charset="-122"/>
              </a:rPr>
              <a:t>①</a:t>
            </a:r>
            <a:r>
              <a:rPr lang="zh-CN" altLang="en-US" sz="2400" b="1" dirty="0">
                <a:latin typeface="宋体" panose="02010600030101010101" pitchFamily="2" charset="-122"/>
                <a:ea typeface="宋体" panose="02010600030101010101" pitchFamily="2" charset="-122"/>
              </a:rPr>
              <a:t>公民的人身自由不受侵犯　②公民的合法财产不受侵犯　③宪法赋予公民享有知情权　④宪法是一切组织和个人的根本活动准则</a:t>
            </a:r>
          </a:p>
          <a:p>
            <a:pPr>
              <a:lnSpc>
                <a:spcPct val="150000"/>
              </a:lnSpc>
            </a:pPr>
            <a:r>
              <a:rPr lang="en-US" altLang="zh-CN" sz="2400" b="1" dirty="0">
                <a:latin typeface="宋体" panose="02010600030101010101" pitchFamily="2" charset="-122"/>
                <a:ea typeface="宋体" panose="02010600030101010101" pitchFamily="2" charset="-122"/>
              </a:rPr>
              <a:t>A.①④</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B.②③</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C.①②④</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D.①②③④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6269923" y="4274086"/>
            <a:ext cx="805410" cy="523220"/>
          </a:xfrm>
          <a:prstGeom prst="rect">
            <a:avLst/>
          </a:prstGeom>
        </p:spPr>
        <p:txBody>
          <a:bodyPr wrap="square">
            <a:spAutoFit/>
          </a:bodyPr>
          <a:lstStyle/>
          <a:p>
            <a:r>
              <a:rPr lang="en-US" altLang="zh-CN" sz="2800" b="1" dirty="0" smtClean="0">
                <a:solidFill>
                  <a:srgbClr val="FF0000"/>
                </a:solidFill>
              </a:rPr>
              <a:t>A</a:t>
            </a:r>
            <a:endParaRPr lang="zh-CN" altLang="en-US" sz="2800" b="1" dirty="0">
              <a:solidFill>
                <a:srgbClr val="FF0000"/>
              </a:solidFill>
            </a:endParaRPr>
          </a:p>
        </p:txBody>
      </p:sp>
      <p:grpSp>
        <p:nvGrpSpPr>
          <p:cNvPr id="14" name="组合 13"/>
          <p:cNvGrpSpPr/>
          <p:nvPr/>
        </p:nvGrpSpPr>
        <p:grpSpPr>
          <a:xfrm>
            <a:off x="2348721" y="133076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91737" y="1623204"/>
            <a:ext cx="10470995" cy="45243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2.[</a:t>
            </a:r>
            <a:r>
              <a:rPr lang="en-US" altLang="zh-CN" sz="2400" b="1" dirty="0">
                <a:latin typeface="宋体" panose="02010600030101010101" pitchFamily="2" charset="-122"/>
                <a:ea typeface="宋体" panose="02010600030101010101" pitchFamily="2" charset="-122"/>
              </a:rPr>
              <a:t>2019•</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3</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走进法治生活。</a:t>
            </a:r>
          </a:p>
          <a:p>
            <a:pPr>
              <a:lnSpc>
                <a:spcPct val="1500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近年来，北京市</a:t>
            </a:r>
            <a:r>
              <a:rPr lang="zh-CN" altLang="en-US" sz="2400" b="1" dirty="0">
                <a:latin typeface="楷体" pitchFamily="49" charset="-122"/>
                <a:ea typeface="楷体" pitchFamily="49" charset="-122"/>
              </a:rPr>
              <a:t>数量庞大的超标电动自行车如脱缰</a:t>
            </a:r>
            <a:r>
              <a:rPr lang="zh-CN" altLang="en-US" sz="2400" b="1" dirty="0" smtClean="0">
                <a:latin typeface="楷体" pitchFamily="49" charset="-122"/>
                <a:ea typeface="楷体" pitchFamily="49" charset="-122"/>
              </a:rPr>
              <a:t>野马，成为</a:t>
            </a:r>
            <a:r>
              <a:rPr lang="zh-CN" altLang="en-US" sz="2400" b="1" dirty="0">
                <a:latin typeface="楷体" pitchFamily="49" charset="-122"/>
                <a:ea typeface="楷体" pitchFamily="49" charset="-122"/>
              </a:rPr>
              <a:t>危害道路交通安全的</a:t>
            </a:r>
            <a:r>
              <a:rPr lang="zh-CN" altLang="en-US" sz="2400" b="1" dirty="0" smtClean="0">
                <a:latin typeface="楷体" pitchFamily="49" charset="-122"/>
                <a:ea typeface="楷体" pitchFamily="49" charset="-122"/>
              </a:rPr>
              <a:t>隐患，社会</a:t>
            </a:r>
            <a:r>
              <a:rPr lang="zh-CN" altLang="en-US" sz="2400" b="1" dirty="0">
                <a:latin typeface="楷体" pitchFamily="49" charset="-122"/>
                <a:ea typeface="楷体" pitchFamily="49" charset="-122"/>
              </a:rPr>
              <a:t>各界要求对电动自行车加强管理的呼声日益强烈。经充分调研</a:t>
            </a:r>
            <a:r>
              <a:rPr lang="zh-CN" altLang="en-US" sz="2400" b="1" dirty="0" smtClean="0">
                <a:latin typeface="楷体" pitchFamily="49" charset="-122"/>
                <a:ea typeface="楷体" pitchFamily="49" charset="-122"/>
              </a:rPr>
              <a:t>论证，凝聚共识，</a:t>
            </a:r>
            <a:r>
              <a:rPr lang="en-US" altLang="zh-CN" sz="2400" b="1" dirty="0" smtClean="0">
                <a:latin typeface="楷体" pitchFamily="49" charset="-122"/>
                <a:ea typeface="楷体" pitchFamily="49" charset="-122"/>
              </a:rPr>
              <a:t>2018</a:t>
            </a:r>
            <a:r>
              <a:rPr lang="zh-CN" altLang="en-US" sz="2400" b="1" dirty="0">
                <a:latin typeface="楷体" pitchFamily="49" charset="-122"/>
                <a:ea typeface="楷体" pitchFamily="49" charset="-122"/>
              </a:rPr>
              <a:t>年</a:t>
            </a:r>
            <a:r>
              <a:rPr lang="en-US" altLang="zh-CN" sz="2400" b="1" dirty="0">
                <a:latin typeface="楷体" pitchFamily="49" charset="-122"/>
                <a:ea typeface="楷体" pitchFamily="49" charset="-122"/>
              </a:rPr>
              <a:t>9</a:t>
            </a:r>
            <a:r>
              <a:rPr lang="zh-CN" altLang="en-US" sz="2400" b="1" dirty="0">
                <a:latin typeface="楷体" pitchFamily="49" charset="-122"/>
                <a:ea typeface="楷体" pitchFamily="49" charset="-122"/>
              </a:rPr>
              <a:t>月</a:t>
            </a:r>
            <a:r>
              <a:rPr lang="en-US" altLang="zh-CN" sz="2400" b="1" dirty="0">
                <a:latin typeface="楷体" pitchFamily="49" charset="-122"/>
                <a:ea typeface="楷体" pitchFamily="49" charset="-122"/>
              </a:rPr>
              <a:t>28</a:t>
            </a:r>
            <a:r>
              <a:rPr lang="zh-CN" altLang="en-US" sz="2400" b="1" dirty="0" smtClean="0">
                <a:latin typeface="楷体" pitchFamily="49" charset="-122"/>
                <a:ea typeface="楷体" pitchFamily="49" charset="-122"/>
              </a:rPr>
              <a:t>日，北京市</a:t>
            </a:r>
            <a:r>
              <a:rPr lang="zh-CN" altLang="en-US" sz="2400" b="1" dirty="0">
                <a:latin typeface="楷体" pitchFamily="49" charset="-122"/>
                <a:ea typeface="楷体" pitchFamily="49" charset="-122"/>
              </a:rPr>
              <a:t>人大常委会审议通过了</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北京市非机动车管理条例</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以下简称</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条例</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，并</a:t>
            </a:r>
            <a:r>
              <a:rPr lang="zh-CN" altLang="en-US" sz="2400" b="1" dirty="0">
                <a:latin typeface="楷体" pitchFamily="49" charset="-122"/>
                <a:ea typeface="楷体" pitchFamily="49" charset="-122"/>
              </a:rPr>
              <a:t>于当年</a:t>
            </a:r>
            <a:r>
              <a:rPr lang="en-US" altLang="zh-CN" sz="2400" b="1" dirty="0">
                <a:latin typeface="楷体" pitchFamily="49" charset="-122"/>
                <a:ea typeface="楷体" pitchFamily="49" charset="-122"/>
              </a:rPr>
              <a:t>11</a:t>
            </a:r>
            <a:r>
              <a:rPr lang="zh-CN" altLang="en-US" sz="2400" b="1" dirty="0">
                <a:latin typeface="楷体" pitchFamily="49" charset="-122"/>
                <a:ea typeface="楷体" pitchFamily="49" charset="-122"/>
              </a:rPr>
              <a:t>月</a:t>
            </a:r>
            <a:r>
              <a:rPr lang="en-US" altLang="zh-CN" sz="2400" b="1" dirty="0">
                <a:latin typeface="楷体" pitchFamily="49" charset="-122"/>
                <a:ea typeface="楷体" pitchFamily="49" charset="-122"/>
              </a:rPr>
              <a:t>1</a:t>
            </a:r>
            <a:r>
              <a:rPr lang="zh-CN" altLang="en-US" sz="2400" b="1" dirty="0">
                <a:latin typeface="楷体" pitchFamily="49" charset="-122"/>
                <a:ea typeface="楷体" pitchFamily="49" charset="-122"/>
              </a:rPr>
              <a:t>日起实施。</a:t>
            </a:r>
          </a:p>
          <a:p>
            <a:pPr>
              <a:lnSpc>
                <a:spcPct val="150000"/>
              </a:lnSpc>
            </a:pPr>
            <a:r>
              <a:rPr lang="en-US" altLang="zh-CN" sz="2400" b="1" dirty="0" smtClean="0">
                <a:latin typeface="楷体" pitchFamily="49" charset="-122"/>
                <a:ea typeface="楷体" pitchFamily="49" charset="-122"/>
              </a:rPr>
              <a:t>    《</a:t>
            </a:r>
            <a:r>
              <a:rPr lang="zh-CN" altLang="en-US" sz="2400" b="1" dirty="0">
                <a:latin typeface="楷体" pitchFamily="49" charset="-122"/>
                <a:ea typeface="楷体" pitchFamily="49" charset="-122"/>
              </a:rPr>
              <a:t>条例</a:t>
            </a:r>
            <a:r>
              <a:rPr lang="en-US" altLang="zh-CN" sz="2400" b="1" dirty="0">
                <a:latin typeface="楷体" pitchFamily="49" charset="-122"/>
                <a:ea typeface="楷体" pitchFamily="49" charset="-122"/>
              </a:rPr>
              <a:t>》</a:t>
            </a:r>
            <a:r>
              <a:rPr lang="zh-CN" altLang="en-US" sz="2400" b="1" dirty="0" smtClean="0">
                <a:latin typeface="楷体" pitchFamily="49" charset="-122"/>
                <a:ea typeface="楷体" pitchFamily="49" charset="-122"/>
              </a:rPr>
              <a:t>规定，电动</a:t>
            </a:r>
            <a:r>
              <a:rPr lang="zh-CN" altLang="en-US" sz="2400" b="1" dirty="0">
                <a:latin typeface="楷体" pitchFamily="49" charset="-122"/>
                <a:ea typeface="楷体" pitchFamily="49" charset="-122"/>
              </a:rPr>
              <a:t>自行车需登记挂牌才可</a:t>
            </a:r>
            <a:r>
              <a:rPr lang="zh-CN" altLang="en-US" sz="2400" b="1" dirty="0" smtClean="0">
                <a:latin typeface="楷体" pitchFamily="49" charset="-122"/>
                <a:ea typeface="楷体" pitchFamily="49" charset="-122"/>
              </a:rPr>
              <a:t>上路，凡是</a:t>
            </a:r>
            <a:r>
              <a:rPr lang="zh-CN" altLang="en-US" sz="2400" b="1" dirty="0">
                <a:latin typeface="楷体" pitchFamily="49" charset="-122"/>
                <a:ea typeface="楷体" pitchFamily="49" charset="-122"/>
              </a:rPr>
              <a:t>不符合国家标准的电动自行车不能上路行驶。</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条例</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的出台不仅让车主有了合法</a:t>
            </a:r>
            <a:r>
              <a:rPr lang="zh-CN" altLang="en-US" sz="2400" b="1" dirty="0" smtClean="0">
                <a:latin typeface="楷体" pitchFamily="49" charset="-122"/>
                <a:ea typeface="楷体" pitchFamily="49" charset="-122"/>
              </a:rPr>
              <a:t>身份，也</a:t>
            </a:r>
            <a:r>
              <a:rPr lang="zh-CN" altLang="en-US" sz="2400" b="1" dirty="0">
                <a:latin typeface="楷体" pitchFamily="49" charset="-122"/>
                <a:ea typeface="楷体" pitchFamily="49" charset="-122"/>
              </a:rPr>
              <a:t>让政府的交管部门摆脱了“无法可依”的尴尬。</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6750742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矩形 19"/>
          <p:cNvSpPr/>
          <p:nvPr/>
        </p:nvSpPr>
        <p:spPr>
          <a:xfrm>
            <a:off x="2006509" y="3617975"/>
            <a:ext cx="8063042" cy="1754326"/>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政府</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权力由法律授予</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政府的权力来源于人民</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a:t>
            </a:r>
            <a:endParaRPr lang="en-US" altLang="zh-CN"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政府</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必须依法行使权力</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政府应坚持法定职责必须</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为，法</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无授权不可为</a:t>
            </a:r>
            <a:r>
              <a:rPr lang="en-US" altLang="zh-CN"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a:t>
            </a:r>
          </a:p>
        </p:txBody>
      </p:sp>
      <p:sp>
        <p:nvSpPr>
          <p:cNvPr id="10" name="文本框 99"/>
          <p:cNvSpPr txBox="1">
            <a:spLocks noChangeArrowheads="1"/>
          </p:cNvSpPr>
          <p:nvPr/>
        </p:nvSpPr>
        <p:spPr bwMode="auto">
          <a:xfrm>
            <a:off x="2006509" y="2161171"/>
            <a:ext cx="7906925"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cs typeface="Times New Roman" panose="02020603050405020304" pitchFamily="18" charset="0"/>
              </a:rPr>
              <a:t>    由</a:t>
            </a:r>
            <a:r>
              <a:rPr lang="en-US" altLang="zh-CN" sz="2400" b="1" dirty="0">
                <a:latin typeface="宋体" pitchFamily="2" charset="-122"/>
                <a:ea typeface="宋体" pitchFamily="2" charset="-122"/>
                <a:cs typeface="Times New Roman" panose="02020603050405020304" pitchFamily="18" charset="0"/>
              </a:rPr>
              <a:t>《</a:t>
            </a:r>
            <a:r>
              <a:rPr lang="zh-CN" altLang="en-US" sz="2400" b="1" dirty="0">
                <a:latin typeface="宋体" pitchFamily="2" charset="-122"/>
                <a:ea typeface="宋体" pitchFamily="2" charset="-122"/>
                <a:cs typeface="Times New Roman" panose="02020603050405020304" pitchFamily="18" charset="0"/>
              </a:rPr>
              <a:t>条例</a:t>
            </a:r>
            <a:r>
              <a:rPr lang="en-US" altLang="zh-CN" sz="2400" b="1" dirty="0">
                <a:latin typeface="宋体" pitchFamily="2" charset="-122"/>
                <a:ea typeface="宋体" pitchFamily="2" charset="-122"/>
                <a:cs typeface="Times New Roman" panose="02020603050405020304" pitchFamily="18" charset="0"/>
              </a:rPr>
              <a:t>》</a:t>
            </a:r>
            <a:r>
              <a:rPr lang="zh-CN" altLang="en-US" sz="2400" b="1" dirty="0">
                <a:latin typeface="宋体" pitchFamily="2" charset="-122"/>
                <a:ea typeface="宋体" pitchFamily="2" charset="-122"/>
                <a:cs typeface="Times New Roman" panose="02020603050405020304" pitchFamily="18" charset="0"/>
              </a:rPr>
              <a:t>的制定、实施看政府权力的获得、</a:t>
            </a:r>
            <a:r>
              <a:rPr lang="zh-CN" altLang="en-US" sz="2400" b="1" dirty="0" smtClean="0">
                <a:latin typeface="宋体" pitchFamily="2" charset="-122"/>
                <a:ea typeface="宋体" pitchFamily="2" charset="-122"/>
                <a:cs typeface="Times New Roman" panose="02020603050405020304" pitchFamily="18" charset="0"/>
              </a:rPr>
              <a:t>行使，你</a:t>
            </a:r>
            <a:r>
              <a:rPr lang="zh-CN" altLang="en-US" sz="2400" b="1" dirty="0">
                <a:latin typeface="宋体" pitchFamily="2" charset="-122"/>
                <a:ea typeface="宋体" pitchFamily="2" charset="-122"/>
                <a:cs typeface="Times New Roman" panose="02020603050405020304" pitchFamily="18" charset="0"/>
              </a:rPr>
              <a:t>能得出什么</a:t>
            </a:r>
            <a:r>
              <a:rPr lang="zh-CN" altLang="en-US" sz="2400" b="1" dirty="0" smtClean="0">
                <a:latin typeface="宋体" pitchFamily="2" charset="-122"/>
                <a:ea typeface="宋体" pitchFamily="2" charset="-122"/>
                <a:cs typeface="Times New Roman" panose="02020603050405020304" pitchFamily="18" charset="0"/>
              </a:rPr>
              <a:t>认识？</a:t>
            </a:r>
            <a:endParaRPr lang="zh-CN" altLang="en-US" sz="2400" b="1" dirty="0">
              <a:latin typeface="宋体" pitchFamily="2" charset="-122"/>
              <a:ea typeface="宋体" pitchFamily="2" charset="-122"/>
              <a:cs typeface="Times New Roman" panose="02020603050405020304" pitchFamily="18" charset="0"/>
            </a:endParaRPr>
          </a:p>
        </p:txBody>
      </p:sp>
    </p:spTree>
    <p:extLst>
      <p:ext uri="{BB962C8B-B14F-4D97-AF65-F5344CB8AC3E}">
        <p14:creationId xmlns="" xmlns:p14="http://schemas.microsoft.com/office/powerpoint/2010/main" val="2033127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_rels/them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1542</TotalTime>
  <Words>5963</Words>
  <Application>Microsoft Office PowerPoint</Application>
  <PresentationFormat>自定义</PresentationFormat>
  <Paragraphs>543</Paragraphs>
  <Slides>62</Slides>
  <Notes>10</Notes>
  <HiddenSlides>0</HiddenSlides>
  <MMClips>0</MMClips>
  <ScaleCrop>false</ScaleCrop>
  <HeadingPairs>
    <vt:vector size="4" baseType="variant">
      <vt:variant>
        <vt:lpstr>主题</vt:lpstr>
      </vt:variant>
      <vt:variant>
        <vt:i4>5</vt:i4>
      </vt:variant>
      <vt:variant>
        <vt:lpstr>幻灯片标题</vt:lpstr>
      </vt:variant>
      <vt:variant>
        <vt:i4>62</vt:i4>
      </vt:variant>
    </vt:vector>
  </HeadingPairs>
  <TitlesOfParts>
    <vt:vector size="67" baseType="lpstr">
      <vt:lpstr>2_自定义设计方案</vt:lpstr>
      <vt:lpstr>1_自定义设计方案</vt:lpstr>
      <vt:lpstr>自定义设计方案</vt:lpstr>
      <vt:lpstr>1_Office 主题​​</vt:lpstr>
      <vt:lpstr>暗香扑面</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1142</cp:revision>
  <dcterms:created xsi:type="dcterms:W3CDTF">2020-07-19T08:35:00Z</dcterms:created>
  <dcterms:modified xsi:type="dcterms:W3CDTF">2022-02-25T14:26:09Z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