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notesSlides/notesSlide12.xml" ContentType="application/vnd.openxmlformats-officedocument.presentationml.notesSlide+xml"/>
  <Override PartName="/ppt/slides/slide99.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24.xml" ContentType="application/vnd.openxmlformats-officedocument.presentationml.tags+xml"/>
  <Override PartName="/ppt/notesSlides/notesSlide8.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tags/tag32.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notesSlides/notesSlide15.xml" ContentType="application/vnd.openxmlformats-officedocument.presentationml.notesSlide+xml"/>
  <Override PartName="/ppt/slides/slide20.xml" ContentType="application/vnd.openxmlformats-officedocument.presentationml.slide+xml"/>
  <Override PartName="/ppt/tags/tag26.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notesSlides/notesSlide11.xml" ContentType="application/vnd.openxmlformats-officedocument.presentationml.notesSlide+xml"/>
  <Override PartName="/ppt/slides/slide98.xml" ContentType="application/vnd.openxmlformats-officedocument.presentationml.slide+xml"/>
  <Override PartName="/ppt/tags/tag22.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7"/>
  </p:notesMasterIdLst>
  <p:handoutMasterIdLst>
    <p:handoutMasterId r:id="rId118"/>
  </p:handoutMasterIdLst>
  <p:sldIdLst>
    <p:sldId id="257" r:id="rId2"/>
    <p:sldId id="258" r:id="rId3"/>
    <p:sldId id="577" r:id="rId4"/>
    <p:sldId id="259" r:id="rId5"/>
    <p:sldId id="272" r:id="rId6"/>
    <p:sldId id="261" r:id="rId7"/>
    <p:sldId id="667" r:id="rId8"/>
    <p:sldId id="416" r:id="rId9"/>
    <p:sldId id="266" r:id="rId10"/>
    <p:sldId id="260" r:id="rId11"/>
    <p:sldId id="668" r:id="rId12"/>
    <p:sldId id="265" r:id="rId13"/>
    <p:sldId id="669" r:id="rId14"/>
    <p:sldId id="670" r:id="rId15"/>
    <p:sldId id="671" r:id="rId16"/>
    <p:sldId id="276" r:id="rId17"/>
    <p:sldId id="672" r:id="rId18"/>
    <p:sldId id="673" r:id="rId19"/>
    <p:sldId id="579" r:id="rId20"/>
    <p:sldId id="674" r:id="rId21"/>
    <p:sldId id="578" r:id="rId22"/>
    <p:sldId id="676" r:id="rId23"/>
    <p:sldId id="675" r:id="rId24"/>
    <p:sldId id="581" r:id="rId25"/>
    <p:sldId id="677" r:id="rId26"/>
    <p:sldId id="583" r:id="rId27"/>
    <p:sldId id="582" r:id="rId28"/>
    <p:sldId id="679" r:id="rId29"/>
    <p:sldId id="678" r:id="rId30"/>
    <p:sldId id="508" r:id="rId31"/>
    <p:sldId id="680" r:id="rId32"/>
    <p:sldId id="584" r:id="rId33"/>
    <p:sldId id="509" r:id="rId34"/>
    <p:sldId id="681" r:id="rId35"/>
    <p:sldId id="682" r:id="rId36"/>
    <p:sldId id="585" r:id="rId37"/>
    <p:sldId id="590" r:id="rId38"/>
    <p:sldId id="683" r:id="rId39"/>
    <p:sldId id="592" r:id="rId40"/>
    <p:sldId id="684" r:id="rId41"/>
    <p:sldId id="420" r:id="rId42"/>
    <p:sldId id="685" r:id="rId43"/>
    <p:sldId id="686" r:id="rId44"/>
    <p:sldId id="687" r:id="rId45"/>
    <p:sldId id="688" r:id="rId46"/>
    <p:sldId id="594" r:id="rId47"/>
    <p:sldId id="689" r:id="rId48"/>
    <p:sldId id="690" r:id="rId49"/>
    <p:sldId id="691" r:id="rId50"/>
    <p:sldId id="692" r:id="rId51"/>
    <p:sldId id="693" r:id="rId52"/>
    <p:sldId id="513" r:id="rId53"/>
    <p:sldId id="694" r:id="rId54"/>
    <p:sldId id="695" r:id="rId55"/>
    <p:sldId id="696" r:id="rId56"/>
    <p:sldId id="698" r:id="rId57"/>
    <p:sldId id="699" r:id="rId58"/>
    <p:sldId id="700" r:id="rId59"/>
    <p:sldId id="595" r:id="rId60"/>
    <p:sldId id="701" r:id="rId61"/>
    <p:sldId id="597" r:id="rId62"/>
    <p:sldId id="511" r:id="rId63"/>
    <p:sldId id="598" r:id="rId64"/>
    <p:sldId id="599" r:id="rId65"/>
    <p:sldId id="280" r:id="rId66"/>
    <p:sldId id="702" r:id="rId67"/>
    <p:sldId id="304" r:id="rId68"/>
    <p:sldId id="313" r:id="rId69"/>
    <p:sldId id="306" r:id="rId70"/>
    <p:sldId id="703" r:id="rId71"/>
    <p:sldId id="310" r:id="rId72"/>
    <p:sldId id="609" r:id="rId73"/>
    <p:sldId id="312" r:id="rId74"/>
    <p:sldId id="305" r:id="rId75"/>
    <p:sldId id="314" r:id="rId76"/>
    <p:sldId id="315" r:id="rId77"/>
    <p:sldId id="705" r:id="rId78"/>
    <p:sldId id="317" r:id="rId79"/>
    <p:sldId id="610" r:id="rId80"/>
    <p:sldId id="611" r:id="rId81"/>
    <p:sldId id="532" r:id="rId82"/>
    <p:sldId id="706" r:id="rId83"/>
    <p:sldId id="535" r:id="rId84"/>
    <p:sldId id="612" r:id="rId85"/>
    <p:sldId id="613" r:id="rId86"/>
    <p:sldId id="707" r:id="rId87"/>
    <p:sldId id="615" r:id="rId88"/>
    <p:sldId id="616" r:id="rId89"/>
    <p:sldId id="618" r:id="rId90"/>
    <p:sldId id="318" r:id="rId91"/>
    <p:sldId id="319" r:id="rId92"/>
    <p:sldId id="402" r:id="rId93"/>
    <p:sldId id="406" r:id="rId94"/>
    <p:sldId id="324" r:id="rId95"/>
    <p:sldId id="327" r:id="rId96"/>
    <p:sldId id="710" r:id="rId97"/>
    <p:sldId id="711" r:id="rId98"/>
    <p:sldId id="714" r:id="rId99"/>
    <p:sldId id="713" r:id="rId100"/>
    <p:sldId id="712" r:id="rId101"/>
    <p:sldId id="715" r:id="rId102"/>
    <p:sldId id="716" r:id="rId103"/>
    <p:sldId id="717" r:id="rId104"/>
    <p:sldId id="723" r:id="rId105"/>
    <p:sldId id="722" r:id="rId106"/>
    <p:sldId id="720" r:id="rId107"/>
    <p:sldId id="721" r:id="rId108"/>
    <p:sldId id="328" r:id="rId109"/>
    <p:sldId id="320" r:id="rId110"/>
    <p:sldId id="331" r:id="rId111"/>
    <p:sldId id="332" r:id="rId112"/>
    <p:sldId id="400" r:id="rId113"/>
    <p:sldId id="333" r:id="rId114"/>
    <p:sldId id="334" r:id="rId115"/>
    <p:sldId id="401" r:id="rId1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43"/>
        <p:guide pos="379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108</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6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3.xml"/></Relationships>
</file>

<file path=ppt/slides/_rels/slide6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xml"/><Relationship Id="rId4" Type="http://schemas.openxmlformats.org/officeDocument/2006/relationships/image" Target="../media/image2.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7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7.xml"/></Relationships>
</file>

<file path=ppt/slides/_rels/slide8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951"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唯物辩证法的联系观</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唯物辩证法的发展观</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唯物辩证法的矛盾观</a:t>
            </a:r>
            <a:endParaRPr lang="en-US" sz="2800">
              <a:solidFill>
                <a:srgbClr val="000000"/>
              </a:solidFill>
              <a:latin typeface="微软雅黑" panose="020B0503020204020204" charset="-122"/>
              <a:ea typeface="微软雅黑" panose="020B0503020204020204" charset="-122"/>
              <a:cs typeface="NEU-BZ-S92" charset="0"/>
              <a:sym typeface="+mn-ea"/>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en-US" sz="2800">
                <a:solidFill>
                  <a:srgbClr val="000000"/>
                </a:solidFill>
                <a:latin typeface="微软雅黑" panose="020B0503020204020204" charset="-122"/>
                <a:ea typeface="微软雅黑" panose="020B0503020204020204" charset="-122"/>
                <a:cs typeface="NEU-BZ-S92" charset="0"/>
                <a:sym typeface="+mn-ea"/>
              </a:rPr>
              <a:t>辩证否定观与创新意识</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6570" y="727710"/>
            <a:ext cx="11199495"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第一步,抓住设问中的关键词,弄清问题的指向。本题要求以“人生理想·斗争精神”为主题写出三个发言要点,属于开放性试题。第二步,围绕关键词展开联想,找到与教材知识相联系的对应之处。根据“人生理想·斗争精神”可以联系人生价值的实现,需要坚定理想信念、艰苦奋斗。第三步,作答。结合学科知识,语言简洁顺畅,有层次、有逻辑。     </a:t>
            </a:r>
          </a:p>
          <a:p>
            <a:pPr indent="0"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7090" y="596265"/>
            <a:ext cx="10796270"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示例:①人生理想不会自动实现,要发挥主观能动性,顽强拼搏、自强不息。②人生理想的实现以自身素质为依托,要努力发展自己的才能,全面提高个人素质,为实现人生理想打下良好基础。③人生理想的实现面临各种困难,要坚持正确的价值观,坚定理想信念,抵制消极思想的影响,坚持不懈地朝着预期目标前行。</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4215" y="427355"/>
            <a:ext cx="10960735"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类型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提纲写作类</a:t>
            </a:r>
          </a:p>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该类试题多为拓展的开放性设问,往往依据一定的背景材料,设置开放探究题目。常采用的设问方式有:综合运用所学知识,续写完发言稿提纲[如2020年山东高考第20题第(2)问];以……为主题撰写演讲提纲(如2020年天津高考第19题)。考生在解答时,要兼顾开放性与限定性才能得高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1680" y="745490"/>
            <a:ext cx="10906125"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第一步,分析设问,明确主题。要从设问中找到论文的主题、中心,整个写作过程中不可偏离这一主题。</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第二步,从材料或设问中找出知识范围。此外还要注意字数限制。整个写作过程中不可偏离限定的知识范围。</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第三步,依据主题,进行发散思考或分析,找出相应角度。</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第四步,依据相应角度,结合理论和现实,完善提纲信息。</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065" y="0"/>
            <a:ext cx="11115040" cy="295338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3   </a:t>
            </a:r>
            <a:r>
              <a:rPr sz="2400" b="0">
                <a:latin typeface="微软雅黑" panose="020B0503020204020204" charset="-122"/>
                <a:ea typeface="微软雅黑" panose="020B0503020204020204" charset="-122"/>
                <a:cs typeface="微软雅黑" panose="020B0503020204020204" charset="-122"/>
              </a:rPr>
              <a:t>[2020山东高考,20(2)]“新故相推,日生不滞。”70多年来,新中国不断发展壮大,日益走近世界舞台的中央。</a:t>
            </a:r>
          </a:p>
          <a:p>
            <a:pPr indent="0" algn="just" fontAlgn="auto">
              <a:lnSpc>
                <a:spcPct val="150000"/>
              </a:lnSpc>
            </a:pPr>
            <a:r>
              <a:rPr sz="2400" b="0">
                <a:latin typeface="微软雅黑" panose="020B0503020204020204" charset="-122"/>
                <a:ea typeface="微软雅黑" panose="020B0503020204020204" charset="-122"/>
                <a:cs typeface="微软雅黑" panose="020B0503020204020204" charset="-122"/>
              </a:rPr>
              <a:t>◆走近世界舞台中央</a:t>
            </a:r>
          </a:p>
          <a:p>
            <a:pPr indent="0" algn="just" fontAlgn="auto">
              <a:lnSpc>
                <a:spcPct val="150000"/>
              </a:lnSpc>
            </a:pPr>
            <a:r>
              <a:rPr sz="2400" b="0">
                <a:latin typeface="微软雅黑" panose="020B0503020204020204" charset="-122"/>
                <a:ea typeface="微软雅黑" panose="020B0503020204020204" charset="-122"/>
                <a:cs typeface="微软雅黑" panose="020B0503020204020204" charset="-122"/>
              </a:rPr>
              <a:t>       某同学应邀参加一场国际青少年交流活动,拟以“新时代全球治理的中国贡献”为题,撰写一份发言稿提纲。</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13740" y="241935"/>
            <a:ext cx="760095" cy="393700"/>
          </a:xfrm>
          <a:prstGeom prst="rect">
            <a:avLst/>
          </a:prstGeom>
        </p:spPr>
      </p:pic>
      <p:graphicFrame>
        <p:nvGraphicFramePr>
          <p:cNvPr id="8" name="表格 7"/>
          <p:cNvGraphicFramePr/>
          <p:nvPr/>
        </p:nvGraphicFramePr>
        <p:xfrm>
          <a:off x="647065" y="3070860"/>
          <a:ext cx="10981690" cy="3291840"/>
        </p:xfrm>
        <a:graphic>
          <a:graphicData uri="http://schemas.openxmlformats.org/drawingml/2006/table">
            <a:tbl>
              <a:tblPr firstRow="1" bandRow="1">
                <a:tableStyleId>{5940675A-B579-460E-94D1-54222C63F5DA}</a:tableStyleId>
              </a:tblPr>
              <a:tblGrid>
                <a:gridCol w="10981690"/>
              </a:tblGrid>
              <a:tr h="3291840">
                <a:tc>
                  <a:txBody>
                    <a:bodyPr/>
                    <a:lstStyle/>
                    <a:p>
                      <a:pPr indent="0" algn="ctr" fontAlgn="auto">
                        <a:lnSpc>
                          <a:spcPct val="150000"/>
                        </a:lnSpc>
                        <a:buNone/>
                      </a:pPr>
                      <a:r>
                        <a:rPr lang="en-US" sz="2200" b="1">
                          <a:solidFill>
                            <a:srgbClr val="000000"/>
                          </a:solidFill>
                          <a:uFillTx/>
                          <a:latin typeface="微软雅黑" panose="020B0503020204020204" charset="-122"/>
                          <a:ea typeface="微软雅黑" panose="020B0503020204020204" charset="-122"/>
                          <a:cs typeface="微软雅黑" panose="020B0503020204020204" charset="-122"/>
                        </a:rPr>
                        <a:t>新时代全球治理的中国贡献</a:t>
                      </a:r>
                    </a:p>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各位朋友:</a:t>
                      </a:r>
                    </a:p>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       新中国成立70多年来,中国维护世界和平、促进共同发展的愿望从未改变,并以实际行动为之不懈努力。</a:t>
                      </a:r>
                    </a:p>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       新中国成立后,中国积极融入国际社会。第一,开创独立自主的新的外交关系。积极发展与社会主义国家的关系;积极发展同亚非拉发展中国家和部分西方国家的</a:t>
                      </a:r>
                      <a:r>
                        <a:rPr lang="en-US" sz="2200">
                          <a:solidFill>
                            <a:srgbClr val="000000"/>
                          </a:solidFill>
                          <a:latin typeface="微软雅黑" panose="020B0503020204020204" charset="-122"/>
                          <a:ea typeface="微软雅黑" panose="020B0503020204020204" charset="-122"/>
                          <a:cs typeface="微软雅黑" panose="020B0503020204020204" charset="-122"/>
                          <a:sym typeface="+mn-ea"/>
                        </a:rPr>
                        <a:t>的友好关系。</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8" name="表格 7"/>
          <p:cNvGraphicFramePr/>
          <p:nvPr/>
        </p:nvGraphicFramePr>
        <p:xfrm>
          <a:off x="626110" y="136525"/>
          <a:ext cx="11095355" cy="4779645"/>
        </p:xfrm>
        <a:graphic>
          <a:graphicData uri="http://schemas.openxmlformats.org/drawingml/2006/table">
            <a:tbl>
              <a:tblPr firstRow="1" bandRow="1">
                <a:tableStyleId>{5940675A-B579-460E-94D1-54222C63F5DA}</a:tableStyleId>
              </a:tblPr>
              <a:tblGrid>
                <a:gridCol w="11095355"/>
              </a:tblGrid>
              <a:tr h="4779645">
                <a:tc>
                  <a:txBody>
                    <a:bodyPr/>
                    <a:lstStyle/>
                    <a:p>
                      <a:pPr indent="0" algn="just" fontAlgn="auto">
                        <a:lnSpc>
                          <a:spcPct val="150000"/>
                        </a:lnSpc>
                        <a:buNone/>
                      </a:pPr>
                      <a:r>
                        <a:rPr lang="en-US" sz="2200">
                          <a:solidFill>
                            <a:srgbClr val="000000"/>
                          </a:solidFill>
                          <a:latin typeface="微软雅黑" panose="020B0503020204020204" charset="-122"/>
                          <a:ea typeface="微软雅黑" panose="020B0503020204020204" charset="-122"/>
                          <a:cs typeface="微软雅黑" panose="020B0503020204020204" charset="-122"/>
                          <a:sym typeface="+mn-ea"/>
                        </a:rPr>
                        <a:t>第二,倡导和平共处五项原则。参加亚非会议,提出求同存异的方针,促进了亚非国家的团结</a:t>
                      </a:r>
                      <a:r>
                        <a:rPr lang="en-US" sz="2200" b="0">
                          <a:solidFill>
                            <a:srgbClr val="000000"/>
                          </a:solidFill>
                          <a:uFillTx/>
                          <a:latin typeface="微软雅黑" panose="020B0503020204020204" charset="-122"/>
                          <a:ea typeface="微软雅黑" panose="020B0503020204020204" charset="-122"/>
                          <a:cs typeface="微软雅黑" panose="020B0503020204020204" charset="-122"/>
                        </a:rPr>
                        <a:t>与合作。第三,恢复或建立与许多国际组织的友好合作关系。恢复在联合国的合法席位,与欧洲经济共同体正式建立外交关系。</a:t>
                      </a:r>
                    </a:p>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       改革开放新时期,中国广泛参与国际事务。第一,进一步扩大国际交往。截至2011年底,与170多个国家建交,发展平等互利的外交关系。第二,参与更多的国际组织。加入世界贸易组织,全面融入联合国的各项治理机制。第三,不断拓展参与领域。在应对恐怖主义、气候变化等全球性问题上认真履行义务,推动建立国际新秩序。</a:t>
                      </a:r>
                    </a:p>
                    <a:p>
                      <a:pPr indent="0" algn="l"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       进入</a:t>
                      </a:r>
                      <a:r>
                        <a:rPr lang="zh-CN" altLang="en-US" sz="2200" b="0">
                          <a:solidFill>
                            <a:srgbClr val="000000"/>
                          </a:solidFill>
                          <a:uFillTx/>
                          <a:latin typeface="微软雅黑" panose="020B0503020204020204" charset="-122"/>
                          <a:ea typeface="微软雅黑" panose="020B0503020204020204" charset="-122"/>
                          <a:cs typeface="微软雅黑" panose="020B0503020204020204" charset="-122"/>
                        </a:rPr>
                        <a:t>新时代，</a:t>
                      </a:r>
                    </a:p>
                    <a:p>
                      <a:pPr indent="0" algn="l" fontAlgn="auto">
                        <a:lnSpc>
                          <a:spcPct val="150000"/>
                        </a:lnSpc>
                        <a:buNone/>
                      </a:pPr>
                      <a:r>
                        <a:rPr lang="en-US" sz="2200" b="0">
                          <a:solidFill>
                            <a:srgbClr val="000000"/>
                          </a:solidFill>
                          <a:uFillTx/>
                          <a:latin typeface="NEU-BZ-S92" charset="0"/>
                          <a:cs typeface="NEU-BZ-S92" charset="0"/>
                        </a:rPr>
                        <a:t>                                                                                             </a:t>
                      </a:r>
                      <a:r>
                        <a:rPr lang="zh-CN" altLang="en-US" sz="900" b="0">
                          <a:solidFill>
                            <a:srgbClr val="000000"/>
                          </a:solidFill>
                          <a:latin typeface="NEU-BZ-S92" charset="0"/>
                          <a:cs typeface="NEU-BZ-S92" charset="0"/>
                        </a:rPr>
                        <a:t>                                                                                                                                                                                                                            </a:t>
                      </a:r>
                      <a:endParaRPr lang="en-US" altLang="zh-CN" sz="900" b="0">
                        <a:solidFill>
                          <a:srgbClr val="000000"/>
                        </a:solidFill>
                        <a:latin typeface="NEU-BZ-S92" charset="0"/>
                        <a:ea typeface="NEU-BZ-S92" charset="0"/>
                        <a:cs typeface="NEU-BZ-S92"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5" name="直接连接符 4"/>
          <p:cNvCxnSpPr/>
          <p:nvPr/>
        </p:nvCxnSpPr>
        <p:spPr>
          <a:xfrm>
            <a:off x="2902585" y="4126230"/>
            <a:ext cx="8544560" cy="2540"/>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740410" y="4529455"/>
            <a:ext cx="10732135" cy="3175"/>
          </a:xfrm>
          <a:prstGeom prst="line">
            <a:avLst/>
          </a:prstGeom>
        </p:spPr>
        <p:style>
          <a:lnRef idx="1">
            <a:schemeClr val="dk1"/>
          </a:lnRef>
          <a:fillRef idx="0">
            <a:schemeClr val="dk1"/>
          </a:fillRef>
          <a:effectRef idx="0">
            <a:schemeClr val="dk1"/>
          </a:effectRef>
          <a:fontRef idx="minor">
            <a:schemeClr val="tx1"/>
          </a:fontRef>
        </p:style>
      </p:cxnSp>
      <p:sp>
        <p:nvSpPr>
          <p:cNvPr id="100" name="文本框 99"/>
          <p:cNvSpPr txBox="1"/>
          <p:nvPr/>
        </p:nvSpPr>
        <p:spPr>
          <a:xfrm>
            <a:off x="626110" y="4739640"/>
            <a:ext cx="11095990" cy="1845310"/>
          </a:xfrm>
          <a:prstGeom prst="rect">
            <a:avLst/>
          </a:prstGeom>
          <a:noFill/>
          <a:ln w="9525">
            <a:noFill/>
          </a:ln>
        </p:spPr>
        <p:txBody>
          <a:bodyPr wrap="square">
            <a:spAutoFit/>
          </a:bodyPr>
          <a:lstStyle/>
          <a:p>
            <a:pPr indent="0" algn="just"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r>
              <a:rPr lang="zh-CN" sz="2400" b="0">
                <a:solidFill>
                  <a:srgbClr val="000000"/>
                </a:solidFill>
                <a:latin typeface="微软雅黑" panose="020B0503020204020204" charset="-122"/>
                <a:ea typeface="微软雅黑" panose="020B0503020204020204" charset="-122"/>
                <a:cs typeface="微软雅黑" panose="020B0503020204020204" charset="-122"/>
              </a:rPr>
              <a:t>综合运用所学知识</a:t>
            </a:r>
            <a:r>
              <a:rPr lang="en-US" sz="2400" b="0">
                <a:solidFill>
                  <a:srgbClr val="000000"/>
                </a:solidFill>
                <a:latin typeface="微软雅黑" panose="020B0503020204020204" charset="-122"/>
                <a:ea typeface="微软雅黑" panose="020B0503020204020204" charset="-122"/>
                <a:cs typeface="微软雅黑" panose="020B0503020204020204" charset="-122"/>
              </a:rPr>
              <a:t>,</a:t>
            </a:r>
            <a:r>
              <a:rPr lang="zh-CN" sz="2400" b="0">
                <a:solidFill>
                  <a:srgbClr val="000000"/>
                </a:solidFill>
                <a:latin typeface="微软雅黑" panose="020B0503020204020204" charset="-122"/>
                <a:ea typeface="微软雅黑" panose="020B0503020204020204" charset="-122"/>
                <a:cs typeface="微软雅黑" panose="020B0503020204020204" charset="-122"/>
              </a:rPr>
              <a:t>帮助该同学续写完发言稿提纲。</a:t>
            </a:r>
            <a:r>
              <a:rPr lang="en-US" sz="2400" b="0">
                <a:solidFill>
                  <a:srgbClr val="000000"/>
                </a:solidFill>
                <a:latin typeface="微软雅黑" panose="020B0503020204020204" charset="-122"/>
                <a:ea typeface="微软雅黑" panose="020B0503020204020204" charset="-122"/>
                <a:cs typeface="微软雅黑" panose="020B0503020204020204" charset="-122"/>
              </a:rPr>
              <a:t> </a:t>
            </a:r>
            <a:endParaRPr lang="zh-CN" sz="2400" b="0">
              <a:solidFill>
                <a:srgbClr val="000000"/>
              </a:solidFill>
              <a:latin typeface="微软雅黑" panose="020B0503020204020204" charset="-122"/>
              <a:ea typeface="微软雅黑" panose="020B0503020204020204" charset="-122"/>
              <a:cs typeface="微软雅黑" panose="020B0503020204020204" charset="-122"/>
            </a:endParaRPr>
          </a:p>
          <a:p>
            <a:r>
              <a:rPr lang="zh-CN" sz="2400" b="0">
                <a:solidFill>
                  <a:srgbClr val="000000"/>
                </a:solidFill>
                <a:latin typeface="微软雅黑" panose="020B0503020204020204" charset="-122"/>
                <a:ea typeface="微软雅黑" panose="020B0503020204020204" charset="-122"/>
                <a:cs typeface="微软雅黑" panose="020B0503020204020204" charset="-122"/>
              </a:rPr>
              <a:t>要求</a:t>
            </a:r>
            <a:r>
              <a:rPr lang="en-US" sz="2400" b="0">
                <a:solidFill>
                  <a:srgbClr val="000000"/>
                </a:solidFill>
                <a:latin typeface="微软雅黑" panose="020B0503020204020204" charset="-122"/>
                <a:ea typeface="微软雅黑" panose="020B0503020204020204" charset="-122"/>
                <a:cs typeface="微软雅黑" panose="020B0503020204020204" charset="-122"/>
              </a:rPr>
              <a:t>:①</a:t>
            </a:r>
            <a:r>
              <a:rPr lang="zh-CN" sz="2400" b="0">
                <a:solidFill>
                  <a:srgbClr val="000000"/>
                </a:solidFill>
                <a:latin typeface="微软雅黑" panose="020B0503020204020204" charset="-122"/>
                <a:ea typeface="微软雅黑" panose="020B0503020204020204" charset="-122"/>
                <a:cs typeface="微软雅黑" panose="020B0503020204020204" charset="-122"/>
              </a:rPr>
              <a:t>围绕主题</a:t>
            </a:r>
            <a:r>
              <a:rPr lang="en-US" sz="2400" b="0">
                <a:solidFill>
                  <a:srgbClr val="000000"/>
                </a:solidFill>
                <a:latin typeface="微软雅黑" panose="020B0503020204020204" charset="-122"/>
                <a:ea typeface="微软雅黑" panose="020B0503020204020204" charset="-122"/>
                <a:cs typeface="微软雅黑" panose="020B0503020204020204" charset="-122"/>
              </a:rPr>
              <a:t>,</a:t>
            </a:r>
            <a:r>
              <a:rPr lang="zh-CN" sz="2400" b="0">
                <a:solidFill>
                  <a:srgbClr val="000000"/>
                </a:solidFill>
                <a:latin typeface="微软雅黑" panose="020B0503020204020204" charset="-122"/>
                <a:ea typeface="微软雅黑" panose="020B0503020204020204" charset="-122"/>
                <a:cs typeface="微软雅黑" panose="020B0503020204020204" charset="-122"/>
              </a:rPr>
              <a:t>形成总论点和分论点</a:t>
            </a:r>
            <a:r>
              <a:rPr lang="en-US" sz="2400" b="0">
                <a:solidFill>
                  <a:srgbClr val="000000"/>
                </a:solidFill>
                <a:latin typeface="微软雅黑" panose="020B0503020204020204" charset="-122"/>
                <a:ea typeface="微软雅黑" panose="020B0503020204020204" charset="-122"/>
                <a:cs typeface="微软雅黑" panose="020B0503020204020204" charset="-122"/>
              </a:rPr>
              <a:t>,</a:t>
            </a:r>
            <a:r>
              <a:rPr lang="zh-CN" sz="2400" b="0">
                <a:solidFill>
                  <a:srgbClr val="000000"/>
                </a:solidFill>
                <a:latin typeface="微软雅黑" panose="020B0503020204020204" charset="-122"/>
                <a:ea typeface="微软雅黑" panose="020B0503020204020204" charset="-122"/>
                <a:cs typeface="微软雅黑" panose="020B0503020204020204" charset="-122"/>
              </a:rPr>
              <a:t>内在逻辑一致</a:t>
            </a:r>
            <a:r>
              <a:rPr lang="en-US" sz="2400" b="0">
                <a:solidFill>
                  <a:srgbClr val="000000"/>
                </a:solidFill>
                <a:latin typeface="微软雅黑" panose="020B0503020204020204" charset="-122"/>
                <a:ea typeface="微软雅黑" panose="020B0503020204020204" charset="-122"/>
                <a:cs typeface="微软雅黑" panose="020B0503020204020204" charset="-122"/>
              </a:rPr>
              <a:t>;②</a:t>
            </a:r>
            <a:r>
              <a:rPr lang="zh-CN" sz="2400" b="0">
                <a:solidFill>
                  <a:srgbClr val="000000"/>
                </a:solidFill>
                <a:latin typeface="微软雅黑" panose="020B0503020204020204" charset="-122"/>
                <a:ea typeface="微软雅黑" panose="020B0503020204020204" charset="-122"/>
                <a:cs typeface="微软雅黑" panose="020B0503020204020204" charset="-122"/>
              </a:rPr>
              <a:t>论据充分</a:t>
            </a:r>
            <a:r>
              <a:rPr lang="en-US" sz="2400" b="0">
                <a:solidFill>
                  <a:srgbClr val="000000"/>
                </a:solidFill>
                <a:latin typeface="微软雅黑" panose="020B0503020204020204" charset="-122"/>
                <a:ea typeface="微软雅黑" panose="020B0503020204020204" charset="-122"/>
                <a:cs typeface="微软雅黑" panose="020B0503020204020204" charset="-122"/>
              </a:rPr>
              <a:t>;③</a:t>
            </a:r>
            <a:r>
              <a:rPr lang="zh-CN" sz="2400" b="0">
                <a:solidFill>
                  <a:srgbClr val="000000"/>
                </a:solidFill>
                <a:latin typeface="微软雅黑" panose="020B0503020204020204" charset="-122"/>
                <a:ea typeface="微软雅黑" panose="020B0503020204020204" charset="-122"/>
                <a:cs typeface="微软雅黑" panose="020B0503020204020204" charset="-122"/>
              </a:rPr>
              <a:t>学科术语使用规范</a:t>
            </a:r>
            <a:r>
              <a:rPr lang="en-US" sz="2400" b="0">
                <a:solidFill>
                  <a:srgbClr val="000000"/>
                </a:solidFill>
                <a:latin typeface="微软雅黑" panose="020B0503020204020204" charset="-122"/>
                <a:ea typeface="微软雅黑" panose="020B0503020204020204" charset="-122"/>
                <a:cs typeface="微软雅黑" panose="020B0503020204020204" charset="-122"/>
              </a:rPr>
              <a:t>;④</a:t>
            </a:r>
            <a:r>
              <a:rPr lang="zh-CN" sz="2400" b="0">
                <a:solidFill>
                  <a:srgbClr val="000000"/>
                </a:solidFill>
                <a:latin typeface="微软雅黑" panose="020B0503020204020204" charset="-122"/>
                <a:ea typeface="微软雅黑" panose="020B0503020204020204" charset="-122"/>
                <a:cs typeface="微软雅黑" panose="020B0503020204020204" charset="-122"/>
              </a:rPr>
              <a:t>字数在</a:t>
            </a:r>
            <a:r>
              <a:rPr lang="en-US" sz="2400" b="0">
                <a:solidFill>
                  <a:srgbClr val="000000"/>
                </a:solidFill>
                <a:latin typeface="微软雅黑" panose="020B0503020204020204" charset="-122"/>
                <a:ea typeface="微软雅黑" panose="020B0503020204020204" charset="-122"/>
                <a:cs typeface="微软雅黑" panose="020B0503020204020204" charset="-122"/>
              </a:rPr>
              <a:t>200</a:t>
            </a:r>
            <a:r>
              <a:rPr lang="zh-CN" sz="2400" b="0">
                <a:solidFill>
                  <a:srgbClr val="000000"/>
                </a:solidFill>
                <a:latin typeface="微软雅黑" panose="020B0503020204020204" charset="-122"/>
                <a:ea typeface="微软雅黑" panose="020B0503020204020204" charset="-122"/>
                <a:cs typeface="微软雅黑" panose="020B0503020204020204" charset="-122"/>
              </a:rPr>
              <a:t>字左右。</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6570" y="840740"/>
            <a:ext cx="11199495" cy="590804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第一步,分析设问,明确主题。该发言稿提纲的主题为“新时代全球治理的中国贡献”,不能脱离这一主题续写发言稿提纲。第二步,从材料或设问中找出知识范围。通过阅读材料可知,本题应该运用政治生活原理(知识范围)进行分析。同时注意字数控制在200左右。第三步,依据主题,进行发散思考或分析,找出相应角度。依据“新时代全球治理的中国贡献”这一主题,我们可以从新时代为全球治理提供了新理念、新时代为全球治理提供了新动力、新时代为全球治理提供了新的公共产品等角度进行思考。最后,依据相应角度,结合理论和现实,完善提纲信息。 </a:t>
            </a:r>
          </a:p>
          <a:p>
            <a:pPr indent="0"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7090" y="374015"/>
            <a:ext cx="10796270" cy="590804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示例:中国积极参与全球治理。第一,为全球治理提供了新理念。提出构建人类命运共同体,对于全球性的问题,呼吁世界各国要从人类整体利益出发,共同应对。第二,为全球治理注入了新动力。中国已成为全球化的坚定捍卫者和积极践行者,在议题框定、议程设置、规则塑造、舆论宣传、统筹协调等方面为全球治理注入了新动力。第三,为全球治理提供了新的公共产品。中国为全球治理贡献中国智慧,主张全球治理应该遵循共商共建共享的原则;中国为全球治理提供中国方案;中国军队积极参加国际维和行动。</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455275" cy="67707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热点</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习近平总书记为长三角一体化发展注入澎湃动力</a:t>
            </a:r>
          </a:p>
        </p:txBody>
      </p:sp>
      <p:sp>
        <p:nvSpPr>
          <p:cNvPr id="100" name="文本框 99"/>
          <p:cNvSpPr txBox="1"/>
          <p:nvPr/>
        </p:nvSpPr>
        <p:spPr>
          <a:xfrm>
            <a:off x="563245" y="808990"/>
            <a:ext cx="11078210" cy="5908040"/>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2020年8月20日,习近平总书记在合肥主持召开扎实推进长三角一体化发展座谈会并发表重要讲话。这次座谈会是习近平总书记考察期间召开的第一个跨省专题座谈会,也是长三角一体化发展上升为国家战略以来,习近平总书记首次就这一重大战略专门召开座谈会进行部署。</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长三角一体化发展涵盖江苏、浙江、安徽、上海三省一市,约占全国四分之一经济总量,是我国经济发展最活跃、开放程度最高、创新能力最强的区域之一,在国家现代化建设大局和全方位开放格局中具有举足轻重的战略地位。此次专门召开座谈会,无疑具有重要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7220" y="578485"/>
            <a:ext cx="10957560" cy="2676525"/>
          </a:xfrm>
          <a:prstGeom prst="rect">
            <a:avLst/>
          </a:prstGeom>
          <a:noFill/>
          <a:ln w="9525">
            <a:noFill/>
          </a:ln>
        </p:spPr>
        <p:txBody>
          <a:bodyPr wrap="square">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习近平总书记指出,实施长三角一体化发展战略要紧扣一体化和高质量两个关键词,以一体化的思路和举措打破行政壁垒、提高政策协同,让要素在更大范围畅通流动,有利于发挥各地区比较优势,实现更合理分工,凝聚更强大的合力,促进高质量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1657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唯物辩证法的联系观</a:t>
            </a:r>
          </a:p>
        </p:txBody>
      </p:sp>
      <p:sp>
        <p:nvSpPr>
          <p:cNvPr id="100" name="文本框 99"/>
          <p:cNvSpPr txBox="1"/>
          <p:nvPr/>
        </p:nvSpPr>
        <p:spPr>
          <a:xfrm>
            <a:off x="750570" y="916305"/>
            <a:ext cx="10897235" cy="5262245"/>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1.唯物辩证法总论</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(1)唯物辩证法的内涵。</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唯物辩证法是主张用联系的、发展的、全面的观点看问题的世界观和方法论。它要求人们在分析问题时,注意事物之间的相互影响、相互制约和相互作用;把事物的现状与它的过去和将来联系起来;把事物作为一个矛盾体来考察。</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(2)唯物辩证法的总特征。</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联系的观点、发展的观点是唯物辩证法的基本观点,是唯物辩证</a:t>
            </a:r>
            <a:endParaRPr sz="2800" b="1">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670" y="527050"/>
            <a:ext cx="11123295" cy="526224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素材解读</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素材一</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实施长三角一体化发展战略,目的在于构建中国最活跃经济区域高质量发展的新引擎,其战略的主要内涵包括市场一体化、产业一体化、基础设施一体化和公共服务一体化。在推进长三角一体化发展的过程中,必须贯彻落实创新、协调、绿色、开放、共享的理念,把长三角建成贯彻新发展理念引领示范区。同时,也要在发展的过程中构建长三角一体化的长效机制,包括建设坚持“有为政府+有效市场”“科技创新+制度创新”“共建共享+平等协商”的机制,分别抓住推进长三角一体化建设的关键、重要动力,采取非均衡发展策略,通过深入贯彻新发展理念,引领长三角一体化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570865"/>
            <a:ext cx="10881360" cy="535432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实施长三角一体化发展战略要坚持“有为政府+有效市场”。请运用经济生活知识对此加以说明。</a:t>
            </a:r>
            <a:endParaRPr sz="24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在我国社会主义市场经济中,市场在资源配置中起决定性作用。实施长三角一体化发展战略离不开市场机制的作用。长三角区域一体化最重要的是经济一体化,而经济一体化发展的根本动力在于市场激发出微观主体的积极性。②但市场调节不是万能的,市场调节存在自发性、盲目性、滞后性等固有的弊端,需要政府实行科学的宏观调控。实施长三角一体化发展战略,也离不开各级政府部门的支持与协作。③只有把市场这只“无形的手”和政府宏观调控这只“有形的手”结合起来,才能促进长三角地区经济健康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8020" y="244475"/>
            <a:ext cx="10857230" cy="646239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实施长三角一体化发展战略要树立“一体化”意识和“一盘棋”思想,请运用系统优化的原理对此加以说明。</a:t>
            </a:r>
            <a:endParaRPr sz="24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系统是由相互联系和相互作用的诸要素构成的统一整体。系统作为一个整体具有它的每一个要素都不能单独具有的功能。因此,长三角一体化发展要树立”一体化”意识和“一盘棋”思想。②掌握系统优化的方法要注重系统内部结构的优化趋向。长三角地区各省市要树立“一体化”意识和“一盘棋”思想,深化分工合作,形成更加紧密的区域发展共同体,以实现整体功能大于部分功能之和。③系统优化的方法要求我们用综合的思维方式来认识事物。要着眼于事物的整体,从整体出发把各个部分、各个要素联系起来考察,统筹考虑,优化组合,形成关于这一事物的完整准确的认识。长三角地区只有树立“一体化”意识和“一盘棋”思想,才能更好地引领长江经济带和华东地区发展,更好服务国家发展大局。</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5495" y="902335"/>
            <a:ext cx="10855960"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习近平总书记指出,创新主动权、发展主动权必须牢牢掌握在自己手中。三省一市要集合科技力量,聚焦集成电路、生物医药、人工智能等重点领域和关键环节,尽早取得突破。要支持一批中小微科技型企业创新发展。要提高党把方向、谋大局、定政策、促改革的能力和定力,为长三角一体化发展提供坚强政治保障。</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5955" y="624205"/>
            <a:ext cx="11062970" cy="359981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运用所学经济知识,说明掌握创新主动权的经济意义。</a:t>
            </a:r>
            <a:endParaRPr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对企业:提高企业的创新能力和创新成效,推动高新技术研发;提高企业在推动创新发展中的积极性,强化企业的创新主体地位;提高企业的核心竞争力,形成企业独特的竞争优势,不断提高企业盈利能力。</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       对国家:加快转变经济发展方式,为全面实施创新驱动、实现经济高质量发展打下坚实基础,让创新成为引领发展的第一动力,解决发展的动力问题。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3250" y="571500"/>
            <a:ext cx="10986770" cy="479996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运用政治生活知识,说明党为什么要在长三角一体化发展中提高把方向、谋大局、定政策、促改革的能力和定力。</a:t>
            </a:r>
            <a:endParaRPr sz="28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中国共产党是中国工人阶级的先锋队,同时是中国人民和中华民族的先锋队。中国共产党领导是中国特色社会主义最本质的特征,是中国特色社会主义制度的最大优势。中国共产党是中国最高政治领导力量。党的性质和地位决定了党必须为长三角一体化发展提供坚强政治保障。②发挥党总揽全局、协调各方的领导核心作用,提升长三角一体化发展的整体性、协同性;坚持以人民为中心,维护人民切身利益,多谋民生之利、多解民生之忧。</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7700" y="151765"/>
            <a:ext cx="10897235" cy="5908040"/>
          </a:xfrm>
          <a:prstGeom prst="rect">
            <a:avLst/>
          </a:prstGeom>
          <a:noFill/>
          <a:ln w="9525">
            <a:noFill/>
          </a:ln>
        </p:spPr>
        <p:txBody>
          <a:bodyPr wrap="square">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法的总特征,是我们认识事物的基本方法。这是因为普遍联系和变化</a:t>
            </a:r>
            <a:endParaRPr sz="2800" b="1">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发展揭示了物质世界的两大状态。</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(3)唯物辩证法的实质与核心。</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对立统一规律。矛盾是联系的根本内容,是发展的根本动力。</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(4)唯物辩证法不崇拜任何东西,其本质是批判的、革命的和创新的。辩证法的革命批判精神要求我们必须树立创新意识。</a:t>
            </a:r>
          </a:p>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2.联系的含义</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(1)所谓联系,就是事物之间以及事物内部诸要素之间的相互依赖、相互影响、相互制约和相互作用。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7700" y="151765"/>
            <a:ext cx="10897235" cy="5908040"/>
          </a:xfrm>
          <a:prstGeom prst="rect">
            <a:avLst/>
          </a:prstGeom>
          <a:noFill/>
          <a:ln w="9525">
            <a:noFill/>
          </a:ln>
        </p:spPr>
        <p:txBody>
          <a:bodyPr wrap="square">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(2)①从本质上看:联系是相互依赖、相互影响、相互制约和相互作用的关系。</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②从结果上看:这种相互依赖、相互影响、相互制约和相互作用的关系,会引起相关事物、要素的变化和发展。</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③从范围上看:这种相互依赖、相互影响、相互制约和相互作用的关系,既包括事物之间的这种关系,也包括事物内部诸要素之间的这种关系。</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(3)判断某一具体联系究竟是事物之间的,还是事物内部的,关键在于把谁看成是一个事物。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7700" y="0"/>
            <a:ext cx="10897235" cy="73723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3.联系的基本特征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[2020全国卷Ⅰ第21题]</a:t>
            </a:r>
          </a:p>
        </p:txBody>
      </p:sp>
      <p:graphicFrame>
        <p:nvGraphicFramePr>
          <p:cNvPr id="2" name="表格 1"/>
          <p:cNvGraphicFramePr/>
          <p:nvPr>
            <p:custDataLst>
              <p:tags r:id="rId1"/>
            </p:custDataLst>
          </p:nvPr>
        </p:nvGraphicFramePr>
        <p:xfrm>
          <a:off x="709930" y="658495"/>
          <a:ext cx="10943590" cy="6035040"/>
        </p:xfrm>
        <a:graphic>
          <a:graphicData uri="http://schemas.openxmlformats.org/drawingml/2006/table">
            <a:tbl>
              <a:tblPr firstRow="1" bandRow="1">
                <a:tableStyleId>{5940675A-B579-460E-94D1-54222C63F5DA}</a:tableStyleId>
              </a:tblPr>
              <a:tblGrid>
                <a:gridCol w="720090"/>
                <a:gridCol w="3633470"/>
                <a:gridCol w="3340735"/>
                <a:gridCol w="3249295"/>
              </a:tblGrid>
              <a:tr h="2292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普遍性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客观性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多样性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640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事物之间以及事物内部诸要素之间的相互影响、相互依赖、相互制约和相互作用。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联系是事物本身固有的,不以人的意志为转移。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世界上的事物千差万别,事物的联系也多种多样。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4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①任何事物都与周围其他事物有着这样或那样的联系;②每一事物内部的各个部分、要素之间也是相互联系的;③世界是一个普遍联系的有机整体。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自在事物的联系和人为事物的联系都是客观的。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直接联系、间接联系;内部联系、外部联系;偶然联系、必然联系;本质联系、非本质联系;等等。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48970" y="378460"/>
          <a:ext cx="10943590" cy="6035040"/>
        </p:xfrm>
        <a:graphic>
          <a:graphicData uri="http://schemas.openxmlformats.org/drawingml/2006/table">
            <a:tbl>
              <a:tblPr firstRow="1" bandRow="1">
                <a:tableStyleId>{5940675A-B579-460E-94D1-54222C63F5DA}</a:tableStyleId>
              </a:tblPr>
              <a:tblGrid>
                <a:gridCol w="720090"/>
                <a:gridCol w="3633470"/>
                <a:gridCol w="3425825"/>
                <a:gridCol w="316420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普遍性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客观性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多样性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599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用联系的观点看问题。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从事物固有的联系中把握事物。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注意分析和把握事物存在和发展的各种条件,一切以时间、地点和条件为转移。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076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根据事物固有的联系建立新的联系。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47574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反对的错误倾向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孤立地看问题。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主观臆造世界上并不存在的联系。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忽视那些间接的、本质的联系,忽视事物之间相互联系的中间环节。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29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认为人在联系面前是无能为力的。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不注意条件的变化。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4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强调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不存在孤立的事物。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100">
                          <a:solidFill>
                            <a:srgbClr val="000000"/>
                          </a:solidFill>
                          <a:uFillTx/>
                          <a:latin typeface="微软雅黑" panose="020B0503020204020204" charset="-122"/>
                          <a:ea typeface="微软雅黑" panose="020B0503020204020204" charset="-122"/>
                          <a:cs typeface="NEU-BZ-S92" charset="0"/>
                        </a:rPr>
                        <a:t>联系不以人的意志为转移。</a:t>
                      </a:r>
                      <a:endParaRPr lang="en-US" altLang="en-US" sz="2400" b="0" spc="-10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联系具有不同的形式。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3565" y="311150"/>
            <a:ext cx="11268710"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1.正确理解联系的条件性</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任何具体事物的存在都是有条件的,总是在一定条件下产生、发展,又在一定条件下趋于灭亡。任何具体联系无不依赖于一定的条件,随着条件的改变,事物之间以及事物内部诸要素之间联系的性质和方式也要发生变化。这就是联系的条件性。</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(2)联系具有普遍性,并非任何两个事物之间都有联系,因为联系是有条件的,条件存在,才会产生某种联系。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3565" y="146685"/>
            <a:ext cx="11268710" cy="5908040"/>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2.如何理解事物联系的客观性与建立新的具体联系之间的关系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(1)联系是客观的,并不意味着人对事物的联系无能为力。人们可以根据事物固有的联系,改变事物的状态,调整原有的联系,建立新的联系。</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(2)人们可以改变事物的状态,但这只是改变了事物联系的具体形式,并不是从根本上取消了事物之间的客观联系。如果否认了事物联系的客观性,任何新的具体联系都不可能建立。     </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3.一切以时间、地点、条件为转移的哲学依据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(1)从唯物论角度:物质决定意识,要求我们一切从实际出发,实事求是。只有这样,才能做到主观与客观、理论与实践的具体的历史的统一。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3565" y="146685"/>
            <a:ext cx="11268710" cy="6554470"/>
          </a:xfrm>
          <a:prstGeom prst="rect">
            <a:avLst/>
          </a:prstGeom>
          <a:noFill/>
          <a:ln w="9525">
            <a:noFill/>
          </a:ln>
        </p:spPr>
        <p:txBody>
          <a:bodyPr wrap="square">
            <a:spAutoFit/>
          </a:bodyPr>
          <a:lstStyle/>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从辩证法角度:世界上的事物千差万别,事物的联系也是多种多样的,这就要求我们善于分析和把握事物存在和发展的各种条件,一切以时间、地点和条件为转移;构成事物的矛盾及其每一侧面各有其特点,需要具体问题具体分析。</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(3)从认识论角度:人类认识是不断发展的,不能一成不变地看问题,要坚持一切以时间、地点和条件为转移,反对孤立地、静止地看问题的形而上学的观点,对事物作出客观公正的分析和判断。</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(4)从历史唯物主义角度:社会存在的变化决定社会意识的变化,价值判断和价值选择具有社会历史性,要与时俱进,一切以时间、地点和条件为转移,作出正确的价值判断和价值选择。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9765" y="151765"/>
            <a:ext cx="11061065" cy="655447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1.[2019全国卷Ⅱ,22,③]人为事物的联系比自在事物的联系更高级、更复杂。	(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2.[2017全国卷Ⅰ,22,③]事物联系的多样性决定于人类实践活动的多样性。	(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3.[2017江苏高考,27,A]人为事物联系是主观的。</a:t>
            </a:r>
            <a:r>
              <a:rPr lang="zh-CN" sz="2800">
                <a:latin typeface="微软雅黑" panose="020B0503020204020204" charset="-122"/>
                <a:ea typeface="微软雅黑" panose="020B0503020204020204" charset="-122"/>
                <a:cs typeface="微软雅黑" panose="020B0503020204020204" charset="-122"/>
                <a:sym typeface="+mn-ea"/>
              </a:rPr>
              <a:t>	(　　)</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答案</a:t>
            </a:r>
            <a:r>
              <a:rPr lang="zh-CN" sz="2800">
                <a:solidFill>
                  <a:schemeClr val="tx1"/>
                </a:solidFill>
                <a:latin typeface="微软雅黑" panose="020B0503020204020204" charset="-122"/>
                <a:ea typeface="微软雅黑" panose="020B0503020204020204" charset="-122"/>
                <a:cs typeface="微软雅黑" panose="020B0503020204020204" charset="-122"/>
              </a:rPr>
              <a:t>：</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2.✕　(自在事物的联系在人类产生以前就存在。)</a:t>
            </a:r>
          </a:p>
          <a:p>
            <a:pPr indent="0" algn="just"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3.✕　(人为事物的联系虽然是人类实践活动的产物,但仍然是客观的。)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anim calcmode="lin" valueType="num">
                                      <p:cBhvr additive="base">
                                        <p:cTn id="1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 calcmode="lin" valueType="num">
                                      <p:cBhvr additive="base">
                                        <p:cTn id="1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 calcmode="lin" valueType="num">
                                      <p:cBhvr additive="base">
                                        <p:cTn id="1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71575" y="1919605"/>
            <a:ext cx="9507220" cy="829310"/>
          </a:xfrm>
          <a:ln>
            <a:noFill/>
          </a:ln>
        </p:spPr>
        <p:txBody>
          <a:bodyPr wrap="square"/>
          <a:lstStyle/>
          <a:p>
            <a:r>
              <a:rPr lang="zh-CN" altLang="en-US" sz="5330" b="1" dirty="0" smtClean="0">
                <a:sym typeface="+mn-ea"/>
              </a:rPr>
              <a:t>专题十五  思想方法与创新意识</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7700" y="0"/>
            <a:ext cx="10897235"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1">
                <a:latin typeface="微软雅黑" panose="020B0503020204020204" charset="-122"/>
                <a:ea typeface="微软雅黑" panose="020B0503020204020204" charset="-122"/>
                <a:cs typeface="微软雅黑" panose="020B0503020204020204" charset="-122"/>
                <a:sym typeface="+mn-ea"/>
              </a:rPr>
              <a:t>整体与部分的辩证关系</a:t>
            </a:r>
            <a:r>
              <a:rPr sz="2800">
                <a:latin typeface="微软雅黑" panose="020B0503020204020204" charset="-122"/>
                <a:ea typeface="微软雅黑" panose="020B0503020204020204" charset="-122"/>
                <a:cs typeface="微软雅黑" panose="020B0503020204020204" charset="-122"/>
                <a:sym typeface="+mn-ea"/>
              </a:rPr>
              <a:t>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[2020全国卷Ⅲ第40题第(1)问]</a:t>
            </a:r>
          </a:p>
        </p:txBody>
      </p:sp>
      <p:graphicFrame>
        <p:nvGraphicFramePr>
          <p:cNvPr id="3" name="表格 2"/>
          <p:cNvGraphicFramePr/>
          <p:nvPr>
            <p:custDataLst>
              <p:tags r:id="rId1"/>
            </p:custDataLst>
          </p:nvPr>
        </p:nvGraphicFramePr>
        <p:xfrm>
          <a:off x="677862" y="715010"/>
          <a:ext cx="11076940" cy="5783580"/>
        </p:xfrm>
        <a:graphic>
          <a:graphicData uri="http://schemas.openxmlformats.org/drawingml/2006/table">
            <a:tbl>
              <a:tblPr firstRow="1" bandRow="1">
                <a:tableStyleId>{5940675A-B579-460E-94D1-54222C63F5DA}</a:tableStyleId>
              </a:tblPr>
              <a:tblGrid>
                <a:gridCol w="431800"/>
                <a:gridCol w="835660"/>
                <a:gridCol w="5629910"/>
                <a:gridCol w="4179570"/>
              </a:tblGrid>
              <a:tr h="459740">
                <a:tc gridSpan="2">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 </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整体</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部分</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7880">
                <a:tc rowSpan="2">
                  <a:txBody>
                    <a:bodyPr/>
                    <a:lstStyle/>
                    <a:p>
                      <a:pPr indent="0" algn="ctr">
                        <a:buNone/>
                      </a:pPr>
                      <a:endParaRPr lang="en-US" sz="2300" b="0">
                        <a:solidFill>
                          <a:srgbClr val="000000"/>
                        </a:solidFill>
                        <a:uFillTx/>
                        <a:latin typeface="NEU-BZ-S92" charset="0"/>
                        <a:cs typeface="NEU-BZ-S92" charset="0"/>
                      </a:endParaRPr>
                    </a:p>
                    <a:p>
                      <a:pPr indent="0" algn="ctr">
                        <a:buNone/>
                      </a:pPr>
                      <a:endParaRPr lang="en-US" sz="2300" b="0">
                        <a:solidFill>
                          <a:srgbClr val="000000"/>
                        </a:solidFill>
                        <a:uFillTx/>
                        <a:latin typeface="NEU-BZ-S92" charset="0"/>
                        <a:cs typeface="NEU-BZ-S92" charset="0"/>
                      </a:endParaRPr>
                    </a:p>
                    <a:p>
                      <a:pPr indent="0" algn="ctr">
                        <a:buNone/>
                      </a:pPr>
                      <a:endParaRPr lang="en-US" sz="2300" b="0">
                        <a:solidFill>
                          <a:srgbClr val="000000"/>
                        </a:solidFill>
                        <a:uFillTx/>
                        <a:latin typeface="NEU-BZ-S92" charset="0"/>
                        <a:cs typeface="NEU-BZ-S92" charset="0"/>
                      </a:endParaRPr>
                    </a:p>
                    <a:p>
                      <a:pPr indent="0" algn="ctr">
                        <a:buNone/>
                      </a:pPr>
                      <a:r>
                        <a:rPr lang="en-US" sz="2300" b="0">
                          <a:solidFill>
                            <a:srgbClr val="000000"/>
                          </a:solidFill>
                          <a:uFillTx/>
                          <a:latin typeface="NEU-BZ-S92" charset="0"/>
                          <a:cs typeface="NEU-BZ-S92" charset="0"/>
                        </a:rPr>
                        <a:t>区别</a:t>
                      </a:r>
                      <a:endParaRPr lang="en-US" altLang="en-US" sz="2300" b="0">
                        <a:solidFill>
                          <a:srgbClr val="000000"/>
                        </a:solidFill>
                        <a:uFillTx/>
                        <a:latin typeface="NEU-BZ-S92" charset="0"/>
                        <a:ea typeface="NEU-BZ-S92" charset="0"/>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内涵</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事物的全局或发展的全过程,从数量上看它是一。</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事物的局部或发展的各个阶段,从数量上看它是多。</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72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地位功能</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整体居于主导地位,整体统率着部分,具有部分所不具备的功能。</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部分在事物的存在和发展过程中处于被支配的地位,部分服从和服务于整体。</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7245">
                <a:tc gridSpan="2">
                  <a:txBody>
                    <a:bodyPr/>
                    <a:lstStyle/>
                    <a:p>
                      <a:pPr indent="0" algn="ctr"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联系</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相互依存:整体是由部分构成的,离开了部分,整体就不复存在;部分是整体中的部分,离开了整体,部分就不成其为部分。②相互影响:整体的功能、状态及其变化影响部分,关键部分的功能及其变化甚至对整体的功能起决定作用。</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08940">
                <a:tc gridSpan="2">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方法论</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①树立全局观念,立足整体,统筹全局,选择最佳方案,实现整体的最优目标。</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②必须重视部分的作用,用局部的发展推动整体的发展。</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2170" y="697865"/>
            <a:ext cx="10828020"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整体功能与部分功能的三种情况</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1.整体具有部分根本没有的功能。构成整体的部分单独存在时,只具有其自身的功能,甚至连自身原有的功能也会丧失,如离开人体的手不再具有手的功能,不能活动,不能抓取。</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2.当部分以有序、合理、优化的结构形成整体时,整体就会产生部分所没有的新的整体功能,整体功能就会大于部分功能之和。</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3.当部分以无序、欠佳的结构形成整体时,各部分原有的功能得不到发挥,力量削弱,甚至相互抵消,整体功能会小于各部分功能之和。 </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7700" y="0"/>
            <a:ext cx="10897235"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5</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a:t>
            </a:r>
            <a:r>
              <a:rPr sz="2800" b="1">
                <a:latin typeface="微软雅黑" panose="020B0503020204020204" charset="-122"/>
                <a:ea typeface="微软雅黑" panose="020B0503020204020204" charset="-122"/>
                <a:cs typeface="微软雅黑" panose="020B0503020204020204" charset="-122"/>
                <a:sym typeface="+mn-ea"/>
              </a:rPr>
              <a:t>坚持系统优化的方法</a:t>
            </a:r>
            <a:r>
              <a:rPr sz="2800">
                <a:latin typeface="微软雅黑" panose="020B0503020204020204" charset="-122"/>
                <a:ea typeface="微软雅黑" panose="020B0503020204020204" charset="-122"/>
                <a:cs typeface="微软雅黑" panose="020B0503020204020204" charset="-122"/>
                <a:sym typeface="+mn-ea"/>
              </a:rPr>
              <a:t>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[2019全国卷Ⅰ第22题]</a:t>
            </a:r>
          </a:p>
        </p:txBody>
      </p:sp>
      <p:graphicFrame>
        <p:nvGraphicFramePr>
          <p:cNvPr id="2" name="表格 1"/>
          <p:cNvGraphicFramePr/>
          <p:nvPr>
            <p:custDataLst>
              <p:tags r:id="rId1"/>
            </p:custDataLst>
          </p:nvPr>
        </p:nvGraphicFramePr>
        <p:xfrm>
          <a:off x="710247" y="654050"/>
          <a:ext cx="10988040" cy="6035040"/>
        </p:xfrm>
        <a:graphic>
          <a:graphicData uri="http://schemas.openxmlformats.org/drawingml/2006/table">
            <a:tbl>
              <a:tblPr firstRow="1" bandRow="1">
                <a:tableStyleId>{5940675A-B579-460E-94D1-54222C63F5DA}</a:tableStyleId>
              </a:tblPr>
              <a:tblGrid>
                <a:gridCol w="657860"/>
                <a:gridCol w="3435985"/>
                <a:gridCol w="2896235"/>
                <a:gridCol w="3997960"/>
              </a:tblGrid>
              <a:tr h="340360">
                <a:tc rowSpan="2"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系统的基本特征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系统优化的方法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47675">
                <a:tc gridSpan="2"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hMerge="1"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实践方面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认识方面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38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整体性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系统作为一个整体具有它的每一个要素都不能单独具有的功能。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要着眼于事物的整体性,重视整体的功能。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011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有序性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系统内部诸要素之间有一定的规则,而不是杂乱无章的,系统的各要素总是按照一定的顺序和方向发生作用。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要注意遵循系统内部结构的有序性,系统的各要素总是按照一定的顺序和方向发生作用的。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用综合的思维方式来认识事物。要着眼于事物的整体,从整体出发,把各个部分、各个要素联系起来考察,统筹考虑,优化组合,形成关于这一事物的完整准确的认识。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60412" y="1322705"/>
          <a:ext cx="10988040" cy="3291840"/>
        </p:xfrm>
        <a:graphic>
          <a:graphicData uri="http://schemas.openxmlformats.org/drawingml/2006/table">
            <a:tbl>
              <a:tblPr firstRow="1" bandRow="1">
                <a:tableStyleId>{5940675A-B579-460E-94D1-54222C63F5DA}</a:tableStyleId>
              </a:tblPr>
              <a:tblGrid>
                <a:gridCol w="657860"/>
                <a:gridCol w="3435985"/>
                <a:gridCol w="3363595"/>
                <a:gridCol w="3530600"/>
              </a:tblGrid>
              <a:tr h="340360">
                <a:tc rowSpan="2"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系统的基本特征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系统优化的方法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47675">
                <a:tc gridSpan="2"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hMerge="1"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实践方面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认识方面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38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内部结构的优化趋向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系统内部各要素的有序结合使整体的功能具有了趋向强化的特征,整体功能不是部分功能的简单相加,整体大于部分之和。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要注重系统内部结构的优化趋向,力求实现整体功能大于部分功能之和。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5640" y="714375"/>
            <a:ext cx="11000740"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整体和部分的关系≠系统和要素的关系</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整体和部分的关系,在一定意义上是系统和要素的关系,这两对关系都强调整体性原则,但这两对关系又是有区别的,不能把它们完全等同。系统属于整体的一种情况,系统除了强调整体性外 ,还强调层次性和有序性。要素只是部分的一种表现形式,是组成一个系统的相互作用着的部分。系统和要素的关系更强调有序性和优化趋向性原则。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3565" y="146685"/>
            <a:ext cx="11268710" cy="6554470"/>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6.如何用联系的观点看问题</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(1)联系具有普遍性,要用联系的观点看问题,反对用孤立的观点看问题。</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(2)联系具有客观性,要从事物固有的联系中把握事物,切忌主观随意性;可以根据事物固有的联系,改变事物的状态,调整原有的联系,建立新的联系。</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(3)事物的联系是多种多样的,要善于分析和把握事物存在和发展的各种条件,一切以时间、地点和条件为转移。</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(4)整体和部分是相互联系、密不可分的,要坚持整体与部分的统一。</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(5)系统的基本特征是整体性、有序性和内部结构的优化趋向,要坚持系统优化的方法。</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(6)联系构成事物的运动、变化和发展,要坚持用联系的观点看问题。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6770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唯物辩证法的发展观</a:t>
            </a:r>
          </a:p>
        </p:txBody>
      </p:sp>
      <p:sp>
        <p:nvSpPr>
          <p:cNvPr id="100" name="文本框 99"/>
          <p:cNvSpPr txBox="1"/>
          <p:nvPr/>
        </p:nvSpPr>
        <p:spPr>
          <a:xfrm>
            <a:off x="774700" y="808990"/>
            <a:ext cx="10895965" cy="5262245"/>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1.发展的普遍性</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(1)世界上的一切事物(自然界、人类社会、人的认识)都处于永恒的运动、变化和发展之中,发展具有普遍性。</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(2)方法论:用发展的观点看问题,反对静止地看问题。</a:t>
            </a:r>
          </a:p>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2.发展的实质</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(1)发展的实质是事物的前进和上升,是新事物的产生和旧事物的灭亡。</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(2)方法论:要坚持用发展的眼光看问题,要坚持与时俱进,培养创新精神,促进新事物的成长。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8175" y="378460"/>
            <a:ext cx="11193145" cy="203009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辨析比较                      </a:t>
            </a: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rPr>
              <a:t>1.区分联系、运动、变化、发展</a:t>
            </a:r>
            <a:endParaRPr lang="zh-CN"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94690" y="1786890"/>
          <a:ext cx="11080115" cy="3361055"/>
        </p:xfrm>
        <a:graphic>
          <a:graphicData uri="http://schemas.openxmlformats.org/drawingml/2006/table">
            <a:tbl>
              <a:tblPr firstRow="1" bandRow="1">
                <a:tableStyleId>{5940675A-B579-460E-94D1-54222C63F5DA}</a:tableStyleId>
              </a:tblPr>
              <a:tblGrid>
                <a:gridCol w="1024255"/>
                <a:gridCol w="2677795"/>
                <a:gridCol w="2534285"/>
                <a:gridCol w="2254250"/>
                <a:gridCol w="2589530"/>
              </a:tblGrid>
              <a:tr h="6178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运动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变化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是指事物之间以及事物内部诸要素之间的相互依赖、相互影响、相互制约和相互作用。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是指宇宙间一切事物、现象的变化和过程。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是指事物数量的增减和性质的变化。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是事物的前进和上升,是新事物的产生和旧事物的灭亡,即新事物代替旧事物。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81990" y="1180465"/>
          <a:ext cx="11080115" cy="3985260"/>
        </p:xfrm>
        <a:graphic>
          <a:graphicData uri="http://schemas.openxmlformats.org/drawingml/2006/table">
            <a:tbl>
              <a:tblPr firstRow="1" bandRow="1">
                <a:tableStyleId>{5940675A-B579-460E-94D1-54222C63F5DA}</a:tableStyleId>
              </a:tblPr>
              <a:tblGrid>
                <a:gridCol w="1024255"/>
                <a:gridCol w="2677795"/>
                <a:gridCol w="2534285"/>
                <a:gridCol w="2254250"/>
                <a:gridCol w="2589530"/>
              </a:tblGrid>
              <a:tr h="6934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运动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变化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81885">
                <a:tc>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①联系构成运动,没有联系就没有运动、变化和发展。正是事物之间的相互联系、相互作用,才构成了事物的运动,引起事物的变化,推动事物的发展。</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事物之间的相互联系和相互作用也离不开运动,是在运动过程中实现的。③运动包括变化和发展,有运动才会有变化和发展;发展是运动、变化的更高层次,揭示了物质世界运动、变化的整体趋势和方向;三个概念都表明事物不是绝对静止的,不是凝固和僵化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3410" y="798830"/>
            <a:ext cx="11193145" cy="461581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2.区分新旧事物</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判定一个事物究竟是新事物还是旧事物的标准,其根本标志在于它是否同事物发展的必然趋势相符合。 不能以事物出现时间的先后简单判定一个事物是不是新事物;不能以事物一时力量的强弱、发展速度的快慢、是否成熟和完善来判定新旧事物;不能仅从事物的名称、旗号等表面形式来判定新旧事物。         </a:t>
            </a:r>
            <a:r>
              <a:rPr lang="zh-CN" sz="2800" b="1">
                <a:solidFill>
                  <a:schemeClr val="tx1"/>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唯物辩证法的联系观</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唯物辩证法的发展观</a:t>
            </a:r>
          </a:p>
        </p:txBody>
      </p:sp>
      <p:sp>
        <p:nvSpPr>
          <p:cNvPr id="4" name="矩形 3">
            <a:hlinkClick r:id="rId2" action="ppaction://hlinksldjump"/>
          </p:cNvPr>
          <p:cNvSpPr/>
          <p:nvPr/>
        </p:nvSpPr>
        <p:spPr>
          <a:xfrm>
            <a:off x="689450" y="36216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辩证否定观与创新意识</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唯物辩证法的矛盾观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2765" y="183515"/>
            <a:ext cx="1096645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3.发展的前进性和曲折性</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620712" y="908685"/>
          <a:ext cx="11089005" cy="5202555"/>
        </p:xfrm>
        <a:graphic>
          <a:graphicData uri="http://schemas.openxmlformats.org/drawingml/2006/table">
            <a:tbl>
              <a:tblPr firstRow="1" bandRow="1">
                <a:tableStyleId>{5940675A-B579-460E-94D1-54222C63F5DA}</a:tableStyleId>
              </a:tblPr>
              <a:tblGrid>
                <a:gridCol w="648335"/>
                <a:gridCol w="1266190"/>
                <a:gridCol w="4394835"/>
                <a:gridCol w="4779645"/>
              </a:tblGrid>
              <a:tr h="6623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事物发展的前途是光明的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事物发展的道路是曲折的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744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从新事物自身看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新事物符合客观规律,具有强大生命力和远大前途。</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新事物的发展总要经历一个由小到大、由不完善到比较完善的过程。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82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从旧事物来看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旧事物违背事物发展的必然趋势,最终会走向灭亡。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旧事物往往比较强大,总是顽强抵抗和极力扼杀新事物。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09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从社会历史领域看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新事物符合历史发展的必然趋势,反映了社会进步的基本要求,符合人民群众的根本利益和要求,得到人民群众的支持和拥护。</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人们对新事物的认识有一个过程。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20712" y="908685"/>
          <a:ext cx="11089005" cy="3557270"/>
        </p:xfrm>
        <a:graphic>
          <a:graphicData uri="http://schemas.openxmlformats.org/drawingml/2006/table">
            <a:tbl>
              <a:tblPr firstRow="1" bandRow="1">
                <a:tableStyleId>{5940675A-B579-460E-94D1-54222C63F5DA}</a:tableStyleId>
              </a:tblPr>
              <a:tblGrid>
                <a:gridCol w="648335"/>
                <a:gridCol w="5661025"/>
                <a:gridCol w="4779645"/>
              </a:tblGrid>
              <a:tr h="7251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事物发展的前途是光明的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事物发展的道路是曲折的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61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事物发展的方向是前进的、上升的,道路是曲折的,发展中有曲折,在曲折中发展,事物发展是前进性和曲折性的统一,是螺旋式上升、波浪式前进。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1785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我们要看到事物发展的前途是光明的,对未来充满信心,热情支持和悉心保护新事物,促使其成长、壮大,还要做好充分的思想准备,不断克服前进道路上的困难,勇敢地面对挫折与考验。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6095" y="215265"/>
            <a:ext cx="1097851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latin typeface="微软雅黑" panose="020B0503020204020204" charset="-122"/>
                <a:ea typeface="微软雅黑" panose="020B0503020204020204" charset="-122"/>
                <a:cs typeface="微软雅黑" panose="020B0503020204020204" charset="-122"/>
              </a:rPr>
              <a:t>事物发展的总趋势、道路、途径</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71512" y="916940"/>
          <a:ext cx="11101705" cy="5139690"/>
        </p:xfrm>
        <a:graphic>
          <a:graphicData uri="http://schemas.openxmlformats.org/drawingml/2006/table">
            <a:tbl>
              <a:tblPr firstRow="1" bandRow="1">
                <a:tableStyleId>{5940675A-B579-460E-94D1-54222C63F5DA}</a:tableStyleId>
              </a:tblPr>
              <a:tblGrid>
                <a:gridCol w="1266190"/>
                <a:gridCol w="9835515"/>
              </a:tblGrid>
              <a:tr h="208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68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总趋势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事物发展的总趋势是前进的,这是指事物发展的全过程的总体方向,不是指事物发展的各个阶段的方向,更不是指每一步的方向。事物向前发展的总趋势是任何力量也改变不了的。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68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道路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事物发展的道路是迂回的、曲折的。事物发展中各个具体阶段和每一步的方向,可能是前进的,也可能是停滞的甚至是倒退的,这说明事物发展的道路不可能是一帆风顺的,只能是螺旋式或波浪式的,有曲折、有起伏。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8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一切新事物发展的途径都是在前进中有曲折,在曲折中前进。任何事物的发展都是前进性和曲折性的统一,是螺旋式上升、波浪式前进。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17653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a:t>
            </a:r>
            <a:r>
              <a:rPr lang="en-US" sz="2800" b="1">
                <a:latin typeface="微软雅黑" panose="020B0503020204020204" charset="-122"/>
                <a:ea typeface="微软雅黑" panose="020B0503020204020204" charset="-122"/>
                <a:cs typeface="微软雅黑" panose="020B0503020204020204" charset="-122"/>
              </a:rPr>
              <a:t>量变和质变的辩证关系 </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[2019全国卷Ⅰ第23题]</a:t>
            </a:r>
          </a:p>
        </p:txBody>
      </p:sp>
      <p:graphicFrame>
        <p:nvGraphicFramePr>
          <p:cNvPr id="5" name="表格 4"/>
          <p:cNvGraphicFramePr/>
          <p:nvPr>
            <p:custDataLst>
              <p:tags r:id="rId1"/>
            </p:custDataLst>
          </p:nvPr>
        </p:nvGraphicFramePr>
        <p:xfrm>
          <a:off x="696912" y="910590"/>
          <a:ext cx="10963275" cy="4694555"/>
        </p:xfrm>
        <a:graphic>
          <a:graphicData uri="http://schemas.openxmlformats.org/drawingml/2006/table">
            <a:tbl>
              <a:tblPr firstRow="1" bandRow="1">
                <a:tableStyleId>{5940675A-B579-460E-94D1-54222C63F5DA}</a:tableStyleId>
              </a:tblPr>
              <a:tblGrid>
                <a:gridCol w="353695"/>
                <a:gridCol w="694055"/>
                <a:gridCol w="4909820"/>
                <a:gridCol w="5005705"/>
              </a:tblGrid>
              <a:tr h="69977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量变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质变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8410">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事物数量的增减和场所的变更。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事物根本性质的变化,是事物由一种质态向另一种质态的转变。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88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渐进的、不显著的变化。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根本的、显著的变化。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57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呈现状态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统一、相持、平衡和静止等。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统一物的分解、平衡和静止的破坏等。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18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结果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事物还是其自身,没有变成另一事物。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事物不再是其自身,变成了另一事物。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797560" y="746125"/>
          <a:ext cx="10963275" cy="4770120"/>
        </p:xfrm>
        <a:graphic>
          <a:graphicData uri="http://schemas.openxmlformats.org/drawingml/2006/table">
            <a:tbl>
              <a:tblPr firstRow="1" bandRow="1">
                <a:tableStyleId>{5940675A-B579-460E-94D1-54222C63F5DA}</a:tableStyleId>
              </a:tblPr>
              <a:tblGrid>
                <a:gridCol w="1047750"/>
                <a:gridCol w="4909820"/>
                <a:gridCol w="5005705"/>
              </a:tblGrid>
              <a:tr h="5708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量变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质变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9590">
                <a:tc>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①事物的发展总是从量变开始的,量变是质变的必要准备,量变达到一定程度必然引起质变,质变是量变的必然结果。②质变又为新的量变开辟道路,使事物在新质的基础上开始新的量变。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23996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积极做好量的积累,为实现事物的质变创造条件。②在量变已经达到一定程度,只有改变事物原有的性质才能向前发展时,要果断抓住时机,促成质变,实现事物的飞跃。③量变达到一定程度必然引起质变,当我们要保持事物性质不变时,必须坚持适度的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9745" y="283210"/>
            <a:ext cx="11193145"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教材纵横                    </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1.量变与质变的关系与坚持系统优化的方法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量变是质变的必要准备,质变是量变的必然结果。在事物总体数量不变的情况下,构成事物的成分在结构和排列次序上发生了变化也能引起质变。这要求我们坚持系统优化的方法,注重系统内部结构的优化趋向,力求实现整体功能大于部分功能之和。</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2.事物发展的状态与矛盾转化过程</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(1)事物从量的变化进入质的变化,需要达到一定程度,突破一定的临界点。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9745" y="737870"/>
            <a:ext cx="11193145" cy="332295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从本质上看,事物的质变是事物的矛盾双方既对立又统一、最后主次方面易位的结果。当矛盾双方在斗争中力量的增减还没有引起依存关系的破裂时,事物处于量变状态;当矛盾双方在力量上的变化达到一定程度时,矛盾双方地位发生变化,原来的主要方面不再是主要方面时,事物就会发生质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45175" cy="67697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唯物辩证法的矛盾观</a:t>
            </a:r>
          </a:p>
        </p:txBody>
      </p:sp>
      <p:sp>
        <p:nvSpPr>
          <p:cNvPr id="100" name="文本框 99"/>
          <p:cNvSpPr txBox="1"/>
          <p:nvPr/>
        </p:nvSpPr>
        <p:spPr>
          <a:xfrm>
            <a:off x="599440" y="721995"/>
            <a:ext cx="11182985" cy="332295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1.矛盾的含义</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矛盾就是反映事物内部对立和统一关系的哲学范畴,简言之,矛盾就是对立统一。</a:t>
            </a:r>
          </a:p>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2.矛盾的两种基本属性:同一性和斗争性</a:t>
            </a:r>
            <a:r>
              <a:rPr sz="2800">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[2020山东高考第14题]</a:t>
            </a:r>
          </a:p>
          <a:p>
            <a:pPr indent="0" fontAlgn="auto">
              <a:lnSpc>
                <a:spcPct val="150000"/>
              </a:lnSpc>
            </a:pP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22312" y="3396615"/>
          <a:ext cx="10975975" cy="9144000"/>
        </p:xfrm>
        <a:graphic>
          <a:graphicData uri="http://schemas.openxmlformats.org/drawingml/2006/table">
            <a:tbl>
              <a:tblPr firstRow="1" bandRow="1">
                <a:tableStyleId>{5940675A-B579-460E-94D1-54222C63F5DA}</a:tableStyleId>
              </a:tblPr>
              <a:tblGrid>
                <a:gridCol w="353695"/>
                <a:gridCol w="681990"/>
                <a:gridCol w="5100320"/>
                <a:gridCol w="4839970"/>
              </a:tblGrid>
              <a:tr h="223520">
                <a:tc gridSpan="2">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矛盾的同一性</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矛盾的斗争性</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755">
                <a:tc rowSpan="2">
                  <a:txBody>
                    <a:bodyPr/>
                    <a:lstStyle/>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区别</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含义</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矛盾双方相互吸引、相互联结的属性和趋势。</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矛盾双方相互排斥、相互对立的属性。</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68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特点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有条件的、相对的,随时间、条件的变化表现出不同的特征。</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无条件的、绝对的,贯穿于事物发展的整个过程。</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71817" y="354965"/>
          <a:ext cx="11115040" cy="5956300"/>
        </p:xfrm>
        <a:graphic>
          <a:graphicData uri="http://schemas.openxmlformats.org/drawingml/2006/table">
            <a:tbl>
              <a:tblPr firstRow="1" bandRow="1">
                <a:tableStyleId>{5940675A-B579-460E-94D1-54222C63F5DA}</a:tableStyleId>
              </a:tblPr>
              <a:tblGrid>
                <a:gridCol w="353060"/>
                <a:gridCol w="680085"/>
                <a:gridCol w="5088890"/>
                <a:gridCol w="4993005"/>
              </a:tblGrid>
              <a:tr h="527050">
                <a:tc gridSpan="2">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矛盾的同一性</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矛盾的斗争性</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43985">
                <a:tc>
                  <a:txBody>
                    <a:bodyPr/>
                    <a:lstStyle/>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区别</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作用</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①同一性是事物发展的前提,为矛盾得以存在和发展提供条件。②同一性使矛盾双方相互利用、吸取有利因素来发展自己,推动事物的发展。③同一性规定了事物在一定条件下可以向自己对立面转化的趋势。</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斗争性使矛盾双方的力量发生变化,推动事物发展。表现为:一是矛盾双方的斗争,使双方共同发展,从而推动整个事物的发展;二是矛盾双方的斗争,使一方力量不断削弱,另一方力量不断增强,以至战胜对方,推动事物向前发展。</a:t>
                      </a:r>
                    </a:p>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②矛盾双方的斗争突破某一事物的界限,使旧统一体瓦解,一事物转化为他事物。</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5890">
                <a:tc gridSpan="2">
                  <a:txBody>
                    <a:bodyPr/>
                    <a:lstStyle/>
                    <a:p>
                      <a:pPr indent="0" algn="ctr">
                        <a:buNone/>
                      </a:pPr>
                      <a:r>
                        <a:rPr lang="en-US" sz="2200" b="0">
                          <a:solidFill>
                            <a:srgbClr val="000000"/>
                          </a:solidFill>
                          <a:uFillTx/>
                          <a:latin typeface="微软雅黑" panose="020B0503020204020204" charset="-122"/>
                          <a:ea typeface="微软雅黑" panose="020B0503020204020204" charset="-122"/>
                          <a:cs typeface="NEU-BZ-S92" charset="0"/>
                        </a:rPr>
                        <a:t>联系</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同一性与斗争性相互联结、不可分割。矛盾的同一性不能脱离斗争性而存在,矛盾双方的同一是对立中的同一,是包含着差别的同一;矛盾的斗争性也不能脱离同一性而存在,斗争性寓于同一性之中,并为同一性所制约。②矛盾双方既对立又统一,由此推动事物的运动、变化和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17145" marR="1714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303530"/>
            <a:ext cx="11079480"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b="1">
                <a:latin typeface="微软雅黑" panose="020B0503020204020204" charset="-122"/>
                <a:ea typeface="微软雅黑" panose="020B0503020204020204" charset="-122"/>
                <a:cs typeface="微软雅黑" panose="020B0503020204020204" charset="-122"/>
              </a:rPr>
              <a:t>全面理解矛盾双方在一定条件下的转化</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1.矛盾双方的转化本质是矛盾着的双方地位的转化。</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矛盾双方向自己对立面的转化本质上都是矛盾双方地位的转化。在这种矛盾双方地位的转化过程中,矛盾双方相互对立、相互斗争,主次方面力量此消彼长。当矛盾双方在斗争中力量的变化还没有引起依存关系破裂时,事物处于量变状态。而当矛盾双方力量对比的变化达到一定程度,原来弱小的一方由弱变强,上升为主要方面,强大的一方由强变弱,下降为次要方面时,矛盾主次方面的地位发生转化。</a:t>
            </a:r>
          </a:p>
          <a:p>
            <a:pPr indent="0" algn="just"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联系观</a:t>
            </a:r>
            <a:endPar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endParaRP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发展观</a:t>
            </a:r>
          </a:p>
        </p:txBody>
      </p:sp>
      <p:sp>
        <p:nvSpPr>
          <p:cNvPr id="4" name="矩形 3">
            <a:hlinkClick r:id="rId2" action="ppaction://hlinksldjump"/>
          </p:cNvPr>
          <p:cNvSpPr/>
          <p:nvPr/>
        </p:nvSpPr>
        <p:spPr>
          <a:xfrm>
            <a:off x="689450" y="36216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辩证否定观与创新意识</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矛盾观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151765"/>
            <a:ext cx="11079480" cy="655447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2.矛盾的转化是有条件的。</a:t>
            </a:r>
            <a:endParaRPr sz="28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矛盾双方的转化是现实的、有条件的,而不是虚幻的、任意的。没</a:t>
            </a:r>
            <a:r>
              <a:rPr sz="2800">
                <a:latin typeface="微软雅黑" panose="020B0503020204020204" charset="-122"/>
                <a:ea typeface="微软雅黑" panose="020B0503020204020204" charset="-122"/>
                <a:cs typeface="微软雅黑" panose="020B0503020204020204" charset="-122"/>
              </a:rPr>
              <a:t>有一定的条件,矛盾双方是不可能转化的。</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3.发挥主观能动性让矛盾转化趋利避害。</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在对待矛盾转化问题上要充分而正确地发挥主观能动性,要承认转化,分析转化,把握转化,利用转化。矛盾转化有向前的、进步的转化,也有向后的、倒退的转化,我们可以强化矛盾中某一方的力量,使矛盾转化有利于事物的发展。</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4.矛盾双方的转化是指对立统一的两个方面的相互转化,而不是矛盾同一性向斗争性的转化,也不是斗争性向同一性的转化。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1840" y="167640"/>
            <a:ext cx="1095375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3.矛盾的普遍性和特殊性</a:t>
            </a:r>
          </a:p>
        </p:txBody>
      </p:sp>
      <p:graphicFrame>
        <p:nvGraphicFramePr>
          <p:cNvPr id="2" name="表格 1"/>
          <p:cNvGraphicFramePr/>
          <p:nvPr>
            <p:custDataLst>
              <p:tags r:id="rId1"/>
            </p:custDataLst>
          </p:nvPr>
        </p:nvGraphicFramePr>
        <p:xfrm>
          <a:off x="722312" y="884555"/>
          <a:ext cx="10975340" cy="9875520"/>
        </p:xfrm>
        <a:graphic>
          <a:graphicData uri="http://schemas.openxmlformats.org/drawingml/2006/table">
            <a:tbl>
              <a:tblPr firstRow="1" bandRow="1">
                <a:tableStyleId>{5940675A-B579-460E-94D1-54222C63F5DA}</a:tableStyleId>
              </a:tblPr>
              <a:tblGrid>
                <a:gridCol w="441960"/>
                <a:gridCol w="796290"/>
                <a:gridCol w="4658995"/>
                <a:gridCol w="5078095"/>
              </a:tblGrid>
              <a:tr h="31813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矛盾的普遍性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矛盾的特殊性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5150">
                <a:tc row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矛盾存在于一切事物中,贯穿每一事物发展过程的始终。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矛盾着的事物及其每一个侧面各有其特点。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57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事事有矛盾,时时有矛盾。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不同事物有不同的矛盾;同一事物在发展的不同过程和阶段上有不同的矛盾;同一事物中的不同矛盾、同一矛盾的两个不同方面各有其特殊性。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57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承认矛盾,分析矛盾,勇于揭露矛盾,解决矛盾。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具体问题具体分析(是正确认识事物的基础,是正确解决矛盾的关键)。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25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坚持两分法,用全面的观点看问题。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22312" y="884555"/>
          <a:ext cx="10975340" cy="9875520"/>
        </p:xfrm>
        <a:graphic>
          <a:graphicData uri="http://schemas.openxmlformats.org/drawingml/2006/table">
            <a:tbl>
              <a:tblPr firstRow="1" bandRow="1">
                <a:tableStyleId>{5940675A-B579-460E-94D1-54222C63F5DA}</a:tableStyleId>
              </a:tblPr>
              <a:tblGrid>
                <a:gridCol w="441960"/>
                <a:gridCol w="796290"/>
                <a:gridCol w="4658995"/>
                <a:gridCol w="5078095"/>
              </a:tblGrid>
              <a:tr h="31813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矛盾的普遍性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矛盾的特殊性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321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错误倾向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否认矛盾、忽视矛盾、回避矛盾。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千篇一律,一刀切。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25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一点论,用片面的观点看问题。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56515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辩证统一,不可分割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①矛盾的普遍性和特殊性相互联结。一方面,普遍性寓于特殊性之中,并通过特殊性表现出来;另一方面,特殊性离不开普遍性。②矛盾的普遍性和特殊性在一定条件下可以相互转化。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2832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坚持矛盾的普遍性和特殊性、共性与个性的具体的历史的统一。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467995"/>
            <a:ext cx="11079480"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1.正确理解矛盾的普遍性</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(1)事物都是一分为二的,都有两点,但事物的两点是多种多样的,不能简单概括为优点和缺点。</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(2)“事事有矛盾”是说每一事物内部都包含着矛盾,而不是说任何两个事物之间都存在矛盾。两个毫不相干的事物未处于一个统一体中,就不能构成现实的矛盾。“时时有矛盾”并不意味着矛盾永远无法解决。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260" y="455295"/>
            <a:ext cx="11079480"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2.正确理解矛盾的普遍性和特殊性的关系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(1)矛盾的普遍性和特殊性的关系是共性和个性、一般和个别的关系,不是“多数和少数、整体和部分的关系”。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(2)不能说普遍性包含特殊性。因为各种特殊性、是千差万别、丰富多彩、具体生动的,而普遍性是抛开了事物各自特殊的东西,抛开了许多丰富多彩、具体生动的特殊性,只是概括了、抽象出它们共同的本质。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(3)矛盾的普遍性是绝对的、无条件的;矛盾的特殊性是相对的、有条件的。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467995"/>
            <a:ext cx="11079480"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1.[2018浙江4月选考,29,③]特殊性寓于普遍性之中并通过普遍性表现出来。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2.[2017全国卷Ⅰ,20,④]只有把握矛盾的普遍性与特殊性的联结,才能认识事物的本质。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3.[2020江苏高考,28,C]具体问题具体分析是解决矛盾的关键。</a:t>
            </a:r>
            <a:r>
              <a:rPr sz="2800">
                <a:latin typeface="微软雅黑" panose="020B0503020204020204" charset="-122"/>
                <a:ea typeface="微软雅黑" panose="020B0503020204020204" charset="-122"/>
                <a:cs typeface="微软雅黑" panose="020B0503020204020204" charset="-122"/>
                <a:sym typeface="+mn-ea"/>
              </a:rPr>
              <a:t>(　)</a:t>
            </a:r>
            <a:endParaRPr sz="28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1.✕　2.√　3.√</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anim calcmode="lin" valueType="num">
                                      <p:cBhvr additive="base">
                                        <p:cTn id="1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9760" y="214630"/>
            <a:ext cx="1095375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4.具体问题具体分析</a:t>
            </a:r>
          </a:p>
        </p:txBody>
      </p:sp>
      <p:graphicFrame>
        <p:nvGraphicFramePr>
          <p:cNvPr id="3" name="表格 2"/>
          <p:cNvGraphicFramePr/>
          <p:nvPr>
            <p:custDataLst>
              <p:tags r:id="rId1"/>
            </p:custDataLst>
          </p:nvPr>
        </p:nvGraphicFramePr>
        <p:xfrm>
          <a:off x="665162" y="976630"/>
          <a:ext cx="10975340" cy="4829175"/>
        </p:xfrm>
        <a:graphic>
          <a:graphicData uri="http://schemas.openxmlformats.org/drawingml/2006/table">
            <a:tbl>
              <a:tblPr firstRow="1" bandRow="1">
                <a:tableStyleId>{5940675A-B579-460E-94D1-54222C63F5DA}</a:tableStyleId>
              </a:tblPr>
              <a:tblGrid>
                <a:gridCol w="885825"/>
                <a:gridCol w="10089515"/>
              </a:tblGrid>
              <a:tr h="151320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含义</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是指在矛盾普遍性原理的指导下,具体分析矛盾的特殊性,并找出解决矛盾的正确方法。</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408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地位</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是马克思主义的一个重要原则,是马克思主义的活的灵魂。</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597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作用</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是正确认识事物的基础,也是正确解决矛盾的关键。</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2875">
                <a:tc>
                  <a:txBody>
                    <a:bodyPr/>
                    <a:lstStyle/>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怎么做</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前提——要一切从实际出发,实事求是,做到主观与客观的具体的历史的统一,这是具体问题具体分析的唯物论基础和前提。</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45147" y="632460"/>
          <a:ext cx="10975340" cy="5287645"/>
        </p:xfrm>
        <a:graphic>
          <a:graphicData uri="http://schemas.openxmlformats.org/drawingml/2006/table">
            <a:tbl>
              <a:tblPr firstRow="1" bandRow="1">
                <a:tableStyleId>{5940675A-B579-460E-94D1-54222C63F5DA}</a:tableStyleId>
              </a:tblPr>
              <a:tblGrid>
                <a:gridCol w="885825"/>
                <a:gridCol w="10089515"/>
              </a:tblGrid>
              <a:tr h="1982470">
                <a:tc rowSpan="3">
                  <a:txBody>
                    <a:bodyPr/>
                    <a:lstStyle/>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怎么做</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关键——要注意研究事物的特点、本质以及该事物存在的具体条件(对不同事物的矛盾作具体分析;对同一事物的不同阶段的特点作具体分析;对同一矛盾的不同方面作具体分析)。</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37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重要条件——要在运动中把握事物的矛盾。一切事物都在变化发展,同一事物的矛盾在不同的发展阶段表现出不同的特点。只有在运动中把握事物,才能做到主观与客观的具体的历史的统一,做到具体问题具体分析。</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14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在分析每一个具体矛盾时,一定要“事事”“时时”注意它的特殊性,一切以时间、地点和条件为转移,离开时间、地点和条件,就无法把握矛盾的特殊性。</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619760"/>
            <a:ext cx="11079480" cy="396938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p>
          <a:p>
            <a:pPr indent="0" algn="ctr"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不能认为矛盾越少越好,也不能认为人们应该努力消除矛盾</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矛盾的多少是客观的,就事物的发展来说,不能以矛盾的多少为标准来判断是好事还是坏事,只能以是否有利于新事物的发展,是否有利于新事物战胜旧事物来衡量。矛盾具有普遍性、客观性,人们只能寻找正确的方法解决矛盾,而不能消除矛盾。</a:t>
            </a:r>
            <a:endParaRPr 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167640"/>
            <a:ext cx="11079480"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latin typeface="微软雅黑" panose="020B0503020204020204" charset="-122"/>
                <a:ea typeface="微软雅黑" panose="020B0503020204020204" charset="-122"/>
                <a:cs typeface="微软雅黑" panose="020B0503020204020204" charset="-122"/>
              </a:rPr>
              <a:t>“一切从实际出发,实事求是”与“具体问题具体分析”</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endParaRPr lang="zh-CN"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78497" y="892175"/>
          <a:ext cx="11010265" cy="5267960"/>
        </p:xfrm>
        <a:graphic>
          <a:graphicData uri="http://schemas.openxmlformats.org/drawingml/2006/table">
            <a:tbl>
              <a:tblPr firstRow="1" bandRow="1">
                <a:tableStyleId>{5940675A-B579-460E-94D1-54222C63F5DA}</a:tableStyleId>
              </a:tblPr>
              <a:tblGrid>
                <a:gridCol w="353695"/>
                <a:gridCol w="748030"/>
                <a:gridCol w="5126355"/>
                <a:gridCol w="4782185"/>
              </a:tblGrid>
              <a:tr h="527050">
                <a:tc gridSpan="2">
                  <a:txBody>
                    <a:bodyPr/>
                    <a:lstStyle/>
                    <a:p>
                      <a:pPr indent="0" algn="ctr" fontAlgn="auto">
                        <a:lnSpc>
                          <a:spcPct val="150000"/>
                        </a:lnSpc>
                        <a:buNone/>
                      </a:pP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一切从实际出发,实事求是</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具体问题具体分析</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8200">
                <a:tc rowSpan="3">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区别</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含义</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做事情要尊重物质运动的客观规律,从客观存在的事物出发,经过调查研究,找出事物本身固有的而不是臆造的规律性,作为我们行动的依据。</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在矛盾普遍性原理的指导下,具体分析矛盾的特殊性,并找出解决矛盾的正确方法。</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12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原理依据</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物质与意识的辩证关系原理。</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矛盾的特殊性原理。</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811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侧重</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侧重于主观与客观相符合,按客观规律办事,反对违背客观规律办事。</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侧重于在认识和解决问题的过程中,抓住事物的本质特征,反对“一刀切”。</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689450" y="24341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开放(探究)类试题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301352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367116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习近平总书记为长三角一体化发展注入澎湃动力</a:t>
            </a:r>
          </a:p>
        </p:txBody>
      </p:sp>
      <p:sp>
        <p:nvSpPr>
          <p:cNvPr id="6" name="矩形 5">
            <a:hlinkClick r:id="" action="ppaction://noaction"/>
          </p:cNvPr>
          <p:cNvSpPr/>
          <p:nvPr/>
        </p:nvSpPr>
        <p:spPr>
          <a:xfrm>
            <a:off x="944720" y="184385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91197" y="614680"/>
          <a:ext cx="10934700" cy="4131945"/>
        </p:xfrm>
        <a:graphic>
          <a:graphicData uri="http://schemas.openxmlformats.org/drawingml/2006/table">
            <a:tbl>
              <a:tblPr firstRow="1" bandRow="1">
                <a:tableStyleId>{5940675A-B579-460E-94D1-54222C63F5DA}</a:tableStyleId>
              </a:tblPr>
              <a:tblGrid>
                <a:gridCol w="351155"/>
                <a:gridCol w="742950"/>
                <a:gridCol w="5229225"/>
                <a:gridCol w="4611370"/>
              </a:tblGrid>
              <a:tr h="840105">
                <a:tc gridSpan="2">
                  <a:txBody>
                    <a:bodyPr/>
                    <a:lstStyle/>
                    <a:p>
                      <a:pPr indent="0" algn="ctr" fontAlgn="auto">
                        <a:lnSpc>
                          <a:spcPct val="150000"/>
                        </a:lnSpc>
                        <a:buNone/>
                      </a:pP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一切从实际出发,实事求是</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具体问题具体分析</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2120">
                <a:tc rowSpan="3">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区别</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角度</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从辩证唯物论角度指出了正确认识和解决问题的渠道和途径。</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从唯物辩证法角度指出了正确认识和解决问题的渠道和途径。</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96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表现</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求真务实、与时俱进。</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对症下药、量体裁衣、一把钥匙开一把锁。</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09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反对</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唯意志论、无所作为、形式主义、本本主义和教条主义。</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一刀切、一风吹、主次不分。</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91197" y="791845"/>
          <a:ext cx="10934700" cy="3840480"/>
        </p:xfrm>
        <a:graphic>
          <a:graphicData uri="http://schemas.openxmlformats.org/drawingml/2006/table">
            <a:tbl>
              <a:tblPr firstRow="1" bandRow="1">
                <a:tableStyleId>{5940675A-B579-460E-94D1-54222C63F5DA}</a:tableStyleId>
              </a:tblPr>
              <a:tblGrid>
                <a:gridCol w="1094105"/>
                <a:gridCol w="5229225"/>
                <a:gridCol w="4611370"/>
              </a:tblGrid>
              <a:tr h="548640">
                <a:tc>
                  <a:txBody>
                    <a:bodyPr/>
                    <a:lstStyle/>
                    <a:p>
                      <a:pPr indent="0" algn="ctr" fontAlgn="auto">
                        <a:lnSpc>
                          <a:spcPct val="150000"/>
                        </a:lnSpc>
                        <a:buNone/>
                      </a:pP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一切从实际出发,实事求是</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具体问题具体分析</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881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联系</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①二者都强调想问题、办事情必须坚持主观与客观的统一,根据不同的时间、地点和条件,去认识事物的不同性质,都是唯物论与辩证法的统一。</a:t>
                      </a:r>
                    </a:p>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②一切从实际出发,实事求是是具体问题具体分析的基础和前提,要做到具体问题具体分析,首先要坚持一切从实际出发。</a:t>
                      </a:r>
                    </a:p>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③具体问题具体分析是坚持一切从实际出发,实事求是的深入体现和必然结果,离开了具体问题具体分析,即使是正确的方针政策也难以得到贯彻和落实。</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015" y="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5.</a:t>
            </a:r>
            <a:r>
              <a:rPr lang="en-US" sz="2800" b="1">
                <a:latin typeface="微软雅黑" panose="020B0503020204020204" charset="-122"/>
                <a:ea typeface="微软雅黑" panose="020B0503020204020204" charset="-122"/>
                <a:cs typeface="微软雅黑" panose="020B0503020204020204" charset="-122"/>
              </a:rPr>
              <a:t>主要矛盾和次要矛盾的辩证关系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3" name="表格 2"/>
          <p:cNvGraphicFramePr/>
          <p:nvPr>
            <p:custDataLst>
              <p:tags r:id="rId1"/>
            </p:custDataLst>
          </p:nvPr>
        </p:nvGraphicFramePr>
        <p:xfrm>
          <a:off x="620712" y="674370"/>
          <a:ext cx="11102340" cy="6035040"/>
        </p:xfrm>
        <a:graphic>
          <a:graphicData uri="http://schemas.openxmlformats.org/drawingml/2006/table">
            <a:tbl>
              <a:tblPr firstRow="1" bandRow="1">
                <a:tableStyleId>{5940675A-B579-460E-94D1-54222C63F5DA}</a:tableStyleId>
              </a:tblPr>
              <a:tblGrid>
                <a:gridCol w="393065"/>
                <a:gridCol w="948055"/>
                <a:gridCol w="4867910"/>
                <a:gridCol w="4893310"/>
              </a:tblGrid>
              <a:tr h="42037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次要矛盾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137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在事物发展过程中处于支配地位、对事物发展起决定作用的矛盾。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在事物发展过程中处于从属地位、对事物发展不起决定作用的矛盾。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10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处于支配地位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处于从属地位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97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对事物发展起决定作用。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对事物发展不起决定作用。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9359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相互依赖,相互影响。主要矛盾在事物发展过程中处于支配地位、对事物发展起决定作用,因而它的存在与发展规定或影响着其他矛盾的存在和发展;次要矛盾虽然对事物发展不起决定作用,但也会影响主要矛盾的解决。②二者在一定条件下相互转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203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①善于抓住重点,集中力量解决主要矛盾。②学会统筹兼顾,恰当地处理次要矛盾。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015" y="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6.</a:t>
            </a:r>
            <a:r>
              <a:rPr lang="en-US" sz="2800" b="1">
                <a:latin typeface="微软雅黑" panose="020B0503020204020204" charset="-122"/>
                <a:ea typeface="微软雅黑" panose="020B0503020204020204" charset="-122"/>
                <a:cs typeface="微软雅黑" panose="020B0503020204020204" charset="-122"/>
              </a:rPr>
              <a:t>矛盾的主要方面和次要方面的辩证关系</a:t>
            </a:r>
          </a:p>
        </p:txBody>
      </p:sp>
      <p:graphicFrame>
        <p:nvGraphicFramePr>
          <p:cNvPr id="2" name="表格 1"/>
          <p:cNvGraphicFramePr/>
          <p:nvPr>
            <p:custDataLst>
              <p:tags r:id="rId1"/>
            </p:custDataLst>
          </p:nvPr>
        </p:nvGraphicFramePr>
        <p:xfrm>
          <a:off x="696912" y="635635"/>
          <a:ext cx="10937875" cy="5832475"/>
        </p:xfrm>
        <a:graphic>
          <a:graphicData uri="http://schemas.openxmlformats.org/drawingml/2006/table">
            <a:tbl>
              <a:tblPr firstRow="1" bandRow="1">
                <a:tableStyleId>{5940675A-B579-460E-94D1-54222C63F5DA}</a:tableStyleId>
              </a:tblPr>
              <a:tblGrid>
                <a:gridCol w="427355"/>
                <a:gridCol w="1381760"/>
                <a:gridCol w="4970780"/>
                <a:gridCol w="4157980"/>
              </a:tblGrid>
              <a:tr h="42545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矛盾的主要方面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矛盾的次要方面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4335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在矛盾双方中处于支配地位、起着主导作用的矛盾方面。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在矛盾双方中处于被支配地位、不起主导作用的矛盾方面。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54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处于支配地位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处于被支配地位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54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起着主导作用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不起主导作用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9359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相互依赖:事物的性质主要是由主要矛盾的主要方面决定的;矛盾的次要方面对事物的性质也有一定的影响,是事物发展不可缺少的因素。②在一定条件下可以相互转化。矛盾的主次方面变了,事物的性质也就改变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248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看问题既要全面,又要善于分清主流和支流。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3095" y="16129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7.</a:t>
            </a:r>
            <a:r>
              <a:rPr lang="en-US" sz="2800" b="1">
                <a:latin typeface="微软雅黑" panose="020B0503020204020204" charset="-122"/>
                <a:ea typeface="微软雅黑" panose="020B0503020204020204" charset="-122"/>
                <a:cs typeface="微软雅黑" panose="020B0503020204020204" charset="-122"/>
              </a:rPr>
              <a:t>两点论和重点论的关系 </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[2018全国卷Ⅰ第22题]</a:t>
            </a:r>
          </a:p>
        </p:txBody>
      </p:sp>
      <p:graphicFrame>
        <p:nvGraphicFramePr>
          <p:cNvPr id="3" name="表格 2"/>
          <p:cNvGraphicFramePr/>
          <p:nvPr>
            <p:custDataLst>
              <p:tags r:id="rId1"/>
            </p:custDataLst>
          </p:nvPr>
        </p:nvGraphicFramePr>
        <p:xfrm>
          <a:off x="633412" y="898525"/>
          <a:ext cx="11051540" cy="4817745"/>
        </p:xfrm>
        <a:graphic>
          <a:graphicData uri="http://schemas.openxmlformats.org/drawingml/2006/table">
            <a:tbl>
              <a:tblPr firstRow="1" bandRow="1">
                <a:tableStyleId>{5940675A-B579-460E-94D1-54222C63F5DA}</a:tableStyleId>
              </a:tblPr>
              <a:tblGrid>
                <a:gridCol w="328930"/>
                <a:gridCol w="844550"/>
                <a:gridCol w="5017770"/>
                <a:gridCol w="4860290"/>
              </a:tblGrid>
              <a:tr h="47053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两点论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重点论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0855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在认识复杂事物的发展过程时,既要看到主要矛盾,又要看到次要矛盾;在认识某一矛盾时,既要看到矛盾的主要方面,又要看到矛盾的次要方面。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在认识复杂事物的发展过程时,要着重把握主要矛盾;在认识某一矛盾时要着重把握矛盾的主要方面,要抓住主流。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32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反面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一点论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均衡论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7053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两点是有重点的两点;重点是两点中的重点;善于把握重点和主流,坚持两点论和重点论的统一。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619760"/>
            <a:ext cx="11079480"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区分主要矛盾与矛盾的主要方面</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a:t>
            </a:r>
            <a:r>
              <a:rPr lang="zh-CN" sz="2800" b="1">
                <a:solidFill>
                  <a:schemeClr val="tx1"/>
                </a:solidFill>
                <a:latin typeface="微软雅黑" panose="020B0503020204020204" charset="-122"/>
                <a:ea typeface="微软雅黑" panose="020B0503020204020204" charset="-122"/>
                <a:cs typeface="微软雅黑" panose="020B0503020204020204" charset="-122"/>
              </a:rPr>
              <a:t>从内涵上看</a:t>
            </a:r>
            <a:r>
              <a:rPr lang="zh-CN" sz="2800">
                <a:solidFill>
                  <a:schemeClr val="tx1"/>
                </a:solidFill>
                <a:latin typeface="微软雅黑" panose="020B0503020204020204" charset="-122"/>
                <a:ea typeface="微软雅黑" panose="020B0503020204020204" charset="-122"/>
                <a:cs typeface="微软雅黑" panose="020B0503020204020204" charset="-122"/>
              </a:rPr>
              <a:t>:现实存在的事物往往是很复杂的,不只包含一种矛盾,而是一个由多种矛盾构成的矛盾体系,主、次矛盾说的是“矛盾体”,可以称为“一个”或“一种”;矛盾主、次方面研究的是任何一个矛盾中的两个对立面之间的关系,说的是“矛盾侧面”,只能叫“一方”或“方面”。</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a:t>
            </a:r>
            <a:r>
              <a:rPr lang="zh-CN" sz="2800" b="1">
                <a:solidFill>
                  <a:schemeClr val="tx1"/>
                </a:solidFill>
                <a:latin typeface="微软雅黑" panose="020B0503020204020204" charset="-122"/>
                <a:ea typeface="微软雅黑" panose="020B0503020204020204" charset="-122"/>
                <a:cs typeface="微软雅黑" panose="020B0503020204020204" charset="-122"/>
              </a:rPr>
              <a:t>从作用上看</a:t>
            </a:r>
            <a:r>
              <a:rPr lang="zh-CN" sz="2800">
                <a:solidFill>
                  <a:schemeClr val="tx1"/>
                </a:solidFill>
                <a:latin typeface="微软雅黑" panose="020B0503020204020204" charset="-122"/>
                <a:ea typeface="微软雅黑" panose="020B0503020204020204" charset="-122"/>
                <a:cs typeface="微软雅黑" panose="020B0503020204020204" charset="-122"/>
              </a:rPr>
              <a:t>:主要矛盾决定事物的发展进程,常用在办事情、解决问题、在事物发展过程中怎么找出问题关键;矛盾的主要方面常用在看问题上,用于评判事物的利弊、优劣、功过等。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619760"/>
            <a:ext cx="11079480"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rPr>
              <a:t>3.可以通过关键信息来区别</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(1)体现主要矛盾的:抓重点、抓关键、把……作为重中之重、把……作为第一要务、集中优势力量、牵牛要牵牛鼻子、突破口、核心、症结、要害、焦点、着力点、根本、骨干力量、首要地位等。</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(2)体现矛盾的主要方面的:以……为主体、本质、总体、主流、因小失大、权衡利弊、性质、辨方向、识大局等。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619760"/>
            <a:ext cx="11079480"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1.[2018全国卷Ⅱ,21,④]主要矛盾和次要矛盾的相互转化支配着事物的发展变化。	(　　)</a:t>
            </a:r>
          </a:p>
          <a:p>
            <a:pPr indent="0" algn="just" fontAlgn="auto">
              <a:lnSpc>
                <a:spcPct val="150000"/>
              </a:lnSpc>
            </a:pPr>
            <a:r>
              <a:rPr lang="zh-CN" sz="2800" spc="-190">
                <a:solidFill>
                  <a:schemeClr val="tx1"/>
                </a:solidFill>
                <a:uFillTx/>
                <a:latin typeface="微软雅黑" panose="020B0503020204020204" charset="-122"/>
                <a:ea typeface="微软雅黑" panose="020B0503020204020204" charset="-122"/>
                <a:cs typeface="微软雅黑" panose="020B0503020204020204" charset="-122"/>
              </a:rPr>
              <a:t>2.[2016全国卷Ⅰ,21,①]事物的性质是由主要矛盾的主要方面决定的。	(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3.[2017江苏高考,31,B]矛盾的主要方面决定矛盾的次要方面。	(　　)</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　2.√　3.✕</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anim calcmode="lin" valueType="num">
                                      <p:cBhvr additive="base">
                                        <p:cTn id="1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895" y="619760"/>
            <a:ext cx="11079480"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rPr>
              <a:t>8.矛盾分析法</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　　矛盾分析法是我们认识世界和改造世界的根本方法,包括:</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(1)一分为二地看问题,坚持两点论、两分法;</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(2)具体问题具体分析;</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(3)坚持两点论和重点论的统一;</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(4)坚持矛盾的普遍性与特殊性、共性与个性的具体的历史的统一。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18553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辩证否定观与创新意识</a:t>
            </a:r>
          </a:p>
        </p:txBody>
      </p:sp>
      <p:sp>
        <p:nvSpPr>
          <p:cNvPr id="100" name="文本框 99"/>
          <p:cNvSpPr txBox="1"/>
          <p:nvPr/>
        </p:nvSpPr>
        <p:spPr>
          <a:xfrm>
            <a:off x="587375" y="894080"/>
            <a:ext cx="11018520" cy="138366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1.辩证否定观 </a:t>
            </a:r>
            <a:r>
              <a:rPr sz="2800">
                <a:solidFill>
                  <a:srgbClr val="FF0000"/>
                </a:solidFill>
                <a:latin typeface="微软雅黑" panose="020B0503020204020204" charset="-122"/>
                <a:ea typeface="微软雅黑" panose="020B0503020204020204" charset="-122"/>
                <a:cs typeface="微软雅黑" panose="020B0503020204020204" charset="-122"/>
              </a:rPr>
              <a:t>[2019全国卷Ⅲ第21题]</a:t>
            </a:r>
          </a:p>
          <a:p>
            <a:pPr indent="0" fontAlgn="auto">
              <a:lnSpc>
                <a:spcPct val="150000"/>
              </a:lnSpc>
            </a:pP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35647" y="1597025"/>
          <a:ext cx="10896600" cy="3562985"/>
        </p:xfrm>
        <a:graphic>
          <a:graphicData uri="http://schemas.openxmlformats.org/drawingml/2006/table">
            <a:tbl>
              <a:tblPr firstRow="1" bandRow="1">
                <a:tableStyleId>{5940675A-B579-460E-94D1-54222C63F5DA}</a:tableStyleId>
              </a:tblPr>
              <a:tblGrid>
                <a:gridCol w="1169670"/>
                <a:gridCol w="9726930"/>
              </a:tblGrid>
              <a:tr h="7880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辩证的否定,是事物自身的否定,即自己否定自己,自己发展自己。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97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辩证的否定是联系的环节、发展的环节。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05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“扬弃”:既肯定又否定、既克服又保留。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59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树立创新意识,不唯书、不唯上、只唯实。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73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反面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肯定一切或否定一切,即形而上学的否定观。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51815" y="808990"/>
            <a:ext cx="10920095" cy="395605"/>
          </a:xfrm>
          <a:prstGeom prst="rect">
            <a:avLst/>
          </a:prstGeom>
        </p:spPr>
      </p:pic>
      <p:graphicFrame>
        <p:nvGraphicFramePr>
          <p:cNvPr id="2" name="表格 1"/>
          <p:cNvGraphicFramePr/>
          <p:nvPr>
            <p:custDataLst>
              <p:tags r:id="rId1"/>
            </p:custDataLst>
          </p:nvPr>
        </p:nvGraphicFramePr>
        <p:xfrm>
          <a:off x="575945" y="1210945"/>
          <a:ext cx="10908030" cy="8229600"/>
        </p:xfrm>
        <a:graphic>
          <a:graphicData uri="http://schemas.openxmlformats.org/drawingml/2006/table">
            <a:tbl>
              <a:tblPr firstRow="1" bandRow="1">
                <a:tableStyleId>{5940675A-B579-460E-94D1-54222C63F5DA}</a:tableStyleId>
              </a:tblPr>
              <a:tblGrid>
                <a:gridCol w="3108960"/>
                <a:gridCol w="2085975"/>
                <a:gridCol w="1836420"/>
                <a:gridCol w="1690370"/>
                <a:gridCol w="2186305"/>
              </a:tblGrid>
              <a:tr h="2743200">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描述世界是普遍联系。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唯物辩证法的联系观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联系观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2020全国卷Ⅰ,</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T21</a:t>
                      </a:r>
                    </a:p>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2020全国卷Ⅲ,</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T40(1)</a:t>
                      </a:r>
                    </a:p>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2017江苏高考,</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T27</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学会运用唯物辩证法的观点认识事物内部及事物之间的联系、事物的发展、事物之间的对立和统一;树立创新意识,培养批判性思维。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领会发展地看问题的意义。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唯物辩证法的发展观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发展观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algn="l" fontAlgn="auto">
                        <a:lnSpc>
                          <a:spcPct val="150000"/>
                        </a:lnSpc>
                        <a:buClrTx/>
                        <a:buSzTx/>
                        <a:buFontTx/>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2020天津高考,</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T11</a:t>
                      </a:r>
                      <a:endParaRPr lang="en-US" sz="2000" b="0">
                        <a:solidFill>
                          <a:srgbClr val="000000"/>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buClrTx/>
                        <a:buSzTx/>
                        <a:buFontTx/>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2020山东高考,</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T20(1)</a:t>
                      </a:r>
                    </a:p>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2019全国卷Ⅰ,</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8490" y="126365"/>
            <a:ext cx="11079480"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辨析比较            　</a:t>
            </a:r>
            <a:r>
              <a:rPr lang="zh-CN" sz="2800" b="1">
                <a:latin typeface="微软雅黑" panose="020B0503020204020204" charset="-122"/>
                <a:ea typeface="微软雅黑" panose="020B0503020204020204" charset="-122"/>
                <a:cs typeface="微软雅黑" panose="020B0503020204020204" charset="-122"/>
              </a:rPr>
              <a:t>区分辩证否定观与形而上学否定观</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endParaRPr lang="zh-CN"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10247" y="850900"/>
          <a:ext cx="10984865" cy="5744845"/>
        </p:xfrm>
        <a:graphic>
          <a:graphicData uri="http://schemas.openxmlformats.org/drawingml/2006/table">
            <a:tbl>
              <a:tblPr firstRow="1" bandRow="1">
                <a:tableStyleId>{5940675A-B579-460E-94D1-54222C63F5DA}</a:tableStyleId>
              </a:tblPr>
              <a:tblGrid>
                <a:gridCol w="1366520"/>
                <a:gridCol w="4474210"/>
                <a:gridCol w="5144135"/>
              </a:tblGrid>
              <a:tr h="5499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辩证否定观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形而上学否定观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98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否定的动力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事物否定的根源存在于事物的内部,否定是事物的自我否定。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事物否定的根源要到事物的外部去寻找,否定是由外力引起的。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90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否定与肯定的关系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否定的实质是“扬弃”,否定是批判和继承、克服和保留的统一。肯定和否定相互渗透,肯定之中有否定,否定之中有肯定。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把肯定和否定绝对地割裂,主张要么肯定一切,要么否定一切。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96110">
                <a:tc>
                  <a:txBody>
                    <a:bodyPr/>
                    <a:lstStyle/>
                    <a:p>
                      <a:pPr indent="0" algn="ctr" fontAlgn="auto">
                        <a:lnSpc>
                          <a:spcPct val="150000"/>
                        </a:lnSpc>
                        <a:buNone/>
                      </a:pPr>
                      <a:r>
                        <a:rPr lang="en-US" sz="2400" b="0" spc="-209">
                          <a:solidFill>
                            <a:srgbClr val="000000"/>
                          </a:solidFill>
                          <a:uFillTx/>
                          <a:latin typeface="微软雅黑" panose="020B0503020204020204" charset="-122"/>
                          <a:ea typeface="微软雅黑" panose="020B0503020204020204" charset="-122"/>
                          <a:cs typeface="NEU-BZ-S92" charset="0"/>
                        </a:rPr>
                        <a:t>否定与联系和发展的关系</a:t>
                      </a:r>
                      <a:endParaRPr lang="en-US" altLang="en-US" sz="2400" b="0" spc="-209">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否定是事物联系和发展的环节。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把否定看成联系和发展的中断。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7375" y="238125"/>
            <a:ext cx="1101852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2.辩证法的革命批判精神</a:t>
            </a:r>
          </a:p>
        </p:txBody>
      </p:sp>
      <p:graphicFrame>
        <p:nvGraphicFramePr>
          <p:cNvPr id="5" name="表格 4"/>
          <p:cNvGraphicFramePr/>
          <p:nvPr>
            <p:custDataLst>
              <p:tags r:id="rId1"/>
            </p:custDataLst>
          </p:nvPr>
        </p:nvGraphicFramePr>
        <p:xfrm>
          <a:off x="665162" y="1000760"/>
          <a:ext cx="10963275" cy="4092575"/>
        </p:xfrm>
        <a:graphic>
          <a:graphicData uri="http://schemas.openxmlformats.org/drawingml/2006/table">
            <a:tbl>
              <a:tblPr firstRow="1" bandRow="1">
                <a:tableStyleId>{5940675A-B579-460E-94D1-54222C63F5DA}</a:tableStyleId>
              </a:tblPr>
              <a:tblGrid>
                <a:gridCol w="704850"/>
                <a:gridCol w="10258425"/>
              </a:tblGrid>
              <a:tr h="24466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辩证法在对现存事物的肯定的理解中同时包含对现存事物的否定的理解,即对现存事物必然灭亡的理解;②辩证法对每一种既成的形式都是从不断的运动中,因而也是从它的暂时性方面去理解;③辩证法不崇拜任何东西,按其本质来说,它是批判的、革命的和创新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79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①抛弃旧的:密切关注变化发展着的实际,敢于突破与实际不相符合的成规陈说,敢于破除落后的思想观念;②关注新的:注重研究新情况,善于提出新问题,敢于寻找新思路,确立新观念,开拓新境界。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4705" y="1116965"/>
            <a:ext cx="10761980"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a:latin typeface="微软雅黑" panose="020B0503020204020204" charset="-122"/>
                <a:ea typeface="微软雅黑" panose="020B0503020204020204" charset="-122"/>
                <a:cs typeface="微软雅黑" panose="020B0503020204020204" charset="-122"/>
              </a:rPr>
              <a:t>辩证否定观与革命批判精神都要求树立创新意识,但二者的角度有所不同。辩证否定观讲的是在具体的创新过程中,既要保留原来合理的、有益的东西,又要否定其落后的、不适应的部分,创新过程是曲折前进的。辩证法的革命批判精神,从根源上就不承认永恒的东西,认为任何东西都要被新事物代替,这对于树立创新意识更具全面概括的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3390" y="365760"/>
            <a:ext cx="1128585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3.创新的作用</a:t>
            </a: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581660" y="1357630"/>
            <a:ext cx="9791700" cy="39147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3390" y="492760"/>
            <a:ext cx="11285855" cy="396938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4.创新的要求 </a:t>
            </a:r>
            <a:r>
              <a:rPr sz="2800">
                <a:solidFill>
                  <a:srgbClr val="FF0000"/>
                </a:solidFill>
                <a:latin typeface="微软雅黑" panose="020B0503020204020204" charset="-122"/>
                <a:ea typeface="微软雅黑" panose="020B0503020204020204" charset="-122"/>
                <a:cs typeface="微软雅黑" panose="020B0503020204020204" charset="-122"/>
              </a:rPr>
              <a:t>[2020全国卷Ⅱ第40题第(1)问]</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(1)既要尊重书本知识和权威,又要立足实践,解放思想,实事求是。</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(2)密切关注变化发展着的实际,敢于突破与实际不相符合的成规陈说,敢于破除落后的思想观念。</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(3)注重研究新情况,善于提出新问题,敢于寻找新思路,确立新观念,开拓新境界。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9935" y="360045"/>
            <a:ext cx="10951210"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1">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从不同角度把握创新的作用</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1.创新推动社会生产力的发展(经济角度);创新推动生产关系和社会制度的变革(政治角度);创新推动人类思维和文化的发展(文化角度)。</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2.实践基础上的理论创新是社会发展和变革的先导(社会角度)。</a:t>
            </a:r>
          </a:p>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教材纵横</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创新的哲学依据</a:t>
            </a:r>
            <a:endParaRPr sz="28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883602" y="3700780"/>
          <a:ext cx="10817860" cy="6583680"/>
        </p:xfrm>
        <a:graphic>
          <a:graphicData uri="http://schemas.openxmlformats.org/drawingml/2006/table">
            <a:tbl>
              <a:tblPr firstRow="1" bandRow="1">
                <a:tableStyleId>{5940675A-B579-460E-94D1-54222C63F5DA}</a:tableStyleId>
              </a:tblPr>
              <a:tblGrid>
                <a:gridCol w="1577975"/>
                <a:gridCol w="9239885"/>
              </a:tblGrid>
              <a:tr h="7931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唯物论角度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物质决定意识,要求我们一切从实际出发。客观实际情况是不断变化发展的,想问题办事情只有从变化发展的实际出发,才能使主观与客观达到具体的历史的统一,因此我们必须发扬创新精神,反对因循守旧。②发挥主观能动性必须与尊重客观规律相结合。这要求我们坚持实事求是与解放思想的统一,与时俱进,开拓创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39152" y="797560"/>
          <a:ext cx="10817225" cy="5173345"/>
        </p:xfrm>
        <a:graphic>
          <a:graphicData uri="http://schemas.openxmlformats.org/drawingml/2006/table">
            <a:tbl>
              <a:tblPr firstRow="1" bandRow="1">
                <a:tableStyleId>{5940675A-B579-460E-94D1-54222C63F5DA}</a:tableStyleId>
              </a:tblPr>
              <a:tblGrid>
                <a:gridCol w="1577975"/>
                <a:gridCol w="9239250"/>
              </a:tblGrid>
              <a:tr h="40525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辩证法角度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发展的实质是事物的前进和上升,是新事物的产生和旧事物的灭亡。方法论:要求我们用发展的观点看问题,要坚持与时俱进,培养创新精神,促进新事物的成长。②辩证的否定是发展的环节,是实现新事物产生和促使旧事物灭亡的根本途径,它要求我们树立创新意识,做到不唯书,不唯上,只唯实。③辩证法的本质是革命的、批判的、创新的,要求敢于突破与实际不相符合的成规陈说,敢于破除落后的思想观念;注重研究新情况,善于提出新问题,敢于寻找新思路,确立新观念,开拓新境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07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认识论角度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认识具有反复性、无限性,要求我们与时俱进,开拓创新,在实践中认识和发现真理,在实践中检验和发展真理。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25203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联系观</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发展观</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rPr>
              <a:t>矛盾观</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4   辩证否定观与创新意识</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0647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联系观</a:t>
            </a:r>
          </a:p>
        </p:txBody>
      </p:sp>
      <p:graphicFrame>
        <p:nvGraphicFramePr>
          <p:cNvPr id="2" name="表格 1"/>
          <p:cNvGraphicFramePr/>
          <p:nvPr>
            <p:custDataLst>
              <p:tags r:id="rId1"/>
            </p:custDataLst>
          </p:nvPr>
        </p:nvGraphicFramePr>
        <p:xfrm>
          <a:off x="682307" y="901700"/>
          <a:ext cx="11029950" cy="5655945"/>
        </p:xfrm>
        <a:graphic>
          <a:graphicData uri="http://schemas.openxmlformats.org/drawingml/2006/table">
            <a:tbl>
              <a:tblPr firstRow="1" bandRow="1">
                <a:tableStyleId>{5940675A-B579-460E-94D1-54222C63F5DA}</a:tableStyleId>
              </a:tblPr>
              <a:tblGrid>
                <a:gridCol w="882650"/>
                <a:gridCol w="10147300"/>
              </a:tblGrid>
              <a:tr h="309753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联系观的考查几乎每年都会涉及。以选择题形式考查时,多涉及联系的客观性、多样性以及整体与部分的关系等知识点。以非选择题形式考查时,主要考查考生运用整体与部分的辩证关系原理分析、论证问题的能力,引导考生树立科学精神核心素养。备考时,要关注我国经济社会发展过程中各地区、各领域之间的内在联系,准确理解联系的普遍性、客观性、多样性、条件性,掌握整体与部分的辩证关系原理。</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7775">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1.联系的客观性(自在事物的联系和人为事物的联系)   2.联系的多样性</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3.整体与部分的辩证关系           4.系统优化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633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1.联系的普遍性</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2.联系的客观性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0"/>
            <a:ext cx="11111230"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[2020全国卷Ⅲ,40(1),12]阅读材料,完成下列要求。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黄河是中华民族的母亲河,也是一条桀骜难驯的忧患河。“九曲黄河万里沙”,三年两决口、百年一改道,曾给沿岸百姓带来深重灾难。中华民族始终在同黄河水旱灾害作斗争,但是受主客观条件的制约,黄河屡治屡决的状况没有得到根本改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20世纪中叶,黄河治理的千古难题历史性地交到了中国共产党人手中。1952年,毛泽东发出“要把黄河的事情办好”的伟大号召,动员和激励了千百万黄河儿女兴修水利、筑坝拦洪、修复生态,开启了破解黄河治理千古难题之旅。经过几代人不屈不挠的顽强拼搏,特别是党的十八大以来按照“节水优先、空间均衡、系统治理、两手发力”的治水</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737235" y="246380"/>
            <a:ext cx="815340" cy="3714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表头新_1.jpg" descr="id:2147499492;FounderCES"/>
          <p:cNvPicPr>
            <a:picLocks noChangeAspect="1"/>
          </p:cNvPicPr>
          <p:nvPr/>
        </p:nvPicPr>
        <p:blipFill>
          <a:blip r:embed="rId4"/>
          <a:stretch>
            <a:fillRect/>
          </a:stretch>
        </p:blipFill>
        <p:spPr>
          <a:xfrm>
            <a:off x="552450" y="957580"/>
            <a:ext cx="10920095" cy="395605"/>
          </a:xfrm>
          <a:prstGeom prst="rect">
            <a:avLst/>
          </a:prstGeom>
        </p:spPr>
      </p:pic>
      <p:graphicFrame>
        <p:nvGraphicFramePr>
          <p:cNvPr id="2" name="表格 1"/>
          <p:cNvGraphicFramePr/>
          <p:nvPr>
            <p:custDataLst>
              <p:tags r:id="rId1"/>
            </p:custDataLst>
          </p:nvPr>
        </p:nvGraphicFramePr>
        <p:xfrm>
          <a:off x="565785" y="1363980"/>
          <a:ext cx="10908030" cy="6858000"/>
        </p:xfrm>
        <a:graphic>
          <a:graphicData uri="http://schemas.openxmlformats.org/drawingml/2006/table">
            <a:tbl>
              <a:tblPr firstRow="1" bandRow="1">
                <a:tableStyleId>{5940675A-B579-460E-94D1-54222C63F5DA}</a:tableStyleId>
              </a:tblPr>
              <a:tblGrid>
                <a:gridCol w="3108960"/>
                <a:gridCol w="2085975"/>
                <a:gridCol w="1836420"/>
                <a:gridCol w="1690370"/>
                <a:gridCol w="2186305"/>
              </a:tblGrid>
              <a:tr h="1337310">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领会全面地看问题的意义;学会运用矛盾分析法观察和处理问题。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唯物辩证法的矛盾观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矛盾观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2020山东高考,</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T14</a:t>
                      </a:r>
                    </a:p>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2019全国卷Ⅱ,</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学会运用唯物辩证法的观点认识事物内部及事物之间的联系、事物的发展、事物之间的对立和统一;树立创新意识,培养批判性思维。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lToBr>
                      <a:noFill/>
                    </a:lnTlToBr>
                    <a:lnBlToTr>
                      <a:noFill/>
                    </a:lnBlToTr>
                    <a:noFill/>
                  </a:tcPr>
                </a:tc>
              </a:tr>
              <a:tr h="1720850">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辩证否定观与创新意识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辩证否定观与创新意识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2020全国卷Ⅱ,</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T40(1)</a:t>
                      </a:r>
                    </a:p>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2019全国卷Ⅲ,</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T23</a:t>
                      </a:r>
                    </a:p>
                    <a:p>
                      <a:pPr indent="0" fontAlgn="auto">
                        <a:lnSpc>
                          <a:spcPct val="15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2018江苏高考,</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T32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8810" y="151765"/>
            <a:ext cx="11111230" cy="6554470"/>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思路进行的全面整治,黄河水沙治理取得显著成效,实现连续20年不断流,黄河流域生态环境持续明显向好,经济社会发展水平不断提升,黄河儿女交出了一份优异的治黄答卷。</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2019年9月,习近平总书记郑重宣布,黄河流域生态保护和高质量发展是重大国家战略。他深入剖析黄河水少沙多等难题症结,强调黄河治理要坚持“绿水青山就是金山银山”的理念;坚持生态优先、绿色发展,紧紧抓住水沙关系调节这个“牛鼻子”;坚持山水林田湖草综合治理、系统治理、源头治理。习近平总书记关于黄河治理的战略思想,为“让黄河成为造福人民的幸福河”提供了行动指南。</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运用整体与部分辩证关系原理说明黄河治理战略思想的科学性。</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8160" y="0"/>
            <a:ext cx="10250805"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621347" y="732155"/>
          <a:ext cx="11037570" cy="5076825"/>
        </p:xfrm>
        <a:graphic>
          <a:graphicData uri="http://schemas.openxmlformats.org/drawingml/2006/table">
            <a:tbl>
              <a:tblPr firstRow="1" bandRow="1">
                <a:tableStyleId>{5940675A-B579-460E-94D1-54222C63F5DA}</a:tableStyleId>
              </a:tblPr>
              <a:tblGrid>
                <a:gridCol w="4497070"/>
                <a:gridCol w="6540500"/>
              </a:tblGrid>
              <a:tr h="4552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提取信息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对接知识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2845">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整体和部分的辩证关系原理。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整体与部分的关系原理要求树立全局观念,立足整体,统筹全局,抓住关键部分,选择最优方案。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078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坚持山水林田湖草综合治理、系统治理、源头治理。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树立全局观念,立足整体,统筹全局,选择最优方案,实现整体的最优目标。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525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黄河治理要坚持“绿水青山就是金山银山”的理念;坚持生态优先、绿色发展,紧紧抓住水沙关系调节这个“牛鼻子”。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重视部分的作用,用局部的发展推动整体的发展。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1965" y="840105"/>
            <a:ext cx="11210290" cy="461581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 整体与部分的关系原理要求树立全局观念,立足整体,统筹全局,抓住关键部分,选择最优方案。黄河治理是一个系统工程,涉及环境修复保护和生产生活各个方面。黄河治理的战略思想坚持生态优先,紧紧抓住水沙关系调节这个关键,推动黄河治理工作整体发展;坚持综合治理、系统治理、源头治理,统筹水沙治理、环境保护、经济发展和民众生活各项工作,实现整体最优目标。</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695" y="1130300"/>
            <a:ext cx="10844530"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备考启示</a:t>
            </a:r>
            <a:r>
              <a:rPr sz="2800">
                <a:latin typeface="微软雅黑" panose="020B0503020204020204" charset="-122"/>
                <a:ea typeface="微软雅黑" panose="020B0503020204020204" charset="-122"/>
                <a:cs typeface="微软雅黑" panose="020B0503020204020204" charset="-122"/>
                <a:sym typeface="+mn-ea"/>
              </a:rPr>
              <a:t>　本题属于说明类试题,要求运用指定的知识分析论证问题,这体现了高考对考生必备知识和关键能力的重视,因此考生在平时复习备考中要学会对教材的主干知识做到宏观一中观一微观的准确理解和灵活应用。</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289935" cy="67697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发展观</a:t>
            </a:r>
          </a:p>
        </p:txBody>
      </p:sp>
      <p:graphicFrame>
        <p:nvGraphicFramePr>
          <p:cNvPr id="2" name="表格 1"/>
          <p:cNvGraphicFramePr/>
          <p:nvPr>
            <p:custDataLst>
              <p:tags r:id="rId1"/>
            </p:custDataLst>
          </p:nvPr>
        </p:nvGraphicFramePr>
        <p:xfrm>
          <a:off x="293052" y="947420"/>
          <a:ext cx="11271250" cy="4638040"/>
        </p:xfrm>
        <a:graphic>
          <a:graphicData uri="http://schemas.openxmlformats.org/drawingml/2006/table">
            <a:tbl>
              <a:tblPr firstRow="1" bandRow="1">
                <a:tableStyleId>{5940675A-B579-460E-94D1-54222C63F5DA}</a:tableStyleId>
              </a:tblPr>
              <a:tblGrid>
                <a:gridCol w="1372235"/>
                <a:gridCol w="9899015"/>
              </a:tblGrid>
              <a:tr h="2642870">
                <a:tc>
                  <a:txBody>
                    <a:bodyPr/>
                    <a:lstStyle/>
                    <a:p>
                      <a:pPr indent="0" algn="ctr" fontAlgn="auto">
                        <a:lnSpc>
                          <a:spcPct val="150000"/>
                        </a:lnSpc>
                        <a:buNone/>
                      </a:pPr>
                      <a:endParaRPr lang="en-US" sz="23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命题分析</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近年高考对发展观的考查较多,主要考查发展的实质、量变与质变的辩证关系。考查形式以选择题为主,非选择题也有所涉及,以说明类、措施类题型为主,考查考生的辨识与判断、分析与综合能力。备考时,要关注我国“十三五”时期的成就、“十四五”规划开局的做法等,准确理解发展的实质、发展的前进性与曲折性、量变与质变的关系等知识。</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7600">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已考视角</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1.发展的实质</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2.量变与质变的关系</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7570">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预测视角</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300" b="0">
                          <a:solidFill>
                            <a:srgbClr val="000000"/>
                          </a:solidFill>
                          <a:latin typeface="微软雅黑" panose="020B0503020204020204" charset="-122"/>
                          <a:ea typeface="微软雅黑" panose="020B0503020204020204" charset="-122"/>
                          <a:cs typeface="微软雅黑" panose="020B0503020204020204" charset="-122"/>
                        </a:rPr>
                        <a:t>事物的发展是前进性与曲折性的统一</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7525" y="132715"/>
            <a:ext cx="11156315" cy="613918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en-US" altLang="zh-CN" sz="2600" b="0">
                <a:solidFill>
                  <a:schemeClr val="tx1"/>
                </a:solidFill>
                <a:uFillTx/>
                <a:latin typeface="微软雅黑" panose="020B0503020204020204" charset="-122"/>
                <a:ea typeface="微软雅黑" panose="020B0503020204020204" charset="-122"/>
                <a:cs typeface="微软雅黑" panose="020B0503020204020204" charset="-122"/>
              </a:rPr>
              <a:t>2   </a:t>
            </a:r>
            <a:r>
              <a:rPr sz="2600" b="0">
                <a:solidFill>
                  <a:schemeClr val="tx1"/>
                </a:solidFill>
                <a:uFillTx/>
                <a:latin typeface="微软雅黑" panose="020B0503020204020204" charset="-122"/>
                <a:ea typeface="微软雅黑" panose="020B0503020204020204" charset="-122"/>
                <a:cs typeface="微软雅黑" panose="020B0503020204020204" charset="-122"/>
              </a:rPr>
              <a:t>[2020山东高考,20(1),8]“新故相推,日生不滞。”70多年来,新中国不断发展壮大,日益走近世界舞台的中央。 </a:t>
            </a:r>
          </a:p>
          <a:p>
            <a:pPr indent="0" algn="just" fontAlgn="auto">
              <a:lnSpc>
                <a:spcPct val="150000"/>
              </a:lnSpc>
            </a:pPr>
            <a:r>
              <a:rPr sz="2600" b="0">
                <a:solidFill>
                  <a:schemeClr val="tx1"/>
                </a:solidFill>
                <a:uFillTx/>
                <a:latin typeface="微软雅黑" panose="020B0503020204020204" charset="-122"/>
                <a:ea typeface="微软雅黑" panose="020B0503020204020204" charset="-122"/>
                <a:cs typeface="微软雅黑" panose="020B0503020204020204" charset="-122"/>
              </a:rPr>
              <a:t>◆</a:t>
            </a:r>
            <a:r>
              <a:rPr sz="2600" b="1">
                <a:solidFill>
                  <a:schemeClr val="tx1"/>
                </a:solidFill>
                <a:uFillTx/>
                <a:latin typeface="微软雅黑" panose="020B0503020204020204" charset="-122"/>
                <a:ea typeface="微软雅黑" panose="020B0503020204020204" charset="-122"/>
                <a:cs typeface="微软雅黑" panose="020B0503020204020204" charset="-122"/>
              </a:rPr>
              <a:t>与新事物一起成长</a:t>
            </a:r>
            <a:endParaRPr sz="26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600" b="0">
                <a:solidFill>
                  <a:schemeClr val="tx1"/>
                </a:solidFill>
                <a:uFillTx/>
                <a:latin typeface="微软雅黑" panose="020B0503020204020204" charset="-122"/>
                <a:ea typeface="微软雅黑" panose="020B0503020204020204" charset="-122"/>
                <a:cs typeface="微软雅黑" panose="020B0503020204020204" charset="-122"/>
              </a:rPr>
              <a:t>       新中国成立70多年来的历史,是一部与新事物同行、和新事物一起成长的历史。从新中国成立初期的社会主义“三大改造”,到改革开放初期的农村家庭联产承包责任制,再到国有企业的股份制改革、民营企业的发展壮大;从产业扶贫中的“公司+合作社”,到城市共享经济的“互联网+”,再到云计算、大数据、区块链、物联网……新事物层出不穷,一桩桩一件件,体现出发展不止、变革常新的社会发展规律,刻印下国家与新事物一起成长的深深足迹。</a:t>
            </a:r>
          </a:p>
          <a:p>
            <a:pPr indent="0" algn="just" fontAlgn="auto">
              <a:lnSpc>
                <a:spcPct val="150000"/>
              </a:lnSpc>
            </a:pPr>
            <a:r>
              <a:rPr sz="2600" b="0">
                <a:solidFill>
                  <a:schemeClr val="tx1"/>
                </a:solidFill>
                <a:uFillTx/>
                <a:latin typeface="微软雅黑" panose="020B0503020204020204" charset="-122"/>
                <a:ea typeface="微软雅黑" panose="020B0503020204020204" charset="-122"/>
                <a:cs typeface="微软雅黑" panose="020B0503020204020204" charset="-122"/>
              </a:rPr>
              <a:t>       结合材料,从唯物辩证法角度,阐明我们应该如何与新事物一起成长。</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38175" y="372745"/>
            <a:ext cx="789940" cy="3905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298450"/>
            <a:ext cx="11196320" cy="737235"/>
          </a:xfrm>
          <a:prstGeom prst="rect">
            <a:avLst/>
          </a:prstGeom>
          <a:noFill/>
          <a:ln w="9525">
            <a:noFill/>
          </a:ln>
        </p:spPr>
        <p:txBody>
          <a:bodyPr wrap="square">
            <a:spAutoFit/>
          </a:bodyPr>
          <a:lstStyle/>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  </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2" name="图片 1"/>
          <p:cNvPicPr>
            <a:picLocks noChangeAspect="1"/>
          </p:cNvPicPr>
          <p:nvPr/>
        </p:nvPicPr>
        <p:blipFill>
          <a:blip r:embed="rId2"/>
          <a:stretch>
            <a:fillRect/>
          </a:stretch>
        </p:blipFill>
        <p:spPr>
          <a:xfrm>
            <a:off x="1343660" y="881380"/>
            <a:ext cx="9505950" cy="50958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7840" y="901065"/>
            <a:ext cx="11196320" cy="332295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新事物符合客观规律、具有强大生命力和远大前途;我们要顺应时代发展潮流,善于发现新事物并热情支持其成长;保持开放包容的心态,接受新事物一时的不足,并克服困难促使新事物日臻完善;树立创新意识,提高创新能力,勇于开拓创新。</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210" y="1370330"/>
            <a:ext cx="10864215" cy="203009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试题分析</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本题以新中国不断发展壮大为情境素材,提出设问要求:我们应该如何与新事物一起成长,富有新意。解答本题需要考生灵活运用发展观的有关知识,结合材料中的提示信息,按照要求准确回答。</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7949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矛盾观</a:t>
            </a:r>
          </a:p>
        </p:txBody>
      </p:sp>
      <p:graphicFrame>
        <p:nvGraphicFramePr>
          <p:cNvPr id="2" name="表格 1"/>
          <p:cNvGraphicFramePr/>
          <p:nvPr>
            <p:custDataLst>
              <p:tags r:id="rId1"/>
            </p:custDataLst>
          </p:nvPr>
        </p:nvGraphicFramePr>
        <p:xfrm>
          <a:off x="306387" y="843915"/>
          <a:ext cx="11417300" cy="5856605"/>
        </p:xfrm>
        <a:graphic>
          <a:graphicData uri="http://schemas.openxmlformats.org/drawingml/2006/table">
            <a:tbl>
              <a:tblPr firstRow="1" bandRow="1">
                <a:tableStyleId>{5940675A-B579-460E-94D1-54222C63F5DA}</a:tableStyleId>
              </a:tblPr>
              <a:tblGrid>
                <a:gridCol w="1303020"/>
                <a:gridCol w="10114280"/>
              </a:tblGrid>
              <a:tr h="2753995">
                <a:tc>
                  <a:txBody>
                    <a:bodyPr/>
                    <a:lstStyle/>
                    <a:p>
                      <a:pPr indent="0" algn="ctr" fontAlgn="auto">
                        <a:lnSpc>
                          <a:spcPct val="150000"/>
                        </a:lnSpc>
                        <a:buNone/>
                      </a:pPr>
                      <a:endParaRPr lang="en-US" sz="24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近年高考对矛盾观的考查频率很高,主要考查矛盾的同一性和斗争性、矛盾的普遍性与特殊性的关系、主次矛盾、两点论与重点论的统一等知识点。考查形式以选择题为主,非选择题也有所涉及,主要考查考生的辨识与判断、分析与综合能力,凸显科学精神核心素养。备考时,要结合人与自然的关系,理解对立统一的观点;结合党和政府工作的重点,理解主次矛盾的关系。</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3450">
                <a:tc>
                  <a:txBody>
                    <a:bodyPr/>
                    <a:lstStyle/>
                    <a:p>
                      <a:pPr indent="0" algn="ctr" fontAlgn="auto">
                        <a:lnSpc>
                          <a:spcPct val="150000"/>
                        </a:lnSpc>
                        <a:buNone/>
                      </a:pPr>
                      <a:endParaRPr lang="en-US" sz="24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1.矛盾的同一性和斗争性</a:t>
                      </a:r>
                    </a:p>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2.矛盾的普遍性与特殊性的关系</a:t>
                      </a:r>
                    </a:p>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3.矛盾的主要方面与次要方面</a:t>
                      </a:r>
                    </a:p>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4.主要矛盾和次要矛盾</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916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两点论与重点论的统一</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95630" y="890905"/>
          <a:ext cx="11198860" cy="5076825"/>
        </p:xfrm>
        <a:graphic>
          <a:graphicData uri="http://schemas.openxmlformats.org/drawingml/2006/table">
            <a:tbl>
              <a:tblPr firstRow="1" bandRow="1">
                <a:tableStyleId>{5940675A-B579-460E-94D1-54222C63F5DA}</a:tableStyleId>
              </a:tblPr>
              <a:tblGrid>
                <a:gridCol w="3172460"/>
                <a:gridCol w="8026400"/>
              </a:tblGrid>
              <a:tr h="5076825">
                <a:tc>
                  <a:txBody>
                    <a:bodyPr/>
                    <a:lstStyle/>
                    <a:p>
                      <a:pPr indent="0" algn="ctr"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主要考查整体与部分的关系、矛盾的普遍性与特殊性的辩证关系、具体问题具体分析、辩证否定观与创新意识等主干知识。</a:t>
                      </a: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以选择题进行考查时,主要体现在对某一观点,如联系观、发展观、矛盾观等内部进行综合考查;以非选择题进行考查时,主要考查本专题的主干知识,突出考查考生的分析与综合、据理与论证能力。</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主要以各地经济社会发展过程中出现的具体事例为背景材料,以选择题或非选择题形式,考查如何坚持唯物辩证法,反对形而上学。</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以漫画、简洁的文字等为情境内容的呈现方式,考查考生对联系观、发展观、矛盾观等知识的综合理解,注重考查考生的创新思维。</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710" y="75565"/>
            <a:ext cx="1119822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3  [2020山东高考,14,3]习近平总书记强调,城市发展和治理要统筹好生产、生活、生态三大空间布局。在我国城市化进程的推进和城市规模的拓展过程中,只有实现人口与环境、生产与生活、城市发展与生态保护之间的平衡,“鱼与熊掌”兼得,才能建设人与自然和谐相处、共生共荣的宜居城市。对上述材料分析正确的是</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A.联系的客观性和无条件性要求人们统筹好生产、生活、生态三者关系</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B.“鱼与熊掌”兼得是基于矛盾的同一性和斗争性相互结合推动事物发展</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C.建设宜居城市需要人们通过实践搭建新的自在事物的联系</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D.宜居城市建设要坚持主要矛盾和次要矛盾的统一</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03580" y="313690"/>
            <a:ext cx="72199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6890" y="330835"/>
            <a:ext cx="11158220" cy="590804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城市发展和环境保护,一方面,二者存在对立;另一方面,如果在城市发展和治理中统筹处理好生产、生活、生态三大空间布局,在对立中把握统一,是能实现“鱼与熊掌”兼得的。因此,“鱼与熊掌”兼得体现了矛盾双方既对立又统一,由此推动事物的运动、变化和发展,B符合题意。联系的普遍性和客观性,要求我们统筹好生产、生活、生态三者之间的关系。但联系是有条件的,而不是无条件的,排除A。联系具有客观性,建设宜居城市需要我们根据事物固有的联系,改变事物的状态,通过实践建立新的具体联系(新的人为事物的联系),而不是搭建新的自在事物的联系,C错误。宜居城市建设要正确处理好人口与环境、生产与生活、</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6890" y="721995"/>
            <a:ext cx="11158220" cy="267652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城市发展与生态保护之间的关系,即处理好矛盾的两个基本方面(矛盾的主要方面与次要方面)之间的关系,坚持矛盾的主要方面和次要方面的统一,而不是主要矛盾和次要矛盾的统一,D不符合题意。  </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r>
              <a:rPr lang="zh-CN" sz="2800" b="1">
                <a:latin typeface="微软雅黑" panose="020B0503020204020204" charset="-122"/>
                <a:ea typeface="微软雅黑" panose="020B0503020204020204" charset="-122"/>
                <a:cs typeface="微软雅黑" panose="020B0503020204020204" charset="-122"/>
                <a:sym typeface="+mn-ea"/>
              </a:rPr>
              <a:t>  </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9925" y="1270635"/>
            <a:ext cx="11124565" cy="203009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sz="2800">
                <a:latin typeface="微软雅黑" panose="020B0503020204020204" charset="-122"/>
                <a:ea typeface="微软雅黑" panose="020B0503020204020204" charset="-122"/>
                <a:cs typeface="微软雅黑" panose="020B0503020204020204" charset="-122"/>
                <a:sym typeface="+mn-ea"/>
              </a:rPr>
              <a:t>本题的题肢不再是哲学原理的简答复述,而是材料与原理结合并加以改造后得出的题肢。解答此类试题需要考生在准确理解和掌握哲学原理的基础上,结合材料的主旨,仔细分析选项,判断筛选。</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0618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辩证否定观与创新意识</a:t>
            </a:r>
          </a:p>
        </p:txBody>
      </p:sp>
      <p:graphicFrame>
        <p:nvGraphicFramePr>
          <p:cNvPr id="2" name="表格 1"/>
          <p:cNvGraphicFramePr/>
          <p:nvPr>
            <p:custDataLst>
              <p:tags r:id="rId1"/>
            </p:custDataLst>
          </p:nvPr>
        </p:nvGraphicFramePr>
        <p:xfrm>
          <a:off x="342582" y="855345"/>
          <a:ext cx="11368405" cy="5750560"/>
        </p:xfrm>
        <a:graphic>
          <a:graphicData uri="http://schemas.openxmlformats.org/drawingml/2006/table">
            <a:tbl>
              <a:tblPr firstRow="1" bandRow="1">
                <a:tableStyleId>{5940675A-B579-460E-94D1-54222C63F5DA}</a:tableStyleId>
              </a:tblPr>
              <a:tblGrid>
                <a:gridCol w="1591945"/>
                <a:gridCol w="9776460"/>
              </a:tblGrid>
              <a:tr h="3840480">
                <a:tc>
                  <a:txBody>
                    <a:bodyPr/>
                    <a:lstStyle/>
                    <a:p>
                      <a:pPr indent="0" algn="ctr" fontAlgn="auto">
                        <a:lnSpc>
                          <a:spcPct val="150000"/>
                        </a:lnSpc>
                        <a:buNone/>
                      </a:pPr>
                      <a:endParaRPr lang="en-US" sz="24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1">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近年高考对辩证否定观与创新意识的考查有所增强,既有单独考查辩证否定观的特点、实质以及创新的作用的试题,也有综合辩证法的其他知识考查创新意识的试题。考查形式选择题、非选择题均有,且非选择题比重有所上升。命题素材相对稳定,多是新时代背景下青年、科技领航者等作出的贡献以及中国人民的理论探索等,旨在培养考生科学精神核心素养。备考时,要结合我国对优秀传统文化的创造性转化与创新性发展,综合理解辩证否定观与创新意识。</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1.辩证否定观</a:t>
                      </a:r>
                    </a:p>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2.创新的作用、要求</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280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辩证否定的实质</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6250" y="-56515"/>
            <a:ext cx="11238865" cy="697039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4  [2020全国卷Ⅱ,40(1),12]阅读材料,完成下列要求。</a:t>
            </a:r>
          </a:p>
          <a:p>
            <a:pPr indent="0" algn="just" fontAlgn="auto">
              <a:lnSpc>
                <a:spcPct val="15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脱贫攻坚是历史给出的时代考题,广大青年成为解答时代考题的生力军。</a:t>
            </a:r>
          </a:p>
          <a:p>
            <a:pPr indent="0" algn="just" fontAlgn="auto">
              <a:lnSpc>
                <a:spcPct val="15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乡村网红青年小甘搭乘“短视频+电商”的快车,开辟山区农产品销售新渠道,2018年,其团队共推介销售农副产品400多万公斤,产值超过2 300万元,实现了和大山里的乡亲们“一起走上致富路”的理想。</a:t>
            </a:r>
          </a:p>
          <a:p>
            <a:pPr indent="0" algn="just" fontAlgn="auto">
              <a:lnSpc>
                <a:spcPct val="15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青年教师胡博士,“一门心思帮助村民脱贫”,运用大数据,精准解决农村贫困户就业和培训难题。他与当地的就业部门合作,打造智能就业平台,实现劳动力与岗位智能化匹配,3年推荐就业岗位超12万次;开发培</a:t>
            </a: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训人员智能化管理体系,有针对性地为贫困户提供订单式岗位培训。</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       青年学子小锋休学创业,投身高效晶硅太阳能材料的批量制造,致力于</a:t>
            </a:r>
            <a:r>
              <a:rPr lang="en-US" altLang="zh-CN" sz="2700">
                <a:uFillTx/>
                <a:latin typeface="微软雅黑" panose="020B0503020204020204" charset="-122"/>
                <a:ea typeface="微软雅黑" panose="020B0503020204020204" charset="-122"/>
                <a:cs typeface="微软雅黑" panose="020B0503020204020204" charset="-122"/>
                <a:sym typeface="+mn-ea"/>
              </a:rPr>
              <a:t>光伏扶贫。他使用公司自产太阳能电池板,帮助居民在自家屋顶建光伏电</a:t>
            </a:r>
            <a:r>
              <a:rPr lang="zh-CN" altLang="en-US" sz="2700">
                <a:uFillTx/>
                <a:latin typeface="微软雅黑" panose="020B0503020204020204" charset="-122"/>
                <a:ea typeface="微软雅黑" panose="020B0503020204020204" charset="-122"/>
                <a:cs typeface="微软雅黑" panose="020B0503020204020204" charset="-122"/>
                <a:sym typeface="+mn-ea"/>
              </a:rPr>
              <a:t>站，</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553085" y="215265"/>
            <a:ext cx="72199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000" y="186690"/>
            <a:ext cx="11176635" cy="6485255"/>
          </a:xfrm>
          <a:prstGeom prst="rect">
            <a:avLst/>
          </a:prstGeom>
          <a:noFill/>
          <a:ln w="9525">
            <a:noFill/>
          </a:ln>
        </p:spPr>
        <p:txBody>
          <a:bodyPr wrap="square">
            <a:spAutoFit/>
          </a:bodyPr>
          <a:lstStyle/>
          <a:p>
            <a:pPr indent="0" algn="just" fontAlgn="auto">
              <a:lnSpc>
                <a:spcPct val="150000"/>
              </a:lnSpc>
            </a:pPr>
            <a:r>
              <a:rPr lang="en-US" altLang="zh-CN" sz="2800">
                <a:uFillTx/>
                <a:latin typeface="微软雅黑" panose="020B0503020204020204" charset="-122"/>
                <a:ea typeface="微软雅黑" panose="020B0503020204020204" charset="-122"/>
                <a:cs typeface="微软雅黑" panose="020B0503020204020204" charset="-122"/>
                <a:sym typeface="+mn-ea"/>
              </a:rPr>
              <a:t>将太阳能资源转化为电能,居民从售电款中获得分红,目前已有陕西、河北、广西等地千户居民成功脱贫。</a:t>
            </a:r>
            <a:endParaRPr lang="en-US" altLang="zh-CN" sz="28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800">
                <a:uFillTx/>
                <a:latin typeface="微软雅黑" panose="020B0503020204020204" charset="-122"/>
                <a:ea typeface="微软雅黑" panose="020B0503020204020204" charset="-122"/>
                <a:cs typeface="微软雅黑" panose="020B0503020204020204" charset="-122"/>
                <a:sym typeface="+mn-ea"/>
              </a:rPr>
              <a:t>       立志“帮老百姓脱贫”的海归青年小静辞掉北京的工作,返回“中国山楂之乡”创业。她组建山楂研发团队,用科技提升山楂的附加值,促进山楂产业转型升级;通过吸纳1 400余户贫困户入股、建立扶贫工厂、带动就业等,帮助当地农民增收。</a:t>
            </a:r>
          </a:p>
          <a:p>
            <a:pPr indent="0" algn="just" fontAlgn="auto">
              <a:lnSpc>
                <a:spcPct val="150000"/>
              </a:lnSpc>
            </a:pPr>
            <a:r>
              <a:rPr lang="en-US" altLang="zh-CN" sz="2800">
                <a:uFillTx/>
                <a:latin typeface="微软雅黑" panose="020B0503020204020204" charset="-122"/>
                <a:ea typeface="微软雅黑" panose="020B0503020204020204" charset="-122"/>
                <a:cs typeface="微软雅黑" panose="020B0503020204020204" charset="-122"/>
                <a:sym typeface="+mn-ea"/>
              </a:rPr>
              <a:t>       </a:t>
            </a: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在脱贫攻坚的主战场,一代青年正用青春演绎着一个个精彩的扶贫故事,涓涓细流正汇聚成乡村振兴的时代洪流。</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      运用创新意识的知识,说明四位青年为什么能够在脱贫攻坚的主战场作出贡献。</a:t>
            </a:r>
            <a:endParaRPr lang="en-US" alt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2445" y="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316547" y="681990"/>
          <a:ext cx="11584940" cy="6035040"/>
        </p:xfrm>
        <a:graphic>
          <a:graphicData uri="http://schemas.openxmlformats.org/drawingml/2006/table">
            <a:tbl>
              <a:tblPr firstRow="1" bandRow="1">
                <a:tableStyleId>{5940675A-B579-460E-94D1-54222C63F5DA}</a:tableStyleId>
              </a:tblPr>
              <a:tblGrid>
                <a:gridCol w="5673090"/>
                <a:gridCol w="5911850"/>
              </a:tblGrid>
              <a:tr h="50292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提取信息</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对接知识</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8760">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创新意识</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创新意识要求人们关注变化发展着的实际,注意研究新情况,善于提出新问题,敢于寻找新思路,开拓新境界。(创新的方法论要求)</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5840">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小甘搭乘“短视频+电商”的快车,开辟山区农产品销售新渠道。</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密切关注变化着的实际。</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5840">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青年教师胡博士,运用大数据,精准解决农村贫困户就业和培训难题,打造智能就业平台。</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敢于寻找新思路。</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5840">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青年学子小锋投身高效晶硅太阳能材料的批量制造,致力于光伏扶贫。</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注意研究新情况,善于提出新问题,坚持创新引领发展。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5840">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海归青年小静组建山楂研发团队,用科技提升山楂的附加值,帮助当地农民增收。</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科技创新促进产业转型升级。</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8845" y="877570"/>
            <a:ext cx="10110470" cy="396938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创新意识要求人们关注变化发展着的实际,注意研究新情况,善于提出新问题,敢于寻找新思路,开拓新境界。关注脱贫攻坚的社会需要,坚持创新引领发展;开拓农产品产销新模式,运用新技术开发闲置资源,科技创新促进产业转型升级,打造智能就业与培训平台,为脱贫攻坚作出贡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9925" y="891540"/>
            <a:ext cx="10934700"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试题分析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本题以广大青年成为解答时代考题的生力军为载体,具体列举了四位青年在脱贫攻坚中发挥的作用,以此考查考生对创新意识的理解。设问切口小,知识范围仅限定在创新意识上,需要考生针对材料信息,结合创新意识的要求,准确对接并加以分析。</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 name="图片 2"/>
          <p:cNvPicPr>
            <a:picLocks noChangeAspect="1"/>
          </p:cNvPicPr>
          <p:nvPr/>
        </p:nvPicPr>
        <p:blipFill>
          <a:blip r:embed="rId2"/>
          <a:stretch>
            <a:fillRect/>
          </a:stretch>
        </p:blipFill>
        <p:spPr>
          <a:xfrm>
            <a:off x="690880" y="897890"/>
            <a:ext cx="10810875" cy="58515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095" y="628015"/>
            <a:ext cx="673354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sz="2800" dirty="0">
                <a:solidFill>
                  <a:schemeClr val="tx1">
                    <a:lumMod val="95000"/>
                    <a:lumOff val="5000"/>
                  </a:schemeClr>
                </a:solidFill>
                <a:latin typeface="微软雅黑" panose="020B0503020204020204" charset="-122"/>
                <a:ea typeface="微软雅黑" panose="020B0503020204020204" charset="-122"/>
              </a:rPr>
              <a:t>开放(探究)类试题</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a:t>
            </a:r>
            <a:r>
              <a:rPr lang="zh-CN" altLang="en-US" sz="2800" spc="-200" dirty="0">
                <a:solidFill>
                  <a:schemeClr val="tx1">
                    <a:lumMod val="95000"/>
                    <a:lumOff val="5000"/>
                  </a:schemeClr>
                </a:solidFill>
                <a:uFillTx/>
                <a:latin typeface="微软雅黑" panose="020B0503020204020204" charset="-122"/>
                <a:ea typeface="微软雅黑" panose="020B0503020204020204" charset="-122"/>
              </a:rPr>
              <a:t>习近平总书记为长三角一体化发展注入     </a:t>
            </a:r>
          </a:p>
          <a:p>
            <a:pPr>
              <a:lnSpc>
                <a:spcPct val="150000"/>
              </a:lnSpc>
            </a:pPr>
            <a:r>
              <a:rPr lang="zh-CN" altLang="en-US" sz="2800" spc="-200" dirty="0">
                <a:solidFill>
                  <a:schemeClr val="tx1">
                    <a:lumMod val="95000"/>
                    <a:lumOff val="5000"/>
                  </a:schemeClr>
                </a:solidFill>
                <a:uFillTx/>
                <a:latin typeface="微软雅黑" panose="020B0503020204020204" charset="-122"/>
                <a:ea typeface="微软雅黑" panose="020B0503020204020204" charset="-122"/>
              </a:rPr>
              <a:t>澎湃动力</a:t>
            </a:r>
          </a:p>
        </p:txBody>
      </p:sp>
      <p:sp>
        <p:nvSpPr>
          <p:cNvPr id="6" name="文本框 5"/>
          <p:cNvSpPr txBox="1"/>
          <p:nvPr/>
        </p:nvSpPr>
        <p:spPr>
          <a:xfrm>
            <a:off x="0" y="252984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167630"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开放(探究)类试题</a:t>
            </a:r>
          </a:p>
        </p:txBody>
      </p:sp>
      <p:sp>
        <p:nvSpPr>
          <p:cNvPr id="100" name="文本框 99"/>
          <p:cNvSpPr txBox="1"/>
          <p:nvPr/>
        </p:nvSpPr>
        <p:spPr>
          <a:xfrm>
            <a:off x="842645" y="1002030"/>
            <a:ext cx="10507345"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类型1　提建议类 </a:t>
            </a:r>
          </a:p>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该类试题多为限制性设问方式,往往要求运用某一个或几个知识原理为解决给出的问题提出方法建议或围绕某一主题提出观点。常见的设问方式有:就某问题提出建议;[如2020年全国卷Ⅰ第40题第(3)问]运用所学相关知识,分析某观点的合理性,并提出一条补充建议;围绕某主题提出观点。[如2017年全国卷Ⅱ第40题第(3)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1680" y="202565"/>
            <a:ext cx="10250805" cy="526224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1.审设问,弄清题目要求解决什么具体问题。提建议类试题大多是要求回答“怎么做”,答案要具体,并考虑可操作性、实践性。</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2.读材料,明确题目的主题(立意),关注材料关键词句和中心思想,所提建议要符合主题。</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3.规范使用语言。提建议类试题答案常用动词引领的句式,如“开展……”“推动……”“培养……”“提高……”等。</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4.注意字数限定和相关要求。</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[2021浙江开学考试]阅读材料,完成下列要求。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疫情等多种因素叠加给农业农村投资等方面带来了较大影响。2020年7月,中央农办等7部门联合印发《关于扩大农业农村有效投资 加快补上“三农”领域突出短板的意见》,加快智慧农业和数字乡村、农产品仓储保鲜冷链物流设施、现代农业园区、农村公路、农村电网、农村人居环境整治、乡镇污水处理等11个农业农村领域补短板重大工程项目建设。同时,要求加快形成财政优先保障、金融重点倾斜、社会积极参与的多元投入格局,推动乡村全面振兴。</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结合材料,请你为政府扩大农业农村有效投资提两条建议。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51840" y="506730"/>
            <a:ext cx="760095" cy="3937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0060" y="474980"/>
            <a:ext cx="11199495"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本题属于提建议类试题。首先,审设问,弄清题目要求解决的具体问题——政府扩大农业农村有效投资;其次,明确题目的主题(立意),关注材料关键词句和中心思想——“11个农业农村领域补短板重大工程项目建设”(国家重视“三农”问题)“形成财政优先保障、金融重点倾斜、社会积极参与的多元投入格局”(拓宽融资渠道,构建多元融资格局),可从发行地方政府债券、保障财政支农投入、出台普惠金融支持新型农业经营主体发展的政策等方面,提两条合理化建议。     </a:t>
            </a:r>
          </a:p>
          <a:p>
            <a:pPr indent="0"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7090" y="596265"/>
            <a:ext cx="10796270"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示例:①扩大地方政府专项债券规模,加大对农业农村基础设施重大项目的支持力度。②保障财政支农投入,中央和地方财政要加强“三农”投入保障。③加大金融服务“三农”力度,政府要抓紧出台普惠金融支持新型农业经营主体发展的政策举措。④积极引导鼓励社会资本投资农业农村。(任答两条即可,注意从不同角度提建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4215" y="427355"/>
            <a:ext cx="10960735" cy="526224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类型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围绕主题写要点、标语或广告语类</a:t>
            </a:r>
          </a:p>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该类试题常常在设问中给定一个主题,让考生围绕主题拟写要点、标语或广告语,既考查了考生的文化素养,又考查了考生对社会热点的关注,引导考生切实提高自身的语文素养,同时关注社会、个人和生活,凸显人文意蕴。[如2020年全国卷Ⅲ第40题第(3)问要求请就更好地守护黄河撰写两条公益宣传广告用语;2018年全国卷Ⅱ第40题第(3)问要求以“学习袁隆平,放飞青春梦想”为主题列举两个发言要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1680" y="745490"/>
            <a:ext cx="10906125" cy="396938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p>
          <a:p>
            <a:pPr indent="0" algn="just" fontAlgn="auto">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第一步,抓住设问中的关键词,弄清问题的指向;第二步,围绕关键词展开联想,找到与教材知识相联系的对应之处。如果是多个关键词还要把握各关键词之间的内在联系,进一步展开合理的联想,用关键词或近义词造句。第三步,作答。结合学科知识,语言简洁顺畅,有层次、有逻辑。</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sz="2800" b="0">
                <a:latin typeface="微软雅黑" panose="020B0503020204020204" charset="-122"/>
                <a:ea typeface="微软雅黑" panose="020B0503020204020204" charset="-122"/>
                <a:cs typeface="微软雅黑" panose="020B0503020204020204" charset="-122"/>
              </a:rPr>
              <a:t>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千百年来,正是不畏艰险、敢于斗争的精神,使偏于一隅的中华文明成长为幅员辽阔、多民族和谐共生的大国文明。</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1921年,中国共产党成立之后,中国共产党带领中国人民进行了艰苦卓绝的英勇斗争,让中国人民站了起来,重新屹立于世界民族之林。社会主义建设时期的中国以“敢叫日月换新天”的奋斗精神直面一切危害国家核心利益和重大原则的挑战,逐渐成长成熟。改革开放初期的中国以灵活的斗争艺术抵御针对中国共产党领导和中国特色社会主义制度的各种外部风险挑战,引导人民群众正确认识中国特色社会主义事业</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13740" y="507365"/>
            <a:ext cx="760095" cy="3937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3969385"/>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的光明前景,坚定对社会主义制度的信仰。随着改革进入深水区,触动利益往往比触及灵魂还难。但是,再深的水我们也得蹚。</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当前,我们离中华民族伟大复兴前所未有的接近。“百尺竿头须进步”,实现中华民族伟大复兴,必须坚持斗争精神。</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某班以“人生理想·斗争精神”为主题开展班会活动,请你写出三个发言要点。</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71846276-f7a4-40d7-8f8e-b4fe1f955f23}"/>
  <p:tag name="TABLE_ENDDRAG_ORIGIN_RECT" val="858*383"/>
  <p:tag name="TABLE_ENDDRAG_RECT" val="44*102*858*383"/>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d22dd220-7140-4df3-befd-7d11071e48d7}"/>
  <p:tag name="TABLE_ENDDRAG_ORIGIN_RECT" val="872*421"/>
  <p:tag name="TABLE_ENDDRAG_RECT" val="55*106*872*421"/>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72beb95e-5daa-4f72-9292-e3b83bd88c18}"/>
  <p:tag name="TABLE_ENDDRAG_ORIGIN_RECT" val="873*433"/>
  <p:tag name="TABLE_ENDDRAG_RECT" val="48*67*873*433"/>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72beb95e-5daa-4f72-9292-e3b83bd88c18}"/>
  <p:tag name="TABLE_ENDDRAG_ORIGIN_RECT" val="873*433"/>
  <p:tag name="TABLE_ENDDRAG_RECT" val="48*67*873*433"/>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20e6ff0f-2884-418f-ae47-e596dadedc09}"/>
  <p:tag name="TABLE_ENDDRAG_ORIGIN_RECT" val="874*65"/>
  <p:tag name="TABLE_ENDDRAG_RECT" val="52*72*874*65"/>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2a9465de-8227-4a66-8ccf-f63b73fa6329}"/>
  <p:tag name="TABLE_ENDDRAG_ORIGIN_RECT" val="863*722"/>
  <p:tag name="TABLE_ENDDRAG_RECT" val="62*58*863*722"/>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2a9465de-8227-4a66-8ccf-f63b73fa6329}"/>
  <p:tag name="TABLE_ENDDRAG_ORIGIN_RECT" val="863*722"/>
  <p:tag name="TABLE_ENDDRAG_RECT" val="62*58*863*722"/>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be2d0dd3-42f1-40b6-a341-e8af01e398b4}"/>
  <p:tag name="TABLE_ENDDRAG_ORIGIN_RECT" val="864*174"/>
  <p:tag name="TABLE_ENDDRAG_RECT" val="56*267*864*174"/>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be2d0dd3-42f1-40b6-a341-e8af01e398b4}"/>
  <p:tag name="TABLE_ENDDRAG_ORIGIN_RECT" val="862*497"/>
  <p:tag name="TABLE_ENDDRAG_RECT" val="47*23*862*497"/>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333065c6-34f4-42f6-b7d0-e26289571e73}"/>
  <p:tag name="TABLE_ENDDRAG_ORIGIN_RECT" val="864*292"/>
  <p:tag name="TABLE_ENDDRAG_RECT" val="56*64*864*292"/>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333065c6-34f4-42f6-b7d0-e26289571e73}"/>
  <p:tag name="TABLE_ENDDRAG_ORIGIN_RECT" val="864*292"/>
  <p:tag name="TABLE_ENDDRAG_RECT" val="56*64*864*29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1846276-f7a4-40d7-8f8e-b4fe1f955f23}"/>
  <p:tag name="TABLE_ENDDRAG_ORIGIN_RECT" val="858*717"/>
  <p:tag name="TABLE_ENDDRAG_RECT" val="45*102*858*717"/>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b07d889e-a693-4a5d-8cdd-2efd1fdf1997}"/>
  <p:tag name="TABLE_ENDDRAG_ORIGIN_RECT" val="864*251"/>
  <p:tag name="TABLE_ENDDRAG_RECT" val="54*66*864*251"/>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b07d889e-a693-4a5d-8cdd-2efd1fdf1997}"/>
  <p:tag name="TABLE_ENDDRAG_ORIGIN_RECT" val="864*416"/>
  <p:tag name="TABLE_ENDDRAG_RECT" val="54*67*864*416"/>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b5759d7a-d16d-4771-ae5d-c419e2b8dcf4}"/>
  <p:tag name="TABLE_ENDDRAG_ORIGIN_RECT" val="866*415"/>
  <p:tag name="TABLE_ENDDRAG_RECT" val="53*70*866*415"/>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b5759d7a-d16d-4771-ae5d-c419e2b8dcf4}"/>
  <p:tag name="TABLE_ENDDRAG_ORIGIN_RECT" val="861*1036"/>
  <p:tag name="TABLE_ENDDRAG_RECT" val="52*84*861*1036"/>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b5759d7a-d16d-4771-ae5d-c419e2b8dcf4}"/>
  <p:tag name="TABLE_ENDDRAG_ORIGIN_RECT" val="861*1036"/>
  <p:tag name="TABLE_ENDDRAG_RECT" val="52*84*861*1036"/>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49cd86bf-7e28-490a-ac23-2ce483fd876e}"/>
  <p:tag name="TABLE_ENDDRAG_ORIGIN_RECT" val="874*264"/>
  <p:tag name="TABLE_ENDDRAG_RECT" val="48*53*874*264"/>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ae371d79-d9c1-4c65-9699-dafd3099593f}"/>
  <p:tag name="TABLE_ENDDRAG_ORIGIN_RECT" val="861*267"/>
  <p:tag name="TABLE_ENDDRAG_RECT" val="54*50*861*267"/>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b252cabb-9214-4d8e-b7bd-73a9a19d2fc1}"/>
  <p:tag name="TABLE_ENDDRAG_ORIGIN_RECT" val="870*259"/>
  <p:tag name="TABLE_ENDDRAG_RECT" val="52*53*870*259"/>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e66f08aa-2a40-4671-b741-4d585f630426}"/>
  <p:tag name="TABLE_ENDDRAG_ORIGIN_RECT" val="857*168"/>
  <p:tag name="TABLE_ENDDRAG_RECT" val="57*125*858*168"/>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611637a6-4cb8-44bd-b801-ef203466c653}"/>
  <p:tag name="TABLE_ENDDRAG_ORIGIN_RECT" val="864*452"/>
  <p:tag name="TABLE_ENDDRAG_RECT" val="55*66*864*45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b6ddc5ed-86c0-4e2e-8c64-af57f947c7f1}"/>
  <p:tag name="TABLE_ENDDRAG_ORIGIN_RECT" val="830*864"/>
  <p:tag name="TABLE_ENDDRAG_RECT" val="47*102*830*864"/>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7e77ec22-ec23-4f02-a05a-e1f184612c10}"/>
  <p:tag name="TABLE_ENDDRAG_ORIGIN_RECT" val="863*223"/>
  <p:tag name="TABLE_ENDDRAG_RECT" val="56*65*863*223"/>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b1e29f2c-fc0e-4ec4-87ae-d7cfa4c75eec}"/>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fe2d77b9-ab0e-43e0-802f-d7e704b84579}"/>
  <p:tag name="TABLE_ENDDRAG_ORIGIN_RECT" val="851*407"/>
  <p:tag name="TABLE_ENDDRAG_RECT" val="66*62*851*407"/>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fb4faec4-73c8-4a73-9f9a-3d7de996ea12}"/>
  <p:tag name="TABLE_ENDDRAG_ORIGIN_RECT" val="868*459"/>
  <p:tag name="TABLE_ENDDRAG_RECT" val="54*69*868*459"/>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c53dbd63-67ff-491a-a82b-785b5fcabb8e}"/>
  <p:tag name="TABLE_ENDDRAG_ORIGIN_RECT" val="869*250"/>
  <p:tag name="TABLE_ENDDRAG_RECT" val="48*57*869*250"/>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87*365"/>
  <p:tag name="TABLE_ENDDRAG_RECT" val="23*74*887*365"/>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99*461"/>
  <p:tag name="TABLE_ENDDRAG_RECT" val="39*67*899*461"/>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95*439"/>
  <p:tag name="TABLE_ENDDRAG_RECT" val="39*69*895*439"/>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48bbd1a6-4469-49b9-be65-66ffa4789d94}"/>
  <p:tag name="TABLE_ENDDRAG_ORIGIN_RECT" val="912*470"/>
  <p:tag name="TABLE_ENDDRAG_RECT" val="24*58*912*47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16d6066e-d8a8-4487-8340-dd837168713c}"/>
  <p:tag name="TABLE_ENDDRAG_ORIGIN_RECT" val="861*323"/>
  <p:tag name="TABLE_ENDDRAG_RECT" val="59*67*861*32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16d6066e-d8a8-4487-8340-dd837168713c}"/>
  <p:tag name="TABLE_ENDDRAG_ORIGIN_RECT" val="861*323"/>
  <p:tag name="TABLE_ENDDRAG_RECT" val="59*67*861*32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6c2292d-0eef-4dd5-ba77-945f2e2c2aea}"/>
  <p:tag name="TABLE_ENDDRAG_ORIGIN_RECT" val="872*261"/>
  <p:tag name="TABLE_ENDDRAG_RECT" val="53*52*872*26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47a64169-73ad-4b57-ae61-801f09affacf}"/>
  <p:tag name="TABLE_ENDDRAG_ORIGIN_RECT" val="865*267"/>
  <p:tag name="TABLE_ENDDRAG_RECT" val="58*64*865*267"/>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47a64169-73ad-4b57-ae61-801f09affacf}"/>
  <p:tag name="TABLE_ENDDRAG_ORIGIN_RECT" val="865*267"/>
  <p:tag name="TABLE_ENDDRAG_RECT" val="58*64*865*26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d22dd220-7140-4df3-befd-7d11071e48d7}"/>
  <p:tag name="TABLE_ENDDRAG_ORIGIN_RECT" val="872*421"/>
  <p:tag name="TABLE_ENDDRAG_RECT" val="55*106*872*42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5966</Words>
  <Application>WPS 演示</Application>
  <PresentationFormat>自定义</PresentationFormat>
  <Paragraphs>1063</Paragraphs>
  <Slides>115</Slides>
  <Notes>19</Notes>
  <HiddenSlides>0</HiddenSlides>
  <MMClips>0</MMClips>
  <ScaleCrop>false</ScaleCrop>
  <HeadingPairs>
    <vt:vector size="4" baseType="variant">
      <vt:variant>
        <vt:lpstr>主题</vt:lpstr>
      </vt:variant>
      <vt:variant>
        <vt:i4>1</vt:i4>
      </vt:variant>
      <vt:variant>
        <vt:lpstr>幻灯片标题</vt:lpstr>
      </vt:variant>
      <vt:variant>
        <vt:i4>115</vt:i4>
      </vt:variant>
    </vt:vector>
  </HeadingPairs>
  <TitlesOfParts>
    <vt:vector size="116" baseType="lpstr">
      <vt:lpstr>Office 主题​​</vt:lpstr>
      <vt:lpstr>幻灯片 1</vt:lpstr>
      <vt:lpstr>专题十五  思想方法与创新意识</vt:lpstr>
      <vt:lpstr>幻灯片 3</vt:lpstr>
      <vt:lpstr>幻灯片 4</vt:lpstr>
      <vt:lpstr>幻灯片 5</vt:lpstr>
      <vt:lpstr>  考情解读</vt:lpstr>
      <vt:lpstr>幻灯片 7</vt:lpstr>
      <vt:lpstr>幻灯片 8</vt:lpstr>
      <vt:lpstr>  知识体系构建</vt:lpstr>
      <vt:lpstr>幻灯片 10</vt:lpstr>
      <vt:lpstr>  考点1  唯物辩证法的联系观</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  考点2  唯物辩证法的发展观</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  考点3  唯物辩证法的矛盾观</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  考点4  辩证否定观与创新意识</vt:lpstr>
      <vt:lpstr>幻灯片 60</vt:lpstr>
      <vt:lpstr>幻灯片 61</vt:lpstr>
      <vt:lpstr>幻灯片 62</vt:lpstr>
      <vt:lpstr>幻灯片 63</vt:lpstr>
      <vt:lpstr>幻灯片 64</vt:lpstr>
      <vt:lpstr>幻灯片 65</vt:lpstr>
      <vt:lpstr>幻灯片 66</vt:lpstr>
      <vt:lpstr>幻灯片 67</vt:lpstr>
      <vt:lpstr>  考法1   联系观</vt:lpstr>
      <vt:lpstr>幻灯片 69</vt:lpstr>
      <vt:lpstr>幻灯片 70</vt:lpstr>
      <vt:lpstr>幻灯片 71</vt:lpstr>
      <vt:lpstr>幻灯片 72</vt:lpstr>
      <vt:lpstr>幻灯片 73</vt:lpstr>
      <vt:lpstr>  考法2  发展观</vt:lpstr>
      <vt:lpstr>幻灯片 75</vt:lpstr>
      <vt:lpstr>幻灯片 76</vt:lpstr>
      <vt:lpstr>幻灯片 77</vt:lpstr>
      <vt:lpstr>幻灯片 78</vt:lpstr>
      <vt:lpstr>  考法3   矛盾观</vt:lpstr>
      <vt:lpstr>幻灯片 80</vt:lpstr>
      <vt:lpstr>幻灯片 81</vt:lpstr>
      <vt:lpstr>幻灯片 82</vt:lpstr>
      <vt:lpstr>幻灯片 83</vt:lpstr>
      <vt:lpstr>  考法4   辩证否定观与创新意识</vt:lpstr>
      <vt:lpstr>幻灯片 85</vt:lpstr>
      <vt:lpstr>幻灯片 86</vt:lpstr>
      <vt:lpstr>幻灯片 87</vt:lpstr>
      <vt:lpstr>幻灯片 88</vt:lpstr>
      <vt:lpstr>幻灯片 89</vt:lpstr>
      <vt:lpstr>幻灯片 90</vt:lpstr>
      <vt:lpstr>  方法   开放(探究)类试题</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  热点    习近平总书记为长三角一体化发展注入澎湃动力</vt:lpstr>
      <vt:lpstr>幻灯片 109</vt:lpstr>
      <vt:lpstr>幻灯片 110</vt:lpstr>
      <vt:lpstr>幻灯片 111</vt:lpstr>
      <vt:lpstr>幻灯片 112</vt:lpstr>
      <vt:lpstr>幻灯片 113</vt:lpstr>
      <vt:lpstr>幻灯片 114</vt:lpstr>
      <vt:lpstr>幻灯片 115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51</cp:revision>
  <dcterms:created xsi:type="dcterms:W3CDTF">2021-01-08T01:23:00Z</dcterms:created>
  <dcterms:modified xsi:type="dcterms:W3CDTF">2021-09-23T12:59:07Z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SaveFontToCloudKey">
    <vt:lpwstr>363215031_btnclosed</vt:lpwstr>
  </property>
</Properties>
</file>