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Default Extension="png" ContentType="image/png"/>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Layouts/slideLayout36.xml" ContentType="application/vnd.openxmlformats-officedocument.presentationml.slideLayout+xml"/>
  <Override PartName="/ppt/tags/tag79.xml" ContentType="application/vnd.openxmlformats-officedocument.presentationml.tags+xml"/>
  <Override PartName="/ppt/tags/tag101.xml" ContentType="application/vnd.openxmlformats-officedocument.presentationml.tags+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slideLayouts/slideLayout32.xml" ContentType="application/vnd.openxmlformats-officedocument.presentationml.slideLayout+xml"/>
  <Override PartName="/ppt/tags/tag75.xml" ContentType="application/vnd.openxmlformats-officedocument.presentationml.tags+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31"/>
  </p:notesMasterIdLst>
  <p:handoutMasterIdLst>
    <p:handoutMasterId r:id="rId32"/>
  </p:handoutMasterIdLst>
  <p:sldIdLst>
    <p:sldId id="482" r:id="rId6"/>
    <p:sldId id="332" r:id="rId7"/>
    <p:sldId id="783" r:id="rId8"/>
    <p:sldId id="686" r:id="rId9"/>
    <p:sldId id="516" r:id="rId10"/>
    <p:sldId id="261" r:id="rId11"/>
    <p:sldId id="488" r:id="rId12"/>
    <p:sldId id="748" r:id="rId13"/>
    <p:sldId id="272" r:id="rId14"/>
    <p:sldId id="502" r:id="rId15"/>
    <p:sldId id="422" r:id="rId16"/>
    <p:sldId id="503" r:id="rId17"/>
    <p:sldId id="504" r:id="rId18"/>
    <p:sldId id="547" r:id="rId19"/>
    <p:sldId id="548" r:id="rId20"/>
    <p:sldId id="549" r:id="rId21"/>
    <p:sldId id="273" r:id="rId22"/>
    <p:sldId id="557" r:id="rId23"/>
    <p:sldId id="497" r:id="rId24"/>
    <p:sldId id="500" r:id="rId25"/>
    <p:sldId id="637" r:id="rId26"/>
    <p:sldId id="638" r:id="rId27"/>
    <p:sldId id="639" r:id="rId28"/>
    <p:sldId id="646" r:id="rId29"/>
    <p:sldId id="64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54"/>
        <p:guide pos="3879"/>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6377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热点专题七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维护国家利益</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热点专题七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维护国家利益</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热点专题七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维护国家利益</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热点专题七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维护国家利益</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17.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90473"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热点专题七  维护国家利益</a:t>
            </a: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327150"/>
            <a:ext cx="10430510" cy="5259070"/>
          </a:xfrm>
          <a:prstGeom prst="rect">
            <a:avLst/>
          </a:prstGeom>
          <a:noFill/>
        </p:spPr>
        <p:txBody>
          <a:bodyPr wrap="square" rtlCol="0" anchor="t">
            <a:spAutoFit/>
          </a:bodyPr>
          <a:lstStyle/>
          <a:p>
            <a:pPr>
              <a:lnSpc>
                <a:spcPct val="14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2.据热点1，概括西藏发生巨大变化的原因。</a:t>
            </a:r>
          </a:p>
          <a:p>
            <a:pPr>
              <a:lnSpc>
                <a:spcPct val="14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（1）坚持中国共产党的正确领导。</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（2）全国人民的大力支持。</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（3）西藏各族干部群众艰苦奋斗、顽强拼搏。</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（4）坚持社会主义制度。</a:t>
            </a:r>
          </a:p>
          <a:p>
            <a:pPr>
              <a:lnSpc>
                <a:spcPct val="14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3.西藏发生巨大变化有什么重要意义？</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（1）有利于实现全体人民共同富裕，共享社会主义发展成果。</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（2）有利于维护民族团结和国家统一。</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（3）有利于巩固国防，保持边疆社会稳定，保证国家安全。</a:t>
            </a:r>
          </a:p>
          <a:p>
            <a:pPr>
              <a:lnSpc>
                <a:spcPct val="14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  （4）有利于全面实现社会主义现代化和中华民族伟大复兴。</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1830" y="1339215"/>
            <a:ext cx="11064240" cy="5259070"/>
          </a:xfrm>
          <a:prstGeom prst="rect">
            <a:avLst/>
          </a:prstGeom>
          <a:noFill/>
        </p:spPr>
        <p:txBody>
          <a:bodyPr wrap="square" rtlCol="0" anchor="t">
            <a:spAutoFit/>
          </a:bodyPr>
          <a:lstStyle/>
          <a:p>
            <a:pPr algn="l">
              <a:lnSpc>
                <a:spcPct val="14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4.西藏地区的蓬勃发展有哪些积极意义？</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（1）有利于有力地促进了民族地区经济社会的发展，缩小西藏地区与其他地区的发展差距，实现共同富裕。</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（2）有利于让少数民族人民拥护中国共产党的领导，感受社会主义制度的优越性。</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（3）有利于维护民族团结，边疆稳定。</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（4）有力地促进了人民生活水平的提高。</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（5）有利于把人民热爱祖国的感情与热爱自己民族的感情结合起来；等等。</a:t>
            </a:r>
          </a:p>
          <a:p>
            <a:pPr algn="l">
              <a:lnSpc>
                <a:spcPct val="14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5.“全面建成小康社会，一个民族都不能少”体现了我国处理民族关系的基本原则是什么？</a:t>
            </a:r>
          </a:p>
          <a:p>
            <a:pPr algn="l">
              <a:lnSpc>
                <a:spcPct val="14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民族平等、民族团结、各民族共同繁荣。</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39775" y="1085215"/>
            <a:ext cx="10711815" cy="5608320"/>
          </a:xfrm>
          <a:prstGeom prst="rect">
            <a:avLst/>
          </a:prstGeom>
          <a:noFill/>
          <a:ln w="9525">
            <a:noFill/>
          </a:ln>
        </p:spPr>
        <p:txBody>
          <a:bodyPr wrap="square">
            <a:spAutoFit/>
          </a:bodyPr>
          <a:lstStyle/>
          <a:p>
            <a:pPr algn="l">
              <a:lnSpc>
                <a:spcPct val="130000"/>
              </a:lnSpc>
              <a:spcAft>
                <a:spcPts val="0"/>
              </a:spcAft>
              <a:buNone/>
            </a:pPr>
            <a:r>
              <a:rPr lang="zh-CN" altLang="en-US" sz="23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6.为什么全面建设社会主义现代化国家，一个民族也不能少？</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（1）我国是统一的多民族国家，各族人民形成了平等团结互助和谐的社会主义新型民族关系。</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（2）我国坚持民族平等、民族团结和各民族共同繁荣的基本原则。</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（3）在我国，各民族都是社会主义大家庭中平等的一员，具有同等的社会地位，在国家和社会生活各领域享有平等的权利。</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（4）我国各族人民始终同呼吸、共命运、心连心，追求共同发展、共同富裕、共同繁荣。</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（5）加强和巩固民族团结是中华民族最高利益。</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（6）党和政府坚持以人民为中心的发展思想，让人民群众共享发展成果，朝着共同富裕的方向稳步前进。</a:t>
            </a:r>
          </a:p>
          <a:p>
            <a:pPr algn="l">
              <a:lnSpc>
                <a:spcPct val="130000"/>
              </a:lnSpc>
              <a:spcAft>
                <a:spcPts val="0"/>
              </a:spcAft>
              <a:buNone/>
            </a:pPr>
            <a:r>
              <a:rPr lang="zh-CN" altLang="en-US" sz="23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（7）这是中国特色社会主义制度优越性的重要体现等。</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6280" y="1671320"/>
            <a:ext cx="10759440" cy="2861310"/>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sym typeface="+mn-ea"/>
              </a:rPr>
              <a:t>7.青少年怎样为民族团结进步贡献自己的力量？</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1</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增强维护民族团结的意识，宣传、拥护国家的民族方针政策。</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2</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自觉履行维护民族团结的义务。</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3</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尊重各民族语言文字、风俗习惯和宗教信仰。</a:t>
            </a:r>
          </a:p>
          <a:p>
            <a:pPr indent="0">
              <a:lnSpc>
                <a:spcPct val="150000"/>
              </a:lnSpc>
            </a:pP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4</a:t>
            </a:r>
            <a:r>
              <a:rPr lang="zh-CN" sz="2400" b="1">
                <a:solidFill>
                  <a:srgbClr val="000000"/>
                </a:solidFill>
                <a:latin typeface="楷体_GB2312" panose="02010609030101010101" charset="-122"/>
                <a:ea typeface="楷体_GB2312" panose="02010609030101010101" charset="-122"/>
                <a:sym typeface="+mn-ea"/>
              </a:rPr>
              <a:t>）</a:t>
            </a:r>
            <a:r>
              <a:rPr sz="2400" b="1">
                <a:solidFill>
                  <a:srgbClr val="000000"/>
                </a:solidFill>
                <a:latin typeface="楷体_GB2312" panose="02010609030101010101" charset="-122"/>
                <a:ea typeface="楷体_GB2312" panose="02010609030101010101" charset="-122"/>
                <a:sym typeface="+mn-ea"/>
              </a:rPr>
              <a:t>与各民族同学友好相处，同破坏民族团结的言行作斗争等。</a:t>
            </a:r>
            <a:r>
              <a:rPr sz="2400" b="1">
                <a:solidFill>
                  <a:srgbClr val="000000"/>
                </a:solidFill>
                <a:latin typeface="宋体" panose="02010600030101010101" pitchFamily="2" charset="-122"/>
                <a:ea typeface="宋体" panose="02010600030101010101" pitchFamily="2" charset="-122"/>
              </a:rPr>
              <a:t> </a:t>
            </a:r>
            <a:endParaRPr sz="2400" b="1">
              <a:solidFill>
                <a:srgbClr val="000000"/>
              </a:solidFill>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1591945"/>
            <a:ext cx="10449560"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rPr>
              <a:t>8.为什么要重视种源安全？</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国家安全是人民幸福安康的前提，是国家生存与发展的重要保障，是安邦定国的重要基石。</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维护国家安全是全国各族人民根本利益所在。</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种源安全事关国家安全和国家利益，事关老百姓的获得感、幸福感和安全感。</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4</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维护种源安全有利于促进经济发展、社会稳定、实现中华民族伟大复兴。</a:t>
            </a:r>
          </a:p>
          <a:p>
            <a:pPr indent="0">
              <a:lnSpc>
                <a:spcPct val="15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5</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有利于保障国家粮食安全；等等。</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7240" y="1319530"/>
            <a:ext cx="10637520" cy="5259070"/>
          </a:xfrm>
          <a:prstGeom prst="rect">
            <a:avLst/>
          </a:prstGeom>
          <a:noFill/>
          <a:ln w="9525">
            <a:noFill/>
          </a:ln>
        </p:spPr>
        <p:txBody>
          <a:bodyPr wrap="square">
            <a:spAutoFit/>
          </a:bodyPr>
          <a:lstStyle/>
          <a:p>
            <a:pPr indent="0">
              <a:lnSpc>
                <a:spcPct val="140000"/>
              </a:lnSpc>
            </a:pPr>
            <a:r>
              <a:rPr sz="2400" b="1">
                <a:solidFill>
                  <a:srgbClr val="000000"/>
                </a:solidFill>
                <a:latin typeface="宋体" panose="02010600030101010101" pitchFamily="2" charset="-122"/>
                <a:ea typeface="宋体" panose="02010600030101010101" pitchFamily="2" charset="-122"/>
              </a:rPr>
              <a:t>9.“开展种源‘卡脖子’技术攻关”，国家应从哪些方面着手？</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必须落实科教兴国战略、人才强国战略。</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要增强自主创新能力，坚持自主创新、重点跨越、支撑发展、引领未来的方针，坚定不移地走中国特色自主创新道路。</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必须加快形成有利于种源创新的治理格局和协同机制，搭建有利于种源创新的活动平台和融资平台，营造有利于种源创新的舆论氛围和法治环境。</a:t>
            </a:r>
          </a:p>
          <a:p>
            <a:pPr indent="0">
              <a:lnSpc>
                <a:spcPct val="140000"/>
              </a:lnSpc>
            </a:pPr>
            <a:r>
              <a:rPr sz="2400" b="1">
                <a:solidFill>
                  <a:srgbClr val="000000"/>
                </a:solidFill>
                <a:latin typeface="宋体" panose="02010600030101010101" pitchFamily="2" charset="-122"/>
                <a:ea typeface="宋体" panose="02010600030101010101" pitchFamily="2" charset="-122"/>
              </a:rPr>
              <a:t>10.“解决好种子和耕地问题”是基于哪些考量？</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1</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我国人口多，耕地总量少，土地资源相对不足，后备粮食资源紧缺。</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2</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种子和耕地问题事关我国粮食安全。</a:t>
            </a:r>
          </a:p>
          <a:p>
            <a:pPr indent="0">
              <a:lnSpc>
                <a:spcPct val="140000"/>
              </a:lnSpc>
            </a:pP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3</a:t>
            </a:r>
            <a:r>
              <a:rPr lang="zh-CN" sz="2400" b="1">
                <a:solidFill>
                  <a:srgbClr val="000000"/>
                </a:solidFill>
                <a:latin typeface="楷体_GB2312" panose="02010609030101010101" charset="-122"/>
                <a:ea typeface="楷体_GB2312" panose="02010609030101010101" charset="-122"/>
              </a:rPr>
              <a:t>）</a:t>
            </a:r>
            <a:r>
              <a:rPr sz="2400" b="1">
                <a:solidFill>
                  <a:srgbClr val="000000"/>
                </a:solidFill>
                <a:latin typeface="楷体_GB2312" panose="02010609030101010101" charset="-122"/>
                <a:ea typeface="楷体_GB2312" panose="02010609030101010101" charset="-122"/>
              </a:rPr>
              <a:t>解决好种子和耕地问题有利于满足人民日益增长的美好生活需要等。</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8510" y="1602105"/>
            <a:ext cx="10634980" cy="2566035"/>
          </a:xfrm>
          <a:prstGeom prst="rect">
            <a:avLst/>
          </a:prstGeom>
          <a:noFill/>
          <a:ln w="9525">
            <a:noFill/>
          </a:ln>
        </p:spPr>
        <p:txBody>
          <a:bodyPr wrap="square">
            <a:spAutoFit/>
          </a:bodyPr>
          <a:lstStyle/>
          <a:p>
            <a:pPr indent="0">
              <a:lnSpc>
                <a:spcPct val="140000"/>
              </a:lnSpc>
            </a:pPr>
            <a:r>
              <a:rPr sz="2300" b="1">
                <a:solidFill>
                  <a:srgbClr val="000000"/>
                </a:solidFill>
                <a:latin typeface="宋体" panose="02010600030101010101" pitchFamily="2" charset="-122"/>
                <a:ea typeface="宋体" panose="02010600030101010101" pitchFamily="2" charset="-122"/>
              </a:rPr>
              <a:t>11.据热点4，概括中方决定召回中国驻立陶宛大使的理由。</a:t>
            </a:r>
          </a:p>
          <a:p>
            <a:pPr indent="0">
              <a:lnSpc>
                <a:spcPct val="140000"/>
              </a:lnSpc>
            </a:pPr>
            <a:r>
              <a:rPr sz="2300" b="1">
                <a:solidFill>
                  <a:srgbClr val="000000"/>
                </a:solidFill>
                <a:latin typeface="楷体_GB2312" panose="02010609030101010101" charset="-122"/>
                <a:ea typeface="楷体_GB2312" panose="02010609030101010101" charset="-122"/>
              </a:rPr>
              <a:t>立方违背一个中国原则，严重损害中国主权和领土完整。</a:t>
            </a:r>
          </a:p>
          <a:p>
            <a:pPr indent="0">
              <a:lnSpc>
                <a:spcPct val="140000"/>
              </a:lnSpc>
            </a:pPr>
            <a:r>
              <a:rPr sz="2300" b="1">
                <a:solidFill>
                  <a:srgbClr val="000000"/>
                </a:solidFill>
                <a:latin typeface="宋体" panose="02010600030101010101" pitchFamily="2" charset="-122"/>
                <a:ea typeface="宋体" panose="02010600030101010101" pitchFamily="2" charset="-122"/>
              </a:rPr>
              <a:t>12.中方决定召回中国驻立陶宛大使，说明了什么？</a:t>
            </a:r>
          </a:p>
          <a:p>
            <a:pPr indent="0">
              <a:lnSpc>
                <a:spcPct val="140000"/>
              </a:lnSpc>
            </a:pPr>
            <a:r>
              <a:rPr sz="2300" b="1">
                <a:solidFill>
                  <a:srgbClr val="000000"/>
                </a:solidFill>
                <a:latin typeface="楷体_GB2312" panose="02010609030101010101" charset="-122"/>
                <a:ea typeface="楷体_GB2312" panose="02010609030101010101" charset="-122"/>
              </a:rPr>
              <a:t>中国政府和人民实现祖国统一的决心不可动摇，维护国家主权和领土完整的红线不容触碰。</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19785" y="2041525"/>
            <a:ext cx="10565765" cy="4546600"/>
          </a:xfrm>
          <a:prstGeom prst="rect">
            <a:avLst/>
          </a:prstGeom>
          <a:noFill/>
          <a:ln w="9525">
            <a:noFill/>
          </a:ln>
        </p:spPr>
        <p:txBody>
          <a:bodyPr wrap="square">
            <a:spAutoFit/>
          </a:bodyPr>
          <a:lstStyle/>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1.2020年阿里地区生产总值完成68.6亿元，是1965年的873倍；农村居民人均可支配收入达到13 892元，是1965年的154倍……一组组数字，展现着西藏自治区阿里地区70年来的经济社会发展成就。材料说明了阿里地区</a:t>
            </a:r>
            <a:r>
              <a:rPr lang="zh-CN" sz="23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3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①经济快速发展 </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②人民生活水平提高 </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③区域发展不平衡 </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④实现了共同富裕</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A.①② 	B.③④ </a:t>
            </a:r>
          </a:p>
          <a:p>
            <a:pPr indent="0">
              <a:lnSpc>
                <a:spcPct val="140000"/>
              </a:lnSpc>
            </a:pPr>
            <a:r>
              <a:rPr sz="2300" b="1">
                <a:solidFill>
                  <a:srgbClr val="000000"/>
                </a:solidFill>
                <a:latin typeface="宋体" panose="02010600030101010101" pitchFamily="2" charset="-122"/>
                <a:ea typeface="宋体" panose="02010600030101010101" pitchFamily="2" charset="-122"/>
                <a:cs typeface="宋体" panose="02010600030101010101" pitchFamily="2" charset="-122"/>
              </a:rPr>
              <a:t>C.①②④ 	D.②③④</a:t>
            </a:r>
          </a:p>
        </p:txBody>
      </p:sp>
      <p:sp>
        <p:nvSpPr>
          <p:cNvPr id="8" name="矩形 7"/>
          <p:cNvSpPr/>
          <p:nvPr/>
        </p:nvSpPr>
        <p:spPr>
          <a:xfrm>
            <a:off x="8965565" y="3198495"/>
            <a:ext cx="5524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8170" y="1346200"/>
            <a:ext cx="10888980"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2021·娄底</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2021年是西藏和平解放70周年。70年前，西藏地区全年生产总值仅为1.29亿元，连一根铁钉、一包火柴都无法生产。2020年，西藏地区全年生产总值达到190 274亿元，全新的西藏正呈现在世人面前。西藏翻天覆地的变化是因为</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①坚持维护祖国统一，实行“一国两制”</a:t>
            </a:r>
          </a:p>
          <a:p>
            <a:pPr indent="266700">
              <a:lnSpc>
                <a:spcPct val="150000"/>
              </a:lnSpc>
            </a:pPr>
            <a:r>
              <a:rPr sz="2400" b="1">
                <a:solidFill>
                  <a:srgbClr val="000000"/>
                </a:solidFill>
                <a:latin typeface="宋体" panose="02010600030101010101" pitchFamily="2" charset="-122"/>
                <a:ea typeface="宋体" panose="02010600030101010101" pitchFamily="2" charset="-122"/>
              </a:rPr>
              <a:t>②坚持党和国家的领导，大力发展民族经济</a:t>
            </a:r>
          </a:p>
          <a:p>
            <a:pPr indent="266700">
              <a:lnSpc>
                <a:spcPct val="150000"/>
              </a:lnSpc>
            </a:pPr>
            <a:r>
              <a:rPr sz="2400" b="1">
                <a:solidFill>
                  <a:srgbClr val="000000"/>
                </a:solidFill>
                <a:latin typeface="宋体" panose="02010600030101010101" pitchFamily="2" charset="-122"/>
                <a:ea typeface="宋体" panose="02010600030101010101" pitchFamily="2" charset="-122"/>
              </a:rPr>
              <a:t>③坚持民族平等、民族团结和各民族共同繁荣</a:t>
            </a:r>
          </a:p>
          <a:p>
            <a:pPr indent="266700">
              <a:lnSpc>
                <a:spcPct val="150000"/>
              </a:lnSpc>
            </a:pPr>
            <a:r>
              <a:rPr sz="2400" b="1">
                <a:solidFill>
                  <a:srgbClr val="000000"/>
                </a:solidFill>
                <a:latin typeface="宋体" panose="02010600030101010101" pitchFamily="2" charset="-122"/>
                <a:ea typeface="宋体" panose="02010600030101010101" pitchFamily="2" charset="-122"/>
              </a:rPr>
              <a:t>④坚持民族区域自治制度</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A.①②③    B.①②④   C.①③④	D.②③④</a:t>
            </a:r>
          </a:p>
        </p:txBody>
      </p:sp>
      <p:sp>
        <p:nvSpPr>
          <p:cNvPr id="8" name="矩形 7"/>
          <p:cNvSpPr/>
          <p:nvPr/>
        </p:nvSpPr>
        <p:spPr>
          <a:xfrm flipH="1">
            <a:off x="2652395" y="3199130"/>
            <a:ext cx="38798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5077460"/>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种子是农业的“芯片”，种源安全关系国家安全。我国主要农作物中，水稻、小麦种子基本国产，大豆种子国产化率也较高。但是，玉米、马铃薯等种子部分依赖进口，不少蔬菜品种也依赖“洋种子”。为保障种源安全，需要</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①加大育种核心技术创新</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②推动农产品出口销售</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③加强科研与市场的对接</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④加快打造创新型国家</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A.①②③	B.①②④</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C.①③④	D.②③④</a:t>
            </a:r>
          </a:p>
        </p:txBody>
      </p:sp>
      <p:sp>
        <p:nvSpPr>
          <p:cNvPr id="8" name="矩形 7"/>
          <p:cNvSpPr/>
          <p:nvPr/>
        </p:nvSpPr>
        <p:spPr>
          <a:xfrm>
            <a:off x="10870565" y="2620645"/>
            <a:ext cx="41783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654685" y="1599565"/>
            <a:ext cx="10882630" cy="5077460"/>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热点1：西藏和平解放70周年</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西藏和平解放70年来</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全区农牧民收入实现快速增长，连续18年保持两位数增长，连续6年保持全国增速第一</a:t>
            </a:r>
            <a:r>
              <a:rPr lang="zh-CN" sz="2400">
                <a:solidFill>
                  <a:schemeClr val="tx1"/>
                </a:solidFill>
                <a:latin typeface="宋体" panose="02010600030101010101" pitchFamily="2" charset="-122"/>
                <a:ea typeface="宋体" panose="02010600030101010101" pitchFamily="2" charset="-122"/>
              </a:rPr>
              <a:t>。</a:t>
            </a:r>
            <a:r>
              <a:rPr sz="2400">
                <a:solidFill>
                  <a:schemeClr val="tx1"/>
                </a:solidFill>
                <a:latin typeface="宋体" panose="02010600030101010101" pitchFamily="2" charset="-122"/>
                <a:ea typeface="宋体" panose="02010600030101010101" pitchFamily="2" charset="-122"/>
              </a:rPr>
              <a:t>2020年，西藏农村居民人均可支配收入达到14 598元，是有史料记载的1965年的135倍。2021年7月21日至23日，中共中央总书记、国家主席、中央军委主席习近平来到西藏，祝贺西藏和平解放70周年，看望慰问西藏各族干部群众，给各族干部群众送去党中央的关怀。总书记指出，西藏和平解放70年来，在党中央坚强领导下，在全国人民大力支持下，西藏各族干部群众艰苦奋斗、顽强拼搏，社会制度实现历史性跨越，经济社会实现全面发展，人民生活极大改善，城乡面貌今非昔比。</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1525" y="1407160"/>
            <a:ext cx="1064895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4.5月21日，国务院新闻办发表《西藏和平解放与繁荣发展宣言》白皮书。白皮书介绍，“十四五”时期，西藏将围绕川藏铁路建设等工程，推动建设一批重大基础设施、公共服务设施，建设更多团结线、幸福路。加快西藏地区重大基础设施建设有利于</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①促进民族团结，加快西部开发</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②巩固边疆稳定，完成祖国统一</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③协同区域发展，提高发展质量</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④消除收入差距，实现共同富裕</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B.①③      C.②④	D.③④</a:t>
            </a:r>
          </a:p>
        </p:txBody>
      </p:sp>
      <p:sp>
        <p:nvSpPr>
          <p:cNvPr id="8" name="矩形 7"/>
          <p:cNvSpPr/>
          <p:nvPr/>
        </p:nvSpPr>
        <p:spPr>
          <a:xfrm flipH="1">
            <a:off x="4079875" y="3284220"/>
            <a:ext cx="46164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329055"/>
            <a:ext cx="10540365" cy="5259070"/>
          </a:xfrm>
          <a:prstGeom prst="rect">
            <a:avLst/>
          </a:prstGeom>
          <a:noFill/>
          <a:ln>
            <a:noFill/>
          </a:ln>
        </p:spPr>
        <p:txBody>
          <a:bodyPr wrap="square" rtlCol="0">
            <a:spAutoFit/>
          </a:bodyPr>
          <a:lstStyle/>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5. 2021年3月17日，国台办等部门联合出台《关于支持台湾同胞台资企业在大陆农业林业领域发展的若干措施》，秉持“两岸一家亲”理念，围绕台胞台企在农业林业领域发展涉及的农地林地使用、资金支持等方面提出具体支持措施，支持台胞台企参与大陆农业林业高质量发展。该措施的出台</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①有利于推动两岸关系的和平发展</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②是基于两岸是血浓于水的一家人</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③意味着两岸实现了全面融合发展</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④有利于打造两岸共同市场，发展增动力</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A.①②③	B.①②④</a:t>
            </a:r>
          </a:p>
          <a:p>
            <a:pPr>
              <a:lnSpc>
                <a:spcPct val="140000"/>
              </a:lnSpc>
            </a:pPr>
            <a:r>
              <a:rPr sz="2400" b="1" dirty="0">
                <a:latin typeface="宋体" panose="02010600030101010101" pitchFamily="2" charset="-122"/>
                <a:ea typeface="宋体" panose="02010600030101010101" pitchFamily="2" charset="-122"/>
                <a:cs typeface="宋体" panose="02010600030101010101" pitchFamily="2" charset="-122"/>
              </a:rPr>
              <a:t>C.①③④	D.②③④</a:t>
            </a:r>
          </a:p>
        </p:txBody>
      </p:sp>
      <p:sp>
        <p:nvSpPr>
          <p:cNvPr id="8" name="矩形 7"/>
          <p:cNvSpPr/>
          <p:nvPr/>
        </p:nvSpPr>
        <p:spPr>
          <a:xfrm flipH="1">
            <a:off x="10489565" y="302768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3430" y="1208405"/>
            <a:ext cx="10772140" cy="5536565"/>
          </a:xfrm>
          <a:prstGeom prst="rect">
            <a:avLst/>
          </a:prstGeom>
          <a:noFill/>
          <a:ln>
            <a:noFill/>
          </a:ln>
        </p:spPr>
        <p:txBody>
          <a:bodyPr wrap="square" rtlCol="0">
            <a:spAutoFit/>
          </a:bodyPr>
          <a:lstStyle/>
          <a:p>
            <a:pPr>
              <a:lnSpc>
                <a:spcPct val="140000"/>
              </a:lnSpc>
            </a:pPr>
            <a:r>
              <a:rPr sz="2300" b="1" dirty="0">
                <a:latin typeface="宋体" panose="02010600030101010101" pitchFamily="2" charset="-122"/>
                <a:ea typeface="宋体" panose="02010600030101010101" pitchFamily="2" charset="-122"/>
                <a:cs typeface="宋体" panose="02010600030101010101" pitchFamily="2" charset="-122"/>
              </a:rPr>
              <a:t>6.2021年3月30日，十三届全国人大常委会第二十七次会议全票通过了新修订的《中华人民共和国香港特别行政区基本法附件一香港特别行政区行政长官的产生办法》和《中华人民共和国香港特别行政区基本法附件二香港特别行政区立法会的产生办法和表决程序》，这是继2020年制定实施香港国安法之后，全国人大及其常委会坚持和完善“一国两制”制度体系，从国家层面推动香港特别行政区制度完善发展的又一重大举措。此举</a:t>
            </a:r>
            <a:r>
              <a:rPr lang="zh-CN" sz="2300" b="1" dirty="0">
                <a:latin typeface="宋体" panose="02010600030101010101" pitchFamily="2" charset="-122"/>
                <a:ea typeface="宋体" panose="02010600030101010101" pitchFamily="2" charset="-122"/>
                <a:cs typeface="宋体" panose="02010600030101010101" pitchFamily="2" charset="-122"/>
              </a:rPr>
              <a:t>（</a:t>
            </a:r>
            <a:r>
              <a:rPr sz="2300" b="1" dirty="0">
                <a:latin typeface="宋体" panose="02010600030101010101" pitchFamily="2" charset="-122"/>
                <a:ea typeface="宋体" panose="02010600030101010101" pitchFamily="2" charset="-122"/>
                <a:cs typeface="宋体" panose="02010600030101010101" pitchFamily="2" charset="-122"/>
              </a:rPr>
              <a:t>　　</a:t>
            </a:r>
            <a:r>
              <a:rPr lang="zh-CN" sz="2300" b="1" dirty="0">
                <a:latin typeface="宋体" panose="02010600030101010101" pitchFamily="2" charset="-122"/>
                <a:ea typeface="宋体" panose="02010600030101010101" pitchFamily="2" charset="-122"/>
                <a:cs typeface="宋体" panose="02010600030101010101" pitchFamily="2" charset="-122"/>
              </a:rPr>
              <a:t>）</a:t>
            </a:r>
          </a:p>
          <a:p>
            <a:pPr>
              <a:lnSpc>
                <a:spcPct val="140000"/>
              </a:lnSpc>
            </a:pPr>
            <a:r>
              <a:rPr sz="2300" b="1" dirty="0">
                <a:latin typeface="宋体" panose="02010600030101010101" pitchFamily="2" charset="-122"/>
                <a:ea typeface="宋体" panose="02010600030101010101" pitchFamily="2" charset="-122"/>
                <a:cs typeface="宋体" panose="02010600030101010101" pitchFamily="2" charset="-122"/>
              </a:rPr>
              <a:t>①顺应了香港社会盼望良政善治、长治久安的主流民意</a:t>
            </a:r>
          </a:p>
          <a:p>
            <a:pPr>
              <a:lnSpc>
                <a:spcPct val="140000"/>
              </a:lnSpc>
            </a:pPr>
            <a:r>
              <a:rPr sz="2300" b="1" dirty="0">
                <a:latin typeface="宋体" panose="02010600030101010101" pitchFamily="2" charset="-122"/>
                <a:ea typeface="宋体" panose="02010600030101010101" pitchFamily="2" charset="-122"/>
                <a:cs typeface="宋体" panose="02010600030101010101" pitchFamily="2" charset="-122"/>
              </a:rPr>
              <a:t>②为准确贯彻“一国两制”方针提供了坚实的制度保障</a:t>
            </a:r>
          </a:p>
          <a:p>
            <a:pPr>
              <a:lnSpc>
                <a:spcPct val="140000"/>
              </a:lnSpc>
            </a:pPr>
            <a:r>
              <a:rPr sz="2300" b="1" dirty="0">
                <a:latin typeface="宋体" panose="02010600030101010101" pitchFamily="2" charset="-122"/>
                <a:ea typeface="宋体" panose="02010600030101010101" pitchFamily="2" charset="-122"/>
                <a:cs typeface="宋体" panose="02010600030101010101" pitchFamily="2" charset="-122"/>
              </a:rPr>
              <a:t>③彰显我国维护国家主权、安全、发展利益的坚定决心</a:t>
            </a:r>
          </a:p>
          <a:p>
            <a:pPr>
              <a:lnSpc>
                <a:spcPct val="140000"/>
              </a:lnSpc>
            </a:pPr>
            <a:r>
              <a:rPr sz="2300" b="1" dirty="0">
                <a:latin typeface="宋体" panose="02010600030101010101" pitchFamily="2" charset="-122"/>
                <a:ea typeface="宋体" panose="02010600030101010101" pitchFamily="2" charset="-122"/>
                <a:cs typeface="宋体" panose="02010600030101010101" pitchFamily="2" charset="-122"/>
              </a:rPr>
              <a:t>④将杜绝挑战香港特别行政区宪制秩序的种种乱象</a:t>
            </a:r>
          </a:p>
          <a:p>
            <a:pPr>
              <a:lnSpc>
                <a:spcPct val="140000"/>
              </a:lnSpc>
            </a:pPr>
            <a:r>
              <a:rPr sz="2300" b="1" dirty="0">
                <a:latin typeface="宋体" panose="02010600030101010101" pitchFamily="2" charset="-122"/>
                <a:ea typeface="宋体" panose="02010600030101010101" pitchFamily="2" charset="-122"/>
                <a:cs typeface="宋体" panose="02010600030101010101" pitchFamily="2" charset="-122"/>
              </a:rPr>
              <a:t>A.①②③	B.①②④     C.①③④     D.②③④</a:t>
            </a:r>
          </a:p>
        </p:txBody>
      </p:sp>
      <p:sp>
        <p:nvSpPr>
          <p:cNvPr id="8" name="矩形 7"/>
          <p:cNvSpPr/>
          <p:nvPr/>
        </p:nvSpPr>
        <p:spPr>
          <a:xfrm flipH="1">
            <a:off x="4512945" y="374650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535430"/>
            <a:ext cx="10236835" cy="452310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7.2021年7月15日，针对美国军机降落台湾，国台办表示，坚决反对台美之间任何形式的军事勾连，坚决维护主权安全。民进党当局勾结外部势力谋“独”拒统的图谋必遭失败。这告诉我们</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A.维护和促进民族团结，是每个公民的神圣职责和光荣使命</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B.要反对一切破坏民族团结、制造民族分裂的行为</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C.“和平统一、一国两制”是解决台湾问题的基本方针</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D.实现祖国完全统一，是全体中华儿女共同心愿，是中华民族根本利益所在</a:t>
            </a:r>
          </a:p>
        </p:txBody>
      </p:sp>
      <p:sp>
        <p:nvSpPr>
          <p:cNvPr id="8" name="矩形 7"/>
          <p:cNvSpPr/>
          <p:nvPr/>
        </p:nvSpPr>
        <p:spPr>
          <a:xfrm flipH="1">
            <a:off x="6852920" y="281495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96925" y="1186815"/>
            <a:ext cx="10135235" cy="5077460"/>
          </a:xfrm>
          <a:prstGeom prst="rect">
            <a:avLst/>
          </a:prstGeom>
          <a:noFill/>
          <a:ln w="9525">
            <a:noFill/>
          </a:ln>
        </p:spPr>
        <p:txBody>
          <a:bodyPr wrap="square">
            <a:spAutoFit/>
          </a:bodyPr>
          <a:lstStyle/>
          <a:p>
            <a:pPr indent="0">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8.</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2021·藁城区校级模拟</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阅读材料，探究问题。</a:t>
            </a:r>
          </a:p>
          <a:p>
            <a:pPr indent="457200" fontAlgn="auto">
              <a:lnSpc>
                <a:spcPct val="150000"/>
              </a:lnSpc>
            </a:pPr>
            <a:r>
              <a:rPr sz="2400" b="1" dirty="0">
                <a:latin typeface="楷体_GB2312" panose="02010609030101010101" charset="-122"/>
                <a:ea typeface="楷体_GB2312" panose="02010609030101010101" charset="-122"/>
                <a:cs typeface="宋体" panose="02010600030101010101" pitchFamily="2" charset="-122"/>
                <a:sym typeface="+mn-ea"/>
              </a:rPr>
              <a:t>今年</a:t>
            </a:r>
            <a:r>
              <a:rPr lang="zh-CN" sz="2400" b="1" dirty="0">
                <a:latin typeface="楷体_GB2312" panose="02010609030101010101" charset="-122"/>
                <a:ea typeface="楷体_GB2312" panose="02010609030101010101" charset="-122"/>
                <a:cs typeface="宋体" panose="02010600030101010101" pitchFamily="2" charset="-122"/>
                <a:sym typeface="+mn-ea"/>
              </a:rPr>
              <a:t>（</a:t>
            </a:r>
            <a:r>
              <a:rPr sz="2400" b="1" dirty="0">
                <a:latin typeface="楷体_GB2312" panose="02010609030101010101" charset="-122"/>
                <a:ea typeface="楷体_GB2312" panose="02010609030101010101" charset="-122"/>
                <a:cs typeface="宋体" panose="02010600030101010101" pitchFamily="2" charset="-122"/>
                <a:sym typeface="+mn-ea"/>
              </a:rPr>
              <a:t>2021年</a:t>
            </a:r>
            <a:r>
              <a:rPr lang="zh-CN" sz="2400" b="1" dirty="0">
                <a:latin typeface="楷体_GB2312" panose="02010609030101010101" charset="-122"/>
                <a:ea typeface="楷体_GB2312" panose="02010609030101010101" charset="-122"/>
                <a:cs typeface="宋体" panose="02010600030101010101" pitchFamily="2" charset="-122"/>
                <a:sym typeface="+mn-ea"/>
              </a:rPr>
              <a:t>）</a:t>
            </a:r>
            <a:r>
              <a:rPr sz="2400" b="1" dirty="0">
                <a:latin typeface="楷体_GB2312" panose="02010609030101010101" charset="-122"/>
                <a:ea typeface="楷体_GB2312" panose="02010609030101010101" charset="-122"/>
                <a:cs typeface="宋体" panose="02010600030101010101" pitchFamily="2" charset="-122"/>
                <a:sym typeface="+mn-ea"/>
              </a:rPr>
              <a:t>是澳门开埠四五百年来最辉煌时期。在祖国的大力支持下，澳门经济快速发展、社会繁荣稳定，不断前进发展。澳门是东西方文化的交汇处，无论是经济、科研、还是旅游，澳门这些年都在飞速创新和前进。数据显示，2018年澳门人均GDP达8.3万美元，远超美国、日本、法国、德国等发达国家，排名世界第二，成为中国乃至世界最富裕的地区。未来粤港澳大湾区的合作，为澳门未来发展指明方向并提供新的机遇，也将为改善澳门的民生，包括居住环境、就业、教育、养老等提供空间和发展条件，澳门前景将更美好。</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86205"/>
            <a:ext cx="10699115" cy="645160"/>
          </a:xfrm>
          <a:prstGeom prst="rect">
            <a:avLst/>
          </a:prstGeom>
          <a:noFill/>
          <a:ln>
            <a:noFill/>
          </a:ln>
        </p:spPr>
        <p:txBody>
          <a:bodyPr wrap="square" rtlCol="0">
            <a:spAutoFit/>
          </a:bodyPr>
          <a:lstStyle/>
          <a:p>
            <a:pPr>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1)今年</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2021年</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距离澳门回归祖国多少年？</a:t>
            </a:r>
          </a:p>
        </p:txBody>
      </p:sp>
      <p:sp>
        <p:nvSpPr>
          <p:cNvPr id="9" name="矩形 8"/>
          <p:cNvSpPr/>
          <p:nvPr/>
        </p:nvSpPr>
        <p:spPr>
          <a:xfrm flipH="1">
            <a:off x="1417320" y="1958340"/>
            <a:ext cx="3939540" cy="645160"/>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22年。</a:t>
            </a:r>
          </a:p>
        </p:txBody>
      </p:sp>
      <p:sp>
        <p:nvSpPr>
          <p:cNvPr id="2" name="文本框 1"/>
          <p:cNvSpPr txBox="1"/>
          <p:nvPr/>
        </p:nvSpPr>
        <p:spPr>
          <a:xfrm>
            <a:off x="847090" y="2532380"/>
            <a:ext cx="10643870" cy="1198880"/>
          </a:xfrm>
          <a:prstGeom prst="rect">
            <a:avLst/>
          </a:prstGeom>
          <a:noFill/>
        </p:spPr>
        <p:txBody>
          <a:bodyPr wrap="square" rtlCol="0" anchor="t">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(2)阅读材料，围绕其主题提炼一个观点，并结合材料和所学知识加以论述。</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sz="2400" b="1" dirty="0">
                <a:latin typeface="宋体" panose="02010600030101010101" pitchFamily="2" charset="-122"/>
                <a:ea typeface="宋体" panose="02010600030101010101" pitchFamily="2" charset="-122"/>
                <a:cs typeface="宋体" panose="02010600030101010101" pitchFamily="2" charset="-122"/>
                <a:sym typeface="+mn-ea"/>
              </a:rPr>
              <a:t>要求：观点明确，史论结合，条理清楚</a:t>
            </a: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p>
        </p:txBody>
      </p:sp>
      <p:sp>
        <p:nvSpPr>
          <p:cNvPr id="4" name="矩形 3"/>
          <p:cNvSpPr/>
          <p:nvPr/>
        </p:nvSpPr>
        <p:spPr>
          <a:xfrm flipH="1">
            <a:off x="894080" y="3652520"/>
            <a:ext cx="10554335" cy="2861310"/>
          </a:xfrm>
          <a:prstGeom prst="rect">
            <a:avLst/>
          </a:prstGeom>
        </p:spPr>
        <p:txBody>
          <a:bodyPr wrap="square">
            <a:spAutoFit/>
          </a:bodyPr>
          <a:lstStyle/>
          <a:p>
            <a:pPr indent="0">
              <a:lnSpc>
                <a:spcPct val="150000"/>
              </a:lnSpc>
            </a:pPr>
            <a:r>
              <a:rPr sz="2400" b="1">
                <a:solidFill>
                  <a:srgbClr val="FF0000"/>
                </a:solidFill>
                <a:latin typeface="宋体" panose="02010600030101010101" pitchFamily="2" charset="-122"/>
                <a:ea typeface="宋体" panose="02010600030101010101" pitchFamily="2" charset="-122"/>
                <a:cs typeface="方正书宋_GBK" charset="0"/>
                <a:sym typeface="+mn-ea"/>
              </a:rPr>
              <a:t>示例：澳门回归以来，“一国两制”实践取得举世公认的成功；保持澳门长期繁荣稳定，必须全面准确贯彻“一国两制”“澳人治澳”“高度自治”的方针，严格按照宪法和基本法办事，完善与基本法实施相关的制度和机制；澳门回归以来，与祖国内地优势互补、共同发展，共担民族复兴的历史责任，共享祖国繁荣富强的伟大荣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685" y="1623060"/>
            <a:ext cx="10882630" cy="396938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rPr>
              <a:t>热点2：习近平主席青海考察</a:t>
            </a:r>
            <a:endParaRPr sz="2400">
              <a:solidFill>
                <a:schemeClr val="tx1"/>
              </a:solidFill>
              <a:latin typeface="宋体" panose="02010600030101010101" pitchFamily="2" charset="-122"/>
              <a:ea typeface="宋体" panose="02010600030101010101" pitchFamily="2" charset="-122"/>
            </a:endParaRP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rPr>
              <a:t> 2021年6月7日至9日，中共中央总书记、国家主席、中央军委主席习近平在青海考察时指出，要把社区作为民族团结进步创建的重要阵地，发扬各族人民手拉手、心连心的好传统，共同建设民族团结一家亲的和谐家园。全面建设社会主义现代化国家，一个民族也不能少。在中华民族大家庭中，大家只有像石榴籽一样紧紧抱在一起，手足相亲、守望相助，才能实现民族复兴的伟大梦想，民族团结进步之花才能长盛不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8555" y="1584325"/>
            <a:ext cx="10167620" cy="3969385"/>
          </a:xfrm>
          <a:prstGeom prst="rect">
            <a:avLst/>
          </a:prstGeom>
          <a:noFill/>
          <a:ln w="9525">
            <a:noFill/>
          </a:ln>
        </p:spPr>
        <p:txBody>
          <a:bodyPr wrap="square">
            <a:spAutoFit/>
          </a:bodyPr>
          <a:lstStyle/>
          <a:p>
            <a:pPr indent="0" algn="l" fontAlgn="auto">
              <a:lnSpc>
                <a:spcPct val="150000"/>
              </a:lnSpc>
            </a:pPr>
            <a:r>
              <a:rPr sz="2400">
                <a:solidFill>
                  <a:srgbClr val="FF00FF"/>
                </a:solidFill>
                <a:latin typeface="黑体" panose="02010600030101010101" pitchFamily="49" charset="-122"/>
                <a:ea typeface="黑体" panose="02010600030101010101" pitchFamily="49" charset="-122"/>
                <a:sym typeface="+mn-ea"/>
              </a:rPr>
              <a:t>热点3： 种业振兴行动方案</a:t>
            </a:r>
          </a:p>
          <a:p>
            <a:pPr indent="457200" algn="l" fontAlgn="auto">
              <a:lnSpc>
                <a:spcPct val="150000"/>
              </a:lnSpc>
            </a:pPr>
            <a:r>
              <a:rPr sz="2400">
                <a:solidFill>
                  <a:schemeClr val="tx1"/>
                </a:solidFill>
                <a:latin typeface="宋体" panose="02010600030101010101" pitchFamily="2" charset="-122"/>
                <a:ea typeface="宋体" panose="02010600030101010101" pitchFamily="2" charset="-122"/>
                <a:sym typeface="+mn-ea"/>
              </a:rPr>
              <a:t> 2021年7月9日，中央全面深化改革委员会第二十次会议审议通过了《种业振兴行动方案》。会议指出，农业现代化，种子是基础，必须把民族种业搞上去，把种源安全提升到关系国家安全的战略高度，集中力量破难题、补短板、强优势、控风险，实现种业科技自立自强、种源自主可控。2021年要抓好的重点任务之一就是解决好种子和耕地问题。要开展种源“卡脖子”技术攻关，立志打一场种业翻身仗。</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95985" y="1541780"/>
            <a:ext cx="10047605" cy="4523105"/>
          </a:xfrm>
          <a:prstGeom prst="rect">
            <a:avLst/>
          </a:prstGeom>
          <a:noFill/>
          <a:ln w="9525">
            <a:noFill/>
          </a:ln>
        </p:spPr>
        <p:txBody>
          <a:bodyPr wrap="square">
            <a:spAutoFit/>
          </a:bodyPr>
          <a:lstStyle/>
          <a:p>
            <a:pPr indent="0" fontAlgn="auto">
              <a:lnSpc>
                <a:spcPct val="150000"/>
              </a:lnSpc>
            </a:pPr>
            <a:r>
              <a:rPr sz="2400">
                <a:solidFill>
                  <a:srgbClr val="FF00FF"/>
                </a:solidFill>
                <a:latin typeface="黑体" panose="02010600030101010101" pitchFamily="49" charset="-122"/>
                <a:ea typeface="黑体" panose="02010600030101010101" pitchFamily="49" charset="-122"/>
              </a:rPr>
              <a:t>热点4：一个中国原则不容任何挑战</a:t>
            </a:r>
          </a:p>
          <a:p>
            <a:pPr indent="0" fontAlgn="auto">
              <a:lnSpc>
                <a:spcPct val="150000"/>
              </a:lnSpc>
            </a:pPr>
            <a:r>
              <a:rPr sz="2400">
                <a:solidFill>
                  <a:schemeClr val="tx1"/>
                </a:solidFill>
                <a:latin typeface="宋体" panose="02010600030101010101" pitchFamily="2" charset="-122"/>
                <a:ea typeface="宋体" panose="02010600030101010101" pitchFamily="2" charset="-122"/>
              </a:rPr>
              <a:t>    立方违背一个中国原则，允许台湾当局设立所谓“代表处”，这一行径无异于开历史倒车，严重损害中国主权和领土完整。2021年8月10日，外交部发言人发表谈话，宣布中方决定召回中国驻立陶宛大使，并要求立政府召回驻中国大使。这是中方对近来立陶宛公然违背中立两国建交公报精神、宣布允许台湾当局以“台湾”名义设立“代表处”错误行径作出的正当、合理反制。立方必须认识到，一个中国原则不容任何挑战，任何无视、否定一中原则的企图都将付出沉重代价。</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95350" y="2199640"/>
            <a:ext cx="10551795" cy="4523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1.我国是统一的多民族国家。</a:t>
            </a:r>
          </a:p>
          <a:p>
            <a:pPr>
              <a:lnSpc>
                <a:spcPct val="150000"/>
              </a:lnSpc>
            </a:pPr>
            <a:r>
              <a:rPr sz="2400" b="1" dirty="0">
                <a:latin typeface="宋体" panose="02010600030101010101" pitchFamily="2" charset="-122"/>
                <a:ea typeface="宋体" panose="02010600030101010101" pitchFamily="2" charset="-122"/>
              </a:rPr>
              <a:t>2.我国各民族大散居、小聚居、交错杂居的民族人口分布格局不断深化，呈现出大流动、大融居的新特点。</a:t>
            </a:r>
          </a:p>
          <a:p>
            <a:pPr>
              <a:lnSpc>
                <a:spcPct val="150000"/>
              </a:lnSpc>
            </a:pPr>
            <a:r>
              <a:rPr sz="2400" b="1" dirty="0">
                <a:latin typeface="宋体" panose="02010600030101010101" pitchFamily="2" charset="-122"/>
                <a:ea typeface="宋体" panose="02010600030101010101" pitchFamily="2" charset="-122"/>
              </a:rPr>
              <a:t>3.我国形成了平等团结互助和谐的社会主义新型民族关系。</a:t>
            </a:r>
          </a:p>
          <a:p>
            <a:pPr>
              <a:lnSpc>
                <a:spcPct val="150000"/>
              </a:lnSpc>
            </a:pPr>
            <a:r>
              <a:rPr sz="2400" b="1" dirty="0">
                <a:latin typeface="宋体" panose="02010600030101010101" pitchFamily="2" charset="-122"/>
                <a:ea typeface="宋体" panose="02010600030101010101" pitchFamily="2" charset="-122"/>
              </a:rPr>
              <a:t>4.我国坚持民族平等、民族团结和各民族共同繁荣的基本原则。</a:t>
            </a:r>
          </a:p>
          <a:p>
            <a:pPr>
              <a:lnSpc>
                <a:spcPct val="150000"/>
              </a:lnSpc>
            </a:pPr>
            <a:r>
              <a:rPr sz="2400" b="1" dirty="0">
                <a:latin typeface="宋体" panose="02010600030101010101" pitchFamily="2" charset="-122"/>
                <a:ea typeface="宋体" panose="02010600030101010101" pitchFamily="2" charset="-122"/>
              </a:rPr>
              <a:t>5.维护和促进民族团结，是每个公民的神圣职责和光荣义务。</a:t>
            </a:r>
          </a:p>
          <a:p>
            <a:pPr>
              <a:lnSpc>
                <a:spcPct val="150000"/>
              </a:lnSpc>
            </a:pPr>
            <a:r>
              <a:rPr sz="2400" b="1" dirty="0">
                <a:latin typeface="宋体" panose="02010600030101010101" pitchFamily="2" charset="-122"/>
                <a:ea typeface="宋体" panose="02010600030101010101" pitchFamily="2" charset="-122"/>
              </a:rPr>
              <a:t>6.种源安全事关国家安全和国家利益，与每个人息息相关。</a:t>
            </a:r>
          </a:p>
          <a:p>
            <a:pPr>
              <a:lnSpc>
                <a:spcPct val="150000"/>
              </a:lnSpc>
            </a:pPr>
            <a:endParaRPr sz="2400" b="1" dirty="0">
              <a:latin typeface="宋体" panose="02010600030101010101" pitchFamily="2" charset="-122"/>
              <a:ea typeface="宋体" panose="02010600030101010101" pitchFamily="2" charset="-122"/>
            </a:endParaRP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56615" y="1506855"/>
            <a:ext cx="10395585"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7. 解决台湾问题，实现祖国完全统一，是全体中华儿女的共同愿望，是中华民族根本利益所在。</a:t>
            </a:r>
          </a:p>
          <a:p>
            <a:pPr>
              <a:lnSpc>
                <a:spcPct val="150000"/>
              </a:lnSpc>
            </a:pPr>
            <a:r>
              <a:rPr sz="2400" b="1" dirty="0">
                <a:latin typeface="宋体" panose="02010600030101010101" pitchFamily="2" charset="-122"/>
                <a:ea typeface="宋体" panose="02010600030101010101" pitchFamily="2" charset="-122"/>
                <a:sym typeface="+mn-ea"/>
              </a:rPr>
              <a:t>8. 维护国家统一，反对分裂，是爱国主义精神的具体体现，是每个公民义不容辞的责任。</a:t>
            </a:r>
          </a:p>
          <a:p>
            <a:pPr>
              <a:lnSpc>
                <a:spcPct val="150000"/>
              </a:lnSpc>
            </a:pPr>
            <a:r>
              <a:rPr sz="2400" b="1" dirty="0">
                <a:latin typeface="宋体" panose="02010600030101010101" pitchFamily="2" charset="-122"/>
                <a:ea typeface="宋体" panose="02010600030101010101" pitchFamily="2" charset="-122"/>
                <a:sym typeface="+mn-ea"/>
              </a:rPr>
              <a:t>9.国家利益是一个主权国家在国际社会中生存需求和发展需求的总和，包括人口、领土、主权和政权等，它们关系到民族生存、国家兴亡。</a:t>
            </a:r>
          </a:p>
          <a:p>
            <a:pPr>
              <a:lnSpc>
                <a:spcPct val="150000"/>
              </a:lnSpc>
            </a:pPr>
            <a:r>
              <a:rPr sz="2400" b="1" dirty="0">
                <a:latin typeface="宋体" panose="02010600030101010101" pitchFamily="2" charset="-122"/>
                <a:ea typeface="宋体" panose="02010600030101010101" pitchFamily="2" charset="-122"/>
                <a:sym typeface="+mn-ea"/>
              </a:rPr>
              <a:t>10.人民利益的维护离不开国家利益，国家利益的实现离不开人民利益，国家利益与人民利益是高度统一的。</a:t>
            </a:r>
          </a:p>
          <a:p>
            <a:pPr>
              <a:lnSpc>
                <a:spcPct val="150000"/>
              </a:lnSpc>
            </a:pPr>
            <a:endParaRPr sz="2400"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57250" y="1555115"/>
            <a:ext cx="10322560" cy="2861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11.国家安全与我们息息相关。 国家安全是国家生存与发展的重要保障。 国家安全是人民幸福安康的前提。</a:t>
            </a:r>
          </a:p>
          <a:p>
            <a:pPr>
              <a:lnSpc>
                <a:spcPct val="150000"/>
              </a:lnSpc>
            </a:pPr>
            <a:r>
              <a:rPr sz="2400" b="1" dirty="0">
                <a:latin typeface="宋体" panose="02010600030101010101" pitchFamily="2" charset="-122"/>
                <a:ea typeface="宋体" panose="02010600030101010101" pitchFamily="2" charset="-122"/>
                <a:sym typeface="+mn-ea"/>
              </a:rPr>
              <a:t>12.一个中国原则是两岸关系的政治基础，必须坚持“九二共识”，反对“台独”。</a:t>
            </a:r>
          </a:p>
          <a:p>
            <a:pPr>
              <a:lnSpc>
                <a:spcPct val="150000"/>
              </a:lnSpc>
            </a:pPr>
            <a:r>
              <a:rPr sz="2400" b="1" dirty="0">
                <a:latin typeface="宋体" panose="02010600030101010101" pitchFamily="2" charset="-122"/>
                <a:ea typeface="宋体" panose="02010600030101010101" pitchFamily="2" charset="-122"/>
                <a:sym typeface="+mn-ea"/>
              </a:rPr>
              <a:t>13.两岸同胞要共同弘扬中华文化，实现心灵契合，增进对和平统一的认识。</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95" y="2376805"/>
            <a:ext cx="9682480" cy="3969385"/>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1.70年来，西藏的巨大变化说明了什么？</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（1）民族平等、民族团结和各民族共同繁荣是处理民族关系的基本原则。</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（2）加快民族地区发展是增进民族团结、发展社会主义民族关系的必由之路。</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（3）中国共产党领导是中国特色社会主义最本质的特征。</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（4）只有社会主义才能救中国，只有中国特色社会主义才能发展中国。</a:t>
            </a: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1396</Words>
  <Application>WPS 演示</Application>
  <PresentationFormat>自定义</PresentationFormat>
  <Paragraphs>156</Paragraphs>
  <Slides>25</Slides>
  <Notes>3</Notes>
  <HiddenSlides>0</HiddenSlides>
  <MMClips>0</MMClips>
  <ScaleCrop>false</ScaleCrop>
  <HeadingPairs>
    <vt:vector size="4" baseType="variant">
      <vt:variant>
        <vt:lpstr>主题</vt:lpstr>
      </vt:variant>
      <vt:variant>
        <vt:i4>5</vt:i4>
      </vt:variant>
      <vt:variant>
        <vt:lpstr>幻灯片标题</vt:lpstr>
      </vt:variant>
      <vt:variant>
        <vt:i4>25</vt:i4>
      </vt:variant>
    </vt:vector>
  </HeadingPairs>
  <TitlesOfParts>
    <vt:vector size="30"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1214</cp:revision>
  <dcterms:created xsi:type="dcterms:W3CDTF">2020-07-19T08:35:00Z</dcterms:created>
  <dcterms:modified xsi:type="dcterms:W3CDTF">2022-02-25T14:18:52Z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