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22.xml" ContentType="application/vnd.openxmlformats-officedocument.presentationml.tags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</p:sldMasterIdLst>
  <p:notesMasterIdLst>
    <p:notesMasterId r:id="rId30"/>
  </p:notesMasterIdLst>
  <p:handoutMasterIdLst>
    <p:handoutMasterId r:id="rId31"/>
  </p:handoutMasterIdLst>
  <p:sldIdLst>
    <p:sldId id="482" r:id="rId6"/>
    <p:sldId id="332" r:id="rId7"/>
    <p:sldId id="483" r:id="rId8"/>
    <p:sldId id="335" r:id="rId9"/>
    <p:sldId id="261" r:id="rId10"/>
    <p:sldId id="484" r:id="rId11"/>
    <p:sldId id="485" r:id="rId12"/>
    <p:sldId id="487" r:id="rId13"/>
    <p:sldId id="488" r:id="rId14"/>
    <p:sldId id="502" r:id="rId15"/>
    <p:sldId id="278" r:id="rId16"/>
    <p:sldId id="272" r:id="rId17"/>
    <p:sldId id="422" r:id="rId18"/>
    <p:sldId id="489" r:id="rId19"/>
    <p:sldId id="503" r:id="rId20"/>
    <p:sldId id="504" r:id="rId21"/>
    <p:sldId id="505" r:id="rId22"/>
    <p:sldId id="290" r:id="rId23"/>
    <p:sldId id="506" r:id="rId24"/>
    <p:sldId id="507" r:id="rId25"/>
    <p:sldId id="273" r:id="rId26"/>
    <p:sldId id="346" r:id="rId27"/>
    <p:sldId id="495" r:id="rId28"/>
    <p:sldId id="49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23" autoAdjust="0"/>
    <p:restoredTop sz="94617"/>
  </p:normalViewPr>
  <p:slideViewPr>
    <p:cSldViewPr snapToGrid="0">
      <p:cViewPr varScale="1">
        <p:scale>
          <a:sx n="62" d="100"/>
          <a:sy n="62" d="100"/>
        </p:scale>
        <p:origin x="-628" y="-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5115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183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遵守规则，维护秩序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考情分析</a:t>
            </a:r>
            <a:endParaRPr kumimoji="1" lang="zh-CN" altLang="en-US" sz="2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遵守规则，维护秩序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真题试做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遵守规则，维护秩序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第三讲  遵守规则，维护秩序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8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ags" Target="../tags/tag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" Target="slide21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" Target="slide1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" Target="slide4.xml"/><Relationship Id="rId5" Type="http://schemas.openxmlformats.org/officeDocument/2006/relationships/tags" Target="../tags/tag129.xml"/><Relationship Id="rId10" Type="http://schemas.openxmlformats.org/officeDocument/2006/relationships/slide" Target="slide2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4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44708" y="2400669"/>
            <a:ext cx="6228000" cy="954945"/>
            <a:chOff x="3027246" y="2016110"/>
            <a:chExt cx="5990707" cy="872524"/>
          </a:xfrm>
        </p:grpSpPr>
        <p:sp>
          <p:nvSpPr>
            <p:cNvPr id="38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28596" y="2032230"/>
              <a:ext cx="4838313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44708" y="3529938"/>
            <a:ext cx="6228000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299626" y="3288561"/>
              <a:ext cx="432960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数据链接  真题试做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4708" y="4562681"/>
            <a:ext cx="6228000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2" action="ppaction://hlinksldjump"/>
            </p:cNvPr>
            <p:cNvSpPr txBox="1"/>
            <p:nvPr/>
          </p:nvSpPr>
          <p:spPr>
            <a:xfrm>
              <a:off x="4596062" y="4477069"/>
              <a:ext cx="401581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184951" y="1126525"/>
            <a:ext cx="10391377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第三讲  遵守规则，维护秩序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24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26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329600" cy="817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数据分析  拓展提升</a:t>
              </a:r>
            </a:p>
          </p:txBody>
        </p:sp>
        <p:sp>
          <p:nvSpPr>
            <p:cNvPr id="27" name="圆角矩形 26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867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63590" y="1483230"/>
            <a:ext cx="96697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3.[2015•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解析公正事件。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拍照义举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因非机动车道被私家车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占用，一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名初中生用手机拍摄了这辆私家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车，随后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引来车上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名成年人的指责。小华和网友都为这名有正义感的初中生点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赞，谴责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不守规则的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名成年人。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839204" y="4051016"/>
            <a:ext cx="98725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促进社会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公正，这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名初中生的表现带给我们什么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启示？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9204" y="4939476"/>
            <a:ext cx="96941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促进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公正，人人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责；促进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公正，要求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我们敢于维护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正义；促进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公正，需要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我们维护规则。</a:t>
            </a:r>
          </a:p>
        </p:txBody>
      </p:sp>
    </p:spTree>
    <p:extLst>
      <p:ext uri="{BB962C8B-B14F-4D97-AF65-F5344CB8AC3E}">
        <p14:creationId xmlns="" xmlns:p14="http://schemas.microsoft.com/office/powerpoint/2010/main" val="37119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4981" y="2222422"/>
            <a:ext cx="888775" cy="2600323"/>
            <a:chOff x="6371773" y="2374856"/>
            <a:chExt cx="350520" cy="1336040"/>
          </a:xfrm>
        </p:grpSpPr>
        <p:sp>
          <p:nvSpPr>
            <p:cNvPr id="10" name="椭圆 9"/>
            <p:cNvSpPr/>
            <p:nvPr/>
          </p:nvSpPr>
          <p:spPr>
            <a:xfrm>
              <a:off x="6371773" y="2374856"/>
              <a:ext cx="350520" cy="428840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371773" y="3284343"/>
              <a:ext cx="350520" cy="426553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389562" y="1909773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知识清单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624261" y="2345640"/>
            <a:ext cx="7710412" cy="2785682"/>
            <a:chOff x="3437766" y="1958148"/>
            <a:chExt cx="7710413" cy="2785682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437766" y="1958148"/>
              <a:ext cx="6996430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</a:t>
              </a:r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  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遵守规则</a:t>
              </a: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4137779" y="3605057"/>
              <a:ext cx="7010400" cy="11387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知识点   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维护秩序</a:t>
              </a:r>
            </a:p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 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67013" y="2059747"/>
            <a:ext cx="4629455" cy="627895"/>
            <a:chOff x="1034884" y="629878"/>
            <a:chExt cx="420420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596449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遵守规则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67012" y="2774986"/>
            <a:ext cx="11409397" cy="1378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知道规则及规则的构成　　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ea typeface="NEU-BZ-S92"/>
                <a:cs typeface="Times New Roman"/>
              </a:rPr>
              <a:t>☞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编教材八上第三课</a:t>
            </a:r>
          </a:p>
          <a:p>
            <a:pPr>
              <a:lnSpc>
                <a:spcPts val="35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知道遵守规则的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重要性，增强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规则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意识，自觉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遵守规则　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ea typeface="NEU-BZ-S92"/>
                <a:cs typeface="Times New Roman"/>
              </a:rPr>
              <a:t>☞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编教材八上第三课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87061" y="1208782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数据透视  知识清单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3317918"/>
              </p:ext>
            </p:extLst>
          </p:nvPr>
        </p:nvGraphicFramePr>
        <p:xfrm>
          <a:off x="650843" y="4259766"/>
          <a:ext cx="10984856" cy="2249328"/>
        </p:xfrm>
        <a:graphic>
          <a:graphicData uri="http://schemas.openxmlformats.org/drawingml/2006/table">
            <a:tbl>
              <a:tblPr firstRow="1" firstCol="1" bandRow="1"/>
              <a:tblGrid>
                <a:gridCol w="1388163"/>
                <a:gridCol w="1691765"/>
                <a:gridCol w="7904928"/>
              </a:tblGrid>
              <a:tr h="5910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●知道规则及规则的构成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社会规则的含义及分类是什么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）含义：社会规则是人们为了维护有秩序的社会环境，在逐渐达成默契与共识的基础上形成的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）构成：道德、纪律、法律等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64557230"/>
              </p:ext>
            </p:extLst>
          </p:nvPr>
        </p:nvGraphicFramePr>
        <p:xfrm>
          <a:off x="661994" y="1427357"/>
          <a:ext cx="10984856" cy="5029199"/>
        </p:xfrm>
        <a:graphic>
          <a:graphicData uri="http://schemas.openxmlformats.org/drawingml/2006/table">
            <a:tbl>
              <a:tblPr firstRow="1" firstCol="1" bandRow="1"/>
              <a:tblGrid>
                <a:gridCol w="1388163"/>
                <a:gridCol w="1691765"/>
                <a:gridCol w="7904928"/>
              </a:tblGrid>
              <a:tr h="5768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3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●知道规则及规则的构成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*自由和规则存在怎样的关系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自由与规则不可分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规则划定了自由的边界。自由不是随心所欲，它受道德、纪律、法律等社会规则的约束。我国宪法规定，公民在行使自由和权利的时候，不得损害国家的、社会的、集体的利益和其他公民的合法的自由和权利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）社会规则是人们享有自由的保障。人们建立规则的目的不是限制自由，而是保证每个人不越过自由的边界，促进社会有序运行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8281486"/>
              </p:ext>
            </p:extLst>
          </p:nvPr>
        </p:nvGraphicFramePr>
        <p:xfrm>
          <a:off x="829262" y="1550021"/>
          <a:ext cx="10288504" cy="4417338"/>
        </p:xfrm>
        <a:graphic>
          <a:graphicData uri="http://schemas.openxmlformats.org/drawingml/2006/table">
            <a:tbl>
              <a:tblPr firstRow="1" firstCol="1" bandRow="1"/>
              <a:tblGrid>
                <a:gridCol w="1746669"/>
                <a:gridCol w="1288815"/>
                <a:gridCol w="7253020"/>
              </a:tblGrid>
              <a:tr h="5768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2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●知道遵守规则的重要性，增强规则意识，自觉遵守规则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*如何自觉遵守规则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）遵守社会规则需要他律和自律。遵守社会规则，既需要监督、提醒、奖惩等外在约束，即他律，又需要自我约束，即自律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）遵守社会规则，需要我们发自内心地敬畏规则，将规则作为自己行动的准绳。无论何时何地，我们都应该将规则内化于心、外化于行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4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7006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6016945"/>
              </p:ext>
            </p:extLst>
          </p:nvPr>
        </p:nvGraphicFramePr>
        <p:xfrm>
          <a:off x="673145" y="1639231"/>
          <a:ext cx="10984856" cy="4471638"/>
        </p:xfrm>
        <a:graphic>
          <a:graphicData uri="http://schemas.openxmlformats.org/drawingml/2006/table">
            <a:tbl>
              <a:tblPr firstRow="1" firstCol="1" bandRow="1"/>
              <a:tblGrid>
                <a:gridCol w="1690913"/>
                <a:gridCol w="1389015"/>
                <a:gridCol w="7904928"/>
              </a:tblGrid>
              <a:tr h="5955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1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●知道遵守规则的重要性，增强规则意识，自觉遵守规则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*如何维护和改进规则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）我们要坚定维护规则。一方面要从自己做起，自觉遵守规则；另一方面要在保护自身安全的前提下，提醒、监督、帮助他人遵守规则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）我们要积极改进规则。规则不是一成不变的。我们要积极参与规则的改进和完善，善于与他人沟通交流、寻求共识，积极为新规则的形成建言献策，使之更加符合人民的利益和社会发展的要求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327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62782989"/>
              </p:ext>
            </p:extLst>
          </p:nvPr>
        </p:nvGraphicFramePr>
        <p:xfrm>
          <a:off x="650842" y="1561172"/>
          <a:ext cx="10946425" cy="4728132"/>
        </p:xfrm>
        <a:graphic>
          <a:graphicData uri="http://schemas.openxmlformats.org/drawingml/2006/table">
            <a:tbl>
              <a:tblPr firstRow="1" firstCol="1" bandRow="1"/>
              <a:tblGrid>
                <a:gridCol w="1802426"/>
                <a:gridCol w="2730625"/>
                <a:gridCol w="6413374"/>
              </a:tblGrid>
              <a:tr h="5955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6313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●知道遵守规则的重要性，增强规则意识，自觉遵守规则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*为什么要改进规则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规则不是一成不变的。随着社会的发展和社会生活的变迁，一些原来没有的规则，需要制定；一些原有的规则失去了存在的合理性，需要废除；一些原有的规则不能完全适应实际生活的变化，需要加以调整和完善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6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生活中，我们应该怎样对不遵守规则的人进行劝导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）有“礼”，语言文明，态度和善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）有“理”，要晓之以理，采取合理的方式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）有“节”，要注意适可而止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8700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2723094"/>
              </p:ext>
            </p:extLst>
          </p:nvPr>
        </p:nvGraphicFramePr>
        <p:xfrm>
          <a:off x="673145" y="1650382"/>
          <a:ext cx="10984856" cy="4281636"/>
        </p:xfrm>
        <a:graphic>
          <a:graphicData uri="http://schemas.openxmlformats.org/drawingml/2006/table">
            <a:tbl>
              <a:tblPr firstRow="1" firstCol="1" bandRow="1"/>
              <a:tblGrid>
                <a:gridCol w="1757821"/>
                <a:gridCol w="2018370"/>
                <a:gridCol w="7208665"/>
              </a:tblGrid>
              <a:tr h="5379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29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●知道遵守规则的重要性，增强规则意识，自觉遵守规则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遵守社会规则的重要性及启示有哪些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）重要性：规范公民行为，提高公民的素质；维护公民个人、集体和国家的利益；维护社会秩序；维护社会的公平与正义；推动社会文明进步；促进社会和谐稳定；等等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）启示：要增强规则意识，自觉遵守社会规则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3263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0539" y="2132889"/>
            <a:ext cx="1101598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中考目标要求：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体会社会秩序对社会生活的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重要性，能够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遵守公共秩序　</a:t>
            </a:r>
            <a:r>
              <a:rPr lang="zh-CN" altLang="zh-CN" sz="2400" dirty="0" smtClean="0">
                <a:solidFill>
                  <a:srgbClr val="FF00FF"/>
                </a:solidFill>
                <a:latin typeface="宋体" pitchFamily="2" charset="-122"/>
                <a:ea typeface="宋体" pitchFamily="2" charset="-122"/>
                <a:cs typeface="Times New Roman"/>
              </a:rPr>
              <a:t>☞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统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/>
              </a:rPr>
              <a:t>编教材八上第三课</a:t>
            </a:r>
            <a:endParaRPr lang="en-US" altLang="zh-CN" sz="24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539" y="1363773"/>
            <a:ext cx="4504417" cy="627895"/>
            <a:chOff x="1034884" y="629878"/>
            <a:chExt cx="4090656" cy="627895"/>
          </a:xfrm>
        </p:grpSpPr>
        <p:sp>
          <p:nvSpPr>
            <p:cNvPr id="12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43" y="664168"/>
              <a:ext cx="2482897" cy="580390"/>
            </a:xfrm>
            <a:prstGeom prst="snip1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l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维护秩序</a:t>
              </a: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知识点</a:t>
              </a:r>
              <a:r>
                <a:rPr lang="en-US" altLang="zh-CN" sz="2800" b="1" strike="noStrike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800" b="1" strike="noStrike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5075745"/>
              </p:ext>
            </p:extLst>
          </p:nvPr>
        </p:nvGraphicFramePr>
        <p:xfrm>
          <a:off x="868721" y="3415468"/>
          <a:ext cx="10439615" cy="2929425"/>
        </p:xfrm>
        <a:graphic>
          <a:graphicData uri="http://schemas.openxmlformats.org/drawingml/2006/table">
            <a:tbl>
              <a:tblPr firstRow="1" firstCol="1" bandRow="1"/>
              <a:tblGrid>
                <a:gridCol w="2366132"/>
                <a:gridCol w="1879684"/>
                <a:gridCol w="6193799"/>
              </a:tblGrid>
              <a:tr h="4761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078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●体会社会秩序对社会生活的重要性，能够遵守公共秩序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社会秩序的含义及主要内容是什么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）含义：社会秩序是社会生活的一种有序化状态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）内容：社会管理秩序、生产秩序、交通秩序和公共场所秩序等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9728361"/>
              </p:ext>
            </p:extLst>
          </p:nvPr>
        </p:nvGraphicFramePr>
        <p:xfrm>
          <a:off x="661994" y="1427357"/>
          <a:ext cx="10984856" cy="5040350"/>
        </p:xfrm>
        <a:graphic>
          <a:graphicData uri="http://schemas.openxmlformats.org/drawingml/2006/table">
            <a:tbl>
              <a:tblPr firstRow="1" firstCol="1" bandRow="1"/>
              <a:tblGrid>
                <a:gridCol w="1746669"/>
                <a:gridCol w="1750742"/>
                <a:gridCol w="7487445"/>
              </a:tblGrid>
              <a:tr h="612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76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●体会社会秩序对社会生活的重要性，能够遵守公共秩序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*为什么社会秩序很重要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社会秩序对社会生活的重要性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）社会正常运行需要秩序。每个社会成员都有生存和发展的需要，只有大家有序地占据一定的社会资源和承担相应的社会责任，才能避免混乱、减少障碍、化解矛盾，从而提高社会运行效率，降低社会管理成本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）社会秩序是人民安居乐业的保障。社会秩序营造良好的社会环境。在有序、整洁、安全的社会环境中，我们享有人身自由和财产安全，享有公平的发展机遇，从而能够感受到生活的美好，激发对生活的热情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06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65308" y="1032450"/>
            <a:ext cx="6874510" cy="850965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数据纵览  考情分析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3094300"/>
              </p:ext>
            </p:extLst>
          </p:nvPr>
        </p:nvGraphicFramePr>
        <p:xfrm>
          <a:off x="992459" y="2129883"/>
          <a:ext cx="10091853" cy="4122480"/>
        </p:xfrm>
        <a:graphic>
          <a:graphicData uri="http://schemas.openxmlformats.org/drawingml/2006/table">
            <a:tbl>
              <a:tblPr firstRow="1" firstCol="1" bandRow="1"/>
              <a:tblGrid>
                <a:gridCol w="1405053"/>
                <a:gridCol w="1081668"/>
                <a:gridCol w="2051825"/>
                <a:gridCol w="2464419"/>
                <a:gridCol w="1583474"/>
                <a:gridCol w="1505414"/>
              </a:tblGrid>
              <a:tr h="6244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知识点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年份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题号、分值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考查点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0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设问类型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9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遵守规则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2021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规则作用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选择题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启示类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18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2019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24（1），3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遵守社会规则、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尊重他人权利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分析题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认识类、归纳类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2018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24（2），3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遵规守德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简答题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表现类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2015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26（3），2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遵法守德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简答题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启示类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4291796"/>
              </p:ext>
            </p:extLst>
          </p:nvPr>
        </p:nvGraphicFramePr>
        <p:xfrm>
          <a:off x="661994" y="1427357"/>
          <a:ext cx="10984856" cy="4976290"/>
        </p:xfrm>
        <a:graphic>
          <a:graphicData uri="http://schemas.openxmlformats.org/drawingml/2006/table">
            <a:tbl>
              <a:tblPr firstRow="1" firstCol="1" bandRow="1"/>
              <a:tblGrid>
                <a:gridCol w="1735518"/>
                <a:gridCol w="1494264"/>
                <a:gridCol w="7755074"/>
              </a:tblGrid>
              <a:tr h="4571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目标要求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问题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0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答    案</a:t>
                      </a:r>
                      <a:endParaRPr lang="zh-CN" sz="2400" b="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76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FF00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●体会社会秩序对社会生活的重要性，能够遵守公共秩序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*为什么说维护社会秩序要靠社会规则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社会规则有什么作用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规则明确社会秩序的内容。规则告诉我们应该如何安排社会生活各方面的关系；如何作为社会的一员享有权利，承担责任，处理好与他人、社会的关系，从而使大家各司其职，各安其位，各尽其责，各得其所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</a:t>
                      </a:r>
                      <a:r>
                        <a:rPr lang="en-US" altLang="zh-CN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）社会规则保障社会秩序的实现。社会规则明确了当有人破坏秩序时该如何处罚，从而保障社会的良性运行。对违反社会规则行为的处罚，既有法律、纪律等规定的强制性措施，也有道德、风俗等包含的非强制性手段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0366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633158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021880" y="2957680"/>
            <a:ext cx="9705593" cy="2456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生活需要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秩序</a:t>
            </a:r>
            <a:endParaRPr lang="en-US" altLang="zh-CN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）有序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的公共生活是构建和谐社会的重要条件。如果人们在社会公共生活中随心所欲、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各行其是，整个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社会就会处于无序的混乱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状态，人民群众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就不可能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安居乐业，社会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和谐也就无从谈起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33734" y="1284151"/>
            <a:ext cx="9415681" cy="4745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的公共生活是经济社会健康发展的必要前提。在社会公共生活领域日益扩大的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今天，生产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活动与日常生活也出现了越来越多的交叉重合现象。生产场所与生活领域交叉重合的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情况，使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公共秩序的状况对社会生产活动产生了直接的影响。有序的公共生活不仅有利于日常生活的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和谐，也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会促进经济社会的顺利发展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9784" y="1806613"/>
            <a:ext cx="9068479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的公共生活是提高社会成员生活质量的基本保证。我国促进社会公平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正义，努力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使全体人民学有所教、劳有所得、病有所医、老有所养、住有所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居，推动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建设和谐社会。关注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民生，不仅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要重视人民群众的生活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条件，更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要重视他们的生活质量。这都有赖于社会保障制度的完善和社会公共生活的井然有序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6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0936" y="2091445"/>
            <a:ext cx="8555523" cy="27515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的公共生活是国家现代化和文明程度的重要标志。有序的公共生活已成为城市文明风尚的重要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标志，同时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也已成为衡量一个国家或地区现代化和文明程度的重要尺度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55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0975" y="1505349"/>
            <a:ext cx="960643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【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备考建议</a:t>
            </a:r>
            <a:r>
              <a:rPr lang="en-US" altLang="zh-CN" sz="2400" dirty="0"/>
              <a:t>】</a:t>
            </a:r>
          </a:p>
          <a:p>
            <a:pPr>
              <a:lnSpc>
                <a:spcPts val="36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认识、遵守规则是这一讲的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重点，也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是中考的高频考点。复习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时，要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结合自己的生活经历及对社会生活的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观察，了解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社会生活中的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规则，体会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规则对个人生活、社会生活的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重要性，理解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规则与自由的关系。</a:t>
            </a:r>
          </a:p>
          <a:p>
            <a:pPr>
              <a:lnSpc>
                <a:spcPts val="36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生活中处处有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规则，我们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既受规则的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保护，又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受规则的约束。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因此，这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一讲的重点是认识和体会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规则，能够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运用规则与自由关系解释社会现象。</a:t>
            </a:r>
          </a:p>
          <a:p>
            <a:pPr>
              <a:lnSpc>
                <a:spcPts val="36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对应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热点：社会生活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中有关社会公德、公共秩序等方面的热点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事件，如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旅游中不守秩序和规则的事件、交通中常见的不守规则的现象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等，结合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这些热点事件及先进人物的事迹认识规则的重要性。</a:t>
            </a:r>
          </a:p>
        </p:txBody>
      </p:sp>
    </p:spTree>
    <p:extLst>
      <p:ext uri="{BB962C8B-B14F-4D97-AF65-F5344CB8AC3E}">
        <p14:creationId xmlns="" xmlns:p14="http://schemas.microsoft.com/office/powerpoint/2010/main" val="16187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7550258" y="3552776"/>
            <a:ext cx="467469" cy="493098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4810448" y="3383521"/>
            <a:ext cx="6154420" cy="7691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命题点 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遵守规则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16060" y="2317977"/>
            <a:ext cx="6377305" cy="627895"/>
            <a:chOff x="1034884" y="629878"/>
            <a:chExt cx="5346004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547181" y="664168"/>
              <a:ext cx="3833707" cy="580390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r>
                <a:rPr lang="zh-CN" altLang="en-US" sz="28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遵守规则</a:t>
              </a:r>
              <a:endParaRPr lang="zh-CN" altLang="en-US" sz="28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8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537640" y="2990517"/>
            <a:ext cx="1105962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[2019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关注社会文明。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材料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公交车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上，因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坐过站硬要中途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下车，纠缠司机，造成事故；高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上，不肯对号入座，公然“霸座”，扰乱秩序；小区里，遛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狗不拴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绳，惊吓路人，甚至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恶犬伤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类发生在公共场合的不文明行为受到公众和媒体的普遍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谴责，这些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社会舆论反映了人们对公民文明素质的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期待；法治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也及时作出了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回应，触犯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法律的行为受到了法律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制裁，促进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了公民文明素质的提高。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6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41675" y="1282722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数据</a:t>
              </a:r>
              <a:r>
                <a:rPr kumimoji="1"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链接  真题试做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93573" y="1904198"/>
            <a:ext cx="885257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公众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和媒体的态度反映了人们对哪些文明素质的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期待？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193573" y="3715504"/>
            <a:ext cx="83017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提高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公德意识、规则意识、法律意识、义务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意识，遵守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规则，承担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责任，尊重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他人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权利，维护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社会公共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秩序，做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一个有教养的人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49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7406" y="1297962"/>
            <a:ext cx="1047865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[2018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回应诉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求，感受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文明。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材料一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近年来，全国各地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陆续开展的“机动车不礼让斑马线”专项整治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活动，收效明显，回应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了公众诉求。下面是一组“关注斑马线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治理，呵护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斑马线文明”的宣传图片。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2057" name="p13第2题-1.jpg" descr="说明: id:2147500825;FounderC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069" y="3685199"/>
            <a:ext cx="3056270" cy="2445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13第2题-2.jpg" descr="说明: id:2147500832;FounderC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87" y="3843166"/>
            <a:ext cx="3103961" cy="2129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513271" y="6114405"/>
            <a:ext cx="8258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图一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 charset="-122"/>
                <a:ea typeface="方正书宋_GBK" charset="-122"/>
                <a:cs typeface="Times New Roman" pitchFamily="18" charset="0"/>
              </a:rPr>
              <a:t>　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722743" y="6130215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图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二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33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19269" y="2463776"/>
            <a:ext cx="999849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第四十七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条　机动车行经人行横道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时，应当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减速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行驶；遇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行人正在通过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人行横道，应当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停车让行。机动车行经没有交通信号的道路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时，遇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行人横过道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路，应当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避让。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            ——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摘自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中华人民共和国道路交通安全法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7" name="法律连线.eps" descr="id:214750153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19270" y="1739591"/>
            <a:ext cx="1448998" cy="4568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376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78544" y="1483229"/>
            <a:ext cx="101939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材料二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吸烟有害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健康，已经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成为妇孺皆知的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常识，公众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对二手烟危害的认识与自我保护意识明显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提高，但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对目前室内无烟环境的满意度普遍较低。室内无烟环境成为公众诉求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609553" y="3582665"/>
            <a:ext cx="103318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据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对图二的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理解，谈谈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实现室内无烟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环境，吸烟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者应提高哪些道德素质。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09553" y="4816813"/>
            <a:ext cx="101939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道德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素质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包括：尊重他人，遵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规守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德，珍爱生命，对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自己、对他人负责任。</a:t>
            </a:r>
          </a:p>
        </p:txBody>
      </p:sp>
    </p:spTree>
    <p:extLst>
      <p:ext uri="{BB962C8B-B14F-4D97-AF65-F5344CB8AC3E}">
        <p14:creationId xmlns="" xmlns:p14="http://schemas.microsoft.com/office/powerpoint/2010/main" val="195053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1885</Words>
  <Application>Microsoft Office PowerPoint</Application>
  <PresentationFormat>自定义</PresentationFormat>
  <Paragraphs>184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942</cp:revision>
  <dcterms:created xsi:type="dcterms:W3CDTF">2020-07-19T08:35:00Z</dcterms:created>
  <dcterms:modified xsi:type="dcterms:W3CDTF">2022-02-25T14:26:39Z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2052-11.1.0.10938</vt:lpwstr>
  </property>
</Properties>
</file>