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slideLayouts/slideLayout24.xml" ContentType="application/vnd.openxmlformats-officedocument.presentationml.slideLayout+xml"/>
  <Override PartName="/ppt/tags/tag85.xml" ContentType="application/vnd.openxmlformats-officedocument.presentationml.tags+xml"/>
  <Override PartName="/ppt/notesSlides/notesSlide16.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29.xml" ContentType="application/vnd.openxmlformats-officedocument.presentationml.slideLayout+xml"/>
  <Default Extension="png" ContentType="image/png"/>
  <Override PartName="/ppt/slides/slide55.xml" ContentType="application/vnd.openxmlformats-officedocument.presentationml.slide+xml"/>
  <Override PartName="/ppt/tags/tag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s/slide49.xml" ContentType="application/vnd.openxmlformats-officedocument.presentationml.slide+xml"/>
  <Override PartName="/ppt/tags/tag106.xml" ContentType="application/vnd.openxmlformats-officedocument.presentationml.tags+xml"/>
  <Override PartName="/ppt/notesSlides/notesSlide4.xml" ContentType="application/vnd.openxmlformats-officedocument.presentationml.notesSlide+xml"/>
  <Override PartName="/ppt/tags/tag142.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26.xml" ContentType="application/vnd.openxmlformats-officedocument.presentationml.slideLayout+xml"/>
  <Override PartName="/ppt/tags/tag87.xml" ContentType="application/vnd.openxmlformats-officedocument.presentationml.tags+xml"/>
  <Override PartName="/ppt/notesSlides/notesSlide18.xml" ContentType="application/vnd.openxmlformats-officedocument.presentationml.notesSlide+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notesSlides/notesSlide10.xml" ContentType="application/vnd.openxmlformats-officedocument.presentationml.notesSlide+xml"/>
  <Override PartName="/ppt/tags/tag136.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ags/tag7.xml" ContentType="application/vnd.openxmlformats-officedocument.presentationml.tags+xml"/>
  <Override PartName="/ppt/tags/tag103.xml" ContentType="application/vnd.openxmlformats-officedocument.presentationml.tags+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Layouts/slideLayout34.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Layouts/slideLayout23.xml" ContentType="application/vnd.openxmlformats-officedocument.presentationml.slideLayout+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slideLayouts/slideLayout30.xml" ContentType="application/vnd.openxmlformats-officedocument.presentationml.slideLayout+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notesSlides/notesSlide11.xml" ContentType="application/vnd.openxmlformats-officedocument.presentationml.notesSlide+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slideLayouts/slideLayout20.xml" ContentType="application/vnd.openxmlformats-officedocument.presentationml.slideLayout+xml"/>
  <Override PartName="/ppt/tags/tag92.xml" ContentType="application/vnd.openxmlformats-officedocument.presentationml.tags+xml"/>
  <Override PartName="/ppt/slideLayouts/slideLayout31.xml" ContentType="application/vnd.openxmlformats-officedocument.presentationml.slideLayout+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notesSlides/notesSlide12.xml" ContentType="application/vnd.openxmlformats-officedocument.presentationml.notesSlide+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s/slide48.xml" ContentType="application/vnd.openxmlformats-officedocument.presentationml.slide+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Layouts/slideLayout25.xml" ContentType="application/vnd.openxmlformats-officedocument.presentationml.slideLayout+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ags/tag102.xml" ContentType="application/vnd.openxmlformats-officedocument.presentationml.tags+xml"/>
  <Override PartName="/ppt/theme/theme3.xml" ContentType="application/vnd.openxmlformats-officedocument.theme+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tags/tag47.xml" ContentType="application/vnd.openxmlformats-officedocument.presentationml.tags+xml"/>
  <Override PartName="/ppt/slideLayouts/slideLayout22.xml" ContentType="application/vnd.openxmlformats-officedocument.presentationml.slideLayout+xml"/>
  <Override PartName="/ppt/tags/tag94.xml" ContentType="application/vnd.openxmlformats-officedocument.presentationml.tags+xml"/>
  <Override PartName="/ppt/slideLayouts/slideLayout3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 id="2147483678" r:id="rId2"/>
    <p:sldMasterId id="2147483690" r:id="rId3"/>
    <p:sldMasterId id="2147483702" r:id="rId4"/>
  </p:sldMasterIdLst>
  <p:notesMasterIdLst>
    <p:notesMasterId r:id="rId77"/>
  </p:notesMasterIdLst>
  <p:handoutMasterIdLst>
    <p:handoutMasterId r:id="rId78"/>
  </p:handoutMasterIdLst>
  <p:sldIdLst>
    <p:sldId id="482" r:id="rId5"/>
    <p:sldId id="519" r:id="rId6"/>
    <p:sldId id="625" r:id="rId7"/>
    <p:sldId id="624" r:id="rId8"/>
    <p:sldId id="483" r:id="rId9"/>
    <p:sldId id="626" r:id="rId10"/>
    <p:sldId id="335" r:id="rId11"/>
    <p:sldId id="261" r:id="rId12"/>
    <p:sldId id="599" r:id="rId13"/>
    <p:sldId id="627" r:id="rId14"/>
    <p:sldId id="485" r:id="rId15"/>
    <p:sldId id="504" r:id="rId16"/>
    <p:sldId id="630" r:id="rId17"/>
    <p:sldId id="631" r:id="rId18"/>
    <p:sldId id="632" r:id="rId19"/>
    <p:sldId id="633" r:id="rId20"/>
    <p:sldId id="634" r:id="rId21"/>
    <p:sldId id="635" r:id="rId22"/>
    <p:sldId id="636" r:id="rId23"/>
    <p:sldId id="637" r:id="rId24"/>
    <p:sldId id="638" r:id="rId25"/>
    <p:sldId id="639" r:id="rId26"/>
    <p:sldId id="567" r:id="rId27"/>
    <p:sldId id="640" r:id="rId28"/>
    <p:sldId id="641" r:id="rId29"/>
    <p:sldId id="642" r:id="rId30"/>
    <p:sldId id="628" r:id="rId31"/>
    <p:sldId id="278" r:id="rId32"/>
    <p:sldId id="272" r:id="rId33"/>
    <p:sldId id="422" r:id="rId34"/>
    <p:sldId id="643" r:id="rId35"/>
    <p:sldId id="644" r:id="rId36"/>
    <p:sldId id="645" r:id="rId37"/>
    <p:sldId id="646" r:id="rId38"/>
    <p:sldId id="647" r:id="rId39"/>
    <p:sldId id="648" r:id="rId40"/>
    <p:sldId id="649" r:id="rId41"/>
    <p:sldId id="650" r:id="rId42"/>
    <p:sldId id="651" r:id="rId43"/>
    <p:sldId id="652" r:id="rId44"/>
    <p:sldId id="653" r:id="rId45"/>
    <p:sldId id="654" r:id="rId46"/>
    <p:sldId id="655" r:id="rId47"/>
    <p:sldId id="656" r:id="rId48"/>
    <p:sldId id="657" r:id="rId49"/>
    <p:sldId id="658" r:id="rId50"/>
    <p:sldId id="659" r:id="rId51"/>
    <p:sldId id="660" r:id="rId52"/>
    <p:sldId id="290" r:id="rId53"/>
    <p:sldId id="427" r:id="rId54"/>
    <p:sldId id="615" r:id="rId55"/>
    <p:sldId id="661" r:id="rId56"/>
    <p:sldId id="662" r:id="rId57"/>
    <p:sldId id="663" r:id="rId58"/>
    <p:sldId id="664" r:id="rId59"/>
    <p:sldId id="665" r:id="rId60"/>
    <p:sldId id="582" r:id="rId61"/>
    <p:sldId id="666" r:id="rId62"/>
    <p:sldId id="542" r:id="rId63"/>
    <p:sldId id="589" r:id="rId64"/>
    <p:sldId id="667" r:id="rId65"/>
    <p:sldId id="668" r:id="rId66"/>
    <p:sldId id="669" r:id="rId67"/>
    <p:sldId id="670" r:id="rId68"/>
    <p:sldId id="671" r:id="rId69"/>
    <p:sldId id="672" r:id="rId70"/>
    <p:sldId id="673" r:id="rId71"/>
    <p:sldId id="273" r:id="rId72"/>
    <p:sldId id="497" r:id="rId73"/>
    <p:sldId id="674" r:id="rId74"/>
    <p:sldId id="675" r:id="rId75"/>
    <p:sldId id="676" r:id="rId7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7080" autoAdjust="0"/>
  </p:normalViewPr>
  <p:slideViewPr>
    <p:cSldViewPr snapToGrid="0">
      <p:cViewPr varScale="1">
        <p:scale>
          <a:sx n="64" d="100"/>
          <a:sy n="64" d="100"/>
        </p:scale>
        <p:origin x="-548"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3495115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521834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17</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20</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21</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22</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23</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24</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25</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2.xml"/><Relationship Id="rId5" Type="http://schemas.openxmlformats.org/officeDocument/2006/relationships/tags" Target="../tags/tag73.xml"/><Relationship Id="rId4" Type="http://schemas.openxmlformats.org/officeDocument/2006/relationships/tags" Target="../tags/tag7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2.xml"/><Relationship Id="rId5" Type="http://schemas.openxmlformats.org/officeDocument/2006/relationships/tags" Target="../tags/tag78.xml"/><Relationship Id="rId4" Type="http://schemas.openxmlformats.org/officeDocument/2006/relationships/tags" Target="../tags/tag7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2.xml"/><Relationship Id="rId5" Type="http://schemas.openxmlformats.org/officeDocument/2006/relationships/tags" Target="../tags/tag83.xml"/><Relationship Id="rId4" Type="http://schemas.openxmlformats.org/officeDocument/2006/relationships/tags" Target="../tags/tag8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2.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2.xml"/><Relationship Id="rId4" Type="http://schemas.openxmlformats.org/officeDocument/2006/relationships/tags" Target="../tags/tag10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2.xml"/><Relationship Id="rId5" Type="http://schemas.openxmlformats.org/officeDocument/2006/relationships/tags" Target="../tags/tag115.xml"/><Relationship Id="rId4" Type="http://schemas.openxmlformats.org/officeDocument/2006/relationships/tags" Target="../tags/tag11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2.xml"/><Relationship Id="rId4" Type="http://schemas.openxmlformats.org/officeDocument/2006/relationships/tags" Target="../tags/tag119.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2.xml"/><Relationship Id="rId5" Type="http://schemas.openxmlformats.org/officeDocument/2006/relationships/tags" Target="../tags/tag124.xml"/><Relationship Id="rId4" Type="http://schemas.openxmlformats.org/officeDocument/2006/relationships/tags" Target="../tags/tag12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强国之路，中国力量</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0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kumimoji="0" lang="zh-CN" altLang="en-US" sz="32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第一讲  </a:t>
            </a:r>
            <a:r>
              <a:rPr kumimoji="0" lang="zh-CN" altLang="en-US" sz="28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强国之路，中国力量</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kumimoji="0" lang="zh-CN" altLang="en-US" sz="32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第一讲  </a:t>
            </a:r>
            <a:r>
              <a:rPr kumimoji="0" lang="zh-CN" altLang="en-US" sz="28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强国之路，中国力量</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kumimoji="0" lang="zh-CN" altLang="en-US" sz="32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第一讲  </a:t>
            </a:r>
            <a:r>
              <a:rPr kumimoji="0" lang="zh-CN" altLang="en-US" sz="2800" b="1" i="0" u="none" strike="noStrike" kern="1200" cap="none" spc="200" normalizeH="0" baseline="0" noProof="0" dirty="0" smtClean="0">
                <a:ln>
                  <a:noFill/>
                </a:ln>
                <a:solidFill>
                  <a:srgbClr val="FFFFFF"/>
                </a:solidFill>
                <a:effectLst/>
                <a:uLnTx/>
                <a:uFillTx/>
                <a:latin typeface="Times New Roman" panose="02020603050405020304" pitchFamily="18" charset="0"/>
                <a:ea typeface="黑体" panose="02010609060101010101" pitchFamily="49" charset="-122"/>
                <a:cs typeface="+mn-cs"/>
                <a:sym typeface="宋体" panose="02010600030101010101" pitchFamily="2" charset="-122"/>
              </a:rPr>
              <a:t>强国之路，中国力量</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67.xml"/><Relationship Id="rId2" Type="http://schemas.openxmlformats.org/officeDocument/2006/relationships/slideLayout" Target="../slideLayouts/slideLayout19.xml"/><Relationship Id="rId16" Type="http://schemas.openxmlformats.org/officeDocument/2006/relationships/tags" Target="../tags/tag66.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65.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6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2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714" r:id="rId12"/>
    <p:sldLayoutId id="2147483715" r:id="rId13"/>
    <p:sldLayoutId id="2147483716" r:id="rId14"/>
    <p:sldLayoutId id="2147483717" r:id="rId15"/>
    <p:sldLayoutId id="2147483660" r:id="rId16"/>
    <p:sldLayoutId id="2147483661" r:id="rId17"/>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image" Target="../media/image1.png"/><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28.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7.xml"/><Relationship Id="rId5" Type="http://schemas.openxmlformats.org/officeDocument/2006/relationships/tags" Target="../tags/tag129.xml"/><Relationship Id="rId10" Type="http://schemas.openxmlformats.org/officeDocument/2006/relationships/slide" Target="slide2.xml"/><Relationship Id="rId4" Type="http://schemas.openxmlformats.org/officeDocument/2006/relationships/tags" Target="../tags/tag128.xml"/><Relationship Id="rId9" Type="http://schemas.openxmlformats.org/officeDocument/2006/relationships/slideLayout" Target="../slideLayouts/slideLayout35.xml"/><Relationship Id="rId14" Type="http://schemas.openxmlformats.org/officeDocument/2006/relationships/slide" Target="slide68.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4.jpeg"/><Relationship Id="rId4" Type="http://schemas.openxmlformats.org/officeDocument/2006/relationships/slide" Target="slide7.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5.jpeg"/><Relationship Id="rId4" Type="http://schemas.openxmlformats.org/officeDocument/2006/relationships/slide" Target="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2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2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 Target="slide7.xml"/><Relationship Id="rId5" Type="http://schemas.openxmlformats.org/officeDocument/2006/relationships/slide" Target="slide1.xml"/><Relationship Id="rId4" Type="http://schemas.openxmlformats.org/officeDocument/2006/relationships/notesSlide" Target="../notesSlides/notesSlide1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 Target="slide7.xml"/><Relationship Id="rId5" Type="http://schemas.openxmlformats.org/officeDocument/2006/relationships/slide" Target="slide1.xml"/><Relationship Id="rId4"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2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slide" Target="slide7.xml"/></Relationships>
</file>

<file path=ppt/slides/_rels/slide2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29.xml"/><Relationship Id="rId1" Type="http://schemas.openxmlformats.org/officeDocument/2006/relationships/slideLayout" Target="../slideLayouts/slideLayout14.xml"/><Relationship Id="rId4" Type="http://schemas.openxmlformats.org/officeDocument/2006/relationships/slide" Target="slide4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 Target="slide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4.xml"/><Relationship Id="rId1" Type="http://schemas.openxmlformats.org/officeDocument/2006/relationships/tags" Target="../tags/tag143.xml"/><Relationship Id="rId4" Type="http://schemas.openxmlformats.org/officeDocument/2006/relationships/slide" Target="slide2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13.xml"/><Relationship Id="rId4" Type="http://schemas.openxmlformats.org/officeDocument/2006/relationships/slide" Target="slide2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 Target="slide7.xml"/><Relationship Id="rId5" Type="http://schemas.openxmlformats.org/officeDocument/2006/relationships/slide" Target="slide1.xml"/><Relationship Id="rId4"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400669"/>
            <a:ext cx="6228000" cy="954945"/>
            <a:chOff x="3027246" y="2016110"/>
            <a:chExt cx="5990707" cy="872524"/>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2032230"/>
              <a:ext cx="4838313"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rPr>
                <a:t>数据纵览  考情分析</a:t>
              </a:r>
              <a:endParaRPr lang="zh-CN" altLang="en-US" sz="32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044708" y="3512365"/>
            <a:ext cx="6228000" cy="890097"/>
            <a:chOff x="3043127" y="3235200"/>
            <a:chExt cx="5992288" cy="890097"/>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235200"/>
              <a:ext cx="4329600"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044708" y="4545108"/>
            <a:ext cx="6228000" cy="890097"/>
            <a:chOff x="3027246" y="4438525"/>
            <a:chExt cx="5990707" cy="890097"/>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2" action="ppaction://hlinksldjump"/>
            </p:cNvPr>
            <p:cNvSpPr txBox="1"/>
            <p:nvPr/>
          </p:nvSpPr>
          <p:spPr>
            <a:xfrm>
              <a:off x="4596062" y="4438525"/>
              <a:ext cx="4015810"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184951" y="1126525"/>
            <a:ext cx="10391377" cy="1200329"/>
          </a:xfrm>
          <a:prstGeom prst="rect">
            <a:avLst/>
          </a:prstGeom>
          <a:noFill/>
          <a:ln w="9525">
            <a:noFill/>
          </a:ln>
        </p:spPr>
        <p:txBody>
          <a:bodyPr wrap="square" anchor="t">
            <a:spAutoFit/>
          </a:bodyPr>
          <a:lstStyle/>
          <a:p>
            <a:pPr algn="ctr">
              <a:lnSpc>
                <a:spcPct val="150000"/>
              </a:lnSpc>
            </a:pP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第一讲</a:t>
            </a:r>
            <a:r>
              <a:rPr lang="zh-CN" altLang="en-US" sz="48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强国之路，中国力量</a:t>
            </a:r>
            <a:endParaRPr lang="zh-CN" altLang="en-US"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 xmlns:a16="http://schemas.microsoft.com/office/drawing/2014/main"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a:extLst>
              <a:ext uri="{FF2B5EF4-FFF2-40B4-BE49-F238E27FC236}">
                <a16:creationId xmlns="" xmlns:a16="http://schemas.microsoft.com/office/drawing/2014/main"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 xmlns:a16="http://schemas.microsoft.com/office/drawing/2014/main"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 xmlns:a16="http://schemas.microsoft.com/office/drawing/2014/main"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4" action="ppaction://hlinksldjump"/>
            </p:cNvPr>
            <p:cNvSpPr txBox="1"/>
            <p:nvPr/>
          </p:nvSpPr>
          <p:spPr>
            <a:xfrm>
              <a:off x="4299626" y="3212301"/>
              <a:ext cx="4329600" cy="817471"/>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extLst>
      <p:ext uri="{BB962C8B-B14F-4D97-AF65-F5344CB8AC3E}">
        <p14:creationId xmlns:p14="http://schemas.microsoft.com/office/powerpoint/2010/main" xmlns="" val="3086708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857380"/>
            <a:ext cx="8972081"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3.(</a:t>
            </a:r>
            <a:r>
              <a:rPr lang="en-US" altLang="zh-CN" sz="2400" b="1" dirty="0">
                <a:latin typeface="宋体" panose="02010600030101010101" pitchFamily="2" charset="-122"/>
                <a:ea typeface="宋体" panose="02010600030101010101" pitchFamily="2" charset="-122"/>
              </a:rPr>
              <a:t>2018•</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9</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改革开放</a:t>
            </a:r>
            <a:r>
              <a:rPr lang="en-US" altLang="zh-CN" sz="2400" b="1" dirty="0">
                <a:latin typeface="宋体" panose="02010600030101010101" pitchFamily="2" charset="-122"/>
                <a:ea typeface="宋体" panose="02010600030101010101" pitchFamily="2" charset="-122"/>
              </a:rPr>
              <a:t>40</a:t>
            </a:r>
            <a:r>
              <a:rPr lang="zh-CN" altLang="en-US" sz="2400" b="1" dirty="0" smtClean="0">
                <a:latin typeface="宋体" panose="02010600030101010101" pitchFamily="2" charset="-122"/>
                <a:ea typeface="宋体" panose="02010600030101010101" pitchFamily="2" charset="-122"/>
              </a:rPr>
              <a:t>年，春运</a:t>
            </a:r>
            <a:r>
              <a:rPr lang="zh-CN" altLang="en-US" sz="2400" b="1" dirty="0">
                <a:latin typeface="宋体" panose="02010600030101010101" pitchFamily="2" charset="-122"/>
                <a:ea typeface="宋体" panose="02010600030101010101" pitchFamily="2" charset="-122"/>
              </a:rPr>
              <a:t>规模从</a:t>
            </a:r>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亿人次变为近</a:t>
            </a:r>
            <a:r>
              <a:rPr lang="en-US" altLang="zh-CN" sz="2400" b="1" dirty="0">
                <a:latin typeface="宋体" panose="02010600030101010101" pitchFamily="2" charset="-122"/>
                <a:ea typeface="宋体" panose="02010600030101010101" pitchFamily="2" charset="-122"/>
              </a:rPr>
              <a:t>30</a:t>
            </a:r>
            <a:r>
              <a:rPr lang="zh-CN" altLang="en-US" sz="2400" b="1" dirty="0">
                <a:latin typeface="宋体" panose="02010600030101010101" pitchFamily="2" charset="-122"/>
                <a:ea typeface="宋体" panose="02010600030101010101" pitchFamily="2" charset="-122"/>
              </a:rPr>
              <a:t>亿</a:t>
            </a:r>
            <a:r>
              <a:rPr lang="zh-CN" altLang="en-US" sz="2400" b="1" dirty="0" smtClean="0">
                <a:latin typeface="宋体" panose="02010600030101010101" pitchFamily="2" charset="-122"/>
                <a:ea typeface="宋体" panose="02010600030101010101" pitchFamily="2" charset="-122"/>
              </a:rPr>
              <a:t>人次，出行</a:t>
            </a:r>
            <a:r>
              <a:rPr lang="zh-CN" altLang="en-US" sz="2400" b="1" dirty="0">
                <a:latin typeface="宋体" panose="02010600030101010101" pitchFamily="2" charset="-122"/>
                <a:ea typeface="宋体" panose="02010600030101010101" pitchFamily="2" charset="-122"/>
              </a:rPr>
              <a:t>工具从“绿皮车”变为</a:t>
            </a:r>
            <a:r>
              <a:rPr lang="zh-CN" altLang="en-US" sz="2400" b="1" dirty="0" smtClean="0">
                <a:latin typeface="宋体" panose="02010600030101010101" pitchFamily="2" charset="-122"/>
                <a:ea typeface="宋体" panose="02010600030101010101" pitchFamily="2" charset="-122"/>
              </a:rPr>
              <a:t>“复兴号”，买票</a:t>
            </a:r>
            <a:r>
              <a:rPr lang="zh-CN" altLang="en-US" sz="2400" b="1" dirty="0">
                <a:latin typeface="宋体" panose="02010600030101010101" pitchFamily="2" charset="-122"/>
                <a:ea typeface="宋体" panose="02010600030101010101" pitchFamily="2" charset="-122"/>
              </a:rPr>
              <a:t>从风雪中排队变为</a:t>
            </a:r>
            <a:r>
              <a:rPr lang="en-US" altLang="zh-CN" sz="2400" b="1" dirty="0">
                <a:latin typeface="宋体" panose="02010600030101010101" pitchFamily="2" charset="-122"/>
                <a:ea typeface="宋体" panose="02010600030101010101" pitchFamily="2" charset="-122"/>
              </a:rPr>
              <a:t>80%</a:t>
            </a:r>
            <a:r>
              <a:rPr lang="zh-CN" altLang="en-US" sz="2400" b="1" dirty="0">
                <a:latin typeface="宋体" panose="02010600030101010101" pitchFamily="2" charset="-122"/>
                <a:ea typeface="宋体" panose="02010600030101010101" pitchFamily="2" charset="-122"/>
              </a:rPr>
              <a:t>车票由互联网售出</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春运的变化见证了我国改革开放</a:t>
            </a:r>
            <a:r>
              <a:rPr lang="en-US" altLang="zh-CN" sz="2400" b="1" dirty="0">
                <a:latin typeface="宋体" panose="02010600030101010101" pitchFamily="2" charset="-122"/>
                <a:ea typeface="宋体" panose="02010600030101010101" pitchFamily="2" charset="-122"/>
              </a:rPr>
              <a:t>40</a:t>
            </a:r>
            <a:r>
              <a:rPr lang="zh-CN" altLang="en-US" sz="2400" b="1" dirty="0">
                <a:latin typeface="宋体" panose="02010600030101010101" pitchFamily="2" charset="-122"/>
                <a:ea typeface="宋体" panose="02010600030101010101" pitchFamily="2" charset="-122"/>
              </a:rPr>
              <a:t>年</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人口增速加快　②经济的发展　③共同富裕的实现　④人民生活越来越美好</a:t>
            </a:r>
          </a:p>
          <a:p>
            <a:pPr>
              <a:lnSpc>
                <a:spcPct val="15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.①④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C</a:t>
            </a:r>
            <a:r>
              <a:rPr lang="en-US" altLang="zh-CN" sz="2400" b="1" dirty="0">
                <a:latin typeface="宋体" panose="02010600030101010101" pitchFamily="2" charset="-122"/>
                <a:ea typeface="宋体" panose="02010600030101010101" pitchFamily="2" charset="-122"/>
              </a:rPr>
              <a:t>.②③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.②④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3006976" y="3580929"/>
            <a:ext cx="615839" cy="523220"/>
          </a:xfrm>
          <a:prstGeom prst="rect">
            <a:avLst/>
          </a:prstGeom>
        </p:spPr>
        <p:txBody>
          <a:bodyPr wrap="square">
            <a:spAutoFit/>
          </a:bodyPr>
          <a:lstStyle/>
          <a:p>
            <a:r>
              <a:rPr lang="en-US" altLang="zh-CN" sz="2800" b="1" dirty="0" smtClean="0">
                <a:solidFill>
                  <a:srgbClr val="FF0000"/>
                </a:solidFill>
              </a:rPr>
              <a:t>D</a:t>
            </a:r>
            <a:endParaRPr lang="zh-CN" altLang="en-US" sz="2800" b="1" dirty="0">
              <a:solidFill>
                <a:srgbClr val="FF0000"/>
              </a:solidFill>
            </a:endParaRPr>
          </a:p>
        </p:txBody>
      </p:sp>
    </p:spTree>
    <p:extLst>
      <p:ext uri="{BB962C8B-B14F-4D97-AF65-F5344CB8AC3E}">
        <p14:creationId xmlns:p14="http://schemas.microsoft.com/office/powerpoint/2010/main" xmlns="" val="355810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184474" y="1516682"/>
            <a:ext cx="8762414"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4.[</a:t>
            </a:r>
            <a:r>
              <a:rPr lang="en-US" altLang="zh-CN" sz="2400" b="1" dirty="0">
                <a:latin typeface="宋体" panose="02010600030101010101" pitchFamily="2" charset="-122"/>
                <a:ea typeface="宋体" panose="02010600030101010101" pitchFamily="2" charset="-122"/>
              </a:rPr>
              <a:t>2020•</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阅读</a:t>
            </a:r>
            <a:r>
              <a:rPr lang="zh-CN" altLang="en-US" sz="2400" b="1" dirty="0" smtClean="0">
                <a:latin typeface="宋体" panose="02010600030101010101" pitchFamily="2" charset="-122"/>
                <a:ea typeface="宋体" panose="02010600030101010101" pitchFamily="2" charset="-122"/>
              </a:rPr>
              <a:t>材料，完成</a:t>
            </a:r>
            <a:r>
              <a:rPr lang="zh-CN" altLang="en-US" sz="2400" b="1" dirty="0">
                <a:latin typeface="宋体" panose="02010600030101010101" pitchFamily="2" charset="-122"/>
                <a:ea typeface="宋体" panose="02010600030101010101" pitchFamily="2" charset="-122"/>
              </a:rPr>
              <a:t>下列要求。</a:t>
            </a:r>
          </a:p>
          <a:p>
            <a:pPr algn="ctr">
              <a:lnSpc>
                <a:spcPct val="150000"/>
              </a:lnSpc>
            </a:pPr>
            <a:r>
              <a:rPr lang="zh-CN" altLang="en-US" sz="2400" b="1" dirty="0">
                <a:latin typeface="宋体" panose="02010600030101010101" pitchFamily="2" charset="-122"/>
                <a:ea typeface="宋体" panose="02010600030101010101" pitchFamily="2" charset="-122"/>
              </a:rPr>
              <a:t>马庄村记事</a:t>
            </a:r>
          </a:p>
          <a:p>
            <a:pPr>
              <a:lnSpc>
                <a:spcPct val="150000"/>
              </a:lnSpc>
            </a:pPr>
            <a:r>
              <a:rPr lang="en-US" altLang="zh-CN" sz="2400" b="1" dirty="0" smtClean="0">
                <a:latin typeface="宋体" panose="02010600030101010101" pitchFamily="2" charset="-122"/>
                <a:ea typeface="宋体" panose="02010600030101010101" pitchFamily="2" charset="-122"/>
              </a:rPr>
              <a:t>    </a:t>
            </a:r>
            <a:r>
              <a:rPr lang="en-US" altLang="zh-CN" sz="2400" b="1" dirty="0" smtClean="0">
                <a:latin typeface="楷体" pitchFamily="49" charset="-122"/>
                <a:ea typeface="楷体" pitchFamily="49" charset="-122"/>
              </a:rPr>
              <a:t>20</a:t>
            </a:r>
            <a:r>
              <a:rPr lang="zh-CN" altLang="en-US" sz="2400" b="1" dirty="0">
                <a:latin typeface="楷体" pitchFamily="49" charset="-122"/>
                <a:ea typeface="楷体" pitchFamily="49" charset="-122"/>
              </a:rPr>
              <a:t>世纪</a:t>
            </a:r>
            <a:r>
              <a:rPr lang="en-US" altLang="zh-CN" sz="2400" b="1" dirty="0">
                <a:latin typeface="楷体" pitchFamily="49" charset="-122"/>
                <a:ea typeface="楷体" pitchFamily="49" charset="-122"/>
              </a:rPr>
              <a:t>80</a:t>
            </a:r>
            <a:r>
              <a:rPr lang="zh-CN" altLang="en-US" sz="2400" b="1" dirty="0" smtClean="0">
                <a:latin typeface="楷体" pitchFamily="49" charset="-122"/>
                <a:ea typeface="楷体" pitchFamily="49" charset="-122"/>
              </a:rPr>
              <a:t>年代，大力</a:t>
            </a:r>
            <a:r>
              <a:rPr lang="zh-CN" altLang="en-US" sz="2400" b="1" dirty="0">
                <a:latin typeface="楷体" pitchFamily="49" charset="-122"/>
                <a:ea typeface="楷体" pitchFamily="49" charset="-122"/>
              </a:rPr>
              <a:t>发展</a:t>
            </a:r>
            <a:r>
              <a:rPr lang="zh-CN" altLang="en-US" sz="2400" b="1" dirty="0" smtClean="0">
                <a:latin typeface="楷体" pitchFamily="49" charset="-122"/>
                <a:ea typeface="楷体" pitchFamily="49" charset="-122"/>
              </a:rPr>
              <a:t>乡镇企业，先后</a:t>
            </a:r>
            <a:r>
              <a:rPr lang="zh-CN" altLang="en-US" sz="2400" b="1" dirty="0">
                <a:latin typeface="楷体" pitchFamily="49" charset="-122"/>
                <a:ea typeface="楷体" pitchFamily="49" charset="-122"/>
              </a:rPr>
              <a:t>兴建</a:t>
            </a:r>
            <a:r>
              <a:rPr lang="en-US" altLang="zh-CN" sz="2400" b="1" dirty="0">
                <a:latin typeface="楷体" pitchFamily="49" charset="-122"/>
                <a:ea typeface="楷体" pitchFamily="49" charset="-122"/>
              </a:rPr>
              <a:t>3</a:t>
            </a:r>
            <a:r>
              <a:rPr lang="zh-CN" altLang="en-US" sz="2400" b="1" dirty="0">
                <a:latin typeface="楷体" pitchFamily="49" charset="-122"/>
                <a:ea typeface="楷体" pitchFamily="49" charset="-122"/>
              </a:rPr>
              <a:t>座村办煤矿。</a:t>
            </a:r>
            <a:r>
              <a:rPr lang="en-US" altLang="zh-CN" sz="2400" b="1" dirty="0">
                <a:latin typeface="楷体" pitchFamily="49" charset="-122"/>
                <a:ea typeface="楷体" pitchFamily="49" charset="-122"/>
              </a:rPr>
              <a:t>90</a:t>
            </a:r>
            <a:r>
              <a:rPr lang="zh-CN" altLang="en-US" sz="2400" b="1" dirty="0" smtClean="0">
                <a:latin typeface="楷体" pitchFamily="49" charset="-122"/>
                <a:ea typeface="楷体" pitchFamily="49" charset="-122"/>
              </a:rPr>
              <a:t>年代，陆续</a:t>
            </a:r>
            <a:r>
              <a:rPr lang="zh-CN" altLang="en-US" sz="2400" b="1" dirty="0">
                <a:latin typeface="楷体" pitchFamily="49" charset="-122"/>
                <a:ea typeface="楷体" pitchFamily="49" charset="-122"/>
              </a:rPr>
              <a:t>建立水泥厂、面粉厂、机械厂等</a:t>
            </a:r>
            <a:r>
              <a:rPr lang="en-US" altLang="zh-CN" sz="2400" b="1" dirty="0">
                <a:latin typeface="楷体" pitchFamily="49" charset="-122"/>
                <a:ea typeface="楷体" pitchFamily="49" charset="-122"/>
              </a:rPr>
              <a:t>10</a:t>
            </a:r>
            <a:r>
              <a:rPr lang="zh-CN" altLang="en-US" sz="2400" b="1" dirty="0">
                <a:latin typeface="楷体" pitchFamily="49" charset="-122"/>
                <a:ea typeface="楷体" pitchFamily="49" charset="-122"/>
              </a:rPr>
              <a:t>多个集体企业。进入</a:t>
            </a:r>
            <a:r>
              <a:rPr lang="zh-CN" altLang="en-US" sz="2400" b="1" dirty="0" smtClean="0">
                <a:latin typeface="楷体" pitchFamily="49" charset="-122"/>
                <a:ea typeface="楷体" pitchFamily="49" charset="-122"/>
              </a:rPr>
              <a:t>新世纪，以</a:t>
            </a:r>
            <a:r>
              <a:rPr lang="zh-CN" altLang="en-US" sz="2400" b="1" dirty="0">
                <a:latin typeface="楷体" pitchFamily="49" charset="-122"/>
                <a:ea typeface="楷体" pitchFamily="49" charset="-122"/>
              </a:rPr>
              <a:t>发展民营经济为</a:t>
            </a:r>
            <a:r>
              <a:rPr lang="zh-CN" altLang="en-US" sz="2400" b="1" dirty="0" smtClean="0">
                <a:latin typeface="楷体" pitchFamily="49" charset="-122"/>
                <a:ea typeface="楷体" pitchFamily="49" charset="-122"/>
              </a:rPr>
              <a:t>突破口，培育</a:t>
            </a:r>
            <a:r>
              <a:rPr lang="zh-CN" altLang="en-US" sz="2400" b="1" dirty="0">
                <a:latin typeface="楷体" pitchFamily="49" charset="-122"/>
                <a:ea typeface="楷体" pitchFamily="49" charset="-122"/>
              </a:rPr>
              <a:t>形成了</a:t>
            </a:r>
            <a:r>
              <a:rPr lang="en-US" altLang="zh-CN" sz="2400" b="1" dirty="0">
                <a:latin typeface="楷体" pitchFamily="49" charset="-122"/>
                <a:ea typeface="楷体" pitchFamily="49" charset="-122"/>
              </a:rPr>
              <a:t>10</a:t>
            </a:r>
            <a:r>
              <a:rPr lang="zh-CN" altLang="en-US" sz="2400" b="1" dirty="0">
                <a:latin typeface="楷体" pitchFamily="49" charset="-122"/>
                <a:ea typeface="楷体" pitchFamily="49" charset="-122"/>
              </a:rPr>
              <a:t>多家年总产值过亿元的科技小巨人企业。这些企业成为村民持续增加收入的主要</a:t>
            </a:r>
            <a:r>
              <a:rPr lang="zh-CN" altLang="en-US" sz="2400" b="1" dirty="0" smtClean="0">
                <a:latin typeface="楷体" pitchFamily="49" charset="-122"/>
                <a:ea typeface="楷体" pitchFamily="49" charset="-122"/>
              </a:rPr>
              <a:t>来源，现在</a:t>
            </a:r>
            <a:r>
              <a:rPr lang="zh-CN" altLang="en-US" sz="2400" b="1" dirty="0">
                <a:latin typeface="楷体" pitchFamily="49" charset="-122"/>
                <a:ea typeface="楷体" pitchFamily="49" charset="-122"/>
              </a:rPr>
              <a:t>村民人均年收入超过</a:t>
            </a:r>
            <a:r>
              <a:rPr lang="en-US" altLang="zh-CN" sz="2400" b="1" dirty="0">
                <a:latin typeface="楷体" pitchFamily="49" charset="-122"/>
                <a:ea typeface="楷体" pitchFamily="49" charset="-122"/>
              </a:rPr>
              <a:t>2</a:t>
            </a:r>
            <a:r>
              <a:rPr lang="zh-CN" altLang="en-US" sz="2400" b="1" dirty="0">
                <a:latin typeface="楷体" pitchFamily="49" charset="-122"/>
                <a:ea typeface="楷体" pitchFamily="49" charset="-122"/>
              </a:rPr>
              <a:t>万元。</a:t>
            </a:r>
          </a:p>
        </p:txBody>
      </p:sp>
    </p:spTree>
    <p:extLst>
      <p:ext uri="{BB962C8B-B14F-4D97-AF65-F5344CB8AC3E}">
        <p14:creationId xmlns:p14="http://schemas.microsoft.com/office/powerpoint/2010/main" xmlns="" val="37533977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2006510" y="4102458"/>
            <a:ext cx="9601911" cy="646331"/>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改革开放促进了马庄村的发展</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或马庄村的发展得益于改革开放</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10" name="文本框 99"/>
          <p:cNvSpPr txBox="1">
            <a:spLocks noChangeArrowheads="1"/>
          </p:cNvSpPr>
          <p:nvPr/>
        </p:nvSpPr>
        <p:spPr bwMode="auto">
          <a:xfrm>
            <a:off x="2006510" y="2161171"/>
            <a:ext cx="766938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a:latin typeface="宋体" pitchFamily="2" charset="-122"/>
                <a:ea typeface="宋体" pitchFamily="2" charset="-122"/>
                <a:cs typeface="Times New Roman" panose="02020603050405020304" pitchFamily="18" charset="0"/>
              </a:rPr>
              <a:t>据上述</a:t>
            </a:r>
            <a:r>
              <a:rPr lang="zh-CN" altLang="en-US" sz="2400" b="1" dirty="0" smtClean="0">
                <a:latin typeface="宋体" pitchFamily="2" charset="-122"/>
                <a:ea typeface="宋体" pitchFamily="2" charset="-122"/>
                <a:cs typeface="Times New Roman" panose="02020603050405020304" pitchFamily="18" charset="0"/>
              </a:rPr>
              <a:t>材料，揭示</a:t>
            </a:r>
            <a:r>
              <a:rPr lang="zh-CN" altLang="en-US" sz="2400" b="1" dirty="0">
                <a:latin typeface="宋体" pitchFamily="2" charset="-122"/>
                <a:ea typeface="宋体" pitchFamily="2" charset="-122"/>
                <a:cs typeface="Times New Roman" panose="02020603050405020304" pitchFamily="18" charset="0"/>
              </a:rPr>
              <a:t>马庄村的发展与改革开放的联系</a:t>
            </a:r>
            <a:r>
              <a:rPr lang="zh-CN" altLang="en-US" sz="2400" b="1" dirty="0" smtClean="0">
                <a:latin typeface="宋体" pitchFamily="2" charset="-122"/>
                <a:ea typeface="宋体" pitchFamily="2" charset="-122"/>
                <a:cs typeface="Times New Roman" panose="02020603050405020304" pitchFamily="18" charset="0"/>
              </a:rPr>
              <a:t>。</a:t>
            </a:r>
            <a:endParaRPr lang="zh-CN" altLang="en-US" sz="2400" b="1" dirty="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203312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184474" y="1516682"/>
            <a:ext cx="9754872"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5.[</a:t>
            </a:r>
            <a:r>
              <a:rPr lang="en-US" altLang="zh-CN" sz="2400" b="1" dirty="0">
                <a:latin typeface="宋体" panose="02010600030101010101" pitchFamily="2" charset="-122"/>
                <a:ea typeface="宋体" panose="02010600030101010101" pitchFamily="2" charset="-122"/>
              </a:rPr>
              <a:t>2015•</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30</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6</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小亮以“中国的发展”为主题搜集到以下资料。请运用资料展开探究</a:t>
            </a:r>
            <a:r>
              <a:rPr lang="zh-CN" altLang="en-US"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p:txBody>
      </p:sp>
      <p:pic>
        <p:nvPicPr>
          <p:cNvPr id="7" name="image35.jpg" descr="id:2147502373;FounderCES"/>
          <p:cNvPicPr/>
          <p:nvPr/>
        </p:nvPicPr>
        <p:blipFill>
          <a:blip r:embed="rId5"/>
          <a:stretch>
            <a:fillRect/>
          </a:stretch>
        </p:blipFill>
        <p:spPr>
          <a:xfrm>
            <a:off x="1483113" y="2808604"/>
            <a:ext cx="8530682" cy="3335718"/>
          </a:xfrm>
          <a:prstGeom prst="rect">
            <a:avLst/>
          </a:prstGeom>
        </p:spPr>
      </p:pic>
    </p:spTree>
    <p:extLst>
      <p:ext uri="{BB962C8B-B14F-4D97-AF65-F5344CB8AC3E}">
        <p14:creationId xmlns:p14="http://schemas.microsoft.com/office/powerpoint/2010/main" xmlns="" val="38345199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8" name="image36.jpg" descr="id:2147502380;FounderCES"/>
          <p:cNvPicPr/>
          <p:nvPr/>
        </p:nvPicPr>
        <p:blipFill>
          <a:blip r:embed="rId5"/>
          <a:stretch>
            <a:fillRect/>
          </a:stretch>
        </p:blipFill>
        <p:spPr>
          <a:xfrm>
            <a:off x="1672684" y="1460809"/>
            <a:ext cx="8564136" cy="4237464"/>
          </a:xfrm>
          <a:prstGeom prst="rect">
            <a:avLst/>
          </a:prstGeom>
        </p:spPr>
      </p:pic>
    </p:spTree>
    <p:extLst>
      <p:ext uri="{BB962C8B-B14F-4D97-AF65-F5344CB8AC3E}">
        <p14:creationId xmlns:p14="http://schemas.microsoft.com/office/powerpoint/2010/main" xmlns="" val="19817754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2006510" y="4102458"/>
            <a:ext cx="9601911" cy="559769"/>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对外开放。加快了我国的发展步伐。</a:t>
            </a:r>
          </a:p>
        </p:txBody>
      </p:sp>
      <p:sp>
        <p:nvSpPr>
          <p:cNvPr id="10" name="文本框 99"/>
          <p:cNvSpPr txBox="1">
            <a:spLocks noChangeArrowheads="1"/>
          </p:cNvSpPr>
          <p:nvPr/>
        </p:nvSpPr>
        <p:spPr bwMode="auto">
          <a:xfrm>
            <a:off x="1348588" y="2161171"/>
            <a:ext cx="8865929"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anose="02020603050405020304" pitchFamily="18" charset="0"/>
              </a:rPr>
              <a:t>    （</a:t>
            </a:r>
            <a:r>
              <a:rPr lang="en-US" altLang="zh-CN" sz="2400" b="1" dirty="0" smtClean="0">
                <a:latin typeface="宋体" pitchFamily="2" charset="-122"/>
                <a:ea typeface="宋体" pitchFamily="2" charset="-122"/>
                <a:cs typeface="Times New Roman" panose="02020603050405020304" pitchFamily="18" charset="0"/>
              </a:rPr>
              <a:t>1</a:t>
            </a:r>
            <a:r>
              <a:rPr lang="zh-CN" altLang="en-US" sz="2400" b="1" dirty="0" smtClean="0">
                <a:latin typeface="宋体" pitchFamily="2" charset="-122"/>
                <a:ea typeface="宋体" pitchFamily="2" charset="-122"/>
                <a:cs typeface="Times New Roman" panose="02020603050405020304" pitchFamily="18" charset="0"/>
              </a:rPr>
              <a:t>）资料</a:t>
            </a:r>
            <a:r>
              <a:rPr lang="zh-CN" altLang="en-US" sz="2400" b="1" dirty="0">
                <a:latin typeface="宋体" pitchFamily="2" charset="-122"/>
                <a:ea typeface="宋体" pitchFamily="2" charset="-122"/>
                <a:cs typeface="Times New Roman" panose="02020603050405020304" pitchFamily="18" charset="0"/>
              </a:rPr>
              <a:t>二反映出我国实行了什么</a:t>
            </a:r>
            <a:r>
              <a:rPr lang="zh-CN" altLang="en-US" sz="2400" b="1" dirty="0" smtClean="0">
                <a:latin typeface="宋体" pitchFamily="2" charset="-122"/>
                <a:ea typeface="宋体" pitchFamily="2" charset="-122"/>
                <a:cs typeface="Times New Roman" panose="02020603050405020304" pitchFamily="18" charset="0"/>
              </a:rPr>
              <a:t>国策？（</a:t>
            </a: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分）依据</a:t>
            </a:r>
            <a:r>
              <a:rPr lang="zh-CN" altLang="en-US" sz="2400" b="1" dirty="0">
                <a:latin typeface="宋体" pitchFamily="2" charset="-122"/>
                <a:ea typeface="宋体" pitchFamily="2" charset="-122"/>
                <a:cs typeface="Times New Roman" panose="02020603050405020304" pitchFamily="18" charset="0"/>
              </a:rPr>
              <a:t>所</a:t>
            </a:r>
            <a:r>
              <a:rPr lang="zh-CN" altLang="en-US" sz="2400" b="1" dirty="0" smtClean="0">
                <a:latin typeface="宋体" pitchFamily="2" charset="-122"/>
                <a:ea typeface="宋体" pitchFamily="2" charset="-122"/>
                <a:cs typeface="Times New Roman" panose="02020603050405020304" pitchFamily="18" charset="0"/>
              </a:rPr>
              <a:t>学，指出</a:t>
            </a:r>
            <a:r>
              <a:rPr lang="zh-CN" altLang="en-US" sz="2400" b="1" dirty="0">
                <a:latin typeface="宋体" pitchFamily="2" charset="-122"/>
                <a:ea typeface="宋体" pitchFamily="2" charset="-122"/>
                <a:cs typeface="Times New Roman" panose="02020603050405020304" pitchFamily="18" charset="0"/>
              </a:rPr>
              <a:t>坚持这一国策对我国的发展产生的重大作用</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分）</a:t>
            </a:r>
            <a:endParaRPr lang="en-US" altLang="zh-CN" sz="2400" b="1" dirty="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154574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1482400" y="4102458"/>
            <a:ext cx="9601911" cy="646331"/>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中国的发展离不开</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世界，世界</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也离不开中国的发展。</a:t>
            </a:r>
          </a:p>
        </p:txBody>
      </p:sp>
      <p:sp>
        <p:nvSpPr>
          <p:cNvPr id="10" name="文本框 99"/>
          <p:cNvSpPr txBox="1">
            <a:spLocks noChangeArrowheads="1"/>
          </p:cNvSpPr>
          <p:nvPr/>
        </p:nvSpPr>
        <p:spPr bwMode="auto">
          <a:xfrm>
            <a:off x="1225922" y="2328439"/>
            <a:ext cx="920046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）通过</a:t>
            </a:r>
            <a:r>
              <a:rPr lang="zh-CN" altLang="en-US" sz="2400" b="1" dirty="0">
                <a:latin typeface="宋体" pitchFamily="2" charset="-122"/>
                <a:ea typeface="宋体" pitchFamily="2" charset="-122"/>
                <a:cs typeface="Times New Roman" panose="02020603050405020304" pitchFamily="18" charset="0"/>
              </a:rPr>
              <a:t>以上</a:t>
            </a:r>
            <a:r>
              <a:rPr lang="zh-CN" altLang="en-US" sz="2400" b="1" dirty="0" smtClean="0">
                <a:latin typeface="宋体" pitchFamily="2" charset="-122"/>
                <a:ea typeface="宋体" pitchFamily="2" charset="-122"/>
                <a:cs typeface="Times New Roman" panose="02020603050405020304" pitchFamily="18" charset="0"/>
              </a:rPr>
              <a:t>探究，概括</a:t>
            </a:r>
            <a:r>
              <a:rPr lang="zh-CN" altLang="en-US" sz="2400" b="1" dirty="0">
                <a:latin typeface="宋体" pitchFamily="2" charset="-122"/>
                <a:ea typeface="宋体" pitchFamily="2" charset="-122"/>
                <a:cs typeface="Times New Roman" panose="02020603050405020304" pitchFamily="18" charset="0"/>
              </a:rPr>
              <a:t>指出当代中国发展与世界的关系。</a:t>
            </a:r>
            <a:r>
              <a:rPr lang="en-US" altLang="zh-CN" sz="2400" b="1" dirty="0">
                <a:latin typeface="宋体" pitchFamily="2" charset="-122"/>
                <a:ea typeface="宋体" pitchFamily="2" charset="-122"/>
                <a:cs typeface="Times New Roman" panose="02020603050405020304" pitchFamily="18" charset="0"/>
              </a:rPr>
              <a:t>(2</a:t>
            </a:r>
            <a:r>
              <a:rPr lang="zh-CN" altLang="en-US" sz="2400" b="1" dirty="0">
                <a:latin typeface="宋体" pitchFamily="2" charset="-122"/>
                <a:ea typeface="宋体" pitchFamily="2" charset="-122"/>
                <a:cs typeface="Times New Roman" panose="02020603050405020304" pitchFamily="18" charset="0"/>
              </a:rPr>
              <a:t>分</a:t>
            </a:r>
            <a:r>
              <a:rPr lang="en-US" altLang="zh-CN" sz="2400" b="1" dirty="0">
                <a:latin typeface="宋体" pitchFamily="2" charset="-122"/>
                <a:ea typeface="宋体" pitchFamily="2" charset="-122"/>
                <a:cs typeface="Times New Roman" panose="02020603050405020304" pitchFamily="18" charset="0"/>
              </a:rPr>
              <a:t>)</a:t>
            </a:r>
          </a:p>
        </p:txBody>
      </p:sp>
    </p:spTree>
    <p:extLst>
      <p:ext uri="{BB962C8B-B14F-4D97-AF65-F5344CB8AC3E}">
        <p14:creationId xmlns:p14="http://schemas.microsoft.com/office/powerpoint/2010/main" xmlns="" val="2216576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184474" y="1516682"/>
            <a:ext cx="9754872"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6.[2021</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28</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阅读</a:t>
            </a:r>
            <a:r>
              <a:rPr lang="zh-CN" altLang="en-US" sz="2400" b="1" dirty="0" smtClean="0">
                <a:latin typeface="宋体" panose="02010600030101010101" pitchFamily="2" charset="-122"/>
                <a:ea typeface="宋体" panose="02010600030101010101" pitchFamily="2" charset="-122"/>
              </a:rPr>
              <a:t>材料，综合</a:t>
            </a:r>
            <a:r>
              <a:rPr lang="zh-CN" altLang="en-US" sz="2400" b="1" dirty="0">
                <a:latin typeface="宋体" panose="02010600030101010101" pitchFamily="2" charset="-122"/>
                <a:ea typeface="宋体" panose="02010600030101010101" pitchFamily="2" charset="-122"/>
              </a:rPr>
              <a:t>运用所学知识探究问题。</a:t>
            </a:r>
          </a:p>
          <a:p>
            <a:pPr>
              <a:lnSpc>
                <a:spcPct val="150000"/>
              </a:lnSpc>
            </a:pPr>
            <a:r>
              <a:rPr lang="zh-CN" altLang="en-US" sz="2400" b="1" dirty="0">
                <a:latin typeface="宋体" panose="02010600030101010101" pitchFamily="2" charset="-122"/>
                <a:ea typeface="宋体" panose="02010600030101010101" pitchFamily="2" charset="-122"/>
              </a:rPr>
              <a:t>材料一　</a:t>
            </a:r>
            <a:endParaRPr lang="en-US" altLang="zh-CN" sz="2400" b="1" dirty="0">
              <a:latin typeface="宋体" panose="02010600030101010101" pitchFamily="2" charset="-122"/>
              <a:ea typeface="宋体" panose="02010600030101010101" pitchFamily="2" charset="-122"/>
            </a:endParaRPr>
          </a:p>
        </p:txBody>
      </p:sp>
      <p:pic>
        <p:nvPicPr>
          <p:cNvPr id="10" name="p79图a.jpg" descr="id:2147502387;FounderCES"/>
          <p:cNvPicPr/>
          <p:nvPr/>
        </p:nvPicPr>
        <p:blipFill>
          <a:blip r:embed="rId5"/>
          <a:stretch>
            <a:fillRect/>
          </a:stretch>
        </p:blipFill>
        <p:spPr>
          <a:xfrm>
            <a:off x="1287832" y="2594346"/>
            <a:ext cx="4231470" cy="3195955"/>
          </a:xfrm>
          <a:prstGeom prst="rect">
            <a:avLst/>
          </a:prstGeom>
        </p:spPr>
      </p:pic>
      <p:sp>
        <p:nvSpPr>
          <p:cNvPr id="2" name="TextBox 1"/>
          <p:cNvSpPr txBox="1"/>
          <p:nvPr/>
        </p:nvSpPr>
        <p:spPr>
          <a:xfrm>
            <a:off x="6061910" y="2496645"/>
            <a:ext cx="4877436" cy="2308324"/>
          </a:xfrm>
          <a:prstGeom prst="rect">
            <a:avLst/>
          </a:prstGeom>
          <a:noFill/>
        </p:spPr>
        <p:txBody>
          <a:bodyPr wrap="square" rtlCol="0">
            <a:spAutoFit/>
          </a:bodyPr>
          <a:lstStyle/>
          <a:p>
            <a:pPr>
              <a:lnSpc>
                <a:spcPct val="200000"/>
              </a:lnSpc>
            </a:pPr>
            <a:r>
              <a:rPr lang="en-US" altLang="zh-CN" sz="2400" b="1" dirty="0" smtClean="0">
                <a:latin typeface="宋体" panose="02010600030101010101" pitchFamily="2" charset="-122"/>
                <a:ea typeface="宋体" panose="02010600030101010101" pitchFamily="2" charset="-122"/>
              </a:rPr>
              <a:t>    </a:t>
            </a:r>
            <a:r>
              <a:rPr lang="en-US" altLang="zh-CN" sz="2400" b="1" dirty="0" smtClean="0">
                <a:latin typeface="楷体" pitchFamily="49" charset="-122"/>
                <a:ea typeface="楷体" pitchFamily="49" charset="-122"/>
              </a:rPr>
              <a:t>1964</a:t>
            </a:r>
            <a:r>
              <a:rPr lang="zh-CN" altLang="en-US" sz="2400" b="1" dirty="0" smtClean="0">
                <a:latin typeface="楷体" pitchFamily="49" charset="-122"/>
                <a:ea typeface="楷体" pitchFamily="49" charset="-122"/>
              </a:rPr>
              <a:t>年，袁隆平</a:t>
            </a:r>
            <a:r>
              <a:rPr lang="zh-CN" altLang="en-US" sz="2400" b="1" dirty="0">
                <a:latin typeface="楷体" pitchFamily="49" charset="-122"/>
                <a:ea typeface="楷体" pitchFamily="49" charset="-122"/>
              </a:rPr>
              <a:t>开始进行水稻杂交研究。</a:t>
            </a:r>
            <a:r>
              <a:rPr lang="en-US" altLang="zh-CN" sz="2400" b="1" dirty="0">
                <a:latin typeface="楷体" pitchFamily="49" charset="-122"/>
                <a:ea typeface="楷体" pitchFamily="49" charset="-122"/>
              </a:rPr>
              <a:t>1973</a:t>
            </a:r>
            <a:r>
              <a:rPr lang="zh-CN" altLang="en-US" sz="2400" b="1" dirty="0" smtClean="0">
                <a:latin typeface="楷体" pitchFamily="49" charset="-122"/>
                <a:ea typeface="楷体" pitchFamily="49" charset="-122"/>
              </a:rPr>
              <a:t>年，在</a:t>
            </a:r>
            <a:r>
              <a:rPr lang="zh-CN" altLang="en-US" sz="2400" b="1" dirty="0">
                <a:latin typeface="楷体" pitchFamily="49" charset="-122"/>
                <a:ea typeface="楷体" pitchFamily="49" charset="-122"/>
              </a:rPr>
              <a:t>世界上首次育成优势杂交水稻</a:t>
            </a:r>
            <a:r>
              <a:rPr lang="zh-CN" altLang="en-US" sz="2400" b="1" dirty="0" smtClean="0">
                <a:latin typeface="楷体" pitchFamily="49" charset="-122"/>
                <a:ea typeface="楷体" pitchFamily="49" charset="-122"/>
              </a:rPr>
              <a:t>。</a:t>
            </a:r>
            <a:endParaRPr lang="zh-CN" altLang="en-US" sz="2400" b="1" dirty="0">
              <a:latin typeface="楷体" pitchFamily="49" charset="-122"/>
              <a:ea typeface="楷体" pitchFamily="49" charset="-122"/>
            </a:endParaRPr>
          </a:p>
        </p:txBody>
      </p:sp>
    </p:spTree>
    <p:extLst>
      <p:ext uri="{BB962C8B-B14F-4D97-AF65-F5344CB8AC3E}">
        <p14:creationId xmlns:p14="http://schemas.microsoft.com/office/powerpoint/2010/main" xmlns="" val="1364620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245624" y="1906975"/>
            <a:ext cx="8575898"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后来，他</a:t>
            </a:r>
            <a:r>
              <a:rPr lang="zh-CN" altLang="en-US" sz="2400" b="1" dirty="0">
                <a:latin typeface="楷体" pitchFamily="49" charset="-122"/>
                <a:ea typeface="楷体" pitchFamily="49" charset="-122"/>
              </a:rPr>
              <a:t>又突破制种技术</a:t>
            </a:r>
            <a:r>
              <a:rPr lang="zh-CN" altLang="en-US" sz="2400" b="1" dirty="0" smtClean="0">
                <a:latin typeface="楷体" pitchFamily="49" charset="-122"/>
                <a:ea typeface="楷体" pitchFamily="49" charset="-122"/>
              </a:rPr>
              <a:t>难点，研究</a:t>
            </a:r>
            <a:r>
              <a:rPr lang="zh-CN" altLang="en-US" sz="2400" b="1" dirty="0">
                <a:latin typeface="楷体" pitchFamily="49" charset="-122"/>
                <a:ea typeface="楷体" pitchFamily="49" charset="-122"/>
              </a:rPr>
              <a:t>出一套籼型杂交水稻生产</a:t>
            </a:r>
            <a:r>
              <a:rPr lang="zh-CN" altLang="en-US" sz="2400" b="1" dirty="0" smtClean="0">
                <a:latin typeface="楷体" pitchFamily="49" charset="-122"/>
                <a:ea typeface="楷体" pitchFamily="49" charset="-122"/>
              </a:rPr>
              <a:t>技术，使</a:t>
            </a:r>
            <a:r>
              <a:rPr lang="zh-CN" altLang="en-US" sz="2400" b="1" dirty="0">
                <a:latin typeface="楷体" pitchFamily="49" charset="-122"/>
                <a:ea typeface="楷体" pitchFamily="49" charset="-122"/>
              </a:rPr>
              <a:t>中国杂交水稻技术居于世界领先地位。从亩产</a:t>
            </a:r>
            <a:r>
              <a:rPr lang="en-US" altLang="zh-CN" sz="2400" b="1" dirty="0">
                <a:latin typeface="楷体" pitchFamily="49" charset="-122"/>
                <a:ea typeface="楷体" pitchFamily="49" charset="-122"/>
              </a:rPr>
              <a:t>700</a:t>
            </a:r>
            <a:r>
              <a:rPr lang="zh-CN" altLang="en-US" sz="2400" b="1" dirty="0">
                <a:latin typeface="楷体" pitchFamily="49" charset="-122"/>
                <a:ea typeface="楷体" pitchFamily="49" charset="-122"/>
              </a:rPr>
              <a:t>千克到</a:t>
            </a:r>
            <a:r>
              <a:rPr lang="en-US" altLang="zh-CN" sz="2400" b="1" dirty="0">
                <a:latin typeface="楷体" pitchFamily="49" charset="-122"/>
                <a:ea typeface="楷体" pitchFamily="49" charset="-122"/>
              </a:rPr>
              <a:t>1 149</a:t>
            </a:r>
            <a:r>
              <a:rPr lang="zh-CN" altLang="en-US" sz="2400" b="1" dirty="0" smtClean="0">
                <a:latin typeface="楷体" pitchFamily="49" charset="-122"/>
                <a:ea typeface="楷体" pitchFamily="49" charset="-122"/>
              </a:rPr>
              <a:t>千克，超级</a:t>
            </a:r>
            <a:r>
              <a:rPr lang="zh-CN" altLang="en-US" sz="2400" b="1" dirty="0">
                <a:latin typeface="楷体" pitchFamily="49" charset="-122"/>
                <a:ea typeface="楷体" pitchFamily="49" charset="-122"/>
              </a:rPr>
              <a:t>杂交水稻高产攻关不断取得突破。</a:t>
            </a:r>
            <a:r>
              <a:rPr lang="en-US" altLang="zh-CN" sz="2400" b="1" dirty="0">
                <a:latin typeface="楷体" pitchFamily="49" charset="-122"/>
                <a:ea typeface="楷体" pitchFamily="49" charset="-122"/>
              </a:rPr>
              <a:t>1976</a:t>
            </a:r>
            <a:r>
              <a:rPr lang="zh-CN" altLang="en-US" sz="2400" b="1" dirty="0">
                <a:latin typeface="楷体" pitchFamily="49" charset="-122"/>
                <a:ea typeface="楷体" pitchFamily="49" charset="-122"/>
              </a:rPr>
              <a:t>年</a:t>
            </a:r>
            <a:r>
              <a:rPr lang="zh-CN" altLang="en-US" sz="2400" b="1" dirty="0" smtClean="0">
                <a:latin typeface="楷体" pitchFamily="49" charset="-122"/>
                <a:ea typeface="楷体" pitchFamily="49" charset="-122"/>
              </a:rPr>
              <a:t>以来，杂交水稻</a:t>
            </a:r>
            <a:r>
              <a:rPr lang="zh-CN" altLang="en-US" sz="2400" b="1" dirty="0">
                <a:latin typeface="楷体" pitchFamily="49" charset="-122"/>
                <a:ea typeface="楷体" pitchFamily="49" charset="-122"/>
              </a:rPr>
              <a:t>在全国累计推广面积约</a:t>
            </a:r>
            <a:r>
              <a:rPr lang="en-US" altLang="zh-CN" sz="2400" b="1" dirty="0">
                <a:latin typeface="楷体" pitchFamily="49" charset="-122"/>
                <a:ea typeface="楷体" pitchFamily="49" charset="-122"/>
              </a:rPr>
              <a:t>85</a:t>
            </a:r>
            <a:r>
              <a:rPr lang="zh-CN" altLang="en-US" sz="2400" b="1" dirty="0">
                <a:latin typeface="楷体" pitchFamily="49" charset="-122"/>
                <a:ea typeface="楷体" pitchFamily="49" charset="-122"/>
              </a:rPr>
              <a:t>亿</a:t>
            </a:r>
            <a:r>
              <a:rPr lang="zh-CN" altLang="en-US" sz="2400" b="1" dirty="0" smtClean="0">
                <a:latin typeface="楷体" pitchFamily="49" charset="-122"/>
                <a:ea typeface="楷体" pitchFamily="49" charset="-122"/>
              </a:rPr>
              <a:t>亩，增产</a:t>
            </a:r>
            <a:r>
              <a:rPr lang="zh-CN" altLang="en-US" sz="2400" b="1" dirty="0">
                <a:latin typeface="楷体" pitchFamily="49" charset="-122"/>
                <a:ea typeface="楷体" pitchFamily="49" charset="-122"/>
              </a:rPr>
              <a:t>稻谷</a:t>
            </a:r>
            <a:r>
              <a:rPr lang="en-US" altLang="zh-CN" sz="2400" b="1" dirty="0">
                <a:latin typeface="楷体" pitchFamily="49" charset="-122"/>
                <a:ea typeface="楷体" pitchFamily="49" charset="-122"/>
              </a:rPr>
              <a:t>8 500</a:t>
            </a:r>
            <a:r>
              <a:rPr lang="zh-CN" altLang="en-US" sz="2400" b="1" dirty="0">
                <a:latin typeface="楷体" pitchFamily="49" charset="-122"/>
                <a:ea typeface="楷体" pitchFamily="49" charset="-122"/>
              </a:rPr>
              <a:t>亿千克</a:t>
            </a:r>
            <a:r>
              <a:rPr lang="zh-CN" altLang="en-US" sz="2400" b="1" dirty="0" smtClean="0">
                <a:latin typeface="楷体" pitchFamily="49" charset="-122"/>
                <a:ea typeface="楷体" pitchFamily="49" charset="-122"/>
              </a:rPr>
              <a:t>。</a:t>
            </a:r>
            <a:endParaRPr lang="zh-CN" altLang="en-US" sz="2400" b="1" dirty="0">
              <a:latin typeface="楷体" pitchFamily="49" charset="-122"/>
              <a:ea typeface="楷体" pitchFamily="49" charset="-122"/>
            </a:endParaRPr>
          </a:p>
        </p:txBody>
      </p:sp>
    </p:spTree>
    <p:extLst>
      <p:ext uri="{BB962C8B-B14F-4D97-AF65-F5344CB8AC3E}">
        <p14:creationId xmlns:p14="http://schemas.microsoft.com/office/powerpoint/2010/main" xmlns="" val="2378235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359284" y="1179275"/>
            <a:ext cx="8026433"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材料二  </a:t>
            </a:r>
            <a:r>
              <a:rPr lang="en-US" altLang="zh-CN" sz="2400" b="1" dirty="0" smtClean="0">
                <a:latin typeface="楷体" pitchFamily="49" charset="-122"/>
                <a:ea typeface="楷体" pitchFamily="49" charset="-122"/>
              </a:rPr>
              <a:t>1978</a:t>
            </a:r>
            <a:r>
              <a:rPr lang="zh-CN" altLang="en-US" sz="2400" b="1" dirty="0" smtClean="0">
                <a:latin typeface="楷体" pitchFamily="49" charset="-122"/>
                <a:ea typeface="楷体" pitchFamily="49" charset="-122"/>
              </a:rPr>
              <a:t>年底，一直</a:t>
            </a:r>
            <a:r>
              <a:rPr lang="zh-CN" altLang="en-US" sz="2400" b="1" dirty="0">
                <a:latin typeface="楷体" pitchFamily="49" charset="-122"/>
                <a:ea typeface="楷体" pitchFamily="49" charset="-122"/>
              </a:rPr>
              <a:t>靠吃政府救济粮过活的安徽凤阳县</a:t>
            </a:r>
            <a:r>
              <a:rPr lang="zh-CN" altLang="en-US" sz="2400" b="1" dirty="0" smtClean="0">
                <a:latin typeface="楷体" pitchFamily="49" charset="-122"/>
                <a:ea typeface="楷体" pitchFamily="49" charset="-122"/>
              </a:rPr>
              <a:t>小岗村，</a:t>
            </a:r>
            <a:r>
              <a:rPr lang="en-US" altLang="zh-CN" sz="2400" b="1" dirty="0" smtClean="0">
                <a:latin typeface="楷体" pitchFamily="49" charset="-122"/>
                <a:ea typeface="楷体" pitchFamily="49" charset="-122"/>
              </a:rPr>
              <a:t>18</a:t>
            </a:r>
            <a:r>
              <a:rPr lang="zh-CN" altLang="en-US" sz="2400" b="1" dirty="0">
                <a:latin typeface="楷体" pitchFamily="49" charset="-122"/>
                <a:ea typeface="楷体" pitchFamily="49" charset="-122"/>
              </a:rPr>
              <a:t>户农民私下把土地</a:t>
            </a:r>
            <a:r>
              <a:rPr lang="zh-CN" altLang="en-US" sz="2400" b="1" dirty="0" smtClean="0">
                <a:latin typeface="楷体" pitchFamily="49" charset="-122"/>
                <a:ea typeface="楷体" pitchFamily="49" charset="-122"/>
              </a:rPr>
              <a:t>包干到户，虽然</a:t>
            </a:r>
            <a:r>
              <a:rPr lang="zh-CN" altLang="en-US" sz="2400" b="1" dirty="0">
                <a:latin typeface="楷体" pitchFamily="49" charset="-122"/>
                <a:ea typeface="楷体" pitchFamily="49" charset="-122"/>
              </a:rPr>
              <a:t>土地、人没有</a:t>
            </a:r>
            <a:r>
              <a:rPr lang="zh-CN" altLang="en-US" sz="2400" b="1" dirty="0" smtClean="0">
                <a:latin typeface="楷体" pitchFamily="49" charset="-122"/>
                <a:ea typeface="楷体" pitchFamily="49" charset="-122"/>
              </a:rPr>
              <a:t>变化，但</a:t>
            </a:r>
            <a:r>
              <a:rPr lang="zh-CN" altLang="en-US" sz="2400" b="1" dirty="0">
                <a:latin typeface="楷体" pitchFamily="49" charset="-122"/>
                <a:ea typeface="楷体" pitchFamily="49" charset="-122"/>
              </a:rPr>
              <a:t>产生了惊人的</a:t>
            </a:r>
            <a:r>
              <a:rPr lang="zh-CN" altLang="en-US" sz="2400" b="1" dirty="0" smtClean="0">
                <a:latin typeface="楷体" pitchFamily="49" charset="-122"/>
                <a:ea typeface="楷体" pitchFamily="49" charset="-122"/>
              </a:rPr>
              <a:t>效果；</a:t>
            </a:r>
            <a:r>
              <a:rPr lang="en-US" altLang="zh-CN" sz="2400" b="1" dirty="0" smtClean="0">
                <a:latin typeface="楷体" pitchFamily="49" charset="-122"/>
                <a:ea typeface="楷体" pitchFamily="49" charset="-122"/>
              </a:rPr>
              <a:t>1979</a:t>
            </a:r>
            <a:r>
              <a:rPr lang="zh-CN" altLang="en-US" sz="2400" b="1" dirty="0" smtClean="0">
                <a:latin typeface="楷体" pitchFamily="49" charset="-122"/>
                <a:ea typeface="楷体" pitchFamily="49" charset="-122"/>
              </a:rPr>
              <a:t>年，小岗村</a:t>
            </a:r>
            <a:r>
              <a:rPr lang="zh-CN" altLang="en-US" sz="2400" b="1" dirty="0">
                <a:latin typeface="楷体" pitchFamily="49" charset="-122"/>
                <a:ea typeface="楷体" pitchFamily="49" charset="-122"/>
              </a:rPr>
              <a:t>迎来了</a:t>
            </a:r>
            <a:r>
              <a:rPr lang="zh-CN" altLang="en-US" sz="2400" b="1" dirty="0" smtClean="0">
                <a:latin typeface="楷体" pitchFamily="49" charset="-122"/>
                <a:ea typeface="楷体" pitchFamily="49" charset="-122"/>
              </a:rPr>
              <a:t>大丰收，粮食</a:t>
            </a:r>
            <a:r>
              <a:rPr lang="zh-CN" altLang="en-US" sz="2400" b="1" dirty="0">
                <a:latin typeface="楷体" pitchFamily="49" charset="-122"/>
                <a:ea typeface="楷体" pitchFamily="49" charset="-122"/>
              </a:rPr>
              <a:t>总产量达</a:t>
            </a:r>
            <a:r>
              <a:rPr lang="en-US" altLang="zh-CN" sz="2400" b="1" dirty="0">
                <a:latin typeface="楷体" pitchFamily="49" charset="-122"/>
                <a:ea typeface="楷体" pitchFamily="49" charset="-122"/>
              </a:rPr>
              <a:t>6.65</a:t>
            </a:r>
            <a:r>
              <a:rPr lang="zh-CN" altLang="en-US" sz="2400" b="1" dirty="0">
                <a:latin typeface="楷体" pitchFamily="49" charset="-122"/>
                <a:ea typeface="楷体" pitchFamily="49" charset="-122"/>
              </a:rPr>
              <a:t>万</a:t>
            </a:r>
            <a:r>
              <a:rPr lang="zh-CN" altLang="en-US" sz="2400" b="1" dirty="0" smtClean="0">
                <a:latin typeface="楷体" pitchFamily="49" charset="-122"/>
                <a:ea typeface="楷体" pitchFamily="49" charset="-122"/>
              </a:rPr>
              <a:t>千克，相当于</a:t>
            </a:r>
            <a:r>
              <a:rPr lang="en-US" altLang="zh-CN" sz="2400" b="1" dirty="0">
                <a:latin typeface="楷体" pitchFamily="49" charset="-122"/>
                <a:ea typeface="楷体" pitchFamily="49" charset="-122"/>
              </a:rPr>
              <a:t>1966</a:t>
            </a:r>
            <a:r>
              <a:rPr lang="zh-CN" altLang="en-US" sz="2400" b="1" dirty="0">
                <a:latin typeface="楷体" pitchFamily="49" charset="-122"/>
                <a:ea typeface="楷体" pitchFamily="49" charset="-122"/>
              </a:rPr>
              <a:t>年到</a:t>
            </a:r>
            <a:r>
              <a:rPr lang="en-US" altLang="zh-CN" sz="2400" b="1" dirty="0">
                <a:latin typeface="楷体" pitchFamily="49" charset="-122"/>
                <a:ea typeface="楷体" pitchFamily="49" charset="-122"/>
              </a:rPr>
              <a:t>1970</a:t>
            </a:r>
            <a:r>
              <a:rPr lang="zh-CN" altLang="en-US" sz="2400" b="1" dirty="0">
                <a:latin typeface="楷体" pitchFamily="49" charset="-122"/>
                <a:ea typeface="楷体" pitchFamily="49" charset="-122"/>
              </a:rPr>
              <a:t>年产量的总和。</a:t>
            </a:r>
            <a:r>
              <a:rPr lang="en-US" altLang="zh-CN" sz="2400" b="1" dirty="0">
                <a:latin typeface="楷体" pitchFamily="49" charset="-122"/>
                <a:ea typeface="楷体" pitchFamily="49" charset="-122"/>
              </a:rPr>
              <a:t>1982</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1</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1</a:t>
            </a:r>
            <a:r>
              <a:rPr lang="zh-CN" altLang="en-US" sz="2400" b="1" dirty="0" smtClean="0">
                <a:latin typeface="楷体" pitchFamily="49" charset="-122"/>
                <a:ea typeface="楷体" pitchFamily="49" charset="-122"/>
              </a:rPr>
              <a:t>日，中国共产党</a:t>
            </a:r>
            <a:r>
              <a:rPr lang="zh-CN" altLang="en-US" sz="2400" b="1" dirty="0">
                <a:latin typeface="楷体" pitchFamily="49" charset="-122"/>
                <a:ea typeface="楷体" pitchFamily="49" charset="-122"/>
              </a:rPr>
              <a:t>历史上第一个关于农村工作的一号文件正式</a:t>
            </a:r>
            <a:r>
              <a:rPr lang="zh-CN" altLang="en-US" sz="2400" b="1" dirty="0" smtClean="0">
                <a:latin typeface="楷体" pitchFamily="49" charset="-122"/>
                <a:ea typeface="楷体" pitchFamily="49" charset="-122"/>
              </a:rPr>
              <a:t>出台，明确</a:t>
            </a:r>
            <a:r>
              <a:rPr lang="zh-CN" altLang="en-US" sz="2400" b="1" dirty="0">
                <a:latin typeface="楷体" pitchFamily="49" charset="-122"/>
                <a:ea typeface="楷体" pitchFamily="49" charset="-122"/>
              </a:rPr>
              <a:t>指出包产到户、包干到户都是社会主义集体经济的</a:t>
            </a:r>
            <a:r>
              <a:rPr lang="zh-CN" altLang="en-US" sz="2400" b="1" dirty="0" smtClean="0">
                <a:latin typeface="楷体" pitchFamily="49" charset="-122"/>
                <a:ea typeface="楷体" pitchFamily="49" charset="-122"/>
              </a:rPr>
              <a:t>生产责任制，全国</a:t>
            </a:r>
            <a:r>
              <a:rPr lang="zh-CN" altLang="en-US" sz="2400" b="1" dirty="0">
                <a:latin typeface="楷体" pitchFamily="49" charset="-122"/>
                <a:ea typeface="楷体" pitchFamily="49" charset="-122"/>
              </a:rPr>
              <a:t>粮食总产量因此由</a:t>
            </a:r>
            <a:r>
              <a:rPr lang="en-US" altLang="zh-CN" sz="2400" b="1" dirty="0">
                <a:latin typeface="楷体" pitchFamily="49" charset="-122"/>
                <a:ea typeface="楷体" pitchFamily="49" charset="-122"/>
              </a:rPr>
              <a:t>1978</a:t>
            </a:r>
            <a:r>
              <a:rPr lang="zh-CN" altLang="en-US" sz="2400" b="1" dirty="0">
                <a:latin typeface="楷体" pitchFamily="49" charset="-122"/>
                <a:ea typeface="楷体" pitchFamily="49" charset="-122"/>
              </a:rPr>
              <a:t>年“大包干纪念馆”里的</a:t>
            </a:r>
            <a:r>
              <a:rPr lang="en-US" altLang="zh-CN" sz="2400" b="1" dirty="0">
                <a:latin typeface="楷体" pitchFamily="49" charset="-122"/>
                <a:ea typeface="楷体" pitchFamily="49" charset="-122"/>
              </a:rPr>
              <a:t>3 047.65</a:t>
            </a:r>
            <a:r>
              <a:rPr lang="zh-CN" altLang="en-US" sz="2400" b="1" dirty="0">
                <a:latin typeface="楷体" pitchFamily="49" charset="-122"/>
                <a:ea typeface="楷体" pitchFamily="49" charset="-122"/>
              </a:rPr>
              <a:t>亿千克增加到 </a:t>
            </a:r>
            <a:r>
              <a:rPr lang="en-US" altLang="zh-CN" sz="2400" b="1" dirty="0">
                <a:latin typeface="楷体" pitchFamily="49" charset="-122"/>
                <a:ea typeface="楷体" pitchFamily="49" charset="-122"/>
              </a:rPr>
              <a:t>1984</a:t>
            </a:r>
            <a:r>
              <a:rPr lang="zh-CN" altLang="en-US" sz="2400" b="1" dirty="0">
                <a:latin typeface="楷体" pitchFamily="49" charset="-122"/>
                <a:ea typeface="楷体" pitchFamily="49" charset="-122"/>
              </a:rPr>
              <a:t>年的</a:t>
            </a:r>
            <a:r>
              <a:rPr lang="en-US" altLang="zh-CN" sz="2400" b="1" dirty="0">
                <a:latin typeface="楷体" pitchFamily="49" charset="-122"/>
                <a:ea typeface="楷体" pitchFamily="49" charset="-122"/>
              </a:rPr>
              <a:t>4 073.05</a:t>
            </a:r>
            <a:r>
              <a:rPr lang="zh-CN" altLang="en-US" sz="2400" b="1" dirty="0">
                <a:latin typeface="楷体" pitchFamily="49" charset="-122"/>
                <a:ea typeface="楷体" pitchFamily="49" charset="-122"/>
              </a:rPr>
              <a:t>亿千克。</a:t>
            </a:r>
            <a:endParaRPr lang="en-US" altLang="zh-CN" sz="2400" b="1" dirty="0">
              <a:latin typeface="楷体" pitchFamily="49" charset="-122"/>
              <a:ea typeface="楷体" pitchFamily="49" charset="-122"/>
            </a:endParaRPr>
          </a:p>
        </p:txBody>
      </p:sp>
      <p:pic>
        <p:nvPicPr>
          <p:cNvPr id="9" name="p79图b.jpg" descr="id:2147502394;FounderCES"/>
          <p:cNvPicPr/>
          <p:nvPr/>
        </p:nvPicPr>
        <p:blipFill>
          <a:blip r:embed="rId5"/>
          <a:stretch>
            <a:fillRect/>
          </a:stretch>
        </p:blipFill>
        <p:spPr>
          <a:xfrm>
            <a:off x="8385717" y="1471961"/>
            <a:ext cx="3298887" cy="4226311"/>
          </a:xfrm>
          <a:prstGeom prst="rect">
            <a:avLst/>
          </a:prstGeom>
        </p:spPr>
      </p:pic>
    </p:spTree>
    <p:extLst>
      <p:ext uri="{BB962C8B-B14F-4D97-AF65-F5344CB8AC3E}">
        <p14:creationId xmlns:p14="http://schemas.microsoft.com/office/powerpoint/2010/main" xmlns="" val="12501925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900611"/>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数据纵览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2512887367"/>
              </p:ext>
            </p:extLst>
          </p:nvPr>
        </p:nvGraphicFramePr>
        <p:xfrm>
          <a:off x="646771" y="1961473"/>
          <a:ext cx="10850139" cy="4343426"/>
        </p:xfrm>
        <a:graphic>
          <a:graphicData uri="http://schemas.openxmlformats.org/drawingml/2006/table">
            <a:tbl>
              <a:tblPr firstRow="1" firstCol="1" bandRow="1"/>
              <a:tblGrid>
                <a:gridCol w="1237786"/>
                <a:gridCol w="1226634"/>
                <a:gridCol w="2419814"/>
                <a:gridCol w="2877015"/>
                <a:gridCol w="1680175"/>
                <a:gridCol w="1408715"/>
              </a:tblGrid>
              <a:tr h="67021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7131">
                <a:tc rowSpan="5">
                  <a:txBody>
                    <a:bodyPr/>
                    <a:lstStyle/>
                    <a:p>
                      <a:pPr marL="0" algn="ctr" defTabSz="914400" rtl="0" eaLnBrk="1" latinLnBrk="0" hangingPunct="1">
                        <a:lnSpc>
                          <a:spcPct val="150000"/>
                        </a:lnSpc>
                        <a:spcAft>
                          <a:spcPts val="0"/>
                        </a:spcAft>
                      </a:pPr>
                      <a:r>
                        <a:rPr lang="zh-CN" sz="2400" kern="1200" dirty="0">
                          <a:solidFill>
                            <a:srgbClr val="FF00FF"/>
                          </a:solidFill>
                          <a:effectLst/>
                          <a:latin typeface="黑体" pitchFamily="49" charset="-122"/>
                          <a:ea typeface="黑体" pitchFamily="49" charset="-122"/>
                          <a:cs typeface="Times New Roman"/>
                        </a:rPr>
                        <a:t>坚持改</a:t>
                      </a:r>
                    </a:p>
                    <a:p>
                      <a:pPr marL="0" algn="ctr" defTabSz="914400" rtl="0" eaLnBrk="1" latinLnBrk="0" hangingPunct="1">
                        <a:lnSpc>
                          <a:spcPct val="150000"/>
                        </a:lnSpc>
                        <a:spcAft>
                          <a:spcPts val="0"/>
                        </a:spcAft>
                      </a:pPr>
                      <a:r>
                        <a:rPr lang="zh-CN" sz="2400" kern="1200" dirty="0">
                          <a:solidFill>
                            <a:srgbClr val="FF00FF"/>
                          </a:solidFill>
                          <a:effectLst/>
                          <a:latin typeface="黑体" pitchFamily="49" charset="-122"/>
                          <a:ea typeface="黑体" pitchFamily="49" charset="-122"/>
                          <a:cs typeface="Times New Roman"/>
                        </a:rPr>
                        <a:t>革开放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28（5），3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对外开放作用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材料分析题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理由类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5620">
                <a:tc vMerge="1">
                  <a:txBody>
                    <a:bodyPr/>
                    <a:lstStyle/>
                    <a:p>
                      <a:endParaRPr lang="zh-CN" altLang="en-US"/>
                    </a:p>
                  </a:txBody>
                  <a:tcPr/>
                </a:tc>
                <a:tc>
                  <a:txBody>
                    <a:bodyPr/>
                    <a:lstStyle/>
                    <a:p>
                      <a:pPr algn="ctr">
                        <a:lnSpc>
                          <a:spcPct val="200000"/>
                        </a:lnSpc>
                        <a:spcAft>
                          <a:spcPts val="0"/>
                        </a:spcAft>
                      </a:pPr>
                      <a:r>
                        <a:rPr lang="en-US" sz="2400" dirty="0">
                          <a:solidFill>
                            <a:srgbClr val="000000"/>
                          </a:solidFill>
                          <a:effectLst/>
                          <a:latin typeface="宋体" pitchFamily="2" charset="-122"/>
                          <a:ea typeface="宋体" pitchFamily="2" charset="-122"/>
                          <a:cs typeface="Times New Roman"/>
                        </a:rPr>
                        <a:t>2020</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25（1），2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改革开放</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材料分析题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关系类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4406">
                <a:tc vMerge="1">
                  <a:txBody>
                    <a:bodyPr/>
                    <a:lstStyle/>
                    <a:p>
                      <a:endParaRPr lang="zh-CN" altLang="en-US"/>
                    </a:p>
                  </a:txBody>
                  <a:tcPr/>
                </a:tc>
                <a:tc rowSpan="2">
                  <a:txBody>
                    <a:bodyPr/>
                    <a:lstStyle/>
                    <a:p>
                      <a:pPr algn="ctr">
                        <a:lnSpc>
                          <a:spcPct val="200000"/>
                        </a:lnSpc>
                        <a:spcAft>
                          <a:spcPts val="0"/>
                        </a:spcAft>
                      </a:pPr>
                      <a:r>
                        <a:rPr lang="en-US" sz="2400" dirty="0">
                          <a:solidFill>
                            <a:srgbClr val="000000"/>
                          </a:solidFill>
                          <a:effectLst/>
                          <a:latin typeface="宋体" pitchFamily="2" charset="-122"/>
                          <a:ea typeface="宋体" pitchFamily="2" charset="-122"/>
                          <a:cs typeface="Times New Roman"/>
                        </a:rPr>
                        <a:t>2019</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对外开放</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对应类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802">
                <a:tc vMerge="1">
                  <a:txBody>
                    <a:bodyPr/>
                    <a:lstStyle/>
                    <a:p>
                      <a:endParaRPr lang="zh-CN" altLang="en-US"/>
                    </a:p>
                  </a:txBody>
                  <a:tcPr/>
                </a:tc>
                <a:tc vMerge="1">
                  <a:txBody>
                    <a:bodyPr/>
                    <a:lstStyle/>
                    <a:p>
                      <a:endParaRPr lang="zh-CN" altLang="en-US"/>
                    </a:p>
                  </a:txBody>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5，2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改革开放</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意义类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200000"/>
                        </a:lnSpc>
                        <a:spcAft>
                          <a:spcPts val="0"/>
                        </a:spcAft>
                      </a:pPr>
                      <a:r>
                        <a:rPr lang="en-US" sz="2400" dirty="0">
                          <a:solidFill>
                            <a:srgbClr val="000000"/>
                          </a:solidFill>
                          <a:effectLst/>
                          <a:latin typeface="宋体" pitchFamily="2" charset="-122"/>
                          <a:ea typeface="宋体" pitchFamily="2" charset="-122"/>
                          <a:cs typeface="Times New Roman"/>
                        </a:rPr>
                        <a:t>2018</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9，2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改革开放以来的成就</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表现类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271957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245623" y="1538984"/>
            <a:ext cx="9002347"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a:latin typeface="宋体" panose="02010600030101010101" pitchFamily="2" charset="-122"/>
                <a:ea typeface="宋体" panose="02010600030101010101" pitchFamily="2" charset="-122"/>
              </a:rPr>
              <a:t>材料三　</a:t>
            </a:r>
            <a:r>
              <a:rPr lang="zh-CN" altLang="en-US" sz="2400" b="1" dirty="0">
                <a:latin typeface="楷体" pitchFamily="49" charset="-122"/>
                <a:ea typeface="楷体" pitchFamily="49" charset="-122"/>
              </a:rPr>
              <a:t>我国坚持最严格的耕地保护</a:t>
            </a:r>
            <a:r>
              <a:rPr lang="zh-CN" altLang="en-US" sz="2400" b="1" dirty="0" smtClean="0">
                <a:latin typeface="楷体" pitchFamily="49" charset="-122"/>
                <a:ea typeface="楷体" pitchFamily="49" charset="-122"/>
              </a:rPr>
              <a:t>制度，严守</a:t>
            </a:r>
            <a:r>
              <a:rPr lang="en-US" altLang="zh-CN" sz="2400" b="1" dirty="0">
                <a:latin typeface="楷体" pitchFamily="49" charset="-122"/>
                <a:ea typeface="楷体" pitchFamily="49" charset="-122"/>
              </a:rPr>
              <a:t>18</a:t>
            </a:r>
            <a:r>
              <a:rPr lang="zh-CN" altLang="en-US" sz="2400" b="1" dirty="0">
                <a:latin typeface="楷体" pitchFamily="49" charset="-122"/>
                <a:ea typeface="楷体" pitchFamily="49" charset="-122"/>
              </a:rPr>
              <a:t>亿亩耕地红</a:t>
            </a:r>
            <a:r>
              <a:rPr lang="zh-CN" altLang="en-US" sz="2400" b="1" dirty="0" smtClean="0">
                <a:latin typeface="楷体" pitchFamily="49" charset="-122"/>
                <a:ea typeface="楷体" pitchFamily="49" charset="-122"/>
              </a:rPr>
              <a:t>线，遏制</a:t>
            </a:r>
            <a:r>
              <a:rPr lang="zh-CN" altLang="en-US" sz="2400" b="1" dirty="0">
                <a:latin typeface="楷体" pitchFamily="49" charset="-122"/>
                <a:ea typeface="楷体" pitchFamily="49" charset="-122"/>
              </a:rPr>
              <a:t>耕地“非农化”、防止“非粮化”。我国大力推进高标准农田</a:t>
            </a:r>
            <a:r>
              <a:rPr lang="zh-CN" altLang="en-US" sz="2400" b="1" dirty="0" smtClean="0">
                <a:latin typeface="楷体" pitchFamily="49" charset="-122"/>
                <a:ea typeface="楷体" pitchFamily="49" charset="-122"/>
              </a:rPr>
              <a:t>建设，通过平整土地，一般</a:t>
            </a:r>
            <a:r>
              <a:rPr lang="zh-CN" altLang="en-US" sz="2400" b="1" dirty="0">
                <a:latin typeface="楷体" pitchFamily="49" charset="-122"/>
                <a:ea typeface="楷体" pitchFamily="49" charset="-122"/>
              </a:rPr>
              <a:t>能产生</a:t>
            </a:r>
            <a:r>
              <a:rPr lang="en-US" altLang="zh-CN" sz="2400" b="1" dirty="0">
                <a:latin typeface="楷体" pitchFamily="49" charset="-122"/>
                <a:ea typeface="楷体" pitchFamily="49" charset="-122"/>
              </a:rPr>
              <a:t>1%</a:t>
            </a:r>
            <a:r>
              <a:rPr lang="zh-CN" altLang="en-US" sz="2400" b="1" dirty="0">
                <a:latin typeface="楷体" pitchFamily="49" charset="-122"/>
                <a:ea typeface="楷体" pitchFamily="49" charset="-122"/>
              </a:rPr>
              <a:t>到</a:t>
            </a:r>
            <a:r>
              <a:rPr lang="en-US" altLang="zh-CN" sz="2400" b="1" dirty="0">
                <a:latin typeface="楷体" pitchFamily="49" charset="-122"/>
                <a:ea typeface="楷体" pitchFamily="49" charset="-122"/>
              </a:rPr>
              <a:t>3%</a:t>
            </a:r>
            <a:r>
              <a:rPr lang="zh-CN" altLang="en-US" sz="2400" b="1" dirty="0">
                <a:latin typeface="楷体" pitchFamily="49" charset="-122"/>
                <a:ea typeface="楷体" pitchFamily="49" charset="-122"/>
              </a:rPr>
              <a:t>的新增</a:t>
            </a:r>
            <a:r>
              <a:rPr lang="zh-CN" altLang="en-US" sz="2400" b="1" dirty="0" smtClean="0">
                <a:latin typeface="楷体" pitchFamily="49" charset="-122"/>
                <a:ea typeface="楷体" pitchFamily="49" charset="-122"/>
              </a:rPr>
              <a:t>耕地；通过</a:t>
            </a:r>
            <a:r>
              <a:rPr lang="zh-CN" altLang="en-US" sz="2400" b="1" dirty="0">
                <a:latin typeface="楷体" pitchFamily="49" charset="-122"/>
                <a:ea typeface="楷体" pitchFamily="49" charset="-122"/>
              </a:rPr>
              <a:t>完善农田基础</a:t>
            </a:r>
            <a:r>
              <a:rPr lang="zh-CN" altLang="en-US" sz="2400" b="1" dirty="0" smtClean="0">
                <a:latin typeface="楷体" pitchFamily="49" charset="-122"/>
                <a:ea typeface="楷体" pitchFamily="49" charset="-122"/>
              </a:rPr>
              <a:t>设施，大幅度</a:t>
            </a:r>
            <a:r>
              <a:rPr lang="zh-CN" altLang="en-US" sz="2400" b="1" dirty="0">
                <a:latin typeface="楷体" pitchFamily="49" charset="-122"/>
                <a:ea typeface="楷体" pitchFamily="49" charset="-122"/>
              </a:rPr>
              <a:t>改善了农田生产条件。评估数据</a:t>
            </a:r>
            <a:r>
              <a:rPr lang="zh-CN" altLang="en-US" sz="2400" b="1" dirty="0" smtClean="0">
                <a:latin typeface="楷体" pitchFamily="49" charset="-122"/>
                <a:ea typeface="楷体" pitchFamily="49" charset="-122"/>
              </a:rPr>
              <a:t>显示，高标准</a:t>
            </a:r>
            <a:r>
              <a:rPr lang="zh-CN" altLang="en-US" sz="2400" b="1" dirty="0">
                <a:latin typeface="楷体" pitchFamily="49" charset="-122"/>
                <a:ea typeface="楷体" pitchFamily="49" charset="-122"/>
              </a:rPr>
              <a:t>农田项目区粮食产能平均提高</a:t>
            </a:r>
            <a:r>
              <a:rPr lang="en-US" altLang="zh-CN" sz="2400" b="1" dirty="0">
                <a:latin typeface="楷体" pitchFamily="49" charset="-122"/>
                <a:ea typeface="楷体" pitchFamily="49" charset="-122"/>
              </a:rPr>
              <a:t>10%</a:t>
            </a:r>
            <a:r>
              <a:rPr lang="zh-CN" altLang="en-US" sz="2400" b="1" dirty="0">
                <a:latin typeface="楷体" pitchFamily="49" charset="-122"/>
                <a:ea typeface="楷体" pitchFamily="49" charset="-122"/>
              </a:rPr>
              <a:t>到</a:t>
            </a:r>
            <a:r>
              <a:rPr lang="en-US" altLang="zh-CN" sz="2400" b="1" dirty="0">
                <a:latin typeface="楷体" pitchFamily="49" charset="-122"/>
                <a:ea typeface="楷体" pitchFamily="49" charset="-122"/>
              </a:rPr>
              <a:t>20</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，农药</a:t>
            </a:r>
            <a:r>
              <a:rPr lang="zh-CN" altLang="en-US" sz="2400" b="1" dirty="0">
                <a:latin typeface="楷体" pitchFamily="49" charset="-122"/>
                <a:ea typeface="楷体" pitchFamily="49" charset="-122"/>
              </a:rPr>
              <a:t>施用量减少</a:t>
            </a:r>
            <a:r>
              <a:rPr lang="en-US" altLang="zh-CN" sz="2400" b="1" dirty="0">
                <a:latin typeface="楷体" pitchFamily="49" charset="-122"/>
                <a:ea typeface="楷体" pitchFamily="49" charset="-122"/>
              </a:rPr>
              <a:t>19.1</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，化肥</a:t>
            </a:r>
            <a:r>
              <a:rPr lang="zh-CN" altLang="en-US" sz="2400" b="1" dirty="0">
                <a:latin typeface="楷体" pitchFamily="49" charset="-122"/>
                <a:ea typeface="楷体" pitchFamily="49" charset="-122"/>
              </a:rPr>
              <a:t>施用量减少</a:t>
            </a:r>
            <a:r>
              <a:rPr lang="en-US" altLang="zh-CN" sz="2400" b="1" dirty="0">
                <a:latin typeface="楷体" pitchFamily="49" charset="-122"/>
                <a:ea typeface="楷体" pitchFamily="49" charset="-122"/>
              </a:rPr>
              <a:t>13.8%</a:t>
            </a:r>
            <a:r>
              <a:rPr lang="zh-CN" altLang="en-US" sz="2400" b="1" dirty="0">
                <a:latin typeface="楷体" pitchFamily="49" charset="-122"/>
                <a:ea typeface="楷体" pitchFamily="49" charset="-122"/>
              </a:rPr>
              <a:t>。</a:t>
            </a:r>
          </a:p>
        </p:txBody>
      </p:sp>
    </p:spTree>
    <p:extLst>
      <p:ext uri="{BB962C8B-B14F-4D97-AF65-F5344CB8AC3E}">
        <p14:creationId xmlns:p14="http://schemas.microsoft.com/office/powerpoint/2010/main" xmlns="" val="20685249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273319" y="1817764"/>
            <a:ext cx="8572844" cy="304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zh-CN" altLang="en-US" sz="2400" b="1" dirty="0">
                <a:latin typeface="宋体" panose="02010600030101010101" pitchFamily="2" charset="-122"/>
                <a:ea typeface="宋体" panose="02010600030101010101" pitchFamily="2" charset="-122"/>
              </a:rPr>
              <a:t>材料四　</a:t>
            </a:r>
            <a:r>
              <a:rPr lang="zh-CN" altLang="en-US" sz="2400" b="1" dirty="0" smtClean="0">
                <a:latin typeface="楷体" pitchFamily="49" charset="-122"/>
                <a:ea typeface="楷体" pitchFamily="49" charset="-122"/>
              </a:rPr>
              <a:t>近年来，我国</a:t>
            </a:r>
            <a:r>
              <a:rPr lang="zh-CN" altLang="en-US" sz="2400" b="1" dirty="0">
                <a:latin typeface="楷体" pitchFamily="49" charset="-122"/>
                <a:ea typeface="楷体" pitchFamily="49" charset="-122"/>
              </a:rPr>
              <a:t>种业科技进步</a:t>
            </a:r>
            <a:r>
              <a:rPr lang="zh-CN" altLang="en-US" sz="2400" b="1" dirty="0" smtClean="0">
                <a:latin typeface="楷体" pitchFamily="49" charset="-122"/>
                <a:ea typeface="楷体" pitchFamily="49" charset="-122"/>
              </a:rPr>
              <a:t>明显，培育</a:t>
            </a:r>
            <a:r>
              <a:rPr lang="zh-CN" altLang="en-US" sz="2400" b="1" dirty="0">
                <a:latin typeface="楷体" pitchFamily="49" charset="-122"/>
                <a:ea typeface="楷体" pitchFamily="49" charset="-122"/>
              </a:rPr>
              <a:t>了一批粮食作物新品</a:t>
            </a:r>
            <a:r>
              <a:rPr lang="zh-CN" altLang="en-US" sz="2400" b="1" dirty="0" smtClean="0">
                <a:latin typeface="楷体" pitchFamily="49" charset="-122"/>
                <a:ea typeface="楷体" pitchFamily="49" charset="-122"/>
              </a:rPr>
              <a:t>种，从</a:t>
            </a:r>
            <a:r>
              <a:rPr lang="zh-CN" altLang="en-US" sz="2400" b="1" dirty="0">
                <a:latin typeface="楷体" pitchFamily="49" charset="-122"/>
                <a:ea typeface="楷体" pitchFamily="49" charset="-122"/>
              </a:rPr>
              <a:t>种源上为提高粮食产量和品质提供了保障。但种业核心技术创新</a:t>
            </a:r>
            <a:r>
              <a:rPr lang="zh-CN" altLang="en-US" sz="2400" b="1" dirty="0" smtClean="0">
                <a:latin typeface="楷体" pitchFamily="49" charset="-122"/>
                <a:ea typeface="楷体" pitchFamily="49" charset="-122"/>
              </a:rPr>
              <a:t>不足，与</a:t>
            </a:r>
            <a:r>
              <a:rPr lang="zh-CN" altLang="en-US" sz="2400" b="1" dirty="0">
                <a:latin typeface="楷体" pitchFamily="49" charset="-122"/>
                <a:ea typeface="楷体" pitchFamily="49" charset="-122"/>
              </a:rPr>
              <a:t>发达国家仍有</a:t>
            </a:r>
            <a:r>
              <a:rPr lang="zh-CN" altLang="en-US" sz="2400" b="1" dirty="0" smtClean="0">
                <a:latin typeface="楷体" pitchFamily="49" charset="-122"/>
                <a:ea typeface="楷体" pitchFamily="49" charset="-122"/>
              </a:rPr>
              <a:t>差距，良种</a:t>
            </a:r>
            <a:r>
              <a:rPr lang="zh-CN" altLang="en-US" sz="2400" b="1" dirty="0">
                <a:latin typeface="楷体" pitchFamily="49" charset="-122"/>
                <a:ea typeface="楷体" pitchFamily="49" charset="-122"/>
              </a:rPr>
              <a:t>来源和供给仍有短</a:t>
            </a:r>
            <a:r>
              <a:rPr lang="zh-CN" altLang="en-US" sz="2400" b="1" dirty="0" smtClean="0">
                <a:latin typeface="楷体" pitchFamily="49" charset="-122"/>
                <a:ea typeface="楷体" pitchFamily="49" charset="-122"/>
              </a:rPr>
              <a:t>板，部分</a:t>
            </a:r>
            <a:r>
              <a:rPr lang="zh-CN" altLang="en-US" sz="2400" b="1" dirty="0">
                <a:latin typeface="楷体" pitchFamily="49" charset="-122"/>
                <a:ea typeface="楷体" pitchFamily="49" charset="-122"/>
              </a:rPr>
              <a:t>种源仍然需要进口。</a:t>
            </a:r>
          </a:p>
        </p:txBody>
      </p:sp>
    </p:spTree>
    <p:extLst>
      <p:ext uri="{BB962C8B-B14F-4D97-AF65-F5344CB8AC3E}">
        <p14:creationId xmlns:p14="http://schemas.microsoft.com/office/powerpoint/2010/main" xmlns="" val="30066691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2006510" y="4102458"/>
            <a:ext cx="9601911" cy="646331"/>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示例：改革</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。改革激发人民群众的创造性。</a:t>
            </a:r>
          </a:p>
        </p:txBody>
      </p:sp>
      <p:sp>
        <p:nvSpPr>
          <p:cNvPr id="10" name="文本框 99"/>
          <p:cNvSpPr txBox="1">
            <a:spLocks noChangeArrowheads="1"/>
          </p:cNvSpPr>
          <p:nvPr/>
        </p:nvSpPr>
        <p:spPr bwMode="auto">
          <a:xfrm>
            <a:off x="1415495" y="2170156"/>
            <a:ext cx="8865929"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anose="02020603050405020304" pitchFamily="18" charset="0"/>
              </a:rPr>
              <a:t>    以上</a:t>
            </a:r>
            <a:r>
              <a:rPr lang="zh-CN" altLang="en-US" sz="2400" b="1" dirty="0">
                <a:latin typeface="宋体" pitchFamily="2" charset="-122"/>
                <a:ea typeface="宋体" pitchFamily="2" charset="-122"/>
                <a:cs typeface="Times New Roman" panose="02020603050405020304" pitchFamily="18" charset="0"/>
              </a:rPr>
              <a:t>材料表明改革、科技均是影响粮食生产的重要因素。你认为其中哪一因素更</a:t>
            </a:r>
            <a:r>
              <a:rPr lang="zh-CN" altLang="en-US" sz="2400" b="1" dirty="0" smtClean="0">
                <a:latin typeface="宋体" pitchFamily="2" charset="-122"/>
                <a:ea typeface="宋体" pitchFamily="2" charset="-122"/>
                <a:cs typeface="Times New Roman" panose="02020603050405020304" pitchFamily="18" charset="0"/>
              </a:rPr>
              <a:t>重要？说出</a:t>
            </a:r>
            <a:r>
              <a:rPr lang="zh-CN" altLang="en-US" sz="2400" b="1" dirty="0">
                <a:latin typeface="宋体" pitchFamily="2" charset="-122"/>
                <a:ea typeface="宋体" pitchFamily="2" charset="-122"/>
                <a:cs typeface="Times New Roman" panose="02020603050405020304" pitchFamily="18" charset="0"/>
              </a:rPr>
              <a:t>一条依据。</a:t>
            </a:r>
            <a:endParaRPr lang="en-US" altLang="zh-CN" sz="2400" b="1" dirty="0">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xmlns="" val="2053168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282722"/>
            <a:ext cx="5036424" cy="627895"/>
            <a:chOff x="1034884" y="629878"/>
            <a:chExt cx="4354433" cy="627895"/>
          </a:xfrm>
        </p:grpSpPr>
        <p:sp>
          <p:nvSpPr>
            <p:cNvPr id="7" name="圆角矩形 6"/>
            <p:cNvSpPr/>
            <p:nvPr>
              <p:custDataLst>
                <p:tags r:id="rId1"/>
              </p:custDataLst>
            </p:nvPr>
          </p:nvSpPr>
          <p:spPr>
            <a:xfrm flipH="1">
              <a:off x="2547180" y="664168"/>
              <a:ext cx="284213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新时代</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075167" y="2147311"/>
            <a:ext cx="8972081"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7.(2018</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为了向大家介绍中国共产党第十九次全国代表大会的主要</a:t>
            </a:r>
            <a:r>
              <a:rPr lang="zh-CN" altLang="en-US" sz="2400" b="1" dirty="0" smtClean="0">
                <a:latin typeface="宋体" panose="02010600030101010101" pitchFamily="2" charset="-122"/>
                <a:ea typeface="宋体" panose="02010600030101010101" pitchFamily="2" charset="-122"/>
              </a:rPr>
              <a:t>内容，冀</a:t>
            </a:r>
            <a:r>
              <a:rPr lang="zh-CN" altLang="en-US" sz="2400" b="1" dirty="0">
                <a:latin typeface="宋体" panose="02010600030101010101" pitchFamily="2" charset="-122"/>
                <a:ea typeface="宋体" panose="02010600030101010101" pitchFamily="2" charset="-122"/>
              </a:rPr>
              <a:t>华中学九</a:t>
            </a:r>
            <a:r>
              <a:rPr lang="zh-CN" altLang="en-US" sz="2400" b="1" dirty="0" smtClean="0">
                <a:latin typeface="宋体" panose="02010600030101010101" pitchFamily="2" charset="-122"/>
                <a:ea typeface="宋体" panose="02010600030101010101" pitchFamily="2" charset="-122"/>
              </a:rPr>
              <a:t>年级（</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）班</a:t>
            </a:r>
            <a:r>
              <a:rPr lang="zh-CN" altLang="en-US" sz="2400" b="1" dirty="0">
                <a:latin typeface="宋体" panose="02010600030101010101" pitchFamily="2" charset="-122"/>
                <a:ea typeface="宋体" panose="02010600030101010101" pitchFamily="2" charset="-122"/>
              </a:rPr>
              <a:t>办了一期“学习十九</a:t>
            </a:r>
            <a:r>
              <a:rPr lang="zh-CN" altLang="en-US" sz="2400" b="1" dirty="0" smtClean="0">
                <a:latin typeface="宋体" panose="02010600030101010101" pitchFamily="2" charset="-122"/>
                <a:ea typeface="宋体" panose="02010600030101010101" pitchFamily="2" charset="-122"/>
              </a:rPr>
              <a:t>大，启航</a:t>
            </a:r>
            <a:r>
              <a:rPr lang="zh-CN" altLang="en-US" sz="2400" b="1" dirty="0">
                <a:latin typeface="宋体" panose="02010600030101010101" pitchFamily="2" charset="-122"/>
                <a:ea typeface="宋体" panose="02010600030101010101" pitchFamily="2" charset="-122"/>
              </a:rPr>
              <a:t>新时代”主题板报。板报内容应包括</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开辟中国特色社会主义道路　②中国特色社会主义进入新时代　③习近平新时代中国特色社会主义思想　④我国社会主要矛盾的变化</a:t>
            </a:r>
          </a:p>
          <a:p>
            <a:pPr>
              <a:lnSpc>
                <a:spcPct val="150000"/>
              </a:lnSpc>
            </a:pPr>
            <a:r>
              <a:rPr lang="en-US" altLang="zh-CN" sz="2400" b="1" dirty="0">
                <a:latin typeface="宋体" panose="02010600030101010101" pitchFamily="2" charset="-122"/>
                <a:ea typeface="宋体" panose="02010600030101010101" pitchFamily="2" charset="-122"/>
              </a:rPr>
              <a:t>A.①②③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.①③④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C</a:t>
            </a:r>
            <a:r>
              <a:rPr lang="en-US" altLang="zh-CN" sz="2400" b="1" dirty="0">
                <a:latin typeface="宋体" panose="02010600030101010101" pitchFamily="2" charset="-122"/>
                <a:ea typeface="宋体" panose="02010600030101010101" pitchFamily="2" charset="-122"/>
              </a:rPr>
              <a:t>.②③④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.①②④</a:t>
            </a:r>
          </a:p>
        </p:txBody>
      </p:sp>
      <p:sp>
        <p:nvSpPr>
          <p:cNvPr id="14" name="矩形 13"/>
          <p:cNvSpPr/>
          <p:nvPr/>
        </p:nvSpPr>
        <p:spPr>
          <a:xfrm>
            <a:off x="7862748" y="3346753"/>
            <a:ext cx="615839"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spTree>
    <p:extLst>
      <p:ext uri="{BB962C8B-B14F-4D97-AF65-F5344CB8AC3E}">
        <p14:creationId xmlns:p14="http://schemas.microsoft.com/office/powerpoint/2010/main" xmlns="" val="270035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282722"/>
            <a:ext cx="6177101" cy="627895"/>
            <a:chOff x="1034884" y="629878"/>
            <a:chExt cx="5340649" cy="627895"/>
          </a:xfrm>
        </p:grpSpPr>
        <p:sp>
          <p:nvSpPr>
            <p:cNvPr id="7" name="圆角矩形 6"/>
            <p:cNvSpPr/>
            <p:nvPr>
              <p:custDataLst>
                <p:tags r:id="rId1"/>
              </p:custDataLst>
            </p:nvPr>
          </p:nvSpPr>
          <p:spPr>
            <a:xfrm flipH="1">
              <a:off x="2547180" y="664168"/>
              <a:ext cx="382835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走向共同富裕</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075167" y="2147311"/>
            <a:ext cx="9719213"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8.(2021•</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8</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随着农村经济社会</a:t>
            </a:r>
            <a:r>
              <a:rPr lang="zh-CN" altLang="en-US" sz="2400" b="1" dirty="0" smtClean="0">
                <a:latin typeface="宋体" panose="02010600030101010101" pitchFamily="2" charset="-122"/>
                <a:ea typeface="宋体" panose="02010600030101010101" pitchFamily="2" charset="-122"/>
              </a:rPr>
              <a:t>发展，农民</a:t>
            </a:r>
            <a:r>
              <a:rPr lang="zh-CN" altLang="en-US" sz="2400" b="1" dirty="0">
                <a:latin typeface="宋体" panose="02010600030101010101" pitchFamily="2" charset="-122"/>
                <a:ea typeface="宋体" panose="02010600030101010101" pitchFamily="2" charset="-122"/>
              </a:rPr>
              <a:t>在生产生活中对法律服务的需求日益增加。大多数村民遇到问题愿意通过法律途径</a:t>
            </a:r>
            <a:r>
              <a:rPr lang="zh-CN" altLang="en-US" sz="2400" b="1" dirty="0" smtClean="0">
                <a:latin typeface="宋体" panose="02010600030101010101" pitchFamily="2" charset="-122"/>
                <a:ea typeface="宋体" panose="02010600030101010101" pitchFamily="2" charset="-122"/>
              </a:rPr>
              <a:t>解决，但</a:t>
            </a:r>
            <a:r>
              <a:rPr lang="zh-CN" altLang="en-US" sz="2400" b="1" dirty="0">
                <a:latin typeface="宋体" panose="02010600030101010101" pitchFamily="2" charset="-122"/>
                <a:ea typeface="宋体" panose="02010600030101010101" pitchFamily="2" charset="-122"/>
              </a:rPr>
              <a:t>在一些地方仍存在“有法不用”“有法不知如何用”的现象。面对这些</a:t>
            </a:r>
            <a:r>
              <a:rPr lang="zh-CN" altLang="en-US" sz="2400" b="1" dirty="0" smtClean="0">
                <a:latin typeface="宋体" panose="02010600030101010101" pitchFamily="2" charset="-122"/>
                <a:ea typeface="宋体" panose="02010600030101010101" pitchFamily="2" charset="-122"/>
              </a:rPr>
              <a:t>情况，有</a:t>
            </a:r>
            <a:r>
              <a:rPr lang="zh-CN" altLang="en-US" sz="2400" b="1" dirty="0">
                <a:latin typeface="宋体" panose="02010600030101010101" pitchFamily="2" charset="-122"/>
                <a:ea typeface="宋体" panose="02010600030101010101" pitchFamily="2" charset="-122"/>
              </a:rPr>
              <a:t>针对性的建议是</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推动城乡教育均衡发展　②发展农村</a:t>
            </a:r>
            <a:r>
              <a:rPr lang="zh-CN" altLang="en-US" sz="2400" b="1" dirty="0" smtClean="0">
                <a:latin typeface="宋体" panose="02010600030101010101" pitchFamily="2" charset="-122"/>
                <a:ea typeface="宋体" panose="02010600030101010101" pitchFamily="2" charset="-122"/>
              </a:rPr>
              <a:t>集体经济  ③</a:t>
            </a:r>
            <a:r>
              <a:rPr lang="zh-CN" altLang="en-US" sz="2400" b="1" dirty="0">
                <a:latin typeface="宋体" panose="02010600030101010101" pitchFamily="2" charset="-122"/>
                <a:ea typeface="宋体" panose="02010600030101010101" pitchFamily="2" charset="-122"/>
              </a:rPr>
              <a:t>加快农村法律人才培养　④加大农村普法力度</a:t>
            </a:r>
          </a:p>
          <a:p>
            <a:pPr>
              <a:lnSpc>
                <a:spcPct val="15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.①④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C</a:t>
            </a:r>
            <a:r>
              <a:rPr lang="en-US" altLang="zh-CN" sz="2400" b="1" dirty="0">
                <a:latin typeface="宋体" panose="02010600030101010101" pitchFamily="2" charset="-122"/>
                <a:ea typeface="宋体" panose="02010600030101010101" pitchFamily="2" charset="-122"/>
              </a:rPr>
              <a:t>.②③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.③④</a:t>
            </a:r>
          </a:p>
        </p:txBody>
      </p:sp>
      <p:sp>
        <p:nvSpPr>
          <p:cNvPr id="14" name="矩形 13"/>
          <p:cNvSpPr/>
          <p:nvPr/>
        </p:nvSpPr>
        <p:spPr>
          <a:xfrm>
            <a:off x="5147471" y="3870860"/>
            <a:ext cx="615839" cy="523220"/>
          </a:xfrm>
          <a:prstGeom prst="rect">
            <a:avLst/>
          </a:prstGeom>
        </p:spPr>
        <p:txBody>
          <a:bodyPr wrap="square">
            <a:spAutoFit/>
          </a:bodyPr>
          <a:lstStyle/>
          <a:p>
            <a:r>
              <a:rPr lang="en-US" altLang="zh-CN" sz="2800" b="1" dirty="0" smtClean="0">
                <a:solidFill>
                  <a:srgbClr val="FF0000"/>
                </a:solidFill>
              </a:rPr>
              <a:t>D</a:t>
            </a:r>
            <a:endParaRPr lang="zh-CN" altLang="en-US" sz="2800" b="1" dirty="0">
              <a:solidFill>
                <a:srgbClr val="FF0000"/>
              </a:solidFill>
            </a:endParaRPr>
          </a:p>
        </p:txBody>
      </p:sp>
    </p:spTree>
    <p:extLst>
      <p:ext uri="{BB962C8B-B14F-4D97-AF65-F5344CB8AC3E}">
        <p14:creationId xmlns:p14="http://schemas.microsoft.com/office/powerpoint/2010/main" xmlns="" val="1051236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930200" y="1411331"/>
            <a:ext cx="10321379"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9.(</a:t>
            </a:r>
            <a:r>
              <a:rPr lang="en-US" altLang="zh-CN" sz="2400" b="1" dirty="0">
                <a:latin typeface="宋体" panose="02010600030101010101" pitchFamily="2" charset="-122"/>
                <a:ea typeface="宋体" panose="02010600030101010101" pitchFamily="2" charset="-122"/>
              </a:rPr>
              <a:t>2017•</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10</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云南省大理白族自治州郑家庄村是全国闻名的民族团结示范村。这个</a:t>
            </a:r>
            <a:r>
              <a:rPr lang="en-US" altLang="zh-CN" sz="2400" b="1" dirty="0">
                <a:latin typeface="宋体" panose="02010600030101010101" pitchFamily="2" charset="-122"/>
                <a:ea typeface="宋体" panose="02010600030101010101" pitchFamily="2" charset="-122"/>
              </a:rPr>
              <a:t>125</a:t>
            </a:r>
            <a:r>
              <a:rPr lang="zh-CN" altLang="en-US" sz="2400" b="1" dirty="0">
                <a:latin typeface="宋体" panose="02010600030101010101" pitchFamily="2" charset="-122"/>
                <a:ea typeface="宋体" panose="02010600030101010101" pitchFamily="2" charset="-122"/>
              </a:rPr>
              <a:t>户的小</a:t>
            </a:r>
            <a:r>
              <a:rPr lang="zh-CN" altLang="en-US" sz="2400" b="1" dirty="0" smtClean="0">
                <a:latin typeface="宋体" panose="02010600030101010101" pitchFamily="2" charset="-122"/>
                <a:ea typeface="宋体" panose="02010600030101010101" pitchFamily="2" charset="-122"/>
              </a:rPr>
              <a:t>村庄，聚居</a:t>
            </a:r>
            <a:r>
              <a:rPr lang="zh-CN" altLang="en-US" sz="2400" b="1" dirty="0">
                <a:latin typeface="宋体" panose="02010600030101010101" pitchFamily="2" charset="-122"/>
                <a:ea typeface="宋体" panose="02010600030101010101" pitchFamily="2" charset="-122"/>
              </a:rPr>
              <a:t>着汉、白、藏、傈僳、傣、纳西和彝</a:t>
            </a:r>
            <a:r>
              <a:rPr lang="en-US" altLang="zh-CN" sz="2400" b="1" dirty="0">
                <a:latin typeface="宋体" panose="02010600030101010101" pitchFamily="2" charset="-122"/>
                <a:ea typeface="宋体" panose="02010600030101010101" pitchFamily="2" charset="-122"/>
              </a:rPr>
              <a:t>7</a:t>
            </a:r>
            <a:r>
              <a:rPr lang="zh-CN" altLang="en-US" sz="2400" b="1" dirty="0">
                <a:latin typeface="宋体" panose="02010600030101010101" pitchFamily="2" charset="-122"/>
                <a:ea typeface="宋体" panose="02010600030101010101" pitchFamily="2" charset="-122"/>
              </a:rPr>
              <a:t>个民族。小亮和同学们慕名来到郑家庄感受它的魅力。村党支部书记曲登热情接待了</a:t>
            </a:r>
            <a:r>
              <a:rPr lang="zh-CN" altLang="en-US" sz="2400" b="1" dirty="0" smtClean="0">
                <a:latin typeface="宋体" panose="02010600030101010101" pitchFamily="2" charset="-122"/>
                <a:ea typeface="宋体" panose="02010600030101010101" pitchFamily="2" charset="-122"/>
              </a:rPr>
              <a:t>他们，向</a:t>
            </a:r>
            <a:r>
              <a:rPr lang="zh-CN" altLang="en-US" sz="2400" b="1" dirty="0">
                <a:latin typeface="宋体" panose="02010600030101010101" pitchFamily="2" charset="-122"/>
                <a:ea typeface="宋体" panose="02010600030101010101" pitchFamily="2" charset="-122"/>
              </a:rPr>
              <a:t>他们详细介绍了村里的民族关系。曲登信心满满地</a:t>
            </a:r>
            <a:r>
              <a:rPr lang="zh-CN" altLang="en-US" sz="2400" b="1" dirty="0" smtClean="0">
                <a:latin typeface="宋体" panose="02010600030101010101" pitchFamily="2" charset="-122"/>
                <a:ea typeface="宋体" panose="02010600030101010101" pitchFamily="2" charset="-122"/>
              </a:rPr>
              <a:t>说：</a:t>
            </a:r>
            <a:r>
              <a:rPr lang="en-US" altLang="zh-CN"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我们要建民族文化展示</a:t>
            </a:r>
            <a:r>
              <a:rPr lang="zh-CN" altLang="en-US" sz="2400" b="1" dirty="0" smtClean="0">
                <a:latin typeface="宋体" panose="02010600030101010101" pitchFamily="2" charset="-122"/>
                <a:ea typeface="宋体" panose="02010600030101010101" pitchFamily="2" charset="-122"/>
              </a:rPr>
              <a:t>厅，打造</a:t>
            </a:r>
            <a:r>
              <a:rPr lang="zh-CN" altLang="en-US" sz="2400" b="1" dirty="0">
                <a:latin typeface="宋体" panose="02010600030101010101" pitchFamily="2" charset="-122"/>
                <a:ea typeface="宋体" panose="02010600030101010101" pitchFamily="2" charset="-122"/>
              </a:rPr>
              <a:t>民族旅游示范</a:t>
            </a:r>
            <a:r>
              <a:rPr lang="zh-CN" altLang="en-US" sz="2400" b="1" dirty="0" smtClean="0">
                <a:latin typeface="宋体" panose="02010600030101010101" pitchFamily="2" charset="-122"/>
                <a:ea typeface="宋体" panose="02010600030101010101" pitchFamily="2" charset="-122"/>
              </a:rPr>
              <a:t>村，做到</a:t>
            </a:r>
            <a:r>
              <a:rPr lang="zh-CN" altLang="en-US" sz="2400" b="1" dirty="0">
                <a:latin typeface="宋体" panose="02010600030101010101" pitchFamily="2" charset="-122"/>
                <a:ea typeface="宋体" panose="02010600030101010101" pitchFamily="2" charset="-122"/>
              </a:rPr>
              <a:t>全体村民共建共享。”这些美好愿望的实现有利于</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展示民族文化特色　②提高村民的</a:t>
            </a:r>
            <a:r>
              <a:rPr lang="zh-CN" altLang="en-US" sz="2400" b="1" dirty="0" smtClean="0">
                <a:latin typeface="宋体" panose="02010600030101010101" pitchFamily="2" charset="-122"/>
                <a:ea typeface="宋体" panose="02010600030101010101" pitchFamily="2" charset="-122"/>
              </a:rPr>
              <a:t>生活水平  ③</a:t>
            </a:r>
            <a:r>
              <a:rPr lang="zh-CN" altLang="en-US" sz="2400" b="1" dirty="0">
                <a:latin typeface="宋体" panose="02010600030101010101" pitchFamily="2" charset="-122"/>
                <a:ea typeface="宋体" panose="02010600030101010101" pitchFamily="2" charset="-122"/>
              </a:rPr>
              <a:t>实现村民共同富裕　④进一步巩固民族团结</a:t>
            </a:r>
          </a:p>
          <a:p>
            <a:pPr>
              <a:lnSpc>
                <a:spcPct val="15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B.①③④</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C.②③④</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D.①②③④</a:t>
            </a:r>
          </a:p>
        </p:txBody>
      </p:sp>
      <p:sp>
        <p:nvSpPr>
          <p:cNvPr id="14" name="矩形 13"/>
          <p:cNvSpPr/>
          <p:nvPr/>
        </p:nvSpPr>
        <p:spPr>
          <a:xfrm>
            <a:off x="5894604" y="4238850"/>
            <a:ext cx="615839" cy="523220"/>
          </a:xfrm>
          <a:prstGeom prst="rect">
            <a:avLst/>
          </a:prstGeom>
        </p:spPr>
        <p:txBody>
          <a:bodyPr wrap="square">
            <a:spAutoFit/>
          </a:bodyPr>
          <a:lstStyle/>
          <a:p>
            <a:r>
              <a:rPr lang="en-US" altLang="zh-CN" sz="2800" b="1" dirty="0" smtClean="0">
                <a:solidFill>
                  <a:srgbClr val="FF0000"/>
                </a:solidFill>
              </a:rPr>
              <a:t>D</a:t>
            </a:r>
            <a:endParaRPr lang="zh-CN" altLang="en-US" sz="2800" b="1" dirty="0">
              <a:solidFill>
                <a:srgbClr val="FF0000"/>
              </a:solidFill>
            </a:endParaRPr>
          </a:p>
        </p:txBody>
      </p:sp>
    </p:spTree>
    <p:extLst>
      <p:ext uri="{BB962C8B-B14F-4D97-AF65-F5344CB8AC3E}">
        <p14:creationId xmlns:p14="http://schemas.microsoft.com/office/powerpoint/2010/main" xmlns="" val="1384541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930200" y="1411331"/>
            <a:ext cx="9016687"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10.(2015•</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10</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一批批优秀的中华儿女听从祖国</a:t>
            </a:r>
            <a:r>
              <a:rPr lang="zh-CN" altLang="en-US" sz="2400" b="1" dirty="0" smtClean="0">
                <a:latin typeface="宋体" panose="02010600030101010101" pitchFamily="2" charset="-122"/>
                <a:ea typeface="宋体" panose="02010600030101010101" pitchFamily="2" charset="-122"/>
              </a:rPr>
              <a:t>召唤，来到</a:t>
            </a:r>
            <a:r>
              <a:rPr lang="zh-CN" altLang="en-US" sz="2400" b="1" dirty="0">
                <a:latin typeface="宋体" panose="02010600030101010101" pitchFamily="2" charset="-122"/>
                <a:ea typeface="宋体" panose="02010600030101010101" pitchFamily="2" charset="-122"/>
              </a:rPr>
              <a:t>这片圣洁的</a:t>
            </a:r>
            <a:r>
              <a:rPr lang="zh-CN" altLang="en-US" sz="2400" b="1" dirty="0" smtClean="0">
                <a:latin typeface="宋体" panose="02010600030101010101" pitchFamily="2" charset="-122"/>
                <a:ea typeface="宋体" panose="02010600030101010101" pitchFamily="2" charset="-122"/>
              </a:rPr>
              <a:t>土地，在</a:t>
            </a:r>
            <a:r>
              <a:rPr lang="zh-CN" altLang="en-US" sz="2400" b="1" dirty="0">
                <a:latin typeface="宋体" panose="02010600030101010101" pitchFamily="2" charset="-122"/>
                <a:ea typeface="宋体" panose="02010600030101010101" pitchFamily="2" charset="-122"/>
              </a:rPr>
              <a:t>这里办学校、建医院、传技术</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他们的贡献在于</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提高了当地的人口素质　②维护了和谐的民族关系　③促进了少数民族地区发展　④实现了共同富裕</a:t>
            </a:r>
          </a:p>
          <a:p>
            <a:pPr>
              <a:lnSpc>
                <a:spcPct val="150000"/>
              </a:lnSpc>
            </a:pPr>
            <a:r>
              <a:rPr lang="en-US" altLang="zh-CN" sz="2400" b="1" dirty="0">
                <a:latin typeface="宋体" panose="02010600030101010101" pitchFamily="2" charset="-122"/>
                <a:ea typeface="宋体" panose="02010600030101010101" pitchFamily="2" charset="-122"/>
              </a:rPr>
              <a:t>A.①③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.②④</a:t>
            </a:r>
            <a:r>
              <a:rPr lang="zh-CN" altLang="en-US" sz="2400" b="1" dirty="0">
                <a:latin typeface="宋体" panose="02010600030101010101" pitchFamily="2" charset="-122"/>
                <a:ea typeface="宋体" panose="02010600030101010101" pitchFamily="2" charset="-122"/>
              </a:rPr>
              <a:t>　	</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altLang="zh-CN" sz="2400" b="1" dirty="0" smtClean="0">
                <a:latin typeface="宋体" panose="02010600030101010101" pitchFamily="2" charset="-122"/>
                <a:ea typeface="宋体" panose="02010600030101010101" pitchFamily="2" charset="-122"/>
              </a:rPr>
              <a:t>C</a:t>
            </a:r>
            <a:r>
              <a:rPr lang="en-US" altLang="zh-CN" sz="2400" b="1" dirty="0">
                <a:latin typeface="宋体" panose="02010600030101010101" pitchFamily="2" charset="-122"/>
                <a:ea typeface="宋体" panose="02010600030101010101" pitchFamily="2" charset="-122"/>
              </a:rPr>
              <a:t>.①②③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.①②③④</a:t>
            </a:r>
          </a:p>
        </p:txBody>
      </p:sp>
      <p:sp>
        <p:nvSpPr>
          <p:cNvPr id="14" name="矩形 13"/>
          <p:cNvSpPr/>
          <p:nvPr/>
        </p:nvSpPr>
        <p:spPr>
          <a:xfrm>
            <a:off x="2895578" y="2571299"/>
            <a:ext cx="615839"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spTree>
    <p:extLst>
      <p:ext uri="{BB962C8B-B14F-4D97-AF65-F5344CB8AC3E}">
        <p14:creationId xmlns:p14="http://schemas.microsoft.com/office/powerpoint/2010/main" xmlns="" val="1306516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017205" y="1416321"/>
            <a:ext cx="9866385"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11.[</a:t>
            </a:r>
            <a:r>
              <a:rPr lang="en-US" altLang="zh-CN" sz="2400" b="1" dirty="0">
                <a:latin typeface="宋体" panose="02010600030101010101" pitchFamily="2" charset="-122"/>
                <a:ea typeface="宋体" panose="02010600030101010101" pitchFamily="2" charset="-122"/>
              </a:rPr>
              <a:t>2015•</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26</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解析公正事件。</a:t>
            </a:r>
          </a:p>
          <a:p>
            <a:pPr>
              <a:lnSpc>
                <a:spcPct val="150000"/>
              </a:lnSpc>
            </a:pP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新政出台</a:t>
            </a:r>
            <a:r>
              <a:rPr lang="en-US" altLang="zh-CN" sz="2400" b="1" dirty="0">
                <a:latin typeface="宋体" panose="02010600030101010101" pitchFamily="2" charset="-122"/>
                <a:ea typeface="宋体" panose="02010600030101010101" pitchFamily="2" charset="-122"/>
              </a:rPr>
              <a:t>】</a:t>
            </a:r>
            <a:r>
              <a:rPr lang="en-US" altLang="zh-CN" sz="2400" b="1" dirty="0">
                <a:latin typeface="楷体" pitchFamily="49" charset="-122"/>
                <a:ea typeface="楷体" pitchFamily="49" charset="-122"/>
              </a:rPr>
              <a:t>2014</a:t>
            </a:r>
            <a:r>
              <a:rPr lang="zh-CN" altLang="en-US" sz="2400" b="1" dirty="0">
                <a:latin typeface="楷体" pitchFamily="49" charset="-122"/>
                <a:ea typeface="楷体" pitchFamily="49" charset="-122"/>
              </a:rPr>
              <a:t>年国务院印发的</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关于深化考试招生制度改革的实施意见</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明确</a:t>
            </a:r>
            <a:r>
              <a:rPr lang="zh-CN" altLang="en-US" sz="2400" b="1" dirty="0" smtClean="0">
                <a:latin typeface="楷体" pitchFamily="49" charset="-122"/>
                <a:ea typeface="楷体" pitchFamily="49" charset="-122"/>
              </a:rPr>
              <a:t>指出：进一步</a:t>
            </a:r>
            <a:r>
              <a:rPr lang="zh-CN" altLang="en-US" sz="2400" b="1" dirty="0">
                <a:latin typeface="楷体" pitchFamily="49" charset="-122"/>
                <a:ea typeface="楷体" pitchFamily="49" charset="-122"/>
              </a:rPr>
              <a:t>提高中西部地区学生高考</a:t>
            </a:r>
            <a:r>
              <a:rPr lang="zh-CN" altLang="en-US" sz="2400" b="1" dirty="0" smtClean="0">
                <a:latin typeface="楷体" pitchFamily="49" charset="-122"/>
                <a:ea typeface="楷体" pitchFamily="49" charset="-122"/>
              </a:rPr>
              <a:t>录取率，增加</a:t>
            </a:r>
            <a:r>
              <a:rPr lang="zh-CN" altLang="en-US" sz="2400" b="1" dirty="0">
                <a:latin typeface="楷体" pitchFamily="49" charset="-122"/>
                <a:ea typeface="楷体" pitchFamily="49" charset="-122"/>
              </a:rPr>
              <a:t>农村学生上重点大学人数。小华看到报道后认为这一政策是公平的。</a:t>
            </a:r>
          </a:p>
          <a:p>
            <a:pPr>
              <a:lnSpc>
                <a:spcPct val="150000"/>
              </a:lnSpc>
            </a:pPr>
            <a:r>
              <a:rPr lang="zh-CN" altLang="en-US" sz="2400" b="1" dirty="0" smtClean="0">
                <a:latin typeface="宋体" panose="02010600030101010101" pitchFamily="2" charset="-122"/>
                <a:ea typeface="宋体" panose="02010600030101010101" pitchFamily="2" charset="-122"/>
              </a:rPr>
              <a:t>    请</a:t>
            </a:r>
            <a:r>
              <a:rPr lang="zh-CN" altLang="en-US" sz="2400" b="1" dirty="0">
                <a:latin typeface="宋体" panose="02010600030101010101" pitchFamily="2" charset="-122"/>
                <a:ea typeface="宋体" panose="02010600030101010101" pitchFamily="2" charset="-122"/>
              </a:rPr>
              <a:t>结合我国的发展</a:t>
            </a:r>
            <a:r>
              <a:rPr lang="zh-CN" altLang="en-US" sz="2400" b="1" dirty="0" smtClean="0">
                <a:latin typeface="宋体" panose="02010600030101010101" pitchFamily="2" charset="-122"/>
                <a:ea typeface="宋体" panose="02010600030101010101" pitchFamily="2" charset="-122"/>
              </a:rPr>
              <a:t>现状，为</a:t>
            </a:r>
            <a:r>
              <a:rPr lang="zh-CN" altLang="en-US" sz="2400" b="1" dirty="0">
                <a:latin typeface="宋体" panose="02010600030101010101" pitchFamily="2" charset="-122"/>
                <a:ea typeface="宋体" panose="02010600030101010101" pitchFamily="2" charset="-122"/>
              </a:rPr>
              <a:t>小华的观点找出依据。</a:t>
            </a:r>
          </a:p>
        </p:txBody>
      </p:sp>
      <p:sp>
        <p:nvSpPr>
          <p:cNvPr id="7" name="矩形 6"/>
          <p:cNvSpPr/>
          <p:nvPr/>
        </p:nvSpPr>
        <p:spPr>
          <a:xfrm>
            <a:off x="1750030" y="4911516"/>
            <a:ext cx="5319841" cy="646331"/>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我国区域发展和城乡发展不平衡。</a:t>
            </a:r>
          </a:p>
        </p:txBody>
      </p:sp>
    </p:spTree>
    <p:extLst>
      <p:ext uri="{BB962C8B-B14F-4D97-AF65-F5344CB8AC3E}">
        <p14:creationId xmlns:p14="http://schemas.microsoft.com/office/powerpoint/2010/main" xmlns="" val="334003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419623" y="2516393"/>
            <a:ext cx="675215" cy="2328104"/>
            <a:chOff x="12823" y="1188"/>
            <a:chExt cx="632" cy="3289"/>
          </a:xfrm>
        </p:grpSpPr>
        <p:sp>
          <p:nvSpPr>
            <p:cNvPr id="26" name="椭圆 25"/>
            <p:cNvSpPr/>
            <p:nvPr/>
          </p:nvSpPr>
          <p:spPr>
            <a:xfrm>
              <a:off x="12824" y="1188"/>
              <a:ext cx="631" cy="1008"/>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椭圆 23"/>
            <p:cNvSpPr/>
            <p:nvPr/>
          </p:nvSpPr>
          <p:spPr>
            <a:xfrm>
              <a:off x="12825" y="3476"/>
              <a:ext cx="630" cy="100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p:cNvSpPr/>
            <p:nvPr/>
          </p:nvSpPr>
          <p:spPr>
            <a:xfrm>
              <a:off x="12823" y="2311"/>
              <a:ext cx="632" cy="1003"/>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888792" y="2610152"/>
            <a:ext cx="6384925" cy="2165350"/>
            <a:chOff x="7875" y="4384"/>
            <a:chExt cx="10055" cy="3410"/>
          </a:xfrm>
        </p:grpSpPr>
        <p:grpSp>
          <p:nvGrpSpPr>
            <p:cNvPr id="13" name="组合 12"/>
            <p:cNvGrpSpPr/>
            <p:nvPr/>
          </p:nvGrpSpPr>
          <p:grpSpPr>
            <a:xfrm>
              <a:off x="7875" y="4384"/>
              <a:ext cx="9986" cy="3410"/>
              <a:chOff x="7875" y="3526"/>
              <a:chExt cx="9986" cy="3410"/>
            </a:xfrm>
          </p:grpSpPr>
          <p:sp>
            <p:nvSpPr>
              <p:cNvPr id="17" name="文本框 2">
                <a:hlinkClick r:id="rId2" action="ppaction://hlinksldjump"/>
              </p:cNvPr>
              <p:cNvSpPr txBox="1"/>
              <p:nvPr/>
            </p:nvSpPr>
            <p:spPr>
              <a:xfrm>
                <a:off x="7875" y="3526"/>
                <a:ext cx="9986"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点</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2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强国之路</a:t>
                </a:r>
                <a:endParaRPr lang="zh-CN" altLang="zh-CN" sz="3200" dirty="0">
                  <a:latin typeface="黑体" panose="02010609060101010101" pitchFamily="49" charset="-122"/>
                  <a:ea typeface="黑体" panose="02010609060101010101" pitchFamily="49" charset="-122"/>
                </a:endParaRPr>
              </a:p>
            </p:txBody>
          </p:sp>
          <p:sp>
            <p:nvSpPr>
              <p:cNvPr id="19" name="文本框 2">
                <a:hlinkClick r:id="rId3" action="ppaction://hlinksldjump"/>
              </p:cNvPr>
              <p:cNvSpPr txBox="1"/>
              <p:nvPr/>
            </p:nvSpPr>
            <p:spPr>
              <a:xfrm>
                <a:off x="7927" y="6015"/>
                <a:ext cx="9745"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3200" b="1" dirty="0">
                    <a:latin typeface="黑体" panose="02010609060101010101" pitchFamily="49" charset="-122"/>
                    <a:ea typeface="黑体" panose="02010609060101010101" pitchFamily="49" charset="-122"/>
                    <a:sym typeface="宋体" panose="02010600030101010101" pitchFamily="2" charset="-122"/>
                  </a:rPr>
                  <a:t>  </a:t>
                </a:r>
                <a:r>
                  <a:rPr lang="en-US" altLang="zh-CN" sz="3200" b="1" dirty="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en-US" altLang="zh-CN" sz="3200" b="1" dirty="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走向共同富裕</a:t>
                </a:r>
                <a:endParaRPr lang="zh-CN" altLang="zh-CN" sz="3200" b="1" dirty="0">
                  <a:latin typeface="黑体" panose="02010609060101010101" pitchFamily="49" charset="-122"/>
                  <a:ea typeface="黑体" panose="02010609060101010101" pitchFamily="49" charset="-122"/>
                </a:endParaRPr>
              </a:p>
            </p:txBody>
          </p:sp>
        </p:grpSp>
        <p:sp>
          <p:nvSpPr>
            <p:cNvPr id="14" name="文本框 2">
              <a:hlinkClick r:id="rId4" action="ppaction://hlinksldjump"/>
            </p:cNvPr>
            <p:cNvSpPr txBox="1"/>
            <p:nvPr/>
          </p:nvSpPr>
          <p:spPr>
            <a:xfrm>
              <a:off x="7927" y="5658"/>
              <a:ext cx="10003"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3200" b="1" dirty="0">
                  <a:latin typeface="黑体" panose="02010609060101010101" pitchFamily="49" charset="-122"/>
                  <a:ea typeface="黑体" panose="02010609060101010101" pitchFamily="49" charset="-122"/>
                  <a:sym typeface="宋体" panose="02010600030101010101" pitchFamily="2" charset="-122"/>
                </a:rPr>
                <a:t>  </a:t>
              </a:r>
              <a:r>
                <a:rPr lang="en-US" altLang="zh-CN" sz="32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3200" b="1" dirty="0">
                  <a:latin typeface="黑体" panose="02010609060101010101" pitchFamily="49" charset="-122"/>
                  <a:ea typeface="黑体" panose="02010609060101010101" pitchFamily="49" charset="-122"/>
                  <a:sym typeface="宋体" panose="02010600030101010101" pitchFamily="2" charset="-122"/>
                </a:rPr>
                <a:t>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走进新时代</a:t>
              </a:r>
              <a:endParaRPr lang="zh-CN" altLang="en-US" sz="32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416902"/>
            <a:ext cx="4618964" cy="627895"/>
            <a:chOff x="1034884" y="629878"/>
            <a:chExt cx="4194680" cy="627895"/>
          </a:xfrm>
        </p:grpSpPr>
        <p:sp>
          <p:nvSpPr>
            <p:cNvPr id="17" name="圆角矩形 6"/>
            <p:cNvSpPr/>
            <p:nvPr>
              <p:custDataLst>
                <p:tags r:id="rId1"/>
              </p:custDataLst>
            </p:nvPr>
          </p:nvSpPr>
          <p:spPr>
            <a:xfrm flipH="1">
              <a:off x="2642640" y="664168"/>
              <a:ext cx="2586924"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强国之路</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1</a:t>
              </a:r>
              <a:endParaRPr lang="zh-CN" altLang="en-US" sz="2800" b="1" strike="noStrike" noProof="1">
                <a:solidFill>
                  <a:schemeClr val="bg1"/>
                </a:solidFill>
                <a:latin typeface="黑体" pitchFamily="49" charset="-122"/>
                <a:ea typeface="黑体" pitchFamily="49"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580538" y="3279564"/>
            <a:ext cx="9237929" cy="2862322"/>
          </a:xfrm>
          <a:prstGeom prst="rect">
            <a:avLst/>
          </a:prstGeom>
        </p:spPr>
        <p:txBody>
          <a:bodyPr wrap="square">
            <a:spAutoFit/>
          </a:bodyPr>
          <a:lstStyle/>
          <a:p>
            <a:pPr>
              <a:lnSpc>
                <a:spcPct val="150000"/>
              </a:lnSpc>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sz="2400" dirty="0" smtClean="0">
              <a:solidFill>
                <a:srgbClr val="000000"/>
              </a:solidFill>
              <a:latin typeface="黑体" pitchFamily="49" charset="-122"/>
              <a:ea typeface="黑体" pitchFamily="49" charset="-122"/>
              <a:cs typeface="Times New Roman" panose="02020603050405020304" pitchFamily="18" charset="0"/>
            </a:endParaRPr>
          </a:p>
          <a:p>
            <a:pPr>
              <a:lnSpc>
                <a:spcPct val="200000"/>
              </a:lnSpc>
              <a:spcAft>
                <a:spcPts val="0"/>
              </a:spcAft>
            </a:pPr>
            <a:r>
              <a:rPr lang="zh-CN" altLang="zh-CN" sz="2400" dirty="0">
                <a:solidFill>
                  <a:srgbClr val="000000"/>
                </a:solidFill>
                <a:latin typeface="宋体" pitchFamily="2" charset="-122"/>
                <a:ea typeface="宋体" pitchFamily="2" charset="-122"/>
                <a:cs typeface="Times New Roman"/>
              </a:rPr>
              <a:t>了解、感受改革开放</a:t>
            </a:r>
            <a:r>
              <a:rPr lang="zh-CN" altLang="zh-CN" sz="2400" dirty="0" smtClean="0">
                <a:solidFill>
                  <a:srgbClr val="000000"/>
                </a:solidFill>
                <a:latin typeface="宋体" pitchFamily="2" charset="-122"/>
                <a:ea typeface="宋体" pitchFamily="2" charset="-122"/>
                <a:cs typeface="Times New Roman"/>
              </a:rPr>
              <a:t>以来</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我国</a:t>
            </a:r>
            <a:r>
              <a:rPr lang="zh-CN" altLang="zh-CN" sz="2400" dirty="0">
                <a:solidFill>
                  <a:srgbClr val="000000"/>
                </a:solidFill>
                <a:latin typeface="宋体" pitchFamily="2" charset="-122"/>
                <a:ea typeface="宋体" pitchFamily="2" charset="-122"/>
                <a:cs typeface="Times New Roman"/>
              </a:rPr>
              <a:t>社会主义现代化建设事业取得的巨大</a:t>
            </a:r>
            <a:r>
              <a:rPr lang="zh-CN" altLang="zh-CN" sz="2400" dirty="0" smtClean="0">
                <a:solidFill>
                  <a:srgbClr val="000000"/>
                </a:solidFill>
                <a:latin typeface="宋体" pitchFamily="2" charset="-122"/>
                <a:ea typeface="宋体" pitchFamily="2" charset="-122"/>
                <a:cs typeface="Times New Roman"/>
              </a:rPr>
              <a:t>成就</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认识</a:t>
            </a:r>
            <a:r>
              <a:rPr lang="zh-CN" altLang="zh-CN" sz="2400" dirty="0">
                <a:solidFill>
                  <a:srgbClr val="000000"/>
                </a:solidFill>
                <a:latin typeface="宋体" pitchFamily="2" charset="-122"/>
                <a:ea typeface="宋体" pitchFamily="2" charset="-122"/>
                <a:cs typeface="Times New Roman"/>
              </a:rPr>
              <a:t>改革开放是强国之路</a:t>
            </a:r>
            <a:r>
              <a:rPr lang="en-US" altLang="zh-CN" sz="2400" dirty="0">
                <a:solidFill>
                  <a:srgbClr val="000000"/>
                </a:solidFill>
                <a:latin typeface="宋体" pitchFamily="2" charset="-122"/>
                <a:ea typeface="宋体" pitchFamily="2" charset="-122"/>
                <a:cs typeface="Times New Roman"/>
              </a:rPr>
              <a:t>	</a:t>
            </a:r>
            <a:r>
              <a:rPr lang="en-US" altLang="zh-CN" sz="2400" dirty="0" smtClean="0">
                <a:solidFill>
                  <a:srgbClr val="000000"/>
                </a:solidFill>
                <a:latin typeface="宋体" pitchFamily="2" charset="-122"/>
                <a:ea typeface="宋体" pitchFamily="2" charset="-122"/>
                <a:cs typeface="Times New Roman"/>
              </a:rPr>
              <a:t>   </a:t>
            </a: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 </a:t>
            </a:r>
            <a:r>
              <a:rPr lang="en-US" altLang="zh-CN" sz="2400" dirty="0" smtClean="0">
                <a:solidFill>
                  <a:srgbClr val="000000"/>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统编教材九上第一</a:t>
            </a:r>
            <a:r>
              <a:rPr lang="zh-CN" altLang="zh-CN" sz="2400" dirty="0" smtClean="0">
                <a:solidFill>
                  <a:srgbClr val="000000"/>
                </a:solidFill>
                <a:latin typeface="宋体" pitchFamily="2" charset="-122"/>
                <a:ea typeface="宋体" pitchFamily="2" charset="-122"/>
                <a:cs typeface="Times New Roman"/>
              </a:rPr>
              <a:t>课</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统</a:t>
            </a:r>
            <a:r>
              <a:rPr lang="zh-CN" altLang="zh-CN" sz="2400" dirty="0">
                <a:solidFill>
                  <a:srgbClr val="000000"/>
                </a:solidFill>
                <a:latin typeface="宋体" pitchFamily="2" charset="-122"/>
                <a:ea typeface="宋体" pitchFamily="2" charset="-122"/>
                <a:cs typeface="Times New Roman"/>
              </a:rPr>
              <a:t>编教材八上第十课</a:t>
            </a:r>
            <a:endParaRPr lang="zh-CN" altLang="en-US"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513692"/>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4062965369"/>
              </p:ext>
            </p:extLst>
          </p:nvPr>
        </p:nvGraphicFramePr>
        <p:xfrm>
          <a:off x="1365643" y="1771903"/>
          <a:ext cx="9543574" cy="4399096"/>
        </p:xfrm>
        <a:graphic>
          <a:graphicData uri="http://schemas.openxmlformats.org/drawingml/2006/table">
            <a:tbl>
              <a:tblPr firstRow="1" firstCol="1" bandRow="1"/>
              <a:tblGrid>
                <a:gridCol w="1176835"/>
                <a:gridCol w="1393902"/>
                <a:gridCol w="2129884"/>
                <a:gridCol w="2364797"/>
                <a:gridCol w="1239078"/>
                <a:gridCol w="1239078"/>
              </a:tblGrid>
              <a:tr h="64994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0672">
                <a:tc rowSpan="3">
                  <a:txBody>
                    <a:bodyPr/>
                    <a:lstStyle/>
                    <a:p>
                      <a:pPr marL="0" algn="ctr" defTabSz="914400" rtl="0" eaLnBrk="1" latinLnBrk="0" hangingPunct="1">
                        <a:lnSpc>
                          <a:spcPct val="150000"/>
                        </a:lnSpc>
                        <a:spcAft>
                          <a:spcPts val="0"/>
                        </a:spcAft>
                      </a:pPr>
                      <a:r>
                        <a:rPr lang="zh-CN" sz="2400" kern="1200" dirty="0">
                          <a:solidFill>
                            <a:srgbClr val="FF00FF"/>
                          </a:solidFill>
                          <a:effectLst/>
                          <a:latin typeface="黑体" pitchFamily="49" charset="-122"/>
                          <a:ea typeface="黑体" pitchFamily="49" charset="-122"/>
                          <a:cs typeface="Times New Roman"/>
                        </a:rPr>
                        <a:t>坚持改</a:t>
                      </a:r>
                    </a:p>
                    <a:p>
                      <a:pPr marL="0" algn="ctr" defTabSz="914400" rtl="0" eaLnBrk="1" latinLnBrk="0" hangingPunct="1">
                        <a:lnSpc>
                          <a:spcPct val="150000"/>
                        </a:lnSpc>
                        <a:spcAft>
                          <a:spcPts val="0"/>
                        </a:spcAft>
                      </a:pPr>
                      <a:r>
                        <a:rPr lang="zh-CN" sz="2400" kern="1200" dirty="0">
                          <a:solidFill>
                            <a:srgbClr val="FF00FF"/>
                          </a:solidFill>
                          <a:effectLst/>
                          <a:latin typeface="黑体" pitchFamily="49" charset="-122"/>
                          <a:ea typeface="黑体" pitchFamily="49" charset="-122"/>
                          <a:cs typeface="Times New Roman"/>
                        </a:rPr>
                        <a:t>革开放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200000"/>
                        </a:lnSpc>
                        <a:spcAft>
                          <a:spcPts val="0"/>
                        </a:spcAft>
                      </a:pPr>
                      <a:r>
                        <a:rPr lang="en-US" sz="2400" dirty="0">
                          <a:solidFill>
                            <a:srgbClr val="000000"/>
                          </a:solidFill>
                          <a:effectLst/>
                          <a:latin typeface="宋体" pitchFamily="2" charset="-122"/>
                          <a:ea typeface="宋体" pitchFamily="2" charset="-122"/>
                          <a:cs typeface="Times New Roman"/>
                        </a:rPr>
                        <a:t>2017</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改革开放以来的成就</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对应类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3076">
                <a:tc vMerge="1">
                  <a:txBody>
                    <a:bodyPr/>
                    <a:lstStyle/>
                    <a:p>
                      <a:endParaRPr lang="zh-CN" altLang="en-US"/>
                    </a:p>
                  </a:txBody>
                  <a:tcPr/>
                </a:tc>
                <a:tc vMerge="1">
                  <a:txBody>
                    <a:bodyPr/>
                    <a:lstStyle/>
                    <a:p>
                      <a:endParaRPr lang="zh-CN" altLang="en-US"/>
                    </a:p>
                  </a:txBody>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30（3），4</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对外开放</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综合题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0672">
                <a:tc vMerge="1">
                  <a:txBody>
                    <a:bodyPr/>
                    <a:lstStyle/>
                    <a:p>
                      <a:endParaRPr lang="zh-CN" altLang="en-US"/>
                    </a:p>
                  </a:txBody>
                  <a:tcPr/>
                </a:tc>
                <a:tc>
                  <a:txBody>
                    <a:bodyPr/>
                    <a:lstStyle/>
                    <a:p>
                      <a:pPr algn="ctr">
                        <a:lnSpc>
                          <a:spcPct val="200000"/>
                        </a:lnSpc>
                        <a:spcAft>
                          <a:spcPts val="0"/>
                        </a:spcAft>
                      </a:pPr>
                      <a:r>
                        <a:rPr lang="en-US" sz="2400" dirty="0">
                          <a:solidFill>
                            <a:srgbClr val="000000"/>
                          </a:solidFill>
                          <a:effectLst/>
                          <a:latin typeface="宋体" pitchFamily="2" charset="-122"/>
                          <a:ea typeface="宋体" pitchFamily="2" charset="-122"/>
                          <a:cs typeface="Times New Roman"/>
                        </a:rPr>
                        <a:t>2015</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30（2）（3）（4），10</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对外开放的基本国策</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综合题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概括类、作用类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2166056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793482271"/>
              </p:ext>
            </p:extLst>
          </p:nvPr>
        </p:nvGraphicFramePr>
        <p:xfrm>
          <a:off x="919338" y="1875806"/>
          <a:ext cx="9919646" cy="4190457"/>
        </p:xfrm>
        <a:graphic>
          <a:graphicData uri="http://schemas.openxmlformats.org/drawingml/2006/table">
            <a:tbl>
              <a:tblPr firstRow="1" firstCol="1" bandRow="1"/>
              <a:tblGrid>
                <a:gridCol w="2704808"/>
                <a:gridCol w="2352907"/>
                <a:gridCol w="4861931"/>
              </a:tblGrid>
              <a:tr h="6911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9932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中华民族矢志不渝的奋斗目标</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强国富民成为一百多年来中华民族矢志不渝的奋斗目标</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80688673"/>
              </p:ext>
            </p:extLst>
          </p:nvPr>
        </p:nvGraphicFramePr>
        <p:xfrm>
          <a:off x="830127" y="1374001"/>
          <a:ext cx="10867501" cy="5022338"/>
        </p:xfrm>
        <a:graphic>
          <a:graphicData uri="http://schemas.openxmlformats.org/drawingml/2006/table">
            <a:tbl>
              <a:tblPr firstRow="1" firstCol="1" bandRow="1"/>
              <a:tblGrid>
                <a:gridCol w="2336819"/>
                <a:gridCol w="2575932"/>
                <a:gridCol w="5954750"/>
              </a:tblGrid>
              <a:tr h="63321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024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中国共产党是怎样担负起带领中国人民争取民族独立、实现国家富强的历史使命的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中国共产党</a:t>
                      </a:r>
                      <a:r>
                        <a:rPr lang="zh-CN" sz="2400" dirty="0">
                          <a:solidFill>
                            <a:srgbClr val="000000"/>
                          </a:solidFill>
                          <a:effectLst/>
                          <a:latin typeface="宋体" pitchFamily="2" charset="-122"/>
                          <a:ea typeface="宋体" pitchFamily="2" charset="-122"/>
                          <a:cs typeface="Times New Roman"/>
                        </a:rPr>
                        <a:t>团结带领中国人民完成</a:t>
                      </a:r>
                      <a:r>
                        <a:rPr lang="zh-CN" sz="2400" dirty="0" smtClean="0">
                          <a:solidFill>
                            <a:srgbClr val="000000"/>
                          </a:solidFill>
                          <a:effectLst/>
                          <a:latin typeface="宋体" pitchFamily="2" charset="-122"/>
                          <a:ea typeface="宋体" pitchFamily="2" charset="-122"/>
                          <a:cs typeface="Times New Roman"/>
                        </a:rPr>
                        <a:t>新民主主义革命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建立</a:t>
                      </a:r>
                      <a:r>
                        <a:rPr lang="zh-CN" sz="2400" dirty="0">
                          <a:solidFill>
                            <a:srgbClr val="000000"/>
                          </a:solidFill>
                          <a:effectLst/>
                          <a:latin typeface="宋体" pitchFamily="2" charset="-122"/>
                          <a:ea typeface="宋体" pitchFamily="2" charset="-122"/>
                          <a:cs typeface="Times New Roman"/>
                        </a:rPr>
                        <a:t>中华人民共和国。饱经苦难的中华民族终于站起来了</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中国共产党</a:t>
                      </a:r>
                      <a:r>
                        <a:rPr lang="zh-CN" sz="2400" dirty="0">
                          <a:solidFill>
                            <a:srgbClr val="000000"/>
                          </a:solidFill>
                          <a:effectLst/>
                          <a:latin typeface="宋体" pitchFamily="2" charset="-122"/>
                          <a:ea typeface="宋体" pitchFamily="2" charset="-122"/>
                          <a:cs typeface="Times New Roman"/>
                        </a:rPr>
                        <a:t>团结带领中国人民完成</a:t>
                      </a:r>
                      <a:r>
                        <a:rPr lang="zh-CN" sz="2400" dirty="0" smtClean="0">
                          <a:solidFill>
                            <a:srgbClr val="000000"/>
                          </a:solidFill>
                          <a:effectLst/>
                          <a:latin typeface="宋体" pitchFamily="2" charset="-122"/>
                          <a:ea typeface="宋体" pitchFamily="2" charset="-122"/>
                          <a:cs typeface="Times New Roman"/>
                        </a:rPr>
                        <a:t>社会主义革命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确立</a:t>
                      </a:r>
                      <a:r>
                        <a:rPr lang="zh-CN" sz="2400" dirty="0">
                          <a:solidFill>
                            <a:srgbClr val="000000"/>
                          </a:solidFill>
                          <a:effectLst/>
                          <a:latin typeface="宋体" pitchFamily="2" charset="-122"/>
                          <a:ea typeface="宋体" pitchFamily="2" charset="-122"/>
                          <a:cs typeface="Times New Roman"/>
                        </a:rPr>
                        <a:t>社会主义基本</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推进社会主义建设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当代中国一切发展进步奠定了根本政治前提和制度</a:t>
                      </a:r>
                      <a:r>
                        <a:rPr lang="zh-CN" sz="2400" dirty="0" smtClean="0">
                          <a:solidFill>
                            <a:srgbClr val="000000"/>
                          </a:solidFill>
                          <a:effectLst/>
                          <a:latin typeface="宋体" pitchFamily="2" charset="-122"/>
                          <a:ea typeface="宋体" pitchFamily="2" charset="-122"/>
                          <a:cs typeface="Times New Roman"/>
                        </a:rPr>
                        <a:t>基础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中国发展富强、人民生活富裕奠定了坚实</a:t>
                      </a:r>
                      <a:r>
                        <a:rPr lang="zh-CN" sz="2400" dirty="0" smtClean="0">
                          <a:solidFill>
                            <a:srgbClr val="000000"/>
                          </a:solidFill>
                          <a:effectLst/>
                          <a:latin typeface="宋体" pitchFamily="2" charset="-122"/>
                          <a:ea typeface="宋体" pitchFamily="2" charset="-122"/>
                          <a:cs typeface="Times New Roman"/>
                        </a:rPr>
                        <a:t>基础</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8797588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727132966"/>
              </p:ext>
            </p:extLst>
          </p:nvPr>
        </p:nvGraphicFramePr>
        <p:xfrm>
          <a:off x="830127" y="1761892"/>
          <a:ext cx="10488360" cy="4181708"/>
        </p:xfrm>
        <a:graphic>
          <a:graphicData uri="http://schemas.openxmlformats.org/drawingml/2006/table">
            <a:tbl>
              <a:tblPr firstRow="1" firstCol="1" bandRow="1"/>
              <a:tblGrid>
                <a:gridCol w="3318127"/>
                <a:gridCol w="2575931"/>
                <a:gridCol w="4594302"/>
              </a:tblGrid>
              <a:tr h="79173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8997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中国共产党是怎样担负起带领中国人民争取民族独立、实现国家富强的历史使命的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中国共产党</a:t>
                      </a:r>
                      <a:r>
                        <a:rPr lang="zh-CN" sz="2400" dirty="0">
                          <a:solidFill>
                            <a:srgbClr val="000000"/>
                          </a:solidFill>
                          <a:effectLst/>
                          <a:latin typeface="宋体" pitchFamily="2" charset="-122"/>
                          <a:ea typeface="宋体" pitchFamily="2" charset="-122"/>
                          <a:cs typeface="Times New Roman"/>
                        </a:rPr>
                        <a:t>团结带领中国人民进行改革开放新的伟大</a:t>
                      </a:r>
                      <a:r>
                        <a:rPr lang="zh-CN" sz="2400" dirty="0" smtClean="0">
                          <a:solidFill>
                            <a:srgbClr val="000000"/>
                          </a:solidFill>
                          <a:effectLst/>
                          <a:latin typeface="宋体" pitchFamily="2" charset="-122"/>
                          <a:ea typeface="宋体" pitchFamily="2" charset="-122"/>
                          <a:cs typeface="Times New Roman"/>
                        </a:rPr>
                        <a:t>革命</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中华民族</a:t>
                      </a:r>
                      <a:r>
                        <a:rPr lang="zh-CN" sz="2400" dirty="0">
                          <a:solidFill>
                            <a:srgbClr val="000000"/>
                          </a:solidFill>
                          <a:effectLst/>
                          <a:latin typeface="宋体" pitchFamily="2" charset="-122"/>
                          <a:ea typeface="宋体" pitchFamily="2" charset="-122"/>
                          <a:cs typeface="Times New Roman"/>
                        </a:rPr>
                        <a:t>迎来了从站起来、富起来到强起来的伟大飞跃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4267892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952675400"/>
              </p:ext>
            </p:extLst>
          </p:nvPr>
        </p:nvGraphicFramePr>
        <p:xfrm>
          <a:off x="930488" y="1561171"/>
          <a:ext cx="10488360" cy="4672361"/>
        </p:xfrm>
        <a:graphic>
          <a:graphicData uri="http://schemas.openxmlformats.org/drawingml/2006/table">
            <a:tbl>
              <a:tblPr firstRow="1" firstCol="1" bandRow="1"/>
              <a:tblGrid>
                <a:gridCol w="2615600"/>
                <a:gridCol w="1594624"/>
                <a:gridCol w="6278136"/>
              </a:tblGrid>
              <a:tr h="90589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646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改革开放的重要性</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改革开放不</a:t>
                      </a:r>
                      <a:r>
                        <a:rPr lang="zh-CN" sz="2400" dirty="0" smtClean="0">
                          <a:solidFill>
                            <a:srgbClr val="000000"/>
                          </a:solidFill>
                          <a:effectLst/>
                          <a:latin typeface="宋体" pitchFamily="2" charset="-122"/>
                          <a:ea typeface="宋体" pitchFamily="2" charset="-122"/>
                          <a:cs typeface="Times New Roman"/>
                        </a:rPr>
                        <a:t>动摇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推动</a:t>
                      </a:r>
                      <a:r>
                        <a:rPr lang="zh-CN" sz="2400" dirty="0">
                          <a:solidFill>
                            <a:srgbClr val="000000"/>
                          </a:solidFill>
                          <a:effectLst/>
                          <a:latin typeface="宋体" pitchFamily="2" charset="-122"/>
                          <a:ea typeface="宋体" pitchFamily="2" charset="-122"/>
                          <a:cs typeface="Times New Roman"/>
                        </a:rPr>
                        <a:t>中国发生了翻天覆地的变化</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改革开放</a:t>
                      </a:r>
                      <a:r>
                        <a:rPr lang="zh-CN" sz="2400" dirty="0">
                          <a:solidFill>
                            <a:srgbClr val="000000"/>
                          </a:solidFill>
                          <a:effectLst/>
                          <a:latin typeface="宋体" pitchFamily="2" charset="-122"/>
                          <a:ea typeface="宋体" pitchFamily="2" charset="-122"/>
                          <a:cs typeface="Times New Roman"/>
                        </a:rPr>
                        <a:t>推动中华民族迎来了从站起来、富起来到强起来的伟大飞跃</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改革开放</a:t>
                      </a:r>
                      <a:r>
                        <a:rPr lang="zh-CN" sz="2400" dirty="0">
                          <a:solidFill>
                            <a:srgbClr val="000000"/>
                          </a:solidFill>
                          <a:effectLst/>
                          <a:latin typeface="宋体" pitchFamily="2" charset="-122"/>
                          <a:ea typeface="宋体" pitchFamily="2" charset="-122"/>
                          <a:cs typeface="Times New Roman"/>
                        </a:rPr>
                        <a:t>使广大人民群众参与社会劳动、创造社会财富的积极性和主动性空前</a:t>
                      </a:r>
                      <a:r>
                        <a:rPr lang="zh-CN" sz="2400" dirty="0" smtClean="0">
                          <a:solidFill>
                            <a:srgbClr val="000000"/>
                          </a:solidFill>
                          <a:effectLst/>
                          <a:latin typeface="宋体" pitchFamily="2" charset="-122"/>
                          <a:ea typeface="宋体" pitchFamily="2" charset="-122"/>
                          <a:cs typeface="Times New Roman"/>
                        </a:rPr>
                        <a:t>高涨</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9043302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579452374"/>
              </p:ext>
            </p:extLst>
          </p:nvPr>
        </p:nvGraphicFramePr>
        <p:xfrm>
          <a:off x="1153513" y="1628076"/>
          <a:ext cx="9819288" cy="4460489"/>
        </p:xfrm>
        <a:graphic>
          <a:graphicData uri="http://schemas.openxmlformats.org/drawingml/2006/table">
            <a:tbl>
              <a:tblPr firstRow="1" firstCol="1" bandRow="1"/>
              <a:tblGrid>
                <a:gridCol w="2660205"/>
                <a:gridCol w="1248936"/>
                <a:gridCol w="5910147"/>
              </a:tblGrid>
              <a:tr h="88335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713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改革开放的重要性</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改革开放</a:t>
                      </a:r>
                      <a:r>
                        <a:rPr lang="zh-CN" sz="2400" dirty="0">
                          <a:solidFill>
                            <a:srgbClr val="000000"/>
                          </a:solidFill>
                          <a:effectLst/>
                          <a:latin typeface="宋体" pitchFamily="2" charset="-122"/>
                          <a:ea typeface="宋体" pitchFamily="2" charset="-122"/>
                          <a:cs typeface="Times New Roman"/>
                        </a:rPr>
                        <a:t>是我国的强国之路。只有</a:t>
                      </a:r>
                      <a:r>
                        <a:rPr lang="zh-CN" sz="2400" dirty="0" smtClean="0">
                          <a:solidFill>
                            <a:srgbClr val="000000"/>
                          </a:solidFill>
                          <a:effectLst/>
                          <a:latin typeface="宋体" pitchFamily="2" charset="-122"/>
                          <a:ea typeface="宋体" pitchFamily="2" charset="-122"/>
                          <a:cs typeface="Times New Roman"/>
                        </a:rPr>
                        <a:t>改革开放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才能</a:t>
                      </a:r>
                      <a:r>
                        <a:rPr lang="zh-CN" sz="2400" dirty="0">
                          <a:solidFill>
                            <a:srgbClr val="000000"/>
                          </a:solidFill>
                          <a:effectLst/>
                          <a:latin typeface="宋体" pitchFamily="2" charset="-122"/>
                          <a:ea typeface="宋体" pitchFamily="2" charset="-122"/>
                          <a:cs typeface="Times New Roman"/>
                        </a:rPr>
                        <a:t>发展中国、发展社会主义、发展马克思主义</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改革开放</a:t>
                      </a:r>
                      <a:r>
                        <a:rPr lang="zh-CN" sz="2400" dirty="0">
                          <a:solidFill>
                            <a:srgbClr val="000000"/>
                          </a:solidFill>
                          <a:effectLst/>
                          <a:latin typeface="宋体" pitchFamily="2" charset="-122"/>
                          <a:ea typeface="宋体" pitchFamily="2" charset="-122"/>
                          <a:cs typeface="Times New Roman"/>
                        </a:rPr>
                        <a:t>是决定当代中国命运的关键一</a:t>
                      </a:r>
                      <a:r>
                        <a:rPr lang="zh-CN" sz="2400" dirty="0" smtClean="0">
                          <a:solidFill>
                            <a:srgbClr val="000000"/>
                          </a:solidFill>
                          <a:effectLst/>
                          <a:latin typeface="宋体" pitchFamily="2" charset="-122"/>
                          <a:ea typeface="宋体" pitchFamily="2" charset="-122"/>
                          <a:cs typeface="Times New Roman"/>
                        </a:rPr>
                        <a:t>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是决定实现中华民族伟大复兴的关键一招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2300647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397392121"/>
              </p:ext>
            </p:extLst>
          </p:nvPr>
        </p:nvGraphicFramePr>
        <p:xfrm>
          <a:off x="1064303" y="1605774"/>
          <a:ext cx="10388001" cy="4817328"/>
        </p:xfrm>
        <a:graphic>
          <a:graphicData uri="http://schemas.openxmlformats.org/drawingml/2006/table">
            <a:tbl>
              <a:tblPr firstRow="1" firstCol="1" bandRow="1"/>
              <a:tblGrid>
                <a:gridCol w="2389583"/>
                <a:gridCol w="1675675"/>
                <a:gridCol w="6322743"/>
              </a:tblGrid>
              <a:tr h="83890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7842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改革开放怎样促进我国发展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改革开放不</a:t>
                      </a:r>
                      <a:r>
                        <a:rPr lang="zh-CN" sz="2400" dirty="0" smtClean="0">
                          <a:solidFill>
                            <a:srgbClr val="000000"/>
                          </a:solidFill>
                          <a:effectLst/>
                          <a:latin typeface="宋体" pitchFamily="2" charset="-122"/>
                          <a:ea typeface="宋体" pitchFamily="2" charset="-122"/>
                          <a:cs typeface="Times New Roman"/>
                        </a:rPr>
                        <a:t>动摇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推动</a:t>
                      </a:r>
                      <a:r>
                        <a:rPr lang="zh-CN" sz="2400" dirty="0">
                          <a:solidFill>
                            <a:srgbClr val="000000"/>
                          </a:solidFill>
                          <a:effectLst/>
                          <a:latin typeface="宋体" pitchFamily="2" charset="-122"/>
                          <a:ea typeface="宋体" pitchFamily="2" charset="-122"/>
                          <a:cs typeface="Times New Roman"/>
                        </a:rPr>
                        <a:t>中国发生了翻天覆地的变化。我国逐步形成了多种所有制经济平等竞争、相互促进的新格局。我国逐步建立、完善了社会主义市场经济</a:t>
                      </a:r>
                      <a:r>
                        <a:rPr lang="zh-CN" sz="2400" dirty="0" smtClean="0">
                          <a:solidFill>
                            <a:srgbClr val="000000"/>
                          </a:solidFill>
                          <a:effectLst/>
                          <a:latin typeface="宋体" pitchFamily="2" charset="-122"/>
                          <a:ea typeface="宋体" pitchFamily="2" charset="-122"/>
                          <a:cs typeface="Times New Roman"/>
                        </a:rPr>
                        <a:t>体制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发挥</a:t>
                      </a:r>
                      <a:r>
                        <a:rPr lang="zh-CN" sz="2400" dirty="0">
                          <a:solidFill>
                            <a:srgbClr val="000000"/>
                          </a:solidFill>
                          <a:effectLst/>
                          <a:latin typeface="宋体" pitchFamily="2" charset="-122"/>
                          <a:ea typeface="宋体" pitchFamily="2" charset="-122"/>
                          <a:cs typeface="Times New Roman"/>
                        </a:rPr>
                        <a:t>市场在资源配置中的决定性</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更好</a:t>
                      </a:r>
                      <a:r>
                        <a:rPr lang="zh-CN" sz="2400" dirty="0">
                          <a:solidFill>
                            <a:srgbClr val="000000"/>
                          </a:solidFill>
                          <a:effectLst/>
                          <a:latin typeface="宋体" pitchFamily="2" charset="-122"/>
                          <a:ea typeface="宋体" pitchFamily="2" charset="-122"/>
                          <a:cs typeface="Times New Roman"/>
                        </a:rPr>
                        <a:t>地发挥政府</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推动</a:t>
                      </a:r>
                      <a:r>
                        <a:rPr lang="zh-CN" sz="2400" dirty="0">
                          <a:solidFill>
                            <a:srgbClr val="000000"/>
                          </a:solidFill>
                          <a:effectLst/>
                          <a:latin typeface="宋体" pitchFamily="2" charset="-122"/>
                          <a:ea typeface="宋体" pitchFamily="2" charset="-122"/>
                          <a:cs typeface="Times New Roman"/>
                        </a:rPr>
                        <a:t>经济社会持续健康</a:t>
                      </a:r>
                      <a:r>
                        <a:rPr lang="zh-CN" sz="2400" dirty="0" smtClean="0">
                          <a:solidFill>
                            <a:srgbClr val="000000"/>
                          </a:solidFill>
                          <a:effectLst/>
                          <a:latin typeface="宋体" pitchFamily="2" charset="-122"/>
                          <a:ea typeface="宋体" pitchFamily="2" charset="-122"/>
                          <a:cs typeface="Times New Roman"/>
                        </a:rPr>
                        <a:t>发展</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6511288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646904057"/>
              </p:ext>
            </p:extLst>
          </p:nvPr>
        </p:nvGraphicFramePr>
        <p:xfrm>
          <a:off x="1231571" y="1839951"/>
          <a:ext cx="10388001" cy="4226312"/>
        </p:xfrm>
        <a:graphic>
          <a:graphicData uri="http://schemas.openxmlformats.org/drawingml/2006/table">
            <a:tbl>
              <a:tblPr firstRow="1" firstCol="1" bandRow="1"/>
              <a:tblGrid>
                <a:gridCol w="2637902"/>
                <a:gridCol w="1996068"/>
                <a:gridCol w="5754031"/>
              </a:tblGrid>
              <a:tr h="83698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8933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改革开放怎样促进我国发展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改革开放</a:t>
                      </a:r>
                      <a:r>
                        <a:rPr lang="zh-CN" sz="2400" dirty="0">
                          <a:solidFill>
                            <a:srgbClr val="000000"/>
                          </a:solidFill>
                          <a:effectLst/>
                          <a:latin typeface="宋体" pitchFamily="2" charset="-122"/>
                          <a:ea typeface="宋体" pitchFamily="2" charset="-122"/>
                          <a:cs typeface="Times New Roman"/>
                        </a:rPr>
                        <a:t>使广大人民群众参与社会劳动、创造社会财富的积极性和主动性空前高涨。尊重劳动、尊重知识、尊重人才、尊重创造已成为社会共识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0240526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4545054"/>
              </p:ext>
            </p:extLst>
          </p:nvPr>
        </p:nvGraphicFramePr>
        <p:xfrm>
          <a:off x="758282" y="1457813"/>
          <a:ext cx="11006255" cy="4974072"/>
        </p:xfrm>
        <a:graphic>
          <a:graphicData uri="http://schemas.openxmlformats.org/drawingml/2006/table">
            <a:tbl>
              <a:tblPr firstRow="1" firstCol="1" bandRow="1"/>
              <a:tblGrid>
                <a:gridCol w="2794900"/>
                <a:gridCol w="1721345"/>
                <a:gridCol w="6490010"/>
              </a:tblGrid>
              <a:tr h="58495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3710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祖国取得的伟大成就有哪些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经济增长成就</a:t>
                      </a:r>
                      <a:r>
                        <a:rPr lang="zh-CN" sz="2400" dirty="0" smtClean="0">
                          <a:solidFill>
                            <a:srgbClr val="000000"/>
                          </a:solidFill>
                          <a:effectLst/>
                          <a:latin typeface="宋体" pitchFamily="2" charset="-122"/>
                          <a:ea typeface="宋体" pitchFamily="2" charset="-122"/>
                          <a:cs typeface="Times New Roman"/>
                        </a:rPr>
                        <a:t>显著</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已经</a:t>
                      </a:r>
                      <a:r>
                        <a:rPr lang="zh-CN" sz="2400" dirty="0">
                          <a:solidFill>
                            <a:srgbClr val="000000"/>
                          </a:solidFill>
                          <a:effectLst/>
                          <a:latin typeface="宋体" pitchFamily="2" charset="-122"/>
                          <a:ea typeface="宋体" pitchFamily="2" charset="-122"/>
                          <a:cs typeface="Times New Roman"/>
                        </a:rPr>
                        <a:t>成为世界第二大经济体</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民主</a:t>
                      </a:r>
                      <a:r>
                        <a:rPr lang="zh-CN" sz="2400" dirty="0">
                          <a:solidFill>
                            <a:srgbClr val="000000"/>
                          </a:solidFill>
                          <a:effectLst/>
                          <a:latin typeface="宋体" pitchFamily="2" charset="-122"/>
                          <a:ea typeface="宋体" pitchFamily="2" charset="-122"/>
                          <a:cs typeface="Times New Roman"/>
                        </a:rPr>
                        <a:t>法治建设深入</a:t>
                      </a:r>
                      <a:r>
                        <a:rPr lang="zh-CN" sz="2400" dirty="0" smtClean="0">
                          <a:solidFill>
                            <a:srgbClr val="000000"/>
                          </a:solidFill>
                          <a:effectLst/>
                          <a:latin typeface="宋体" pitchFamily="2" charset="-122"/>
                          <a:ea typeface="宋体" pitchFamily="2" charset="-122"/>
                          <a:cs typeface="Times New Roman"/>
                        </a:rPr>
                        <a:t>推进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的权利和自由得到切实保障</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文化</a:t>
                      </a:r>
                      <a:r>
                        <a:rPr lang="zh-CN" sz="2400" dirty="0">
                          <a:solidFill>
                            <a:srgbClr val="000000"/>
                          </a:solidFill>
                          <a:effectLst/>
                          <a:latin typeface="宋体" pitchFamily="2" charset="-122"/>
                          <a:ea typeface="宋体" pitchFamily="2" charset="-122"/>
                          <a:cs typeface="Times New Roman"/>
                        </a:rPr>
                        <a:t>建设让中华文明焕发出新的蓬勃生机</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科技</a:t>
                      </a:r>
                      <a:r>
                        <a:rPr lang="zh-CN" sz="2400" dirty="0">
                          <a:solidFill>
                            <a:srgbClr val="000000"/>
                          </a:solidFill>
                          <a:effectLst/>
                          <a:latin typeface="宋体" pitchFamily="2" charset="-122"/>
                          <a:ea typeface="宋体" pitchFamily="2" charset="-122"/>
                          <a:cs typeface="Times New Roman"/>
                        </a:rPr>
                        <a:t>创新成就</a:t>
                      </a:r>
                      <a:r>
                        <a:rPr lang="zh-CN" sz="2400" dirty="0" smtClean="0">
                          <a:solidFill>
                            <a:srgbClr val="000000"/>
                          </a:solidFill>
                          <a:effectLst/>
                          <a:latin typeface="宋体" pitchFamily="2" charset="-122"/>
                          <a:ea typeface="宋体" pitchFamily="2" charset="-122"/>
                          <a:cs typeface="Times New Roman"/>
                        </a:rPr>
                        <a:t>斐然</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8314567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697171693"/>
              </p:ext>
            </p:extLst>
          </p:nvPr>
        </p:nvGraphicFramePr>
        <p:xfrm>
          <a:off x="1030849" y="1544931"/>
          <a:ext cx="10388001" cy="4744357"/>
        </p:xfrm>
        <a:graphic>
          <a:graphicData uri="http://schemas.openxmlformats.org/drawingml/2006/table">
            <a:tbl>
              <a:tblPr firstRow="1" firstCol="1" bandRow="1"/>
              <a:tblGrid>
                <a:gridCol w="2637902"/>
                <a:gridCol w="1661532"/>
                <a:gridCol w="6088567"/>
              </a:tblGrid>
              <a:tr h="79173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262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祖国取得的伟大成就有哪些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科技</a:t>
                      </a:r>
                      <a:r>
                        <a:rPr lang="zh-CN" sz="2400" dirty="0">
                          <a:solidFill>
                            <a:srgbClr val="000000"/>
                          </a:solidFill>
                          <a:effectLst/>
                          <a:latin typeface="宋体" pitchFamily="2" charset="-122"/>
                          <a:ea typeface="宋体" pitchFamily="2" charset="-122"/>
                          <a:cs typeface="Times New Roman"/>
                        </a:rPr>
                        <a:t>创新成就斐然</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一系列</a:t>
                      </a:r>
                      <a:r>
                        <a:rPr lang="zh-CN" sz="2400" dirty="0">
                          <a:solidFill>
                            <a:srgbClr val="000000"/>
                          </a:solidFill>
                          <a:effectLst/>
                          <a:latin typeface="宋体" pitchFamily="2" charset="-122"/>
                          <a:ea typeface="宋体" pitchFamily="2" charset="-122"/>
                          <a:cs typeface="Times New Roman"/>
                        </a:rPr>
                        <a:t>惠民利民政策陆续</a:t>
                      </a:r>
                      <a:r>
                        <a:rPr lang="zh-CN" sz="2400" dirty="0" smtClean="0">
                          <a:solidFill>
                            <a:srgbClr val="000000"/>
                          </a:solidFill>
                          <a:effectLst/>
                          <a:latin typeface="宋体" pitchFamily="2" charset="-122"/>
                          <a:ea typeface="宋体" pitchFamily="2" charset="-122"/>
                          <a:cs typeface="Times New Roman"/>
                        </a:rPr>
                        <a:t>出台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社会保障</a:t>
                      </a:r>
                      <a:r>
                        <a:rPr lang="zh-CN" sz="2400" dirty="0">
                          <a:solidFill>
                            <a:srgbClr val="000000"/>
                          </a:solidFill>
                          <a:effectLst/>
                          <a:latin typeface="宋体" pitchFamily="2" charset="-122"/>
                          <a:ea typeface="宋体" pitchFamily="2" charset="-122"/>
                          <a:cs typeface="Times New Roman"/>
                        </a:rPr>
                        <a:t>水平不断提高</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a:t>
                      </a:r>
                      <a:r>
                        <a:rPr lang="zh-CN" sz="2400" dirty="0" smtClean="0">
                          <a:solidFill>
                            <a:srgbClr val="000000"/>
                          </a:solidFill>
                          <a:effectLst/>
                          <a:latin typeface="宋体" pitchFamily="2" charset="-122"/>
                          <a:ea typeface="宋体" pitchFamily="2" charset="-122"/>
                          <a:cs typeface="Times New Roman"/>
                        </a:rPr>
                        <a:t>国防</a:t>
                      </a:r>
                      <a:r>
                        <a:rPr lang="zh-CN" sz="2400" dirty="0">
                          <a:solidFill>
                            <a:srgbClr val="000000"/>
                          </a:solidFill>
                          <a:effectLst/>
                          <a:latin typeface="宋体" pitchFamily="2" charset="-122"/>
                          <a:ea typeface="宋体" pitchFamily="2" charset="-122"/>
                          <a:cs typeface="Times New Roman"/>
                        </a:rPr>
                        <a:t>和军队改革取得重大</a:t>
                      </a:r>
                      <a:r>
                        <a:rPr lang="zh-CN" sz="2400" dirty="0" smtClean="0">
                          <a:solidFill>
                            <a:srgbClr val="000000"/>
                          </a:solidFill>
                          <a:effectLst/>
                          <a:latin typeface="宋体" pitchFamily="2" charset="-122"/>
                          <a:ea typeface="宋体" pitchFamily="2" charset="-122"/>
                          <a:cs typeface="Times New Roman"/>
                        </a:rPr>
                        <a:t>突破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世界和平与发展作出了重要贡献</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7</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综合</a:t>
                      </a:r>
                      <a:r>
                        <a:rPr lang="zh-CN" sz="2400" dirty="0">
                          <a:solidFill>
                            <a:srgbClr val="000000"/>
                          </a:solidFill>
                          <a:effectLst/>
                          <a:latin typeface="宋体" pitchFamily="2" charset="-122"/>
                          <a:ea typeface="宋体" pitchFamily="2" charset="-122"/>
                          <a:cs typeface="Times New Roman"/>
                        </a:rPr>
                        <a:t>国力显著</a:t>
                      </a:r>
                      <a:r>
                        <a:rPr lang="zh-CN" sz="2400" dirty="0" smtClean="0">
                          <a:solidFill>
                            <a:srgbClr val="000000"/>
                          </a:solidFill>
                          <a:effectLst/>
                          <a:latin typeface="宋体" pitchFamily="2" charset="-122"/>
                          <a:ea typeface="宋体" pitchFamily="2" charset="-122"/>
                          <a:cs typeface="Times New Roman"/>
                        </a:rPr>
                        <a:t>提升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在国际舞台上扮演着越来越重要的角色</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7792167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979989564"/>
              </p:ext>
            </p:extLst>
          </p:nvPr>
        </p:nvGraphicFramePr>
        <p:xfrm>
          <a:off x="1030849" y="1544931"/>
          <a:ext cx="10388001" cy="4744357"/>
        </p:xfrm>
        <a:graphic>
          <a:graphicData uri="http://schemas.openxmlformats.org/drawingml/2006/table">
            <a:tbl>
              <a:tblPr firstRow="1" firstCol="1" bandRow="1"/>
              <a:tblGrid>
                <a:gridCol w="2637902"/>
                <a:gridCol w="1973766"/>
                <a:gridCol w="5776333"/>
              </a:tblGrid>
              <a:tr h="79173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262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改革开放以来中国腾飞的表现有哪些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综合</a:t>
                      </a:r>
                      <a:r>
                        <a:rPr lang="zh-CN" sz="2400" dirty="0">
                          <a:solidFill>
                            <a:srgbClr val="000000"/>
                          </a:solidFill>
                          <a:effectLst/>
                          <a:latin typeface="宋体" pitchFamily="2" charset="-122"/>
                          <a:ea typeface="宋体" pitchFamily="2" charset="-122"/>
                          <a:cs typeface="Times New Roman"/>
                        </a:rPr>
                        <a:t>国力</a:t>
                      </a:r>
                      <a:r>
                        <a:rPr lang="zh-CN" sz="2400" dirty="0" smtClean="0">
                          <a:solidFill>
                            <a:srgbClr val="000000"/>
                          </a:solidFill>
                          <a:effectLst/>
                          <a:latin typeface="宋体" pitchFamily="2" charset="-122"/>
                          <a:ea typeface="宋体" pitchFamily="2" charset="-122"/>
                          <a:cs typeface="Times New Roman"/>
                        </a:rPr>
                        <a:t>方面</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中国已经成为世界第二大经济体、制造业第一大国、货物贸易第一大国、商品消费第二大国、外资流入第一</a:t>
                      </a:r>
                      <a:r>
                        <a:rPr lang="zh-CN" sz="2400" dirty="0" smtClean="0">
                          <a:solidFill>
                            <a:srgbClr val="000000"/>
                          </a:solidFill>
                          <a:effectLst/>
                          <a:latin typeface="宋体" pitchFamily="2" charset="-122"/>
                          <a:ea typeface="宋体" pitchFamily="2" charset="-122"/>
                          <a:cs typeface="Times New Roman"/>
                        </a:rPr>
                        <a:t>大国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外汇储备</a:t>
                      </a:r>
                      <a:r>
                        <a:rPr lang="zh-CN" sz="2400" dirty="0">
                          <a:solidFill>
                            <a:srgbClr val="000000"/>
                          </a:solidFill>
                          <a:effectLst/>
                          <a:latin typeface="宋体" pitchFamily="2" charset="-122"/>
                          <a:ea typeface="宋体" pitchFamily="2" charset="-122"/>
                          <a:cs typeface="Times New Roman"/>
                        </a:rPr>
                        <a:t>连续多年位居世界</a:t>
                      </a:r>
                      <a:r>
                        <a:rPr lang="zh-CN" sz="2400" dirty="0" smtClean="0">
                          <a:solidFill>
                            <a:srgbClr val="000000"/>
                          </a:solidFill>
                          <a:effectLst/>
                          <a:latin typeface="宋体" pitchFamily="2" charset="-122"/>
                          <a:ea typeface="宋体" pitchFamily="2" charset="-122"/>
                          <a:cs typeface="Times New Roman"/>
                        </a:rPr>
                        <a:t>第一</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科技、教育、文化等各项事业</a:t>
                      </a:r>
                      <a:r>
                        <a:rPr lang="zh-CN" sz="2400" dirty="0" smtClean="0">
                          <a:solidFill>
                            <a:srgbClr val="000000"/>
                          </a:solidFill>
                          <a:effectLst/>
                          <a:latin typeface="宋体" pitchFamily="2" charset="-122"/>
                          <a:ea typeface="宋体" pitchFamily="2" charset="-122"/>
                          <a:cs typeface="Times New Roman"/>
                        </a:rPr>
                        <a:t>蓬勃发展</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494139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2736868130"/>
              </p:ext>
            </p:extLst>
          </p:nvPr>
        </p:nvGraphicFramePr>
        <p:xfrm>
          <a:off x="796929" y="1588972"/>
          <a:ext cx="10555013" cy="4824126"/>
        </p:xfrm>
        <a:graphic>
          <a:graphicData uri="http://schemas.openxmlformats.org/drawingml/2006/table">
            <a:tbl>
              <a:tblPr firstRow="1" firstCol="1" bandRow="1"/>
              <a:tblGrid>
                <a:gridCol w="1576855"/>
                <a:gridCol w="1517992"/>
                <a:gridCol w="1929161"/>
                <a:gridCol w="2408663"/>
                <a:gridCol w="1616927"/>
                <a:gridCol w="1505415"/>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7462">
                <a:tc>
                  <a:txBody>
                    <a:bodyPr/>
                    <a:lstStyle/>
                    <a:p>
                      <a:pPr marL="0" algn="ctr" defTabSz="914400" rtl="0" eaLnBrk="1" latinLnBrk="0" hangingPunct="1">
                        <a:lnSpc>
                          <a:spcPct val="150000"/>
                        </a:lnSpc>
                        <a:spcAft>
                          <a:spcPts val="0"/>
                        </a:spcAft>
                      </a:pPr>
                      <a:r>
                        <a:rPr lang="zh-CN" sz="2400" kern="1200" dirty="0">
                          <a:solidFill>
                            <a:srgbClr val="FF00FF"/>
                          </a:solidFill>
                          <a:effectLst/>
                          <a:latin typeface="黑体" pitchFamily="49" charset="-122"/>
                          <a:ea typeface="黑体" pitchFamily="49" charset="-122"/>
                          <a:cs typeface="Times New Roman"/>
                        </a:rPr>
                        <a:t>新时代</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a:solidFill>
                            <a:srgbClr val="000000"/>
                          </a:solidFill>
                          <a:effectLst/>
                          <a:latin typeface="宋体" pitchFamily="2" charset="-122"/>
                          <a:ea typeface="宋体" pitchFamily="2" charset="-122"/>
                          <a:cs typeface="Times New Roman"/>
                        </a:rPr>
                        <a:t>2018</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smtClean="0">
                          <a:solidFill>
                            <a:srgbClr val="000000"/>
                          </a:solidFill>
                          <a:effectLst/>
                          <a:latin typeface="宋体" pitchFamily="2" charset="-122"/>
                          <a:ea typeface="宋体" pitchFamily="2" charset="-122"/>
                          <a:cs typeface="Times New Roman"/>
                        </a:rPr>
                        <a:t>新时代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新</a:t>
                      </a:r>
                      <a:r>
                        <a:rPr lang="zh-CN" sz="2400" dirty="0">
                          <a:solidFill>
                            <a:srgbClr val="000000"/>
                          </a:solidFill>
                          <a:effectLst/>
                          <a:latin typeface="宋体" pitchFamily="2" charset="-122"/>
                          <a:ea typeface="宋体" pitchFamily="2" charset="-122"/>
                          <a:cs typeface="Times New Roman"/>
                        </a:rPr>
                        <a:t>矛盾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对应类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2645">
                <a:tc rowSpan="4">
                  <a:txBody>
                    <a:bodyPr/>
                    <a:lstStyle/>
                    <a:p>
                      <a:pPr marL="0" algn="ctr" defTabSz="914400" rtl="0" eaLnBrk="1" latinLnBrk="0" hangingPunct="1">
                        <a:lnSpc>
                          <a:spcPct val="150000"/>
                        </a:lnSpc>
                        <a:spcAft>
                          <a:spcPts val="0"/>
                        </a:spcAft>
                      </a:pPr>
                      <a:r>
                        <a:rPr lang="zh-CN" sz="2400" kern="1200" dirty="0">
                          <a:solidFill>
                            <a:srgbClr val="FF00FF"/>
                          </a:solidFill>
                          <a:effectLst/>
                          <a:latin typeface="黑体" pitchFamily="49" charset="-122"/>
                          <a:ea typeface="黑体" pitchFamily="49" charset="-122"/>
                          <a:cs typeface="Times New Roman"/>
                        </a:rPr>
                        <a:t>走向共</a:t>
                      </a:r>
                    </a:p>
                    <a:p>
                      <a:pPr marL="0" algn="ctr" defTabSz="914400" rtl="0" eaLnBrk="1" latinLnBrk="0" hangingPunct="1">
                        <a:lnSpc>
                          <a:spcPct val="150000"/>
                        </a:lnSpc>
                        <a:spcAft>
                          <a:spcPts val="0"/>
                        </a:spcAft>
                      </a:pPr>
                      <a:r>
                        <a:rPr lang="zh-CN" sz="2400" kern="1200" dirty="0">
                          <a:solidFill>
                            <a:srgbClr val="FF00FF"/>
                          </a:solidFill>
                          <a:effectLst/>
                          <a:latin typeface="黑体" pitchFamily="49" charset="-122"/>
                          <a:ea typeface="黑体" pitchFamily="49" charset="-122"/>
                          <a:cs typeface="Times New Roman"/>
                        </a:rPr>
                        <a:t>同富裕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8，2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社会发展不平衡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建议类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9341">
                <a:tc vMerge="1">
                  <a:txBody>
                    <a:bodyPr/>
                    <a:lstStyle/>
                    <a:p>
                      <a:endParaRPr lang="zh-CN" altLang="en-US"/>
                    </a:p>
                  </a:txBody>
                  <a:tcPr/>
                </a:tc>
                <a:tc>
                  <a:txBody>
                    <a:bodyPr/>
                    <a:lstStyle/>
                    <a:p>
                      <a:pPr algn="ctr">
                        <a:lnSpc>
                          <a:spcPct val="200000"/>
                        </a:lnSpc>
                        <a:spcAft>
                          <a:spcPts val="0"/>
                        </a:spcAft>
                      </a:pPr>
                      <a:r>
                        <a:rPr lang="en-US" sz="2400">
                          <a:solidFill>
                            <a:srgbClr val="000000"/>
                          </a:solidFill>
                          <a:effectLst/>
                          <a:latin typeface="宋体" pitchFamily="2" charset="-122"/>
                          <a:ea typeface="宋体" pitchFamily="2" charset="-122"/>
                          <a:cs typeface="Times New Roman"/>
                        </a:rPr>
                        <a:t>2017</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10，2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共同富裕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意义类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0642">
                <a:tc vMerge="1">
                  <a:txBody>
                    <a:bodyPr/>
                    <a:lstStyle/>
                    <a:p>
                      <a:endParaRPr lang="zh-CN" altLang="en-US"/>
                    </a:p>
                  </a:txBody>
                  <a:tcPr/>
                </a:tc>
                <a:tc rowSpan="2">
                  <a:txBody>
                    <a:bodyPr/>
                    <a:lstStyle/>
                    <a:p>
                      <a:pPr algn="ctr">
                        <a:lnSpc>
                          <a:spcPct val="200000"/>
                        </a:lnSpc>
                        <a:spcAft>
                          <a:spcPts val="0"/>
                        </a:spcAft>
                      </a:pPr>
                      <a:r>
                        <a:rPr lang="en-US" sz="2400">
                          <a:solidFill>
                            <a:srgbClr val="000000"/>
                          </a:solidFill>
                          <a:effectLst/>
                          <a:latin typeface="宋体" pitchFamily="2" charset="-122"/>
                          <a:ea typeface="宋体" pitchFamily="2" charset="-122"/>
                          <a:cs typeface="Times New Roman"/>
                        </a:rPr>
                        <a:t>2015</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10，2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共同富裕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a:solidFill>
                            <a:srgbClr val="000000"/>
                          </a:solidFill>
                          <a:effectLst/>
                          <a:latin typeface="宋体" pitchFamily="2" charset="-122"/>
                          <a:ea typeface="宋体" pitchFamily="2" charset="-122"/>
                          <a:cs typeface="Times New Roman"/>
                        </a:rPr>
                        <a:t>意义类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5396">
                <a:tc vMerge="1">
                  <a:txBody>
                    <a:bodyPr/>
                    <a:lstStyle/>
                    <a:p>
                      <a:endParaRPr lang="zh-CN" altLang="en-US"/>
                    </a:p>
                  </a:txBody>
                  <a:tcPr/>
                </a:tc>
                <a:tc vMerge="1">
                  <a:txBody>
                    <a:bodyPr/>
                    <a:lstStyle/>
                    <a:p>
                      <a:endParaRPr lang="zh-CN" altLang="en-US"/>
                    </a:p>
                  </a:txBody>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26（1），2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社会发展不平衡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实践探究题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说明类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9232294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584548133"/>
              </p:ext>
            </p:extLst>
          </p:nvPr>
        </p:nvGraphicFramePr>
        <p:xfrm>
          <a:off x="1030849" y="1544931"/>
          <a:ext cx="10388001" cy="4744357"/>
        </p:xfrm>
        <a:graphic>
          <a:graphicData uri="http://schemas.openxmlformats.org/drawingml/2006/table">
            <a:tbl>
              <a:tblPr firstRow="1" firstCol="1" bandRow="1"/>
              <a:tblGrid>
                <a:gridCol w="2637902"/>
                <a:gridCol w="1739590"/>
                <a:gridCol w="6010509"/>
              </a:tblGrid>
              <a:tr h="79173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262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改革开放以来中国腾飞的表现有哪些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生活</a:t>
                      </a:r>
                      <a:r>
                        <a:rPr lang="zh-CN" sz="2400" dirty="0" smtClean="0">
                          <a:solidFill>
                            <a:srgbClr val="000000"/>
                          </a:solidFill>
                          <a:effectLst/>
                          <a:latin typeface="宋体" pitchFamily="2" charset="-122"/>
                          <a:ea typeface="宋体" pitchFamily="2" charset="-122"/>
                          <a:cs typeface="Times New Roman"/>
                        </a:rPr>
                        <a:t>方面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中国人民</a:t>
                      </a:r>
                      <a:r>
                        <a:rPr lang="zh-CN" sz="2400" dirty="0">
                          <a:solidFill>
                            <a:srgbClr val="000000"/>
                          </a:solidFill>
                          <a:effectLst/>
                          <a:latin typeface="宋体" pitchFamily="2" charset="-122"/>
                          <a:ea typeface="宋体" pitchFamily="2" charset="-122"/>
                          <a:cs typeface="Times New Roman"/>
                        </a:rPr>
                        <a:t>通过改革开放过上了幸福生活</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改革开放</a:t>
                      </a:r>
                      <a:r>
                        <a:rPr lang="zh-CN" sz="2400" dirty="0">
                          <a:solidFill>
                            <a:srgbClr val="000000"/>
                          </a:solidFill>
                          <a:effectLst/>
                          <a:latin typeface="宋体" pitchFamily="2" charset="-122"/>
                          <a:ea typeface="宋体" pitchFamily="2" charset="-122"/>
                          <a:cs typeface="Times New Roman"/>
                        </a:rPr>
                        <a:t>是中国和世界共同发展进步的伟大</a:t>
                      </a:r>
                      <a:r>
                        <a:rPr lang="zh-CN" sz="2400" dirty="0" smtClean="0">
                          <a:solidFill>
                            <a:srgbClr val="000000"/>
                          </a:solidFill>
                          <a:effectLst/>
                          <a:latin typeface="宋体" pitchFamily="2" charset="-122"/>
                          <a:ea typeface="宋体" pitchFamily="2" charset="-122"/>
                          <a:cs typeface="Times New Roman"/>
                        </a:rPr>
                        <a:t>历程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不仅</a:t>
                      </a:r>
                      <a:r>
                        <a:rPr lang="zh-CN" sz="2400" dirty="0">
                          <a:solidFill>
                            <a:srgbClr val="000000"/>
                          </a:solidFill>
                          <a:effectLst/>
                          <a:latin typeface="宋体" pitchFamily="2" charset="-122"/>
                          <a:ea typeface="宋体" pitchFamily="2" charset="-122"/>
                          <a:cs typeface="Times New Roman"/>
                        </a:rPr>
                        <a:t>深刻改变了</a:t>
                      </a:r>
                      <a:r>
                        <a:rPr lang="zh-CN" sz="2400" dirty="0" smtClean="0">
                          <a:solidFill>
                            <a:srgbClr val="000000"/>
                          </a:solidFill>
                          <a:effectLst/>
                          <a:latin typeface="宋体" pitchFamily="2" charset="-122"/>
                          <a:ea typeface="宋体" pitchFamily="2" charset="-122"/>
                          <a:cs typeface="Times New Roman"/>
                        </a:rPr>
                        <a:t>中国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深刻影响着世界。成为世界经济增长的主要稳定器和动力</a:t>
                      </a:r>
                      <a:r>
                        <a:rPr lang="zh-CN" sz="2400" dirty="0" smtClean="0">
                          <a:solidFill>
                            <a:srgbClr val="000000"/>
                          </a:solidFill>
                          <a:effectLst/>
                          <a:latin typeface="宋体" pitchFamily="2" charset="-122"/>
                          <a:ea typeface="宋体" pitchFamily="2" charset="-122"/>
                          <a:cs typeface="Times New Roman"/>
                        </a:rPr>
                        <a:t>源</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中国</a:t>
                      </a:r>
                      <a:r>
                        <a:rPr lang="zh-CN" sz="2400" dirty="0">
                          <a:solidFill>
                            <a:srgbClr val="000000"/>
                          </a:solidFill>
                          <a:effectLst/>
                          <a:latin typeface="宋体" pitchFamily="2" charset="-122"/>
                          <a:ea typeface="宋体" pitchFamily="2" charset="-122"/>
                          <a:cs typeface="Times New Roman"/>
                        </a:rPr>
                        <a:t>已经成为影响世界的重要力量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00161600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493385953"/>
              </p:ext>
            </p:extLst>
          </p:nvPr>
        </p:nvGraphicFramePr>
        <p:xfrm>
          <a:off x="1030849" y="1544931"/>
          <a:ext cx="10388001" cy="4869665"/>
        </p:xfrm>
        <a:graphic>
          <a:graphicData uri="http://schemas.openxmlformats.org/drawingml/2006/table">
            <a:tbl>
              <a:tblPr firstRow="1" firstCol="1" bandRow="1"/>
              <a:tblGrid>
                <a:gridCol w="2637902"/>
                <a:gridCol w="1661532"/>
                <a:gridCol w="6088567"/>
              </a:tblGrid>
              <a:tr h="60323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3226">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中国的腾飞证明了什么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中国的腾飞</a:t>
                      </a:r>
                      <a:r>
                        <a:rPr lang="zh-CN" sz="2400" dirty="0" smtClean="0">
                          <a:solidFill>
                            <a:srgbClr val="000000"/>
                          </a:solidFill>
                          <a:effectLst/>
                          <a:latin typeface="宋体" pitchFamily="2" charset="-122"/>
                          <a:ea typeface="宋体" pitchFamily="2" charset="-122"/>
                          <a:cs typeface="Times New Roman"/>
                        </a:rPr>
                        <a:t>证明</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改革开放</a:t>
                      </a:r>
                      <a:r>
                        <a:rPr lang="zh-CN" sz="2400" dirty="0">
                          <a:solidFill>
                            <a:srgbClr val="000000"/>
                          </a:solidFill>
                          <a:effectLst/>
                          <a:latin typeface="宋体" pitchFamily="2" charset="-122"/>
                          <a:ea typeface="宋体" pitchFamily="2" charset="-122"/>
                          <a:cs typeface="Times New Roman"/>
                        </a:rPr>
                        <a:t>是决定当代中国命运的关键抉择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40555">
                <a:tc vMerge="1">
                  <a:txBody>
                    <a:bodyPr/>
                    <a:lstStyle/>
                    <a:p>
                      <a:endParaRPr lang="zh-CN" altLang="en-US"/>
                    </a:p>
                  </a:txBody>
                  <a:tcPr/>
                </a:tc>
                <a:tc>
                  <a:txBody>
                    <a:bodyPr/>
                    <a:lstStyle/>
                    <a:p>
                      <a:pPr>
                        <a:lnSpc>
                          <a:spcPct val="150000"/>
                        </a:lnSpc>
                        <a:spcAft>
                          <a:spcPts val="0"/>
                        </a:spcAft>
                      </a:pPr>
                      <a:r>
                        <a:rPr lang="zh-CN" sz="2400">
                          <a:solidFill>
                            <a:srgbClr val="000000"/>
                          </a:solidFill>
                          <a:effectLst/>
                          <a:latin typeface="宋体" pitchFamily="2" charset="-122"/>
                          <a:ea typeface="宋体" pitchFamily="2" charset="-122"/>
                          <a:cs typeface="Times New Roman"/>
                        </a:rPr>
                        <a:t>改革开放以来取得一切成绩的根本原因是什么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改革开放</a:t>
                      </a:r>
                      <a:r>
                        <a:rPr lang="zh-CN" sz="2400" dirty="0" smtClean="0">
                          <a:solidFill>
                            <a:srgbClr val="000000"/>
                          </a:solidFill>
                          <a:effectLst/>
                          <a:latin typeface="宋体" pitchFamily="2" charset="-122"/>
                          <a:ea typeface="宋体" pitchFamily="2" charset="-122"/>
                          <a:cs typeface="Times New Roman"/>
                        </a:rPr>
                        <a:t>以来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取得一切成绩和进步的根本</a:t>
                      </a:r>
                      <a:r>
                        <a:rPr lang="zh-CN" sz="2400" dirty="0" smtClean="0">
                          <a:solidFill>
                            <a:srgbClr val="000000"/>
                          </a:solidFill>
                          <a:effectLst/>
                          <a:latin typeface="宋体" pitchFamily="2" charset="-122"/>
                          <a:ea typeface="宋体" pitchFamily="2" charset="-122"/>
                          <a:cs typeface="Times New Roman"/>
                        </a:rPr>
                        <a:t>原因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归结</a:t>
                      </a:r>
                      <a:r>
                        <a:rPr lang="zh-CN" sz="2400" dirty="0">
                          <a:solidFill>
                            <a:srgbClr val="000000"/>
                          </a:solidFill>
                          <a:effectLst/>
                          <a:latin typeface="宋体" pitchFamily="2" charset="-122"/>
                          <a:ea typeface="宋体" pitchFamily="2" charset="-122"/>
                          <a:cs typeface="Times New Roman"/>
                        </a:rPr>
                        <a:t>起来就是开辟了中国特色社会主义</a:t>
                      </a:r>
                      <a:r>
                        <a:rPr lang="zh-CN" sz="2400" dirty="0" smtClean="0">
                          <a:solidFill>
                            <a:srgbClr val="000000"/>
                          </a:solidFill>
                          <a:effectLst/>
                          <a:latin typeface="宋体" pitchFamily="2" charset="-122"/>
                          <a:ea typeface="宋体" pitchFamily="2" charset="-122"/>
                          <a:cs typeface="Times New Roman"/>
                        </a:rPr>
                        <a:t>道路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形成</a:t>
                      </a:r>
                      <a:r>
                        <a:rPr lang="zh-CN" sz="2400" dirty="0">
                          <a:solidFill>
                            <a:srgbClr val="000000"/>
                          </a:solidFill>
                          <a:effectLst/>
                          <a:latin typeface="宋体" pitchFamily="2" charset="-122"/>
                          <a:ea typeface="宋体" pitchFamily="2" charset="-122"/>
                          <a:cs typeface="Times New Roman"/>
                        </a:rPr>
                        <a:t>了中国特色社会主义理论</a:t>
                      </a:r>
                      <a:r>
                        <a:rPr lang="zh-CN" sz="2400" dirty="0" smtClean="0">
                          <a:solidFill>
                            <a:srgbClr val="000000"/>
                          </a:solidFill>
                          <a:effectLst/>
                          <a:latin typeface="宋体" pitchFamily="2" charset="-122"/>
                          <a:ea typeface="宋体" pitchFamily="2" charset="-122"/>
                          <a:cs typeface="Times New Roman"/>
                        </a:rPr>
                        <a:t>体系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确立</a:t>
                      </a:r>
                      <a:r>
                        <a:rPr lang="zh-CN" sz="2400" dirty="0">
                          <a:solidFill>
                            <a:srgbClr val="000000"/>
                          </a:solidFill>
                          <a:effectLst/>
                          <a:latin typeface="宋体" pitchFamily="2" charset="-122"/>
                          <a:ea typeface="宋体" pitchFamily="2" charset="-122"/>
                          <a:cs typeface="Times New Roman"/>
                        </a:rPr>
                        <a:t>了中国特色</a:t>
                      </a:r>
                      <a:r>
                        <a:rPr lang="zh-CN" sz="2400" dirty="0" smtClean="0">
                          <a:solidFill>
                            <a:srgbClr val="000000"/>
                          </a:solidFill>
                          <a:effectLst/>
                          <a:latin typeface="宋体" pitchFamily="2" charset="-122"/>
                          <a:ea typeface="宋体" pitchFamily="2" charset="-122"/>
                          <a:cs typeface="Times New Roman"/>
                        </a:rPr>
                        <a:t>社会主义制度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发展</a:t>
                      </a:r>
                      <a:r>
                        <a:rPr lang="zh-CN" sz="2400" dirty="0">
                          <a:solidFill>
                            <a:srgbClr val="000000"/>
                          </a:solidFill>
                          <a:effectLst/>
                          <a:latin typeface="宋体" pitchFamily="2" charset="-122"/>
                          <a:ea typeface="宋体" pitchFamily="2" charset="-122"/>
                          <a:cs typeface="Times New Roman"/>
                        </a:rPr>
                        <a:t>了中国特色社会主义文化</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2571914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566533964"/>
              </p:ext>
            </p:extLst>
          </p:nvPr>
        </p:nvGraphicFramePr>
        <p:xfrm>
          <a:off x="1030849" y="1544931"/>
          <a:ext cx="10388001" cy="4744357"/>
        </p:xfrm>
        <a:graphic>
          <a:graphicData uri="http://schemas.openxmlformats.org/drawingml/2006/table">
            <a:tbl>
              <a:tblPr firstRow="1" firstCol="1" bandRow="1"/>
              <a:tblGrid>
                <a:gridCol w="2637902"/>
                <a:gridCol w="2007220"/>
                <a:gridCol w="5742879"/>
              </a:tblGrid>
              <a:tr h="79173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262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我国取得辉煌成就的主要原因是什么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中国共产党的领导</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毫不动摇</a:t>
                      </a:r>
                      <a:r>
                        <a:rPr lang="zh-CN" sz="2400" dirty="0">
                          <a:solidFill>
                            <a:srgbClr val="000000"/>
                          </a:solidFill>
                          <a:effectLst/>
                          <a:latin typeface="宋体" pitchFamily="2" charset="-122"/>
                          <a:ea typeface="宋体" pitchFamily="2" charset="-122"/>
                          <a:cs typeface="Times New Roman"/>
                        </a:rPr>
                        <a:t>地坚持党在社会主义初级阶段的基本路线</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以经济建设为</a:t>
                      </a:r>
                      <a:r>
                        <a:rPr lang="zh-CN" sz="2400" dirty="0" smtClean="0">
                          <a:solidFill>
                            <a:srgbClr val="000000"/>
                          </a:solidFill>
                          <a:effectLst/>
                          <a:latin typeface="宋体" pitchFamily="2" charset="-122"/>
                          <a:ea typeface="宋体" pitchFamily="2" charset="-122"/>
                          <a:cs typeface="Times New Roman"/>
                        </a:rPr>
                        <a:t>中心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大力</a:t>
                      </a:r>
                      <a:r>
                        <a:rPr lang="zh-CN" sz="2400" dirty="0">
                          <a:solidFill>
                            <a:srgbClr val="000000"/>
                          </a:solidFill>
                          <a:effectLst/>
                          <a:latin typeface="宋体" pitchFamily="2" charset="-122"/>
                          <a:ea typeface="宋体" pitchFamily="2" charset="-122"/>
                          <a:cs typeface="Times New Roman"/>
                        </a:rPr>
                        <a:t>发展</a:t>
                      </a:r>
                      <a:r>
                        <a:rPr lang="zh-CN" sz="2400" dirty="0" smtClean="0">
                          <a:solidFill>
                            <a:srgbClr val="000000"/>
                          </a:solidFill>
                          <a:effectLst/>
                          <a:latin typeface="宋体" pitchFamily="2" charset="-122"/>
                          <a:ea typeface="宋体" pitchFamily="2" charset="-122"/>
                          <a:cs typeface="Times New Roman"/>
                        </a:rPr>
                        <a:t>生产力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我国的综合国力不断增强</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实施</a:t>
                      </a:r>
                      <a:r>
                        <a:rPr lang="zh-CN" sz="2400" dirty="0">
                          <a:solidFill>
                            <a:srgbClr val="000000"/>
                          </a:solidFill>
                          <a:effectLst/>
                          <a:latin typeface="宋体" pitchFamily="2" charset="-122"/>
                          <a:ea typeface="宋体" pitchFamily="2" charset="-122"/>
                          <a:cs typeface="Times New Roman"/>
                        </a:rPr>
                        <a:t>科教兴国战略、人才强国战略和创新驱动发展</a:t>
                      </a:r>
                      <a:r>
                        <a:rPr lang="zh-CN" sz="2400" dirty="0" smtClean="0">
                          <a:solidFill>
                            <a:srgbClr val="000000"/>
                          </a:solidFill>
                          <a:effectLst/>
                          <a:latin typeface="宋体" pitchFamily="2" charset="-122"/>
                          <a:ea typeface="宋体" pitchFamily="2" charset="-122"/>
                          <a:cs typeface="Times New Roman"/>
                        </a:rPr>
                        <a:t>战略</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26640077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996692063"/>
              </p:ext>
            </p:extLst>
          </p:nvPr>
        </p:nvGraphicFramePr>
        <p:xfrm>
          <a:off x="685161" y="1556082"/>
          <a:ext cx="10677930" cy="4744357"/>
        </p:xfrm>
        <a:graphic>
          <a:graphicData uri="http://schemas.openxmlformats.org/drawingml/2006/table">
            <a:tbl>
              <a:tblPr firstRow="1" firstCol="1" bandRow="1"/>
              <a:tblGrid>
                <a:gridCol w="2894380"/>
                <a:gridCol w="1438508"/>
                <a:gridCol w="6345042"/>
              </a:tblGrid>
              <a:tr h="79173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262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我国取得辉煌成就的主要原因是什么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深化改革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扩大开放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推动</a:t>
                      </a:r>
                      <a:r>
                        <a:rPr lang="zh-CN" sz="2400" dirty="0">
                          <a:solidFill>
                            <a:srgbClr val="000000"/>
                          </a:solidFill>
                          <a:effectLst/>
                          <a:latin typeface="宋体" pitchFamily="2" charset="-122"/>
                          <a:ea typeface="宋体" pitchFamily="2" charset="-122"/>
                          <a:cs typeface="Times New Roman"/>
                        </a:rPr>
                        <a:t>了经济和社会的发展</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a:t>
                      </a:r>
                      <a:r>
                        <a:rPr lang="zh-CN" sz="2400" dirty="0" smtClean="0">
                          <a:solidFill>
                            <a:srgbClr val="000000"/>
                          </a:solidFill>
                          <a:effectLst/>
                          <a:latin typeface="宋体" pitchFamily="2" charset="-122"/>
                          <a:ea typeface="宋体" pitchFamily="2" charset="-122"/>
                          <a:cs typeface="Times New Roman"/>
                        </a:rPr>
                        <a:t>社会主义制度</a:t>
                      </a:r>
                      <a:r>
                        <a:rPr lang="zh-CN" sz="2400" dirty="0">
                          <a:solidFill>
                            <a:srgbClr val="000000"/>
                          </a:solidFill>
                          <a:effectLst/>
                          <a:latin typeface="宋体" pitchFamily="2" charset="-122"/>
                          <a:ea typeface="宋体" pitchFamily="2" charset="-122"/>
                          <a:cs typeface="Times New Roman"/>
                        </a:rPr>
                        <a:t>具有无可比拟的优越性</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7</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全面依法治国基本方略</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8</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全国</a:t>
                      </a:r>
                      <a:r>
                        <a:rPr lang="zh-CN" sz="2400" dirty="0">
                          <a:solidFill>
                            <a:srgbClr val="000000"/>
                          </a:solidFill>
                          <a:effectLst/>
                          <a:latin typeface="宋体" pitchFamily="2" charset="-122"/>
                          <a:ea typeface="宋体" pitchFamily="2" charset="-122"/>
                          <a:cs typeface="Times New Roman"/>
                        </a:rPr>
                        <a:t>各族人民共同</a:t>
                      </a:r>
                      <a:r>
                        <a:rPr lang="zh-CN" sz="2400" dirty="0" smtClean="0">
                          <a:solidFill>
                            <a:srgbClr val="000000"/>
                          </a:solidFill>
                          <a:effectLst/>
                          <a:latin typeface="宋体" pitchFamily="2" charset="-122"/>
                          <a:ea typeface="宋体" pitchFamily="2" charset="-122"/>
                          <a:cs typeface="Times New Roman"/>
                        </a:rPr>
                        <a:t>努力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发扬</a:t>
                      </a:r>
                      <a:r>
                        <a:rPr lang="zh-CN" sz="2400" dirty="0">
                          <a:solidFill>
                            <a:srgbClr val="000000"/>
                          </a:solidFill>
                          <a:effectLst/>
                          <a:latin typeface="宋体" pitchFamily="2" charset="-122"/>
                          <a:ea typeface="宋体" pitchFamily="2" charset="-122"/>
                          <a:cs typeface="Times New Roman"/>
                        </a:rPr>
                        <a:t>艰苦奋斗精神</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364181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467994809"/>
              </p:ext>
            </p:extLst>
          </p:nvPr>
        </p:nvGraphicFramePr>
        <p:xfrm>
          <a:off x="1030849" y="1544931"/>
          <a:ext cx="10388001" cy="4744357"/>
        </p:xfrm>
        <a:graphic>
          <a:graphicData uri="http://schemas.openxmlformats.org/drawingml/2006/table">
            <a:tbl>
              <a:tblPr firstRow="1" firstCol="1" bandRow="1"/>
              <a:tblGrid>
                <a:gridCol w="2637902"/>
                <a:gridCol w="1706137"/>
                <a:gridCol w="6043962"/>
              </a:tblGrid>
              <a:tr h="79173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262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我国为什么要全面深化改革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过去</a:t>
                      </a:r>
                      <a:r>
                        <a:rPr lang="en-US" sz="2400" dirty="0">
                          <a:solidFill>
                            <a:srgbClr val="000000"/>
                          </a:solidFill>
                          <a:effectLst/>
                          <a:latin typeface="宋体" pitchFamily="2" charset="-122"/>
                          <a:ea typeface="宋体" pitchFamily="2" charset="-122"/>
                          <a:cs typeface="Times New Roman"/>
                        </a:rPr>
                        <a:t>40</a:t>
                      </a:r>
                      <a:r>
                        <a:rPr lang="zh-CN" sz="2400" dirty="0">
                          <a:solidFill>
                            <a:srgbClr val="000000"/>
                          </a:solidFill>
                          <a:effectLst/>
                          <a:latin typeface="宋体" pitchFamily="2" charset="-122"/>
                          <a:ea typeface="宋体" pitchFamily="2" charset="-122"/>
                          <a:cs typeface="Times New Roman"/>
                        </a:rPr>
                        <a:t>多年的快速发展靠的是</a:t>
                      </a:r>
                      <a:r>
                        <a:rPr lang="zh-CN" sz="2400" dirty="0" smtClean="0">
                          <a:solidFill>
                            <a:srgbClr val="000000"/>
                          </a:solidFill>
                          <a:effectLst/>
                          <a:latin typeface="宋体" pitchFamily="2" charset="-122"/>
                          <a:ea typeface="宋体" pitchFamily="2" charset="-122"/>
                          <a:cs typeface="Times New Roman"/>
                        </a:rPr>
                        <a:t>改革开放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未来</a:t>
                      </a:r>
                      <a:r>
                        <a:rPr lang="zh-CN" sz="2400" dirty="0">
                          <a:solidFill>
                            <a:srgbClr val="000000"/>
                          </a:solidFill>
                          <a:effectLst/>
                          <a:latin typeface="宋体" pitchFamily="2" charset="-122"/>
                          <a:ea typeface="宋体" pitchFamily="2" charset="-122"/>
                          <a:cs typeface="Times New Roman"/>
                        </a:rPr>
                        <a:t>发展也必须坚定不移地依靠改革开放</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进入新时代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社会主要矛盾已经转化为人民日益增长的美好生活需要和不平衡不充分的发展之间的</a:t>
                      </a:r>
                      <a:r>
                        <a:rPr lang="zh-CN" sz="2400" dirty="0" smtClean="0">
                          <a:solidFill>
                            <a:srgbClr val="000000"/>
                          </a:solidFill>
                          <a:effectLst/>
                          <a:latin typeface="宋体" pitchFamily="2" charset="-122"/>
                          <a:ea typeface="宋体" pitchFamily="2" charset="-122"/>
                          <a:cs typeface="Times New Roman"/>
                        </a:rPr>
                        <a:t>矛盾</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4981864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957552879"/>
              </p:ext>
            </p:extLst>
          </p:nvPr>
        </p:nvGraphicFramePr>
        <p:xfrm>
          <a:off x="1030849" y="1544931"/>
          <a:ext cx="10388001" cy="4744357"/>
        </p:xfrm>
        <a:graphic>
          <a:graphicData uri="http://schemas.openxmlformats.org/drawingml/2006/table">
            <a:tbl>
              <a:tblPr firstRow="1" firstCol="1" bandRow="1"/>
              <a:tblGrid>
                <a:gridCol w="2637902"/>
                <a:gridCol w="1784195"/>
                <a:gridCol w="5965904"/>
              </a:tblGrid>
              <a:tr h="79173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262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我国为什么要全面深化改革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党</a:t>
                      </a:r>
                      <a:r>
                        <a:rPr lang="zh-CN" sz="2400" dirty="0">
                          <a:solidFill>
                            <a:srgbClr val="000000"/>
                          </a:solidFill>
                          <a:effectLst/>
                          <a:latin typeface="宋体" pitchFamily="2" charset="-122"/>
                          <a:ea typeface="宋体" pitchFamily="2" charset="-122"/>
                          <a:cs typeface="Times New Roman"/>
                        </a:rPr>
                        <a:t>团结带领人民有效应对重大挑战、抵御重大风险、克服重大阻力、解决重大</a:t>
                      </a:r>
                      <a:r>
                        <a:rPr lang="zh-CN" sz="2400" dirty="0" smtClean="0">
                          <a:solidFill>
                            <a:srgbClr val="000000"/>
                          </a:solidFill>
                          <a:effectLst/>
                          <a:latin typeface="宋体" pitchFamily="2" charset="-122"/>
                          <a:ea typeface="宋体" pitchFamily="2" charset="-122"/>
                          <a:cs typeface="Times New Roman"/>
                        </a:rPr>
                        <a:t>矛盾</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进行</a:t>
                      </a:r>
                      <a:r>
                        <a:rPr lang="zh-CN" sz="2400" dirty="0">
                          <a:solidFill>
                            <a:srgbClr val="000000"/>
                          </a:solidFill>
                          <a:effectLst/>
                          <a:latin typeface="宋体" pitchFamily="2" charset="-122"/>
                          <a:ea typeface="宋体" pitchFamily="2" charset="-122"/>
                          <a:cs typeface="Times New Roman"/>
                        </a:rPr>
                        <a:t>新的伟大</a:t>
                      </a:r>
                      <a:r>
                        <a:rPr lang="zh-CN" sz="2400" dirty="0" smtClean="0">
                          <a:solidFill>
                            <a:srgbClr val="000000"/>
                          </a:solidFill>
                          <a:effectLst/>
                          <a:latin typeface="宋体" pitchFamily="2" charset="-122"/>
                          <a:ea typeface="宋体" pitchFamily="2" charset="-122"/>
                          <a:cs typeface="Times New Roman"/>
                        </a:rPr>
                        <a:t>斗争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向</a:t>
                      </a:r>
                      <a:r>
                        <a:rPr lang="zh-CN" sz="2400" dirty="0">
                          <a:solidFill>
                            <a:srgbClr val="000000"/>
                          </a:solidFill>
                          <a:effectLst/>
                          <a:latin typeface="宋体" pitchFamily="2" charset="-122"/>
                          <a:ea typeface="宋体" pitchFamily="2" charset="-122"/>
                          <a:cs typeface="Times New Roman"/>
                        </a:rPr>
                        <a:t>顽瘴痼疾</a:t>
                      </a:r>
                      <a:r>
                        <a:rPr lang="zh-CN" sz="2400" dirty="0" smtClean="0">
                          <a:solidFill>
                            <a:srgbClr val="000000"/>
                          </a:solidFill>
                          <a:effectLst/>
                          <a:latin typeface="宋体" pitchFamily="2" charset="-122"/>
                          <a:ea typeface="宋体" pitchFamily="2" charset="-122"/>
                          <a:cs typeface="Times New Roman"/>
                        </a:rPr>
                        <a:t>开刀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突破</a:t>
                      </a:r>
                      <a:r>
                        <a:rPr lang="zh-CN" sz="2400" dirty="0">
                          <a:solidFill>
                            <a:srgbClr val="000000"/>
                          </a:solidFill>
                          <a:effectLst/>
                          <a:latin typeface="宋体" pitchFamily="2" charset="-122"/>
                          <a:ea typeface="宋体" pitchFamily="2" charset="-122"/>
                          <a:cs typeface="Times New Roman"/>
                        </a:rPr>
                        <a:t>利益固化</a:t>
                      </a:r>
                      <a:r>
                        <a:rPr lang="zh-CN" sz="2400" dirty="0" smtClean="0">
                          <a:solidFill>
                            <a:srgbClr val="000000"/>
                          </a:solidFill>
                          <a:effectLst/>
                          <a:latin typeface="宋体" pitchFamily="2" charset="-122"/>
                          <a:ea typeface="宋体" pitchFamily="2" charset="-122"/>
                          <a:cs typeface="Times New Roman"/>
                        </a:rPr>
                        <a:t>藩篱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将</a:t>
                      </a:r>
                      <a:r>
                        <a:rPr lang="zh-CN" sz="2400" dirty="0">
                          <a:solidFill>
                            <a:srgbClr val="000000"/>
                          </a:solidFill>
                          <a:effectLst/>
                          <a:latin typeface="宋体" pitchFamily="2" charset="-122"/>
                          <a:ea typeface="宋体" pitchFamily="2" charset="-122"/>
                          <a:cs typeface="Times New Roman"/>
                        </a:rPr>
                        <a:t>改革进行</a:t>
                      </a:r>
                      <a:r>
                        <a:rPr lang="zh-CN" sz="2400" dirty="0" smtClean="0">
                          <a:solidFill>
                            <a:srgbClr val="000000"/>
                          </a:solidFill>
                          <a:effectLst/>
                          <a:latin typeface="宋体" pitchFamily="2" charset="-122"/>
                          <a:ea typeface="宋体" pitchFamily="2" charset="-122"/>
                          <a:cs typeface="Times New Roman"/>
                        </a:rPr>
                        <a:t>到底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开启</a:t>
                      </a:r>
                      <a:r>
                        <a:rPr lang="zh-CN" sz="2400" dirty="0">
                          <a:solidFill>
                            <a:srgbClr val="000000"/>
                          </a:solidFill>
                          <a:effectLst/>
                          <a:latin typeface="宋体" pitchFamily="2" charset="-122"/>
                          <a:ea typeface="宋体" pitchFamily="2" charset="-122"/>
                          <a:cs typeface="Times New Roman"/>
                        </a:rPr>
                        <a:t>全面深化改革的新征程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9679750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976913399"/>
              </p:ext>
            </p:extLst>
          </p:nvPr>
        </p:nvGraphicFramePr>
        <p:xfrm>
          <a:off x="1030849" y="1544931"/>
          <a:ext cx="10555268" cy="4515269"/>
        </p:xfrm>
        <a:graphic>
          <a:graphicData uri="http://schemas.openxmlformats.org/drawingml/2006/table">
            <a:tbl>
              <a:tblPr firstRow="1" firstCol="1" bandRow="1"/>
              <a:tblGrid>
                <a:gridCol w="2660205"/>
                <a:gridCol w="1449658"/>
                <a:gridCol w="6445405"/>
              </a:tblGrid>
              <a:tr h="56264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262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我国进行全面深化改革的挑战与措施是什么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挑战</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由高速增长阶段转向高质量</a:t>
                      </a:r>
                      <a:r>
                        <a:rPr lang="zh-CN" sz="2400" dirty="0" smtClean="0">
                          <a:solidFill>
                            <a:srgbClr val="000000"/>
                          </a:solidFill>
                          <a:effectLst/>
                          <a:latin typeface="宋体" pitchFamily="2" charset="-122"/>
                          <a:ea typeface="宋体" pitchFamily="2" charset="-122"/>
                          <a:cs typeface="Times New Roman"/>
                        </a:rPr>
                        <a:t>发展阶段</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面临区域发展不平衡、城镇化水平不高、城乡发展不平衡不协调等现实挑战</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措施</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坚定不移地贯彻以人民为中心的发展</a:t>
                      </a:r>
                      <a:r>
                        <a:rPr lang="zh-CN" sz="2400" dirty="0" smtClean="0">
                          <a:solidFill>
                            <a:srgbClr val="000000"/>
                          </a:solidFill>
                          <a:effectLst/>
                          <a:latin typeface="宋体" pitchFamily="2" charset="-122"/>
                          <a:ea typeface="宋体" pitchFamily="2" charset="-122"/>
                          <a:cs typeface="Times New Roman"/>
                        </a:rPr>
                        <a:t>思想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落实</a:t>
                      </a:r>
                      <a:r>
                        <a:rPr lang="zh-CN" sz="2400" dirty="0">
                          <a:solidFill>
                            <a:srgbClr val="000000"/>
                          </a:solidFill>
                          <a:effectLst/>
                          <a:latin typeface="宋体" pitchFamily="2" charset="-122"/>
                          <a:ea typeface="宋体" pitchFamily="2" charset="-122"/>
                          <a:cs typeface="Times New Roman"/>
                        </a:rPr>
                        <a:t>新发展</a:t>
                      </a:r>
                      <a:r>
                        <a:rPr lang="zh-CN" sz="2400" dirty="0" smtClean="0">
                          <a:solidFill>
                            <a:srgbClr val="000000"/>
                          </a:solidFill>
                          <a:effectLst/>
                          <a:latin typeface="宋体" pitchFamily="2" charset="-122"/>
                          <a:ea typeface="宋体" pitchFamily="2" charset="-122"/>
                          <a:cs typeface="Times New Roman"/>
                        </a:rPr>
                        <a:t>理念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转变</a:t>
                      </a:r>
                      <a:r>
                        <a:rPr lang="zh-CN" sz="2400" dirty="0">
                          <a:solidFill>
                            <a:srgbClr val="000000"/>
                          </a:solidFill>
                          <a:effectLst/>
                          <a:latin typeface="宋体" pitchFamily="2" charset="-122"/>
                          <a:ea typeface="宋体" pitchFamily="2" charset="-122"/>
                          <a:cs typeface="Times New Roman"/>
                        </a:rPr>
                        <a:t>发展</a:t>
                      </a:r>
                      <a:r>
                        <a:rPr lang="zh-CN" sz="2400" dirty="0" smtClean="0">
                          <a:solidFill>
                            <a:srgbClr val="000000"/>
                          </a:solidFill>
                          <a:effectLst/>
                          <a:latin typeface="宋体" pitchFamily="2" charset="-122"/>
                          <a:ea typeface="宋体" pitchFamily="2" charset="-122"/>
                          <a:cs typeface="Times New Roman"/>
                        </a:rPr>
                        <a:t>方式</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优化</a:t>
                      </a:r>
                      <a:r>
                        <a:rPr lang="zh-CN" sz="2400" dirty="0">
                          <a:solidFill>
                            <a:srgbClr val="000000"/>
                          </a:solidFill>
                          <a:effectLst/>
                          <a:latin typeface="宋体" pitchFamily="2" charset="-122"/>
                          <a:ea typeface="宋体" pitchFamily="2" charset="-122"/>
                          <a:cs typeface="Times New Roman"/>
                        </a:rPr>
                        <a:t>经济</a:t>
                      </a:r>
                      <a:r>
                        <a:rPr lang="zh-CN" sz="2400" dirty="0" smtClean="0">
                          <a:solidFill>
                            <a:srgbClr val="000000"/>
                          </a:solidFill>
                          <a:effectLst/>
                          <a:latin typeface="宋体" pitchFamily="2" charset="-122"/>
                          <a:ea typeface="宋体" pitchFamily="2" charset="-122"/>
                          <a:cs typeface="Times New Roman"/>
                        </a:rPr>
                        <a:t>结构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转换</a:t>
                      </a:r>
                      <a:r>
                        <a:rPr lang="zh-CN" sz="2400" dirty="0">
                          <a:solidFill>
                            <a:srgbClr val="000000"/>
                          </a:solidFill>
                          <a:effectLst/>
                          <a:latin typeface="宋体" pitchFamily="2" charset="-122"/>
                          <a:ea typeface="宋体" pitchFamily="2" charset="-122"/>
                          <a:cs typeface="Times New Roman"/>
                        </a:rPr>
                        <a:t>增长</a:t>
                      </a:r>
                      <a:r>
                        <a:rPr lang="zh-CN" sz="2400" dirty="0" smtClean="0">
                          <a:solidFill>
                            <a:srgbClr val="000000"/>
                          </a:solidFill>
                          <a:effectLst/>
                          <a:latin typeface="宋体" pitchFamily="2" charset="-122"/>
                          <a:ea typeface="宋体" pitchFamily="2" charset="-122"/>
                          <a:cs typeface="Times New Roman"/>
                        </a:rPr>
                        <a:t>动力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建设</a:t>
                      </a:r>
                      <a:r>
                        <a:rPr lang="zh-CN" sz="2400" dirty="0">
                          <a:solidFill>
                            <a:srgbClr val="000000"/>
                          </a:solidFill>
                          <a:effectLst/>
                          <a:latin typeface="宋体" pitchFamily="2" charset="-122"/>
                          <a:ea typeface="宋体" pitchFamily="2" charset="-122"/>
                          <a:cs typeface="Times New Roman"/>
                        </a:rPr>
                        <a:t>现代化经济体系。</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促进区域协调</a:t>
                      </a:r>
                      <a:r>
                        <a:rPr lang="zh-CN" sz="2400" dirty="0" smtClean="0">
                          <a:solidFill>
                            <a:srgbClr val="000000"/>
                          </a:solidFill>
                          <a:effectLst/>
                          <a:latin typeface="宋体" pitchFamily="2" charset="-122"/>
                          <a:ea typeface="宋体" pitchFamily="2" charset="-122"/>
                          <a:cs typeface="Times New Roman"/>
                        </a:rPr>
                        <a:t>发展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坚持中国</a:t>
                      </a:r>
                      <a:r>
                        <a:rPr lang="zh-CN" altLang="en-US" sz="2400" dirty="0" smtClean="0">
                          <a:solidFill>
                            <a:srgbClr val="000000"/>
                          </a:solidFill>
                          <a:effectLst/>
                          <a:latin typeface="宋体" pitchFamily="2" charset="-122"/>
                          <a:ea typeface="宋体" pitchFamily="2" charset="-122"/>
                          <a:cs typeface="Times New Roman"/>
                        </a:rPr>
                        <a:t>特色</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23916138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843240078"/>
              </p:ext>
            </p:extLst>
          </p:nvPr>
        </p:nvGraphicFramePr>
        <p:xfrm>
          <a:off x="651707" y="1578385"/>
          <a:ext cx="10733688" cy="4515269"/>
        </p:xfrm>
        <a:graphic>
          <a:graphicData uri="http://schemas.openxmlformats.org/drawingml/2006/table">
            <a:tbl>
              <a:tblPr firstRow="1" firstCol="1" bandRow="1"/>
              <a:tblGrid>
                <a:gridCol w="2725684"/>
                <a:gridCol w="1712061"/>
                <a:gridCol w="6295943"/>
              </a:tblGrid>
              <a:tr h="56264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262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我国进行全面深化改革的挑战与措施是什么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smtClean="0">
                          <a:solidFill>
                            <a:srgbClr val="000000"/>
                          </a:solidFill>
                          <a:effectLst/>
                          <a:latin typeface="宋体" pitchFamily="2" charset="-122"/>
                          <a:ea typeface="宋体" pitchFamily="2" charset="-122"/>
                          <a:cs typeface="Times New Roman"/>
                        </a:rPr>
                        <a:t>新型</a:t>
                      </a:r>
                      <a:r>
                        <a:rPr lang="zh-CN" sz="2400" dirty="0">
                          <a:solidFill>
                            <a:srgbClr val="000000"/>
                          </a:solidFill>
                          <a:effectLst/>
                          <a:latin typeface="宋体" pitchFamily="2" charset="-122"/>
                          <a:ea typeface="宋体" pitchFamily="2" charset="-122"/>
                          <a:cs typeface="Times New Roman"/>
                        </a:rPr>
                        <a:t>城镇化</a:t>
                      </a:r>
                      <a:r>
                        <a:rPr lang="zh-CN" sz="2400" dirty="0" smtClean="0">
                          <a:solidFill>
                            <a:srgbClr val="000000"/>
                          </a:solidFill>
                          <a:effectLst/>
                          <a:latin typeface="宋体" pitchFamily="2" charset="-122"/>
                          <a:ea typeface="宋体" pitchFamily="2" charset="-122"/>
                          <a:cs typeface="Times New Roman"/>
                        </a:rPr>
                        <a:t>道路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推动</a:t>
                      </a:r>
                      <a:r>
                        <a:rPr lang="zh-CN" sz="2400" dirty="0">
                          <a:solidFill>
                            <a:srgbClr val="000000"/>
                          </a:solidFill>
                          <a:effectLst/>
                          <a:latin typeface="宋体" pitchFamily="2" charset="-122"/>
                          <a:ea typeface="宋体" pitchFamily="2" charset="-122"/>
                          <a:cs typeface="Times New Roman"/>
                        </a:rPr>
                        <a:t>城乡发展</a:t>
                      </a:r>
                      <a:r>
                        <a:rPr lang="zh-CN" sz="2400" dirty="0" smtClean="0">
                          <a:solidFill>
                            <a:srgbClr val="000000"/>
                          </a:solidFill>
                          <a:effectLst/>
                          <a:latin typeface="宋体" pitchFamily="2" charset="-122"/>
                          <a:ea typeface="宋体" pitchFamily="2" charset="-122"/>
                          <a:cs typeface="Times New Roman"/>
                        </a:rPr>
                        <a:t>一体化</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实现共同</a:t>
                      </a:r>
                      <a:r>
                        <a:rPr lang="zh-CN" sz="2400" dirty="0" smtClean="0">
                          <a:solidFill>
                            <a:srgbClr val="000000"/>
                          </a:solidFill>
                          <a:effectLst/>
                          <a:latin typeface="宋体" pitchFamily="2" charset="-122"/>
                          <a:ea typeface="宋体" pitchFamily="2" charset="-122"/>
                          <a:cs typeface="Times New Roman"/>
                        </a:rPr>
                        <a:t>富裕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社会公平正义。</a:t>
                      </a:r>
                      <a:r>
                        <a:rPr lang="en-US" sz="2400" dirty="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只有全社会不断弘扬与时俱进、锐意进取、勤于探索、勇于实践的改革创新</a:t>
                      </a:r>
                      <a:r>
                        <a:rPr lang="zh-CN" sz="2400" dirty="0" smtClean="0">
                          <a:solidFill>
                            <a:srgbClr val="000000"/>
                          </a:solidFill>
                          <a:effectLst/>
                          <a:latin typeface="宋体" pitchFamily="2" charset="-122"/>
                          <a:ea typeface="宋体" pitchFamily="2" charset="-122"/>
                          <a:cs typeface="Times New Roman"/>
                        </a:rPr>
                        <a:t>精神</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继续</a:t>
                      </a:r>
                      <a:r>
                        <a:rPr lang="zh-CN" sz="2400" dirty="0">
                          <a:solidFill>
                            <a:srgbClr val="000000"/>
                          </a:solidFill>
                          <a:effectLst/>
                          <a:latin typeface="宋体" pitchFamily="2" charset="-122"/>
                          <a:ea typeface="宋体" pitchFamily="2" charset="-122"/>
                          <a:cs typeface="Times New Roman"/>
                        </a:rPr>
                        <a:t>自强不息、自我</a:t>
                      </a:r>
                      <a:r>
                        <a:rPr lang="zh-CN" sz="2400" dirty="0" smtClean="0">
                          <a:solidFill>
                            <a:srgbClr val="000000"/>
                          </a:solidFill>
                          <a:effectLst/>
                          <a:latin typeface="宋体" pitchFamily="2" charset="-122"/>
                          <a:ea typeface="宋体" pitchFamily="2" charset="-122"/>
                          <a:cs typeface="Times New Roman"/>
                        </a:rPr>
                        <a:t>革新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才能</a:t>
                      </a:r>
                      <a:r>
                        <a:rPr lang="zh-CN" sz="2400" dirty="0">
                          <a:solidFill>
                            <a:srgbClr val="000000"/>
                          </a:solidFill>
                          <a:effectLst/>
                          <a:latin typeface="宋体" pitchFamily="2" charset="-122"/>
                          <a:ea typeface="宋体" pitchFamily="2" charset="-122"/>
                          <a:cs typeface="Times New Roman"/>
                        </a:rPr>
                        <a:t>持续推动全面深化改革的历史</a:t>
                      </a:r>
                      <a:r>
                        <a:rPr lang="zh-CN" sz="2400" dirty="0" smtClean="0">
                          <a:solidFill>
                            <a:srgbClr val="000000"/>
                          </a:solidFill>
                          <a:effectLst/>
                          <a:latin typeface="宋体" pitchFamily="2" charset="-122"/>
                          <a:ea typeface="宋体" pitchFamily="2" charset="-122"/>
                          <a:cs typeface="Times New Roman"/>
                        </a:rPr>
                        <a:t>进程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才能</a:t>
                      </a:r>
                      <a:r>
                        <a:rPr lang="zh-CN" sz="2400" dirty="0">
                          <a:solidFill>
                            <a:srgbClr val="000000"/>
                          </a:solidFill>
                          <a:effectLst/>
                          <a:latin typeface="宋体" pitchFamily="2" charset="-122"/>
                          <a:ea typeface="宋体" pitchFamily="2" charset="-122"/>
                          <a:cs typeface="Times New Roman"/>
                        </a:rPr>
                        <a:t>奏响中国走向繁荣富强的最强音</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080975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630819073"/>
              </p:ext>
            </p:extLst>
          </p:nvPr>
        </p:nvGraphicFramePr>
        <p:xfrm>
          <a:off x="1064302" y="1767956"/>
          <a:ext cx="9462449" cy="4243003"/>
        </p:xfrm>
        <a:graphic>
          <a:graphicData uri="http://schemas.openxmlformats.org/drawingml/2006/table">
            <a:tbl>
              <a:tblPr firstRow="1" firstCol="1" bandRow="1"/>
              <a:tblGrid>
                <a:gridCol w="2660205"/>
                <a:gridCol w="2341756"/>
                <a:gridCol w="4460488"/>
              </a:tblGrid>
              <a:tr h="52588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9436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●了解、感受改革开放以来，我国社会主义现代化建设事业取得的巨大成就，认识改革开放是强国之路</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改革创新精神的内涵是什么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与时俱进、锐意进取、勤于探索、勇于实践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77922791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9" y="2147785"/>
            <a:ext cx="9656281" cy="3600986"/>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知道我国的基本</a:t>
            </a:r>
            <a:r>
              <a:rPr lang="zh-CN" altLang="zh-CN" sz="2400" dirty="0" smtClean="0">
                <a:solidFill>
                  <a:srgbClr val="000000"/>
                </a:solidFill>
                <a:latin typeface="宋体" pitchFamily="2" charset="-122"/>
                <a:ea typeface="宋体" pitchFamily="2" charset="-122"/>
                <a:cs typeface="Times New Roman"/>
              </a:rPr>
              <a:t>国情</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知道</a:t>
            </a:r>
            <a:r>
              <a:rPr lang="zh-CN" altLang="zh-CN" sz="2400" dirty="0">
                <a:solidFill>
                  <a:srgbClr val="000000"/>
                </a:solidFill>
                <a:latin typeface="宋体" pitchFamily="2" charset="-122"/>
                <a:ea typeface="宋体" pitchFamily="2" charset="-122"/>
                <a:cs typeface="Times New Roman"/>
              </a:rPr>
              <a:t>进入新时代我国社会的主要矛盾</a:t>
            </a:r>
            <a:r>
              <a:rPr lang="en-US" altLang="zh-CN" sz="2400" dirty="0">
                <a:solidFill>
                  <a:srgbClr val="000000"/>
                </a:solidFill>
                <a:latin typeface="宋体" pitchFamily="2" charset="-122"/>
                <a:ea typeface="宋体" pitchFamily="2" charset="-122"/>
                <a:cs typeface="Times New Roman"/>
              </a:rPr>
              <a:t>	</a:t>
            </a:r>
            <a:r>
              <a:rPr lang="en-US" altLang="zh-CN" sz="2400" dirty="0" smtClean="0">
                <a:solidFill>
                  <a:srgbClr val="000000"/>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统编教材八上第十</a:t>
            </a:r>
            <a:r>
              <a:rPr lang="zh-CN" altLang="zh-CN" sz="2400" dirty="0" smtClean="0">
                <a:solidFill>
                  <a:srgbClr val="000000"/>
                </a:solidFill>
                <a:latin typeface="宋体" pitchFamily="2" charset="-122"/>
                <a:ea typeface="宋体" pitchFamily="2" charset="-122"/>
                <a:cs typeface="Times New Roman"/>
              </a:rPr>
              <a:t>课</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统</a:t>
            </a:r>
            <a:r>
              <a:rPr lang="zh-CN" altLang="zh-CN" sz="2400" dirty="0">
                <a:solidFill>
                  <a:srgbClr val="000000"/>
                </a:solidFill>
                <a:latin typeface="宋体" pitchFamily="2" charset="-122"/>
                <a:ea typeface="宋体" pitchFamily="2" charset="-122"/>
                <a:cs typeface="Times New Roman"/>
              </a:rPr>
              <a:t>编教材九上第一课、第八课</a:t>
            </a:r>
          </a:p>
          <a:p>
            <a:pPr>
              <a:lnSpc>
                <a:spcPct val="200000"/>
              </a:lnSpc>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知道“两个一百年”的奋斗目标</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200000"/>
              </a:lnSpc>
            </a:pP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统编教材九上第八课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363773"/>
            <a:ext cx="4604777" cy="627895"/>
            <a:chOff x="1034884" y="629878"/>
            <a:chExt cx="4181797" cy="627895"/>
          </a:xfrm>
        </p:grpSpPr>
        <p:sp>
          <p:nvSpPr>
            <p:cNvPr id="12" name="圆角矩形 6"/>
            <p:cNvSpPr/>
            <p:nvPr>
              <p:custDataLst>
                <p:tags r:id="rId1"/>
              </p:custDataLst>
            </p:nvPr>
          </p:nvSpPr>
          <p:spPr>
            <a:xfrm flipH="1">
              <a:off x="2642638" y="664168"/>
              <a:ext cx="257404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走进新时代</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2</a:t>
              </a:r>
              <a:endParaRPr lang="zh-CN" altLang="en-US" sz="2800" b="1" strike="noStrike" noProof="1">
                <a:solidFill>
                  <a:schemeClr val="bg1"/>
                </a:solidFill>
                <a:latin typeface="黑体" pitchFamily="49" charset="-122"/>
                <a:ea typeface="黑体" pitchFamily="49" charset="-122"/>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70878" y="1482167"/>
            <a:ext cx="10314878" cy="4893647"/>
          </a:xfrm>
          <a:prstGeom prst="rect">
            <a:avLst/>
          </a:prstGeom>
        </p:spPr>
        <p:txBody>
          <a:bodyPr wrap="square">
            <a:spAutoFit/>
          </a:bodyPr>
          <a:lstStyle/>
          <a:p>
            <a:r>
              <a:rPr lang="en-US" altLang="zh-CN" sz="2400" dirty="0"/>
              <a:t>【</a:t>
            </a:r>
            <a:r>
              <a:rPr lang="zh-CN" altLang="en-US" sz="2400" dirty="0">
                <a:latin typeface="黑体" pitchFamily="49" charset="-122"/>
                <a:ea typeface="黑体" pitchFamily="49" charset="-122"/>
              </a:rPr>
              <a:t>备考建议</a:t>
            </a:r>
            <a:r>
              <a:rPr lang="en-US" altLang="zh-CN" sz="2400" dirty="0"/>
              <a:t>】</a:t>
            </a:r>
          </a:p>
          <a:p>
            <a:pPr>
              <a:lnSpc>
                <a:spcPct val="20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复习</a:t>
            </a:r>
            <a:r>
              <a:rPr lang="zh-CN" altLang="en-US" sz="2400" dirty="0" smtClean="0">
                <a:latin typeface="宋体" pitchFamily="2" charset="-122"/>
                <a:ea typeface="宋体" pitchFamily="2" charset="-122"/>
              </a:rPr>
              <a:t>重点：了解</a:t>
            </a:r>
            <a:r>
              <a:rPr lang="zh-CN" altLang="en-US" sz="2400" dirty="0">
                <a:latin typeface="宋体" pitchFamily="2" charset="-122"/>
                <a:ea typeface="宋体" pitchFamily="2" charset="-122"/>
              </a:rPr>
              <a:t>我国改革开放的</a:t>
            </a:r>
            <a:r>
              <a:rPr lang="zh-CN" altLang="en-US" sz="2400" dirty="0" smtClean="0">
                <a:latin typeface="宋体" pitchFamily="2" charset="-122"/>
                <a:ea typeface="宋体" pitchFamily="2" charset="-122"/>
              </a:rPr>
              <a:t>进程，由</a:t>
            </a:r>
            <a:r>
              <a:rPr lang="zh-CN" altLang="en-US" sz="2400" dirty="0">
                <a:latin typeface="宋体" pitchFamily="2" charset="-122"/>
                <a:ea typeface="宋体" pitchFamily="2" charset="-122"/>
              </a:rPr>
              <a:t>我国实行改革开放以来所取得的</a:t>
            </a:r>
            <a:r>
              <a:rPr lang="zh-CN" altLang="en-US" sz="2400" dirty="0" smtClean="0">
                <a:latin typeface="宋体" pitchFamily="2" charset="-122"/>
                <a:ea typeface="宋体" pitchFamily="2" charset="-122"/>
              </a:rPr>
              <a:t>成就，领悟</a:t>
            </a:r>
            <a:r>
              <a:rPr lang="zh-CN" altLang="en-US" sz="2400" dirty="0">
                <a:latin typeface="宋体" pitchFamily="2" charset="-122"/>
                <a:ea typeface="宋体" pitchFamily="2" charset="-122"/>
              </a:rPr>
              <a:t>改革开放是强国之</a:t>
            </a:r>
            <a:r>
              <a:rPr lang="zh-CN" altLang="en-US" sz="2400" dirty="0" smtClean="0">
                <a:latin typeface="宋体" pitchFamily="2" charset="-122"/>
                <a:ea typeface="宋体" pitchFamily="2" charset="-122"/>
              </a:rPr>
              <a:t>路；了解</a:t>
            </a:r>
            <a:r>
              <a:rPr lang="zh-CN" altLang="en-US" sz="2400" dirty="0">
                <a:latin typeface="宋体" pitchFamily="2" charset="-122"/>
                <a:ea typeface="宋体" pitchFamily="2" charset="-122"/>
              </a:rPr>
              <a:t>我国区域、城乡发展不平衡的</a:t>
            </a:r>
            <a:r>
              <a:rPr lang="zh-CN" altLang="en-US" sz="2400" dirty="0" smtClean="0">
                <a:latin typeface="宋体" pitchFamily="2" charset="-122"/>
                <a:ea typeface="宋体" pitchFamily="2" charset="-122"/>
              </a:rPr>
              <a:t>现状，理解</a:t>
            </a:r>
            <a:r>
              <a:rPr lang="zh-CN" altLang="en-US" sz="2400" dirty="0">
                <a:latin typeface="宋体" pitchFamily="2" charset="-122"/>
                <a:ea typeface="宋体" pitchFamily="2" charset="-122"/>
              </a:rPr>
              <a:t>新时代我国社会的</a:t>
            </a:r>
            <a:r>
              <a:rPr lang="zh-CN" altLang="en-US" sz="2400" dirty="0" smtClean="0">
                <a:latin typeface="宋体" pitchFamily="2" charset="-122"/>
                <a:ea typeface="宋体" pitchFamily="2" charset="-122"/>
              </a:rPr>
              <a:t>主要矛盾，明确</a:t>
            </a:r>
            <a:r>
              <a:rPr lang="zh-CN" altLang="en-US" sz="2400" dirty="0">
                <a:latin typeface="宋体" pitchFamily="2" charset="-122"/>
                <a:ea typeface="宋体" pitchFamily="2" charset="-122"/>
              </a:rPr>
              <a:t>深化改革的</a:t>
            </a:r>
            <a:r>
              <a:rPr lang="zh-CN" altLang="en-US" sz="2400" dirty="0" smtClean="0">
                <a:latin typeface="宋体" pitchFamily="2" charset="-122"/>
                <a:ea typeface="宋体" pitchFamily="2" charset="-122"/>
              </a:rPr>
              <a:t>必要性，知道</a:t>
            </a:r>
            <a:r>
              <a:rPr lang="zh-CN" altLang="en-US" sz="2400" dirty="0">
                <a:latin typeface="宋体" pitchFamily="2" charset="-122"/>
                <a:ea typeface="宋体" pitchFamily="2" charset="-122"/>
              </a:rPr>
              <a:t>“两个一百年”的奋斗目标。</a:t>
            </a:r>
          </a:p>
          <a:p>
            <a:pPr>
              <a:lnSpc>
                <a:spcPct val="20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理解全面建成小康社会的</a:t>
            </a:r>
            <a:r>
              <a:rPr lang="zh-CN" altLang="en-US" sz="2400" dirty="0" smtClean="0">
                <a:latin typeface="宋体" pitchFamily="2" charset="-122"/>
                <a:ea typeface="宋体" pitchFamily="2" charset="-122"/>
              </a:rPr>
              <a:t>目标，</a:t>
            </a:r>
            <a:r>
              <a:rPr lang="en-US" altLang="zh-CN" sz="2400" dirty="0" smtClean="0">
                <a:latin typeface="宋体" pitchFamily="2" charset="-122"/>
                <a:ea typeface="宋体" pitchFamily="2" charset="-122"/>
              </a:rPr>
              <a:t>“</a:t>
            </a:r>
            <a:r>
              <a:rPr lang="zh-CN" altLang="en-US" sz="2400" dirty="0">
                <a:latin typeface="宋体" pitchFamily="2" charset="-122"/>
                <a:ea typeface="宋体" pitchFamily="2" charset="-122"/>
              </a:rPr>
              <a:t>全面”包括政治、经济、文化、社会、生态等各个</a:t>
            </a:r>
            <a:r>
              <a:rPr lang="zh-CN" altLang="en-US" sz="2400" dirty="0" smtClean="0">
                <a:latin typeface="宋体" pitchFamily="2" charset="-122"/>
                <a:ea typeface="宋体" pitchFamily="2" charset="-122"/>
              </a:rPr>
              <a:t>方面，只有</a:t>
            </a:r>
            <a:r>
              <a:rPr lang="zh-CN" altLang="en-US" sz="2400" dirty="0">
                <a:latin typeface="宋体" pitchFamily="2" charset="-122"/>
                <a:ea typeface="宋体" pitchFamily="2" charset="-122"/>
              </a:rPr>
              <a:t>经济的发展和生活水平的提高不能称之为全面小康</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xmlns="" val="161873575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412703073"/>
              </p:ext>
            </p:extLst>
          </p:nvPr>
        </p:nvGraphicFramePr>
        <p:xfrm>
          <a:off x="707467" y="1454229"/>
          <a:ext cx="10859929" cy="4952092"/>
        </p:xfrm>
        <a:graphic>
          <a:graphicData uri="http://schemas.openxmlformats.org/drawingml/2006/table">
            <a:tbl>
              <a:tblPr firstRow="1" firstCol="1" bandRow="1"/>
              <a:tblGrid>
                <a:gridCol w="2002280"/>
                <a:gridCol w="1795346"/>
                <a:gridCol w="7062303"/>
              </a:tblGrid>
              <a:tr h="56297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0951">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●知道我国的基本国情，知道进入新时代我国社会的主要矛盾</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当代中国的最基本国情是什么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我国现阶段的最基本国情是我国正处于并将长期处于社会主义初级阶段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26894">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我国基本国情的具体表现有哪些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人均国内生产总值的世界排名还不</a:t>
                      </a:r>
                      <a:r>
                        <a:rPr lang="zh-CN" sz="2400" dirty="0" smtClean="0">
                          <a:solidFill>
                            <a:srgbClr val="000000"/>
                          </a:solidFill>
                          <a:effectLst/>
                          <a:latin typeface="宋体" pitchFamily="2" charset="-122"/>
                          <a:ea typeface="宋体" pitchFamily="2" charset="-122"/>
                          <a:cs typeface="Times New Roman"/>
                        </a:rPr>
                        <a:t>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发展</a:t>
                      </a:r>
                      <a:r>
                        <a:rPr lang="zh-CN" sz="2400" dirty="0">
                          <a:solidFill>
                            <a:srgbClr val="000000"/>
                          </a:solidFill>
                          <a:effectLst/>
                          <a:latin typeface="宋体" pitchFamily="2" charset="-122"/>
                          <a:ea typeface="宋体" pitchFamily="2" charset="-122"/>
                          <a:cs typeface="Times New Roman"/>
                        </a:rPr>
                        <a:t>不平衡、不协调、不可持续问题仍然</a:t>
                      </a:r>
                      <a:r>
                        <a:rPr lang="zh-CN" sz="2400" dirty="0" smtClean="0">
                          <a:solidFill>
                            <a:srgbClr val="000000"/>
                          </a:solidFill>
                          <a:effectLst/>
                          <a:latin typeface="宋体" pitchFamily="2" charset="-122"/>
                          <a:ea typeface="宋体" pitchFamily="2" charset="-122"/>
                          <a:cs typeface="Times New Roman"/>
                        </a:rPr>
                        <a:t>突出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居民</a:t>
                      </a:r>
                      <a:r>
                        <a:rPr lang="zh-CN" sz="2400" dirty="0">
                          <a:solidFill>
                            <a:srgbClr val="000000"/>
                          </a:solidFill>
                          <a:effectLst/>
                          <a:latin typeface="宋体" pitchFamily="2" charset="-122"/>
                          <a:ea typeface="宋体" pitchFamily="2" charset="-122"/>
                          <a:cs typeface="Times New Roman"/>
                        </a:rPr>
                        <a:t>收入差距依然</a:t>
                      </a:r>
                      <a:r>
                        <a:rPr lang="zh-CN" sz="2400" dirty="0" smtClean="0">
                          <a:solidFill>
                            <a:srgbClr val="000000"/>
                          </a:solidFill>
                          <a:effectLst/>
                          <a:latin typeface="宋体" pitchFamily="2" charset="-122"/>
                          <a:ea typeface="宋体" pitchFamily="2" charset="-122"/>
                          <a:cs typeface="Times New Roman"/>
                        </a:rPr>
                        <a:t>较大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城乡</a:t>
                      </a:r>
                      <a:r>
                        <a:rPr lang="zh-CN" sz="2400" dirty="0">
                          <a:solidFill>
                            <a:srgbClr val="000000"/>
                          </a:solidFill>
                          <a:effectLst/>
                          <a:latin typeface="宋体" pitchFamily="2" charset="-122"/>
                          <a:ea typeface="宋体" pitchFamily="2" charset="-122"/>
                          <a:cs typeface="Times New Roman"/>
                        </a:rPr>
                        <a:t>、区域发展</a:t>
                      </a:r>
                      <a:r>
                        <a:rPr lang="zh-CN" sz="2400" dirty="0" smtClean="0">
                          <a:solidFill>
                            <a:srgbClr val="000000"/>
                          </a:solidFill>
                          <a:effectLst/>
                          <a:latin typeface="宋体" pitchFamily="2" charset="-122"/>
                          <a:ea typeface="宋体" pitchFamily="2" charset="-122"/>
                          <a:cs typeface="Times New Roman"/>
                        </a:rPr>
                        <a:t>不平衡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人口</a:t>
                      </a:r>
                      <a:r>
                        <a:rPr lang="zh-CN" sz="2400" dirty="0">
                          <a:solidFill>
                            <a:srgbClr val="000000"/>
                          </a:solidFill>
                          <a:effectLst/>
                          <a:latin typeface="宋体" pitchFamily="2" charset="-122"/>
                          <a:ea typeface="宋体" pitchFamily="2" charset="-122"/>
                          <a:cs typeface="Times New Roman"/>
                        </a:rPr>
                        <a:t>负担</a:t>
                      </a:r>
                      <a:r>
                        <a:rPr lang="zh-CN" sz="2400" dirty="0" smtClean="0">
                          <a:solidFill>
                            <a:srgbClr val="000000"/>
                          </a:solidFill>
                          <a:effectLst/>
                          <a:latin typeface="宋体" pitchFamily="2" charset="-122"/>
                          <a:ea typeface="宋体" pitchFamily="2" charset="-122"/>
                          <a:cs typeface="Times New Roman"/>
                        </a:rPr>
                        <a:t>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就业</a:t>
                      </a:r>
                      <a:r>
                        <a:rPr lang="zh-CN" sz="2400" dirty="0">
                          <a:solidFill>
                            <a:srgbClr val="000000"/>
                          </a:solidFill>
                          <a:effectLst/>
                          <a:latin typeface="宋体" pitchFamily="2" charset="-122"/>
                          <a:ea typeface="宋体" pitchFamily="2" charset="-122"/>
                          <a:cs typeface="Times New Roman"/>
                        </a:rPr>
                        <a:t>压力</a:t>
                      </a:r>
                      <a:r>
                        <a:rPr lang="zh-CN" sz="2400" dirty="0" smtClean="0">
                          <a:solidFill>
                            <a:srgbClr val="000000"/>
                          </a:solidFill>
                          <a:effectLst/>
                          <a:latin typeface="宋体" pitchFamily="2" charset="-122"/>
                          <a:ea typeface="宋体" pitchFamily="2" charset="-122"/>
                          <a:cs typeface="Times New Roman"/>
                        </a:rPr>
                        <a:t>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环境恶化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资源</a:t>
                      </a:r>
                      <a:r>
                        <a:rPr lang="zh-CN" sz="2400" dirty="0">
                          <a:solidFill>
                            <a:srgbClr val="000000"/>
                          </a:solidFill>
                          <a:effectLst/>
                          <a:latin typeface="宋体" pitchFamily="2" charset="-122"/>
                          <a:ea typeface="宋体" pitchFamily="2" charset="-122"/>
                          <a:cs typeface="Times New Roman"/>
                        </a:rPr>
                        <a:t>浪费</a:t>
                      </a:r>
                      <a:r>
                        <a:rPr lang="zh-CN" sz="2400" dirty="0" smtClean="0">
                          <a:solidFill>
                            <a:srgbClr val="000000"/>
                          </a:solidFill>
                          <a:effectLst/>
                          <a:latin typeface="宋体" pitchFamily="2" charset="-122"/>
                          <a:ea typeface="宋体" pitchFamily="2" charset="-122"/>
                          <a:cs typeface="Times New Roman"/>
                        </a:rPr>
                        <a:t>严重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自主</a:t>
                      </a:r>
                      <a:r>
                        <a:rPr lang="zh-CN" sz="2400" dirty="0">
                          <a:solidFill>
                            <a:srgbClr val="000000"/>
                          </a:solidFill>
                          <a:effectLst/>
                          <a:latin typeface="宋体" pitchFamily="2" charset="-122"/>
                          <a:ea typeface="宋体" pitchFamily="2" charset="-122"/>
                          <a:cs typeface="Times New Roman"/>
                        </a:rPr>
                        <a:t>创新能力</a:t>
                      </a:r>
                      <a:r>
                        <a:rPr lang="zh-CN" sz="2400" dirty="0" smtClean="0">
                          <a:solidFill>
                            <a:srgbClr val="000000"/>
                          </a:solidFill>
                          <a:effectLst/>
                          <a:latin typeface="宋体" pitchFamily="2" charset="-122"/>
                          <a:ea typeface="宋体" pitchFamily="2" charset="-122"/>
                          <a:cs typeface="Times New Roman"/>
                        </a:rPr>
                        <a:t>不足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住房</a:t>
                      </a:r>
                      <a:r>
                        <a:rPr lang="zh-CN" sz="2400" dirty="0">
                          <a:solidFill>
                            <a:srgbClr val="000000"/>
                          </a:solidFill>
                          <a:effectLst/>
                          <a:latin typeface="宋体" pitchFamily="2" charset="-122"/>
                          <a:ea typeface="宋体" pitchFamily="2" charset="-122"/>
                          <a:cs typeface="Times New Roman"/>
                        </a:rPr>
                        <a:t>难、看病难、上学难等问题比较突出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403259521"/>
              </p:ext>
            </p:extLst>
          </p:nvPr>
        </p:nvGraphicFramePr>
        <p:xfrm>
          <a:off x="897038" y="1487682"/>
          <a:ext cx="10655626" cy="4937760"/>
        </p:xfrm>
        <a:graphic>
          <a:graphicData uri="http://schemas.openxmlformats.org/drawingml/2006/table">
            <a:tbl>
              <a:tblPr firstRow="1" firstCol="1" bandRow="1"/>
              <a:tblGrid>
                <a:gridCol w="1511625"/>
                <a:gridCol w="1494264"/>
                <a:gridCol w="7649737"/>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●知道我国的基本国情，知道进入新时代我国社会的主要矛盾</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正确理解我国社会主义初级阶段的基本路线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建设</a:t>
                      </a:r>
                      <a:r>
                        <a:rPr lang="zh-CN" sz="2400" dirty="0">
                          <a:solidFill>
                            <a:srgbClr val="000000"/>
                          </a:solidFill>
                          <a:effectLst/>
                          <a:latin typeface="宋体" pitchFamily="2" charset="-122"/>
                          <a:ea typeface="宋体" pitchFamily="2" charset="-122"/>
                          <a:cs typeface="Times New Roman"/>
                        </a:rPr>
                        <a:t>富强民主文明和谐美丽的社会主义现代化强国是基本路线规定的党在社会主义初级阶段的奋斗目标</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一个中心、两个基本点”是基本路线核心</a:t>
                      </a:r>
                      <a:r>
                        <a:rPr lang="zh-CN" sz="2400" dirty="0" smtClean="0">
                          <a:solidFill>
                            <a:srgbClr val="000000"/>
                          </a:solidFill>
                          <a:effectLst/>
                          <a:latin typeface="宋体" pitchFamily="2" charset="-122"/>
                          <a:ea typeface="宋体" pitchFamily="2" charset="-122"/>
                          <a:cs typeface="Times New Roman"/>
                        </a:rPr>
                        <a:t>内容</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实现社会主义现代化奋斗目标的基本途径</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领导</a:t>
                      </a:r>
                      <a:r>
                        <a:rPr lang="zh-CN" sz="2400" dirty="0">
                          <a:solidFill>
                            <a:srgbClr val="000000"/>
                          </a:solidFill>
                          <a:effectLst/>
                          <a:latin typeface="宋体" pitchFamily="2" charset="-122"/>
                          <a:ea typeface="宋体" pitchFamily="2" charset="-122"/>
                          <a:cs typeface="Times New Roman"/>
                        </a:rPr>
                        <a:t>和团结全国各族人民是实现现代化奋斗目标的领导力量和依靠力量</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自力更生</a:t>
                      </a:r>
                      <a:r>
                        <a:rPr lang="zh-CN" sz="2400" dirty="0">
                          <a:solidFill>
                            <a:srgbClr val="000000"/>
                          </a:solidFill>
                          <a:effectLst/>
                          <a:latin typeface="宋体" pitchFamily="2" charset="-122"/>
                          <a:ea typeface="宋体" pitchFamily="2" charset="-122"/>
                          <a:cs typeface="Times New Roman"/>
                        </a:rPr>
                        <a:t>、艰苦创业是实现社会主义初级阶段奋斗目标的根本立足点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5514338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294044880"/>
              </p:ext>
            </p:extLst>
          </p:nvPr>
        </p:nvGraphicFramePr>
        <p:xfrm>
          <a:off x="1053155" y="1777613"/>
          <a:ext cx="9763528" cy="3697636"/>
        </p:xfrm>
        <a:graphic>
          <a:graphicData uri="http://schemas.openxmlformats.org/drawingml/2006/table">
            <a:tbl>
              <a:tblPr firstRow="1" firstCol="1" bandRow="1"/>
              <a:tblGrid>
                <a:gridCol w="2102640"/>
                <a:gridCol w="2497873"/>
                <a:gridCol w="5163015"/>
              </a:tblGrid>
              <a:tr h="65252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5112">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●知道我国的基本国情，知道进入新时代我国社会的主要矛盾</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进入</a:t>
                      </a:r>
                      <a:r>
                        <a:rPr lang="zh-CN" sz="2400" dirty="0" smtClean="0">
                          <a:solidFill>
                            <a:srgbClr val="000000"/>
                          </a:solidFill>
                          <a:effectLst/>
                          <a:latin typeface="宋体" pitchFamily="2" charset="-122"/>
                          <a:ea typeface="宋体" pitchFamily="2" charset="-122"/>
                          <a:cs typeface="Times New Roman"/>
                        </a:rPr>
                        <a:t>新时代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社会主要矛盾是什么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人民日益增长的美好生活需要和不平衡不充分的发展之间的矛盾</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30201248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087679393"/>
              </p:ext>
            </p:extLst>
          </p:nvPr>
        </p:nvGraphicFramePr>
        <p:xfrm>
          <a:off x="1019700" y="1438507"/>
          <a:ext cx="10376845" cy="5006340"/>
        </p:xfrm>
        <a:graphic>
          <a:graphicData uri="http://schemas.openxmlformats.org/drawingml/2006/table">
            <a:tbl>
              <a:tblPr firstRow="1" firstCol="1" bandRow="1"/>
              <a:tblGrid>
                <a:gridCol w="1472076"/>
                <a:gridCol w="1388848"/>
                <a:gridCol w="7515921"/>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●知道我国的基本国情，知道进入新时代我国社会的主要矛盾</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为什么说中国特色社会主义进入了新时代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改革开放以来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中国共产党</a:t>
                      </a:r>
                      <a:r>
                        <a:rPr lang="zh-CN" sz="2400" dirty="0">
                          <a:solidFill>
                            <a:srgbClr val="000000"/>
                          </a:solidFill>
                          <a:effectLst/>
                          <a:latin typeface="宋体" pitchFamily="2" charset="-122"/>
                          <a:ea typeface="宋体" pitchFamily="2" charset="-122"/>
                          <a:cs typeface="Times New Roman"/>
                        </a:rPr>
                        <a:t>领导全国各族人民在建设中国特色社会主义伟大事业的征程上不断取得新的伟大成就</a:t>
                      </a:r>
                    </a:p>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经济实力、科技实力、国防实力、综合国力进入世界</a:t>
                      </a:r>
                      <a:r>
                        <a:rPr lang="zh-CN" sz="2400" dirty="0" smtClean="0">
                          <a:solidFill>
                            <a:srgbClr val="000000"/>
                          </a:solidFill>
                          <a:effectLst/>
                          <a:latin typeface="宋体" pitchFamily="2" charset="-122"/>
                          <a:ea typeface="宋体" pitchFamily="2" charset="-122"/>
                          <a:cs typeface="Times New Roman"/>
                        </a:rPr>
                        <a:t>前列</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国际</a:t>
                      </a:r>
                      <a:r>
                        <a:rPr lang="zh-CN" sz="2400" dirty="0">
                          <a:solidFill>
                            <a:srgbClr val="000000"/>
                          </a:solidFill>
                          <a:effectLst/>
                          <a:latin typeface="宋体" pitchFamily="2" charset="-122"/>
                          <a:ea typeface="宋体" pitchFamily="2" charset="-122"/>
                          <a:cs typeface="Times New Roman"/>
                        </a:rPr>
                        <a:t>地位实现前所未有的</a:t>
                      </a:r>
                      <a:r>
                        <a:rPr lang="zh-CN" sz="2400" dirty="0" smtClean="0">
                          <a:solidFill>
                            <a:srgbClr val="000000"/>
                          </a:solidFill>
                          <a:effectLst/>
                          <a:latin typeface="宋体" pitchFamily="2" charset="-122"/>
                          <a:ea typeface="宋体" pitchFamily="2" charset="-122"/>
                          <a:cs typeface="Times New Roman"/>
                        </a:rPr>
                        <a:t>提升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党</a:t>
                      </a:r>
                      <a:r>
                        <a:rPr lang="zh-CN" sz="2400" dirty="0">
                          <a:solidFill>
                            <a:srgbClr val="000000"/>
                          </a:solidFill>
                          <a:effectLst/>
                          <a:latin typeface="宋体" pitchFamily="2" charset="-122"/>
                          <a:ea typeface="宋体" pitchFamily="2" charset="-122"/>
                          <a:cs typeface="Times New Roman"/>
                        </a:rPr>
                        <a:t>的面貌、国家的面貌、人民的面貌、军队的面貌、中华民族的面貌发生了前所未有的</a:t>
                      </a:r>
                      <a:r>
                        <a:rPr lang="zh-CN" sz="2400" dirty="0" smtClean="0">
                          <a:solidFill>
                            <a:srgbClr val="000000"/>
                          </a:solidFill>
                          <a:effectLst/>
                          <a:latin typeface="宋体" pitchFamily="2" charset="-122"/>
                          <a:ea typeface="宋体" pitchFamily="2" charset="-122"/>
                          <a:cs typeface="Times New Roman"/>
                        </a:rPr>
                        <a:t>变化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中华民族</a:t>
                      </a:r>
                      <a:r>
                        <a:rPr lang="zh-CN" sz="2400" dirty="0">
                          <a:solidFill>
                            <a:srgbClr val="000000"/>
                          </a:solidFill>
                          <a:effectLst/>
                          <a:latin typeface="宋体" pitchFamily="2" charset="-122"/>
                          <a:ea typeface="宋体" pitchFamily="2" charset="-122"/>
                          <a:cs typeface="Times New Roman"/>
                        </a:rPr>
                        <a:t>正以崭新姿态屹立于世界的东方。经过长期</a:t>
                      </a:r>
                      <a:r>
                        <a:rPr lang="zh-CN" sz="2400" dirty="0" smtClean="0">
                          <a:solidFill>
                            <a:srgbClr val="000000"/>
                          </a:solidFill>
                          <a:effectLst/>
                          <a:latin typeface="宋体" pitchFamily="2" charset="-122"/>
                          <a:ea typeface="宋体" pitchFamily="2" charset="-122"/>
                          <a:cs typeface="Times New Roman"/>
                        </a:rPr>
                        <a:t>努力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中国</a:t>
                      </a:r>
                      <a:r>
                        <a:rPr lang="zh-CN" sz="2400" dirty="0">
                          <a:solidFill>
                            <a:srgbClr val="000000"/>
                          </a:solidFill>
                          <a:effectLst/>
                          <a:latin typeface="宋体" pitchFamily="2" charset="-122"/>
                          <a:ea typeface="宋体" pitchFamily="2" charset="-122"/>
                          <a:cs typeface="Times New Roman"/>
                        </a:rPr>
                        <a:t>特色社会主义进入了</a:t>
                      </a:r>
                      <a:r>
                        <a:rPr lang="zh-CN" sz="2400" dirty="0" smtClean="0">
                          <a:solidFill>
                            <a:srgbClr val="000000"/>
                          </a:solidFill>
                          <a:effectLst/>
                          <a:latin typeface="宋体" pitchFamily="2" charset="-122"/>
                          <a:ea typeface="宋体" pitchFamily="2" charset="-122"/>
                          <a:cs typeface="Times New Roman"/>
                        </a:rPr>
                        <a:t>新时代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这</a:t>
                      </a:r>
                      <a:r>
                        <a:rPr lang="zh-CN" sz="2400" dirty="0">
                          <a:solidFill>
                            <a:srgbClr val="000000"/>
                          </a:solidFill>
                          <a:effectLst/>
                          <a:latin typeface="宋体" pitchFamily="2" charset="-122"/>
                          <a:ea typeface="宋体" pitchFamily="2" charset="-122"/>
                          <a:cs typeface="Times New Roman"/>
                        </a:rPr>
                        <a:t>是我国发展新的历史方位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0329002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471088370"/>
              </p:ext>
            </p:extLst>
          </p:nvPr>
        </p:nvGraphicFramePr>
        <p:xfrm>
          <a:off x="1030851" y="1561170"/>
          <a:ext cx="9852738" cy="4460489"/>
        </p:xfrm>
        <a:graphic>
          <a:graphicData uri="http://schemas.openxmlformats.org/drawingml/2006/table">
            <a:tbl>
              <a:tblPr firstRow="1" firstCol="1" bandRow="1"/>
              <a:tblGrid>
                <a:gridCol w="1411266"/>
                <a:gridCol w="1984917"/>
                <a:gridCol w="6456555"/>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1849">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●知道我国的基本国情，知道进入新时代我国社会的主要矛盾</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中国特色社会主义进入新时代有什么重要意义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中国</a:t>
                      </a:r>
                      <a:r>
                        <a:rPr lang="zh-CN" sz="2400" dirty="0">
                          <a:solidFill>
                            <a:srgbClr val="000000"/>
                          </a:solidFill>
                          <a:effectLst/>
                          <a:latin typeface="宋体" pitchFamily="2" charset="-122"/>
                          <a:ea typeface="宋体" pitchFamily="2" charset="-122"/>
                          <a:cs typeface="Times New Roman"/>
                        </a:rPr>
                        <a:t>特色社会主义进入</a:t>
                      </a:r>
                      <a:r>
                        <a:rPr lang="zh-CN" sz="2400" dirty="0" smtClean="0">
                          <a:solidFill>
                            <a:srgbClr val="000000"/>
                          </a:solidFill>
                          <a:effectLst/>
                          <a:latin typeface="宋体" pitchFamily="2" charset="-122"/>
                          <a:ea typeface="宋体" pitchFamily="2" charset="-122"/>
                          <a:cs typeface="Times New Roman"/>
                        </a:rPr>
                        <a:t>新时代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意味着</a:t>
                      </a:r>
                      <a:r>
                        <a:rPr lang="zh-CN" sz="2400" dirty="0">
                          <a:solidFill>
                            <a:srgbClr val="000000"/>
                          </a:solidFill>
                          <a:effectLst/>
                          <a:latin typeface="宋体" pitchFamily="2" charset="-122"/>
                          <a:ea typeface="宋体" pitchFamily="2" charset="-122"/>
                          <a:cs typeface="Times New Roman"/>
                        </a:rPr>
                        <a:t>近代以来久经磨难的中华民族迎来了从站起来、富起来到强起来的伟大</a:t>
                      </a:r>
                      <a:r>
                        <a:rPr lang="zh-CN" sz="2400" dirty="0" smtClean="0">
                          <a:solidFill>
                            <a:srgbClr val="000000"/>
                          </a:solidFill>
                          <a:effectLst/>
                          <a:latin typeface="宋体" pitchFamily="2" charset="-122"/>
                          <a:ea typeface="宋体" pitchFamily="2" charset="-122"/>
                          <a:cs typeface="Times New Roman"/>
                        </a:rPr>
                        <a:t>飞跃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迎来</a:t>
                      </a:r>
                      <a:r>
                        <a:rPr lang="zh-CN" sz="2400" dirty="0">
                          <a:solidFill>
                            <a:srgbClr val="000000"/>
                          </a:solidFill>
                          <a:effectLst/>
                          <a:latin typeface="宋体" pitchFamily="2" charset="-122"/>
                          <a:ea typeface="宋体" pitchFamily="2" charset="-122"/>
                          <a:cs typeface="Times New Roman"/>
                        </a:rPr>
                        <a:t>了实现中华民族伟大复兴的光明前景</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意味着</a:t>
                      </a:r>
                      <a:r>
                        <a:rPr lang="zh-CN" sz="2400" dirty="0">
                          <a:solidFill>
                            <a:srgbClr val="000000"/>
                          </a:solidFill>
                          <a:effectLst/>
                          <a:latin typeface="宋体" pitchFamily="2" charset="-122"/>
                          <a:ea typeface="宋体" pitchFamily="2" charset="-122"/>
                          <a:cs typeface="Times New Roman"/>
                        </a:rPr>
                        <a:t>科学社会主义在</a:t>
                      </a:r>
                      <a:r>
                        <a:rPr lang="en-US" sz="2400" dirty="0">
                          <a:solidFill>
                            <a:srgbClr val="000000"/>
                          </a:solidFill>
                          <a:effectLst/>
                          <a:latin typeface="宋体" pitchFamily="2" charset="-122"/>
                          <a:ea typeface="宋体" pitchFamily="2" charset="-122"/>
                          <a:cs typeface="Times New Roman"/>
                        </a:rPr>
                        <a:t>21</a:t>
                      </a:r>
                      <a:r>
                        <a:rPr lang="zh-CN" sz="2400" dirty="0">
                          <a:solidFill>
                            <a:srgbClr val="000000"/>
                          </a:solidFill>
                          <a:effectLst/>
                          <a:latin typeface="宋体" pitchFamily="2" charset="-122"/>
                          <a:ea typeface="宋体" pitchFamily="2" charset="-122"/>
                          <a:cs typeface="Times New Roman"/>
                        </a:rPr>
                        <a:t>世纪的中国焕发出强大的生机</a:t>
                      </a:r>
                      <a:r>
                        <a:rPr lang="zh-CN" sz="2400" dirty="0" smtClean="0">
                          <a:solidFill>
                            <a:srgbClr val="000000"/>
                          </a:solidFill>
                          <a:effectLst/>
                          <a:latin typeface="宋体" pitchFamily="2" charset="-122"/>
                          <a:ea typeface="宋体" pitchFamily="2" charset="-122"/>
                          <a:cs typeface="Times New Roman"/>
                        </a:rPr>
                        <a:t>活力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世界上高高举起了中国特色社会主义伟大</a:t>
                      </a:r>
                      <a:r>
                        <a:rPr lang="zh-CN" sz="2400" dirty="0" smtClean="0">
                          <a:solidFill>
                            <a:srgbClr val="000000"/>
                          </a:solidFill>
                          <a:effectLst/>
                          <a:latin typeface="宋体" pitchFamily="2" charset="-122"/>
                          <a:ea typeface="宋体" pitchFamily="2" charset="-122"/>
                          <a:cs typeface="Times New Roman"/>
                        </a:rPr>
                        <a:t>旗帜</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9205362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254893698"/>
              </p:ext>
            </p:extLst>
          </p:nvPr>
        </p:nvGraphicFramePr>
        <p:xfrm>
          <a:off x="1064306" y="1906858"/>
          <a:ext cx="10231878" cy="4170556"/>
        </p:xfrm>
        <a:graphic>
          <a:graphicData uri="http://schemas.openxmlformats.org/drawingml/2006/table">
            <a:tbl>
              <a:tblPr firstRow="1" firstCol="1" bandRow="1"/>
              <a:tblGrid>
                <a:gridCol w="2183102"/>
                <a:gridCol w="2091223"/>
                <a:gridCol w="5957553"/>
              </a:tblGrid>
              <a:tr h="59579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4762">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●知道我国的基本国情，知道进入新时代我国社会的主要矛盾</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中国特色社会主义进入新时代有什么重要意义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意味着</a:t>
                      </a:r>
                      <a:r>
                        <a:rPr lang="zh-CN" sz="2400" dirty="0">
                          <a:solidFill>
                            <a:srgbClr val="000000"/>
                          </a:solidFill>
                          <a:effectLst/>
                          <a:latin typeface="宋体" pitchFamily="2" charset="-122"/>
                          <a:ea typeface="宋体" pitchFamily="2" charset="-122"/>
                          <a:cs typeface="Times New Roman"/>
                        </a:rPr>
                        <a:t>中国特色社会主义道路、理论、制度、文化不断</a:t>
                      </a:r>
                      <a:r>
                        <a:rPr lang="zh-CN" sz="2400" dirty="0" smtClean="0">
                          <a:solidFill>
                            <a:srgbClr val="000000"/>
                          </a:solidFill>
                          <a:effectLst/>
                          <a:latin typeface="宋体" pitchFamily="2" charset="-122"/>
                          <a:ea typeface="宋体" pitchFamily="2" charset="-122"/>
                          <a:cs typeface="Times New Roman"/>
                        </a:rPr>
                        <a:t>发展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拓展</a:t>
                      </a:r>
                      <a:r>
                        <a:rPr lang="zh-CN" sz="2400" dirty="0">
                          <a:solidFill>
                            <a:srgbClr val="000000"/>
                          </a:solidFill>
                          <a:effectLst/>
                          <a:latin typeface="宋体" pitchFamily="2" charset="-122"/>
                          <a:ea typeface="宋体" pitchFamily="2" charset="-122"/>
                          <a:cs typeface="Times New Roman"/>
                        </a:rPr>
                        <a:t>了发展中国家走向现代化的</a:t>
                      </a:r>
                      <a:r>
                        <a:rPr lang="zh-CN" sz="2400" dirty="0" smtClean="0">
                          <a:solidFill>
                            <a:srgbClr val="000000"/>
                          </a:solidFill>
                          <a:effectLst/>
                          <a:latin typeface="宋体" pitchFamily="2" charset="-122"/>
                          <a:ea typeface="宋体" pitchFamily="2" charset="-122"/>
                          <a:cs typeface="Times New Roman"/>
                        </a:rPr>
                        <a:t>途径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给</a:t>
                      </a:r>
                      <a:r>
                        <a:rPr lang="zh-CN" sz="2400" dirty="0">
                          <a:solidFill>
                            <a:srgbClr val="000000"/>
                          </a:solidFill>
                          <a:effectLst/>
                          <a:latin typeface="宋体" pitchFamily="2" charset="-122"/>
                          <a:ea typeface="宋体" pitchFamily="2" charset="-122"/>
                          <a:cs typeface="Times New Roman"/>
                        </a:rPr>
                        <a:t>世界上那些既希望加快发展又希望保持自身独立性的国家和民族提供了全新</a:t>
                      </a:r>
                      <a:r>
                        <a:rPr lang="zh-CN" sz="2400" dirty="0" smtClean="0">
                          <a:solidFill>
                            <a:srgbClr val="000000"/>
                          </a:solidFill>
                          <a:effectLst/>
                          <a:latin typeface="宋体" pitchFamily="2" charset="-122"/>
                          <a:ea typeface="宋体" pitchFamily="2" charset="-122"/>
                          <a:cs typeface="Times New Roman"/>
                        </a:rPr>
                        <a:t>选择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解决人类问题贡献了中国智慧和中国方案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71088229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3470386419"/>
              </p:ext>
            </p:extLst>
          </p:nvPr>
        </p:nvGraphicFramePr>
        <p:xfrm>
          <a:off x="1075457" y="1438507"/>
          <a:ext cx="9986554" cy="5043856"/>
        </p:xfrm>
        <a:graphic>
          <a:graphicData uri="http://schemas.openxmlformats.org/drawingml/2006/table">
            <a:tbl>
              <a:tblPr firstRow="1" firstCol="1" bandRow="1"/>
              <a:tblGrid>
                <a:gridCol w="2130759"/>
                <a:gridCol w="2079462"/>
                <a:gridCol w="5776333"/>
              </a:tblGrid>
              <a:tr h="65473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8416">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●知道我国的基本国情，知道进入新时代我国社会的主要矛盾</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进入</a:t>
                      </a:r>
                      <a:r>
                        <a:rPr lang="zh-CN" sz="2400" dirty="0" smtClean="0">
                          <a:solidFill>
                            <a:srgbClr val="000000"/>
                          </a:solidFill>
                          <a:effectLst/>
                          <a:latin typeface="宋体" pitchFamily="2" charset="-122"/>
                          <a:ea typeface="宋体" pitchFamily="2" charset="-122"/>
                          <a:cs typeface="Times New Roman"/>
                        </a:rPr>
                        <a:t>新时代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中国</a:t>
                      </a:r>
                      <a:r>
                        <a:rPr lang="zh-CN" sz="2400" dirty="0">
                          <a:solidFill>
                            <a:srgbClr val="000000"/>
                          </a:solidFill>
                          <a:effectLst/>
                          <a:latin typeface="宋体" pitchFamily="2" charset="-122"/>
                          <a:ea typeface="宋体" pitchFamily="2" charset="-122"/>
                          <a:cs typeface="Times New Roman"/>
                        </a:rPr>
                        <a:t>特色社会主义伟大事业的指导思想是什么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进入</a:t>
                      </a:r>
                      <a:r>
                        <a:rPr lang="zh-CN" sz="2400" dirty="0" smtClean="0">
                          <a:solidFill>
                            <a:srgbClr val="000000"/>
                          </a:solidFill>
                          <a:effectLst/>
                          <a:latin typeface="宋体" pitchFamily="2" charset="-122"/>
                          <a:ea typeface="宋体" pitchFamily="2" charset="-122"/>
                          <a:cs typeface="Times New Roman"/>
                        </a:rPr>
                        <a:t>新时代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中国共产党</a:t>
                      </a:r>
                      <a:r>
                        <a:rPr lang="zh-CN" sz="2400" dirty="0">
                          <a:solidFill>
                            <a:srgbClr val="000000"/>
                          </a:solidFill>
                          <a:effectLst/>
                          <a:latin typeface="宋体" pitchFamily="2" charset="-122"/>
                          <a:ea typeface="宋体" pitchFamily="2" charset="-122"/>
                          <a:cs typeface="Times New Roman"/>
                        </a:rPr>
                        <a:t>领导全国各族</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马克思列宁主义、毛泽东思想、邓小平理论、“三个代表”重要思想、科学发展观、习近平新时代中国特色社会主义思想的指引</a:t>
                      </a:r>
                      <a:r>
                        <a:rPr lang="zh-CN" sz="2400" dirty="0" smtClean="0">
                          <a:solidFill>
                            <a:srgbClr val="000000"/>
                          </a:solidFill>
                          <a:effectLst/>
                          <a:latin typeface="宋体" pitchFamily="2" charset="-122"/>
                          <a:ea typeface="宋体" pitchFamily="2" charset="-122"/>
                          <a:cs typeface="Times New Roman"/>
                        </a:rPr>
                        <a:t>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全面</a:t>
                      </a:r>
                      <a:r>
                        <a:rPr lang="zh-CN" sz="2400" dirty="0">
                          <a:solidFill>
                            <a:srgbClr val="000000"/>
                          </a:solidFill>
                          <a:effectLst/>
                          <a:latin typeface="宋体" pitchFamily="2" charset="-122"/>
                          <a:ea typeface="宋体" pitchFamily="2" charset="-122"/>
                          <a:cs typeface="Times New Roman"/>
                        </a:rPr>
                        <a:t>擘画中国特色社会主义伟大事业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63127155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80847227"/>
              </p:ext>
            </p:extLst>
          </p:nvPr>
        </p:nvGraphicFramePr>
        <p:xfrm>
          <a:off x="1042003" y="1694984"/>
          <a:ext cx="10209577" cy="4092499"/>
        </p:xfrm>
        <a:graphic>
          <a:graphicData uri="http://schemas.openxmlformats.org/drawingml/2006/table">
            <a:tbl>
              <a:tblPr firstRow="1" firstCol="1" bandRow="1"/>
              <a:tblGrid>
                <a:gridCol w="1674129"/>
                <a:gridCol w="2274675"/>
                <a:gridCol w="6260773"/>
              </a:tblGrid>
              <a:tr h="61338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9115">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●知道“两个一百年”的奋斗目标</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新时代我国经济社会发展的战略目标是什么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到建党</a:t>
                      </a:r>
                      <a:r>
                        <a:rPr lang="zh-CN" sz="2400" dirty="0" smtClean="0">
                          <a:solidFill>
                            <a:srgbClr val="000000"/>
                          </a:solidFill>
                          <a:effectLst/>
                          <a:latin typeface="宋体" pitchFamily="2" charset="-122"/>
                          <a:ea typeface="宋体" pitchFamily="2" charset="-122"/>
                          <a:cs typeface="Times New Roman"/>
                        </a:rPr>
                        <a:t>一百年时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全面</a:t>
                      </a:r>
                      <a:r>
                        <a:rPr lang="zh-CN" sz="2400" dirty="0">
                          <a:solidFill>
                            <a:srgbClr val="000000"/>
                          </a:solidFill>
                          <a:effectLst/>
                          <a:latin typeface="宋体" pitchFamily="2" charset="-122"/>
                          <a:ea typeface="宋体" pitchFamily="2" charset="-122"/>
                          <a:cs typeface="Times New Roman"/>
                        </a:rPr>
                        <a:t>建成</a:t>
                      </a:r>
                      <a:r>
                        <a:rPr lang="zh-CN" sz="2400" dirty="0" smtClean="0">
                          <a:solidFill>
                            <a:srgbClr val="000000"/>
                          </a:solidFill>
                          <a:effectLst/>
                          <a:latin typeface="宋体" pitchFamily="2" charset="-122"/>
                          <a:ea typeface="宋体" pitchFamily="2" charset="-122"/>
                          <a:cs typeface="Times New Roman"/>
                        </a:rPr>
                        <a:t>小康社会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到</a:t>
                      </a:r>
                      <a:r>
                        <a:rPr lang="zh-CN" sz="2400" dirty="0">
                          <a:solidFill>
                            <a:srgbClr val="000000"/>
                          </a:solidFill>
                          <a:effectLst/>
                          <a:latin typeface="宋体" pitchFamily="2" charset="-122"/>
                          <a:ea typeface="宋体" pitchFamily="2" charset="-122"/>
                          <a:cs typeface="Times New Roman"/>
                        </a:rPr>
                        <a:t>新中国成立</a:t>
                      </a:r>
                      <a:r>
                        <a:rPr lang="zh-CN" sz="2400" dirty="0" smtClean="0">
                          <a:solidFill>
                            <a:srgbClr val="000000"/>
                          </a:solidFill>
                          <a:effectLst/>
                          <a:latin typeface="宋体" pitchFamily="2" charset="-122"/>
                          <a:ea typeface="宋体" pitchFamily="2" charset="-122"/>
                          <a:cs typeface="Times New Roman"/>
                        </a:rPr>
                        <a:t>一百年时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全面</a:t>
                      </a:r>
                      <a:r>
                        <a:rPr lang="zh-CN" sz="2400" dirty="0">
                          <a:solidFill>
                            <a:srgbClr val="000000"/>
                          </a:solidFill>
                          <a:effectLst/>
                          <a:latin typeface="宋体" pitchFamily="2" charset="-122"/>
                          <a:ea typeface="宋体" pitchFamily="2" charset="-122"/>
                          <a:cs typeface="Times New Roman"/>
                        </a:rPr>
                        <a:t>建成社会主义现代化强国</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“两个一百年”奋斗目标</a:t>
                      </a:r>
                      <a:r>
                        <a:rPr lang="en-US" sz="2400" b="1" dirty="0">
                          <a:solidFill>
                            <a:srgbClr val="000000"/>
                          </a:solidFill>
                          <a:effectLst/>
                          <a:latin typeface="宋体" pitchFamily="2" charset="-122"/>
                          <a:ea typeface="宋体" pitchFamily="2" charset="-122"/>
                          <a:cs typeface="Times New Roman"/>
                        </a:rPr>
                        <a:t>)</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81092986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832421316"/>
              </p:ext>
            </p:extLst>
          </p:nvPr>
        </p:nvGraphicFramePr>
        <p:xfrm>
          <a:off x="1042003" y="1694984"/>
          <a:ext cx="10209577" cy="4092499"/>
        </p:xfrm>
        <a:graphic>
          <a:graphicData uri="http://schemas.openxmlformats.org/drawingml/2006/table">
            <a:tbl>
              <a:tblPr firstRow="1" firstCol="1" bandRow="1"/>
              <a:tblGrid>
                <a:gridCol w="1674129"/>
                <a:gridCol w="2274675"/>
                <a:gridCol w="6260773"/>
              </a:tblGrid>
              <a:tr h="61338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9115">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●知道“两个一百年”的奋斗目标</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从</a:t>
                      </a:r>
                      <a:r>
                        <a:rPr lang="en-US" sz="2400" dirty="0">
                          <a:solidFill>
                            <a:srgbClr val="000000"/>
                          </a:solidFill>
                          <a:effectLst/>
                          <a:latin typeface="宋体" pitchFamily="2" charset="-122"/>
                          <a:ea typeface="宋体" pitchFamily="2" charset="-122"/>
                          <a:cs typeface="Times New Roman"/>
                        </a:rPr>
                        <a:t>2020</a:t>
                      </a:r>
                      <a:r>
                        <a:rPr lang="zh-CN" sz="2400" dirty="0">
                          <a:solidFill>
                            <a:srgbClr val="000000"/>
                          </a:solidFill>
                          <a:effectLst/>
                          <a:latin typeface="宋体" pitchFamily="2" charset="-122"/>
                          <a:ea typeface="宋体" pitchFamily="2" charset="-122"/>
                          <a:cs typeface="Times New Roman"/>
                        </a:rPr>
                        <a:t>年到本世纪中叶我国两个阶段的奋斗目标分别是什么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从</a:t>
                      </a:r>
                      <a:r>
                        <a:rPr lang="en-US" sz="2400" dirty="0">
                          <a:solidFill>
                            <a:srgbClr val="000000"/>
                          </a:solidFill>
                          <a:effectLst/>
                          <a:latin typeface="宋体" pitchFamily="2" charset="-122"/>
                          <a:ea typeface="宋体" pitchFamily="2" charset="-122"/>
                          <a:cs typeface="Times New Roman"/>
                        </a:rPr>
                        <a:t>2020</a:t>
                      </a:r>
                      <a:r>
                        <a:rPr lang="zh-CN" sz="2400" dirty="0">
                          <a:solidFill>
                            <a:srgbClr val="000000"/>
                          </a:solidFill>
                          <a:effectLst/>
                          <a:latin typeface="宋体" pitchFamily="2" charset="-122"/>
                          <a:ea typeface="宋体" pitchFamily="2" charset="-122"/>
                          <a:cs typeface="Times New Roman"/>
                        </a:rPr>
                        <a:t>年到</a:t>
                      </a:r>
                      <a:r>
                        <a:rPr lang="en-US" sz="2400" dirty="0">
                          <a:solidFill>
                            <a:srgbClr val="000000"/>
                          </a:solidFill>
                          <a:effectLst/>
                          <a:latin typeface="宋体" pitchFamily="2" charset="-122"/>
                          <a:ea typeface="宋体" pitchFamily="2" charset="-122"/>
                          <a:cs typeface="Times New Roman"/>
                        </a:rPr>
                        <a:t>2035</a:t>
                      </a:r>
                      <a:r>
                        <a:rPr lang="zh-CN" sz="2400" dirty="0" smtClean="0">
                          <a:solidFill>
                            <a:srgbClr val="000000"/>
                          </a:solidFill>
                          <a:effectLst/>
                          <a:latin typeface="宋体" pitchFamily="2" charset="-122"/>
                          <a:ea typeface="宋体" pitchFamily="2" charset="-122"/>
                          <a:cs typeface="Times New Roman"/>
                        </a:rPr>
                        <a:t>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全面建成小康社会的基础</a:t>
                      </a:r>
                      <a:r>
                        <a:rPr lang="zh-CN" sz="2400" dirty="0" smtClean="0">
                          <a:solidFill>
                            <a:srgbClr val="000000"/>
                          </a:solidFill>
                          <a:effectLst/>
                          <a:latin typeface="宋体" pitchFamily="2" charset="-122"/>
                          <a:ea typeface="宋体" pitchFamily="2" charset="-122"/>
                          <a:cs typeface="Times New Roman"/>
                        </a:rPr>
                        <a:t>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基本</a:t>
                      </a:r>
                      <a:r>
                        <a:rPr lang="zh-CN" sz="2400" dirty="0">
                          <a:solidFill>
                            <a:srgbClr val="000000"/>
                          </a:solidFill>
                          <a:effectLst/>
                          <a:latin typeface="宋体" pitchFamily="2" charset="-122"/>
                          <a:ea typeface="宋体" pitchFamily="2" charset="-122"/>
                          <a:cs typeface="Times New Roman"/>
                        </a:rPr>
                        <a:t>实现社会主义现代化</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从</a:t>
                      </a:r>
                      <a:r>
                        <a:rPr lang="en-US" sz="2400" dirty="0">
                          <a:solidFill>
                            <a:srgbClr val="000000"/>
                          </a:solidFill>
                          <a:effectLst/>
                          <a:latin typeface="宋体" pitchFamily="2" charset="-122"/>
                          <a:ea typeface="宋体" pitchFamily="2" charset="-122"/>
                          <a:cs typeface="Times New Roman"/>
                        </a:rPr>
                        <a:t>2035</a:t>
                      </a:r>
                      <a:r>
                        <a:rPr lang="zh-CN" sz="2400" dirty="0">
                          <a:solidFill>
                            <a:srgbClr val="000000"/>
                          </a:solidFill>
                          <a:effectLst/>
                          <a:latin typeface="宋体" pitchFamily="2" charset="-122"/>
                          <a:ea typeface="宋体" pitchFamily="2" charset="-122"/>
                          <a:cs typeface="Times New Roman"/>
                        </a:rPr>
                        <a:t>年到本世纪</a:t>
                      </a:r>
                      <a:r>
                        <a:rPr lang="zh-CN" sz="2400" dirty="0" smtClean="0">
                          <a:solidFill>
                            <a:srgbClr val="000000"/>
                          </a:solidFill>
                          <a:effectLst/>
                          <a:latin typeface="宋体" pitchFamily="2" charset="-122"/>
                          <a:ea typeface="宋体" pitchFamily="2" charset="-122"/>
                          <a:cs typeface="Times New Roman"/>
                        </a:rPr>
                        <a:t>中叶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基本实现现代化的基础</a:t>
                      </a:r>
                      <a:r>
                        <a:rPr lang="zh-CN" sz="2400" dirty="0" smtClean="0">
                          <a:solidFill>
                            <a:srgbClr val="000000"/>
                          </a:solidFill>
                          <a:effectLst/>
                          <a:latin typeface="宋体" pitchFamily="2" charset="-122"/>
                          <a:ea typeface="宋体" pitchFamily="2" charset="-122"/>
                          <a:cs typeface="Times New Roman"/>
                        </a:rPr>
                        <a:t>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把</a:t>
                      </a:r>
                      <a:r>
                        <a:rPr lang="zh-CN" sz="2400" dirty="0">
                          <a:solidFill>
                            <a:srgbClr val="000000"/>
                          </a:solidFill>
                          <a:effectLst/>
                          <a:latin typeface="宋体" pitchFamily="2" charset="-122"/>
                          <a:ea typeface="宋体" pitchFamily="2" charset="-122"/>
                          <a:cs typeface="Times New Roman"/>
                        </a:rPr>
                        <a:t>我国建成富强民主文明和谐美丽的社会主义现代化强国</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281458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8" y="3044222"/>
            <a:ext cx="9879305" cy="2862322"/>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200000"/>
              </a:lnSpc>
              <a:spcAft>
                <a:spcPts val="0"/>
              </a:spcAft>
            </a:pPr>
            <a:r>
              <a:rPr lang="zh-CN" altLang="zh-CN" sz="2400" dirty="0">
                <a:solidFill>
                  <a:srgbClr val="000000"/>
                </a:solidFill>
                <a:latin typeface="宋体" pitchFamily="2" charset="-122"/>
                <a:ea typeface="宋体" pitchFamily="2" charset="-122"/>
                <a:cs typeface="Times New Roman"/>
              </a:rPr>
              <a:t>了解我国城乡、区域发展不平衡的</a:t>
            </a:r>
            <a:r>
              <a:rPr lang="zh-CN" altLang="zh-CN" sz="2400" dirty="0" smtClean="0">
                <a:solidFill>
                  <a:srgbClr val="000000"/>
                </a:solidFill>
                <a:latin typeface="宋体" pitchFamily="2" charset="-122"/>
                <a:ea typeface="宋体" pitchFamily="2" charset="-122"/>
                <a:cs typeface="Times New Roman"/>
              </a:rPr>
              <a:t>现状</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认识</a:t>
            </a:r>
            <a:r>
              <a:rPr lang="zh-CN" altLang="zh-CN" sz="2400" dirty="0">
                <a:solidFill>
                  <a:srgbClr val="000000"/>
                </a:solidFill>
                <a:latin typeface="宋体" pitchFamily="2" charset="-122"/>
                <a:ea typeface="宋体" pitchFamily="2" charset="-122"/>
                <a:cs typeface="Times New Roman"/>
              </a:rPr>
              <a:t>促进区域协调</a:t>
            </a:r>
            <a:r>
              <a:rPr lang="zh-CN" altLang="zh-CN" sz="2400" dirty="0" smtClean="0">
                <a:solidFill>
                  <a:srgbClr val="000000"/>
                </a:solidFill>
                <a:latin typeface="宋体" pitchFamily="2" charset="-122"/>
                <a:ea typeface="宋体" pitchFamily="2" charset="-122"/>
                <a:cs typeface="Times New Roman"/>
              </a:rPr>
              <a:t>发展</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推动</a:t>
            </a:r>
            <a:r>
              <a:rPr lang="zh-CN" altLang="zh-CN" sz="2400" dirty="0">
                <a:solidFill>
                  <a:srgbClr val="000000"/>
                </a:solidFill>
                <a:latin typeface="宋体" pitchFamily="2" charset="-122"/>
                <a:ea typeface="宋体" pitchFamily="2" charset="-122"/>
                <a:cs typeface="Times New Roman"/>
              </a:rPr>
              <a:t>城乡发展一体化有利于实现共同</a:t>
            </a:r>
            <a:r>
              <a:rPr lang="zh-CN" altLang="zh-CN" sz="2400" dirty="0" smtClean="0">
                <a:solidFill>
                  <a:srgbClr val="000000"/>
                </a:solidFill>
                <a:latin typeface="宋体" pitchFamily="2" charset="-122"/>
                <a:ea typeface="宋体" pitchFamily="2" charset="-122"/>
                <a:cs typeface="Times New Roman"/>
              </a:rPr>
              <a:t>富裕</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促进</a:t>
            </a:r>
            <a:r>
              <a:rPr lang="zh-CN" altLang="zh-CN" sz="2400" dirty="0">
                <a:solidFill>
                  <a:srgbClr val="000000"/>
                </a:solidFill>
                <a:latin typeface="宋体" pitchFamily="2" charset="-122"/>
                <a:ea typeface="宋体" pitchFamily="2" charset="-122"/>
                <a:cs typeface="Times New Roman"/>
              </a:rPr>
              <a:t>社会公平正义</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200000"/>
              </a:lnSpc>
              <a:spcAft>
                <a:spcPts val="0"/>
              </a:spcAft>
            </a:pP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统编教材九上第一课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924796"/>
            <a:ext cx="5006221" cy="627895"/>
            <a:chOff x="1034884" y="629878"/>
            <a:chExt cx="4546365" cy="627895"/>
          </a:xfrm>
        </p:grpSpPr>
        <p:sp>
          <p:nvSpPr>
            <p:cNvPr id="12" name="圆角矩形 6"/>
            <p:cNvSpPr/>
            <p:nvPr>
              <p:custDataLst>
                <p:tags r:id="rId1"/>
              </p:custDataLst>
            </p:nvPr>
          </p:nvSpPr>
          <p:spPr>
            <a:xfrm flipH="1">
              <a:off x="2642641" y="664168"/>
              <a:ext cx="2938608"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走向共同富裕</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3</a:t>
              </a:r>
              <a:endParaRPr lang="zh-CN" altLang="en-US" sz="2800" b="1" strike="noStrike" noProof="1">
                <a:solidFill>
                  <a:schemeClr val="bg1"/>
                </a:solidFill>
                <a:latin typeface="黑体" pitchFamily="49" charset="-122"/>
                <a:ea typeface="黑体" pitchFamily="49" charset="-122"/>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extLst>
      <p:ext uri="{BB962C8B-B14F-4D97-AF65-F5344CB8AC3E}">
        <p14:creationId xmlns:p14="http://schemas.microsoft.com/office/powerpoint/2010/main" xmlns="" val="6509154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9727" y="1750679"/>
            <a:ext cx="9746166" cy="3785652"/>
          </a:xfrm>
          <a:prstGeom prst="rect">
            <a:avLst/>
          </a:prstGeom>
        </p:spPr>
        <p:txBody>
          <a:bodyPr wrap="square">
            <a:spAutoFit/>
          </a:bodyPr>
          <a:lstStyle/>
          <a:p>
            <a:pPr>
              <a:lnSpc>
                <a:spcPct val="200000"/>
              </a:lnSpc>
            </a:pPr>
            <a:r>
              <a:rPr lang="en-US" altLang="zh-CN" sz="2400" dirty="0" smtClean="0">
                <a:latin typeface="宋体" pitchFamily="2" charset="-122"/>
                <a:ea typeface="宋体" pitchFamily="2" charset="-122"/>
              </a:rPr>
              <a:t>3</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从对河北省中考试题的统计</a:t>
            </a:r>
            <a:r>
              <a:rPr lang="zh-CN" altLang="en-US" sz="2400" dirty="0" smtClean="0">
                <a:latin typeface="宋体" pitchFamily="2" charset="-122"/>
                <a:ea typeface="宋体" pitchFamily="2" charset="-122"/>
              </a:rPr>
              <a:t>来看，关于</a:t>
            </a:r>
            <a:r>
              <a:rPr lang="zh-CN" altLang="en-US" sz="2400" dirty="0">
                <a:latin typeface="宋体" pitchFamily="2" charset="-122"/>
                <a:ea typeface="宋体" pitchFamily="2" charset="-122"/>
              </a:rPr>
              <a:t>改革开放的内容基本上都是以学科综合的形式出现</a:t>
            </a:r>
            <a:r>
              <a:rPr lang="zh-CN" altLang="en-US" sz="2400" dirty="0" smtClean="0">
                <a:latin typeface="宋体" pitchFamily="2" charset="-122"/>
                <a:ea typeface="宋体" pitchFamily="2" charset="-122"/>
              </a:rPr>
              <a:t>的，复习</a:t>
            </a:r>
            <a:r>
              <a:rPr lang="zh-CN" altLang="en-US" sz="2400" dirty="0">
                <a:latin typeface="宋体" pitchFamily="2" charset="-122"/>
                <a:ea typeface="宋体" pitchFamily="2" charset="-122"/>
              </a:rPr>
              <a:t>时要注意联系历史学科的相关内容。</a:t>
            </a:r>
          </a:p>
          <a:p>
            <a:pPr>
              <a:lnSpc>
                <a:spcPct val="20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对应</a:t>
            </a:r>
            <a:r>
              <a:rPr lang="zh-CN" altLang="en-US" sz="2400" dirty="0" smtClean="0">
                <a:latin typeface="宋体" pitchFamily="2" charset="-122"/>
                <a:ea typeface="宋体" pitchFamily="2" charset="-122"/>
              </a:rPr>
              <a:t>热点：党</a:t>
            </a:r>
            <a:r>
              <a:rPr lang="zh-CN" altLang="en-US" sz="2400" dirty="0">
                <a:latin typeface="宋体" pitchFamily="2" charset="-122"/>
                <a:ea typeface="宋体" pitchFamily="2" charset="-122"/>
              </a:rPr>
              <a:t>和国家在实施乡村振兴战略、促进城乡协调发展方面的重大</a:t>
            </a:r>
            <a:r>
              <a:rPr lang="zh-CN" altLang="en-US" sz="2400" dirty="0" smtClean="0">
                <a:latin typeface="宋体" pitchFamily="2" charset="-122"/>
                <a:ea typeface="宋体" pitchFamily="2" charset="-122"/>
              </a:rPr>
              <a:t>举措；我国</a:t>
            </a:r>
            <a:r>
              <a:rPr lang="zh-CN" altLang="en-US" sz="2400" dirty="0">
                <a:latin typeface="宋体" pitchFamily="2" charset="-122"/>
                <a:ea typeface="宋体" pitchFamily="2" charset="-122"/>
              </a:rPr>
              <a:t>在深化改革开放方面的新</a:t>
            </a:r>
            <a:r>
              <a:rPr lang="zh-CN" altLang="en-US" sz="2400" dirty="0" smtClean="0">
                <a:latin typeface="宋体" pitchFamily="2" charset="-122"/>
                <a:ea typeface="宋体" pitchFamily="2" charset="-122"/>
              </a:rPr>
              <a:t>进展，尤其</a:t>
            </a:r>
            <a:r>
              <a:rPr lang="zh-CN" altLang="en-US" sz="2400" dirty="0">
                <a:latin typeface="宋体" pitchFamily="2" charset="-122"/>
                <a:ea typeface="宋体" pitchFamily="2" charset="-122"/>
              </a:rPr>
              <a:t>是与我们生活密切相关的改革措施。</a:t>
            </a:r>
          </a:p>
        </p:txBody>
      </p:sp>
    </p:spTree>
    <p:extLst>
      <p:ext uri="{BB962C8B-B14F-4D97-AF65-F5344CB8AC3E}">
        <p14:creationId xmlns:p14="http://schemas.microsoft.com/office/powerpoint/2010/main" xmlns="" val="175533937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227181458"/>
              </p:ext>
            </p:extLst>
          </p:nvPr>
        </p:nvGraphicFramePr>
        <p:xfrm>
          <a:off x="852431" y="1476839"/>
          <a:ext cx="10611021" cy="4937760"/>
        </p:xfrm>
        <a:graphic>
          <a:graphicData uri="http://schemas.openxmlformats.org/drawingml/2006/table">
            <a:tbl>
              <a:tblPr firstRow="1" firstCol="1" bandRow="1"/>
              <a:tblGrid>
                <a:gridCol w="2459482"/>
                <a:gridCol w="2029522"/>
                <a:gridCol w="6122017"/>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●了解我国城乡、区域发展不平衡的现状，认识促进区域协调发展，推动城乡发展一体化有利于实现共同富裕，促进社会公平正义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我国社会发展不平衡表现在哪些方面</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城乡</a:t>
                      </a:r>
                      <a:r>
                        <a:rPr lang="zh-CN" sz="2400" dirty="0">
                          <a:solidFill>
                            <a:srgbClr val="000000"/>
                          </a:solidFill>
                          <a:effectLst/>
                          <a:latin typeface="宋体" pitchFamily="2" charset="-122"/>
                          <a:ea typeface="宋体" pitchFamily="2" charset="-122"/>
                          <a:cs typeface="Times New Roman"/>
                        </a:rPr>
                        <a:t>发展不平衡的</a:t>
                      </a:r>
                      <a:r>
                        <a:rPr lang="zh-CN" sz="2400" dirty="0" smtClean="0">
                          <a:solidFill>
                            <a:srgbClr val="000000"/>
                          </a:solidFill>
                          <a:effectLst/>
                          <a:latin typeface="宋体" pitchFamily="2" charset="-122"/>
                          <a:ea typeface="宋体" pitchFamily="2" charset="-122"/>
                          <a:cs typeface="Times New Roman"/>
                        </a:rPr>
                        <a:t>表现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居民</a:t>
                      </a:r>
                      <a:r>
                        <a:rPr lang="zh-CN" sz="2400" dirty="0">
                          <a:solidFill>
                            <a:srgbClr val="000000"/>
                          </a:solidFill>
                          <a:effectLst/>
                          <a:latin typeface="宋体" pitchFamily="2" charset="-122"/>
                          <a:ea typeface="宋体" pitchFamily="2" charset="-122"/>
                          <a:cs typeface="Times New Roman"/>
                        </a:rPr>
                        <a:t>收入、教育水平、医疗卫生水平、社会保障、就业率、政府公共投入等都有较大的差距</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区域</a:t>
                      </a:r>
                      <a:r>
                        <a:rPr lang="zh-CN" sz="2400" dirty="0">
                          <a:solidFill>
                            <a:srgbClr val="000000"/>
                          </a:solidFill>
                          <a:effectLst/>
                          <a:latin typeface="宋体" pitchFamily="2" charset="-122"/>
                          <a:ea typeface="宋体" pitchFamily="2" charset="-122"/>
                          <a:cs typeface="Times New Roman"/>
                        </a:rPr>
                        <a:t>发展不平衡的</a:t>
                      </a:r>
                      <a:r>
                        <a:rPr lang="zh-CN" sz="2400" dirty="0" smtClean="0">
                          <a:solidFill>
                            <a:srgbClr val="000000"/>
                          </a:solidFill>
                          <a:effectLst/>
                          <a:latin typeface="宋体" pitchFamily="2" charset="-122"/>
                          <a:ea typeface="宋体" pitchFamily="2" charset="-122"/>
                          <a:cs typeface="Times New Roman"/>
                        </a:rPr>
                        <a:t>表现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沿海</a:t>
                      </a:r>
                      <a:r>
                        <a:rPr lang="zh-CN" sz="2400" dirty="0">
                          <a:solidFill>
                            <a:srgbClr val="000000"/>
                          </a:solidFill>
                          <a:effectLst/>
                          <a:latin typeface="宋体" pitchFamily="2" charset="-122"/>
                          <a:ea typeface="宋体" pitchFamily="2" charset="-122"/>
                          <a:cs typeface="Times New Roman"/>
                        </a:rPr>
                        <a:t>与内地经济发展差距</a:t>
                      </a:r>
                      <a:r>
                        <a:rPr lang="zh-CN" sz="2400" dirty="0" smtClean="0">
                          <a:solidFill>
                            <a:srgbClr val="000000"/>
                          </a:solidFill>
                          <a:effectLst/>
                          <a:latin typeface="宋体" pitchFamily="2" charset="-122"/>
                          <a:ea typeface="宋体" pitchFamily="2" charset="-122"/>
                          <a:cs typeface="Times New Roman"/>
                        </a:rPr>
                        <a:t>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东</a:t>
                      </a:r>
                      <a:r>
                        <a:rPr lang="zh-CN" sz="2400" dirty="0">
                          <a:solidFill>
                            <a:srgbClr val="000000"/>
                          </a:solidFill>
                          <a:effectLst/>
                          <a:latin typeface="宋体" pitchFamily="2" charset="-122"/>
                          <a:ea typeface="宋体" pitchFamily="2" charset="-122"/>
                          <a:cs typeface="Times New Roman"/>
                        </a:rPr>
                        <a:t>中西部经济发展不平衡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268800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937151110"/>
              </p:ext>
            </p:extLst>
          </p:nvPr>
        </p:nvGraphicFramePr>
        <p:xfrm>
          <a:off x="863583" y="1666409"/>
          <a:ext cx="9339784" cy="4500215"/>
        </p:xfrm>
        <a:graphic>
          <a:graphicData uri="http://schemas.openxmlformats.org/drawingml/2006/table">
            <a:tbl>
              <a:tblPr firstRow="1" firstCol="1" bandRow="1"/>
              <a:tblGrid>
                <a:gridCol w="2704807"/>
                <a:gridCol w="2352908"/>
                <a:gridCol w="4282069"/>
              </a:tblGrid>
              <a:tr h="57373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648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●了解我国城乡、区域发展不平衡的现状，认识促进区域协调发展，推动城乡发展一体化有利于实现共同富裕，促进社会公平正义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促进区域协调发展的做法和意义各是什么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做法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中国特色新型城镇化</a:t>
                      </a:r>
                      <a:r>
                        <a:rPr lang="zh-CN" sz="2400" dirty="0" smtClean="0">
                          <a:solidFill>
                            <a:srgbClr val="000000"/>
                          </a:solidFill>
                          <a:effectLst/>
                          <a:latin typeface="宋体" pitchFamily="2" charset="-122"/>
                          <a:ea typeface="宋体" pitchFamily="2" charset="-122"/>
                          <a:cs typeface="Times New Roman"/>
                        </a:rPr>
                        <a:t>道路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推动</a:t>
                      </a:r>
                      <a:r>
                        <a:rPr lang="zh-CN" sz="2400" dirty="0">
                          <a:solidFill>
                            <a:srgbClr val="000000"/>
                          </a:solidFill>
                          <a:effectLst/>
                          <a:latin typeface="宋体" pitchFamily="2" charset="-122"/>
                          <a:ea typeface="宋体" pitchFamily="2" charset="-122"/>
                          <a:cs typeface="Times New Roman"/>
                        </a:rPr>
                        <a:t>城乡发展一体化</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意义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实现共同</a:t>
                      </a:r>
                      <a:r>
                        <a:rPr lang="zh-CN" sz="2400" dirty="0" smtClean="0">
                          <a:solidFill>
                            <a:srgbClr val="000000"/>
                          </a:solidFill>
                          <a:effectLst/>
                          <a:latin typeface="宋体" pitchFamily="2" charset="-122"/>
                          <a:ea typeface="宋体" pitchFamily="2" charset="-122"/>
                          <a:cs typeface="Times New Roman"/>
                        </a:rPr>
                        <a:t>富裕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社会公平正义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75484147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201784708"/>
              </p:ext>
            </p:extLst>
          </p:nvPr>
        </p:nvGraphicFramePr>
        <p:xfrm>
          <a:off x="863583" y="1666409"/>
          <a:ext cx="9908494" cy="4544820"/>
        </p:xfrm>
        <a:graphic>
          <a:graphicData uri="http://schemas.openxmlformats.org/drawingml/2006/table">
            <a:tbl>
              <a:tblPr firstRow="1" firstCol="1" bandRow="1"/>
              <a:tblGrid>
                <a:gridCol w="2869506"/>
                <a:gridCol w="2344326"/>
                <a:gridCol w="4694662"/>
              </a:tblGrid>
              <a:tr h="57941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540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●了解我国城乡、区域发展不平衡的现状，认识促进区域协调发展，推动城乡发展一体化有利于实现共同富裕，促进社会公平正义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如何解决我国城乡、区域发展不平衡的现状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完善社会主义分配</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不断</a:t>
                      </a:r>
                      <a:r>
                        <a:rPr lang="zh-CN" sz="2400" dirty="0">
                          <a:solidFill>
                            <a:srgbClr val="000000"/>
                          </a:solidFill>
                          <a:effectLst/>
                          <a:latin typeface="宋体" pitchFamily="2" charset="-122"/>
                          <a:ea typeface="宋体" pitchFamily="2" charset="-122"/>
                          <a:cs typeface="Times New Roman"/>
                        </a:rPr>
                        <a:t>提高中低收入者的收入</a:t>
                      </a:r>
                      <a:r>
                        <a:rPr lang="zh-CN" sz="2400" dirty="0" smtClean="0">
                          <a:solidFill>
                            <a:srgbClr val="000000"/>
                          </a:solidFill>
                          <a:effectLst/>
                          <a:latin typeface="宋体" pitchFamily="2" charset="-122"/>
                          <a:ea typeface="宋体" pitchFamily="2" charset="-122"/>
                          <a:cs typeface="Times New Roman"/>
                        </a:rPr>
                        <a:t>水平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完善</a:t>
                      </a:r>
                      <a:r>
                        <a:rPr lang="zh-CN" sz="2400" dirty="0">
                          <a:solidFill>
                            <a:srgbClr val="000000"/>
                          </a:solidFill>
                          <a:effectLst/>
                          <a:latin typeface="宋体" pitchFamily="2" charset="-122"/>
                          <a:ea typeface="宋体" pitchFamily="2" charset="-122"/>
                          <a:cs typeface="Times New Roman"/>
                        </a:rPr>
                        <a:t>社会保障</a:t>
                      </a:r>
                      <a:r>
                        <a:rPr lang="zh-CN" sz="2400" dirty="0" smtClean="0">
                          <a:solidFill>
                            <a:srgbClr val="000000"/>
                          </a:solidFill>
                          <a:effectLst/>
                          <a:latin typeface="宋体" pitchFamily="2" charset="-122"/>
                          <a:ea typeface="宋体" pitchFamily="2" charset="-122"/>
                          <a:cs typeface="Times New Roman"/>
                        </a:rPr>
                        <a:t>体系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制定</a:t>
                      </a:r>
                      <a:r>
                        <a:rPr lang="zh-CN" sz="2400" dirty="0">
                          <a:solidFill>
                            <a:srgbClr val="000000"/>
                          </a:solidFill>
                          <a:effectLst/>
                          <a:latin typeface="宋体" pitchFamily="2" charset="-122"/>
                          <a:ea typeface="宋体" pitchFamily="2" charset="-122"/>
                          <a:cs typeface="Times New Roman"/>
                        </a:rPr>
                        <a:t>符合社会主义初级阶段基本国情的方针和</a:t>
                      </a:r>
                      <a:r>
                        <a:rPr lang="zh-CN" sz="2400" dirty="0" smtClean="0">
                          <a:solidFill>
                            <a:srgbClr val="000000"/>
                          </a:solidFill>
                          <a:effectLst/>
                          <a:latin typeface="宋体" pitchFamily="2" charset="-122"/>
                          <a:ea typeface="宋体" pitchFamily="2" charset="-122"/>
                          <a:cs typeface="Times New Roman"/>
                        </a:rPr>
                        <a:t>政策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有效</a:t>
                      </a:r>
                      <a:r>
                        <a:rPr lang="zh-CN" sz="2400" dirty="0">
                          <a:solidFill>
                            <a:srgbClr val="000000"/>
                          </a:solidFill>
                          <a:effectLst/>
                          <a:latin typeface="宋体" pitchFamily="2" charset="-122"/>
                          <a:ea typeface="宋体" pitchFamily="2" charset="-122"/>
                          <a:cs typeface="Times New Roman"/>
                        </a:rPr>
                        <a:t>调控合理水平范围内差距的存在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41104989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2923317316"/>
              </p:ext>
            </p:extLst>
          </p:nvPr>
        </p:nvGraphicFramePr>
        <p:xfrm>
          <a:off x="863583" y="1666409"/>
          <a:ext cx="9908494" cy="4389120"/>
        </p:xfrm>
        <a:graphic>
          <a:graphicData uri="http://schemas.openxmlformats.org/drawingml/2006/table">
            <a:tbl>
              <a:tblPr firstRow="1" firstCol="1" bandRow="1"/>
              <a:tblGrid>
                <a:gridCol w="2869506"/>
                <a:gridCol w="2121301"/>
                <a:gridCol w="4917687"/>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●了解我国城乡、区域发展不平衡的现状，认识促进区域协调发展，推动城乡发展一体化有利于实现共同富裕，促进社会公平正义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面对我国社会发展不平衡的</a:t>
                      </a:r>
                      <a:r>
                        <a:rPr lang="zh-CN" sz="2400" dirty="0" smtClean="0">
                          <a:solidFill>
                            <a:srgbClr val="000000"/>
                          </a:solidFill>
                          <a:effectLst/>
                          <a:latin typeface="宋体" pitchFamily="2" charset="-122"/>
                          <a:ea typeface="宋体" pitchFamily="2" charset="-122"/>
                          <a:cs typeface="Times New Roman"/>
                        </a:rPr>
                        <a:t>现状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中学生</a:t>
                      </a:r>
                      <a:r>
                        <a:rPr lang="zh-CN" sz="2400" dirty="0">
                          <a:solidFill>
                            <a:srgbClr val="000000"/>
                          </a:solidFill>
                          <a:effectLst/>
                          <a:latin typeface="宋体" pitchFamily="2" charset="-122"/>
                          <a:ea typeface="宋体" pitchFamily="2" charset="-122"/>
                          <a:cs typeface="Times New Roman"/>
                        </a:rPr>
                        <a:t>应该怎么办</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了解我国社会快速发展的现实和不平衡的</a:t>
                      </a:r>
                      <a:r>
                        <a:rPr lang="zh-CN" sz="2400" dirty="0" smtClean="0">
                          <a:solidFill>
                            <a:srgbClr val="000000"/>
                          </a:solidFill>
                          <a:effectLst/>
                          <a:latin typeface="宋体" pitchFamily="2" charset="-122"/>
                          <a:ea typeface="宋体" pitchFamily="2" charset="-122"/>
                          <a:cs typeface="Times New Roman"/>
                        </a:rPr>
                        <a:t>现状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树立</a:t>
                      </a:r>
                      <a:r>
                        <a:rPr lang="zh-CN" sz="2400" dirty="0">
                          <a:solidFill>
                            <a:srgbClr val="000000"/>
                          </a:solidFill>
                          <a:effectLst/>
                          <a:latin typeface="宋体" pitchFamily="2" charset="-122"/>
                          <a:ea typeface="宋体" pitchFamily="2" charset="-122"/>
                          <a:cs typeface="Times New Roman"/>
                        </a:rPr>
                        <a:t>报效祖国的远大</a:t>
                      </a:r>
                      <a:r>
                        <a:rPr lang="zh-CN" sz="2400" dirty="0" smtClean="0">
                          <a:solidFill>
                            <a:srgbClr val="000000"/>
                          </a:solidFill>
                          <a:effectLst/>
                          <a:latin typeface="宋体" pitchFamily="2" charset="-122"/>
                          <a:ea typeface="宋体" pitchFamily="2" charset="-122"/>
                          <a:cs typeface="Times New Roman"/>
                        </a:rPr>
                        <a:t>志向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增强</a:t>
                      </a:r>
                      <a:r>
                        <a:rPr lang="zh-CN" sz="2400" dirty="0">
                          <a:solidFill>
                            <a:srgbClr val="000000"/>
                          </a:solidFill>
                          <a:effectLst/>
                          <a:latin typeface="宋体" pitchFamily="2" charset="-122"/>
                          <a:ea typeface="宋体" pitchFamily="2" charset="-122"/>
                          <a:cs typeface="Times New Roman"/>
                        </a:rPr>
                        <a:t>民族自尊心、自信心和</a:t>
                      </a:r>
                      <a:r>
                        <a:rPr lang="zh-CN" sz="2400" dirty="0" smtClean="0">
                          <a:solidFill>
                            <a:srgbClr val="000000"/>
                          </a:solidFill>
                          <a:effectLst/>
                          <a:latin typeface="宋体" pitchFamily="2" charset="-122"/>
                          <a:ea typeface="宋体" pitchFamily="2" charset="-122"/>
                          <a:cs typeface="Times New Roman"/>
                        </a:rPr>
                        <a:t>自豪感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努力学习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参加</a:t>
                      </a:r>
                      <a:r>
                        <a:rPr lang="zh-CN" sz="2400" dirty="0" smtClean="0">
                          <a:solidFill>
                            <a:srgbClr val="000000"/>
                          </a:solidFill>
                          <a:effectLst/>
                          <a:latin typeface="宋体" pitchFamily="2" charset="-122"/>
                          <a:ea typeface="宋体" pitchFamily="2" charset="-122"/>
                          <a:cs typeface="Times New Roman"/>
                        </a:rPr>
                        <a:t>社会实践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培养</a:t>
                      </a:r>
                      <a:r>
                        <a:rPr lang="zh-CN" sz="2400" dirty="0">
                          <a:solidFill>
                            <a:srgbClr val="000000"/>
                          </a:solidFill>
                          <a:effectLst/>
                          <a:latin typeface="宋体" pitchFamily="2" charset="-122"/>
                          <a:ea typeface="宋体" pitchFamily="2" charset="-122"/>
                          <a:cs typeface="Times New Roman"/>
                        </a:rPr>
                        <a:t>艰苦奋斗的</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勇于</a:t>
                      </a:r>
                      <a:r>
                        <a:rPr lang="zh-CN" sz="2400" dirty="0">
                          <a:solidFill>
                            <a:srgbClr val="000000"/>
                          </a:solidFill>
                          <a:effectLst/>
                          <a:latin typeface="宋体" pitchFamily="2" charset="-122"/>
                          <a:ea typeface="宋体" pitchFamily="2" charset="-122"/>
                          <a:cs typeface="Times New Roman"/>
                        </a:rPr>
                        <a:t>创新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58180814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925593328"/>
              </p:ext>
            </p:extLst>
          </p:nvPr>
        </p:nvGraphicFramePr>
        <p:xfrm>
          <a:off x="863582" y="1666409"/>
          <a:ext cx="10287637" cy="4389120"/>
        </p:xfrm>
        <a:graphic>
          <a:graphicData uri="http://schemas.openxmlformats.org/drawingml/2006/table">
            <a:tbl>
              <a:tblPr firstRow="1" firstCol="1" bandRow="1"/>
              <a:tblGrid>
                <a:gridCol w="2979306"/>
                <a:gridCol w="1788478"/>
                <a:gridCol w="5519853"/>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●了解我国城乡、区域发展不平衡的现状，认识促进区域协调发展，推动城乡发展一体化有利于实现共同富裕，促进社会公平正义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为什么要让人民群众共享发展成果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衡量</a:t>
                      </a:r>
                      <a:r>
                        <a:rPr lang="zh-CN" sz="2400" dirty="0">
                          <a:solidFill>
                            <a:srgbClr val="000000"/>
                          </a:solidFill>
                          <a:effectLst/>
                          <a:latin typeface="宋体" pitchFamily="2" charset="-122"/>
                          <a:ea typeface="宋体" pitchFamily="2" charset="-122"/>
                          <a:cs typeface="Times New Roman"/>
                        </a:rPr>
                        <a:t>一个社会的文明</a:t>
                      </a:r>
                      <a:r>
                        <a:rPr lang="zh-CN" sz="2400" dirty="0" smtClean="0">
                          <a:solidFill>
                            <a:srgbClr val="000000"/>
                          </a:solidFill>
                          <a:effectLst/>
                          <a:latin typeface="宋体" pitchFamily="2" charset="-122"/>
                          <a:ea typeface="宋体" pitchFamily="2" charset="-122"/>
                          <a:cs typeface="Times New Roman"/>
                        </a:rPr>
                        <a:t>程度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不仅</a:t>
                      </a:r>
                      <a:r>
                        <a:rPr lang="zh-CN" sz="2400" dirty="0">
                          <a:solidFill>
                            <a:srgbClr val="000000"/>
                          </a:solidFill>
                          <a:effectLst/>
                          <a:latin typeface="宋体" pitchFamily="2" charset="-122"/>
                          <a:ea typeface="宋体" pitchFamily="2" charset="-122"/>
                          <a:cs typeface="Times New Roman"/>
                        </a:rPr>
                        <a:t>要看经济</a:t>
                      </a:r>
                      <a:r>
                        <a:rPr lang="zh-CN" sz="2400" dirty="0" smtClean="0">
                          <a:solidFill>
                            <a:srgbClr val="000000"/>
                          </a:solidFill>
                          <a:effectLst/>
                          <a:latin typeface="宋体" pitchFamily="2" charset="-122"/>
                          <a:ea typeface="宋体" pitchFamily="2" charset="-122"/>
                          <a:cs typeface="Times New Roman"/>
                        </a:rPr>
                        <a:t>发展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而且</a:t>
                      </a:r>
                      <a:r>
                        <a:rPr lang="zh-CN" sz="2400" dirty="0">
                          <a:solidFill>
                            <a:srgbClr val="000000"/>
                          </a:solidFill>
                          <a:effectLst/>
                          <a:latin typeface="宋体" pitchFamily="2" charset="-122"/>
                          <a:ea typeface="宋体" pitchFamily="2" charset="-122"/>
                          <a:cs typeface="Times New Roman"/>
                        </a:rPr>
                        <a:t>要看发展成果是否惠及全体</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的合法权益是否得到切实保障</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对美好生活的</a:t>
                      </a:r>
                      <a:r>
                        <a:rPr lang="zh-CN" sz="2400" dirty="0" smtClean="0">
                          <a:solidFill>
                            <a:srgbClr val="000000"/>
                          </a:solidFill>
                          <a:effectLst/>
                          <a:latin typeface="宋体" pitchFamily="2" charset="-122"/>
                          <a:ea typeface="宋体" pitchFamily="2" charset="-122"/>
                          <a:cs typeface="Times New Roman"/>
                        </a:rPr>
                        <a:t>向往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就是</a:t>
                      </a:r>
                      <a:r>
                        <a:rPr lang="zh-CN" sz="2400" dirty="0">
                          <a:solidFill>
                            <a:srgbClr val="000000"/>
                          </a:solidFill>
                          <a:effectLst/>
                          <a:latin typeface="宋体" pitchFamily="2" charset="-122"/>
                          <a:ea typeface="宋体" pitchFamily="2" charset="-122"/>
                          <a:cs typeface="Times New Roman"/>
                        </a:rPr>
                        <a:t>党的奋斗目标</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发展</a:t>
                      </a:r>
                      <a:r>
                        <a:rPr lang="zh-CN" sz="2400" dirty="0">
                          <a:solidFill>
                            <a:srgbClr val="000000"/>
                          </a:solidFill>
                          <a:effectLst/>
                          <a:latin typeface="宋体" pitchFamily="2" charset="-122"/>
                          <a:ea typeface="宋体" pitchFamily="2" charset="-122"/>
                          <a:cs typeface="Times New Roman"/>
                        </a:rPr>
                        <a:t>的根本目的就是增进民生福祉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76368295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4293877451"/>
              </p:ext>
            </p:extLst>
          </p:nvPr>
        </p:nvGraphicFramePr>
        <p:xfrm>
          <a:off x="852430" y="1499141"/>
          <a:ext cx="10811745" cy="4968566"/>
        </p:xfrm>
        <a:graphic>
          <a:graphicData uri="http://schemas.openxmlformats.org/drawingml/2006/table">
            <a:tbl>
              <a:tblPr firstRow="1" firstCol="1" bandRow="1"/>
              <a:tblGrid>
                <a:gridCol w="2771716"/>
                <a:gridCol w="1471961"/>
                <a:gridCol w="6568068"/>
              </a:tblGrid>
              <a:tr h="56181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674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●了解我国城乡、区域发展不平衡的现状，认识促进区域协调发展，推动城乡发展一体化有利于实现共同富裕，促进社会公平正义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怎样让人民群众共享发展成果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党</a:t>
                      </a:r>
                      <a:r>
                        <a:rPr lang="zh-CN" sz="2400" dirty="0">
                          <a:solidFill>
                            <a:srgbClr val="000000"/>
                          </a:solidFill>
                          <a:effectLst/>
                          <a:latin typeface="宋体" pitchFamily="2" charset="-122"/>
                          <a:ea typeface="宋体" pitchFamily="2" charset="-122"/>
                          <a:cs typeface="Times New Roman"/>
                        </a:rPr>
                        <a:t>和政府坚持以人民为中心的发展</a:t>
                      </a:r>
                      <a:r>
                        <a:rPr lang="zh-CN" sz="2400" dirty="0" smtClean="0">
                          <a:solidFill>
                            <a:srgbClr val="000000"/>
                          </a:solidFill>
                          <a:effectLst/>
                          <a:latin typeface="宋体" pitchFamily="2" charset="-122"/>
                          <a:ea typeface="宋体" pitchFamily="2" charset="-122"/>
                          <a:cs typeface="Times New Roman"/>
                        </a:rPr>
                        <a:t>思想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强调</a:t>
                      </a:r>
                      <a:r>
                        <a:rPr lang="zh-CN" sz="2400" dirty="0">
                          <a:solidFill>
                            <a:srgbClr val="000000"/>
                          </a:solidFill>
                          <a:effectLst/>
                          <a:latin typeface="宋体" pitchFamily="2" charset="-122"/>
                          <a:ea typeface="宋体" pitchFamily="2" charset="-122"/>
                          <a:cs typeface="Times New Roman"/>
                        </a:rPr>
                        <a:t>人人参与、人人尽力、人人</a:t>
                      </a:r>
                      <a:r>
                        <a:rPr lang="zh-CN" sz="2400" dirty="0" smtClean="0">
                          <a:solidFill>
                            <a:srgbClr val="000000"/>
                          </a:solidFill>
                          <a:effectLst/>
                          <a:latin typeface="宋体" pitchFamily="2" charset="-122"/>
                          <a:ea typeface="宋体" pitchFamily="2" charset="-122"/>
                          <a:cs typeface="Times New Roman"/>
                        </a:rPr>
                        <a:t>享有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人民群众共享发展</a:t>
                      </a:r>
                      <a:r>
                        <a:rPr lang="zh-CN" sz="2400" dirty="0" smtClean="0">
                          <a:solidFill>
                            <a:srgbClr val="000000"/>
                          </a:solidFill>
                          <a:effectLst/>
                          <a:latin typeface="宋体" pitchFamily="2" charset="-122"/>
                          <a:ea typeface="宋体" pitchFamily="2" charset="-122"/>
                          <a:cs typeface="Times New Roman"/>
                        </a:rPr>
                        <a:t>成果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引领</a:t>
                      </a:r>
                      <a:r>
                        <a:rPr lang="zh-CN" sz="2400" dirty="0">
                          <a:solidFill>
                            <a:srgbClr val="000000"/>
                          </a:solidFill>
                          <a:effectLst/>
                          <a:latin typeface="宋体" pitchFamily="2" charset="-122"/>
                          <a:ea typeface="宋体" pitchFamily="2" charset="-122"/>
                          <a:cs typeface="Times New Roman"/>
                        </a:rPr>
                        <a:t>全体人民携手迈入全面</a:t>
                      </a:r>
                      <a:r>
                        <a:rPr lang="zh-CN" sz="2400" dirty="0" smtClean="0">
                          <a:solidFill>
                            <a:srgbClr val="000000"/>
                          </a:solidFill>
                          <a:effectLst/>
                          <a:latin typeface="宋体" pitchFamily="2" charset="-122"/>
                          <a:ea typeface="宋体" pitchFamily="2" charset="-122"/>
                          <a:cs typeface="Times New Roman"/>
                        </a:rPr>
                        <a:t>小康社会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朝着</a:t>
                      </a:r>
                      <a:r>
                        <a:rPr lang="zh-CN" sz="2400" dirty="0">
                          <a:solidFill>
                            <a:srgbClr val="000000"/>
                          </a:solidFill>
                          <a:effectLst/>
                          <a:latin typeface="宋体" pitchFamily="2" charset="-122"/>
                          <a:ea typeface="宋体" pitchFamily="2" charset="-122"/>
                          <a:cs typeface="Times New Roman"/>
                        </a:rPr>
                        <a:t>共同富裕方向稳步前进</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党</a:t>
                      </a:r>
                      <a:r>
                        <a:rPr lang="zh-CN" sz="2400" dirty="0">
                          <a:solidFill>
                            <a:srgbClr val="000000"/>
                          </a:solidFill>
                          <a:effectLst/>
                          <a:latin typeface="宋体" pitchFamily="2" charset="-122"/>
                          <a:ea typeface="宋体" pitchFamily="2" charset="-122"/>
                          <a:cs typeface="Times New Roman"/>
                        </a:rPr>
                        <a:t>和政府抓住人民最关心最直接最现实的利益</a:t>
                      </a:r>
                      <a:r>
                        <a:rPr lang="zh-CN" sz="2400" dirty="0" smtClean="0">
                          <a:solidFill>
                            <a:srgbClr val="000000"/>
                          </a:solidFill>
                          <a:effectLst/>
                          <a:latin typeface="宋体" pitchFamily="2" charset="-122"/>
                          <a:ea typeface="宋体" pitchFamily="2" charset="-122"/>
                          <a:cs typeface="Times New Roman"/>
                        </a:rPr>
                        <a:t>问题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提高</a:t>
                      </a:r>
                      <a:r>
                        <a:rPr lang="zh-CN" sz="2400" dirty="0">
                          <a:solidFill>
                            <a:srgbClr val="000000"/>
                          </a:solidFill>
                          <a:effectLst/>
                          <a:latin typeface="宋体" pitchFamily="2" charset="-122"/>
                          <a:ea typeface="宋体" pitchFamily="2" charset="-122"/>
                          <a:cs typeface="Times New Roman"/>
                        </a:rPr>
                        <a:t>就业质量和人民收入</a:t>
                      </a:r>
                      <a:r>
                        <a:rPr lang="zh-CN" sz="2400" dirty="0" smtClean="0">
                          <a:solidFill>
                            <a:srgbClr val="000000"/>
                          </a:solidFill>
                          <a:effectLst/>
                          <a:latin typeface="宋体" pitchFamily="2" charset="-122"/>
                          <a:ea typeface="宋体" pitchFamily="2" charset="-122"/>
                          <a:cs typeface="Times New Roman"/>
                        </a:rPr>
                        <a:t>水平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加强</a:t>
                      </a:r>
                      <a:r>
                        <a:rPr lang="zh-CN" sz="2400" dirty="0">
                          <a:solidFill>
                            <a:srgbClr val="000000"/>
                          </a:solidFill>
                          <a:effectLst/>
                          <a:latin typeface="宋体" pitchFamily="2" charset="-122"/>
                          <a:ea typeface="宋体" pitchFamily="2" charset="-122"/>
                          <a:cs typeface="Times New Roman"/>
                        </a:rPr>
                        <a:t>社会保障体系</a:t>
                      </a:r>
                      <a:r>
                        <a:rPr lang="zh-CN" sz="2400" dirty="0" smtClean="0">
                          <a:solidFill>
                            <a:srgbClr val="000000"/>
                          </a:solidFill>
                          <a:effectLst/>
                          <a:latin typeface="宋体" pitchFamily="2" charset="-122"/>
                          <a:ea typeface="宋体" pitchFamily="2" charset="-122"/>
                          <a:cs typeface="Times New Roman"/>
                        </a:rPr>
                        <a:t>建设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坚决</a:t>
                      </a:r>
                      <a:r>
                        <a:rPr lang="zh-CN" sz="2400" dirty="0">
                          <a:solidFill>
                            <a:srgbClr val="000000"/>
                          </a:solidFill>
                          <a:effectLst/>
                          <a:latin typeface="宋体" pitchFamily="2" charset="-122"/>
                          <a:ea typeface="宋体" pitchFamily="2" charset="-122"/>
                          <a:cs typeface="Times New Roman"/>
                        </a:rPr>
                        <a:t>打赢脱贫</a:t>
                      </a:r>
                      <a:r>
                        <a:rPr lang="zh-CN" sz="2400" dirty="0" smtClean="0">
                          <a:solidFill>
                            <a:srgbClr val="000000"/>
                          </a:solidFill>
                          <a:effectLst/>
                          <a:latin typeface="宋体" pitchFamily="2" charset="-122"/>
                          <a:ea typeface="宋体" pitchFamily="2" charset="-122"/>
                          <a:cs typeface="Times New Roman"/>
                        </a:rPr>
                        <a:t>攻坚战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实施</a:t>
                      </a:r>
                      <a:r>
                        <a:rPr lang="zh-CN" sz="2400" dirty="0">
                          <a:solidFill>
                            <a:srgbClr val="000000"/>
                          </a:solidFill>
                          <a:effectLst/>
                          <a:latin typeface="宋体" pitchFamily="2" charset="-122"/>
                          <a:ea typeface="宋体" pitchFamily="2" charset="-122"/>
                          <a:cs typeface="Times New Roman"/>
                        </a:rPr>
                        <a:t>健康中国</a:t>
                      </a:r>
                      <a:r>
                        <a:rPr lang="zh-CN" sz="2400" dirty="0" smtClean="0">
                          <a:solidFill>
                            <a:srgbClr val="000000"/>
                          </a:solidFill>
                          <a:effectLst/>
                          <a:latin typeface="宋体" pitchFamily="2" charset="-122"/>
                          <a:ea typeface="宋体" pitchFamily="2" charset="-122"/>
                          <a:cs typeface="Times New Roman"/>
                        </a:rPr>
                        <a:t>战略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打造</a:t>
                      </a:r>
                      <a:r>
                        <a:rPr lang="zh-CN" sz="2400" dirty="0">
                          <a:solidFill>
                            <a:srgbClr val="000000"/>
                          </a:solidFill>
                          <a:effectLst/>
                          <a:latin typeface="宋体" pitchFamily="2" charset="-122"/>
                          <a:ea typeface="宋体" pitchFamily="2" charset="-122"/>
                          <a:cs typeface="Times New Roman"/>
                        </a:rPr>
                        <a:t>共建共治共享的社会</a:t>
                      </a:r>
                      <a:r>
                        <a:rPr lang="zh-CN" sz="2400" dirty="0" smtClean="0">
                          <a:solidFill>
                            <a:srgbClr val="000000"/>
                          </a:solidFill>
                          <a:effectLst/>
                          <a:latin typeface="宋体" pitchFamily="2" charset="-122"/>
                          <a:ea typeface="宋体" pitchFamily="2" charset="-122"/>
                          <a:cs typeface="Times New Roman"/>
                        </a:rPr>
                        <a:t>治理</a:t>
                      </a:r>
                      <a:r>
                        <a:rPr lang="zh-CN" altLang="en-US" sz="2400" dirty="0" smtClean="0">
                          <a:solidFill>
                            <a:srgbClr val="000000"/>
                          </a:solidFill>
                          <a:effectLst/>
                          <a:latin typeface="宋体" pitchFamily="2" charset="-122"/>
                          <a:ea typeface="宋体" pitchFamily="2" charset="-122"/>
                          <a:cs typeface="Times New Roman"/>
                        </a:rPr>
                        <a:t>格</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9087690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1633956209"/>
              </p:ext>
            </p:extLst>
          </p:nvPr>
        </p:nvGraphicFramePr>
        <p:xfrm>
          <a:off x="863582" y="1666408"/>
          <a:ext cx="10811745" cy="4555971"/>
        </p:xfrm>
        <a:graphic>
          <a:graphicData uri="http://schemas.openxmlformats.org/drawingml/2006/table">
            <a:tbl>
              <a:tblPr firstRow="1" firstCol="1" bandRow="1"/>
              <a:tblGrid>
                <a:gridCol w="3131088"/>
                <a:gridCol w="1926628"/>
                <a:gridCol w="5754029"/>
              </a:tblGrid>
              <a:tr h="64620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976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●了解我国城乡、区域发展不平衡的现状，认识促进区域协调发展，推动城乡发展一体化有利于实现共同富裕，促进社会公平正义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怎样让人民群众共享发展成果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smtClean="0">
                          <a:solidFill>
                            <a:srgbClr val="000000"/>
                          </a:solidFill>
                          <a:effectLst/>
                          <a:latin typeface="宋体" pitchFamily="2" charset="-122"/>
                          <a:ea typeface="宋体" pitchFamily="2" charset="-122"/>
                          <a:cs typeface="Times New Roman"/>
                        </a:rPr>
                        <a:t>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不断</a:t>
                      </a:r>
                      <a:r>
                        <a:rPr lang="zh-CN" sz="2400" dirty="0">
                          <a:solidFill>
                            <a:srgbClr val="000000"/>
                          </a:solidFill>
                          <a:effectLst/>
                          <a:latin typeface="宋体" pitchFamily="2" charset="-122"/>
                          <a:ea typeface="宋体" pitchFamily="2" charset="-122"/>
                          <a:cs typeface="Times New Roman"/>
                        </a:rPr>
                        <a:t>满足人民日益增长的美好生活</a:t>
                      </a:r>
                      <a:r>
                        <a:rPr lang="zh-CN" sz="2400" dirty="0" smtClean="0">
                          <a:solidFill>
                            <a:srgbClr val="000000"/>
                          </a:solidFill>
                          <a:effectLst/>
                          <a:latin typeface="宋体" pitchFamily="2" charset="-122"/>
                          <a:ea typeface="宋体" pitchFamily="2" charset="-122"/>
                          <a:cs typeface="Times New Roman"/>
                        </a:rPr>
                        <a:t>需要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人民获得感、幸福感、安全感更加充实、更有保障、更可持续</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改革</a:t>
                      </a:r>
                      <a:r>
                        <a:rPr lang="zh-CN" sz="2400" dirty="0">
                          <a:solidFill>
                            <a:srgbClr val="000000"/>
                          </a:solidFill>
                          <a:effectLst/>
                          <a:latin typeface="宋体" pitchFamily="2" charset="-122"/>
                          <a:ea typeface="宋体" pitchFamily="2" charset="-122"/>
                          <a:cs typeface="Times New Roman"/>
                        </a:rPr>
                        <a:t>完善</a:t>
                      </a:r>
                      <a:r>
                        <a:rPr lang="zh-CN" sz="2400" dirty="0" smtClean="0">
                          <a:solidFill>
                            <a:srgbClr val="000000"/>
                          </a:solidFill>
                          <a:effectLst/>
                          <a:latin typeface="宋体" pitchFamily="2" charset="-122"/>
                          <a:ea typeface="宋体" pitchFamily="2" charset="-122"/>
                          <a:cs typeface="Times New Roman"/>
                        </a:rPr>
                        <a:t>社会主义制度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多</a:t>
                      </a:r>
                      <a:r>
                        <a:rPr lang="zh-CN" sz="2400" dirty="0">
                          <a:solidFill>
                            <a:srgbClr val="000000"/>
                          </a:solidFill>
                          <a:effectLst/>
                          <a:latin typeface="宋体" pitchFamily="2" charset="-122"/>
                          <a:ea typeface="宋体" pitchFamily="2" charset="-122"/>
                          <a:cs typeface="Times New Roman"/>
                        </a:rPr>
                        <a:t>谋民生之利、多解民生之</a:t>
                      </a:r>
                      <a:r>
                        <a:rPr lang="zh-CN" sz="2400" dirty="0" smtClean="0">
                          <a:solidFill>
                            <a:srgbClr val="000000"/>
                          </a:solidFill>
                          <a:effectLst/>
                          <a:latin typeface="宋体" pitchFamily="2" charset="-122"/>
                          <a:ea typeface="宋体" pitchFamily="2" charset="-122"/>
                          <a:cs typeface="Times New Roman"/>
                        </a:rPr>
                        <a:t>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发展中补齐民生短板、促进社会公平正义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52910096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p14="http://schemas.microsoft.com/office/powerpoint/2010/main" xmlns="" val="3544555408"/>
              </p:ext>
            </p:extLst>
          </p:nvPr>
        </p:nvGraphicFramePr>
        <p:xfrm>
          <a:off x="1064304" y="1699863"/>
          <a:ext cx="9640867" cy="4461065"/>
        </p:xfrm>
        <a:graphic>
          <a:graphicData uri="http://schemas.openxmlformats.org/drawingml/2006/table">
            <a:tbl>
              <a:tblPr firstRow="1" firstCol="1" bandRow="1"/>
              <a:tblGrid>
                <a:gridCol w="2792001"/>
                <a:gridCol w="2109597"/>
                <a:gridCol w="4739269"/>
              </a:tblGrid>
              <a:tr h="62058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2351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●了解我国城乡、区域发展不平衡的现状，认识促进区域协调发展，推动城乡发展一体化有利于实现共同富裕，促进社会公平正义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实现共享发展的意义是什么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促进社会公平</a:t>
                      </a:r>
                      <a:r>
                        <a:rPr lang="zh-CN" sz="2400" dirty="0" smtClean="0">
                          <a:solidFill>
                            <a:srgbClr val="000000"/>
                          </a:solidFill>
                          <a:effectLst/>
                          <a:latin typeface="宋体" pitchFamily="2" charset="-122"/>
                          <a:ea typeface="宋体" pitchFamily="2" charset="-122"/>
                          <a:cs typeface="Times New Roman"/>
                        </a:rPr>
                        <a:t>正义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人的全面发展、社会全面进步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217377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082779"/>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1166847" y="2045256"/>
            <a:ext cx="9426812" cy="4376583"/>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1</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smtClean="0">
                <a:solidFill>
                  <a:srgbClr val="000000"/>
                </a:solidFill>
                <a:latin typeface="黑体" pitchFamily="49" charset="-122"/>
                <a:ea typeface="黑体" pitchFamily="49" charset="-122"/>
                <a:cs typeface="宋体" panose="02010600030101010101" pitchFamily="2" charset="-122"/>
              </a:rPr>
              <a:t>实现</a:t>
            </a:r>
            <a:r>
              <a:rPr lang="zh-CN" altLang="en-US" sz="2400" dirty="0">
                <a:solidFill>
                  <a:srgbClr val="000000"/>
                </a:solidFill>
                <a:latin typeface="黑体" pitchFamily="49" charset="-122"/>
                <a:ea typeface="黑体" pitchFamily="49" charset="-122"/>
                <a:cs typeface="宋体" panose="02010600030101010101" pitchFamily="2" charset="-122"/>
              </a:rPr>
              <a:t>强国富民的</a:t>
            </a:r>
            <a:r>
              <a:rPr lang="zh-CN" altLang="en-US" sz="2400" dirty="0" smtClean="0">
                <a:solidFill>
                  <a:srgbClr val="000000"/>
                </a:solidFill>
                <a:latin typeface="黑体" pitchFamily="49" charset="-122"/>
                <a:ea typeface="黑体" pitchFamily="49" charset="-122"/>
                <a:cs typeface="宋体" panose="02010600030101010101" pitchFamily="2" charset="-122"/>
              </a:rPr>
              <a:t>目标，不</a:t>
            </a:r>
            <a:r>
              <a:rPr lang="zh-CN" altLang="en-US" sz="2400" dirty="0">
                <a:solidFill>
                  <a:srgbClr val="000000"/>
                </a:solidFill>
                <a:latin typeface="黑体" pitchFamily="49" charset="-122"/>
                <a:ea typeface="黑体" pitchFamily="49" charset="-122"/>
                <a:cs typeface="宋体" panose="02010600030101010101" pitchFamily="2" charset="-122"/>
              </a:rPr>
              <a:t>需要改革就能完成。</a:t>
            </a:r>
          </a:p>
          <a:p>
            <a:pPr indent="0">
              <a:lnSpc>
                <a:spcPct val="200000"/>
              </a:lnSpc>
            </a:pPr>
            <a:r>
              <a:rPr lang="zh-CN" altLang="en-US" sz="2400" dirty="0" smtClean="0">
                <a:solidFill>
                  <a:srgbClr val="000000"/>
                </a:solidFill>
                <a:latin typeface="黑体" pitchFamily="49" charset="-122"/>
                <a:ea typeface="黑体" pitchFamily="49"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此</a:t>
            </a:r>
            <a:r>
              <a:rPr lang="zh-CN" altLang="en-US" sz="2400" dirty="0">
                <a:solidFill>
                  <a:srgbClr val="000000"/>
                </a:solidFill>
                <a:latin typeface="宋体" pitchFamily="2" charset="-122"/>
                <a:ea typeface="宋体" pitchFamily="2" charset="-122"/>
                <a:cs typeface="宋体" panose="02010600030101010101" pitchFamily="2" charset="-122"/>
              </a:rPr>
              <a:t>观点错误。改革开放是决定当代中国命运的关键抉择。改革开放是强国之路、富民之路。部分经济社会发展的传统认识和旧的管理体制限制了中国经济的</a:t>
            </a:r>
            <a:r>
              <a:rPr lang="zh-CN" altLang="en-US" sz="2400" dirty="0" smtClean="0">
                <a:solidFill>
                  <a:srgbClr val="000000"/>
                </a:solidFill>
                <a:latin typeface="宋体" pitchFamily="2" charset="-122"/>
                <a:ea typeface="宋体" pitchFamily="2" charset="-122"/>
                <a:cs typeface="宋体" panose="02010600030101010101" pitchFamily="2" charset="-122"/>
              </a:rPr>
              <a:t>发展，只有</a:t>
            </a:r>
            <a:r>
              <a:rPr lang="zh-CN" altLang="en-US" sz="2400" dirty="0">
                <a:solidFill>
                  <a:srgbClr val="000000"/>
                </a:solidFill>
                <a:latin typeface="宋体" pitchFamily="2" charset="-122"/>
                <a:ea typeface="宋体" pitchFamily="2" charset="-122"/>
                <a:cs typeface="宋体" panose="02010600030101010101" pitchFamily="2" charset="-122"/>
              </a:rPr>
              <a:t>改革才能为生产力的发展扫清障碍。改革开放解放和发展了社会</a:t>
            </a:r>
            <a:r>
              <a:rPr lang="zh-CN" altLang="en-US" sz="2400" dirty="0" smtClean="0">
                <a:solidFill>
                  <a:srgbClr val="000000"/>
                </a:solidFill>
                <a:latin typeface="宋体" pitchFamily="2" charset="-122"/>
                <a:ea typeface="宋体" pitchFamily="2" charset="-122"/>
                <a:cs typeface="宋体" panose="02010600030101010101" pitchFamily="2" charset="-122"/>
              </a:rPr>
              <a:t>生产力，激发</a:t>
            </a:r>
            <a:r>
              <a:rPr lang="zh-CN" altLang="en-US" sz="2400" dirty="0">
                <a:solidFill>
                  <a:srgbClr val="000000"/>
                </a:solidFill>
                <a:latin typeface="宋体" pitchFamily="2" charset="-122"/>
                <a:ea typeface="宋体" pitchFamily="2" charset="-122"/>
                <a:cs typeface="宋体" panose="02010600030101010101" pitchFamily="2" charset="-122"/>
              </a:rPr>
              <a:t>了我国经济建设的</a:t>
            </a:r>
            <a:r>
              <a:rPr lang="zh-CN" altLang="en-US" sz="2400" dirty="0" smtClean="0">
                <a:solidFill>
                  <a:srgbClr val="000000"/>
                </a:solidFill>
                <a:latin typeface="宋体" pitchFamily="2" charset="-122"/>
                <a:ea typeface="宋体" pitchFamily="2" charset="-122"/>
                <a:cs typeface="宋体" panose="02010600030101010101" pitchFamily="2" charset="-122"/>
              </a:rPr>
              <a:t>活力，推动</a:t>
            </a:r>
            <a:r>
              <a:rPr lang="zh-CN" altLang="en-US" sz="2400" dirty="0">
                <a:solidFill>
                  <a:srgbClr val="000000"/>
                </a:solidFill>
                <a:latin typeface="宋体" pitchFamily="2" charset="-122"/>
                <a:ea typeface="宋体" pitchFamily="2" charset="-122"/>
                <a:cs typeface="宋体" panose="02010600030101010101" pitchFamily="2" charset="-122"/>
              </a:rPr>
              <a:t>了经济社会持续健康发展。</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010729" y="1303916"/>
            <a:ext cx="9203788" cy="4819781"/>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2</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smtClean="0">
                <a:solidFill>
                  <a:srgbClr val="000000"/>
                </a:solidFill>
                <a:latin typeface="黑体" pitchFamily="49" charset="-122"/>
                <a:ea typeface="黑体" pitchFamily="49" charset="-122"/>
                <a:cs typeface="宋体" panose="02010600030101010101" pitchFamily="2" charset="-122"/>
              </a:rPr>
              <a:t>正确</a:t>
            </a:r>
            <a:r>
              <a:rPr lang="zh-CN" altLang="en-US" sz="2400" dirty="0">
                <a:solidFill>
                  <a:srgbClr val="000000"/>
                </a:solidFill>
                <a:latin typeface="黑体" pitchFamily="49" charset="-122"/>
                <a:ea typeface="黑体" pitchFamily="49" charset="-122"/>
                <a:cs typeface="宋体" panose="02010600030101010101" pitchFamily="2" charset="-122"/>
              </a:rPr>
              <a:t>理解我国主要矛盾的变化。</a:t>
            </a:r>
          </a:p>
          <a:p>
            <a:pPr indent="0">
              <a:lnSpc>
                <a:spcPct val="160000"/>
              </a:lnSpc>
            </a:pPr>
            <a:r>
              <a:rPr lang="zh-CN" altLang="en-US" sz="2400" dirty="0" smtClean="0">
                <a:solidFill>
                  <a:srgbClr val="000000"/>
                </a:solidFill>
                <a:latin typeface="黑体" pitchFamily="49" charset="-122"/>
                <a:ea typeface="黑体" pitchFamily="49"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先</a:t>
            </a:r>
            <a:r>
              <a:rPr lang="zh-CN" altLang="en-US" sz="2400" dirty="0">
                <a:solidFill>
                  <a:srgbClr val="000000"/>
                </a:solidFill>
                <a:latin typeface="宋体" pitchFamily="2" charset="-122"/>
                <a:ea typeface="宋体" pitchFamily="2" charset="-122"/>
                <a:cs typeface="宋体" panose="02010600030101010101" pitchFamily="2" charset="-122"/>
              </a:rPr>
              <a:t>看社会生产方面。经过改革开放</a:t>
            </a:r>
            <a:r>
              <a:rPr lang="en-US" altLang="zh-CN" sz="2400" dirty="0">
                <a:solidFill>
                  <a:srgbClr val="000000"/>
                </a:solidFill>
                <a:latin typeface="宋体" pitchFamily="2" charset="-122"/>
                <a:ea typeface="宋体" pitchFamily="2" charset="-122"/>
                <a:cs typeface="宋体" panose="02010600030101010101" pitchFamily="2" charset="-122"/>
              </a:rPr>
              <a:t>40</a:t>
            </a:r>
            <a:r>
              <a:rPr lang="zh-CN" altLang="en-US" sz="2400" dirty="0">
                <a:solidFill>
                  <a:srgbClr val="000000"/>
                </a:solidFill>
                <a:latin typeface="宋体" pitchFamily="2" charset="-122"/>
                <a:ea typeface="宋体" pitchFamily="2" charset="-122"/>
                <a:cs typeface="宋体" panose="02010600030101010101" pitchFamily="2" charset="-122"/>
              </a:rPr>
              <a:t>多年的快速</a:t>
            </a:r>
            <a:r>
              <a:rPr lang="zh-CN" altLang="en-US" sz="2400" dirty="0" smtClean="0">
                <a:solidFill>
                  <a:srgbClr val="000000"/>
                </a:solidFill>
                <a:latin typeface="宋体" pitchFamily="2" charset="-122"/>
                <a:ea typeface="宋体" pitchFamily="2" charset="-122"/>
                <a:cs typeface="宋体" panose="02010600030101010101" pitchFamily="2" charset="-122"/>
              </a:rPr>
              <a:t>发展，我国</a:t>
            </a:r>
            <a:r>
              <a:rPr lang="zh-CN" altLang="en-US" sz="2400" dirty="0">
                <a:solidFill>
                  <a:srgbClr val="000000"/>
                </a:solidFill>
                <a:latin typeface="宋体" pitchFamily="2" charset="-122"/>
                <a:ea typeface="宋体" pitchFamily="2" charset="-122"/>
                <a:cs typeface="宋体" panose="02010600030101010101" pitchFamily="2" charset="-122"/>
              </a:rPr>
              <a:t>长期存在的经济短缺和供给不足状况已经发生根本性</a:t>
            </a:r>
            <a:r>
              <a:rPr lang="zh-CN" altLang="en-US" sz="2400" dirty="0" smtClean="0">
                <a:solidFill>
                  <a:srgbClr val="000000"/>
                </a:solidFill>
                <a:latin typeface="宋体" pitchFamily="2" charset="-122"/>
                <a:ea typeface="宋体" pitchFamily="2" charset="-122"/>
                <a:cs typeface="宋体" panose="02010600030101010101" pitchFamily="2" charset="-122"/>
              </a:rPr>
              <a:t>变化，再</a:t>
            </a:r>
            <a:r>
              <a:rPr lang="zh-CN" altLang="en-US" sz="2400" dirty="0">
                <a:solidFill>
                  <a:srgbClr val="000000"/>
                </a:solidFill>
                <a:latin typeface="宋体" pitchFamily="2" charset="-122"/>
                <a:ea typeface="宋体" pitchFamily="2" charset="-122"/>
                <a:cs typeface="宋体" panose="02010600030101010101" pitchFamily="2" charset="-122"/>
              </a:rPr>
              <a:t>讲“落后的社会生产”已经不符合</a:t>
            </a:r>
            <a:r>
              <a:rPr lang="zh-CN" altLang="en-US" sz="2400" dirty="0" smtClean="0">
                <a:solidFill>
                  <a:srgbClr val="000000"/>
                </a:solidFill>
                <a:latin typeface="宋体" pitchFamily="2" charset="-122"/>
                <a:ea typeface="宋体" pitchFamily="2" charset="-122"/>
                <a:cs typeface="宋体" panose="02010600030101010101" pitchFamily="2" charset="-122"/>
              </a:rPr>
              <a:t>实际，这</a:t>
            </a:r>
            <a:r>
              <a:rPr lang="zh-CN" altLang="en-US" sz="2400" dirty="0">
                <a:solidFill>
                  <a:srgbClr val="000000"/>
                </a:solidFill>
                <a:latin typeface="宋体" pitchFamily="2" charset="-122"/>
                <a:ea typeface="宋体" pitchFamily="2" charset="-122"/>
                <a:cs typeface="宋体" panose="02010600030101010101" pitchFamily="2" charset="-122"/>
              </a:rPr>
              <a:t>是一个显著变化。再看社会需求方面。随着生活水平显著</a:t>
            </a:r>
            <a:r>
              <a:rPr lang="zh-CN" altLang="en-US" sz="2400" dirty="0" smtClean="0">
                <a:solidFill>
                  <a:srgbClr val="000000"/>
                </a:solidFill>
                <a:latin typeface="宋体" pitchFamily="2" charset="-122"/>
                <a:ea typeface="宋体" pitchFamily="2" charset="-122"/>
                <a:cs typeface="宋体" panose="02010600030101010101" pitchFamily="2" charset="-122"/>
              </a:rPr>
              <a:t>提高，人们</a:t>
            </a:r>
            <a:r>
              <a:rPr lang="zh-CN" altLang="en-US" sz="2400" dirty="0">
                <a:solidFill>
                  <a:srgbClr val="000000"/>
                </a:solidFill>
                <a:latin typeface="宋体" pitchFamily="2" charset="-122"/>
                <a:ea typeface="宋体" pitchFamily="2" charset="-122"/>
                <a:cs typeface="宋体" panose="02010600030101010101" pitchFamily="2" charset="-122"/>
              </a:rPr>
              <a:t>对美好生活的向往更加强烈。人民群众的需要呈现多样化、多层次、多方面的</a:t>
            </a:r>
            <a:r>
              <a:rPr lang="zh-CN" altLang="en-US" sz="2400" dirty="0" smtClean="0">
                <a:solidFill>
                  <a:srgbClr val="000000"/>
                </a:solidFill>
                <a:latin typeface="宋体" pitchFamily="2" charset="-122"/>
                <a:ea typeface="宋体" pitchFamily="2" charset="-122"/>
                <a:cs typeface="宋体" panose="02010600030101010101" pitchFamily="2" charset="-122"/>
              </a:rPr>
              <a:t>特点，只</a:t>
            </a:r>
            <a:r>
              <a:rPr lang="zh-CN" altLang="en-US" sz="2400" dirty="0">
                <a:solidFill>
                  <a:srgbClr val="000000"/>
                </a:solidFill>
                <a:latin typeface="宋体" pitchFamily="2" charset="-122"/>
                <a:ea typeface="宋体" pitchFamily="2" charset="-122"/>
                <a:cs typeface="宋体" panose="02010600030101010101" pitchFamily="2" charset="-122"/>
              </a:rPr>
              <a:t>讲“日益增长的物质文化需要”已经不能真实反映人民群众变化了的需求。这也是一个明显的事实</a:t>
            </a:r>
            <a:r>
              <a:rPr lang="zh-CN" altLang="en-US" sz="2400" dirty="0" smtClean="0">
                <a:solidFill>
                  <a:srgbClr val="000000"/>
                </a:solidFill>
                <a:latin typeface="宋体" pitchFamily="2" charset="-122"/>
                <a:ea typeface="宋体" pitchFamily="2" charset="-122"/>
                <a:cs typeface="宋体" panose="02010600030101010101" pitchFamily="2" charset="-122"/>
              </a:rPr>
              <a:t>。</a:t>
            </a:r>
            <a:endParaRPr lang="zh-CN" altLang="en-US" sz="2400" dirty="0">
              <a:solidFill>
                <a:srgbClr val="000000"/>
              </a:solidFill>
              <a:latin typeface="宋体" pitchFamily="2" charset="-122"/>
              <a:ea typeface="宋体" pitchFamily="2" charset="-122"/>
              <a:cs typeface="宋体" panose="02010600030101010101" pitchFamily="2" charset="-122"/>
            </a:endParaRPr>
          </a:p>
        </p:txBody>
      </p:sp>
    </p:spTree>
    <p:extLst>
      <p:ext uri="{BB962C8B-B14F-4D97-AF65-F5344CB8AC3E}">
        <p14:creationId xmlns:p14="http://schemas.microsoft.com/office/powerpoint/2010/main" xmlns="" val="30837553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00583" y="2433673"/>
            <a:ext cx="825045" cy="2646727"/>
            <a:chOff x="9144145" y="3947917"/>
            <a:chExt cx="705468" cy="2646727"/>
          </a:xfrm>
        </p:grpSpPr>
        <p:grpSp>
          <p:nvGrpSpPr>
            <p:cNvPr id="14" name="组合 13"/>
            <p:cNvGrpSpPr/>
            <p:nvPr/>
          </p:nvGrpSpPr>
          <p:grpSpPr>
            <a:xfrm>
              <a:off x="9144145" y="3947917"/>
              <a:ext cx="686576" cy="2646727"/>
              <a:chOff x="12823" y="1271"/>
              <a:chExt cx="552" cy="1632"/>
            </a:xfrm>
          </p:grpSpPr>
          <p:sp>
            <p:nvSpPr>
              <p:cNvPr id="10" name="椭圆 9"/>
              <p:cNvSpPr/>
              <p:nvPr/>
            </p:nvSpPr>
            <p:spPr>
              <a:xfrm>
                <a:off x="12824" y="1271"/>
                <a:ext cx="551" cy="49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3" y="2412"/>
                <a:ext cx="551" cy="49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5" name="椭圆 14"/>
            <p:cNvSpPr/>
            <p:nvPr/>
          </p:nvSpPr>
          <p:spPr>
            <a:xfrm>
              <a:off x="9164281" y="4900364"/>
              <a:ext cx="685332" cy="799013"/>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751261" y="2141237"/>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044704" y="2976661"/>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111350" y="160315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3894418" y="1006822"/>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4444755" y="2512260"/>
            <a:ext cx="8097464" cy="2493053"/>
            <a:chOff x="4590145" y="2840540"/>
            <a:chExt cx="8097464" cy="2493053"/>
          </a:xfrm>
        </p:grpSpPr>
        <p:grpSp>
          <p:nvGrpSpPr>
            <p:cNvPr id="11" name="组合 10"/>
            <p:cNvGrpSpPr/>
            <p:nvPr/>
          </p:nvGrpSpPr>
          <p:grpSpPr>
            <a:xfrm>
              <a:off x="4590147" y="2840540"/>
              <a:ext cx="8097462" cy="1567837"/>
              <a:chOff x="7854" y="4518"/>
              <a:chExt cx="11668" cy="2230"/>
            </a:xfrm>
          </p:grpSpPr>
          <p:sp>
            <p:nvSpPr>
              <p:cNvPr id="18" name="文本框 2">
                <a:hlinkClick r:id="rId2" action="ppaction://hlinksldjump"/>
              </p:cNvPr>
              <p:cNvSpPr txBox="1"/>
              <p:nvPr/>
            </p:nvSpPr>
            <p:spPr>
              <a:xfrm>
                <a:off x="7854" y="4518"/>
                <a:ext cx="11668" cy="919"/>
              </a:xfrm>
              <a:prstGeom prst="rect">
                <a:avLst/>
              </a:prstGeom>
              <a:noFill/>
              <a:ln w="9525">
                <a:noFill/>
              </a:ln>
            </p:spPr>
            <p:txBody>
              <a:bodyPr wrap="square" anchor="t">
                <a:spAutoFit/>
              </a:bodyPr>
              <a:lstStyle/>
              <a:p>
                <a:r>
                  <a:rPr lang="zh-CN" altLang="en-US" sz="36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6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   坚持改革开放</a:t>
                </a:r>
                <a:endParaRPr lang="zh-CN" altLang="zh-CN" sz="3600" dirty="0">
                  <a:latin typeface="黑体" panose="02010609060101010101" pitchFamily="49" charset="-122"/>
                  <a:ea typeface="黑体" panose="02010609060101010101" pitchFamily="49" charset="-122"/>
                </a:endParaRPr>
              </a:p>
            </p:txBody>
          </p:sp>
          <p:sp>
            <p:nvSpPr>
              <p:cNvPr id="7" name="文本框 2">
                <a:hlinkClick r:id="rId3" action="ppaction://hlinksldjump"/>
              </p:cNvPr>
              <p:cNvSpPr txBox="1"/>
              <p:nvPr/>
            </p:nvSpPr>
            <p:spPr>
              <a:xfrm>
                <a:off x="7854" y="5829"/>
                <a:ext cx="11249" cy="919"/>
              </a:xfrm>
              <a:prstGeom prst="rect">
                <a:avLst/>
              </a:prstGeom>
              <a:noFill/>
              <a:ln w="9525">
                <a:noFill/>
              </a:ln>
            </p:spPr>
            <p:txBody>
              <a:bodyPr wrap="square" anchor="t">
                <a:spAutoFit/>
              </a:bodyPr>
              <a:lstStyle/>
              <a:p>
                <a:r>
                  <a:rPr lang="zh-CN" altLang="en-US" sz="36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36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新时代</a:t>
                </a:r>
                <a:endParaRPr lang="zh-CN" altLang="en-US" sz="3600" b="1" dirty="0">
                  <a:latin typeface="黑体" panose="02010609060101010101" pitchFamily="49" charset="-122"/>
                  <a:ea typeface="黑体" panose="02010609060101010101" pitchFamily="49" charset="-122"/>
                  <a:sym typeface="宋体" panose="02010600030101010101" pitchFamily="2" charset="-122"/>
                </a:endParaRPr>
              </a:p>
            </p:txBody>
          </p:sp>
        </p:grpSp>
        <p:sp>
          <p:nvSpPr>
            <p:cNvPr id="12" name="文本框 2">
              <a:hlinkClick r:id="rId4" action="ppaction://hlinksldjump"/>
            </p:cNvPr>
            <p:cNvSpPr txBox="1"/>
            <p:nvPr/>
          </p:nvSpPr>
          <p:spPr>
            <a:xfrm>
              <a:off x="4590145" y="4687476"/>
              <a:ext cx="7806681" cy="646117"/>
            </a:xfrm>
            <a:prstGeom prst="rect">
              <a:avLst/>
            </a:prstGeom>
            <a:noFill/>
            <a:ln w="9525">
              <a:noFill/>
            </a:ln>
          </p:spPr>
          <p:txBody>
            <a:bodyPr wrap="square" anchor="t">
              <a:spAutoFit/>
            </a:bodyPr>
            <a:lstStyle/>
            <a:p>
              <a:r>
                <a:rPr lang="zh-CN" altLang="en-US" sz="36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6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en-US" altLang="zh-CN" sz="36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走向共同富裕</a:t>
              </a:r>
              <a:endParaRPr lang="zh-CN" altLang="en-US" sz="36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244904" y="1544055"/>
            <a:ext cx="9783651" cy="4228850"/>
          </a:xfrm>
          <a:prstGeom prst="rect">
            <a:avLst/>
          </a:prstGeom>
          <a:noFill/>
          <a:ln w="9525">
            <a:noFill/>
          </a:ln>
        </p:spPr>
        <p:txBody>
          <a:bodyPr wrap="square">
            <a:spAutoFit/>
          </a:bodyPr>
          <a:lstStyle/>
          <a:p>
            <a:pPr indent="0">
              <a:lnSpc>
                <a:spcPct val="160000"/>
              </a:lnSpc>
            </a:pPr>
            <a:r>
              <a:rPr lang="zh-CN" altLang="en-US" sz="2400" dirty="0" smtClean="0">
                <a:solidFill>
                  <a:srgbClr val="000000"/>
                </a:solidFill>
                <a:latin typeface="楷体" pitchFamily="49" charset="-122"/>
                <a:ea typeface="楷体" pitchFamily="49"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党</a:t>
            </a:r>
            <a:r>
              <a:rPr lang="zh-CN" altLang="en-US" sz="2400" dirty="0">
                <a:solidFill>
                  <a:srgbClr val="000000"/>
                </a:solidFill>
                <a:latin typeface="宋体" pitchFamily="2" charset="-122"/>
                <a:ea typeface="宋体" pitchFamily="2" charset="-122"/>
                <a:cs typeface="宋体" panose="02010600030101010101" pitchFamily="2" charset="-122"/>
              </a:rPr>
              <a:t>的十九大作出的重大政治</a:t>
            </a:r>
            <a:r>
              <a:rPr lang="zh-CN" altLang="en-US" sz="2400" dirty="0" smtClean="0">
                <a:solidFill>
                  <a:srgbClr val="000000"/>
                </a:solidFill>
                <a:latin typeface="宋体" pitchFamily="2" charset="-122"/>
                <a:ea typeface="宋体" pitchFamily="2" charset="-122"/>
                <a:cs typeface="宋体" panose="02010600030101010101" pitchFamily="2" charset="-122"/>
              </a:rPr>
              <a:t>判断，适应</a:t>
            </a:r>
            <a:r>
              <a:rPr lang="zh-CN" altLang="en-US" sz="2400" dirty="0">
                <a:solidFill>
                  <a:srgbClr val="000000"/>
                </a:solidFill>
                <a:latin typeface="宋体" pitchFamily="2" charset="-122"/>
                <a:ea typeface="宋体" pitchFamily="2" charset="-122"/>
                <a:cs typeface="宋体" panose="02010600030101010101" pitchFamily="2" charset="-122"/>
              </a:rPr>
              <a:t>了社会发展新的特点和</a:t>
            </a:r>
            <a:r>
              <a:rPr lang="zh-CN" altLang="en-US" sz="2400" dirty="0" smtClean="0">
                <a:solidFill>
                  <a:srgbClr val="000000"/>
                </a:solidFill>
                <a:latin typeface="宋体" pitchFamily="2" charset="-122"/>
                <a:ea typeface="宋体" pitchFamily="2" charset="-122"/>
                <a:cs typeface="宋体" panose="02010600030101010101" pitchFamily="2" charset="-122"/>
              </a:rPr>
              <a:t>要求，</a:t>
            </a:r>
            <a:endParaRPr lang="en-US" altLang="zh-CN" sz="2400" dirty="0">
              <a:solidFill>
                <a:srgbClr val="000000"/>
              </a:solidFill>
              <a:latin typeface="宋体" pitchFamily="2" charset="-122"/>
              <a:ea typeface="宋体" pitchFamily="2" charset="-122"/>
              <a:cs typeface="宋体" panose="02010600030101010101" pitchFamily="2" charset="-122"/>
            </a:endParaRP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顺应</a:t>
            </a:r>
            <a:r>
              <a:rPr lang="zh-CN" altLang="en-US" sz="2400" dirty="0">
                <a:solidFill>
                  <a:srgbClr val="000000"/>
                </a:solidFill>
                <a:latin typeface="宋体" pitchFamily="2" charset="-122"/>
                <a:ea typeface="宋体" pitchFamily="2" charset="-122"/>
                <a:cs typeface="宋体" panose="02010600030101010101" pitchFamily="2" charset="-122"/>
              </a:rPr>
              <a:t>了人民群众新的需求和</a:t>
            </a:r>
            <a:r>
              <a:rPr lang="zh-CN" altLang="en-US" sz="2400" dirty="0" smtClean="0">
                <a:solidFill>
                  <a:srgbClr val="000000"/>
                </a:solidFill>
                <a:latin typeface="宋体" pitchFamily="2" charset="-122"/>
                <a:ea typeface="宋体" pitchFamily="2" charset="-122"/>
                <a:cs typeface="宋体" panose="02010600030101010101" pitchFamily="2" charset="-122"/>
              </a:rPr>
              <a:t>向往，为</a:t>
            </a:r>
            <a:r>
              <a:rPr lang="zh-CN" altLang="en-US" sz="2400" dirty="0">
                <a:solidFill>
                  <a:srgbClr val="000000"/>
                </a:solidFill>
                <a:latin typeface="宋体" pitchFamily="2" charset="-122"/>
                <a:ea typeface="宋体" pitchFamily="2" charset="-122"/>
                <a:cs typeface="宋体" panose="02010600030101010101" pitchFamily="2" charset="-122"/>
              </a:rPr>
              <a:t>推动党和国家各项事业的发展提供了准确的逻辑前提。</a:t>
            </a: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此外，我们</a:t>
            </a:r>
            <a:r>
              <a:rPr lang="zh-CN" altLang="en-US" sz="2400" dirty="0">
                <a:solidFill>
                  <a:srgbClr val="000000"/>
                </a:solidFill>
                <a:latin typeface="宋体" pitchFamily="2" charset="-122"/>
                <a:ea typeface="宋体" pitchFamily="2" charset="-122"/>
                <a:cs typeface="宋体" panose="02010600030101010101" pitchFamily="2" charset="-122"/>
              </a:rPr>
              <a:t>还必须认识</a:t>
            </a:r>
            <a:r>
              <a:rPr lang="zh-CN" altLang="en-US" sz="2400" dirty="0" smtClean="0">
                <a:solidFill>
                  <a:srgbClr val="000000"/>
                </a:solidFill>
                <a:latin typeface="宋体" pitchFamily="2" charset="-122"/>
                <a:ea typeface="宋体" pitchFamily="2" charset="-122"/>
                <a:cs typeface="宋体" panose="02010600030101010101" pitchFamily="2" charset="-122"/>
              </a:rPr>
              <a:t>到，我国</a:t>
            </a:r>
            <a:r>
              <a:rPr lang="zh-CN" altLang="en-US" sz="2400" dirty="0">
                <a:solidFill>
                  <a:srgbClr val="000000"/>
                </a:solidFill>
                <a:latin typeface="宋体" pitchFamily="2" charset="-122"/>
                <a:ea typeface="宋体" pitchFamily="2" charset="-122"/>
                <a:cs typeface="宋体" panose="02010600030101010101" pitchFamily="2" charset="-122"/>
              </a:rPr>
              <a:t>社会主要矛盾的</a:t>
            </a:r>
            <a:r>
              <a:rPr lang="zh-CN" altLang="en-US" sz="2400" dirty="0" smtClean="0">
                <a:solidFill>
                  <a:srgbClr val="000000"/>
                </a:solidFill>
                <a:latin typeface="宋体" pitchFamily="2" charset="-122"/>
                <a:ea typeface="宋体" pitchFamily="2" charset="-122"/>
                <a:cs typeface="宋体" panose="02010600030101010101" pitchFamily="2" charset="-122"/>
              </a:rPr>
              <a:t>变化，没有</a:t>
            </a:r>
            <a:r>
              <a:rPr lang="zh-CN" altLang="en-US" sz="2400" dirty="0">
                <a:solidFill>
                  <a:srgbClr val="000000"/>
                </a:solidFill>
                <a:latin typeface="宋体" pitchFamily="2" charset="-122"/>
                <a:ea typeface="宋体" pitchFamily="2" charset="-122"/>
                <a:cs typeface="宋体" panose="02010600030101010101" pitchFamily="2" charset="-122"/>
              </a:rPr>
              <a:t>改变我们对我国社会主义所处历史阶段的</a:t>
            </a:r>
            <a:r>
              <a:rPr lang="zh-CN" altLang="en-US" sz="2400" dirty="0" smtClean="0">
                <a:solidFill>
                  <a:srgbClr val="000000"/>
                </a:solidFill>
                <a:latin typeface="宋体" pitchFamily="2" charset="-122"/>
                <a:ea typeface="宋体" pitchFamily="2" charset="-122"/>
                <a:cs typeface="宋体" panose="02010600030101010101" pitchFamily="2" charset="-122"/>
              </a:rPr>
              <a:t>判断，我国</a:t>
            </a:r>
            <a:r>
              <a:rPr lang="zh-CN" altLang="en-US" sz="2400" dirty="0">
                <a:solidFill>
                  <a:srgbClr val="000000"/>
                </a:solidFill>
                <a:latin typeface="宋体" pitchFamily="2" charset="-122"/>
                <a:ea typeface="宋体" pitchFamily="2" charset="-122"/>
                <a:cs typeface="宋体" panose="02010600030101010101" pitchFamily="2" charset="-122"/>
              </a:rPr>
              <a:t>仍处于并将长期处于社会主义初级阶段的基本国情没有</a:t>
            </a:r>
            <a:r>
              <a:rPr lang="zh-CN" altLang="en-US" sz="2400" dirty="0" smtClean="0">
                <a:solidFill>
                  <a:srgbClr val="000000"/>
                </a:solidFill>
                <a:latin typeface="宋体" pitchFamily="2" charset="-122"/>
                <a:ea typeface="宋体" pitchFamily="2" charset="-122"/>
                <a:cs typeface="宋体" panose="02010600030101010101" pitchFamily="2" charset="-122"/>
              </a:rPr>
              <a:t>变，我</a:t>
            </a:r>
            <a:r>
              <a:rPr lang="zh-CN" altLang="en-US" sz="2400" dirty="0">
                <a:solidFill>
                  <a:srgbClr val="000000"/>
                </a:solidFill>
                <a:latin typeface="宋体" pitchFamily="2" charset="-122"/>
                <a:ea typeface="宋体" pitchFamily="2" charset="-122"/>
                <a:cs typeface="宋体" panose="02010600030101010101" pitchFamily="2" charset="-122"/>
              </a:rPr>
              <a:t>国是世界最大发展中国家的国际地位没有变。</a:t>
            </a:r>
          </a:p>
        </p:txBody>
      </p:sp>
    </p:spTree>
    <p:extLst>
      <p:ext uri="{BB962C8B-B14F-4D97-AF65-F5344CB8AC3E}">
        <p14:creationId xmlns:p14="http://schemas.microsoft.com/office/powerpoint/2010/main" xmlns="" val="362849358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602166" y="1309880"/>
            <a:ext cx="11140067" cy="5184496"/>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3.</a:t>
            </a:r>
            <a:r>
              <a:rPr lang="zh-CN" altLang="en-US" sz="2400" dirty="0">
                <a:solidFill>
                  <a:srgbClr val="000000"/>
                </a:solidFill>
                <a:latin typeface="黑体" pitchFamily="49" charset="-122"/>
                <a:ea typeface="黑体" pitchFamily="49" charset="-122"/>
                <a:cs typeface="宋体" panose="02010600030101010101" pitchFamily="2" charset="-122"/>
              </a:rPr>
              <a:t>如何正确认识中国特色社会主义进入</a:t>
            </a:r>
            <a:r>
              <a:rPr lang="zh-CN" altLang="en-US" sz="2400" dirty="0" smtClean="0">
                <a:solidFill>
                  <a:srgbClr val="000000"/>
                </a:solidFill>
                <a:latin typeface="黑体" pitchFamily="49" charset="-122"/>
                <a:ea typeface="黑体" pitchFamily="49" charset="-122"/>
                <a:cs typeface="宋体" panose="02010600030101010101" pitchFamily="2" charset="-122"/>
              </a:rPr>
              <a:t>新时代？</a:t>
            </a:r>
            <a:endParaRPr lang="en-US" altLang="zh-CN" sz="2400" dirty="0">
              <a:solidFill>
                <a:srgbClr val="000000"/>
              </a:solidFill>
              <a:latin typeface="黑体" pitchFamily="49" charset="-122"/>
              <a:ea typeface="黑体" pitchFamily="49" charset="-122"/>
              <a:cs typeface="宋体" panose="02010600030101010101" pitchFamily="2" charset="-122"/>
            </a:endParaRPr>
          </a:p>
          <a:p>
            <a:pPr indent="0">
              <a:lnSpc>
                <a:spcPts val="3900"/>
              </a:lnSpc>
            </a:pPr>
            <a:r>
              <a:rPr lang="en-US" altLang="zh-CN" sz="2400" dirty="0" smtClean="0">
                <a:solidFill>
                  <a:srgbClr val="000000"/>
                </a:solidFill>
                <a:latin typeface="楷体" pitchFamily="49" charset="-122"/>
                <a:ea typeface="楷体" pitchFamily="49"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）新时代</a:t>
            </a:r>
            <a:r>
              <a:rPr lang="zh-CN" altLang="en-US" sz="2400" dirty="0">
                <a:solidFill>
                  <a:srgbClr val="000000"/>
                </a:solidFill>
                <a:latin typeface="宋体" pitchFamily="2" charset="-122"/>
                <a:ea typeface="宋体" pitchFamily="2" charset="-122"/>
                <a:cs typeface="宋体" panose="02010600030101010101" pitchFamily="2" charset="-122"/>
              </a:rPr>
              <a:t>是承前启后、继往开来、在新的历史条件下继续夺取中国特色社会主义伟大胜利的时代。</a:t>
            </a:r>
          </a:p>
          <a:p>
            <a:pPr indent="0">
              <a:lnSpc>
                <a:spcPts val="39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）新时代</a:t>
            </a:r>
            <a:r>
              <a:rPr lang="zh-CN" altLang="en-US" sz="2400" dirty="0">
                <a:solidFill>
                  <a:srgbClr val="000000"/>
                </a:solidFill>
                <a:latin typeface="宋体" pitchFamily="2" charset="-122"/>
                <a:ea typeface="宋体" pitchFamily="2" charset="-122"/>
                <a:cs typeface="宋体" panose="02010600030101010101" pitchFamily="2" charset="-122"/>
              </a:rPr>
              <a:t>是决胜全面建成小康社会、进而全面建设社会主义现代化强国的时代。</a:t>
            </a:r>
          </a:p>
          <a:p>
            <a:pPr indent="0">
              <a:lnSpc>
                <a:spcPts val="39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3</a:t>
            </a:r>
            <a:r>
              <a:rPr lang="zh-CN" altLang="en-US" sz="2400" dirty="0" smtClean="0">
                <a:solidFill>
                  <a:srgbClr val="000000"/>
                </a:solidFill>
                <a:latin typeface="宋体" pitchFamily="2" charset="-122"/>
                <a:ea typeface="宋体" pitchFamily="2" charset="-122"/>
                <a:cs typeface="宋体" panose="02010600030101010101" pitchFamily="2" charset="-122"/>
              </a:rPr>
              <a:t>）新时代</a:t>
            </a:r>
            <a:r>
              <a:rPr lang="zh-CN" altLang="en-US" sz="2400" dirty="0">
                <a:solidFill>
                  <a:srgbClr val="000000"/>
                </a:solidFill>
                <a:latin typeface="宋体" pitchFamily="2" charset="-122"/>
                <a:ea typeface="宋体" pitchFamily="2" charset="-122"/>
                <a:cs typeface="宋体" panose="02010600030101010101" pitchFamily="2" charset="-122"/>
              </a:rPr>
              <a:t>是全国各族人民团结奋斗、不断创造美好生活、逐步实现全体人民共同富裕的时代。</a:t>
            </a:r>
          </a:p>
          <a:p>
            <a:pPr indent="0">
              <a:lnSpc>
                <a:spcPts val="39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4</a:t>
            </a:r>
            <a:r>
              <a:rPr lang="zh-CN" altLang="en-US" sz="2400" dirty="0" smtClean="0">
                <a:solidFill>
                  <a:srgbClr val="000000"/>
                </a:solidFill>
                <a:latin typeface="宋体" pitchFamily="2" charset="-122"/>
                <a:ea typeface="宋体" pitchFamily="2" charset="-122"/>
                <a:cs typeface="宋体" panose="02010600030101010101" pitchFamily="2" charset="-122"/>
              </a:rPr>
              <a:t>）新时代</a:t>
            </a:r>
            <a:r>
              <a:rPr lang="zh-CN" altLang="en-US" sz="2400" dirty="0">
                <a:solidFill>
                  <a:srgbClr val="000000"/>
                </a:solidFill>
                <a:latin typeface="宋体" pitchFamily="2" charset="-122"/>
                <a:ea typeface="宋体" pitchFamily="2" charset="-122"/>
                <a:cs typeface="宋体" panose="02010600030101010101" pitchFamily="2" charset="-122"/>
              </a:rPr>
              <a:t>是全体中华儿女勠力同心、奋力实现中华民族伟大复兴中国梦的时代。</a:t>
            </a:r>
          </a:p>
          <a:p>
            <a:pPr indent="0">
              <a:lnSpc>
                <a:spcPts val="39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5</a:t>
            </a:r>
            <a:r>
              <a:rPr lang="zh-CN" altLang="en-US" sz="2400" dirty="0" smtClean="0">
                <a:solidFill>
                  <a:srgbClr val="000000"/>
                </a:solidFill>
                <a:latin typeface="宋体" pitchFamily="2" charset="-122"/>
                <a:ea typeface="宋体" pitchFamily="2" charset="-122"/>
                <a:cs typeface="宋体" panose="02010600030101010101" pitchFamily="2" charset="-122"/>
              </a:rPr>
              <a:t>）新时代</a:t>
            </a:r>
            <a:r>
              <a:rPr lang="zh-CN" altLang="en-US" sz="2400" dirty="0">
                <a:solidFill>
                  <a:srgbClr val="000000"/>
                </a:solidFill>
                <a:latin typeface="宋体" pitchFamily="2" charset="-122"/>
                <a:ea typeface="宋体" pitchFamily="2" charset="-122"/>
                <a:cs typeface="宋体" panose="02010600030101010101" pitchFamily="2" charset="-122"/>
              </a:rPr>
              <a:t>是我国日益走近世界舞台中央、不断为人类作出更大贡献的时代。</a:t>
            </a:r>
          </a:p>
        </p:txBody>
      </p:sp>
    </p:spTree>
    <p:extLst>
      <p:ext uri="{BB962C8B-B14F-4D97-AF65-F5344CB8AC3E}">
        <p14:creationId xmlns:p14="http://schemas.microsoft.com/office/powerpoint/2010/main" xmlns="" val="2129288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791738" y="1488300"/>
            <a:ext cx="9879979" cy="4228850"/>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4.</a:t>
            </a:r>
            <a:r>
              <a:rPr lang="zh-CN" altLang="en-US" sz="2400" dirty="0">
                <a:solidFill>
                  <a:srgbClr val="000000"/>
                </a:solidFill>
                <a:latin typeface="黑体" pitchFamily="49" charset="-122"/>
                <a:ea typeface="黑体" pitchFamily="49" charset="-122"/>
                <a:cs typeface="宋体" panose="02010600030101010101" pitchFamily="2" charset="-122"/>
              </a:rPr>
              <a:t>共同富裕就是同时富裕、同步富裕、同等富裕。</a:t>
            </a:r>
          </a:p>
          <a:p>
            <a:pPr indent="0">
              <a:lnSpc>
                <a:spcPct val="160000"/>
              </a:lnSpc>
            </a:pPr>
            <a:r>
              <a:rPr lang="zh-CN" altLang="en-US" sz="2400" dirty="0" smtClean="0">
                <a:solidFill>
                  <a:srgbClr val="000000"/>
                </a:solidFill>
                <a:latin typeface="黑体" pitchFamily="49" charset="-122"/>
                <a:ea typeface="黑体" pitchFamily="49"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此</a:t>
            </a:r>
            <a:r>
              <a:rPr lang="zh-CN" altLang="en-US" sz="2400" dirty="0">
                <a:solidFill>
                  <a:srgbClr val="000000"/>
                </a:solidFill>
                <a:latin typeface="宋体" pitchFamily="2" charset="-122"/>
                <a:ea typeface="宋体" pitchFamily="2" charset="-122"/>
                <a:cs typeface="宋体" panose="02010600030101010101" pitchFamily="2" charset="-122"/>
              </a:rPr>
              <a:t>观点错误。共同富裕要“逐步”</a:t>
            </a:r>
            <a:r>
              <a:rPr lang="zh-CN" altLang="en-US" sz="2400" dirty="0" smtClean="0">
                <a:solidFill>
                  <a:srgbClr val="000000"/>
                </a:solidFill>
                <a:latin typeface="宋体" pitchFamily="2" charset="-122"/>
                <a:ea typeface="宋体" pitchFamily="2" charset="-122"/>
                <a:cs typeface="宋体" panose="02010600030101010101" pitchFamily="2" charset="-122"/>
              </a:rPr>
              <a:t>实现，这里</a:t>
            </a:r>
            <a:r>
              <a:rPr lang="zh-CN" altLang="en-US" sz="2400" dirty="0">
                <a:solidFill>
                  <a:srgbClr val="000000"/>
                </a:solidFill>
                <a:latin typeface="宋体" pitchFamily="2" charset="-122"/>
                <a:ea typeface="宋体" pitchFamily="2" charset="-122"/>
                <a:cs typeface="宋体" panose="02010600030101010101" pitchFamily="2" charset="-122"/>
              </a:rPr>
              <a:t>的“逐步”包括两层</a:t>
            </a:r>
            <a:r>
              <a:rPr lang="zh-CN" altLang="en-US" sz="2400" dirty="0" smtClean="0">
                <a:solidFill>
                  <a:srgbClr val="000000"/>
                </a:solidFill>
                <a:latin typeface="宋体" pitchFamily="2" charset="-122"/>
                <a:ea typeface="宋体" pitchFamily="2" charset="-122"/>
                <a:cs typeface="宋体" panose="02010600030101010101" pitchFamily="2" charset="-122"/>
              </a:rPr>
              <a:t>含义：一</a:t>
            </a:r>
            <a:r>
              <a:rPr lang="zh-CN" altLang="en-US" sz="2400" dirty="0">
                <a:solidFill>
                  <a:srgbClr val="000000"/>
                </a:solidFill>
                <a:latin typeface="宋体" pitchFamily="2" charset="-122"/>
                <a:ea typeface="宋体" pitchFamily="2" charset="-122"/>
                <a:cs typeface="宋体" panose="02010600030101010101" pitchFamily="2" charset="-122"/>
              </a:rPr>
              <a:t>是实现共同富裕是一个物质积累的</a:t>
            </a:r>
            <a:r>
              <a:rPr lang="zh-CN" altLang="en-US" sz="2400" dirty="0" smtClean="0">
                <a:solidFill>
                  <a:srgbClr val="000000"/>
                </a:solidFill>
                <a:latin typeface="宋体" pitchFamily="2" charset="-122"/>
                <a:ea typeface="宋体" pitchFamily="2" charset="-122"/>
                <a:cs typeface="宋体" panose="02010600030101010101" pitchFamily="2" charset="-122"/>
              </a:rPr>
              <a:t>过程，需要</a:t>
            </a:r>
            <a:r>
              <a:rPr lang="zh-CN" altLang="en-US" sz="2400" dirty="0">
                <a:solidFill>
                  <a:srgbClr val="000000"/>
                </a:solidFill>
                <a:latin typeface="宋体" pitchFamily="2" charset="-122"/>
                <a:ea typeface="宋体" pitchFamily="2" charset="-122"/>
                <a:cs typeface="宋体" panose="02010600030101010101" pitchFamily="2" charset="-122"/>
              </a:rPr>
              <a:t>分步骤、有秩序地</a:t>
            </a:r>
            <a:r>
              <a:rPr lang="zh-CN" altLang="en-US" sz="2400" dirty="0" smtClean="0">
                <a:solidFill>
                  <a:srgbClr val="000000"/>
                </a:solidFill>
                <a:latin typeface="宋体" pitchFamily="2" charset="-122"/>
                <a:ea typeface="宋体" pitchFamily="2" charset="-122"/>
                <a:cs typeface="宋体" panose="02010600030101010101" pitchFamily="2" charset="-122"/>
              </a:rPr>
              <a:t>进行；二</a:t>
            </a:r>
            <a:r>
              <a:rPr lang="zh-CN" altLang="en-US" sz="2400" dirty="0">
                <a:solidFill>
                  <a:srgbClr val="000000"/>
                </a:solidFill>
                <a:latin typeface="宋体" pitchFamily="2" charset="-122"/>
                <a:ea typeface="宋体" pitchFamily="2" charset="-122"/>
                <a:cs typeface="宋体" panose="02010600030101010101" pitchFamily="2" charset="-122"/>
              </a:rPr>
              <a:t>是允许部分先</a:t>
            </a:r>
            <a:r>
              <a:rPr lang="zh-CN" altLang="en-US" sz="2400" dirty="0" smtClean="0">
                <a:solidFill>
                  <a:srgbClr val="000000"/>
                </a:solidFill>
                <a:latin typeface="宋体" pitchFamily="2" charset="-122"/>
                <a:ea typeface="宋体" pitchFamily="2" charset="-122"/>
                <a:cs typeface="宋体" panose="02010600030101010101" pitchFamily="2" charset="-122"/>
              </a:rPr>
              <a:t>富，最终</a:t>
            </a:r>
            <a:r>
              <a:rPr lang="zh-CN" altLang="en-US" sz="2400" dirty="0">
                <a:solidFill>
                  <a:srgbClr val="000000"/>
                </a:solidFill>
                <a:latin typeface="宋体" pitchFamily="2" charset="-122"/>
                <a:ea typeface="宋体" pitchFamily="2" charset="-122"/>
                <a:cs typeface="宋体" panose="02010600030101010101" pitchFamily="2" charset="-122"/>
              </a:rPr>
              <a:t>实现共同富裕。中国人多地</a:t>
            </a:r>
            <a:r>
              <a:rPr lang="zh-CN" altLang="en-US" sz="2400" dirty="0" smtClean="0">
                <a:solidFill>
                  <a:srgbClr val="000000"/>
                </a:solidFill>
                <a:latin typeface="宋体" pitchFamily="2" charset="-122"/>
                <a:ea typeface="宋体" pitchFamily="2" charset="-122"/>
                <a:cs typeface="宋体" panose="02010600030101010101" pitchFamily="2" charset="-122"/>
              </a:rPr>
              <a:t>广，是</a:t>
            </a:r>
            <a:r>
              <a:rPr lang="zh-CN" altLang="en-US" sz="2400" dirty="0">
                <a:solidFill>
                  <a:srgbClr val="000000"/>
                </a:solidFill>
                <a:latin typeface="宋体" pitchFamily="2" charset="-122"/>
                <a:ea typeface="宋体" pitchFamily="2" charset="-122"/>
                <a:cs typeface="宋体" panose="02010600030101010101" pitchFamily="2" charset="-122"/>
              </a:rPr>
              <a:t>不可能实现同时富裕、同步富裕、同等富裕的。实现共同富裕是一个</a:t>
            </a:r>
            <a:r>
              <a:rPr lang="zh-CN" altLang="en-US" sz="2400" dirty="0" smtClean="0">
                <a:solidFill>
                  <a:srgbClr val="000000"/>
                </a:solidFill>
                <a:latin typeface="宋体" pitchFamily="2" charset="-122"/>
                <a:ea typeface="宋体" pitchFamily="2" charset="-122"/>
                <a:cs typeface="宋体" panose="02010600030101010101" pitchFamily="2" charset="-122"/>
              </a:rPr>
              <a:t>过程，只有</a:t>
            </a:r>
            <a:r>
              <a:rPr lang="zh-CN" altLang="en-US" sz="2400" dirty="0">
                <a:solidFill>
                  <a:srgbClr val="000000"/>
                </a:solidFill>
                <a:latin typeface="宋体" pitchFamily="2" charset="-122"/>
                <a:ea typeface="宋体" pitchFamily="2" charset="-122"/>
                <a:cs typeface="宋体" panose="02010600030101010101" pitchFamily="2" charset="-122"/>
              </a:rPr>
              <a:t>鼓励一部分人、一部分地区通过诚实劳动和合法经营先富</a:t>
            </a:r>
            <a:r>
              <a:rPr lang="zh-CN" altLang="en-US" sz="2400" dirty="0" smtClean="0">
                <a:solidFill>
                  <a:srgbClr val="000000"/>
                </a:solidFill>
                <a:latin typeface="宋体" pitchFamily="2" charset="-122"/>
                <a:ea typeface="宋体" pitchFamily="2" charset="-122"/>
                <a:cs typeface="宋体" panose="02010600030101010101" pitchFamily="2" charset="-122"/>
              </a:rPr>
              <a:t>起来，形成</a:t>
            </a:r>
            <a:r>
              <a:rPr lang="zh-CN" altLang="en-US" sz="2400" dirty="0">
                <a:solidFill>
                  <a:srgbClr val="000000"/>
                </a:solidFill>
                <a:latin typeface="宋体" pitchFamily="2" charset="-122"/>
                <a:ea typeface="宋体" pitchFamily="2" charset="-122"/>
                <a:cs typeface="宋体" panose="02010600030101010101" pitchFamily="2" charset="-122"/>
              </a:rPr>
              <a:t>示范</a:t>
            </a:r>
            <a:r>
              <a:rPr lang="zh-CN" altLang="en-US" sz="2400" dirty="0" smtClean="0">
                <a:solidFill>
                  <a:srgbClr val="000000"/>
                </a:solidFill>
                <a:latin typeface="宋体" pitchFamily="2" charset="-122"/>
                <a:ea typeface="宋体" pitchFamily="2" charset="-122"/>
                <a:cs typeface="宋体" panose="02010600030101010101" pitchFamily="2" charset="-122"/>
              </a:rPr>
              <a:t>效应，并</a:t>
            </a:r>
            <a:r>
              <a:rPr lang="zh-CN" altLang="en-US" sz="2400" dirty="0">
                <a:solidFill>
                  <a:srgbClr val="000000"/>
                </a:solidFill>
                <a:latin typeface="宋体" pitchFamily="2" charset="-122"/>
                <a:ea typeface="宋体" pitchFamily="2" charset="-122"/>
                <a:cs typeface="宋体" panose="02010600030101010101" pitchFamily="2" charset="-122"/>
              </a:rPr>
              <a:t>通过先富者带动和帮助后富</a:t>
            </a:r>
            <a:r>
              <a:rPr lang="zh-CN" altLang="en-US" sz="2400" dirty="0" smtClean="0">
                <a:solidFill>
                  <a:srgbClr val="000000"/>
                </a:solidFill>
                <a:latin typeface="宋体" pitchFamily="2" charset="-122"/>
                <a:ea typeface="宋体" pitchFamily="2" charset="-122"/>
                <a:cs typeface="宋体" panose="02010600030101010101" pitchFamily="2" charset="-122"/>
              </a:rPr>
              <a:t>者，才能</a:t>
            </a:r>
            <a:r>
              <a:rPr lang="zh-CN" altLang="en-US" sz="2400" dirty="0">
                <a:solidFill>
                  <a:srgbClr val="000000"/>
                </a:solidFill>
                <a:latin typeface="宋体" pitchFamily="2" charset="-122"/>
                <a:ea typeface="宋体" pitchFamily="2" charset="-122"/>
                <a:cs typeface="宋体" panose="02010600030101010101" pitchFamily="2" charset="-122"/>
              </a:rPr>
              <a:t>逐步实现共同富裕</a:t>
            </a:r>
            <a:r>
              <a:rPr lang="zh-CN" altLang="en-US" sz="2400" dirty="0" smtClean="0">
                <a:solidFill>
                  <a:srgbClr val="000000"/>
                </a:solidFill>
                <a:latin typeface="宋体" pitchFamily="2" charset="-122"/>
                <a:ea typeface="宋体" pitchFamily="2" charset="-122"/>
                <a:cs typeface="宋体" panose="02010600030101010101" pitchFamily="2" charset="-122"/>
              </a:rPr>
              <a:t>。</a:t>
            </a:r>
            <a:endParaRPr lang="zh-CN" altLang="en-US" sz="2400" dirty="0">
              <a:solidFill>
                <a:srgbClr val="000000"/>
              </a:solidFill>
              <a:latin typeface="宋体" pitchFamily="2" charset="-122"/>
              <a:ea typeface="宋体" pitchFamily="2" charset="-122"/>
              <a:cs typeface="宋体" panose="02010600030101010101" pitchFamily="2" charset="-122"/>
            </a:endParaRPr>
          </a:p>
        </p:txBody>
      </p:sp>
    </p:spTree>
    <p:extLst>
      <p:ext uri="{BB962C8B-B14F-4D97-AF65-F5344CB8AC3E}">
        <p14:creationId xmlns:p14="http://schemas.microsoft.com/office/powerpoint/2010/main" xmlns="" val="38636629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429614" y="2186426"/>
            <a:ext cx="6485331" cy="627895"/>
            <a:chOff x="944327" y="616663"/>
            <a:chExt cx="5436561" cy="627895"/>
          </a:xfrm>
        </p:grpSpPr>
        <p:sp>
          <p:nvSpPr>
            <p:cNvPr id="7" name="圆角矩形 6"/>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坚持改革开放</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944327" y="616663"/>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84875" y="2827536"/>
            <a:ext cx="9563096"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en-US" altLang="zh-CN" sz="2400" b="1" dirty="0">
                <a:latin typeface="宋体" panose="02010600030101010101" pitchFamily="2" charset="-122"/>
                <a:ea typeface="宋体" panose="02010600030101010101" pitchFamily="2" charset="-122"/>
              </a:rPr>
              <a:t>2019• </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今天的中国正以开放包容的胸襟、互利共赢的</a:t>
            </a:r>
            <a:r>
              <a:rPr lang="zh-CN" altLang="en-US" sz="2400" b="1" dirty="0" smtClean="0">
                <a:latin typeface="宋体" panose="02010600030101010101" pitchFamily="2" charset="-122"/>
                <a:ea typeface="宋体" panose="02010600030101010101" pitchFamily="2" charset="-122"/>
              </a:rPr>
              <a:t>追求，开启</a:t>
            </a:r>
            <a:r>
              <a:rPr lang="zh-CN" altLang="en-US" sz="2400" b="1" dirty="0">
                <a:latin typeface="宋体" panose="02010600030101010101" pitchFamily="2" charset="-122"/>
                <a:ea typeface="宋体" panose="02010600030101010101" pitchFamily="2" charset="-122"/>
              </a:rPr>
              <a:t>不断扩大开放的新征程。下列能够印证这一观点的是</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设立海南自由贸易试验区　②设立中国农民丰收节　③举行中非合作论坛北京峰会　④举行首届中国国际进口博览会</a:t>
            </a:r>
          </a:p>
          <a:p>
            <a:pPr>
              <a:lnSpc>
                <a:spcPct val="150000"/>
              </a:lnSpc>
            </a:pPr>
            <a:r>
              <a:rPr lang="en-US" altLang="zh-CN" sz="2400" b="1" dirty="0">
                <a:latin typeface="宋体" panose="02010600030101010101" pitchFamily="2" charset="-122"/>
                <a:ea typeface="宋体" panose="02010600030101010101" pitchFamily="2" charset="-122"/>
              </a:rPr>
              <a:t>A.①④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.②③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C.①③④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D.②③④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963138" y="4012476"/>
            <a:ext cx="664940"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grpSp>
        <p:nvGrpSpPr>
          <p:cNvPr id="14" name="组合 13"/>
          <p:cNvGrpSpPr/>
          <p:nvPr/>
        </p:nvGrpSpPr>
        <p:grpSpPr>
          <a:xfrm>
            <a:off x="2348721" y="1236578"/>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75168" y="1857380"/>
            <a:ext cx="8972081"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2.(</a:t>
            </a:r>
            <a:r>
              <a:rPr lang="en-US" altLang="zh-CN" sz="2400" b="1" dirty="0">
                <a:latin typeface="宋体" panose="02010600030101010101" pitchFamily="2" charset="-122"/>
                <a:ea typeface="宋体" panose="02010600030101010101" pitchFamily="2" charset="-122"/>
              </a:rPr>
              <a:t>2019•</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 1978</a:t>
            </a:r>
            <a:r>
              <a:rPr lang="zh-CN" altLang="en-US" sz="2400" b="1" dirty="0" smtClean="0">
                <a:latin typeface="宋体" panose="02010600030101010101" pitchFamily="2" charset="-122"/>
                <a:ea typeface="宋体" panose="02010600030101010101" pitchFamily="2" charset="-122"/>
              </a:rPr>
              <a:t>年，我国</a:t>
            </a:r>
            <a:r>
              <a:rPr lang="zh-CN" altLang="en-US" sz="2400" b="1" dirty="0">
                <a:latin typeface="宋体" panose="02010600030101010101" pitchFamily="2" charset="-122"/>
                <a:ea typeface="宋体" panose="02010600030101010101" pitchFamily="2" charset="-122"/>
              </a:rPr>
              <a:t>铁路运营里程仅</a:t>
            </a:r>
            <a:r>
              <a:rPr lang="en-US" altLang="zh-CN" sz="2400" b="1" dirty="0">
                <a:latin typeface="宋体" panose="02010600030101010101" pitchFamily="2" charset="-122"/>
                <a:ea typeface="宋体" panose="02010600030101010101" pitchFamily="2" charset="-122"/>
              </a:rPr>
              <a:t>5.2</a:t>
            </a:r>
            <a:r>
              <a:rPr lang="zh-CN" altLang="en-US" sz="2400" b="1" dirty="0">
                <a:latin typeface="宋体" panose="02010600030101010101" pitchFamily="2" charset="-122"/>
                <a:ea typeface="宋体" panose="02010600030101010101" pitchFamily="2" charset="-122"/>
              </a:rPr>
              <a:t>万</a:t>
            </a:r>
            <a:r>
              <a:rPr lang="zh-CN" altLang="en-US" sz="2400" b="1" dirty="0" smtClean="0">
                <a:latin typeface="宋体" panose="02010600030101010101" pitchFamily="2" charset="-122"/>
                <a:ea typeface="宋体" panose="02010600030101010101" pitchFamily="2" charset="-122"/>
              </a:rPr>
              <a:t>千米，</a:t>
            </a:r>
            <a:r>
              <a:rPr lang="en-US" altLang="zh-CN" sz="2400" b="1" dirty="0" smtClean="0">
                <a:latin typeface="宋体" panose="02010600030101010101" pitchFamily="2" charset="-122"/>
                <a:ea typeface="宋体" panose="02010600030101010101" pitchFamily="2" charset="-122"/>
              </a:rPr>
              <a:t>2018</a:t>
            </a:r>
            <a:r>
              <a:rPr lang="zh-CN" altLang="en-US" sz="2400" b="1" dirty="0">
                <a:latin typeface="宋体" panose="02010600030101010101" pitchFamily="2" charset="-122"/>
                <a:ea typeface="宋体" panose="02010600030101010101" pitchFamily="2" charset="-122"/>
              </a:rPr>
              <a:t>年底已经发展到</a:t>
            </a:r>
            <a:r>
              <a:rPr lang="en-US" altLang="zh-CN" sz="2400" b="1" dirty="0">
                <a:latin typeface="宋体" panose="02010600030101010101" pitchFamily="2" charset="-122"/>
                <a:ea typeface="宋体" panose="02010600030101010101" pitchFamily="2" charset="-122"/>
              </a:rPr>
              <a:t>13.1</a:t>
            </a:r>
            <a:r>
              <a:rPr lang="zh-CN" altLang="en-US" sz="2400" b="1" dirty="0">
                <a:latin typeface="宋体" panose="02010600030101010101" pitchFamily="2" charset="-122"/>
                <a:ea typeface="宋体" panose="02010600030101010101" pitchFamily="2" charset="-122"/>
              </a:rPr>
              <a:t>万</a:t>
            </a:r>
            <a:r>
              <a:rPr lang="zh-CN" altLang="en-US" sz="2400" b="1" dirty="0" smtClean="0">
                <a:latin typeface="宋体" panose="02010600030101010101" pitchFamily="2" charset="-122"/>
                <a:ea typeface="宋体" panose="02010600030101010101" pitchFamily="2" charset="-122"/>
              </a:rPr>
              <a:t>千米，形成</a:t>
            </a:r>
            <a:r>
              <a:rPr lang="zh-CN" altLang="en-US" sz="2400" b="1" dirty="0">
                <a:latin typeface="宋体" panose="02010600030101010101" pitchFamily="2" charset="-122"/>
                <a:ea typeface="宋体" panose="02010600030101010101" pitchFamily="2" charset="-122"/>
              </a:rPr>
              <a:t>了世界上最现代化的铁路网和最发达的高铁网。了解这一</a:t>
            </a:r>
            <a:r>
              <a:rPr lang="zh-CN" altLang="en-US" sz="2400" b="1" dirty="0" smtClean="0">
                <a:latin typeface="宋体" panose="02010600030101010101" pitchFamily="2" charset="-122"/>
                <a:ea typeface="宋体" panose="02010600030101010101" pitchFamily="2" charset="-122"/>
              </a:rPr>
              <a:t>事实，有助于</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认识改革开放是强国之路　②认同我国的世界强国地位　③增强实现社会主义现代化的信心　④分享实现全面小康的喜悦</a:t>
            </a:r>
          </a:p>
          <a:p>
            <a:pPr>
              <a:lnSpc>
                <a:spcPct val="150000"/>
              </a:lnSpc>
            </a:pPr>
            <a:r>
              <a:rPr lang="en-US" altLang="zh-CN" sz="2400" b="1" dirty="0">
                <a:latin typeface="宋体" panose="02010600030101010101" pitchFamily="2" charset="-122"/>
                <a:ea typeface="宋体" panose="02010600030101010101" pitchFamily="2" charset="-122"/>
              </a:rPr>
              <a:t>A.①③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.②③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C</a:t>
            </a:r>
            <a:r>
              <a:rPr lang="en-US" altLang="zh-CN" sz="2400" b="1" dirty="0">
                <a:latin typeface="宋体" panose="02010600030101010101" pitchFamily="2" charset="-122"/>
                <a:ea typeface="宋体" panose="02010600030101010101" pitchFamily="2" charset="-122"/>
              </a:rPr>
              <a:t>.②④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7570890" y="2999039"/>
            <a:ext cx="615839"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spTree>
    <p:extLst>
      <p:ext uri="{BB962C8B-B14F-4D97-AF65-F5344CB8AC3E}">
        <p14:creationId xmlns:p14="http://schemas.microsoft.com/office/powerpoint/2010/main" xmlns="" val="67507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TotalTime>
  <Words>5491</Words>
  <Application>Microsoft Office PowerPoint</Application>
  <PresentationFormat>自定义</PresentationFormat>
  <Paragraphs>542</Paragraphs>
  <Slides>72</Slides>
  <Notes>20</Notes>
  <HiddenSlides>0</HiddenSlides>
  <MMClips>0</MMClips>
  <ScaleCrop>false</ScaleCrop>
  <HeadingPairs>
    <vt:vector size="4" baseType="variant">
      <vt:variant>
        <vt:lpstr>主题</vt:lpstr>
      </vt:variant>
      <vt:variant>
        <vt:i4>4</vt:i4>
      </vt:variant>
      <vt:variant>
        <vt:lpstr>幻灯片标题</vt:lpstr>
      </vt:variant>
      <vt:variant>
        <vt:i4>72</vt:i4>
      </vt:variant>
    </vt:vector>
  </HeadingPairs>
  <TitlesOfParts>
    <vt:vector size="76" baseType="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1150</cp:revision>
  <dcterms:created xsi:type="dcterms:W3CDTF">2020-07-19T08:35:00Z</dcterms:created>
  <dcterms:modified xsi:type="dcterms:W3CDTF">2022-02-25T14:20:24Z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