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slideLayouts/slideLayout35.xml" ContentType="application/vnd.openxmlformats-officedocument.presentationml.slideLayout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slideLayouts/slideLayout60.xml" ContentType="application/vnd.openxmlformats-officedocument.presentationml.slideLayout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41.xml" ContentType="application/vnd.openxmlformats-officedocument.presentationml.tags+xml"/>
  <Override PartName="/ppt/tags/tag30.xml" ContentType="application/vnd.openxmlformats-officedocument.presentationml.tags+xml"/>
  <Override PartName="/ppt/tags/tag134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ags/tag112.xml" ContentType="application/vnd.openxmlformats-officedocument.presentationml.tags+xml"/>
  <Override PartName="/ppt/tags/tag123.xml" ContentType="application/vnd.openxmlformats-officedocument.presentationml.tags+xml"/>
  <Default Extension="png" ContentType="image/png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slides/slide33.xml" ContentType="application/vnd.openxmlformats-officedocument.presentationml.slide+xml"/>
  <Override PartName="/ppt/tags/tag68.xml" ContentType="application/vnd.openxmlformats-officedocument.presentationml.tags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ags/tag57.xml" ContentType="application/vnd.openxmlformats-officedocument.presentationml.tags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35.xml" ContentType="application/vnd.openxmlformats-officedocument.presentationml.tags+xml"/>
  <Override PartName="/ppt/slideMasters/slideMaster5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tags/tag124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slideLayouts/slideLayout48.xml" ContentType="application/vnd.openxmlformats-officedocument.presentationml.slideLayout+xml"/>
  <Override PartName="/ppt/tags/tag131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Layouts/slideLayout33.xml" ContentType="application/vnd.openxmlformats-officedocument.presentationml.slideLayout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slideLayouts/slideLayout40.xml" ContentType="application/vnd.openxmlformats-officedocument.presentationml.slideLayout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tags/tag7.xml" ContentType="application/vnd.openxmlformats-officedocument.presentationml.tags+xml"/>
  <Override PartName="/ppt/slideLayouts/slideLayout38.xml" ContentType="application/vnd.openxmlformats-officedocument.presentationml.slideLayout+xml"/>
  <Override PartName="/ppt/tags/tag103.xml" ContentType="application/vnd.openxmlformats-officedocument.presentationml.tags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tags/tag132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slideLayouts/slideLayout34.xml" ContentType="application/vnd.openxmlformats-officedocument.presentationml.slideLayout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slideLayouts/slideLayout30.xml" ContentType="application/vnd.openxmlformats-officedocument.presentationml.slideLayout+xml"/>
  <Override PartName="/ppt/tags/tag73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ags/tag122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slideLayouts/slideLayout53.xml" ContentType="application/vnd.openxmlformats-officedocument.presentationml.slideLayout+xml"/>
  <Override PartName="/ppt/slides/slide32.xml" ContentType="application/vnd.openxmlformats-officedocument.presentationml.slide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tags/tag45.xml" ContentType="application/vnd.openxmlformats-officedocument.presentationml.tags+xml"/>
  <Override PartName="/ppt/slideLayouts/slideLayout31.xml" ContentType="application/vnd.openxmlformats-officedocument.presentationml.slideLayout+xml"/>
  <Override PartName="/ppt/tags/tag92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heme/theme6.xml" ContentType="application/vnd.openxmlformats-officedocument.theme+xml"/>
  <Override PartName="/ppt/slideLayouts/slideLayout58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130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75.xml" ContentType="application/vnd.openxmlformats-officedocument.presentationml.tags+xml"/>
  <Override PartName="/ppt/slideLayouts/slideLayout6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2"/>
    <p:sldMasterId id="2147483678" r:id="rId3"/>
    <p:sldMasterId id="2147483690" r:id="rId4"/>
    <p:sldMasterId id="2147483702" r:id="rId5"/>
  </p:sldMasterIdLst>
  <p:notesMasterIdLst>
    <p:notesMasterId r:id="rId44"/>
  </p:notesMasterIdLst>
  <p:handoutMasterIdLst>
    <p:handoutMasterId r:id="rId45"/>
  </p:handoutMasterIdLst>
  <p:sldIdLst>
    <p:sldId id="482" r:id="rId6"/>
    <p:sldId id="332" r:id="rId7"/>
    <p:sldId id="516" r:id="rId8"/>
    <p:sldId id="483" r:id="rId9"/>
    <p:sldId id="517" r:id="rId10"/>
    <p:sldId id="335" r:id="rId11"/>
    <p:sldId id="261" r:id="rId12"/>
    <p:sldId id="488" r:id="rId13"/>
    <p:sldId id="518" r:id="rId14"/>
    <p:sldId id="519" r:id="rId15"/>
    <p:sldId id="565" r:id="rId16"/>
    <p:sldId id="566" r:id="rId17"/>
    <p:sldId id="567" r:id="rId18"/>
    <p:sldId id="520" r:id="rId19"/>
    <p:sldId id="278" r:id="rId20"/>
    <p:sldId id="272" r:id="rId21"/>
    <p:sldId id="502" r:id="rId22"/>
    <p:sldId id="422" r:id="rId23"/>
    <p:sldId id="503" r:id="rId24"/>
    <p:sldId id="504" r:id="rId25"/>
    <p:sldId id="547" r:id="rId26"/>
    <p:sldId id="548" r:id="rId27"/>
    <p:sldId id="549" r:id="rId28"/>
    <p:sldId id="569" r:id="rId29"/>
    <p:sldId id="290" r:id="rId30"/>
    <p:sldId id="427" r:id="rId31"/>
    <p:sldId id="505" r:id="rId32"/>
    <p:sldId id="506" r:id="rId33"/>
    <p:sldId id="550" r:id="rId34"/>
    <p:sldId id="551" r:id="rId35"/>
    <p:sldId id="552" r:id="rId36"/>
    <p:sldId id="553" r:id="rId37"/>
    <p:sldId id="570" r:id="rId38"/>
    <p:sldId id="571" r:id="rId39"/>
    <p:sldId id="273" r:id="rId40"/>
    <p:sldId id="557" r:id="rId41"/>
    <p:sldId id="497" r:id="rId42"/>
    <p:sldId id="500" r:id="rId4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99"/>
    <a:srgbClr val="01B0F0"/>
    <a:srgbClr val="FAB529"/>
    <a:srgbClr val="008BD6"/>
    <a:srgbClr val="FF6B00"/>
    <a:srgbClr val="E36B2A"/>
    <a:srgbClr val="D7A800"/>
    <a:srgbClr val="95411F"/>
    <a:srgbClr val="FF0066"/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0223" autoAdjust="0"/>
    <p:restoredTop sz="94617"/>
  </p:normalViewPr>
  <p:slideViewPr>
    <p:cSldViewPr snapToGrid="0">
      <p:cViewPr varScale="1">
        <p:scale>
          <a:sx n="62" d="100"/>
          <a:sy n="62" d="100"/>
        </p:scale>
        <p:origin x="-628" y="-80"/>
      </p:cViewPr>
      <p:guideLst>
        <p:guide orient="horz" pos="2166"/>
        <p:guide pos="385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theme" Target="theme/theme1.xml"/><Relationship Id="rId8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38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56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71.xml"/><Relationship Id="rId4" Type="http://schemas.openxmlformats.org/officeDocument/2006/relationships/tags" Target="../tags/tag70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76.xml"/><Relationship Id="rId4" Type="http://schemas.openxmlformats.org/officeDocument/2006/relationships/tags" Target="../tags/tag75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81.xml"/><Relationship Id="rId4" Type="http://schemas.openxmlformats.org/officeDocument/2006/relationships/tags" Target="../tags/tag80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tags" Target="../tags/tag84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tags" Target="../tags/tag95.xml"/><Relationship Id="rId3" Type="http://schemas.openxmlformats.org/officeDocument/2006/relationships/tags" Target="../tags/tag90.xml"/><Relationship Id="rId7" Type="http://schemas.openxmlformats.org/officeDocument/2006/relationships/tags" Target="../tags/tag94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9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99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4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tags" Target="../tags/tag105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13.xml"/><Relationship Id="rId4" Type="http://schemas.openxmlformats.org/officeDocument/2006/relationships/tags" Target="../tags/tag11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117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22.xml"/><Relationship Id="rId4" Type="http://schemas.openxmlformats.org/officeDocument/2006/relationships/tags" Target="../tags/tag12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4300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0030101010101" pitchFamily="49" charset="-122"/>
                <a:sym typeface="宋体" panose="02010600030101010101" pitchFamily="2" charset="-122"/>
              </a:rPr>
              <a:t>第五讲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0030101010101" pitchFamily="49" charset="-122"/>
                <a:sym typeface="宋体" panose="02010600030101010101" pitchFamily="2" charset="-122"/>
              </a:rPr>
              <a:t>民族团结，国家统一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考情分析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0030101010101" pitchFamily="49" charset="-122"/>
                <a:sym typeface="宋体" panose="02010600030101010101" pitchFamily="2" charset="-122"/>
              </a:rPr>
              <a:t>第五讲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0030101010101" pitchFamily="49" charset="-122"/>
                <a:sym typeface="宋体" panose="02010600030101010101" pitchFamily="2" charset="-122"/>
              </a:rPr>
              <a:t>民族团结，国家统一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真题试做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2022/2/25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0030101010101" pitchFamily="49" charset="-122"/>
                <a:sym typeface="宋体" panose="02010600030101010101" pitchFamily="2" charset="-122"/>
              </a:rPr>
              <a:t>第五讲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0030101010101" pitchFamily="49" charset="-122"/>
                <a:sym typeface="宋体" panose="02010600030101010101" pitchFamily="2" charset="-122"/>
              </a:rPr>
              <a:t>民族团结，国家统一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知识清单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2022/2/25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7633" y="5859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0030101010101" pitchFamily="49" charset="-122"/>
                <a:sym typeface="宋体" panose="02010600030101010101" pitchFamily="2" charset="-122"/>
              </a:rPr>
              <a:t>第五讲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0030101010101" pitchFamily="49" charset="-122"/>
                <a:sym typeface="宋体" panose="02010600030101010101" pitchFamily="2" charset="-122"/>
              </a:rPr>
              <a:t>民族团结，国家统一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拓展提升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19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tags" Target="../tags/tag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tags" Target="../tags/tag62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17" Type="http://schemas.openxmlformats.org/officeDocument/2006/relationships/tags" Target="../tags/tag66.xml"/><Relationship Id="rId2" Type="http://schemas.openxmlformats.org/officeDocument/2006/relationships/slideLayout" Target="../slideLayouts/slideLayout30.xml"/><Relationship Id="rId16" Type="http://schemas.openxmlformats.org/officeDocument/2006/relationships/tags" Target="../tags/tag65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tags" Target="../tags/tag64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tags" Target="../tags/tag6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130.xml"/><Relationship Id="rId13" Type="http://schemas.openxmlformats.org/officeDocument/2006/relationships/slide" Target="slide18.xml"/><Relationship Id="rId3" Type="http://schemas.openxmlformats.org/officeDocument/2006/relationships/tags" Target="../tags/tag125.xml"/><Relationship Id="rId7" Type="http://schemas.openxmlformats.org/officeDocument/2006/relationships/tags" Target="../tags/tag129.xml"/><Relationship Id="rId12" Type="http://schemas.openxmlformats.org/officeDocument/2006/relationships/slide" Target="slide6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6" Type="http://schemas.openxmlformats.org/officeDocument/2006/relationships/tags" Target="../tags/tag128.xml"/><Relationship Id="rId11" Type="http://schemas.openxmlformats.org/officeDocument/2006/relationships/slide" Target="slide2.xml"/><Relationship Id="rId5" Type="http://schemas.openxmlformats.org/officeDocument/2006/relationships/tags" Target="../tags/tag127.xml"/><Relationship Id="rId10" Type="http://schemas.openxmlformats.org/officeDocument/2006/relationships/image" Target="../media/image1.png"/><Relationship Id="rId4" Type="http://schemas.openxmlformats.org/officeDocument/2006/relationships/tags" Target="../tags/tag126.xml"/><Relationship Id="rId9" Type="http://schemas.openxmlformats.org/officeDocument/2006/relationships/slideLayout" Target="../slideLayouts/slideLayout46.xml"/><Relationship Id="rId14" Type="http://schemas.openxmlformats.org/officeDocument/2006/relationships/slide" Target="slide3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slide" Target="slide6.xml"/><Relationship Id="rId5" Type="http://schemas.openxmlformats.org/officeDocument/2006/relationships/slide" Target="slide1.xml"/><Relationship Id="rId4" Type="http://schemas.openxmlformats.org/officeDocument/2006/relationships/slide" Target="slide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5" Type="http://schemas.openxmlformats.org/officeDocument/2006/relationships/slide" Target="slide15.xml"/><Relationship Id="rId4" Type="http://schemas.openxmlformats.org/officeDocument/2006/relationships/slide" Target="slide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38.xml"/><Relationship Id="rId1" Type="http://schemas.openxmlformats.org/officeDocument/2006/relationships/tags" Target="../tags/tag137.xml"/><Relationship Id="rId5" Type="http://schemas.openxmlformats.org/officeDocument/2006/relationships/slide" Target="slide7.xml"/><Relationship Id="rId4" Type="http://schemas.openxmlformats.org/officeDocument/2006/relationships/slide" Target="slide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6.xml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6" Type="http://schemas.openxmlformats.org/officeDocument/2006/relationships/slide" Target="slide1.xml"/><Relationship Id="rId5" Type="http://schemas.openxmlformats.org/officeDocument/2006/relationships/slide" Target="slide7.xml"/><Relationship Id="rId4" Type="http://schemas.openxmlformats.org/officeDocument/2006/relationships/notesSlide" Target="../notesSlides/notes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文本框 5"/>
          <p:cNvSpPr txBox="1"/>
          <p:nvPr/>
        </p:nvSpPr>
        <p:spPr>
          <a:xfrm>
            <a:off x="1184951" y="1133510"/>
            <a:ext cx="10391377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第五讲 民族团结，国家统一</a:t>
            </a: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0797" y="-61425"/>
            <a:ext cx="2615171" cy="1194988"/>
          </a:xfrm>
          <a:prstGeom prst="rect">
            <a:avLst/>
          </a:prstGeom>
        </p:spPr>
      </p:pic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3044708" y="2396722"/>
            <a:ext cx="6228000" cy="958892"/>
            <a:chOff x="3027246" y="2012504"/>
            <a:chExt cx="5990707" cy="876130"/>
          </a:xfrm>
        </p:grpSpPr>
        <p:sp>
          <p:nvSpPr>
            <p:cNvPr id="15" name="圆角矩形 6"/>
            <p:cNvSpPr/>
            <p:nvPr>
              <p:custDataLst>
                <p:tags r:id="rId7"/>
              </p:custDataLst>
            </p:nvPr>
          </p:nvSpPr>
          <p:spPr>
            <a:xfrm flipV="1">
              <a:off x="4028596" y="2037081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endParaRPr>
            </a:p>
          </p:txBody>
        </p:sp>
        <p:sp>
          <p:nvSpPr>
            <p:cNvPr id="16" name="椭圆 7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3027246" y="2016110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17" name="文本框 2">
              <a:hlinkClick r:id="rId11" action="ppaction://hlinksldjump"/>
            </p:cNvPr>
            <p:cNvSpPr txBox="1"/>
            <p:nvPr/>
          </p:nvSpPr>
          <p:spPr>
            <a:xfrm>
              <a:off x="4028596" y="2012504"/>
              <a:ext cx="4838313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b="1" dirty="0" smtClean="0">
                  <a:solidFill>
                    <a:srgbClr val="01B0F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数据纵览  考情分析</a:t>
              </a:r>
              <a:endParaRPr lang="zh-CN" altLang="en-US" sz="3200" b="1" dirty="0">
                <a:solidFill>
                  <a:srgbClr val="01B0F0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18" name="圆角矩形 17"/>
            <p:cNvSpPr/>
            <p:nvPr/>
          </p:nvSpPr>
          <p:spPr bwMode="auto">
            <a:xfrm rot="16200000">
              <a:off x="3927174" y="2239448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044708" y="3468571"/>
            <a:ext cx="6228000" cy="933891"/>
            <a:chOff x="3043127" y="3191406"/>
            <a:chExt cx="5992288" cy="933891"/>
          </a:xfrm>
        </p:grpSpPr>
        <p:sp>
          <p:nvSpPr>
            <p:cNvPr id="20" name="圆角矩形 6">
              <a:hlinkClick r:id="" action="ppaction://noaction"/>
            </p:cNvPr>
            <p:cNvSpPr/>
            <p:nvPr>
              <p:custDataLst>
                <p:tags r:id="rId5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endParaRPr>
            </a:p>
          </p:txBody>
        </p:sp>
        <p:sp>
          <p:nvSpPr>
            <p:cNvPr id="21" name="椭圆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3043127" y="3252773"/>
              <a:ext cx="827653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22" name="文本框 16">
              <a:hlinkClick r:id="rId12" action="ppaction://hlinksldjump"/>
            </p:cNvPr>
            <p:cNvSpPr txBox="1"/>
            <p:nvPr/>
          </p:nvSpPr>
          <p:spPr>
            <a:xfrm>
              <a:off x="4299626" y="3191406"/>
              <a:ext cx="4329600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b="1" dirty="0" smtClean="0">
                  <a:solidFill>
                    <a:srgbClr val="01B0F0"/>
                  </a:solidFill>
                  <a:latin typeface="黑体" panose="02010600030101010101" pitchFamily="49" charset="-122"/>
                  <a:ea typeface="黑体" panose="02010600030101010101" pitchFamily="49" charset="-122"/>
                  <a:sym typeface="宋体" panose="02010600030101010101" pitchFamily="2" charset="-122"/>
                </a:rPr>
                <a:t>数据链接  真题试做</a:t>
              </a:r>
              <a:endParaRPr lang="zh-CN" altLang="en-US" sz="3200" b="1" dirty="0">
                <a:solidFill>
                  <a:srgbClr val="01B0F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28" name="圆角矩形 27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044708" y="4508087"/>
            <a:ext cx="6228000" cy="927118"/>
            <a:chOff x="3027246" y="4401504"/>
            <a:chExt cx="5990707" cy="927118"/>
          </a:xfrm>
        </p:grpSpPr>
        <p:sp>
          <p:nvSpPr>
            <p:cNvPr id="30" name="圆角矩形 6"/>
            <p:cNvSpPr/>
            <p:nvPr>
              <p:custDataLst>
                <p:tags r:id="rId3"/>
              </p:custDataLst>
            </p:nvPr>
          </p:nvSpPr>
          <p:spPr>
            <a:xfrm flipV="1">
              <a:off x="4028596" y="4477069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endParaRPr>
            </a:p>
          </p:txBody>
        </p:sp>
        <p:sp>
          <p:nvSpPr>
            <p:cNvPr id="31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3027246" y="4456098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32" name="文本框 16">
              <a:hlinkClick r:id="rId13" action="ppaction://hlinksldjump"/>
            </p:cNvPr>
            <p:cNvSpPr txBox="1"/>
            <p:nvPr/>
          </p:nvSpPr>
          <p:spPr>
            <a:xfrm>
              <a:off x="4584368" y="4401504"/>
              <a:ext cx="4015810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 dirty="0" smtClean="0">
                  <a:solidFill>
                    <a:srgbClr val="01B0F0"/>
                  </a:solidFill>
                  <a:latin typeface="黑体" panose="02010600030101010101" pitchFamily="49" charset="-122"/>
                  <a:ea typeface="黑体" panose="02010600030101010101" pitchFamily="49" charset="-122"/>
                  <a:sym typeface="宋体" panose="02010600030101010101" pitchFamily="2" charset="-122"/>
                </a:rPr>
                <a:t>数据透视  知识清单</a:t>
              </a:r>
              <a:endParaRPr lang="zh-CN" altLang="en-US" sz="3200" b="1" dirty="0">
                <a:solidFill>
                  <a:srgbClr val="01B0F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33" name="圆角矩形 32"/>
            <p:cNvSpPr/>
            <p:nvPr/>
          </p:nvSpPr>
          <p:spPr bwMode="auto">
            <a:xfrm rot="16200000">
              <a:off x="3881434" y="470362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044708" y="5599078"/>
            <a:ext cx="6228000" cy="961742"/>
            <a:chOff x="3043127" y="3212301"/>
            <a:chExt cx="5992288" cy="912996"/>
          </a:xfrm>
        </p:grpSpPr>
        <p:sp>
          <p:nvSpPr>
            <p:cNvPr id="37" name="圆角矩形 6">
              <a:hlinkClick r:id="" action="ppaction://noaction"/>
            </p:cNvPr>
            <p:cNvSpPr/>
            <p:nvPr>
              <p:custDataLst>
                <p:tags r:id="rId1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endParaRPr>
            </a:p>
          </p:txBody>
        </p:sp>
        <p:sp>
          <p:nvSpPr>
            <p:cNvPr id="40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3043127" y="3252773"/>
              <a:ext cx="827653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8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4</a:t>
              </a:r>
            </a:p>
          </p:txBody>
        </p:sp>
        <p:sp>
          <p:nvSpPr>
            <p:cNvPr id="41" name="文本框 16">
              <a:hlinkClick r:id="rId14" action="ppaction://hlinksldjump"/>
            </p:cNvPr>
            <p:cNvSpPr txBox="1"/>
            <p:nvPr/>
          </p:nvSpPr>
          <p:spPr>
            <a:xfrm>
              <a:off x="4310012" y="3212301"/>
              <a:ext cx="4329600" cy="8174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01B0F0"/>
                  </a:solidFill>
                  <a:latin typeface="黑体" panose="02010600030101010101" pitchFamily="49" charset="-122"/>
                  <a:ea typeface="黑体" panose="02010600030101010101" pitchFamily="49" charset="-122"/>
                  <a:sym typeface="宋体" panose="02010600030101010101" pitchFamily="2" charset="-122"/>
                </a:rPr>
                <a:t>数据分析  拓展提升</a:t>
              </a:r>
            </a:p>
          </p:txBody>
        </p:sp>
        <p:sp>
          <p:nvSpPr>
            <p:cNvPr id="44" name="圆角矩形 43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62940" y="1428115"/>
            <a:ext cx="1082802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2016·河北，10，2分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冀华中学的米热古丽是一位来自新疆的维吾尔族学生，她聪明、善良、热情、纯朴，与同学们和谐相处。在道德与法治课上，米热古丽讲道：“在新疆，每逢少数民族过节，汉族群众会上门道贺；每逢汉族百姓过节，少数民族群众也送来自制的糕点同乐。无论谁家遇到婚丧嫁娶的大事，大家必定要前去帮忙。”米热古丽的话使同学们体会到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  <a:p>
            <a:pPr algn="l"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①我国实行民族区域自治制度　②各民族亲如一家</a:t>
            </a:r>
          </a:p>
          <a:p>
            <a:pPr algn="l"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③各民族平等团结互助和谐的关系　④各民族之间没有差别</a:t>
            </a:r>
          </a:p>
          <a:p>
            <a:pPr algn="l"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A.①②④	B.②③④</a:t>
            </a:r>
          </a:p>
          <a:p>
            <a:pPr algn="l"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C.①④	D.②③</a:t>
            </a:r>
          </a:p>
        </p:txBody>
      </p:sp>
      <p:sp>
        <p:nvSpPr>
          <p:cNvPr id="8" name="矩形 7"/>
          <p:cNvSpPr/>
          <p:nvPr/>
        </p:nvSpPr>
        <p:spPr>
          <a:xfrm>
            <a:off x="9147175" y="3805555"/>
            <a:ext cx="40830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</a:p>
        </p:txBody>
      </p:sp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2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0030101010101" pitchFamily="49" charset="-122"/>
                  <a:ea typeface="黑体" panose="02010600030101010101" pitchFamily="49" charset="-122"/>
                </a:rPr>
                <a:t>返回子目录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96925" y="1620520"/>
            <a:ext cx="1058735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None/>
            </a:pPr>
            <a:r>
              <a:rPr 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sz="2400" b="1" dirty="0">
                <a:latin typeface="楷体_GB2312" panose="02010609030101010101" charset="-122"/>
                <a:ea typeface="楷体_GB2312" panose="02010609030101010101" charset="-122"/>
              </a:rPr>
              <a:t>“手捧如歌的哈达/心儿像格桑花明亮/风沙扬起青春的热望/冰霜铸就高原的坚强/各族同胞携手情深意长/雪域儿女筑起人间天堂/……”这是对支援某一少数民族地区的人们赞美的诗句。回答5、6题。</a:t>
            </a:r>
          </a:p>
          <a:p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2015·河北，9，2分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这段诗句能够体现出的党和国家的少数民族政策是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  <a:p>
            <a:pPr algn="l">
              <a:lnSpc>
                <a:spcPct val="150000"/>
              </a:lnSpc>
              <a:buNone/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①民族风俗习惯政策　②少数民族干部政策　③民族语言文字政策　④民族团结政策</a:t>
            </a:r>
          </a:p>
          <a:p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A.①④　B.②④　C.①③　D.②③</a:t>
            </a:r>
          </a:p>
        </p:txBody>
      </p:sp>
      <p:sp>
        <p:nvSpPr>
          <p:cNvPr id="8" name="矩形 7"/>
          <p:cNvSpPr/>
          <p:nvPr/>
        </p:nvSpPr>
        <p:spPr>
          <a:xfrm>
            <a:off x="1650365" y="3969385"/>
            <a:ext cx="42989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2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0030101010101" pitchFamily="49" charset="-122"/>
                  <a:ea typeface="黑体" panose="02010600030101010101" pitchFamily="49" charset="-122"/>
                </a:rPr>
                <a:t>返回子目录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82955" y="2112010"/>
            <a:ext cx="1034478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6.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2015·河北，10，2分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一批批优秀的中华儿女听从祖国召唤，来到这片圣洁的土地，在这里办学校、建医院、传技术……他们的贡献在于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  <a:p>
            <a:pPr algn="l"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①提高了当地的人口素质　②维护了和谐的民族关系</a:t>
            </a:r>
          </a:p>
          <a:p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③促进了少数民族地区发展　④实现了共同富裕</a:t>
            </a:r>
          </a:p>
          <a:p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A.①③	B.②④     C.①②③	D.①②③④</a:t>
            </a:r>
          </a:p>
        </p:txBody>
      </p:sp>
      <p:sp>
        <p:nvSpPr>
          <p:cNvPr id="8" name="矩形 7"/>
          <p:cNvSpPr/>
          <p:nvPr/>
        </p:nvSpPr>
        <p:spPr>
          <a:xfrm flipH="1">
            <a:off x="10504805" y="2778760"/>
            <a:ext cx="38100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2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0030101010101" pitchFamily="49" charset="-122"/>
                  <a:ea typeface="黑体" panose="02010600030101010101" pitchFamily="49" charset="-122"/>
                </a:rPr>
                <a:t>返回子目录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60730" y="1385570"/>
            <a:ext cx="1057529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7.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2021·河北，23，3分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我国解决民族问题有“两把钥匙”，一把是精神层面的尊重差异，一把是物质层面的缩小差距。这两把钥匙，是筑牢中华民族共同体意识、促进各民族像石榴籽一样紧紧抱在一起的重要支撑和关键内容。为加快民族地区发展，逐步缩小发展差距，一项项改革惠及民族地区，一批批干部、专家帮扶民族地区，一笔笔扶贫资金注入民族地区……我们从中认识到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  <a:p>
            <a:pPr algn="l"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①各族人民手足相亲，守望相助　②各族人民团结一致、共同奋斗　③各民族共同发展、共同繁荣　④各民族同步发展、同步富裕</a:t>
            </a:r>
          </a:p>
          <a:p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A.①②③　	B.①②④    C.①③④　 	D.②③④</a:t>
            </a:r>
          </a:p>
        </p:txBody>
      </p:sp>
      <p:sp>
        <p:nvSpPr>
          <p:cNvPr id="8" name="矩形 7"/>
          <p:cNvSpPr/>
          <p:nvPr/>
        </p:nvSpPr>
        <p:spPr>
          <a:xfrm>
            <a:off x="2506345" y="4283075"/>
            <a:ext cx="50165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2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0030101010101" pitchFamily="49" charset="-122"/>
                  <a:ea typeface="黑体" panose="02010600030101010101" pitchFamily="49" charset="-122"/>
                </a:rPr>
                <a:t>返回子目录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672465" y="1373505"/>
            <a:ext cx="7725410" cy="712470"/>
            <a:chOff x="1034884" y="629878"/>
            <a:chExt cx="5346004" cy="627895"/>
          </a:xfrm>
        </p:grpSpPr>
        <p:sp>
          <p:nvSpPr>
            <p:cNvPr id="7" name="圆角矩形 6">
              <a:hlinkClick r:id="rId4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547181" y="664168"/>
              <a:ext cx="3833707" cy="580390"/>
            </a:xfrm>
            <a:prstGeom prst="snip1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r>
                <a:rPr lang="zh-CN" altLang="en-US" sz="2800" b="1" strike="noStrike" noProof="1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  <a:sym typeface="+mn-ea"/>
                </a:rPr>
                <a:t>维护国家统一</a:t>
              </a: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>
                  <a:solidFill>
                    <a:schemeClr val="bg1"/>
                  </a:solidFill>
                  <a:latin typeface="黑体" panose="02010600030101010101" pitchFamily="49" charset="-122"/>
                  <a:ea typeface="黑体" panose="0201060003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0030101010101" pitchFamily="49" charset="-122"/>
                  <a:ea typeface="黑体" panose="02010600030101010101" pitchFamily="49" charset="-122"/>
                  <a:sym typeface="宋体" panose="02010600030101010101" pitchFamily="2" charset="-122"/>
                </a:rPr>
                <a:t>点二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32" name="圆角矩形 31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15950" y="2513965"/>
            <a:ext cx="10960100" cy="3230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8.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2016·河北，23，3分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家国情怀代代相传。在和平年代的今天，能够体现出家国情怀的是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  <a:p>
            <a:pPr algn="l"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①只买国产商品，抵制外国产品　②升国旗时庄严肃穆，行注目礼　③谴责“台独”行径，期盼祖国统一　④欣闻屠呦呦获诺奖，为国自豪</a:t>
            </a:r>
          </a:p>
          <a:p>
            <a:pPr algn="l"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A.②③④　	B.①②④    C.①③④　　D.①②③</a:t>
            </a:r>
          </a:p>
          <a:p>
            <a:endParaRPr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8" name="圆角矩形 7">
              <a:hlinkClick r:id="rId5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8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0030101010101" pitchFamily="49" charset="-122"/>
                  <a:ea typeface="黑体" panose="02010600030101010101" pitchFamily="49" charset="-122"/>
                </a:rPr>
                <a:t>返回子目录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3265170" y="3265805"/>
            <a:ext cx="50165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5920740" y="2860675"/>
            <a:ext cx="447675" cy="446405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920740" y="4219575"/>
            <a:ext cx="447675" cy="446405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64788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021058" y="2957815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数据透视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知识清单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07562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/>
          <p:cNvSpPr/>
          <p:nvPr/>
        </p:nvSpPr>
        <p:spPr>
          <a:xfrm>
            <a:off x="3858689" y="114210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438206" y="2853005"/>
            <a:ext cx="8067040" cy="1867535"/>
            <a:chOff x="3621916" y="2555048"/>
            <a:chExt cx="8067041" cy="1867535"/>
          </a:xfrm>
        </p:grpSpPr>
        <p:sp>
          <p:nvSpPr>
            <p:cNvPr id="18" name="文本框 2">
              <a:hlinkClick r:id="rId2" action="ppaction://hlinksldjump"/>
            </p:cNvPr>
            <p:cNvSpPr txBox="1"/>
            <p:nvPr/>
          </p:nvSpPr>
          <p:spPr>
            <a:xfrm>
              <a:off x="3621916" y="2555048"/>
              <a:ext cx="7988936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0030101010101" pitchFamily="49" charset="-122"/>
                  <a:ea typeface="黑体" panose="02010600030101010101" pitchFamily="49" charset="-122"/>
                  <a:sym typeface="宋体" panose="02010600030101010101" pitchFamily="2" charset="-122"/>
                </a:rPr>
                <a:t>  知识点  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黑体" panose="02010600030101010101" pitchFamily="49" charset="-122"/>
                  <a:ea typeface="黑体" panose="02010600030101010101" pitchFamily="49" charset="-122"/>
                  <a:sym typeface="宋体" panose="02010600030101010101" pitchFamily="2" charset="-122"/>
                </a:rPr>
                <a:t>1</a:t>
              </a:r>
              <a:r>
                <a:rPr lang="zh-CN" altLang="en-US" sz="2400" b="1" dirty="0" smtClean="0">
                  <a:latin typeface="黑体" panose="02010600030101010101" pitchFamily="49" charset="-122"/>
                  <a:ea typeface="黑体" panose="02010600030101010101" pitchFamily="49" charset="-122"/>
                  <a:sym typeface="宋体" panose="02010600030101010101" pitchFamily="2" charset="-122"/>
                </a:rPr>
                <a:t>  民族团结</a:t>
              </a:r>
              <a:endParaRPr lang="en-US" altLang="zh-CN" sz="2400" b="1" dirty="0" smtClean="0">
                <a:latin typeface="黑体" panose="02010600030101010101" pitchFamily="49" charset="-122"/>
                <a:ea typeface="黑体" panose="0201060003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20" name="文本框 2">
              <a:hlinkClick r:id="rId3" action="ppaction://hlinksldjump"/>
            </p:cNvPr>
            <p:cNvSpPr txBox="1"/>
            <p:nvPr/>
          </p:nvSpPr>
          <p:spPr>
            <a:xfrm>
              <a:off x="3945131" y="3592638"/>
              <a:ext cx="7743826" cy="8299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黑体" panose="02010600030101010101" pitchFamily="49" charset="-122"/>
                  <a:ea typeface="黑体" panose="02010600030101010101" pitchFamily="49" charset="-122"/>
                  <a:sym typeface="宋体" panose="02010600030101010101" pitchFamily="2" charset="-122"/>
                </a:rPr>
                <a:t>知识点  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黑体" panose="02010600030101010101" pitchFamily="49" charset="-122"/>
                  <a:ea typeface="黑体" panose="02010600030101010101" pitchFamily="49" charset="-122"/>
                  <a:sym typeface="宋体" panose="02010600030101010101" pitchFamily="2" charset="-122"/>
                </a:rPr>
                <a:t>2</a:t>
              </a:r>
              <a:r>
                <a:rPr lang="zh-CN" altLang="en-US" sz="2400" b="1" dirty="0" smtClean="0">
                  <a:latin typeface="黑体" panose="02010600030101010101" pitchFamily="49" charset="-122"/>
                  <a:ea typeface="黑体" panose="02010600030101010101" pitchFamily="49" charset="-122"/>
                  <a:sym typeface="宋体" panose="02010600030101010101" pitchFamily="2" charset="-122"/>
                </a:rPr>
                <a:t>  国家统一</a:t>
              </a:r>
              <a:r>
                <a:rPr lang="zh-CN" altLang="en-US" sz="3200" b="1" dirty="0" smtClean="0">
                  <a:latin typeface="黑体" panose="02010600030101010101" pitchFamily="49" charset="-122"/>
                  <a:ea typeface="黑体" panose="02010600030101010101" pitchFamily="49" charset="-122"/>
                  <a:sym typeface="宋体" panose="02010600030101010101" pitchFamily="2" charset="-122"/>
                </a:rPr>
                <a:t> </a:t>
              </a:r>
              <a:r>
                <a:rPr lang="en-US" altLang="zh-CN" sz="3200" b="1" dirty="0" smtClean="0">
                  <a:latin typeface="黑体" panose="02010600030101010101" pitchFamily="49" charset="-122"/>
                  <a:ea typeface="黑体" panose="02010600030101010101" pitchFamily="49" charset="-122"/>
                  <a:sym typeface="宋体" panose="02010600030101010101" pitchFamily="2" charset="-122"/>
                </a:rPr>
                <a:t>          </a:t>
              </a:r>
              <a:endPara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80539" y="2232915"/>
            <a:ext cx="11068686" cy="627895"/>
            <a:chOff x="1034884" y="629878"/>
            <a:chExt cx="10051952" cy="627895"/>
          </a:xfrm>
        </p:grpSpPr>
        <p:sp>
          <p:nvSpPr>
            <p:cNvPr id="17" name="圆角矩形 6">
              <a:hlinkClick r:id="rId4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43" y="664168"/>
              <a:ext cx="8444193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zh-CN" altLang="en-US" sz="2800" b="1" strike="noStrike" noProof="1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  <a:sym typeface="+mn-ea"/>
                </a:rPr>
                <a:t>民族团结</a:t>
              </a: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strike="noStrike" noProof="1" smtClean="0">
                  <a:solidFill>
                    <a:schemeClr val="bg1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知识点</a:t>
              </a:r>
              <a:r>
                <a:rPr lang="en-US" altLang="zh-CN" sz="2800" b="1" strike="noStrike" noProof="1" smtClean="0">
                  <a:solidFill>
                    <a:schemeClr val="bg1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1</a:t>
              </a:r>
              <a:endParaRPr lang="zh-CN" altLang="en-US" sz="2800" b="1" strike="noStrike" noProof="1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0030101010101" pitchFamily="49" charset="-122"/>
                  <a:ea typeface="黑体" panose="02010600030101010101" pitchFamily="49" charset="-122"/>
                </a:rPr>
                <a:t>返回子目录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708025" y="3177540"/>
            <a:ext cx="10527030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中考目标要求：</a:t>
            </a:r>
            <a:endParaRPr lang="en-US" sz="240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1.知道我国处理民族关系的原则　</a:t>
            </a:r>
            <a:r>
              <a:rPr lang="zh-CN" altLang="zh-CN" sz="2400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　　☞</a:t>
            </a:r>
            <a:r>
              <a:rPr lang="zh-CN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统编教材九上第七课、</a:t>
            </a:r>
            <a:r>
              <a:rPr lang="zh-CN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统编教材八下第五课</a:t>
            </a:r>
            <a:endParaRPr lang="zh-CN" altLang="zh-CN" sz="2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2.能够自觉履行维护全国各民族团结的义务</a:t>
            </a:r>
            <a:r>
              <a:rPr lang="zh-CN" altLang="zh-CN" sz="2400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　　☞</a:t>
            </a:r>
            <a:r>
              <a:rPr lang="zh-CN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统编教材九上第七课　</a:t>
            </a:r>
            <a:endParaRPr lang="zh-CN" altLang="zh-CN" sz="2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/>
              <a:sym typeface="+mn-ea"/>
            </a:endParaRPr>
          </a:p>
          <a:p>
            <a:pPr>
              <a:lnSpc>
                <a:spcPct val="150000"/>
              </a:lnSpc>
            </a:pPr>
            <a:endParaRPr altLang="zh-CN" sz="2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476906" y="1289065"/>
            <a:ext cx="6901929" cy="850965"/>
            <a:chOff x="2291138" y="2250040"/>
            <a:chExt cx="6062638" cy="729465"/>
          </a:xfrm>
        </p:grpSpPr>
        <p:sp>
          <p:nvSpPr>
            <p:cNvPr id="14" name="圆角矩形 13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0" name="矩形 19"/>
            <p:cNvSpPr/>
            <p:nvPr/>
          </p:nvSpPr>
          <p:spPr>
            <a:xfrm>
              <a:off x="2964093" y="2363056"/>
              <a:ext cx="5389683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 smtClean="0">
                  <a:latin typeface="黑体" panose="02010600030101010101" pitchFamily="49" charset="-122"/>
                  <a:ea typeface="黑体" panose="02010600030101010101" pitchFamily="49" charset="-122"/>
                </a:rPr>
                <a:t>数据透视  知识清单</a:t>
              </a:r>
              <a:endParaRPr kumimoji="1"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0030101010101" pitchFamily="49" charset="-122"/>
                  <a:ea typeface="黑体" panose="02010600030101010101" pitchFamily="49" charset="-122"/>
                </a:rPr>
                <a:t>3</a:t>
              </a:r>
              <a:endParaRPr kumimoji="1"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0030101010101" pitchFamily="49" charset="-122"/>
                  <a:ea typeface="黑体" panose="0201060003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890807" y="1404050"/>
          <a:ext cx="10410445" cy="4434841"/>
        </p:xfrm>
        <a:graphic>
          <a:graphicData uri="http://schemas.openxmlformats.org/drawingml/2006/table">
            <a:tbl>
              <a:tblPr firstRow="1" firstCol="1" bandRow="1"/>
              <a:tblGrid>
                <a:gridCol w="1898650"/>
                <a:gridCol w="1916388"/>
                <a:gridCol w="6595407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600" b="1" dirty="0" smtClean="0">
                          <a:solidFill>
                            <a:schemeClr val="dk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目标要求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600" b="1" dirty="0" smtClean="0">
                          <a:solidFill>
                            <a:schemeClr val="dk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问题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600" b="1" dirty="0" smtClean="0">
                          <a:solidFill>
                            <a:schemeClr val="dk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答    案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208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FF00FF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●知道我国处理民族关系的原则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小标宋_GBK" charset="0"/>
                        </a:rPr>
                        <a:t>怎样认识我国的民族现状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）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人口分布特点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：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大散居、小聚居、交错杂居的民族人口分布格局不断深化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呈现出大流动、大融居的新特点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）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新型民族关系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：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平等团结互助和谐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3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）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民族基本原则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：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民族平等、民族团结和各民族共同繁荣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4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）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基本政治制度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：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民族区域自治制度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0030101010101" pitchFamily="49" charset="-122"/>
                  <a:ea typeface="黑体" panose="0201060003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807294" y="1347873"/>
          <a:ext cx="10860955" cy="5170170"/>
        </p:xfrm>
        <a:graphic>
          <a:graphicData uri="http://schemas.openxmlformats.org/drawingml/2006/table">
            <a:tbl>
              <a:tblPr firstRow="1" firstCol="1" bandRow="1"/>
              <a:tblGrid>
                <a:gridCol w="1653540"/>
                <a:gridCol w="2004060"/>
                <a:gridCol w="7203355"/>
              </a:tblGrid>
              <a:tr h="48768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dirty="0" smtClean="0">
                          <a:solidFill>
                            <a:schemeClr val="dk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目标要求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dirty="0" smtClean="0">
                          <a:solidFill>
                            <a:schemeClr val="dk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问题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dirty="0" smtClean="0">
                          <a:solidFill>
                            <a:schemeClr val="dk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答    案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249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200" dirty="0" smtClean="0">
                          <a:solidFill>
                            <a:srgbClr val="FF00FF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  <a:sym typeface="+mn-ea"/>
                        </a:rPr>
                        <a:t>●知道我国处理民族关系的原则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小标宋_GBK" charset="0"/>
                        </a:rPr>
                        <a:t>怎样理解民族平等、民族团结、各民族共同繁荣的基本原则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）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民族平等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：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在我国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各民族不论人口多少、经济社会发展程度高低、风俗习惯和宗教信仰有多大差异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都是社会主义大家庭中的一员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具有同等的社会地位。各民族在国家和社会生活各领域享有平等的权利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承担相同的法定义务</a:t>
                      </a:r>
                    </a:p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）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民族团结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：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加强和巩固民族团结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维护祖国统一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是中华民族的最高利益</a:t>
                      </a:r>
                    </a:p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3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）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共同繁荣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：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我国各民族始终同呼吸、共命运、心连心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克服种种困难和艰险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顶住压力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直面挑战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追求共同发展、共同富裕、共同繁荣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0030101010101" pitchFamily="49" charset="-122"/>
                  <a:ea typeface="黑体" panose="0201060003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868889" y="1368710"/>
          <a:ext cx="10664190" cy="5202937"/>
        </p:xfrm>
        <a:graphic>
          <a:graphicData uri="http://schemas.openxmlformats.org/drawingml/2006/table">
            <a:tbl>
              <a:tblPr firstRow="1" firstCol="1" bandRow="1"/>
              <a:tblGrid>
                <a:gridCol w="1610360"/>
                <a:gridCol w="1628140"/>
                <a:gridCol w="7425690"/>
              </a:tblGrid>
              <a:tr h="4038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6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目标要求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6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问题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6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答    案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0810">
                <a:tc>
                  <a:txBody>
                    <a:bodyPr/>
                    <a:lstStyle/>
                    <a:p>
                      <a:pPr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200" dirty="0" smtClean="0">
                          <a:solidFill>
                            <a:srgbClr val="FF00FF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●知道我国处理民族关系的原则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小标宋_GBK" charset="0"/>
                        </a:rPr>
                        <a:t>为什么要促进民族团结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）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我国是统一的多民族国家</a:t>
                      </a:r>
                    </a:p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）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我国各族人民相互依存、休戚与共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手足相亲、守望相助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共同捍卫民族团结和祖国统一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结成了牢不可破的血肉纽带和兄弟情谊</a:t>
                      </a:r>
                    </a:p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3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）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加强和巩固民族团结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维护祖国统一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是中华民族的最高利益</a:t>
                      </a:r>
                    </a:p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4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）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我国各民族始终同呼吸、共命运、心连心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克服种种困难和艰险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顶住压力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直面挑战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追求共同发展、共同富裕、共同繁荣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23490" y="738505"/>
            <a:ext cx="6850380" cy="850900"/>
            <a:chOff x="2291138" y="2250040"/>
            <a:chExt cx="6038553" cy="729465"/>
          </a:xfrm>
        </p:grpSpPr>
        <p:sp>
          <p:nvSpPr>
            <p:cNvPr id="3" name="圆角矩形 2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4" name="矩形 3"/>
            <p:cNvSpPr/>
            <p:nvPr/>
          </p:nvSpPr>
          <p:spPr>
            <a:xfrm>
              <a:off x="2988366" y="2351286"/>
              <a:ext cx="5341325" cy="514941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 smtClean="0">
                  <a:latin typeface="黑体" panose="02010600030101010101" pitchFamily="49" charset="-122"/>
                  <a:ea typeface="黑体" panose="02010600030101010101" pitchFamily="49" charset="-122"/>
                </a:rPr>
                <a:t>数据纵览  考情分析</a:t>
              </a:r>
              <a:endParaRPr kumimoji="1"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0030101010101" pitchFamily="49" charset="-122"/>
                  <a:ea typeface="黑体" panose="02010600030101010101" pitchFamily="49" charset="-122"/>
                </a:rPr>
                <a:t>1</a:t>
              </a:r>
              <a:endParaRPr kumimoji="1"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356360" y="1746250"/>
          <a:ext cx="9190355" cy="4308475"/>
        </p:xfrm>
        <a:graphic>
          <a:graphicData uri="http://schemas.openxmlformats.org/drawingml/2006/table">
            <a:tbl>
              <a:tblPr firstRow="1" firstCol="1" bandRow="1"/>
              <a:tblGrid>
                <a:gridCol w="1414780"/>
                <a:gridCol w="1436370"/>
                <a:gridCol w="1809750"/>
                <a:gridCol w="1477010"/>
                <a:gridCol w="1656080"/>
                <a:gridCol w="1396365"/>
              </a:tblGrid>
              <a:tr h="7023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知识点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年份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题号、分值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考查点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题型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设问类型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7280">
                <a:tc rowSpan="5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200" dirty="0">
                          <a:solidFill>
                            <a:srgbClr val="FF00FF"/>
                          </a:solidFill>
                          <a:effectLst/>
                          <a:latin typeface="NEU-BZ-S92"/>
                          <a:ea typeface="方正黑体_GBK"/>
                          <a:cs typeface="Times New Roman" panose="02020603050405020304"/>
                        </a:rPr>
                        <a:t>促进民族团结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2021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23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3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分</a:t>
                      </a:r>
                      <a:endParaRPr lang="zh-CN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民族关系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选择题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认识类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80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2019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23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3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分</a:t>
                      </a:r>
                      <a:endParaRPr lang="zh-CN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民族关系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选择题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作用类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38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2018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23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3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分</a:t>
                      </a:r>
                      <a:endParaRPr lang="zh-CN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民族关系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选择题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说明类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4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2017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8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分</a:t>
                      </a:r>
                      <a:endParaRPr lang="zh-CN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民族关系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选择题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体现类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4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10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分</a:t>
                      </a:r>
                      <a:endParaRPr lang="zh-CN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民族发展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选择题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意义类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0030101010101" pitchFamily="49" charset="-122"/>
                  <a:ea typeface="黑体" panose="0201060003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064515" y="1353842"/>
          <a:ext cx="10052050" cy="5131436"/>
        </p:xfrm>
        <a:graphic>
          <a:graphicData uri="http://schemas.openxmlformats.org/drawingml/2006/table">
            <a:tbl>
              <a:tblPr firstRow="1" firstCol="1" bandRow="1"/>
              <a:tblGrid>
                <a:gridCol w="1656080"/>
                <a:gridCol w="1795780"/>
                <a:gridCol w="6600190"/>
              </a:tblGrid>
              <a:tr h="5403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6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目标要求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6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问题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6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答    案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5235"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FF00FF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  <a:sym typeface="+mn-ea"/>
                        </a:rPr>
                        <a:t>●知道我国处理民族关系的原则</a:t>
                      </a: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为什么要促进民族团结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  <a:sym typeface="+mn-ea"/>
                        </a:rPr>
                        <a:t>（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  <a:sym typeface="+mn-ea"/>
                        </a:rPr>
                        <a:t>5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  <a:sym typeface="+mn-ea"/>
                        </a:rPr>
                        <a:t>）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  <a:sym typeface="+mn-ea"/>
                        </a:rPr>
                        <a:t>只有各族人民团结一致、守望相助、齐心奋斗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  <a:sym typeface="+mn-ea"/>
                        </a:rPr>
                        <a:t>，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  <a:sym typeface="+mn-ea"/>
                        </a:rPr>
                        <a:t>伟大的祖国才能繁荣发展</a:t>
                      </a:r>
                      <a:endParaRPr lang="zh-CN" altLang="en-US" sz="2400" dirty="0" smtClean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741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小标宋_GBK" charset="0"/>
                        </a:rPr>
                        <a:t>促进民族共同发展的必要性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中华人民共和国成立后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由于自然、历史和社会等方面的原因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各民族间经济、社会和文化发展不平衡的状况依然存在。加快民族地区经济社会文化发展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逐步缩小发展差距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促进民族地区共同繁荣是增进民族团结、发展社会主义民族关系的必由之路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248030" y="1353842"/>
          <a:ext cx="9501445" cy="4869180"/>
        </p:xfrm>
        <a:graphic>
          <a:graphicData uri="http://schemas.openxmlformats.org/drawingml/2006/table">
            <a:tbl>
              <a:tblPr firstRow="1" firstCol="1" bandRow="1"/>
              <a:tblGrid>
                <a:gridCol w="1472565"/>
                <a:gridCol w="1148576"/>
                <a:gridCol w="6880304"/>
              </a:tblGrid>
              <a:tr h="5403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6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目标要求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6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问题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6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答    案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7482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FF00FF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  <a:sym typeface="+mn-ea"/>
                        </a:rPr>
                        <a:t>●能够自觉履行维护全国各民族团结的义务</a:t>
                      </a: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*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小标宋_GBK" charset="0"/>
                        </a:rPr>
                        <a:t>国家采取了哪些措施增进民族团结</a:t>
                      </a:r>
                      <a:endParaRPr lang="zh-CN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）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经济方面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：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①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党和国家在人力、物力、财力等方面大力支持民族地区的经济社会发展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②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推动西部大开发战略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实施兴边富民行动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通过输入技术、管理、人才等方式增强民族地区自我发展能力</a:t>
                      </a:r>
                    </a:p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）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民生方面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：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国家支持民族地区发展教育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实施积极的就业政策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初步建立基本医疗保障制度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从而促进民族关系更加融洽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社会更加和谐稳定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人民群众有更多的获得感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0030101010101" pitchFamily="49" charset="-122"/>
                  <a:ea typeface="黑体" panose="02010600030101010101" pitchFamily="49" charset="-122"/>
                </a:rPr>
                <a:t>返回子目录</a:t>
              </a: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999490" y="1355090"/>
          <a:ext cx="9625330" cy="5106671"/>
        </p:xfrm>
        <a:graphic>
          <a:graphicData uri="http://schemas.openxmlformats.org/drawingml/2006/table">
            <a:tbl>
              <a:tblPr firstRow="1" firstCol="1" bandRow="1"/>
              <a:tblGrid>
                <a:gridCol w="1472565"/>
                <a:gridCol w="1910715"/>
                <a:gridCol w="6242050"/>
              </a:tblGrid>
              <a:tr h="4495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6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目标要求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6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问题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6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答    案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4870">
                <a:tc row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FF00FF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  <a:sym typeface="+mn-ea"/>
                        </a:rPr>
                        <a:t>●能够自觉履行维护全国各民族团结的义务</a:t>
                      </a: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zh-CN" altLang="en-US" sz="2400" dirty="0" smtClean="0">
                        <a:solidFill>
                          <a:srgbClr val="FF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  <a:sym typeface="+mn-ea"/>
                        </a:rPr>
                        <a:t>*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小标宋_GBK" charset="0"/>
                          <a:sym typeface="+mn-ea"/>
                        </a:rPr>
                        <a:t>国家采取了哪些措施增进民族团结</a:t>
                      </a:r>
                      <a:endParaRPr lang="zh-CN" altLang="en-US" sz="2400" dirty="0" smtClean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  <a:sym typeface="+mn-ea"/>
                        </a:rPr>
                        <a:t>（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  <a:sym typeface="+mn-ea"/>
                        </a:rPr>
                        <a:t>3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  <a:sym typeface="+mn-ea"/>
                        </a:rPr>
                        <a:t>）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  <a:sym typeface="+mn-ea"/>
                        </a:rPr>
                        <a:t>文化方面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  <a:sym typeface="+mn-ea"/>
                        </a:rPr>
                        <a:t>：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  <a:sym typeface="+mn-ea"/>
                        </a:rPr>
                        <a:t>国家大力扶持少数民族文化的保护、继承、创新和发展工作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  <a:sym typeface="+mn-ea"/>
                        </a:rPr>
                        <a:t>，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  <a:sym typeface="+mn-ea"/>
                        </a:rPr>
                        <a:t>积极促进各民族之间的文化交流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  <a:sym typeface="+mn-ea"/>
                        </a:rPr>
                        <a:t>，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  <a:sym typeface="+mn-ea"/>
                        </a:rPr>
                        <a:t>使少数民族文化获得前所未有的发展</a:t>
                      </a:r>
                      <a:endParaRPr lang="zh-CN" altLang="en-US" sz="2400" dirty="0" smtClean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15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小标宋_GBK" charset="0"/>
                        </a:rPr>
                        <a:t>宪法有关民族团结的规定是什么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我国宪法规定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：“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中华人民共和国各民族一律平等。国家保障各少数民族的合法的权利和利益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维护和发展各民族的平等团结互助和谐关系。禁止对任何民族的歧视和压迫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禁止破坏民族团结和制造民族分裂的行为。”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0030101010101" pitchFamily="49" charset="-122"/>
                  <a:ea typeface="黑体" panose="02010600030101010101" pitchFamily="49" charset="-122"/>
                </a:rPr>
                <a:t>返回子目录</a:t>
              </a: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022350" y="1475740"/>
          <a:ext cx="9991725" cy="4873754"/>
        </p:xfrm>
        <a:graphic>
          <a:graphicData uri="http://schemas.openxmlformats.org/drawingml/2006/table">
            <a:tbl>
              <a:tblPr firstRow="1" firstCol="1" bandRow="1"/>
              <a:tblGrid>
                <a:gridCol w="1515745"/>
                <a:gridCol w="2159635"/>
                <a:gridCol w="6316345"/>
              </a:tblGrid>
              <a:tr h="4495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6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目标要求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6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问题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6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答    案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1320">
                <a:tc rowSpan="2"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FF00FF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  <a:sym typeface="+mn-ea"/>
                        </a:rPr>
                        <a:t>●能够自觉履行维护全国各民族团结的义务</a:t>
                      </a: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小标宋_GBK" charset="0"/>
                        </a:rPr>
                        <a:t>为什么要维护和促进民族团结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）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维护和促进民族团结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是每个公民的神圣职责和光荣义务</a:t>
                      </a:r>
                    </a:p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）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各族人民只有铸牢中华民族共同体意识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像石榴籽一样紧紧抱在一起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手足相亲、守望相助、齐心奋斗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伟大的祖国才能繁荣发展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13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小标宋_GBK" charset="0"/>
                        </a:rPr>
                        <a:t>为维护民族团结和祖国统一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小标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小标宋_GBK" charset="0"/>
                        </a:rPr>
                        <a:t>我们应该怎么做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我们要增强国家意识、公民意识和中华民族意识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坚定地维护祖国统一和民族团结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为全面建成小康社会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建设美丽中国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实现国家繁荣富强和中华民族伟大复兴作出自己的贡献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0030101010101" pitchFamily="49" charset="-122"/>
                  <a:ea typeface="黑体" panose="02010600030101010101" pitchFamily="49" charset="-122"/>
                </a:rPr>
                <a:t>返回子目录</a:t>
              </a: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895350" y="1439545"/>
          <a:ext cx="10455275" cy="4983481"/>
        </p:xfrm>
        <a:graphic>
          <a:graphicData uri="http://schemas.openxmlformats.org/drawingml/2006/table">
            <a:tbl>
              <a:tblPr firstRow="1" firstCol="1" bandRow="1"/>
              <a:tblGrid>
                <a:gridCol w="1465580"/>
                <a:gridCol w="1386840"/>
                <a:gridCol w="7602855"/>
              </a:tblGrid>
              <a:tr h="4495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6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目标要求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6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问题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6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答    案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26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FF00FF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  <a:sym typeface="+mn-ea"/>
                        </a:rPr>
                        <a:t>●能够自觉履行维护全国各民族团结的义务</a:t>
                      </a: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*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小标宋_GBK" charset="0"/>
                        </a:rPr>
                        <a:t>公民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小标宋_GBK" charset="0"/>
                        </a:rPr>
                        <a:t>(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小标宋_GBK" charset="0"/>
                        </a:rPr>
                        <a:t>青少年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小标宋_GBK" charset="0"/>
                        </a:rPr>
                        <a:t>)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小标宋_GBK" charset="0"/>
                        </a:rPr>
                        <a:t>应怎样维护民族团结</a:t>
                      </a:r>
                      <a:endParaRPr lang="zh-CN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）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要热爱祖国大家庭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自觉拥护我国的民族政策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）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要维护民族团结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反对民族分裂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积极同破坏民族团结的行为作斗争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做有利于民族团结的事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并为民族发展建言献策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3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）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在学校生活中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各民族同学之间要互相关心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互相帮助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自觉履行维护民族团结的责任和义务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尊重各民族宗教信仰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尊重各民族的风俗习惯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尊重各民族的语言文字。以实际行动自觉履行维护民族团结的光荣义务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0030101010101" pitchFamily="49" charset="-122"/>
                  <a:ea typeface="黑体" panose="02010600030101010101" pitchFamily="49" charset="-122"/>
                </a:rPr>
                <a:t>返回子目录</a:t>
              </a: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0030101010101" pitchFamily="49" charset="-122"/>
                  <a:ea typeface="黑体" panose="02010600030101010101" pitchFamily="49" charset="-122"/>
                </a:rPr>
                <a:t>返回子目录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45185" y="2288540"/>
            <a:ext cx="1038542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中考目标要求：</a:t>
            </a:r>
            <a:endParaRPr lang="en-US" altLang="zh-CN" sz="2400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  <a:spcAft>
                <a:spcPts val="0"/>
              </a:spcAft>
            </a:pPr>
            <a:r>
              <a:rPr 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1.理解“一国两制”基本方针</a:t>
            </a:r>
            <a:r>
              <a:rPr lang="zh-CN" altLang="zh-CN" sz="2400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　　☞</a:t>
            </a:r>
            <a:r>
              <a:rPr lang="zh-CN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统编教材九上第七课</a:t>
            </a:r>
          </a:p>
          <a:p>
            <a:pPr indent="0"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2.认识完成祖国统一是中华民族的根本利益所在，是两岸中华儿女的共同使命</a:t>
            </a:r>
            <a:r>
              <a:rPr lang="zh-CN" altLang="zh-CN" sz="2400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　　☞</a:t>
            </a:r>
            <a:r>
              <a:rPr lang="zh-CN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统编教材九上第七课</a:t>
            </a:r>
          </a:p>
          <a:p>
            <a:pPr indent="0"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3.能够自觉履行维护国家统一的义务</a:t>
            </a:r>
            <a:r>
              <a:rPr lang="zh-CN" altLang="zh-CN" sz="2400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　　☞</a:t>
            </a:r>
            <a:r>
              <a:rPr lang="zh-CN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统编教材九上第七课</a:t>
            </a:r>
            <a:endParaRPr lang="en-US" altLang="zh-CN" sz="240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80539" y="1363773"/>
            <a:ext cx="11068686" cy="627895"/>
            <a:chOff x="1034884" y="629878"/>
            <a:chExt cx="10051952" cy="627895"/>
          </a:xfrm>
        </p:grpSpPr>
        <p:sp>
          <p:nvSpPr>
            <p:cNvPr id="12" name="圆角矩形 6">
              <a:hlinkClick r:id="rId5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43" y="664168"/>
              <a:ext cx="8444193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zh-CN" altLang="en-US" sz="2800" b="1" strike="noStrike" noProof="1" smtClean="0">
                  <a:solidFill>
                    <a:schemeClr val="tx1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  <a:sym typeface="+mn-ea"/>
                </a:rPr>
                <a:t>国家统一</a:t>
              </a: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strike="noStrike" noProof="1" smtClean="0">
                  <a:solidFill>
                    <a:schemeClr val="bg1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知识点</a:t>
              </a:r>
              <a:r>
                <a:rPr lang="en-US" altLang="zh-CN" sz="2800" b="1" strike="noStrike" noProof="1" smtClean="0">
                  <a:solidFill>
                    <a:schemeClr val="bg1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2</a:t>
              </a:r>
              <a:endParaRPr lang="zh-CN" altLang="en-US" sz="2800" b="1" strike="noStrike" noProof="1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0030101010101" pitchFamily="49" charset="-122"/>
                  <a:ea typeface="黑体" panose="0201060003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846173" y="1427153"/>
          <a:ext cx="10533578" cy="4982916"/>
        </p:xfrm>
        <a:graphic>
          <a:graphicData uri="http://schemas.openxmlformats.org/drawingml/2006/table">
            <a:tbl>
              <a:tblPr firstRow="1" firstCol="1" bandRow="1"/>
              <a:tblGrid>
                <a:gridCol w="1544320"/>
                <a:gridCol w="1356317"/>
                <a:gridCol w="7632941"/>
              </a:tblGrid>
              <a:tr h="5626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目标要求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问题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答    案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030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FF00FF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●理解“一国两制”基本方针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小标宋_GBK" charset="0"/>
                        </a:rPr>
                        <a:t>什么是“一国两制”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）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“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一个国家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两种制度”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简称“一国两制”。“一国两制”是党领导人民实现祖国和平统一的一项重要制度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是中国特色社会义的一个伟大创举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）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“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一国两制”的基本内容是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：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在祖国统一的前提下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国家的主体坚持社会主义制度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同时在台湾、香港、澳门保持原有的资本主义制度和生活方式长期不变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享有高度的自治权。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0030101010101" pitchFamily="49" charset="-122"/>
                  <a:ea typeface="黑体" panose="0201060003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846173" y="1427153"/>
          <a:ext cx="10533578" cy="4982916"/>
        </p:xfrm>
        <a:graphic>
          <a:graphicData uri="http://schemas.openxmlformats.org/drawingml/2006/table">
            <a:tbl>
              <a:tblPr firstRow="1" firstCol="1" bandRow="1"/>
              <a:tblGrid>
                <a:gridCol w="1544320"/>
                <a:gridCol w="1356317"/>
                <a:gridCol w="7632941"/>
              </a:tblGrid>
              <a:tr h="5626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目标要求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问题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答    案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030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FF00FF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●理解“一国两制”基本方针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小标宋_GBK" charset="0"/>
                        </a:rPr>
                        <a:t>怎样保持香港、澳门长期繁荣稳定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必须全面准确贯彻“一国两制”、“港人治港”、“澳人治澳”、高度自治的方针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坚持依法治港治澳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维护宪法和基本法确定的特别行政区宪制秩序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落实中央对特别行政区全面管治权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落实特别行政区维护国家安全的法律制度和执行机制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维护国家主权、安全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发展利益和特别行政区社会大局稳定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坚决防范和遏止外部势力干预港澳事务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支持港澳巩固提升竞争优势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更好融入国家发展大局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0030101010101" pitchFamily="49" charset="-122"/>
                  <a:ea typeface="黑体" panose="0201060003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681355" y="1460500"/>
          <a:ext cx="10801985" cy="5175505"/>
        </p:xfrm>
        <a:graphic>
          <a:graphicData uri="http://schemas.openxmlformats.org/drawingml/2006/table">
            <a:tbl>
              <a:tblPr firstRow="1" firstCol="1" bandRow="1"/>
              <a:tblGrid>
                <a:gridCol w="1606550"/>
                <a:gridCol w="1045210"/>
                <a:gridCol w="8150225"/>
              </a:tblGrid>
              <a:tr h="3048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目标要求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问题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答    案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8368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300" dirty="0" smtClean="0">
                          <a:solidFill>
                            <a:srgbClr val="FF00FF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●认识完成祖国统一是中华民族的根本利益所在，是两岸中华儿女的共同使命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3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小标宋_GBK" charset="0"/>
                        </a:rPr>
                        <a:t>为什么要坚持“一国两制”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3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（</a:t>
                      </a:r>
                      <a:r>
                        <a:rPr lang="en-US" altLang="zh-CN" sz="23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1</a:t>
                      </a:r>
                      <a:r>
                        <a:rPr lang="zh-CN" altLang="en-US" sz="23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）</a:t>
                      </a:r>
                      <a:r>
                        <a:rPr lang="zh-CN" altLang="en-US" sz="23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香港、澳门回归以来</a:t>
                      </a:r>
                      <a:r>
                        <a:rPr lang="en-US" altLang="zh-CN" sz="23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，“</a:t>
                      </a:r>
                      <a:r>
                        <a:rPr lang="zh-CN" altLang="en-US" sz="23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一国两制”实践取得举世公认的成功。坚持依法治港治澳</a:t>
                      </a:r>
                      <a:r>
                        <a:rPr lang="en-US" altLang="zh-CN" sz="23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3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维护宪法和基本法确定的特别行政区宪制秩序</a:t>
                      </a:r>
                      <a:r>
                        <a:rPr lang="en-US" altLang="zh-CN" sz="23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3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落实中央对特别行政区全面管治权</a:t>
                      </a:r>
                      <a:r>
                        <a:rPr lang="en-US" altLang="zh-CN" sz="23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3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落实特别行政区维护国家安全的法律制度和执行机制</a:t>
                      </a:r>
                      <a:r>
                        <a:rPr lang="en-US" altLang="zh-CN" sz="23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3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维护国家主权、安全</a:t>
                      </a:r>
                      <a:r>
                        <a:rPr lang="en-US" altLang="zh-CN" sz="23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3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发展利益和特别行政区社会大局稳定</a:t>
                      </a:r>
                      <a:r>
                        <a:rPr lang="en-US" altLang="zh-CN" sz="23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3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坚决防范和遏止外部势力干预港澳事务</a:t>
                      </a:r>
                      <a:r>
                        <a:rPr lang="en-US" altLang="zh-CN" sz="23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3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支持港澳巩固提升竞争优势</a:t>
                      </a:r>
                      <a:r>
                        <a:rPr lang="en-US" altLang="zh-CN" sz="23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3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更好融入国家发展大局</a:t>
                      </a:r>
                    </a:p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3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（</a:t>
                      </a:r>
                      <a:r>
                        <a:rPr lang="en-US" altLang="zh-CN" sz="23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</a:t>
                      </a:r>
                      <a:r>
                        <a:rPr lang="zh-CN" altLang="en-US" sz="23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）</a:t>
                      </a:r>
                      <a:r>
                        <a:rPr lang="zh-CN" altLang="en-US" sz="23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香港、澳门回归以来</a:t>
                      </a:r>
                      <a:r>
                        <a:rPr lang="en-US" altLang="zh-CN" sz="23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3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与祖国内地优势互补、共同发展</a:t>
                      </a:r>
                      <a:r>
                        <a:rPr lang="en-US" altLang="zh-CN" sz="23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3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共担民族复兴的历史责任</a:t>
                      </a:r>
                      <a:r>
                        <a:rPr lang="en-US" altLang="zh-CN" sz="23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3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共享祖国繁荣富强的伟大荣光</a:t>
                      </a:r>
                    </a:p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3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（</a:t>
                      </a:r>
                      <a:r>
                        <a:rPr lang="en-US" altLang="zh-CN" sz="23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3</a:t>
                      </a:r>
                      <a:r>
                        <a:rPr lang="zh-CN" altLang="en-US" sz="23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）</a:t>
                      </a:r>
                      <a:r>
                        <a:rPr lang="en-US" altLang="zh-CN" sz="23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“</a:t>
                      </a:r>
                      <a:r>
                        <a:rPr lang="zh-CN" altLang="en-US" sz="23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和平统一、一国两制”是解决台湾问题的基本方针</a:t>
                      </a:r>
                      <a:r>
                        <a:rPr lang="en-US" altLang="zh-CN" sz="23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3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也是实现国家统一的最佳方式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846173" y="1495098"/>
          <a:ext cx="10533578" cy="4937761"/>
        </p:xfrm>
        <a:graphic>
          <a:graphicData uri="http://schemas.openxmlformats.org/drawingml/2006/table">
            <a:tbl>
              <a:tblPr firstRow="1" firstCol="1" bandRow="1"/>
              <a:tblGrid>
                <a:gridCol w="1814195"/>
                <a:gridCol w="1478280"/>
                <a:gridCol w="7241103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目标要求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问题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答    案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824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FF00FF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●认识完成祖国统一是中华民族的根本利益所在，是两岸中华儿女的共同使命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小标宋_GBK" charset="0"/>
                        </a:rPr>
                        <a:t>为什么祖国完全统一必定会实现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）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重要性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：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①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解决台湾问题、实现祖国完全统一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是全体中华儿女的共同愿望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是中华民族的根本利益所在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；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②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台湾是中华人民共和国神圣领土的一部分。世界上只有一个中国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大陆和台湾同属一个中国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）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必要性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：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①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两岸同胞同根同源、同文同种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是命运与共的骨肉兄弟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是血浓于水的一家人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；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②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中华文化是两岸同胞共同的精神财富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也是两岸同胞血脉相连的精神纽带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0030101010101" pitchFamily="49" charset="-122"/>
                  <a:ea typeface="黑体" panose="02010600030101010101" pitchFamily="49" charset="-122"/>
                </a:rPr>
                <a:t>返回子目录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356360" y="1664970"/>
          <a:ext cx="9190355" cy="4303397"/>
        </p:xfrm>
        <a:graphic>
          <a:graphicData uri="http://schemas.openxmlformats.org/drawingml/2006/table">
            <a:tbl>
              <a:tblPr firstRow="1" firstCol="1" bandRow="1"/>
              <a:tblGrid>
                <a:gridCol w="1424305"/>
                <a:gridCol w="1219835"/>
                <a:gridCol w="1811655"/>
                <a:gridCol w="2095500"/>
                <a:gridCol w="1232535"/>
                <a:gridCol w="1406525"/>
              </a:tblGrid>
              <a:tr h="7023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知识点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年份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题号、分值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考查点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题型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设问类型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7280"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200" dirty="0">
                          <a:solidFill>
                            <a:srgbClr val="FF00FF"/>
                          </a:solidFill>
                          <a:effectLst/>
                          <a:latin typeface="NEU-BZ-S92"/>
                          <a:ea typeface="方正黑体_GBK"/>
                          <a:cs typeface="Times New Roman" panose="02020603050405020304"/>
                        </a:rPr>
                        <a:t>促进民族团结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2016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10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分</a:t>
                      </a:r>
                      <a:endParaRPr lang="zh-CN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民族关系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选择题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说明类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804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2015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9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10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4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分</a:t>
                      </a:r>
                      <a:endParaRPr lang="zh-CN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民族政策、民族关系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选择题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意义类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7280"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400" kern="1200" dirty="0">
                          <a:solidFill>
                            <a:srgbClr val="FF00FF"/>
                          </a:solidFill>
                          <a:effectLst/>
                          <a:latin typeface="NEU-BZ-S92"/>
                          <a:ea typeface="方正黑体_GBK"/>
                          <a:cs typeface="Times New Roman" panose="02020603050405020304"/>
                        </a:rPr>
                        <a:t>维护国家统一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2021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25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）（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3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）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5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分</a:t>
                      </a:r>
                      <a:endParaRPr lang="zh-CN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国家利益至上、国家利益、人民利益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分析题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理解类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4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2016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23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3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分</a:t>
                      </a:r>
                      <a:endParaRPr lang="zh-CN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民族关系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选择题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作用类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846455" y="1386205"/>
          <a:ext cx="10533380" cy="5157217"/>
        </p:xfrm>
        <a:graphic>
          <a:graphicData uri="http://schemas.openxmlformats.org/drawingml/2006/table">
            <a:tbl>
              <a:tblPr firstRow="1" firstCol="1" bandRow="1"/>
              <a:tblGrid>
                <a:gridCol w="1861820"/>
                <a:gridCol w="1307465"/>
                <a:gridCol w="7364095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目标要求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问题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答    案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6910">
                <a:tc>
                  <a:txBody>
                    <a:bodyPr/>
                    <a:lstStyle/>
                    <a:p>
                      <a:pPr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FF00FF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  <a:sym typeface="+mn-ea"/>
                        </a:rPr>
                        <a:t>●认识完成祖国统一是中华民族的根本利益所在，是两岸中华儿女的共同使命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*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小标宋_GBK" charset="0"/>
                        </a:rPr>
                        <a:t>怎样解决台湾问题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小标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小标宋_GBK" charset="0"/>
                        </a:rPr>
                        <a:t>实现祖国的完全统一</a:t>
                      </a:r>
                      <a:endParaRPr lang="zh-CN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）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“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和平统一、一国两制”是解决台湾问题的基本方针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也是实现国家统一的最佳方式</a:t>
                      </a:r>
                    </a:p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）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一个中国原则是两岸关系的政治基础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必须坚持“九二共识”、反对“台独”</a:t>
                      </a:r>
                    </a:p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3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）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两岸同胞多走动、多交流、多沟通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增进理解、信任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有助于推动两岸关系和平发展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实现祖国的完全统一和中华民族的伟大复兴</a:t>
                      </a:r>
                    </a:p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4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）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深化两岸融合发展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壮大中华民族经济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夯实和平统一的基础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0030101010101" pitchFamily="49" charset="-122"/>
                  <a:ea typeface="黑体" panose="02010600030101010101" pitchFamily="49" charset="-122"/>
                </a:rPr>
                <a:t>返回子目录</a:t>
              </a:r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63623" y="1613843"/>
          <a:ext cx="10512623" cy="4306888"/>
        </p:xfrm>
        <a:graphic>
          <a:graphicData uri="http://schemas.openxmlformats.org/drawingml/2006/table">
            <a:tbl>
              <a:tblPr firstRow="1" firstCol="1" bandRow="1"/>
              <a:tblGrid>
                <a:gridCol w="1986280"/>
                <a:gridCol w="1482725"/>
                <a:gridCol w="7043618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目标要求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问题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答    案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824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FF00FF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  <a:sym typeface="+mn-ea"/>
                        </a:rPr>
                        <a:t>●认识完成祖国统一是中华民族的根本利益所在，是两岸中华儿女的共同使命</a:t>
                      </a:r>
                      <a:endParaRPr lang="zh-CN" altLang="en-US" sz="2400" dirty="0" smtClean="0">
                        <a:solidFill>
                          <a:srgbClr val="FF00FF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*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小标宋_GBK" charset="0"/>
                        </a:rPr>
                        <a:t>青少年能为完成祖国统一做些什么</a:t>
                      </a:r>
                      <a:endParaRPr lang="zh-CN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NEU-BZ-S92" charset="0"/>
                      </a:endParaRP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）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树立远大理想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热爱祖国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勤奋学习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努力掌握建设和保卫祖国的本领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）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积极宣传我国解决台湾问题的方针、原则和立场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3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）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坚决同一切分裂祖国、破坏祖国统一的言行作斗争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0030101010101" pitchFamily="49" charset="-122"/>
                  <a:ea typeface="黑体" panose="02010600030101010101" pitchFamily="49" charset="-122"/>
                </a:rPr>
                <a:t>返回子目录</a:t>
              </a:r>
            </a:p>
          </p:txBody>
        </p: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63623" y="1417628"/>
          <a:ext cx="10512623" cy="4937761"/>
        </p:xfrm>
        <a:graphic>
          <a:graphicData uri="http://schemas.openxmlformats.org/drawingml/2006/table">
            <a:tbl>
              <a:tblPr firstRow="1" firstCol="1" bandRow="1"/>
              <a:tblGrid>
                <a:gridCol w="2055495"/>
                <a:gridCol w="1643380"/>
                <a:gridCol w="6813748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目标要求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问题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答    案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824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FF00FF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  <a:sym typeface="+mn-ea"/>
                        </a:rPr>
                        <a:t>●能够自觉履行维护国家统一的义务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小标宋_GBK" charset="0"/>
                        </a:rPr>
                        <a:t>维护国家统一为什么需要反对分裂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）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分裂会导致社会动荡、经济发展停滞不前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使各族人民遭殃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）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一切破坏民族团结、制造民族分裂的行为都将受到法律的制裁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3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）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维护国家统一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反对分裂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是爱国主义精神的具体体现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是每个公民义不容辞的责任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4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）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一切分裂祖国的活动都必将遭到全体中国人坚决反对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0030101010101" pitchFamily="49" charset="-122"/>
                  <a:ea typeface="黑体" panose="02010600030101010101" pitchFamily="49" charset="-122"/>
                </a:rPr>
                <a:t>返回子目录</a:t>
              </a:r>
            </a:p>
          </p:txBody>
        </p: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63623" y="1381433"/>
          <a:ext cx="10512623" cy="4937761"/>
        </p:xfrm>
        <a:graphic>
          <a:graphicData uri="http://schemas.openxmlformats.org/drawingml/2006/table">
            <a:tbl>
              <a:tblPr firstRow="1" firstCol="1" bandRow="1"/>
              <a:tblGrid>
                <a:gridCol w="2077085"/>
                <a:gridCol w="1816100"/>
                <a:gridCol w="6619438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目标要求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问题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答    案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824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FF00FF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  <a:sym typeface="+mn-ea"/>
                        </a:rPr>
                        <a:t>●能够自觉履行维护国家统一的义务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小标宋_GBK" charset="0"/>
                        </a:rPr>
                        <a:t>各族人民怎样反对分裂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）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反对分裂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就要维护国家统一、国家主权和领土完整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）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反对分裂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就要反对一切形式的民族分裂活动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尤其要坚决反对借民族和宗教之名搞暴力恐怖活动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3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）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反对分裂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就要维护国家安全。国家安全是安邦定国的重要基石。国泰民安是人民群众最基本、最普遍的愿望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0030101010101" pitchFamily="49" charset="-122"/>
                  <a:ea typeface="黑体" panose="02010600030101010101" pitchFamily="49" charset="-122"/>
                </a:rPr>
                <a:t>返回子目录</a:t>
              </a:r>
            </a:p>
          </p:txBody>
        </p: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63623" y="1381433"/>
          <a:ext cx="10512623" cy="4389121"/>
        </p:xfrm>
        <a:graphic>
          <a:graphicData uri="http://schemas.openxmlformats.org/drawingml/2006/table">
            <a:tbl>
              <a:tblPr firstRow="1" firstCol="1" bandRow="1"/>
              <a:tblGrid>
                <a:gridCol w="1990725"/>
                <a:gridCol w="1902460"/>
                <a:gridCol w="6619438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目标要求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问题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</a:rPr>
                        <a:t>答    案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824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FF00FF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Times New Roman" panose="02020603050405020304"/>
                          <a:sym typeface="+mn-ea"/>
                        </a:rPr>
                        <a:t>●能够自觉履行维护国家统一的义务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小标宋_GBK" charset="0"/>
                        </a:rPr>
                        <a:t>维护国家安全的重要性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）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国家安全是安邦定国的重要基石。国泰民安是人民群众最基本、最普遍的愿望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（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NEU-BZ-S92" charset="0"/>
                        </a:rPr>
                        <a:t>）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当前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国际形势风云变幻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国家安全和发展环境复杂多变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我国正处于中华民族伟大复兴的关键阶段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也处于从发展大国迈向社会主义现代化强国的关键时期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我们要树立总体国家安全观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更自觉地维护国家安全</a:t>
                      </a:r>
                    </a:p>
                  </a:txBody>
                  <a:tcPr marL="0" marR="0" marT="0" marB="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0030101010101" pitchFamily="49" charset="-122"/>
                  <a:ea typeface="黑体" panose="02010600030101010101" pitchFamily="49" charset="-122"/>
                </a:rPr>
                <a:t>返回子目录</a:t>
              </a:r>
            </a:p>
          </p:txBody>
        </p:sp>
      </p:grp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476906" y="1214618"/>
            <a:ext cx="6901929" cy="850965"/>
            <a:chOff x="2291138" y="2250040"/>
            <a:chExt cx="6062638" cy="729465"/>
          </a:xfrm>
        </p:grpSpPr>
        <p:sp>
          <p:nvSpPr>
            <p:cNvPr id="20" name="圆角矩形 19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2964093" y="2363056"/>
              <a:ext cx="5389683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 smtClean="0">
                  <a:latin typeface="黑体" panose="02010600030101010101" pitchFamily="49" charset="-122"/>
                  <a:ea typeface="黑体" panose="02010600030101010101" pitchFamily="49" charset="-122"/>
                </a:rPr>
                <a:t>数据分析  拓展提升</a:t>
              </a:r>
              <a:endParaRPr kumimoji="1"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0030101010101" pitchFamily="49" charset="-122"/>
                  <a:ea typeface="黑体" panose="02010600030101010101" pitchFamily="49" charset="-122"/>
                </a:rPr>
                <a:t>4</a:t>
              </a:r>
              <a:endParaRPr kumimoji="1"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988060" y="2065655"/>
            <a:ext cx="1027874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40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宋体" panose="02010600030101010101" pitchFamily="2" charset="-122"/>
              </a:rPr>
              <a:t>1.正确理解新型民族关系。</a:t>
            </a:r>
          </a:p>
          <a:p>
            <a:pPr indent="0">
              <a:lnSpc>
                <a:spcPct val="150000"/>
              </a:lnSpc>
            </a:pPr>
            <a:r>
              <a:rPr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平等团结互助和谐是我国社会主义民族关系的基本特征，平等是基石，团结是主线，互助是保障，和谐是本质。民族平等是指不同民族在社会生活和交往联系的相互关系中，处于同等的地位，具有同样的权利，履行相同的义务，反对一切形式的民族压迫、民族歧视和民族特权。民族团结是指不同民族在社会生活和交往联系中的和睦、友好和协调、联合。民族互助是指不同民族在社会生活和交往联系中的互相协作、互相帮助。民族和谐是指不同民族在社会生活和交往联系中，和睦相处、互相包容、和衷共济、和谐发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54735" y="1588135"/>
            <a:ext cx="1038987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2.维护民族团结是国家的事，与我们中学生无关。</a:t>
            </a:r>
          </a:p>
          <a:p>
            <a:pPr indent="266700">
              <a:lnSpc>
                <a:spcPct val="150000"/>
              </a:lnSpc>
            </a:pPr>
            <a:r>
              <a:rPr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这种认识是错误的。维护民族团结不仅是国家的事，也是每个公民的义务。我国宪法规定，公民有维护全国各民族团结的义务。国家的统一和民族的团结，是我国顺利进行社会主义现代化建设的基本保证。中学生要维护民族团结，反对民族分裂。在学校生活中，各民族学生要互相关心、互相帮助，要自觉做到“三个尊重”，即尊重各民族的宗教信仰，尊重各民族的风俗习惯，尊重各民族的语言文字，要以实际行动履行维护民族团结的义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864126" y="1503857"/>
            <a:ext cx="10571357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400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宋体" panose="02010600030101010101" pitchFamily="2" charset="-122"/>
              </a:rPr>
              <a:t>3.如何维护国家主权独立？</a:t>
            </a:r>
          </a:p>
          <a:p>
            <a:pPr indent="0">
              <a:lnSpc>
                <a:spcPct val="150000"/>
              </a:lnSpc>
            </a:pPr>
            <a:r>
              <a:rPr 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维护国家主权独立，就是不允许任何人、任何组织、任何政党、在任何时候、以任何形式把任何一块中国领土从中国分裂出去。</a:t>
            </a:r>
          </a:p>
          <a:p>
            <a:pPr indent="0">
              <a:lnSpc>
                <a:spcPct val="150000"/>
              </a:lnSpc>
            </a:pPr>
            <a:r>
              <a:rPr 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不允许任何人分裂、破坏或者危害国家政权。</a:t>
            </a:r>
          </a:p>
          <a:p>
            <a:pPr indent="0">
              <a:lnSpc>
                <a:spcPct val="150000"/>
              </a:lnSpc>
            </a:pPr>
            <a:r>
              <a:rPr 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不允许其他国家干涉我国的内政。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01700" y="1244600"/>
            <a:ext cx="9881235" cy="6451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>
                <a:latin typeface="黑体" panose="02010600030101010101" pitchFamily="49" charset="-122"/>
                <a:ea typeface="黑体" panose="02010600030101010101" pitchFamily="49" charset="-122"/>
                <a:cs typeface="宋体" panose="02010600030101010101" pitchFamily="2" charset="-122"/>
              </a:rPr>
              <a:t>4.比较民族区域自治制度和“一国两制”。</a:t>
            </a:r>
            <a:endParaRPr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" name="表格 -1"/>
          <p:cNvGraphicFramePr/>
          <p:nvPr/>
        </p:nvGraphicFramePr>
        <p:xfrm>
          <a:off x="920750" y="2046605"/>
          <a:ext cx="10264140" cy="42799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8940"/>
                <a:gridCol w="4110355"/>
                <a:gridCol w="4474845"/>
              </a:tblGrid>
              <a:tr h="682625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方正黑体_GBK" charset="0"/>
                        </a:rPr>
                        <a:t>名称内容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方正黑体_GBK" charset="0"/>
                        </a:rPr>
                        <a:t>民族区域自治制度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方正黑体_GBK" charset="0"/>
                        </a:rPr>
                        <a:t>“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方正黑体_GBK" charset="0"/>
                        </a:rPr>
                        <a:t>一国两制”</a:t>
                      </a: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036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FF00FF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方正黑体_GBK" charset="0"/>
                        </a:rPr>
                        <a:t>设置目的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解决民族问题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维护社会稳定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实现祖国和平统一</a:t>
                      </a: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036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FF00FF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方正黑体_GBK" charset="0"/>
                        </a:rPr>
                        <a:t>社会制度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社会主义制度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社会主义制度和资本主义制度</a:t>
                      </a: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054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FF00FF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方正黑体_GBK" charset="0"/>
                        </a:rPr>
                        <a:t>权限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享有宪法、民族区域自治法和其他法律规定的自治权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拥有除外交、国防之外的高度自治权</a:t>
                      </a: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02715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FF00FF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  <a:cs typeface="方正黑体_GBK" charset="0"/>
                        </a:rPr>
                        <a:t>范围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新疆、西藏、宁夏、内蒙古、广西等少数民族聚居的地方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书宋_GBK" charset="0"/>
                        </a:rPr>
                        <a:t>香港、澳门及将来回归祖国的台湾</a:t>
                      </a: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01395" y="1063625"/>
            <a:ext cx="961009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黑体_GBK" charset="0"/>
              </a:rPr>
              <a:t>【备考建议】</a:t>
            </a:r>
          </a:p>
          <a:p>
            <a:pPr indent="0">
              <a:lnSpc>
                <a:spcPct val="150000"/>
              </a:lnSpc>
            </a:pP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NEU-FZ-S92" charset="0"/>
              </a:rPr>
              <a:t>1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NEU-BZ-S92" charset="0"/>
              </a:rPr>
              <a:t>.</a:t>
            </a:r>
            <a:r>
              <a:rPr lang="zh-CN" alt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0"/>
              </a:rPr>
              <a:t>关于本讲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0"/>
              </a:rPr>
              <a:t>，</a:t>
            </a:r>
            <a:r>
              <a:rPr lang="zh-CN" alt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0"/>
              </a:rPr>
              <a:t>我们要认识我国是统一的多民族国家、民族之间具有平等团结互助和谐的关系、国家尊重少数民族的文化、民族团结是国家发展繁荣的保证等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0"/>
              </a:rPr>
              <a:t>，</a:t>
            </a:r>
            <a:r>
              <a:rPr lang="zh-CN" alt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0"/>
              </a:rPr>
              <a:t>还要了解祖国统一、反对“台独”、“一国两制”的相关知识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0"/>
              </a:rPr>
              <a:t>，</a:t>
            </a:r>
            <a:r>
              <a:rPr lang="zh-CN" alt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0"/>
              </a:rPr>
              <a:t>树立国家利益至上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0"/>
              </a:rPr>
              <a:t>，</a:t>
            </a:r>
            <a:r>
              <a:rPr lang="zh-CN" alt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0"/>
              </a:rPr>
              <a:t>维护国家安全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0"/>
              </a:rPr>
              <a:t>，</a:t>
            </a:r>
            <a:r>
              <a:rPr lang="zh-CN" alt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0"/>
              </a:rPr>
              <a:t>正确处理国家利益与个人利益关系。</a:t>
            </a:r>
            <a:endParaRPr lang="zh-CN" altLang="en-US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NEU-FZ-S92" charset="0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NEU-FZ-S92" charset="0"/>
              </a:rPr>
              <a:t>2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NEU-BZ-S92" charset="0"/>
              </a:rPr>
              <a:t>.</a:t>
            </a:r>
            <a:r>
              <a:rPr lang="zh-CN" alt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0"/>
              </a:rPr>
              <a:t>河北省中考在考查民族内容时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0"/>
              </a:rPr>
              <a:t>，</a:t>
            </a:r>
            <a:r>
              <a:rPr lang="zh-CN" alt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0"/>
              </a:rPr>
              <a:t>一般会结合民族常识来考查。以选择题的形式出现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0"/>
              </a:rPr>
              <a:t>，</a:t>
            </a:r>
            <a:r>
              <a:rPr lang="zh-CN" alt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0"/>
              </a:rPr>
              <a:t>分值占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NEU-BZ-S92" charset="0"/>
              </a:rPr>
              <a:t>6</a:t>
            </a:r>
            <a:r>
              <a:rPr lang="zh-CN" alt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0"/>
              </a:rPr>
              <a:t>到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NEU-BZ-S92" charset="0"/>
              </a:rPr>
              <a:t>7</a:t>
            </a:r>
            <a:r>
              <a:rPr lang="zh-CN" alt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0"/>
              </a:rPr>
              <a:t>分。这就要求</a:t>
            </a: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我们在复习时，要结合生活经历及观察到的相关生活场景，体会民族关系，维护民族团结。对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4745" y="1617980"/>
            <a:ext cx="9697720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【</a:t>
            </a:r>
            <a:r>
              <a:rPr lang="zh-CN" altLang="en-US" sz="2400" b="1" dirty="0"/>
              <a:t>备考建议</a:t>
            </a:r>
            <a:r>
              <a:rPr lang="en-US" altLang="zh-CN" sz="2400" b="1" dirty="0"/>
              <a:t>】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于国家</a:t>
            </a: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统一问题，应从法律、道德、国情、历史等角度进行分析，既要有宏观的概括、总结与分析，也要结合材料具体分析。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3.对应热点：关注宁夏回族自治区、西藏自治区、内蒙古自治区、广西壮族自治区、新疆维吾尔自治区等的发展成就及国家扶持政策等。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6229985" y="4091305"/>
            <a:ext cx="416560" cy="404495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229985" y="2739390"/>
            <a:ext cx="416560" cy="404495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1072063" y="2096999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424918" y="2909555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数据链接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真题试做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3067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/>
          <p:cNvSpPr/>
          <p:nvPr/>
        </p:nvSpPr>
        <p:spPr>
          <a:xfrm>
            <a:off x="40898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026660" y="2715260"/>
            <a:ext cx="370586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 smtClean="0">
                <a:latin typeface="黑体" panose="02010600030101010101" pitchFamily="49" charset="-122"/>
                <a:ea typeface="黑体" panose="02010600030101010101" pitchFamily="49" charset="-122"/>
                <a:sym typeface="宋体" panose="02010600030101010101" pitchFamily="2" charset="-122"/>
              </a:rPr>
              <a:t>命题点  </a:t>
            </a:r>
            <a:r>
              <a:rPr lang="en-US" altLang="zh-CN" sz="2400" b="1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黑体" panose="02010600030101010101" pitchFamily="49" charset="-122"/>
                <a:ea typeface="黑体" panose="02010600030101010101" pitchFamily="49" charset="-122"/>
                <a:sym typeface="宋体" panose="02010600030101010101" pitchFamily="2" charset="-122"/>
              </a:rPr>
              <a:t>  促进民族团结</a:t>
            </a:r>
            <a:endParaRPr lang="en-US" altLang="zh-CN" sz="2400"/>
          </a:p>
        </p:txBody>
      </p:sp>
      <p:sp>
        <p:nvSpPr>
          <p:cNvPr id="6" name="文本框 5"/>
          <p:cNvSpPr txBox="1"/>
          <p:nvPr/>
        </p:nvSpPr>
        <p:spPr>
          <a:xfrm>
            <a:off x="5050790" y="4055110"/>
            <a:ext cx="370586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 smtClean="0">
                <a:latin typeface="黑体" panose="02010600030101010101" pitchFamily="49" charset="-122"/>
                <a:ea typeface="黑体" panose="02010600030101010101" pitchFamily="49" charset="-122"/>
                <a:sym typeface="宋体" panose="02010600030101010101" pitchFamily="2" charset="-122"/>
              </a:rPr>
              <a:t>命题点  </a:t>
            </a:r>
            <a:r>
              <a:rPr lang="en-US" altLang="zh-CN" sz="2400" b="1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黑体" panose="02010600030101010101" pitchFamily="49" charset="-122"/>
                <a:ea typeface="黑体" panose="02010600030101010101" pitchFamily="49" charset="-122"/>
                <a:sym typeface="宋体" panose="02010600030101010101" pitchFamily="2" charset="-122"/>
              </a:rPr>
              <a:t>  维护国家统一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672465" y="2157730"/>
            <a:ext cx="7725410" cy="712470"/>
            <a:chOff x="1034884" y="629878"/>
            <a:chExt cx="5346004" cy="627895"/>
          </a:xfrm>
        </p:grpSpPr>
        <p:sp>
          <p:nvSpPr>
            <p:cNvPr id="7" name="圆角矩形 6">
              <a:hlinkClick r:id="rId5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547181" y="664168"/>
              <a:ext cx="3833707" cy="580390"/>
            </a:xfrm>
            <a:prstGeom prst="snip1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r>
                <a:rPr lang="zh-CN" altLang="en-US" sz="2800" b="1" dirty="0" smtClean="0">
                  <a:latin typeface="黑体" panose="02010600030101010101" pitchFamily="49" charset="-122"/>
                  <a:ea typeface="黑体" panose="02010600030101010101" pitchFamily="49" charset="-122"/>
                  <a:sym typeface="宋体" panose="02010600030101010101" pitchFamily="2" charset="-122"/>
                </a:rPr>
                <a:t>促进民族团结</a:t>
              </a:r>
              <a:endParaRPr lang="zh-CN" altLang="en-US" sz="2800" b="1" strike="noStrike" noProof="1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>
                  <a:solidFill>
                    <a:schemeClr val="bg1"/>
                  </a:solidFill>
                  <a:latin typeface="黑体" panose="02010600030101010101" pitchFamily="49" charset="-122"/>
                  <a:ea typeface="黑体" panose="0201060003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0030101010101" pitchFamily="49" charset="-122"/>
                  <a:ea typeface="黑体" panose="02010600030101010101" pitchFamily="49" charset="-122"/>
                  <a:sym typeface="宋体" panose="02010600030101010101" pitchFamily="2" charset="-122"/>
                </a:rPr>
                <a:t>点一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32" name="圆角矩形 31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819150" y="2893060"/>
            <a:ext cx="10551795" cy="3709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2020·河北，23，3分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中华民族是一个大家庭，一家人都要过上好日子。2019年，内蒙古自治区全年实现14.1万贫困人口脱贫，贫困人口由2013年的157万减少至2019年底的1.6万，贫困发生率由11.7%下降到0.11%。全区57个贫困旗县农牧民人均可支配收入增幅在9%以上。这些成就的取得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  <a:p>
            <a:pPr>
              <a:lnSpc>
                <a:spcPct val="14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①增强了各族群众的获得感  ②促进了民族地区共同繁荣  ③保证了民族地区优先发展  ④实现了我国区域协调发展</a:t>
            </a:r>
          </a:p>
          <a:p>
            <a:pPr>
              <a:lnSpc>
                <a:spcPct val="14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A.①②　   B.①④     C.②③　　D.③④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6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7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0030101010101" pitchFamily="49" charset="-122"/>
                  <a:ea typeface="黑体" panose="0201060003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10511790" y="4439920"/>
            <a:ext cx="45593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2348721" y="1198920"/>
            <a:ext cx="6901815" cy="850965"/>
            <a:chOff x="2291138" y="2250040"/>
            <a:chExt cx="6062538" cy="729465"/>
          </a:xfrm>
        </p:grpSpPr>
        <p:sp>
          <p:nvSpPr>
            <p:cNvPr id="15" name="圆角矩形 14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6" name="矩形 15"/>
            <p:cNvSpPr/>
            <p:nvPr/>
          </p:nvSpPr>
          <p:spPr>
            <a:xfrm>
              <a:off x="2963824" y="2351286"/>
              <a:ext cx="5389852" cy="538892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>
                  <a:latin typeface="黑体" panose="02010600030101010101" pitchFamily="49" charset="-122"/>
                  <a:ea typeface="黑体" panose="02010600030101010101" pitchFamily="49" charset="-122"/>
                </a:rPr>
                <a:t>数据</a:t>
              </a:r>
              <a:r>
                <a:rPr kumimoji="1" lang="zh-CN" altLang="en-US" sz="3600" b="1" dirty="0" smtClean="0">
                  <a:latin typeface="黑体" panose="02010600030101010101" pitchFamily="49" charset="-122"/>
                  <a:ea typeface="黑体" panose="02010600030101010101" pitchFamily="49" charset="-122"/>
                </a:rPr>
                <a:t>链接  真题试做</a:t>
              </a:r>
              <a:endParaRPr kumimoji="1"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0030101010101" pitchFamily="49" charset="-122"/>
                  <a:ea typeface="黑体" panose="02010600030101010101" pitchFamily="49" charset="-122"/>
                </a:rPr>
                <a:t>2</a:t>
              </a:r>
              <a:endParaRPr kumimoji="1"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609553" y="1440265"/>
            <a:ext cx="10577736" cy="452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en-US" sz="2400" b="1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 </a:t>
            </a:r>
            <a:r>
              <a:rPr sz="2400" b="1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云南省大理白族自治州郑家庄村是全国闻名的民族团结示范村。这个125户的小村庄，聚居着汉、白、藏、傈僳、傣、纳西和彝7个民族。小亮和同学们慕名来到郑家庄，感受它的魅力。据此回答第2、3题。</a:t>
            </a:r>
          </a:p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2017·河北，8，2分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村党支部书记曲登热情接待了他们，向他们详细介绍了村里的民族关系。在介绍中，曲登会提到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　　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</a:p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①各民族生活习俗相同　②各族群众和睦相处　③各族群众互帮互助　④各族群众亲如一家</a:t>
            </a:r>
          </a:p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A.①②③　　  B.②③④      C.①④	    D.②③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3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0030101010101" pitchFamily="49" charset="-122"/>
                  <a:ea typeface="黑体" panose="0201060003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7507605" y="3754120"/>
            <a:ext cx="45593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73125" y="1538605"/>
            <a:ext cx="1042098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None/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2017·河北，10，2分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说起未来，曲登信心满满。“我们要建民族文化展示厅，打造民族旅游示范村，做到全体村民共建共有共享。”这些美好愿景的实现，有利于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  <a:p>
            <a:pPr algn="l">
              <a:lnSpc>
                <a:spcPct val="150000"/>
              </a:lnSpc>
              <a:buNone/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①展示民族文化特色　②提高村民的生活水平</a:t>
            </a:r>
          </a:p>
          <a:p>
            <a:pPr algn="l">
              <a:lnSpc>
                <a:spcPct val="150000"/>
              </a:lnSpc>
              <a:buNone/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③实现村民共同富裕　④进一步巩固民族团结</a:t>
            </a:r>
          </a:p>
          <a:p>
            <a:pPr algn="l">
              <a:lnSpc>
                <a:spcPct val="150000"/>
              </a:lnSpc>
              <a:buNone/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A.①②	B.①③④</a:t>
            </a:r>
          </a:p>
          <a:p>
            <a:pPr algn="l">
              <a:lnSpc>
                <a:spcPct val="150000"/>
              </a:lnSpc>
              <a:buNone/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C.②③④	D.①②③④</a:t>
            </a:r>
          </a:p>
        </p:txBody>
      </p:sp>
      <p:sp>
        <p:nvSpPr>
          <p:cNvPr id="8" name="矩形 7"/>
          <p:cNvSpPr/>
          <p:nvPr/>
        </p:nvSpPr>
        <p:spPr>
          <a:xfrm>
            <a:off x="4178300" y="2738120"/>
            <a:ext cx="45593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</a:p>
        </p:txBody>
      </p:sp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2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文本框 6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0030101010101" pitchFamily="49" charset="-122"/>
                  <a:ea typeface="黑体" panose="02010600030101010101" pitchFamily="49" charset="-122"/>
                </a:rPr>
                <a:t>返回子目录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2855</Words>
  <Application>WPS 演示</Application>
  <PresentationFormat>自定义</PresentationFormat>
  <Paragraphs>336</Paragraphs>
  <Slides>38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38</vt:i4>
      </vt:variant>
    </vt:vector>
  </HeadingPairs>
  <TitlesOfParts>
    <vt:vector size="43" baseType="lpstr">
      <vt:lpstr>Office 主题​​</vt:lpstr>
      <vt:lpstr>2_自定义设计方案</vt:lpstr>
      <vt:lpstr>1_自定义设计方案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985</cp:revision>
  <dcterms:created xsi:type="dcterms:W3CDTF">2020-07-19T08:35:00Z</dcterms:created>
  <dcterms:modified xsi:type="dcterms:W3CDTF">2022-02-25T14:21:05Z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CE4189C4DC9C48268151C015EEBC8F8A</vt:lpwstr>
  </property>
  <property fmtid="{D5CDD505-2E9C-101B-9397-08002B2CF9AE}" pid="3" name="KSOProductBuildVer">
    <vt:lpwstr>2052-10.1.0.7106</vt:lpwstr>
  </property>
</Properties>
</file>