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notesSlides/notesSlide12.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tags/tag13.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2"/>
  </p:notesMasterIdLst>
  <p:handoutMasterIdLst>
    <p:handoutMasterId r:id="rId93"/>
  </p:handoutMasterIdLst>
  <p:sldIdLst>
    <p:sldId id="257" r:id="rId2"/>
    <p:sldId id="258" r:id="rId3"/>
    <p:sldId id="577" r:id="rId4"/>
    <p:sldId id="259" r:id="rId5"/>
    <p:sldId id="272" r:id="rId6"/>
    <p:sldId id="261" r:id="rId7"/>
    <p:sldId id="416" r:id="rId8"/>
    <p:sldId id="266" r:id="rId9"/>
    <p:sldId id="260" r:id="rId10"/>
    <p:sldId id="265" r:id="rId11"/>
    <p:sldId id="276" r:id="rId12"/>
    <p:sldId id="262" r:id="rId13"/>
    <p:sldId id="579" r:id="rId14"/>
    <p:sldId id="578" r:id="rId15"/>
    <p:sldId id="508" r:id="rId16"/>
    <p:sldId id="581" r:id="rId17"/>
    <p:sldId id="509" r:id="rId18"/>
    <p:sldId id="582" r:id="rId19"/>
    <p:sldId id="583" r:id="rId20"/>
    <p:sldId id="584" r:id="rId21"/>
    <p:sldId id="585" r:id="rId22"/>
    <p:sldId id="586" r:id="rId23"/>
    <p:sldId id="587" r:id="rId24"/>
    <p:sldId id="588" r:id="rId25"/>
    <p:sldId id="580" r:id="rId26"/>
    <p:sldId id="589" r:id="rId27"/>
    <p:sldId id="590" r:id="rId28"/>
    <p:sldId id="591" r:id="rId29"/>
    <p:sldId id="592" r:id="rId30"/>
    <p:sldId id="593" r:id="rId31"/>
    <p:sldId id="420" r:id="rId32"/>
    <p:sldId id="594" r:id="rId33"/>
    <p:sldId id="513" r:id="rId34"/>
    <p:sldId id="595" r:id="rId35"/>
    <p:sldId id="596" r:id="rId36"/>
    <p:sldId id="597" r:id="rId37"/>
    <p:sldId id="511" r:id="rId38"/>
    <p:sldId id="598" r:id="rId39"/>
    <p:sldId id="510" r:id="rId40"/>
    <p:sldId id="599" r:id="rId41"/>
    <p:sldId id="600" r:id="rId42"/>
    <p:sldId id="280" r:id="rId43"/>
    <p:sldId id="601" r:id="rId44"/>
    <p:sldId id="602" r:id="rId45"/>
    <p:sldId id="603" r:id="rId46"/>
    <p:sldId id="604" r:id="rId47"/>
    <p:sldId id="605" r:id="rId48"/>
    <p:sldId id="516" r:id="rId49"/>
    <p:sldId id="517" r:id="rId50"/>
    <p:sldId id="606" r:id="rId51"/>
    <p:sldId id="520" r:id="rId52"/>
    <p:sldId id="607" r:id="rId53"/>
    <p:sldId id="304" r:id="rId54"/>
    <p:sldId id="313" r:id="rId55"/>
    <p:sldId id="306" r:id="rId56"/>
    <p:sldId id="608" r:id="rId57"/>
    <p:sldId id="310" r:id="rId58"/>
    <p:sldId id="609" r:id="rId59"/>
    <p:sldId id="312" r:id="rId60"/>
    <p:sldId id="305" r:id="rId61"/>
    <p:sldId id="314" r:id="rId62"/>
    <p:sldId id="315" r:id="rId63"/>
    <p:sldId id="317" r:id="rId64"/>
    <p:sldId id="610" r:id="rId65"/>
    <p:sldId id="611" r:id="rId66"/>
    <p:sldId id="529" r:id="rId67"/>
    <p:sldId id="532" r:id="rId68"/>
    <p:sldId id="534" r:id="rId69"/>
    <p:sldId id="535" r:id="rId70"/>
    <p:sldId id="612" r:id="rId71"/>
    <p:sldId id="613" r:id="rId72"/>
    <p:sldId id="614" r:id="rId73"/>
    <p:sldId id="615" r:id="rId74"/>
    <p:sldId id="616" r:id="rId75"/>
    <p:sldId id="618" r:id="rId76"/>
    <p:sldId id="318" r:id="rId77"/>
    <p:sldId id="319" r:id="rId78"/>
    <p:sldId id="402" r:id="rId79"/>
    <p:sldId id="406" r:id="rId80"/>
    <p:sldId id="619" r:id="rId81"/>
    <p:sldId id="324" r:id="rId82"/>
    <p:sldId id="327" r:id="rId83"/>
    <p:sldId id="328" r:id="rId84"/>
    <p:sldId id="320" r:id="rId85"/>
    <p:sldId id="331" r:id="rId86"/>
    <p:sldId id="332" r:id="rId87"/>
    <p:sldId id="400" r:id="rId88"/>
    <p:sldId id="333" r:id="rId89"/>
    <p:sldId id="334" r:id="rId90"/>
    <p:sldId id="401" r:id="rId9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handoutMaster" Target="handoutMasters/handoutMaster1.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5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6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6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7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7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0436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物质和运动</a:t>
            </a:r>
          </a:p>
        </p:txBody>
      </p:sp>
      <p:sp>
        <p:nvSpPr>
          <p:cNvPr id="100" name="文本框 99"/>
          <p:cNvSpPr txBox="1"/>
          <p:nvPr/>
        </p:nvSpPr>
        <p:spPr>
          <a:xfrm>
            <a:off x="835660" y="904240"/>
            <a:ext cx="9573260" cy="1383665"/>
          </a:xfrm>
          <a:prstGeom prst="rect">
            <a:avLst/>
          </a:prstGeom>
          <a:noFill/>
          <a:ln w="9525">
            <a:noFill/>
          </a:ln>
        </p:spPr>
        <p:txBody>
          <a:bodyPr wrap="square">
            <a:spAutoFit/>
          </a:bodyPr>
          <a:lstStyle/>
          <a:p>
            <a:pPr indent="0"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1.世界的物质性</a:t>
            </a:r>
          </a:p>
          <a:p>
            <a:pPr indent="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(1)哲学上的物质概念。</a:t>
            </a:r>
          </a:p>
        </p:txBody>
      </p:sp>
      <p:pic>
        <p:nvPicPr>
          <p:cNvPr id="3" name="图片 2"/>
          <p:cNvPicPr>
            <a:picLocks noChangeAspect="1"/>
          </p:cNvPicPr>
          <p:nvPr/>
        </p:nvPicPr>
        <p:blipFill>
          <a:blip r:embed="rId2"/>
          <a:stretch>
            <a:fillRect/>
          </a:stretch>
        </p:blipFill>
        <p:spPr>
          <a:xfrm>
            <a:off x="1922145" y="2287905"/>
            <a:ext cx="6429375" cy="41433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14095" y="304800"/>
            <a:ext cx="10128885" cy="73723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辨析比较                 </a:t>
            </a:r>
            <a:r>
              <a:rPr sz="2800" b="1">
                <a:latin typeface="微软雅黑" panose="020B0503020204020204" charset="-122"/>
                <a:ea typeface="微软雅黑" panose="020B0503020204020204" charset="-122"/>
                <a:cs typeface="微软雅黑" panose="020B0503020204020204" charset="-122"/>
              </a:rPr>
              <a:t>客观实在与客观存在</a:t>
            </a: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82002" y="1063625"/>
          <a:ext cx="10774680" cy="4937760"/>
        </p:xfrm>
        <a:graphic>
          <a:graphicData uri="http://schemas.openxmlformats.org/drawingml/2006/table">
            <a:tbl>
              <a:tblPr firstRow="1" bandRow="1">
                <a:tableStyleId>{5940675A-B579-460E-94D1-54222C63F5DA}</a:tableStyleId>
              </a:tblPr>
              <a:tblGrid>
                <a:gridCol w="833120"/>
                <a:gridCol w="4837430"/>
                <a:gridCol w="5104130"/>
              </a:tblGrid>
              <a:tr h="461010">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客观实在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客观存在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504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是指不管人们承认不承认、喜欢不喜欢、知道不知道,它都不依赖于人的意识而实实在在地存在着。它是对世界万事万物共同特性的抽象和概括,相对于意识来说,它是第一性的东西,不包括精神和意识现象。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是相对于主观而言的,它既可以指具体的物质形态,也可以指具体的思想等。对于任何人来说,客观存在的东西除了物质现象,还有精神和意识现象。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02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客观实在是一种客观存在;客观存在不仅包括具有客观实在性的物质现象,还包括不具有客观实在性的精神和意识现象。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0905" y="790575"/>
            <a:ext cx="10201910" cy="73723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(2)世界的物质性。</a:t>
            </a:r>
            <a:r>
              <a:rPr lang="en-US" sz="2800" b="0">
                <a:solidFill>
                  <a:srgbClr val="FF0000"/>
                </a:solidFill>
                <a:latin typeface="微软雅黑" panose="020B0503020204020204" charset="-122"/>
                <a:ea typeface="微软雅黑" panose="020B0503020204020204" charset="-122"/>
                <a:cs typeface="微软雅黑" panose="020B0503020204020204" charset="-122"/>
              </a:rPr>
              <a:t> [2020海南高考第16题]</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1303655" y="1645285"/>
            <a:ext cx="8905875" cy="40767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0905" y="183515"/>
            <a:ext cx="10128885" cy="73723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sz="2800" b="1">
                <a:latin typeface="微软雅黑" panose="020B0503020204020204" charset="-122"/>
                <a:ea typeface="微软雅黑" panose="020B0503020204020204" charset="-122"/>
                <a:cs typeface="微软雅黑" panose="020B0503020204020204" charset="-122"/>
              </a:rPr>
              <a:t>物质与物质的具体形态的关系</a:t>
            </a:r>
          </a:p>
        </p:txBody>
      </p:sp>
      <p:graphicFrame>
        <p:nvGraphicFramePr>
          <p:cNvPr id="3" name="表格 2"/>
          <p:cNvGraphicFramePr/>
          <p:nvPr>
            <p:custDataLst>
              <p:tags r:id="rId1"/>
            </p:custDataLst>
          </p:nvPr>
        </p:nvGraphicFramePr>
        <p:xfrm>
          <a:off x="672147" y="930275"/>
          <a:ext cx="11026140" cy="5654675"/>
        </p:xfrm>
        <a:graphic>
          <a:graphicData uri="http://schemas.openxmlformats.org/drawingml/2006/table">
            <a:tbl>
              <a:tblPr firstRow="1" bandRow="1">
                <a:tableStyleId>{5940675A-B579-460E-94D1-54222C63F5DA}</a:tableStyleId>
              </a:tblPr>
              <a:tblGrid>
                <a:gridCol w="481965"/>
                <a:gridCol w="762635"/>
                <a:gridCol w="4775200"/>
                <a:gridCol w="5006340"/>
              </a:tblGrid>
              <a:tr h="610235">
                <a:tc gridSpan="2">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哲学上的物质概念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具体的物质形态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2045">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区别</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唯一特性是客观实在性。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除客观实在性以外,还有其自身的个别属性。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07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存在状态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不生不灭、永恒存在。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有生有灭、暂时存在。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0162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物质是对具体的物质形态的抽象概括;②物质依赖于具体的物质形态,离开具体的物质形态,就没有了物质;③不能用物质代替具体的物质形态,否则就看不到世界的丰富多彩;④不能用具体的物质形态代替物质,否则会抹杀世界的物质性。(古代朴素唯物主义把物质归结为具体的物质形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41070" y="887730"/>
            <a:ext cx="10663555" cy="332295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1.物质和具体物质形态是共性和个性、抽象和具体的关系,而不是多数和少数、整体和部分、大与小的关系。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2.物质是从万事万物即具体的物质形态中概括抽象出来的万事万物的本质属性和共同属性,离开具体的物质形态,就没有了物质。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2765" y="183515"/>
            <a:ext cx="10966450" cy="332295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2.物质和运动的关系</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(1)哲学上的运动概念。</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运动是指宇宙间一切事物、现象的变化和过程。</a:t>
            </a:r>
          </a:p>
          <a:p>
            <a:pPr indent="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(2)物质和运动的关系。</a:t>
            </a:r>
          </a:p>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3" name="表格 2"/>
          <p:cNvGraphicFramePr/>
          <p:nvPr>
            <p:custDataLst>
              <p:tags r:id="rId1"/>
            </p:custDataLst>
          </p:nvPr>
        </p:nvGraphicFramePr>
        <p:xfrm>
          <a:off x="621030" y="2770505"/>
          <a:ext cx="11131550" cy="3871595"/>
        </p:xfrm>
        <a:graphic>
          <a:graphicData uri="http://schemas.openxmlformats.org/drawingml/2006/table">
            <a:tbl>
              <a:tblPr firstRow="1" bandRow="1">
                <a:tableStyleId>{5940675A-B579-460E-94D1-54222C63F5DA}</a:tableStyleId>
              </a:tblPr>
              <a:tblGrid>
                <a:gridCol w="3018790"/>
                <a:gridCol w="3131820"/>
                <a:gridCol w="1337945"/>
                <a:gridCol w="3642995"/>
              </a:tblGrid>
              <a:tr h="457200">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关系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理解</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角度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误区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71600">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物质是运动的物质,运动是物质固有的根本属性和存在方式。</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任何具体的物质形态只有在运动中才能保持自己的存在,没有运动就没有物质。</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强调物质存在的状态。</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离开运动谈物质,会导致形而上学,如刻舟求剑等。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42795">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运动是物质的运动,物质是运动的承担者。</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任何运动都有自己的承担者或载体,脱离物质的运动是根本不存在的。</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强调运动的主体。 </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0" spc="-200">
                          <a:solidFill>
                            <a:srgbClr val="000000"/>
                          </a:solidFill>
                          <a:uFillTx/>
                          <a:latin typeface="微软雅黑" panose="020B0503020204020204" charset="-122"/>
                          <a:ea typeface="微软雅黑" panose="020B0503020204020204" charset="-122"/>
                          <a:cs typeface="微软雅黑" panose="020B0503020204020204" charset="-122"/>
                        </a:rPr>
                        <a:t>离开物质谈运动,会导致唯心主义,如惠能的“心动论”、毕尔生的“万物只是在概念中运动“、黑格尔的“‘绝对精神’的自我运动”等。</a:t>
                      </a:r>
                      <a:endParaRPr lang="en-US" altLang="en-US" sz="20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5475" y="448945"/>
            <a:ext cx="11087735"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拓展延伸        </a:t>
            </a:r>
            <a:r>
              <a:rPr lang="zh-CN" sz="2800" b="1">
                <a:solidFill>
                  <a:schemeClr val="tx1"/>
                </a:solidFill>
                <a:latin typeface="微软雅黑" panose="020B0503020204020204" charset="-122"/>
                <a:ea typeface="微软雅黑" panose="020B0503020204020204" charset="-122"/>
                <a:cs typeface="微软雅黑" panose="020B0503020204020204" charset="-122"/>
              </a:rPr>
              <a:t>正确理解运动是物质固有的根本属性和存在方式</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1.马克思主义哲学认为,物质只有在运动中才能存在,运动的原因在于物质自身,在于物质内部存在的矛盾。运动是物质自身所固有的,而不是外部力量强加的。</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2.物质除了运动这一属性,还有可知性、永恒性、无限性等许多属性,在物质所具有的一切属性中,运动属性是物质其他属性存在的前提和基础。</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3.世界上的一切事物都处于运动和变化之中。任何具体的物质形态只有在运动中才能保持自己的存在,运动是物质固有的根本属性和存在方式。      </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76910" y="0"/>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a:t>
            </a:r>
            <a:r>
              <a:rPr lang="en-US" sz="2800" b="1">
                <a:latin typeface="微软雅黑" panose="020B0503020204020204" charset="-122"/>
                <a:ea typeface="微软雅黑" panose="020B0503020204020204" charset="-122"/>
                <a:cs typeface="微软雅黑" panose="020B0503020204020204" charset="-122"/>
              </a:rPr>
              <a:t>运动和静止的关系</a:t>
            </a:r>
          </a:p>
        </p:txBody>
      </p:sp>
      <p:graphicFrame>
        <p:nvGraphicFramePr>
          <p:cNvPr id="2" name="表格 1"/>
          <p:cNvGraphicFramePr/>
          <p:nvPr>
            <p:custDataLst>
              <p:tags r:id="rId1"/>
            </p:custDataLst>
          </p:nvPr>
        </p:nvGraphicFramePr>
        <p:xfrm>
          <a:off x="616902" y="651510"/>
          <a:ext cx="11068685" cy="6035040"/>
        </p:xfrm>
        <a:graphic>
          <a:graphicData uri="http://schemas.openxmlformats.org/drawingml/2006/table">
            <a:tbl>
              <a:tblPr firstRow="1" bandRow="1">
                <a:tableStyleId>{5940675A-B579-460E-94D1-54222C63F5DA}</a:tableStyleId>
              </a:tblPr>
              <a:tblGrid>
                <a:gridCol w="544830"/>
                <a:gridCol w="1031875"/>
                <a:gridCol w="4154805"/>
                <a:gridCol w="2076450"/>
                <a:gridCol w="1449705"/>
                <a:gridCol w="1811020"/>
              </a:tblGrid>
              <a:tr h="441960">
                <a:tc rowSpan="2">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 </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区别</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联系</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错误倾向</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84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角度</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含义</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特征</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00584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运动</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整个物质世界</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宇宙间一切事物都在运动变化中。</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无条件的、永恒的和绝对的。</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①静止是运动的一种特殊状态,静中有动、动中有静;②物质世界是绝对运动与相对静止的统一。　　</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200" b="0" spc="-100">
                          <a:solidFill>
                            <a:srgbClr val="000000"/>
                          </a:solidFill>
                          <a:uFillTx/>
                          <a:latin typeface="微软雅黑" panose="020B0503020204020204" charset="-122"/>
                          <a:ea typeface="微软雅黑" panose="020B0503020204020204" charset="-122"/>
                          <a:cs typeface="微软雅黑" panose="020B0503020204020204" charset="-122"/>
                        </a:rPr>
                        <a:t>①只承认静止而否认运动,是形而上学的不变论;②只承认绝对运动而否认相对静止则导致相对主义和诡辩论。</a:t>
                      </a:r>
                      <a:endParaRPr lang="en-US" altLang="en-US" sz="22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2067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静止</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物质的具体存在方式</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静止是运动的一种特殊状态。它主要有两方面的含义:一是说事物在它发展的一定阶段和一定时期,其根本性质没有发生变化;二是说物体相对于某一参照系来说没有发生某种运动,或者说物体在一定条件和范围内没有进行某种特殊的运动。</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有条件的、暂时的和相对的。</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7070" y="1237615"/>
            <a:ext cx="10978515"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拓展延伸                        </a:t>
            </a:r>
            <a:r>
              <a:rPr lang="zh-CN" sz="2800" b="1">
                <a:solidFill>
                  <a:schemeClr val="tx1"/>
                </a:solidFill>
                <a:latin typeface="微软雅黑" panose="020B0503020204020204" charset="-122"/>
                <a:ea typeface="微软雅黑" panose="020B0503020204020204" charset="-122"/>
                <a:cs typeface="微软雅黑" panose="020B0503020204020204" charset="-122"/>
              </a:rPr>
              <a:t>正确认识相对静止</a:t>
            </a:r>
          </a:p>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相对静止是一种不显著的运动、特殊的运动。当事物处于相对静止状态时,表明事物处于量变状态。当事物处于相对静止状态时,表明构成事物的矛盾双方相互依存,矛盾主次方面的地位没有发生变化。  </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79310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物质和意识的辩证关系</a:t>
            </a:r>
          </a:p>
        </p:txBody>
      </p:sp>
      <p:sp>
        <p:nvSpPr>
          <p:cNvPr id="100" name="文本框 99"/>
          <p:cNvSpPr txBox="1"/>
          <p:nvPr/>
        </p:nvSpPr>
        <p:spPr>
          <a:xfrm>
            <a:off x="774700" y="808990"/>
            <a:ext cx="10895965" cy="3322955"/>
          </a:xfrm>
          <a:prstGeom prst="rect">
            <a:avLst/>
          </a:prstGeom>
          <a:noFill/>
          <a:ln w="9525">
            <a:noFill/>
          </a:ln>
        </p:spPr>
        <p:txBody>
          <a:bodyPr wrap="square">
            <a:spAutoFit/>
          </a:bodyPr>
          <a:lstStyle/>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1.物质决定意识</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(1)从时间上看:先有物质后有意识,物质是本原的,意识是派生的。</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(2)从形式上看:物质第一性、意识第二性,世界的本质是物质、世界统一于物质,意识依赖于物质。</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(3)从地位上看:物质决定意识,意识依赖于物质。</a:t>
            </a:r>
          </a:p>
        </p:txBody>
      </p:sp>
      <p:pic>
        <p:nvPicPr>
          <p:cNvPr id="6" name="图片 5"/>
          <p:cNvPicPr>
            <a:picLocks noChangeAspect="1"/>
          </p:cNvPicPr>
          <p:nvPr/>
        </p:nvPicPr>
        <p:blipFill>
          <a:blip r:embed="rId2"/>
          <a:stretch>
            <a:fillRect/>
          </a:stretch>
        </p:blipFill>
        <p:spPr>
          <a:xfrm>
            <a:off x="1995170" y="4131945"/>
            <a:ext cx="4972050" cy="21526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71575" y="1919605"/>
            <a:ext cx="9507220" cy="829310"/>
          </a:xfrm>
          <a:ln>
            <a:noFill/>
          </a:ln>
        </p:spPr>
        <p:txBody>
          <a:bodyPr wrap="square"/>
          <a:lstStyle/>
          <a:p>
            <a:r>
              <a:rPr lang="zh-CN" altLang="en-US" sz="5330" b="1" dirty="0" smtClean="0">
                <a:sym typeface="+mn-ea"/>
              </a:rPr>
              <a:t>专题十四  探索世界与追求真理</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7070" y="1237615"/>
            <a:ext cx="10978515" cy="332295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1.意识依赖于物质,并不意味着意识是物质的被动反映。</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2.意识是人脑的机能,并不意味着有了人脑就一定有意识。要产生意识,除了人脑,还必须在社会实践中,使客观存在作用于人脑。</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3.意识是人脑特有的机能,动物的大脑不会产生意识。</a:t>
            </a: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7060" y="656590"/>
            <a:ext cx="10978515" cy="461581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solidFill>
                  <a:schemeClr val="tx1"/>
                </a:solidFill>
                <a:latin typeface="微软雅黑" panose="020B0503020204020204" charset="-122"/>
                <a:ea typeface="微软雅黑" panose="020B0503020204020204" charset="-122"/>
                <a:cs typeface="微软雅黑" panose="020B0503020204020204" charset="-122"/>
              </a:rPr>
              <a:t>意识与人工智能的关系</a:t>
            </a: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人工智能本质上是对人的思维的模拟,思维模拟并非思维本身,人工智能不是本来意义上的人的智能,二者具有本质区别:其一,人工智能纯属机械的、物理的过程,而人的意识主要是生理的、心理的过程。其二,人工智能没有人的意识所特有的能动性、创造性。人工智能是一个纯粹的逻辑过程,而且是人事先设定好的,意识除了自觉的逻辑过程,还渗透有情感、意志因素,穿插有灵感、直觉、顿悟等。</a:t>
            </a: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4845" y="88900"/>
            <a:ext cx="10201910" cy="138366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b="1">
                <a:latin typeface="微软雅黑" panose="020B0503020204020204" charset="-122"/>
                <a:ea typeface="微软雅黑" panose="020B0503020204020204" charset="-122"/>
                <a:cs typeface="微软雅黑" panose="020B0503020204020204" charset="-122"/>
              </a:rPr>
              <a:t>意识是客观存在在人脑中的反映,意识的内容是客观的,形式是主观的</a:t>
            </a:r>
          </a:p>
        </p:txBody>
      </p:sp>
      <p:graphicFrame>
        <p:nvGraphicFramePr>
          <p:cNvPr id="3" name="表格 2"/>
          <p:cNvGraphicFramePr/>
          <p:nvPr>
            <p:custDataLst>
              <p:tags r:id="rId1"/>
            </p:custDataLst>
          </p:nvPr>
        </p:nvGraphicFramePr>
        <p:xfrm>
          <a:off x="762317" y="1472565"/>
          <a:ext cx="10715625" cy="4937760"/>
        </p:xfrm>
        <a:graphic>
          <a:graphicData uri="http://schemas.openxmlformats.org/drawingml/2006/table">
            <a:tbl>
              <a:tblPr firstRow="1" bandRow="1">
                <a:tableStyleId>{5940675A-B579-460E-94D1-54222C63F5DA}</a:tableStyleId>
              </a:tblPr>
              <a:tblGrid>
                <a:gridCol w="2011680"/>
                <a:gridCol w="8703945"/>
              </a:tblGrid>
              <a:tr h="9340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内容的客观性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无论是正确的意识还是错误的意识,无论是深刻的意识还是浅显的意识,都是人脑对客观存在的反映,都是客观存在通过生活和实践的环节进入人脑,并在人脑中加工改造的结果。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001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形式的主观性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从意识的主观形式上看,意识是由知识、情感、意志等各种反映形式共同组成的完整体系;②从意识的主观差别上看,对于同一现象,不同的人由于社会地位、知识水平等因素的差异,对同一客观事物会产生不同的反映;③从意识的主观特征上看,意识作为客观存在的主观映象,既可能是对客观存在的正确的、如实的反映,也可能是对客观存在的歪曲的、虚幻的反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4845" y="88900"/>
            <a:ext cx="10201910" cy="138366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a:t>
            </a:r>
            <a:r>
              <a:rPr lang="en-US" sz="2800" b="1">
                <a:latin typeface="微软雅黑" panose="020B0503020204020204" charset="-122"/>
                <a:ea typeface="微软雅黑" panose="020B0503020204020204" charset="-122"/>
                <a:cs typeface="微软雅黑" panose="020B0503020204020204" charset="-122"/>
              </a:rPr>
              <a:t>意识的能动作用</a:t>
            </a:r>
          </a:p>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rPr>
              <a:t>(1)意识具有目的性、自觉选择性、主动创造性。</a:t>
            </a:r>
          </a:p>
        </p:txBody>
      </p:sp>
      <p:graphicFrame>
        <p:nvGraphicFramePr>
          <p:cNvPr id="2" name="表格 1"/>
          <p:cNvGraphicFramePr/>
          <p:nvPr>
            <p:custDataLst>
              <p:tags r:id="rId1"/>
            </p:custDataLst>
          </p:nvPr>
        </p:nvGraphicFramePr>
        <p:xfrm>
          <a:off x="665162" y="1373505"/>
          <a:ext cx="11247755" cy="5279390"/>
        </p:xfrm>
        <a:graphic>
          <a:graphicData uri="http://schemas.openxmlformats.org/drawingml/2006/table">
            <a:tbl>
              <a:tblPr firstRow="1" bandRow="1">
                <a:tableStyleId>{5940675A-B579-460E-94D1-54222C63F5DA}</a:tableStyleId>
              </a:tblPr>
              <a:tblGrid>
                <a:gridCol w="1788160"/>
                <a:gridCol w="6174105"/>
                <a:gridCol w="3285490"/>
              </a:tblGrid>
              <a:tr h="52578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意识的特点</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内容</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侧重点</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156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目的性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spc="-160">
                          <a:solidFill>
                            <a:srgbClr val="000000"/>
                          </a:solidFill>
                          <a:uFillTx/>
                          <a:latin typeface="微软雅黑" panose="020B0503020204020204" charset="-122"/>
                          <a:ea typeface="微软雅黑" panose="020B0503020204020204" charset="-122"/>
                          <a:cs typeface="微软雅黑" panose="020B0503020204020204" charset="-122"/>
                        </a:rPr>
                        <a:t>人们在反映客观世界的时候,总是抱有一定的目的,在行动之前还要确定目标、行动方式和行动步骤等。</a:t>
                      </a:r>
                      <a:endParaRPr lang="en-US" altLang="en-US" sz="2300" b="0" spc="-16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侧重于行动目标、方式和步骤的确定。</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7734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自觉选择性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意识对客观世界的反映是有选择的,并不限于客观世界有什么就反映什么。</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NEU-BZ-S92" charset="0"/>
                        </a:rPr>
                        <a:t>侧重于在认识客观事物时会自觉选择对人们有利的认识。</a:t>
                      </a:r>
                      <a:endParaRPr lang="en-US" altLang="en-US" sz="2300" b="0" spc="-20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2471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主动创造性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微软雅黑" panose="020B0503020204020204" charset="-122"/>
                        </a:rPr>
                        <a:t>意识不仅能够反映事物的外部现象,而且能够把握事物的本质和规律。它不仅能够“复制”当前的对象,而且能够追溯过去、推测未来,能够创造一个理想的或幻想的世界。</a:t>
                      </a:r>
                      <a:endParaRPr lang="en-US" altLang="en-US" sz="23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侧重于意识反映的程度和时间跨度。</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4845" y="149860"/>
            <a:ext cx="10201910" cy="73723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rPr>
              <a:t>(2)意识能动作用的表现。</a:t>
            </a:r>
            <a:r>
              <a:rPr lang="en-US" sz="2800">
                <a:solidFill>
                  <a:srgbClr val="FF0000"/>
                </a:solidFill>
                <a:latin typeface="微软雅黑" panose="020B0503020204020204" charset="-122"/>
                <a:ea typeface="微软雅黑" panose="020B0503020204020204" charset="-122"/>
                <a:cs typeface="微软雅黑" panose="020B0503020204020204" charset="-122"/>
              </a:rPr>
              <a:t> [2019全国卷Ⅰ第40题第(2)问]</a:t>
            </a:r>
          </a:p>
        </p:txBody>
      </p:sp>
      <p:graphicFrame>
        <p:nvGraphicFramePr>
          <p:cNvPr id="6" name="表格 5"/>
          <p:cNvGraphicFramePr/>
          <p:nvPr>
            <p:custDataLst>
              <p:tags r:id="rId1"/>
            </p:custDataLst>
          </p:nvPr>
        </p:nvGraphicFramePr>
        <p:xfrm>
          <a:off x="705485" y="924560"/>
          <a:ext cx="10914380" cy="5486400"/>
        </p:xfrm>
        <a:graphic>
          <a:graphicData uri="http://schemas.openxmlformats.org/drawingml/2006/table">
            <a:tbl>
              <a:tblPr firstRow="1" bandRow="1">
                <a:tableStyleId>{5940675A-B579-460E-94D1-54222C63F5DA}</a:tableStyleId>
              </a:tblPr>
              <a:tblGrid>
                <a:gridCol w="2242820"/>
                <a:gridCol w="2252345"/>
                <a:gridCol w="6419215"/>
              </a:tblGrid>
              <a:tr h="1097280">
                <a:tc row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人能够能动地认识世界(意识是对物质的能动反映)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从深度看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意识不仅能反映事物的外部现象,而且能够把握事物的本质和规律。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44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从跨度看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意识不仅能够“复制”当前的对象,而且能够追溯过去、推测未来,能够创造一个理想的或幻想的世界。</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71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从进程看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随着人们实践的发展和认识能力的提高,正确的意识正在不断增加。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0725">
                <a:tc row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人能够能动地改造世界(意识对物质具有能动的反作用)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从意识与客观世界的关系看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意识对改造客观世界具有指导作用。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067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从意识与人自身的关系看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意识对于人体生理活动具有调节和控制作用。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7060" y="151765"/>
            <a:ext cx="10978515" cy="655447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sz="2800" b="1">
                <a:latin typeface="微软雅黑" panose="020B0503020204020204" charset="-122"/>
                <a:ea typeface="微软雅黑" panose="020B0503020204020204" charset="-122"/>
                <a:cs typeface="微软雅黑" panose="020B0503020204020204" charset="-122"/>
              </a:rPr>
              <a:t>理解意识对改造客观世界具有指导作用时必须注意的三点</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从性质上看:不同性质的意识对客观事物具有不同的能动作用。正确反映客观事物及其发展规律的意识,对客观事物的发展起积极的促进作用;歪曲反映客观事物及其发展规律的意识,对客观事物的发展起消极的阻碍作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2.从意识起作用的方式来看:意识不能直接引起具体的物质形态的变化,它必须借助于实践这一环节促使事物发生变化,因此,意识不具有直接现实性。</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3.从意识与物质的关系上看:意识的能动作用受物质决定作用的制约,意识的作用无论怎么巨大,都不可能对事物的发展起决定作用。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0400" y="489585"/>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4.</a:t>
            </a:r>
            <a:r>
              <a:rPr lang="en-US" sz="2800" b="1">
                <a:latin typeface="微软雅黑" panose="020B0503020204020204" charset="-122"/>
                <a:ea typeface="微软雅黑" panose="020B0503020204020204" charset="-122"/>
                <a:cs typeface="微软雅黑" panose="020B0503020204020204" charset="-122"/>
              </a:rPr>
              <a:t>物质和意识的辩证关系 </a:t>
            </a:r>
            <a:r>
              <a:rPr lang="en-US" sz="2800">
                <a:solidFill>
                  <a:srgbClr val="FF0000"/>
                </a:solidFill>
                <a:latin typeface="微软雅黑" panose="020B0503020204020204" charset="-122"/>
                <a:ea typeface="微软雅黑" panose="020B0503020204020204" charset="-122"/>
                <a:cs typeface="微软雅黑" panose="020B0503020204020204" charset="-122"/>
              </a:rPr>
              <a:t>[2020山东高考第19题]</a:t>
            </a:r>
            <a:endParaRPr lang="en-US"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60717" y="1435735"/>
          <a:ext cx="11004550" cy="3291840"/>
        </p:xfrm>
        <a:graphic>
          <a:graphicData uri="http://schemas.openxmlformats.org/drawingml/2006/table">
            <a:tbl>
              <a:tblPr firstRow="1" bandRow="1">
                <a:tableStyleId>{5940675A-B579-460E-94D1-54222C63F5DA}</a:tableStyleId>
              </a:tblPr>
              <a:tblGrid>
                <a:gridCol w="5659120"/>
                <a:gridCol w="5345430"/>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346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世界的本质是物质,物质决定意识,意识是客观存在的反映。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一切从实际出发,实事求是。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1892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意识具有能动性,对物质具有能动的反作用,正确的意识对事物发展起促进作用,错误的意识对事物发展起阻碍作用。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重视意识的作用、精神的力量,树立正确的思想意识,克服错误的思想意识。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64921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尊重客观规律与发挥主观能动性</a:t>
            </a:r>
          </a:p>
        </p:txBody>
      </p:sp>
      <p:sp>
        <p:nvSpPr>
          <p:cNvPr id="100" name="文本框 99"/>
          <p:cNvSpPr txBox="1"/>
          <p:nvPr/>
        </p:nvSpPr>
        <p:spPr>
          <a:xfrm>
            <a:off x="641985" y="1050290"/>
            <a:ext cx="10994390" cy="3969385"/>
          </a:xfrm>
          <a:prstGeom prst="rect">
            <a:avLst/>
          </a:prstGeom>
          <a:noFill/>
          <a:ln w="9525">
            <a:noFill/>
          </a:ln>
        </p:spPr>
        <p:txBody>
          <a:bodyPr wrap="square">
            <a:spAutoFit/>
          </a:bodyPr>
          <a:lstStyle/>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1.物质运动的规律 </a:t>
            </a:r>
            <a:r>
              <a:rPr sz="2800">
                <a:solidFill>
                  <a:srgbClr val="FF0000"/>
                </a:solidFill>
                <a:latin typeface="微软雅黑" panose="020B0503020204020204" charset="-122"/>
                <a:ea typeface="微软雅黑" panose="020B0503020204020204" charset="-122"/>
                <a:cs typeface="微软雅黑" panose="020B0503020204020204" charset="-122"/>
              </a:rPr>
              <a:t>[2020全国卷Ⅱ第21题]</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(1)含义:规律是事物运动过程中固有的本质的、必然的、稳定的联系。</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(2)规律的客观性:规律是客观的,是不以人的意志为转移的,它既不能被创造,也不能被消灭。</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(3)规律的普遍性:规律是普遍的,自然界、人类社会和人的思维,在其运动、变化和发展的过程中,都遵循其固有的规律。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904240"/>
            <a:ext cx="10884535" cy="3322955"/>
          </a:xfrm>
          <a:prstGeom prst="rect">
            <a:avLst/>
          </a:prstGeom>
          <a:noFill/>
          <a:ln w="9525">
            <a:noFill/>
          </a:ln>
        </p:spPr>
        <p:txBody>
          <a:bodyPr wrap="square">
            <a:spAutoFit/>
          </a:bodyPr>
          <a:lstStyle/>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(4)方法论:规律的客观性和普遍性要求我们必须尊重规律,按规律办事,而不能违背规律。</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(5)在客观规律面前,人并不是无能为力的。人可以在认识和把握规律的基础上,根据规律发生作用的条件和形式利用规律,改造客观世界,造福人类。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7060" y="151765"/>
            <a:ext cx="10978515" cy="73723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sz="2800" b="1">
                <a:latin typeface="微软雅黑" panose="020B0503020204020204" charset="-122"/>
                <a:ea typeface="微软雅黑" panose="020B0503020204020204" charset="-122"/>
                <a:cs typeface="微软雅黑" panose="020B0503020204020204" charset="-122"/>
              </a:rPr>
              <a:t>全面掌握规律的“七性”</a:t>
            </a: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16915" y="886460"/>
          <a:ext cx="11014075" cy="3578225"/>
        </p:xfrm>
        <a:graphic>
          <a:graphicData uri="http://schemas.openxmlformats.org/drawingml/2006/table">
            <a:tbl>
              <a:tblPr firstRow="1" bandRow="1">
                <a:tableStyleId>{5940675A-B579-460E-94D1-54222C63F5DA}</a:tableStyleId>
              </a:tblPr>
              <a:tblGrid>
                <a:gridCol w="1878965"/>
                <a:gridCol w="9135110"/>
              </a:tblGrid>
              <a:tr h="2103120">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规律具有普遍性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一切事物的运动、变化和发展都是有规律的。①哲学上的规律概念,是对各种具体科学的规律共同特性的概括和总结的结果,绝不能简单地等同于具体科学规律。②哲学上的规律概念和具体科学规律之间是共性和个性、一般和个别的关系,它们之间既有联系又有区别。</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1175">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规律具有客观性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规律是事物运动过程中固有的联系,这种联系不是人主观赋予的,也不是神创造的,规律的存在和发生作用不以人的意志为转移,这种客观性根源于物质的客观实在性。</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1175">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规律具有稳定性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规律是事物运动过程中内在的本质的联系,而不是表面的、现象的联系。②从哲学上看,规律是一种本质的联系,它虽然总是隐藏在现象之中,并且通过现象表现出来,但本质、规律不等同于现象,本质、规律相对于现象来说是稳定的。</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物质和运动</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物质和意识的辩证关系</a:t>
            </a:r>
          </a:p>
        </p:txBody>
      </p:sp>
      <p:sp>
        <p:nvSpPr>
          <p:cNvPr id="4" name="矩形 3">
            <a:hlinkClick r:id="rId2" action="ppaction://hlinksldjump"/>
          </p:cNvPr>
          <p:cNvSpPr/>
          <p:nvPr/>
        </p:nvSpPr>
        <p:spPr>
          <a:xfrm>
            <a:off x="689450" y="362163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实践和认识</a:t>
            </a:r>
          </a:p>
        </p:txBody>
      </p:sp>
      <p:sp>
        <p:nvSpPr>
          <p:cNvPr id="6" name="矩形 5">
            <a:hlinkClick r:id="rId2" action="ppaction://hlinksldjump"/>
          </p:cNvPr>
          <p:cNvSpPr/>
          <p:nvPr/>
        </p:nvSpPr>
        <p:spPr>
          <a:xfrm>
            <a:off x="689450" y="308296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尊重客观规律与发挥主观能动性</a:t>
            </a:r>
          </a:p>
        </p:txBody>
      </p:sp>
      <p:sp>
        <p:nvSpPr>
          <p:cNvPr id="7" name="矩形 6">
            <a:hlinkClick r:id="rId2" action="ppaction://hlinksldjump"/>
          </p:cNvPr>
          <p:cNvSpPr/>
          <p:nvPr/>
        </p:nvSpPr>
        <p:spPr>
          <a:xfrm>
            <a:off x="689450" y="416011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5</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真理和认识过程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16915" y="886460"/>
          <a:ext cx="11014075" cy="4297680"/>
        </p:xfrm>
        <a:graphic>
          <a:graphicData uri="http://schemas.openxmlformats.org/drawingml/2006/table">
            <a:tbl>
              <a:tblPr firstRow="1" bandRow="1">
                <a:tableStyleId>{5940675A-B579-460E-94D1-54222C63F5DA}</a:tableStyleId>
              </a:tblPr>
              <a:tblGrid>
                <a:gridCol w="1769745"/>
                <a:gridCol w="9244330"/>
              </a:tblGrid>
              <a:tr h="511175">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规律具有必然性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规律的必然性是指规律是物质运动过程中的必然联系,这种联系是反复出现、确定不移的,而不是偶然联系。</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1175">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规律具有可知可用性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规律虽是客观的,但并不等于说人们在规律面前无能为力,人们发挥主观能动性能够认识和利用规律。</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规律具有多样性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不同事物、不同的物质运动形式,有不同的规律。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117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规律发生作用的条件性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规律的存在和发生作用是有条件的,只要条件存在,规律就存在,就起作用;一旦规律存在和发生作用的条件不存在了,规律就不起作用。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1840" y="167640"/>
            <a:ext cx="10953750" cy="6554470"/>
          </a:xfrm>
          <a:prstGeom prst="rect">
            <a:avLst/>
          </a:prstGeom>
          <a:noFill/>
          <a:ln w="9525">
            <a:noFill/>
          </a:ln>
        </p:spPr>
        <p:txBody>
          <a:bodyPr wrap="square">
            <a:spAutoFit/>
          </a:bodyPr>
          <a:lstStyle/>
          <a:p>
            <a:pPr indent="0" algn="just"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2.尊重客观规律和发挥主观能动性</a:t>
            </a:r>
            <a:r>
              <a:rPr lang="en-US" sz="2800" b="1">
                <a:solidFill>
                  <a:srgbClr val="FF0000"/>
                </a:solidFill>
                <a:latin typeface="微软雅黑" panose="020B0503020204020204" charset="-122"/>
                <a:ea typeface="微软雅黑" panose="020B0503020204020204" charset="-122"/>
                <a:cs typeface="微软雅黑" panose="020B0503020204020204" charset="-122"/>
              </a:rPr>
              <a:t> </a:t>
            </a:r>
            <a:r>
              <a:rPr lang="en-US" sz="2800">
                <a:solidFill>
                  <a:srgbClr val="FF0000"/>
                </a:solidFill>
                <a:latin typeface="微软雅黑" panose="020B0503020204020204" charset="-122"/>
                <a:ea typeface="微软雅黑" panose="020B0503020204020204" charset="-122"/>
                <a:cs typeface="微软雅黑" panose="020B0503020204020204" charset="-122"/>
              </a:rPr>
              <a:t>[2020全国卷Ⅲ第21题] </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(1)发挥主观能动性必须以尊重客观规律为前提和基础。</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规律具有普遍性与客观性,想问题办事情都必须以尊重客观规律为前提,只有按规律办事才能达到预期的效果,否则要受到规律的惩罚。</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(2)尊重客观规律离不开发挥人的主观能动性。</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规律隐藏在事物内部,是看不见、摸不着的,人们只有充分发挥主观能动性,才能认识和把握规律,根据规律发生作用的条件和形式利用规律,改造世界,为人类造福。</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(3)方法论:想问题、办事情既要尊重客观规律,按客观规律办事,又要充分发挥主观能动性,把尊重客观规律和发挥主观能动性结合起来。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6595" y="174625"/>
            <a:ext cx="10953750" cy="73723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(4)正确认识意识的反作用、意识的能动作用、主观能动性。</a:t>
            </a:r>
          </a:p>
        </p:txBody>
      </p:sp>
      <p:graphicFrame>
        <p:nvGraphicFramePr>
          <p:cNvPr id="2" name="表格 1"/>
          <p:cNvGraphicFramePr/>
          <p:nvPr>
            <p:custDataLst>
              <p:tags r:id="rId1"/>
            </p:custDataLst>
          </p:nvPr>
        </p:nvGraphicFramePr>
        <p:xfrm>
          <a:off x="699770" y="899160"/>
          <a:ext cx="10950575" cy="5562600"/>
        </p:xfrm>
        <a:graphic>
          <a:graphicData uri="http://schemas.openxmlformats.org/drawingml/2006/table">
            <a:tbl>
              <a:tblPr firstRow="1" bandRow="1">
                <a:tableStyleId>{5940675A-B579-460E-94D1-54222C63F5DA}</a:tableStyleId>
              </a:tblPr>
              <a:tblGrid>
                <a:gridCol w="528955"/>
                <a:gridCol w="714375"/>
                <a:gridCol w="3446780"/>
                <a:gridCol w="3124835"/>
                <a:gridCol w="3135630"/>
              </a:tblGrid>
              <a:tr h="61404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意识的反作用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意识的能动作用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主观能动性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4891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在实践活动中,意识总是指挥人们使用一种物质的东西作用于另一种物质的东西,引起物质具体形态的变化。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人们在认识世界和改造世界的过程中,具有的主动、自觉的反映。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又叫自觉能动性,是人类特有的能力和活动。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97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正确的意识促进客观事物的发展;错误的意识阻碍客观事物的发展。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能动的反映和能动的反作用。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“想”“做”“精神状态”。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99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范围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意识的反作用&lt;意识的能动作用&lt;主观能动性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015" y="0"/>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a:t>
            </a:r>
            <a:r>
              <a:rPr lang="en-US" sz="2800" b="1">
                <a:latin typeface="微软雅黑" panose="020B0503020204020204" charset="-122"/>
                <a:ea typeface="微软雅黑" panose="020B0503020204020204" charset="-122"/>
                <a:cs typeface="微软雅黑" panose="020B0503020204020204" charset="-122"/>
              </a:rPr>
              <a:t>一切从实际出发,实事求是 </a:t>
            </a:r>
            <a:r>
              <a:rPr lang="en-US" sz="2800">
                <a:solidFill>
                  <a:srgbClr val="FF0000"/>
                </a:solidFill>
                <a:latin typeface="微软雅黑" panose="020B0503020204020204" charset="-122"/>
                <a:ea typeface="微软雅黑" panose="020B0503020204020204" charset="-122"/>
                <a:cs typeface="微软雅黑" panose="020B0503020204020204" charset="-122"/>
              </a:rPr>
              <a:t>[2018天津高考第4题]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2" name="表格 1"/>
          <p:cNvGraphicFramePr/>
          <p:nvPr>
            <p:custDataLst>
              <p:tags r:id="rId1"/>
            </p:custDataLst>
          </p:nvPr>
        </p:nvGraphicFramePr>
        <p:xfrm>
          <a:off x="603885" y="779145"/>
          <a:ext cx="11093450" cy="5594350"/>
        </p:xfrm>
        <a:graphic>
          <a:graphicData uri="http://schemas.openxmlformats.org/drawingml/2006/table">
            <a:tbl>
              <a:tblPr firstRow="1" bandRow="1">
                <a:tableStyleId>{5940675A-B579-460E-94D1-54222C63F5DA}</a:tableStyleId>
              </a:tblPr>
              <a:tblGrid>
                <a:gridCol w="1316355"/>
                <a:gridCol w="9777095"/>
              </a:tblGrid>
              <a:tr h="889635">
                <a:tc>
                  <a:txBody>
                    <a:bodyPr/>
                    <a:lstStyle/>
                    <a:p>
                      <a:pPr indent="0" algn="ctr" fontAlgn="auto">
                        <a:lnSpc>
                          <a:spcPct val="100000"/>
                        </a:lnSpc>
                        <a:buNone/>
                      </a:pPr>
                      <a:r>
                        <a:rPr lang="en-US" sz="2400" b="0">
                          <a:solidFill>
                            <a:srgbClr val="000000"/>
                          </a:solidFill>
                          <a:uFillTx/>
                          <a:latin typeface="微软雅黑" panose="020B0503020204020204" charset="-122"/>
                          <a:ea typeface="微软雅黑" panose="020B0503020204020204" charset="-122"/>
                          <a:cs typeface="NEU-BZ-S92" charset="0"/>
                        </a:rPr>
                        <a:t>哲学依据</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世界是物质的,物质决定意识;物质运动是有规律的,规律具有客观性、普遍性。</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6320">
                <a:tc>
                  <a:txBody>
                    <a:bodyPr/>
                    <a:lstStyle/>
                    <a:p>
                      <a:pPr indent="0" algn="ctr" fontAlgn="auto">
                        <a:lnSpc>
                          <a:spcPct val="100000"/>
                        </a:lnSpc>
                        <a:buNone/>
                      </a:pPr>
                      <a:r>
                        <a:rPr lang="en-US" sz="2400" b="0">
                          <a:solidFill>
                            <a:srgbClr val="000000"/>
                          </a:solidFill>
                          <a:uFillTx/>
                          <a:latin typeface="微软雅黑" panose="020B0503020204020204" charset="-122"/>
                          <a:ea typeface="微软雅黑" panose="020B0503020204020204" charset="-122"/>
                          <a:cs typeface="NEU-BZ-S92" charset="0"/>
                        </a:rPr>
                        <a:t>含义</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做事情要尊重物质运动的客观规律,从客观存在的事物出发,经过调查研究,找出事物本身固有的而不是臆造的规律性,作为我们行动的依据。</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668395">
                <a:tc>
                  <a:txBody>
                    <a:bodyPr/>
                    <a:lstStyle/>
                    <a:p>
                      <a:pPr indent="0" algn="ctr" fontAlgn="auto">
                        <a:lnSpc>
                          <a:spcPct val="100000"/>
                        </a:lnSpc>
                        <a:buNone/>
                      </a:pPr>
                      <a:r>
                        <a:rPr lang="en-US" sz="2400" b="0">
                          <a:solidFill>
                            <a:srgbClr val="000000"/>
                          </a:solidFill>
                          <a:uFillTx/>
                          <a:latin typeface="微软雅黑" panose="020B0503020204020204" charset="-122"/>
                          <a:ea typeface="微软雅黑" panose="020B0503020204020204" charset="-122"/>
                          <a:cs typeface="NEU-BZ-S92" charset="0"/>
                        </a:rPr>
                        <a:t>具体要求</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从唯物论角度看:①充分发挥主观能动性,不断解放思想,与时俱进,以求真务实的精神探求事物的本质和规律,用科学的理论武装头脑、指导实践。②把发挥主观能动性和尊重客观规律结合起来,把高度的革命热情同严谨踏实的科学态度结合起来。③反对错误观点:既要反对夸大意识能动作用的唯意志主义,又要反对片面强调客观条件,安于现状、因循守旧、无所作为的思想。从辩证法角度看:认识联系的普遍性、客观性、多样性,善于分析和把握事物存在和发展的各种条件;用发展的观点看问题,把握变化、发展的客观实际;坚持具体问题具体分析;坚持用全面的观点看问题,一分为二地看待客观实际。</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5290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实践和认识</a:t>
            </a:r>
          </a:p>
        </p:txBody>
      </p:sp>
      <p:sp>
        <p:nvSpPr>
          <p:cNvPr id="100" name="文本框 99"/>
          <p:cNvSpPr txBox="1"/>
          <p:nvPr/>
        </p:nvSpPr>
        <p:spPr>
          <a:xfrm>
            <a:off x="587375" y="894080"/>
            <a:ext cx="11018520" cy="526224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1.实践</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(1)实践的含义。</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实践是人们改造客观世界的物质活动。在把握实践的含义时,应注意以下几点:</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①实践以人为主体,这意味着实践是人类特有的活动,不同于动物的本能活动。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②实践是一种直接现实性活动,它可以把人们头脑中的观念的存在变为现实的存在。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6740" y="1231900"/>
            <a:ext cx="11018520" cy="267652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③既不能扩大实践的外延,认为“实践是人们认识世界和改造世界的活动”或“实践是人们改造整个世界的活动”;也不能缩小实践的外延,认为“实践是人们改造自然界的活动”或“实践是人们改造社会的活动”。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7065" y="0"/>
            <a:ext cx="11018520" cy="737235"/>
          </a:xfrm>
          <a:prstGeom prst="rect">
            <a:avLst/>
          </a:prstGeom>
          <a:noFill/>
          <a:ln w="9525">
            <a:noFill/>
          </a:ln>
        </p:spPr>
        <p:txBody>
          <a:bodyPr wrap="square">
            <a:spAutoFit/>
          </a:bodyPr>
          <a:lstStyle/>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(2)实践的特点。</a:t>
            </a:r>
            <a:r>
              <a:rPr sz="2800">
                <a:solidFill>
                  <a:srgbClr val="FF0000"/>
                </a:solidFill>
                <a:latin typeface="微软雅黑" panose="020B0503020204020204" charset="-122"/>
                <a:ea typeface="微软雅黑" panose="020B0503020204020204" charset="-122"/>
                <a:cs typeface="微软雅黑" panose="020B0503020204020204" charset="-122"/>
              </a:rPr>
              <a:t>[2020海南高考第18题]</a:t>
            </a:r>
          </a:p>
        </p:txBody>
      </p:sp>
      <p:graphicFrame>
        <p:nvGraphicFramePr>
          <p:cNvPr id="2" name="表格 1"/>
          <p:cNvGraphicFramePr/>
          <p:nvPr>
            <p:custDataLst>
              <p:tags r:id="rId1"/>
            </p:custDataLst>
          </p:nvPr>
        </p:nvGraphicFramePr>
        <p:xfrm>
          <a:off x="665797" y="657225"/>
          <a:ext cx="11102975" cy="6035040"/>
        </p:xfrm>
        <a:graphic>
          <a:graphicData uri="http://schemas.openxmlformats.org/drawingml/2006/table">
            <a:tbl>
              <a:tblPr firstRow="1" bandRow="1">
                <a:tableStyleId>{5940675A-B579-460E-94D1-54222C63F5DA}</a:tableStyleId>
              </a:tblPr>
              <a:tblGrid>
                <a:gridCol w="1548130"/>
                <a:gridCol w="2828925"/>
                <a:gridCol w="6725920"/>
              </a:tblGrid>
              <a:tr h="16097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客观物质性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这是实践活动与人的认识活动的区别。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①实践的基本要素——实践的主体、实践的对象和实践的手段,都是客观的。②实践活动的过程及其结果受到客观事物及其运动规律的制约。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853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主观能动性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这是实践活动与动物本能活动的区别。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①实践是人有目的、有意识的活动。②在改造自然获取物质生活资料的实践中,人创造出自然中原来没有的新的物质生活资料。③在改造社会的过程中,人创造出新的社会结构和社会关系。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社会历史性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这是实践活动与孤立的个人活动的区别。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①实践不是单个人的孤立的活动,而是处在一定社会关系中的人的活动。②人的实践活动是历史的发展着的。在不同的历史发展阶段上,实践活动的内容、形式、规模和水平是各不相同的。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53770" y="1470660"/>
            <a:ext cx="10384155" cy="203009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r>
              <a:rPr sz="2800">
                <a:latin typeface="微软雅黑" panose="020B0503020204020204" charset="-122"/>
                <a:ea typeface="微软雅黑" panose="020B0503020204020204" charset="-122"/>
                <a:cs typeface="微软雅黑" panose="020B0503020204020204" charset="-122"/>
              </a:rPr>
              <a:t>实践的客观物质性、主观能动性和社会历史性是相互联系、不可分割的。三者的统一体现了在实践问题上唯物主义和辩证法的统一,体现了辩证唯物主义认识论的基本特征。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2275" y="0"/>
            <a:ext cx="11285855" cy="339979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(3)人类基本的实践活动。</a:t>
            </a:r>
          </a:p>
          <a:p>
            <a:pPr indent="0" algn="just" fontAlgn="auto">
              <a:lnSpc>
                <a:spcPts val="3560"/>
              </a:lnSpc>
            </a:pPr>
            <a:r>
              <a:rPr sz="2800">
                <a:latin typeface="微软雅黑" panose="020B0503020204020204" charset="-122"/>
                <a:ea typeface="微软雅黑" panose="020B0503020204020204" charset="-122"/>
                <a:cs typeface="微软雅黑" panose="020B0503020204020204" charset="-122"/>
              </a:rPr>
              <a:t>①改造自然的生产实践,是人类最基本的实践活动。</a:t>
            </a:r>
          </a:p>
          <a:p>
            <a:pPr indent="0" algn="just" fontAlgn="auto">
              <a:lnSpc>
                <a:spcPts val="3560"/>
              </a:lnSpc>
            </a:pPr>
            <a:r>
              <a:rPr sz="2800">
                <a:latin typeface="微软雅黑" panose="020B0503020204020204" charset="-122"/>
                <a:ea typeface="微软雅黑" panose="020B0503020204020204" charset="-122"/>
                <a:cs typeface="微软雅黑" panose="020B0503020204020204" charset="-122"/>
              </a:rPr>
              <a:t>②变革社会的实践。</a:t>
            </a:r>
          </a:p>
          <a:p>
            <a:pPr indent="0" algn="just" fontAlgn="auto">
              <a:lnSpc>
                <a:spcPts val="3560"/>
              </a:lnSpc>
            </a:pPr>
            <a:r>
              <a:rPr sz="2800">
                <a:latin typeface="微软雅黑" panose="020B0503020204020204" charset="-122"/>
                <a:ea typeface="微软雅黑" panose="020B0503020204020204" charset="-122"/>
                <a:cs typeface="微软雅黑" panose="020B0503020204020204" charset="-122"/>
              </a:rPr>
              <a:t>③探索世界规律的科学实验活动。</a:t>
            </a:r>
          </a:p>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2.实践是认识的基础</a:t>
            </a:r>
            <a:r>
              <a:rPr sz="2800">
                <a:latin typeface="微软雅黑" panose="020B0503020204020204" charset="-122"/>
                <a:ea typeface="微软雅黑" panose="020B0503020204020204" charset="-122"/>
                <a:cs typeface="微软雅黑" panose="020B0503020204020204" charset="-122"/>
              </a:rPr>
              <a:t> </a:t>
            </a:r>
            <a:r>
              <a:rPr sz="2800">
                <a:solidFill>
                  <a:srgbClr val="FF0000"/>
                </a:solidFill>
                <a:latin typeface="微软雅黑" panose="020B0503020204020204" charset="-122"/>
                <a:ea typeface="微软雅黑" panose="020B0503020204020204" charset="-122"/>
                <a:cs typeface="微软雅黑" panose="020B0503020204020204" charset="-122"/>
              </a:rPr>
              <a:t>[2018全国卷Ⅰ第21题]</a:t>
            </a:r>
          </a:p>
          <a:p>
            <a:pPr indent="0" fontAlgn="auto">
              <a:lnSpc>
                <a:spcPct val="150000"/>
              </a:lnSpc>
            </a:pPr>
            <a:endParaRPr sz="2800">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503237" y="2781935"/>
          <a:ext cx="11328400" cy="3520440"/>
        </p:xfrm>
        <a:graphic>
          <a:graphicData uri="http://schemas.openxmlformats.org/drawingml/2006/table">
            <a:tbl>
              <a:tblPr firstRow="1" bandRow="1">
                <a:tableStyleId>{5940675A-B579-460E-94D1-54222C63F5DA}</a:tableStyleId>
              </a:tblPr>
              <a:tblGrid>
                <a:gridCol w="775335"/>
                <a:gridCol w="2466340"/>
                <a:gridCol w="2891155"/>
                <a:gridCol w="2614930"/>
                <a:gridCol w="2580640"/>
              </a:tblGrid>
              <a:tr h="1005840">
                <a:tc>
                  <a:txBody>
                    <a:bodyPr/>
                    <a:lstStyle/>
                    <a:p>
                      <a:pPr indent="0" algn="ctr"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比较</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实践是认识的来源</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实践是认识发展的动力</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实践是检验认识的真理</a:t>
                      </a:r>
                    </a:p>
                    <a:p>
                      <a:pPr indent="0" algn="ctr"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性的唯一标准</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实践是认识的目的</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14600">
                <a:tc>
                  <a:txBody>
                    <a:bodyPr/>
                    <a:lstStyle/>
                    <a:p>
                      <a:pPr indent="0" algn="ctr" fontAlgn="auto">
                        <a:lnSpc>
                          <a:spcPct val="150000"/>
                        </a:lnSpc>
                        <a:buNone/>
                      </a:pPr>
                      <a:endParaRPr lang="en-US" sz="2200" b="0" spc="-20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200" b="0" spc="-20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理解</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微软雅黑" panose="020B0503020204020204" charset="-122"/>
                        </a:rPr>
                        <a:t>认识是主体对客体的能动的反映,这种反映只有在实践中、在主体和客体的相互作用中才能实现。</a:t>
                      </a:r>
                      <a:endParaRPr lang="en-US" altLang="en-US" sz="22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微软雅黑" panose="020B0503020204020204" charset="-122"/>
                        </a:rPr>
                        <a:t>认识产生于实践的需要;实践的发展为人们提供日益完备的认识工具;实践锻炼和提高了人的认识能力。</a:t>
                      </a:r>
                      <a:endParaRPr lang="en-US" altLang="en-US" sz="22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微软雅黑" panose="020B0503020204020204" charset="-122"/>
                        </a:rPr>
                        <a:t>实践能把主观和客观联系起来加以比较和对照,能够检验主观认识和客观事物是否相符合。</a:t>
                      </a:r>
                      <a:endParaRPr lang="en-US" altLang="en-US" sz="22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微软雅黑" panose="020B0503020204020204" charset="-122"/>
                        </a:rPr>
                        <a:t>认识从实践中来,最终还要回到实践中去。认识本身不是目的,改造世界才是认识的目的。</a:t>
                      </a:r>
                      <a:endParaRPr lang="en-US" altLang="en-US" sz="22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76262" y="584200"/>
          <a:ext cx="11184255" cy="4774565"/>
        </p:xfrm>
        <a:graphic>
          <a:graphicData uri="http://schemas.openxmlformats.org/drawingml/2006/table">
            <a:tbl>
              <a:tblPr firstRow="1" bandRow="1">
                <a:tableStyleId>{5940675A-B579-460E-94D1-54222C63F5DA}</a:tableStyleId>
              </a:tblPr>
              <a:tblGrid>
                <a:gridCol w="668020"/>
                <a:gridCol w="2484120"/>
                <a:gridCol w="3002280"/>
                <a:gridCol w="2701290"/>
                <a:gridCol w="2328545"/>
              </a:tblGrid>
              <a:tr h="84328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比较</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实践是认识的来源</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实践是认识发展的动力</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实践是检验认识的真理性的唯一标准</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实践是认识的目的</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59965">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误区</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把间接经验(书本知识)作为认识的来源;把认识的来源与获得认识的途径等同。</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把认识绝对化,思想僵化。</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把科学理论作为检验真理的标准。</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脱离实践、纸上谈兵,认识不为实践服务。</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6492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强调</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获得认识的根源是实践。</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认识的动态发展是由实践推动的。</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实践能够把主观和客观联系起来加以比较和对照。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认识要回到实践中去,服务于实践。</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意识的能动作用</a:t>
            </a: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尊重客观规律与发挥主观能动性</a:t>
            </a:r>
          </a:p>
        </p:txBody>
      </p:sp>
      <p:sp>
        <p:nvSpPr>
          <p:cNvPr id="4" name="矩形 3">
            <a:hlinkClick r:id="rId2" action="ppaction://hlinksldjump"/>
          </p:cNvPr>
          <p:cNvSpPr/>
          <p:nvPr/>
        </p:nvSpPr>
        <p:spPr>
          <a:xfrm>
            <a:off x="689450" y="362163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真理和认识过程</a:t>
            </a:r>
          </a:p>
        </p:txBody>
      </p:sp>
      <p:sp>
        <p:nvSpPr>
          <p:cNvPr id="6" name="矩形 5">
            <a:hlinkClick r:id="rId2" action="ppaction://hlinksldjump"/>
          </p:cNvPr>
          <p:cNvSpPr/>
          <p:nvPr/>
        </p:nvSpPr>
        <p:spPr>
          <a:xfrm>
            <a:off x="689450" y="308296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实践与认识的关系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3390" y="303530"/>
            <a:ext cx="11285855" cy="590804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3.正确区分认识的来源和途径</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(1)实践是认识的唯一来源,一切真知都来源于实践。</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(2)人们获得认识的途径有很多,其基本途径有两种,即通过实践获得直接经验和通过书本或向别人学习获得间接经验。就认识的整体来说,无论何种认识都离不开直接经验,一切真知都来源于实践。</a:t>
            </a: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r>
              <a:rPr lang="zh-CN" sz="2800">
                <a:solidFill>
                  <a:schemeClr val="tx1"/>
                </a:solidFill>
                <a:latin typeface="微软雅黑" panose="020B0503020204020204" charset="-122"/>
                <a:ea typeface="微软雅黑" panose="020B0503020204020204" charset="-122"/>
                <a:cs typeface="微软雅黑" panose="020B0503020204020204" charset="-122"/>
              </a:rPr>
              <a:t>直接经验是一个人亲自参加实践总结出来的经验,也指实际知识;间接经验是一个人从他人那里获得的经验,其中最重要的是书本知识。不管是直接经验,还是间接经验,都既包括感性认识,又包括理性认识,都有正确和错误之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77520" y="266065"/>
            <a:ext cx="11285855" cy="737235"/>
          </a:xfrm>
          <a:prstGeom prst="rect">
            <a:avLst/>
          </a:prstGeom>
          <a:noFill/>
          <a:ln w="9525">
            <a:noFill/>
          </a:ln>
        </p:spPr>
        <p:txBody>
          <a:bodyPr wrap="square">
            <a:spAutoFit/>
          </a:bodyPr>
          <a:lstStyle/>
          <a:p>
            <a:pPr indent="0" fontAlgn="auto">
              <a:lnSpc>
                <a:spcPct val="150000"/>
              </a:lnSpc>
            </a:pPr>
            <a:r>
              <a:rPr lang="en-US" sz="2800" b="1">
                <a:latin typeface="微软雅黑" panose="020B0503020204020204" charset="-122"/>
                <a:ea typeface="微软雅黑" panose="020B0503020204020204" charset="-122"/>
                <a:cs typeface="微软雅黑" panose="020B0503020204020204" charset="-122"/>
              </a:rPr>
              <a:t>4</a:t>
            </a:r>
            <a:r>
              <a:rPr sz="2800" b="1">
                <a:latin typeface="微软雅黑" panose="020B0503020204020204" charset="-122"/>
                <a:ea typeface="微软雅黑" panose="020B0503020204020204" charset="-122"/>
                <a:cs typeface="微软雅黑" panose="020B0503020204020204" charset="-122"/>
              </a:rPr>
              <a:t>.实践与认识的辩证关系 </a:t>
            </a:r>
            <a:r>
              <a:rPr sz="2800">
                <a:solidFill>
                  <a:srgbClr val="FF0000"/>
                </a:solidFill>
                <a:latin typeface="微软雅黑" panose="020B0503020204020204" charset="-122"/>
                <a:ea typeface="微软雅黑" panose="020B0503020204020204" charset="-122"/>
                <a:cs typeface="微软雅黑" panose="020B0503020204020204" charset="-122"/>
              </a:rPr>
              <a:t>[2018全国卷Ⅱ第40题第(1)问]</a:t>
            </a:r>
          </a:p>
        </p:txBody>
      </p:sp>
      <p:graphicFrame>
        <p:nvGraphicFramePr>
          <p:cNvPr id="2" name="表格 1"/>
          <p:cNvGraphicFramePr/>
          <p:nvPr>
            <p:custDataLst>
              <p:tags r:id="rId1"/>
            </p:custDataLst>
          </p:nvPr>
        </p:nvGraphicFramePr>
        <p:xfrm>
          <a:off x="540067" y="1096645"/>
          <a:ext cx="11112500" cy="4401185"/>
        </p:xfrm>
        <a:graphic>
          <a:graphicData uri="http://schemas.openxmlformats.org/drawingml/2006/table">
            <a:tbl>
              <a:tblPr firstRow="1" bandRow="1">
                <a:tableStyleId>{5940675A-B579-460E-94D1-54222C63F5DA}</a:tableStyleId>
              </a:tblPr>
              <a:tblGrid>
                <a:gridCol w="1855470"/>
                <a:gridCol w="4629150"/>
                <a:gridCol w="4627880"/>
              </a:tblGrid>
              <a:tr h="5499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辩证关系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5100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实践是认识的基础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实践是认识的来源;实践是认识发展的动力;实践是检验认识的真理性的唯一标准;实践是认识的目的。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积极参加社会实践,在实践中检验、丰富和发展认识。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0027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认识对实践具有反作用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正确的认识对实践具有积极的指导作用,错误的认识则会把人的实践活动引向歧途,对人的实践活动起阻碍作用。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重视科学理论的指导作用,坚持理论和实践相结合。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65200" y="838835"/>
            <a:ext cx="10711815" cy="396938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a:t>
            </a:r>
            <a:r>
              <a:rPr sz="2800" b="0">
                <a:solidFill>
                  <a:srgbClr val="FF0000"/>
                </a:solidFill>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1.促进认识发展的动力有多个,但根本动力是实践。</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2.马克思主义等理论都不能作为检验认识的真理性的标准。</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3.认识的根本目的是实践,认识的根本任务是透过现象看本质。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4.盲目的实践是指在错误意识指导下的实践,而不是没有意识指导的实践。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79742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真理和认识过程</a:t>
            </a:r>
          </a:p>
        </p:txBody>
      </p:sp>
      <p:sp>
        <p:nvSpPr>
          <p:cNvPr id="100" name="文本框 99"/>
          <p:cNvSpPr txBox="1"/>
          <p:nvPr/>
        </p:nvSpPr>
        <p:spPr>
          <a:xfrm>
            <a:off x="599440" y="663575"/>
            <a:ext cx="11018520" cy="332295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1.真理的含义</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　真理是标志主观同客观相符合的哲学范畴,是人们对客观事物及其规律的正确反映。</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2.真理的特点</a:t>
            </a:r>
            <a:r>
              <a:rPr sz="2800">
                <a:solidFill>
                  <a:srgbClr val="FF0000"/>
                </a:solidFill>
                <a:latin typeface="微软雅黑" panose="020B0503020204020204" charset="-122"/>
                <a:ea typeface="微软雅黑" panose="020B0503020204020204" charset="-122"/>
                <a:cs typeface="微软雅黑" panose="020B0503020204020204" charset="-122"/>
              </a:rPr>
              <a:t>[2020江苏高考第29题]</a:t>
            </a:r>
          </a:p>
          <a:p>
            <a:pPr indent="0" algn="just" fontAlgn="auto">
              <a:lnSpc>
                <a:spcPct val="150000"/>
              </a:lnSpc>
            </a:pPr>
            <a:endParaRPr sz="2800">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41032" y="3269615"/>
          <a:ext cx="10947400" cy="3291840"/>
        </p:xfrm>
        <a:graphic>
          <a:graphicData uri="http://schemas.openxmlformats.org/drawingml/2006/table">
            <a:tbl>
              <a:tblPr firstRow="1" bandRow="1">
                <a:tableStyleId>{5940675A-B579-460E-94D1-54222C63F5DA}</a:tableStyleId>
              </a:tblPr>
              <a:tblGrid>
                <a:gridCol w="1700530"/>
                <a:gridCol w="9246870"/>
              </a:tblGrid>
              <a:tr h="1645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客观性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①真理的内容具有客观性,检验真理的标准具有客观性。②真理是绝对的,真理与谬误的界限不容混淆。③对同一个对象的不同认识中,真理只有一个。真理面前人人平等。④真理最基本的属性是客观性。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条件性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任何真理都有自己适用的条件和范围。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具体性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任何真理都是相对于特定的过程来说的,都是主观与客观、理论与实践的具体的历史的统一。没有放之四海而皆准的真理。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41070" y="911860"/>
            <a:ext cx="10711815" cy="332295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sz="2800" b="1">
                <a:solidFill>
                  <a:srgbClr val="FF0000"/>
                </a:solidFill>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全面理解真理的客观性</a:t>
            </a:r>
            <a:endParaRPr sz="2800" b="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1.真理的内容是客观的,决定了在同一时间、地点、条件下,对同一事物的真理性认识只有一个。</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2.真理的内容是客观的,形式是主观的。“仁者见仁,智者见智”并不否认真理的客观性。</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0220" y="66040"/>
            <a:ext cx="11285855"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3.真理和谬误</a:t>
            </a:r>
            <a:endParaRPr lang="zh-CN"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490537" y="754380"/>
          <a:ext cx="11271250" cy="5938520"/>
        </p:xfrm>
        <a:graphic>
          <a:graphicData uri="http://schemas.openxmlformats.org/drawingml/2006/table">
            <a:tbl>
              <a:tblPr firstRow="1" bandRow="1">
                <a:tableStyleId>{5940675A-B579-460E-94D1-54222C63F5DA}</a:tableStyleId>
              </a:tblPr>
              <a:tblGrid>
                <a:gridCol w="1109345"/>
                <a:gridCol w="5988050"/>
                <a:gridCol w="4173855"/>
              </a:tblGrid>
              <a:tr h="424180">
                <a:tc>
                  <a:txBody>
                    <a:bodyPr/>
                    <a:lstStyle/>
                    <a:p>
                      <a:pPr indent="0" algn="ctr" fontAlgn="auto">
                        <a:lnSpc>
                          <a:spcPts val="3340"/>
                        </a:lnSpc>
                        <a:buNone/>
                      </a:pPr>
                      <a:r>
                        <a:rPr lang="en-US" sz="2200" b="0">
                          <a:solidFill>
                            <a:srgbClr val="000000"/>
                          </a:solidFill>
                          <a:uFillTx/>
                          <a:latin typeface="微软雅黑" panose="020B0503020204020204" charset="-122"/>
                          <a:ea typeface="微软雅黑" panose="020B0503020204020204" charset="-122"/>
                          <a:cs typeface="NEU-BZ-S92" charset="0"/>
                        </a:rPr>
                        <a:t>比较</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40"/>
                        </a:lnSpc>
                        <a:buNone/>
                      </a:pPr>
                      <a:r>
                        <a:rPr lang="en-US" sz="2200" b="0">
                          <a:solidFill>
                            <a:srgbClr val="000000"/>
                          </a:solidFill>
                          <a:uFillTx/>
                          <a:latin typeface="微软雅黑" panose="020B0503020204020204" charset="-122"/>
                          <a:ea typeface="微软雅黑" panose="020B0503020204020204" charset="-122"/>
                          <a:cs typeface="NEU-BZ-S92" charset="0"/>
                        </a:rPr>
                        <a:t>真理</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ts val="3340"/>
                        </a:lnSpc>
                        <a:buNone/>
                      </a:pPr>
                      <a:r>
                        <a:rPr lang="en-US" sz="2200" b="0">
                          <a:solidFill>
                            <a:srgbClr val="000000"/>
                          </a:solidFill>
                          <a:uFillTx/>
                          <a:latin typeface="微软雅黑" panose="020B0503020204020204" charset="-122"/>
                          <a:ea typeface="微软雅黑" panose="020B0503020204020204" charset="-122"/>
                          <a:cs typeface="NEU-BZ-S92" charset="0"/>
                        </a:rPr>
                        <a:t>谬误</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72540">
                <a:tc>
                  <a:txBody>
                    <a:bodyPr/>
                    <a:lstStyle/>
                    <a:p>
                      <a:pPr indent="0" algn="ctr" fontAlgn="auto">
                        <a:lnSpc>
                          <a:spcPts val="3340"/>
                        </a:lnSpc>
                        <a:buNone/>
                      </a:pPr>
                      <a:r>
                        <a:rPr lang="en-US" sz="2200" b="0">
                          <a:solidFill>
                            <a:srgbClr val="000000"/>
                          </a:solidFill>
                          <a:uFillTx/>
                          <a:latin typeface="微软雅黑" panose="020B0503020204020204" charset="-122"/>
                          <a:ea typeface="微软雅黑" panose="020B0503020204020204" charset="-122"/>
                          <a:cs typeface="NEU-BZ-S92" charset="0"/>
                        </a:rPr>
                        <a:t>区别</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ts val="334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真理是标志主观同客观相符合的哲学范畴,是人们对客观事物及其规律的正确反映。</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ts val="334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谬误是人们对客观事物及其规律的错误反映。它同真理有着严格的界限,二者是相互对立的。</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8360">
                <a:tc rowSpan="2">
                  <a:txBody>
                    <a:bodyPr/>
                    <a:lstStyle/>
                    <a:p>
                      <a:pPr indent="0" algn="ctr" fontAlgn="auto">
                        <a:lnSpc>
                          <a:spcPts val="3340"/>
                        </a:lnSpc>
                        <a:buNone/>
                      </a:pPr>
                      <a:r>
                        <a:rPr lang="en-US" sz="2200" b="0">
                          <a:solidFill>
                            <a:srgbClr val="000000"/>
                          </a:solidFill>
                          <a:uFillTx/>
                          <a:latin typeface="微软雅黑" panose="020B0503020204020204" charset="-122"/>
                          <a:ea typeface="微软雅黑" panose="020B0503020204020204" charset="-122"/>
                          <a:cs typeface="NEU-BZ-S92" charset="0"/>
                        </a:rPr>
                        <a:t>联系</a:t>
                      </a:r>
                    </a:p>
                    <a:p>
                      <a:pPr indent="0" algn="ctr" fontAlgn="auto">
                        <a:lnSpc>
                          <a:spcPct val="150000"/>
                        </a:lnSpc>
                        <a:buNone/>
                      </a:pPr>
                      <a:endParaRPr 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ts val="334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真理和谬误相互依存、互为前提。真理与谬误相比较而存在,相斗争而发展。没有真理就无所谓谬误;反之亦然。</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339344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ts val="334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真理和谬误在一定条件下相互转化。①真理向谬误的转化。一方面,任何真理都是具体的,适用于特定条件和范围,如果真理的运用超出这个条件和范围,就转化为谬误。另一方面,真理是发展的,是主观与客观、理论与实践的具体的历史的统一。如果实践发展了,还照搬过去的理论,或者把将来才能有条件做到的硬搬到当前现实中实行,在这两种情况下,真理都会转化为谬误。②谬误向真理的转化。其一,在一定条件和范围内是谬误,进入另一条件和范围,就可能转化为真理;其二,谬误往往是正确的先导,从谬误中总结经验教训,就能改正错误,使其转化为真理;其三,在批判谬误中可以进一步发现和发展真理。</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0220" y="66040"/>
            <a:ext cx="11285855"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4.认识的特点</a:t>
            </a:r>
          </a:p>
        </p:txBody>
      </p:sp>
      <p:graphicFrame>
        <p:nvGraphicFramePr>
          <p:cNvPr id="3" name="表格 2"/>
          <p:cNvGraphicFramePr/>
          <p:nvPr>
            <p:custDataLst>
              <p:tags r:id="rId1"/>
            </p:custDataLst>
          </p:nvPr>
        </p:nvGraphicFramePr>
        <p:xfrm>
          <a:off x="611822" y="824865"/>
          <a:ext cx="11077575" cy="9138285"/>
        </p:xfrm>
        <a:graphic>
          <a:graphicData uri="http://schemas.openxmlformats.org/drawingml/2006/table">
            <a:tbl>
              <a:tblPr firstRow="1" bandRow="1">
                <a:tableStyleId>{5940675A-B579-460E-94D1-54222C63F5DA}</a:tableStyleId>
              </a:tblPr>
              <a:tblGrid>
                <a:gridCol w="1292860"/>
                <a:gridCol w="2670810"/>
                <a:gridCol w="4994275"/>
                <a:gridCol w="2119630"/>
              </a:tblGrid>
              <a:tr h="54864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特点</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表现</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原因</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方法论</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89810">
                <a:tc rowSpan="2">
                  <a:txBody>
                    <a:bodyPr/>
                    <a:lstStyle/>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反复性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人类追求真理的过程并不是一帆风顺的,人们对一个事物的正确认识往往要经过从实践到认识,再从认识到实践的多次反复才能完成。</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从认识的主体来看,人们对客观事物的认识总要受到具体的实践水平的限制,总要受到不同的立场、观点、方法、知识水平、思维能力、生理素质等条件的限制。</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与时俱进,开拓创新,在实践中认识和发现真理,在实践中检验和发展真理。</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31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从认识的客体来看,客观事物是复杂的、变化着的,其本质的暴露和展现也有一个过程。</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611822" y="824865"/>
          <a:ext cx="11077575" cy="9138285"/>
        </p:xfrm>
        <a:graphic>
          <a:graphicData uri="http://schemas.openxmlformats.org/drawingml/2006/table">
            <a:tbl>
              <a:tblPr firstRow="1" bandRow="1">
                <a:tableStyleId>{5940675A-B579-460E-94D1-54222C63F5DA}</a:tableStyleId>
              </a:tblPr>
              <a:tblGrid>
                <a:gridCol w="1098550"/>
                <a:gridCol w="2901315"/>
                <a:gridCol w="4958080"/>
                <a:gridCol w="2119630"/>
              </a:tblGrid>
              <a:tr h="405765">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特点</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表现</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原因</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方法论</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7400">
                <a:tc rowSpan="3">
                  <a:txBody>
                    <a:bodyPr/>
                    <a:lstStyle/>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无限性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just"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人类认识是无限发展的,追求真理是一个永无止境的过程。</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认识的对象是无限的变化着的物质世界。</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fontAlgn="auto">
                        <a:lnSpc>
                          <a:spcPct val="150000"/>
                        </a:lnSpc>
                        <a:buNone/>
                      </a:pPr>
                      <a:r>
                        <a:rPr lang="en-US" sz="2400">
                          <a:solidFill>
                            <a:srgbClr val="000000"/>
                          </a:solidFill>
                          <a:uFillTx/>
                          <a:latin typeface="微软雅黑" panose="020B0503020204020204" charset="-122"/>
                          <a:ea typeface="微软雅黑" panose="020B0503020204020204" charset="-122"/>
                          <a:cs typeface="微软雅黑" panose="020B0503020204020204" charset="-122"/>
                          <a:sym typeface="+mn-ea"/>
                        </a:rPr>
                        <a:t>与时俱进,开拓创新,在实践中认识和发现真理,在实践中检验和发展真理。</a:t>
                      </a:r>
                      <a:endParaRPr lang="en-US" sz="2400" b="0">
                        <a:solidFill>
                          <a:srgbClr val="000000"/>
                        </a:solidFill>
                        <a:uFillTx/>
                        <a:latin typeface="微软雅黑" panose="020B0503020204020204" charset="-122"/>
                        <a:ea typeface="微软雅黑" panose="020B0503020204020204" charset="-122"/>
                        <a:cs typeface="NEU-BZ-S92" charset="0"/>
                      </a:endParaRPr>
                    </a:p>
                    <a:p>
                      <a:pPr indent="0" fontAlgn="auto">
                        <a:lnSpc>
                          <a:spcPct val="150000"/>
                        </a:lnSpc>
                        <a:buNone/>
                      </a:pP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r>
              <a:tr h="9086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作为认识主体的人类是世代延续的。</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0972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作为认识基础的社会实践是不断发展的。</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cap="flat">
                      <a:noFill/>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908685">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上升性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对真理的追求是一种波浪式前进或螺旋式上升的过程,真理总是在实践中发展。</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3655" marR="3365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cap="flat">
                      <a:noFill/>
                    </a:lnT>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cxnSp>
        <p:nvCxnSpPr>
          <p:cNvPr id="4" name="直接连接符 3"/>
          <p:cNvCxnSpPr/>
          <p:nvPr/>
        </p:nvCxnSpPr>
        <p:spPr>
          <a:xfrm>
            <a:off x="4589780" y="4480560"/>
            <a:ext cx="49911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4700" y="309880"/>
            <a:ext cx="10870565"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r>
              <a:rPr sz="2800" b="1">
                <a:latin typeface="微软雅黑" panose="020B0503020204020204" charset="-122"/>
                <a:ea typeface="微软雅黑" panose="020B0503020204020204" charset="-122"/>
                <a:cs typeface="微软雅黑" panose="020B0503020204020204" charset="-122"/>
              </a:rPr>
              <a:t>关于认识过程要注意以下几点</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1.认识具有反复性和无限性,并不意味着认识是一种圆圈式的循环运动。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2.认识受到主体自身因素的影响,并不意味着对一个事物没有真理性认识。</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3.认识的无限性和上升性说明真理可以在实践中不断超越自身,但不是被推翻。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4.任何认识都受到一定历史条件的制约,真理性认识也不能超越历史条件。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0720" y="370205"/>
            <a:ext cx="11020425" cy="526224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比较意识、认识、真理、理论、科学理论</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1.区别</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(1)在马克思主义哲学中,意识是客观存在的反映,属于唯物论的范畴,与物质概念相对应。认识是主体对客体的能动的反映,它既指反映过程,又指反映结果,属于认识论的范畴,与实践相对应。</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(2)意识和认识都有正确、错误之分。真理是人们对客观事物及其规律的正确反映。</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(3)理论是人们把在实践中获得的认识和经验加以概括和总结所形成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16" name="矩形 15">
            <a:hlinkClick r:id="rId2" action="ppaction://hlinksldjump"/>
          </p:cNvPr>
          <p:cNvSpPr/>
          <p:nvPr/>
        </p:nvSpPr>
        <p:spPr>
          <a:xfrm>
            <a:off x="689450" y="243418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    结论前置说明类试题</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 action="ppaction://noaction"/>
          </p:cNvPr>
          <p:cNvSpPr/>
          <p:nvPr/>
        </p:nvSpPr>
        <p:spPr>
          <a:xfrm>
            <a:off x="689450" y="301352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367116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“两山论”引领美丽中国建设</a:t>
            </a:r>
          </a:p>
        </p:txBody>
      </p:sp>
      <p:sp>
        <p:nvSpPr>
          <p:cNvPr id="6" name="矩形 5">
            <a:hlinkClick r:id="" action="ppaction://noaction"/>
          </p:cNvPr>
          <p:cNvSpPr/>
          <p:nvPr/>
        </p:nvSpPr>
        <p:spPr>
          <a:xfrm>
            <a:off x="944720" y="184385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0085" y="479425"/>
            <a:ext cx="10831830" cy="461581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的某一领域的知识体系,有正确和错误之分。不形成体系的认识不是理论。科学理论是正确的理论。</a:t>
            </a:r>
            <a:endParaRPr sz="28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2.联系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它们都来源于实践,都是在实践基础上产生的主观的东西,是第二性的;它们的内容都是客观的,都是人脑对客观事物的反映;科学理论是正确反映客观事物及其规律的理论,是真理性的认识。理论、真理、科学理论都属于人们的认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5305" y="661670"/>
            <a:ext cx="11267440" cy="396938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高考链接</a:t>
            </a:r>
            <a:r>
              <a:rPr sz="2800" b="1">
                <a:solidFill>
                  <a:srgbClr val="FF0000"/>
                </a:solidFill>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1.[2018海南高考,22,①]认识的真理性依主体条件的变化而变化。(　　)</a:t>
            </a:r>
          </a:p>
          <a:p>
            <a:pPr indent="0" algn="just" fontAlgn="auto">
              <a:lnSpc>
                <a:spcPct val="150000"/>
              </a:lnSpc>
            </a:pPr>
            <a:r>
              <a:rPr sz="2800" spc="-170">
                <a:solidFill>
                  <a:schemeClr val="tx1"/>
                </a:solidFill>
                <a:uFillTx/>
                <a:latin typeface="微软雅黑" panose="020B0503020204020204" charset="-122"/>
                <a:ea typeface="微软雅黑" panose="020B0503020204020204" charset="-122"/>
                <a:cs typeface="微软雅黑" panose="020B0503020204020204" charset="-122"/>
              </a:rPr>
              <a:t>2.[2018海南高考,22,②]认识的真理性不受时间、空间、条件的制约。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3.[2017全国卷Ⅱ,21,②]认识主体对于获得真理性认识没有影响。(　　)</a:t>
            </a:r>
          </a:p>
          <a:p>
            <a:pPr indent="0" algn="just" fontAlgn="auto">
              <a:lnSpc>
                <a:spcPct val="150000"/>
              </a:lnSpc>
            </a:pPr>
            <a:r>
              <a:rPr sz="2800" spc="-170">
                <a:solidFill>
                  <a:schemeClr val="tx1"/>
                </a:solidFill>
                <a:uFillTx/>
                <a:latin typeface="微软雅黑" panose="020B0503020204020204" charset="-122"/>
                <a:ea typeface="微软雅黑" panose="020B0503020204020204" charset="-122"/>
                <a:cs typeface="微软雅黑" panose="020B0503020204020204" charset="-122"/>
              </a:rPr>
              <a:t>4.[2017海南高考,22,③]纠正谬误、追求真理是认识的目的和归宿。</a:t>
            </a:r>
            <a:r>
              <a:rPr sz="2800" spc="-170">
                <a:solidFill>
                  <a:schemeClr val="tx1"/>
                </a:solidFill>
                <a:uFillTx/>
                <a:latin typeface="微软雅黑" panose="020B0503020204020204" charset="-122"/>
                <a:ea typeface="微软雅黑" panose="020B0503020204020204" charset="-122"/>
                <a:cs typeface="微软雅黑" panose="020B0503020204020204" charset="-122"/>
                <a:sym typeface="+mn-ea"/>
              </a:rPr>
              <a:t>(　　)</a:t>
            </a:r>
            <a:endParaRPr sz="2800" spc="-17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spc="-160">
                <a:solidFill>
                  <a:schemeClr val="tx1"/>
                </a:solidFill>
                <a:uFillTx/>
                <a:latin typeface="微软雅黑" panose="020B0503020204020204" charset="-122"/>
                <a:ea typeface="微软雅黑" panose="020B0503020204020204" charset="-122"/>
                <a:cs typeface="微软雅黑" panose="020B0503020204020204" charset="-122"/>
              </a:rPr>
              <a:t>5.[2016全国卷Ⅰ,20,④]得到不同认识主体认同的知识才具有真理性。</a:t>
            </a:r>
            <a:r>
              <a:rPr sz="2800" spc="-160">
                <a:solidFill>
                  <a:schemeClr val="tx1"/>
                </a:solidFill>
                <a:uFillTx/>
                <a:latin typeface="微软雅黑" panose="020B0503020204020204" charset="-122"/>
                <a:ea typeface="微软雅黑" panose="020B0503020204020204" charset="-122"/>
                <a:cs typeface="微软雅黑" panose="020B0503020204020204" charset="-122"/>
                <a:sym typeface="+mn-ea"/>
              </a:rPr>
              <a:t>(　　)</a:t>
            </a:r>
            <a:endParaRPr sz="2800" spc="-160">
              <a:solidFill>
                <a:schemeClr val="tx1"/>
              </a:solidFill>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8005" y="734695"/>
            <a:ext cx="11267440" cy="3969385"/>
          </a:xfrm>
          <a:prstGeom prst="rect">
            <a:avLst/>
          </a:prstGeom>
          <a:noFill/>
          <a:ln w="9525">
            <a:noFill/>
          </a:ln>
        </p:spPr>
        <p:txBody>
          <a:bodyPr wrap="square">
            <a:spAutoFit/>
          </a:bodyPr>
          <a:lstStyle/>
          <a:p>
            <a:pPr indent="0" algn="l"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答案：</a:t>
            </a:r>
          </a:p>
          <a:p>
            <a:pPr indent="0" algn="l" fontAlgn="auto">
              <a:lnSpc>
                <a:spcPct val="150000"/>
              </a:lnSpc>
            </a:pPr>
            <a:r>
              <a:rPr sz="2800" b="0">
                <a:latin typeface="微软雅黑" panose="020B0503020204020204" charset="-122"/>
                <a:ea typeface="微软雅黑" panose="020B0503020204020204" charset="-122"/>
                <a:cs typeface="微软雅黑" panose="020B0503020204020204" charset="-122"/>
              </a:rPr>
              <a:t>1.✕</a:t>
            </a:r>
          </a:p>
          <a:p>
            <a:pPr indent="0" algn="l" fontAlgn="auto">
              <a:lnSpc>
                <a:spcPct val="150000"/>
              </a:lnSpc>
            </a:pPr>
            <a:r>
              <a:rPr sz="2800" b="0">
                <a:latin typeface="微软雅黑" panose="020B0503020204020204" charset="-122"/>
                <a:ea typeface="微软雅黑" panose="020B0503020204020204" charset="-122"/>
                <a:cs typeface="微软雅黑" panose="020B0503020204020204" charset="-122"/>
              </a:rPr>
              <a:t>2.✕　(真理是具体的、有条件的。)</a:t>
            </a:r>
          </a:p>
          <a:p>
            <a:pPr indent="0" algn="l" fontAlgn="auto">
              <a:lnSpc>
                <a:spcPct val="150000"/>
              </a:lnSpc>
            </a:pPr>
            <a:r>
              <a:rPr sz="2800" b="0">
                <a:latin typeface="微软雅黑" panose="020B0503020204020204" charset="-122"/>
                <a:ea typeface="微软雅黑" panose="020B0503020204020204" charset="-122"/>
                <a:cs typeface="微软雅黑" panose="020B0503020204020204" charset="-122"/>
              </a:rPr>
              <a:t>3.✕　(真理性认识的获得受主客观因素影响。)</a:t>
            </a:r>
          </a:p>
          <a:p>
            <a:pPr indent="0" algn="l" fontAlgn="auto">
              <a:lnSpc>
                <a:spcPct val="150000"/>
              </a:lnSpc>
            </a:pPr>
            <a:r>
              <a:rPr sz="2800" b="0">
                <a:latin typeface="微软雅黑" panose="020B0503020204020204" charset="-122"/>
                <a:ea typeface="微软雅黑" panose="020B0503020204020204" charset="-122"/>
                <a:cs typeface="微软雅黑" panose="020B0503020204020204" charset="-122"/>
              </a:rPr>
              <a:t>4.✕　(实践是认识的目的和归宿。)</a:t>
            </a:r>
          </a:p>
          <a:p>
            <a:pPr indent="0" algn="l" fontAlgn="auto">
              <a:lnSpc>
                <a:spcPct val="150000"/>
              </a:lnSpc>
            </a:pPr>
            <a:r>
              <a:rPr sz="2800" b="0">
                <a:latin typeface="微软雅黑" panose="020B0503020204020204" charset="-122"/>
                <a:ea typeface="微软雅黑" panose="020B0503020204020204" charset="-122"/>
                <a:cs typeface="微软雅黑" panose="020B0503020204020204" charset="-122"/>
              </a:rPr>
              <a:t>5.✕　(真理具有客观性,谬误不会因为认同的人多就变为真理。)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96016" y="139999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意识的能动作用</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尊重客观规律与发挥主观能动性</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3   实践与认识的关系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4   真理和认识过程</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98411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意识的能动作用</a:t>
            </a:r>
          </a:p>
        </p:txBody>
      </p:sp>
      <p:graphicFrame>
        <p:nvGraphicFramePr>
          <p:cNvPr id="2" name="表格 1"/>
          <p:cNvGraphicFramePr/>
          <p:nvPr>
            <p:custDataLst>
              <p:tags r:id="rId1"/>
            </p:custDataLst>
          </p:nvPr>
        </p:nvGraphicFramePr>
        <p:xfrm>
          <a:off x="682307" y="901700"/>
          <a:ext cx="11029950" cy="5701665"/>
        </p:xfrm>
        <a:graphic>
          <a:graphicData uri="http://schemas.openxmlformats.org/drawingml/2006/table">
            <a:tbl>
              <a:tblPr firstRow="1" bandRow="1">
                <a:tableStyleId>{5940675A-B579-460E-94D1-54222C63F5DA}</a:tableStyleId>
              </a:tblPr>
              <a:tblGrid>
                <a:gridCol w="882650"/>
                <a:gridCol w="10147300"/>
              </a:tblGrid>
              <a:tr h="309753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命题分析</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意识的能动作用的考查频率较高,主要考查意识能动性的特点、意识的能动作用的表现。考查形式选择题、非选择题均有,以认识类、体现类、说明类题型为主。命题素材多样,既有寓言故事,也有传统文化,主要考查考生的辨识与判断、分析与综合能力,培养其科学精神核心素养。备考时,要结合优秀传统文化、民族精神(抗疫精神、科学家精神)、古诗词等,从整体上把握意识的能动作用的知识。</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3495">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已考视角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1.意识能动性的特点</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2.意识的能动作用的表现</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633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预测视角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意识的能动作用的表现</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110" y="0"/>
            <a:ext cx="11111230"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a:t>
            </a:r>
            <a:r>
              <a:rPr sz="2800" b="0">
                <a:latin typeface="微软雅黑" panose="020B0503020204020204" charset="-122"/>
                <a:ea typeface="微软雅黑" panose="020B0503020204020204" charset="-122"/>
                <a:cs typeface="微软雅黑" panose="020B0503020204020204" charset="-122"/>
              </a:rPr>
              <a:t>[2019全国卷I,40(2),10]阅读材料,完成下列要求。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走进北京市西胡林村、天津市六街村等传统村落,我们能够欣赏风格独特的民居建筑、丰富多样的村镇空间格局,品味具有浓郁地方特色的俚语方言、家风家训、乡约乡规、民情风俗,感受人与自然和谐共生的文化韵味。传统村落承载着绚丽多彩的农耕文化,寄托着一代又一代中华儿女的情感记忆和绵远乡愁,是我国乡村历史、文化、自然遗产的“活化石”。</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随着工业化、城镇化的快速发展,传统村落衰落、消失的现象时有发生。例如:不少传统村落因缺少产业支撑,医疗、文化、教育等公共服务不能满足现代生活需要,导致人口流失严重,甚至出现“空心化”;古民</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2"/>
          <a:stretch>
            <a:fillRect/>
          </a:stretch>
        </p:blipFill>
        <p:spPr>
          <a:xfrm>
            <a:off x="737235" y="220980"/>
            <a:ext cx="839470" cy="3968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110" y="0"/>
            <a:ext cx="11111230" cy="6800850"/>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居、古建筑得不到及时修缮和维护,自然毁损严重;传统工匠越来越少,传统建筑工艺、传统艺术日渐失传;在旅游开发过程中,无视传统村落的自然、历史、文化等个性化特征而盲目拆旧建新、拆真建假,对传统建筑、历史风貌造成破坏性影响,导致“千村一面”。</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保护、传承和利用好传统村落,是实施乡村振兴战略和增强中华文化自信的内在要求。2012年以来,我国大部分传统村落已被列为保护对象。</a:t>
            </a:r>
          </a:p>
          <a:p>
            <a:pPr indent="0" algn="just" fontAlgn="auto">
              <a:lnSpc>
                <a:spcPts val="3480"/>
              </a:lnSpc>
            </a:pPr>
            <a:r>
              <a:rPr sz="28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(注:传统村落是指拥有物质形态和非物质形态文化遗产,具有较高的历史、文化、科学、艺术、社会、经济价值的村落。)</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保护、传承和利用传统村落需要增强人们的文化自觉意识。结合材料,运用意识能动作用原理对此加以说明。</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8160" y="0"/>
            <a:ext cx="10250805" cy="138366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p>
          <a:p>
            <a:pPr indent="0" fontAlgn="auto">
              <a:lnSpc>
                <a:spcPct val="150000"/>
              </a:lnSpc>
            </a:pP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542607" y="665479"/>
          <a:ext cx="11233150" cy="6035040"/>
        </p:xfrm>
        <a:graphic>
          <a:graphicData uri="http://schemas.openxmlformats.org/drawingml/2006/table">
            <a:tbl>
              <a:tblPr firstRow="1" bandRow="1">
                <a:tableStyleId>{5940675A-B579-460E-94D1-54222C63F5DA}</a:tableStyleId>
              </a:tblPr>
              <a:tblGrid>
                <a:gridCol w="4997450"/>
                <a:gridCol w="2423795"/>
                <a:gridCol w="381190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对应角度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组织答案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保护、传承和利用传统村落需要增强人们的文化自觉意识。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意识的能动作用。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意识是对物质的能动反映,对物质具有能动的反作用。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97405">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随着工业化、城镇化的快速发展,人们在传统村落的保护、传承和利用上存在错误的思想观念,导致传统村落衰落、消失的现象时有发生。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克服错误的思想观念。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克服错误观念,避免破坏性开发,把保护、传承与利用有机统一起来。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456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保护、传承和利用好传统村落,是实施乡村振兴战略和增强中华文化自信的内在要求。2012年以来,我国大部分传统村落已被列为保护对象。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坚持正确的意识,发挥正确意识的指导作用。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增强文化自觉,引导人们正确认识传统村落的历史文化价值,更加自觉地加以保护和传承。</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1965" y="840105"/>
            <a:ext cx="11210290" cy="396938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 意识是对物质的能动的反映,又对物质具有能动的反作用,人们在意识的指导下能动地认识世界、改造世界。增强文化自觉,引导人们正确认识传统村落的历史文化价值,更加自觉地加以保护和传承;克服错误观念,避免破坏性开发,把保护、传承与利用有机统一起来。 </a:t>
            </a:r>
          </a:p>
          <a:p>
            <a:pPr indent="0" fontAlgn="auto">
              <a:lnSpc>
                <a:spcPct val="150000"/>
              </a:lnSpc>
            </a:pPr>
            <a:endParaRPr lang="zh-CN"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4695" y="1130300"/>
            <a:ext cx="10844530" cy="3969385"/>
          </a:xfrm>
          <a:prstGeom prst="rect">
            <a:avLst/>
          </a:prstGeom>
          <a:noFill/>
          <a:ln w="9525">
            <a:noFill/>
          </a:ln>
        </p:spPr>
        <p:txBody>
          <a:bodyPr wrap="square">
            <a:spAutoFit/>
          </a:bodyPr>
          <a:lstStyle/>
          <a:p>
            <a:pPr indent="0" algn="just"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归纳总结</a:t>
            </a:r>
            <a:r>
              <a:rPr sz="2800">
                <a:latin typeface="微软雅黑" panose="020B0503020204020204" charset="-122"/>
                <a:ea typeface="微软雅黑" panose="020B0503020204020204" charset="-122"/>
                <a:cs typeface="微软雅黑" panose="020B0503020204020204" charset="-122"/>
                <a:sym typeface="+mn-ea"/>
              </a:rPr>
              <a:t>　若试题要求运用某一哲学原理,对现实问题进行分析,答题的基本思路是:哲学原理+方法论+材料分析。首先要完整、准确答出试题要求的哲学原理和方法论,这是得分的基础。由于原理和方法论是教材的基础知识,学生一般不难答出。其次,根据原理结合材料信息进行说明。表述时要立足哲学原理本身的层次概括材料信息,把材料信息和哲学观点有机结合起来进行回答。</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499492;FounderCES"/>
          <p:cNvPicPr>
            <a:picLocks noChangeAspect="1"/>
          </p:cNvPicPr>
          <p:nvPr/>
        </p:nvPicPr>
        <p:blipFill>
          <a:blip r:embed="rId4"/>
          <a:stretch>
            <a:fillRect/>
          </a:stretch>
        </p:blipFill>
        <p:spPr>
          <a:xfrm>
            <a:off x="563880" y="884555"/>
            <a:ext cx="10680700" cy="395605"/>
          </a:xfrm>
          <a:prstGeom prst="rect">
            <a:avLst/>
          </a:prstGeom>
        </p:spPr>
      </p:pic>
      <p:graphicFrame>
        <p:nvGraphicFramePr>
          <p:cNvPr id="3" name="表格 2"/>
          <p:cNvGraphicFramePr/>
          <p:nvPr>
            <p:custDataLst>
              <p:tags r:id="rId1"/>
            </p:custDataLst>
          </p:nvPr>
        </p:nvGraphicFramePr>
        <p:xfrm>
          <a:off x="572770" y="1280160"/>
          <a:ext cx="10661015" cy="5543550"/>
        </p:xfrm>
        <a:graphic>
          <a:graphicData uri="http://schemas.openxmlformats.org/drawingml/2006/table">
            <a:tbl>
              <a:tblPr firstRow="1" bandRow="1">
                <a:tableStyleId>{5940675A-B579-460E-94D1-54222C63F5DA}</a:tableStyleId>
              </a:tblPr>
              <a:tblGrid>
                <a:gridCol w="3044825"/>
                <a:gridCol w="2027555"/>
                <a:gridCol w="1826260"/>
                <a:gridCol w="1624330"/>
                <a:gridCol w="2138045"/>
              </a:tblGrid>
              <a:tr h="599440">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阐释世界的统一性在于它的物质性。</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物质和运动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 </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 </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5">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辨析各种错误思潮的影响,坚持用科学理论武装头脑。跟进全面深化改革的进程,坚持中国特色社会主义制度不动摇;运用辩证唯物主义物质观、意识观、实践观、真理观的基本观点和方法,解释当前社会现象中的突出问题,并对相关信息和推理进行检验和评价,坚持从实际出发,在实践中追求和发展真理。</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6750">
                <a:tc rowSpan="2">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表明坚持一切从实际出发、实事求是的态度。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物质和意识的辩证关系</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意识的能动作用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2019全国卷Ⅰ,</a:t>
                      </a:r>
                    </a:p>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T40(2)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1988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尊重客观规律与发挥主观能动性</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尊重客观规律与发挥主观能动性</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2020全国卷Ⅲ,</a:t>
                      </a:r>
                    </a:p>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T21</a:t>
                      </a:r>
                    </a:p>
                    <a:p>
                      <a:pPr indent="0" fontAlgn="auto">
                        <a:lnSpc>
                          <a:spcPts val="236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2017海南高考,</a:t>
                      </a:r>
                    </a:p>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T21</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198880">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了解人的实践活动的特性和作用,理解社会生活的实践本质;阐明实践是认识的基础,是检验真理的唯一标准。</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实践和认识</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实践与认识的关系</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2019全国卷Ⅱ,</a:t>
                      </a:r>
                    </a:p>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T23</a:t>
                      </a:r>
                    </a:p>
                    <a:p>
                      <a:pPr indent="0" fontAlgn="auto">
                        <a:lnSpc>
                          <a:spcPts val="236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2018天津高考,</a:t>
                      </a:r>
                    </a:p>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T6</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798320">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阐述认识运动的辩证发展过程。</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真理和认识过程</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NEU-BZ-S92" charset="0"/>
                        </a:rPr>
                        <a:t>真理和认识过程</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ts val="236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2020全国卷Ⅰ,</a:t>
                      </a:r>
                    </a:p>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T40(1)</a:t>
                      </a:r>
                    </a:p>
                    <a:p>
                      <a:pPr indent="0" fontAlgn="auto">
                        <a:lnSpc>
                          <a:spcPts val="236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2020江苏高考,</a:t>
                      </a:r>
                    </a:p>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T29</a:t>
                      </a:r>
                    </a:p>
                    <a:p>
                      <a:pPr indent="0" fontAlgn="auto">
                        <a:lnSpc>
                          <a:spcPts val="2360"/>
                        </a:lnSpc>
                        <a:buNone/>
                      </a:pPr>
                      <a:r>
                        <a:rPr lang="en-US" sz="1800" b="0" spc="-130">
                          <a:solidFill>
                            <a:srgbClr val="000000"/>
                          </a:solidFill>
                          <a:uFillTx/>
                          <a:latin typeface="微软雅黑" panose="020B0503020204020204" charset="-122"/>
                          <a:ea typeface="微软雅黑" panose="020B0503020204020204" charset="-122"/>
                          <a:cs typeface="微软雅黑" panose="020B0503020204020204" charset="-122"/>
                        </a:rPr>
                        <a:t>2018全国卷Ⅲ,</a:t>
                      </a:r>
                    </a:p>
                    <a:p>
                      <a:pPr indent="0" fontAlgn="auto">
                        <a:lnSpc>
                          <a:spcPts val="236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T22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851775" cy="67760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尊重客观规律与发挥主观能动性</a:t>
            </a:r>
          </a:p>
        </p:txBody>
      </p:sp>
      <p:graphicFrame>
        <p:nvGraphicFramePr>
          <p:cNvPr id="2" name="表格 1"/>
          <p:cNvGraphicFramePr/>
          <p:nvPr>
            <p:custDataLst>
              <p:tags r:id="rId1"/>
            </p:custDataLst>
          </p:nvPr>
        </p:nvGraphicFramePr>
        <p:xfrm>
          <a:off x="500062" y="880110"/>
          <a:ext cx="11271250" cy="5527675"/>
        </p:xfrm>
        <a:graphic>
          <a:graphicData uri="http://schemas.openxmlformats.org/drawingml/2006/table">
            <a:tbl>
              <a:tblPr firstRow="1" bandRow="1">
                <a:tableStyleId>{5940675A-B579-460E-94D1-54222C63F5DA}</a:tableStyleId>
              </a:tblPr>
              <a:tblGrid>
                <a:gridCol w="1250315"/>
                <a:gridCol w="10020935"/>
              </a:tblGrid>
              <a:tr h="3680460">
                <a:tc>
                  <a:txBody>
                    <a:bodyPr/>
                    <a:lstStyle/>
                    <a:p>
                      <a:pPr indent="0" algn="ctr" fontAlgn="auto">
                        <a:lnSpc>
                          <a:spcPct val="150000"/>
                        </a:lnSpc>
                        <a:buNone/>
                      </a:pPr>
                      <a:endParaRPr lang="en-US" sz="24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1" spc="-200">
                          <a:solidFill>
                            <a:schemeClr val="tx1"/>
                          </a:solidFill>
                          <a:latin typeface="微软雅黑" panose="020B0503020204020204" charset="-122"/>
                          <a:ea typeface="微软雅黑" panose="020B0503020204020204" charset="-122"/>
                          <a:cs typeface="NEU-BZ-S92" charset="0"/>
                        </a:rPr>
                        <a:t>命题分析</a:t>
                      </a:r>
                      <a:endParaRPr lang="en-US" altLang="en-US" sz="24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近年高考对尊重客观规律与发挥主观能动性的考查较多。试题常以知识点综合的形式呈现,选项中既有尊重客观规律与发挥主观能动性的知识点,也有物质与意识的辩证关系、一切从实际出发、实践与认识的关系等知识点。考查形式以选择题为主。命题素材多样,既有建设生态文明等社会热点,也有名言警句等,主要考查考生的辨识与判断、分析与综合能力,培养其科学精神核心素养。备考时,要联系党的十九届五中全会提出的“推动绿色发展,促进人与自然和谐共生”的相关内容,掌握尊重客观规律与发挥主观能动性的关系原理,走出关于规律的认识误区。</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1560">
                <a:tc>
                  <a:txBody>
                    <a:bodyPr/>
                    <a:lstStyle/>
                    <a:p>
                      <a:pPr indent="0" algn="ctr" fontAlgn="auto">
                        <a:lnSpc>
                          <a:spcPct val="150000"/>
                        </a:lnSpc>
                        <a:buNone/>
                      </a:pPr>
                      <a:r>
                        <a:rPr lang="en-US" sz="2400" b="1" spc="-200">
                          <a:solidFill>
                            <a:schemeClr val="tx1"/>
                          </a:solidFill>
                          <a:latin typeface="微软雅黑" panose="020B0503020204020204" charset="-122"/>
                          <a:ea typeface="微软雅黑" panose="020B0503020204020204" charset="-122"/>
                          <a:cs typeface="NEU-BZ-S92" charset="0"/>
                        </a:rPr>
                        <a:t>已考视角</a:t>
                      </a:r>
                      <a:endParaRPr lang="en-US" altLang="en-US" sz="24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1.规律的客观性</a:t>
                      </a:r>
                    </a:p>
                    <a:p>
                      <a:pPr indent="0" algn="just"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2.尊重客观规律与发挥主观能动性的关系</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5655">
                <a:tc>
                  <a:txBody>
                    <a:bodyPr/>
                    <a:lstStyle/>
                    <a:p>
                      <a:pPr indent="0" algn="ctr" fontAlgn="auto">
                        <a:lnSpc>
                          <a:spcPct val="150000"/>
                        </a:lnSpc>
                        <a:buNone/>
                      </a:pPr>
                      <a:r>
                        <a:rPr lang="en-US" sz="2400" b="1" spc="-200">
                          <a:solidFill>
                            <a:schemeClr val="tx1"/>
                          </a:solidFill>
                          <a:latin typeface="微软雅黑" panose="020B0503020204020204" charset="-122"/>
                          <a:ea typeface="微软雅黑" panose="020B0503020204020204" charset="-122"/>
                          <a:cs typeface="NEU-BZ-S92" charset="0"/>
                        </a:rPr>
                        <a:t>预测视角</a:t>
                      </a:r>
                      <a:endParaRPr lang="en-US" altLang="en-US" sz="24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en-US" sz="2400" b="0" spc="-200">
                          <a:solidFill>
                            <a:srgbClr val="000000"/>
                          </a:solidFill>
                          <a:latin typeface="微软雅黑" panose="020B0503020204020204" charset="-122"/>
                          <a:ea typeface="微软雅黑" panose="020B0503020204020204" charset="-122"/>
                          <a:cs typeface="微软雅黑" panose="020B0503020204020204" charset="-122"/>
                        </a:rPr>
                        <a:t>尊重客观规律与发挥主观能动性的关系</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4335" y="303530"/>
            <a:ext cx="11232515" cy="590804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[2017海南高考,21,2]污染严重是造纸业饱受诟病的主要原因。某省根据当地造纸业发展状况,制定并执行严格的造纸业地方环保标准。在环保高标准的倒逼下,该省造纸业摆脱了脏、乱、散的局面,实现了“金山银山”和“绿水青山”的兼顾、环保与经济转型升级的双赢。这说明</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①重视意识的能动性,就能推动事物发展　②只有从实际出发,才能获得实践的成功　③事物能否发展,取决于意识能否反映客观存在　④发挥主观能动性和按客观规律办事相结合是成功之道　　　　 　　　　　　 　　　　　　 </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A.①②	B.①③	C.②④	D.③④  </a:t>
            </a: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579120" y="619125"/>
            <a:ext cx="789940" cy="3905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7840" y="715010"/>
            <a:ext cx="11196320" cy="396938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解析   </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某省根据当地造纸业发展状况,制定并执行严格的造纸业地方环保标准,这坚持了一切从实际出发,并将发挥主观能动性和尊重客观规律结合起来,故②④符合题意。重视意识的能动性,有利于推动事物发展,但认为“重视意识的能动性,就能推动事物发展”是错误的,①不选。矛盾是事物发展的源泉和动力,③说法错误。</a:t>
            </a:r>
            <a:endParaRPr lang="zh-CN" sz="2800"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C</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6750" y="613410"/>
            <a:ext cx="11028045" cy="396938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a:t>
            </a:r>
            <a:r>
              <a:rPr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高考对“尊重客观规律”的考查往往与“一切从实际出发,实事求是”结合起来。从知识体系上看,要做到一切从实际出发,实事求是,就要尊重客观规律、发挥主观能动性,不断解放思想、与时俱进。</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非选择题如果要回答尊重客观规律与发挥主观能动性的关系时,需要分别从“尊重客观规律、按客观规律办事”“充分发挥主观能动性”“把尊重客观规律与发挥主观能动性结合起来”三个方面阐述。</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4573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实践与认识的关系</a:t>
            </a:r>
          </a:p>
        </p:txBody>
      </p:sp>
      <p:graphicFrame>
        <p:nvGraphicFramePr>
          <p:cNvPr id="2" name="表格 1"/>
          <p:cNvGraphicFramePr/>
          <p:nvPr>
            <p:custDataLst>
              <p:tags r:id="rId1"/>
            </p:custDataLst>
          </p:nvPr>
        </p:nvGraphicFramePr>
        <p:xfrm>
          <a:off x="500062" y="880110"/>
          <a:ext cx="11271250" cy="5726430"/>
        </p:xfrm>
        <a:graphic>
          <a:graphicData uri="http://schemas.openxmlformats.org/drawingml/2006/table">
            <a:tbl>
              <a:tblPr firstRow="1" bandRow="1">
                <a:tableStyleId>{5940675A-B579-460E-94D1-54222C63F5DA}</a:tableStyleId>
              </a:tblPr>
              <a:tblGrid>
                <a:gridCol w="716280"/>
                <a:gridCol w="10554970"/>
              </a:tblGrid>
              <a:tr h="3170555">
                <a:tc>
                  <a:txBody>
                    <a:bodyPr/>
                    <a:lstStyle/>
                    <a:p>
                      <a:pPr indent="0" algn="ctr" fontAlgn="auto">
                        <a:lnSpc>
                          <a:spcPct val="150000"/>
                        </a:lnSpc>
                        <a:buNone/>
                      </a:pPr>
                      <a:endParaRPr lang="en-US" sz="23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3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命题分析</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微软雅黑" panose="020B0503020204020204" charset="-122"/>
                        </a:rPr>
                        <a:t>近年高考对实践与认识的关系的考查较频繁,既有单独考查实践的特点、实践是认识的基础、认识对实践具有反作用等,也有综合认识的过程、真理等知识点进行考查。考查形式选择题、非选择题均有,以体现类、说明类、原因类题型居多。命题素材多样,既有科学技术领域的新发现等具体事例,也有古诗词、成语典故、漫画等,注重考查考生运用科学的思维方法,从实践和认识的关系的角度分析社会现象和问题,形成整体性认识的能力。备考时,要全面把握实践与认识的辩证关系原理,结合高考真题分析答案的生成逻辑。</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2250">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已考视角</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微软雅黑" panose="020B0503020204020204" charset="-122"/>
                        </a:rPr>
                        <a:t>1.实践的特点</a:t>
                      </a:r>
                    </a:p>
                    <a:p>
                      <a:pPr indent="0" algn="just"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微软雅黑" panose="020B0503020204020204" charset="-122"/>
                        </a:rPr>
                        <a:t>2.实践是认识的基础</a:t>
                      </a:r>
                    </a:p>
                    <a:p>
                      <a:pPr indent="0" algn="just"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微软雅黑" panose="020B0503020204020204" charset="-122"/>
                        </a:rPr>
                        <a:t>3.认识对实践具有反作用</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63625">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预测视角</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en-US" sz="2300" b="0" spc="-200">
                          <a:solidFill>
                            <a:srgbClr val="000000"/>
                          </a:solidFill>
                          <a:latin typeface="微软雅黑" panose="020B0503020204020204" charset="-122"/>
                          <a:ea typeface="微软雅黑" panose="020B0503020204020204" charset="-122"/>
                          <a:cs typeface="微软雅黑" panose="020B0503020204020204" charset="-122"/>
                        </a:rPr>
                        <a:t>1.实践决定认识</a:t>
                      </a:r>
                    </a:p>
                    <a:p>
                      <a:pPr indent="0" algn="just" fontAlgn="auto">
                        <a:lnSpc>
                          <a:spcPct val="150000"/>
                        </a:lnSpc>
                        <a:buNone/>
                      </a:pPr>
                      <a:r>
                        <a:rPr lang="en-US" altLang="en-US" sz="2300" b="0" spc="-200">
                          <a:solidFill>
                            <a:srgbClr val="000000"/>
                          </a:solidFill>
                          <a:latin typeface="微软雅黑" panose="020B0503020204020204" charset="-122"/>
                          <a:ea typeface="微软雅黑" panose="020B0503020204020204" charset="-122"/>
                          <a:cs typeface="微软雅黑" panose="020B0503020204020204" charset="-122"/>
                        </a:rPr>
                        <a:t>2.认识对实践具有反作用</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010" y="166370"/>
            <a:ext cx="11210925"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3  [2018全国卷Ⅱ,40(1),12]阅读材料,完成下列要求。</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以袁隆平为代表的我国杂交水稻研发团队长期不懈奋斗,持续创造,不断挖掘水稻高产的潜力,取得了举世瞩目的成就,为“确保国家粮食安全,把中国人的饭碗牢牢端在自己手中”和世界粮食生产发展作出了卓越贡献。</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几十年来,研发团队奔走在试验田和实验室,解决了杂交水稻育种的一系列关键性难题。1973年,实现了不育系、保持系和恢复系的“三系”配套育种;1989年,两系法杂交水稻育种获得成功;1997年,开启了第三代超级杂交稻育种研究,兼顾了三系法和两系法育种的优点;2017年,创造了亩产1 149.02公斤世界水稻单产的最高纪录。</a:t>
            </a: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16280" y="414020"/>
            <a:ext cx="721995" cy="3778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010" y="166370"/>
            <a:ext cx="11210925" cy="590804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为助力国家水稻产业升级,满足人们对高品质稻米的需求,团队进一步确立了培育“量质齐升”稻种的攻关目标并取得了新的突破,培育的适宜盐碱地种植的“海水稻”试验品种已经适应了5‰盐度的海水灌溉。</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作为水稻育种专家的杰出代表,袁隆平院士将全部精力倾注在杂交水稻事业上,他主持举办国际杂交水稻技术培训班50多期,培训来自亚、非、拉美30多个国家的2 000多名学员,并多次到国外指导杂交水稻研究与生产。</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我国杂交水稻研发推广为什么能够取得举世瞩目的成就?运用实践和认识的辩证关系原理加以说明。    </a:t>
            </a: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8475" y="116840"/>
            <a:ext cx="1119632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8" name="图片 7"/>
          <p:cNvPicPr>
            <a:picLocks noChangeAspect="1"/>
          </p:cNvPicPr>
          <p:nvPr/>
        </p:nvPicPr>
        <p:blipFill>
          <a:blip r:embed="rId2"/>
          <a:stretch>
            <a:fillRect/>
          </a:stretch>
        </p:blipFill>
        <p:spPr>
          <a:xfrm>
            <a:off x="770890" y="941705"/>
            <a:ext cx="9919970" cy="48895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8845" y="877570"/>
            <a:ext cx="10589260" cy="396938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        实践是认识的来源和发展的动力,认识对实践具有能动的反作用,正确的认识促进实践发展。立足社会需要选择课题,开拓创新,在实践、认识的循环往复中不断发展、完善育种技术,优质杂交水稻新品种的培育不断取得突破。实践是认识的目的,应用推广优质杂交水稻,为我国和世界粮食生产的发展作出了重大贡献。</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474980"/>
            <a:ext cx="11124565"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   </a:t>
            </a:r>
            <a:r>
              <a:rPr sz="2800">
                <a:latin typeface="微软雅黑" panose="020B0503020204020204" charset="-122"/>
                <a:ea typeface="微软雅黑" panose="020B0503020204020204" charset="-122"/>
                <a:cs typeface="微软雅黑" panose="020B0503020204020204" charset="-122"/>
                <a:sym typeface="+mn-ea"/>
              </a:rPr>
              <a:t>回答实践与认识的关系需要从两个角度入手:实践是认识的基础(实践决定认识),认识对实践具有反作用,科学理论对实践具有促进作用。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可以这样区分实践是认识的基础四个方面的表现:“实践是认识的来源”强调的是认识是在实践中形成的;“实践是认识发展的动力”强调的是认识的动态发展是由实践推动的;“实践是检验认识的真理性的唯一标准”强调的是实践能够把主观与客观联系起来加以比较和对照,以此来判断正误、区分对错;“实践是认识的目的”强调的是认识要回到实践中去,服务于实践,指导实践。</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95630" y="1081405"/>
          <a:ext cx="10551795" cy="5029200"/>
        </p:xfrm>
        <a:graphic>
          <a:graphicData uri="http://schemas.openxmlformats.org/drawingml/2006/table">
            <a:tbl>
              <a:tblPr firstRow="1" bandRow="1">
                <a:tableStyleId>{5940675A-B579-460E-94D1-54222C63F5DA}</a:tableStyleId>
              </a:tblPr>
              <a:tblGrid>
                <a:gridCol w="2988945"/>
                <a:gridCol w="7562850"/>
              </a:tblGrid>
              <a:tr h="4361815">
                <a:tc>
                  <a:txBody>
                    <a:bodyPr/>
                    <a:lstStyle/>
                    <a:p>
                      <a:pPr indent="0" algn="ctr"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NEU-BZ-S92" charset="0"/>
                        </a:rPr>
                        <a:t>高考怎么考</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主要考查考生对物质和运动、意识的能动作用、尊重客观规律与发挥主观能动性、实践与认识的关系、真理和认识过程等主干知识的掌握程度。</a:t>
                      </a:r>
                    </a:p>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综合性: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结合马克思主义哲学、矛盾的对立统一、创新是引领发展的第一动力等知识进行综合命题。</a:t>
                      </a:r>
                    </a:p>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理论联系实际,选取贴近时代、贴近社会生活的素材,如优秀传统文化的传承等进行命题,考查考生对认识论的相关知识的理解和运用能力。</a:t>
                      </a:r>
                    </a:p>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理论联系实际创设情境,多以漫画、引文、古诗词等为载体,联系时政热点进行命题,考查形式更加多样,突出理论与实际生产、生活的联系,引导考生用本专题理论知识解读社会现实问题。</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14540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真理和认识过程</a:t>
            </a:r>
          </a:p>
        </p:txBody>
      </p:sp>
      <p:graphicFrame>
        <p:nvGraphicFramePr>
          <p:cNvPr id="2" name="表格 1"/>
          <p:cNvGraphicFramePr/>
          <p:nvPr>
            <p:custDataLst>
              <p:tags r:id="rId1"/>
            </p:custDataLst>
          </p:nvPr>
        </p:nvGraphicFramePr>
        <p:xfrm>
          <a:off x="500062" y="880110"/>
          <a:ext cx="11271250" cy="5607050"/>
        </p:xfrm>
        <a:graphic>
          <a:graphicData uri="http://schemas.openxmlformats.org/drawingml/2006/table">
            <a:tbl>
              <a:tblPr firstRow="1" bandRow="1">
                <a:tableStyleId>{5940675A-B579-460E-94D1-54222C63F5DA}</a:tableStyleId>
              </a:tblPr>
              <a:tblGrid>
                <a:gridCol w="1213485"/>
                <a:gridCol w="10057765"/>
              </a:tblGrid>
              <a:tr h="3154680">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命题分析</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微软雅黑" panose="020B0503020204020204" charset="-122"/>
                        </a:rPr>
                        <a:t>近年高考对真理和认识过程的考查较多,命题者常选取我国科学研究的新发现、我国重大事项决策的形成过程等素材,将真理的客观性、具体性、条件性与认识的反复性和无限性等知识相结合进行综合考查。考查形式选择题、非选择题均有,以原因类、体现类、说明类题型为主,主要考查考生综合运用认识论的知识分析有关社会现象、认识事物的本质的能力,培养其科学精神核心素养。备考时,要掌握真理的具体性、条件性,全面把握认识的反复性、无限性的原因及其表现,理解追求真理是一个过程。</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77340">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已考视角</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微软雅黑" panose="020B0503020204020204" charset="-122"/>
                        </a:rPr>
                        <a:t>1.真理的具体性、条件性</a:t>
                      </a:r>
                    </a:p>
                    <a:p>
                      <a:pPr indent="0" algn="just"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微软雅黑" panose="020B0503020204020204" charset="-122"/>
                        </a:rPr>
                        <a:t>2.追求真理是一个过程(认识的无限性)</a:t>
                      </a:r>
                    </a:p>
                    <a:p>
                      <a:pPr indent="0" algn="just"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微软雅黑" panose="020B0503020204020204" charset="-122"/>
                        </a:rPr>
                        <a:t>3.认识的反复性、上升性</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5030">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预测视角</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en-US" sz="2300" b="0" spc="-200">
                          <a:solidFill>
                            <a:srgbClr val="000000"/>
                          </a:solidFill>
                          <a:latin typeface="微软雅黑" panose="020B0503020204020204" charset="-122"/>
                          <a:ea typeface="微软雅黑" panose="020B0503020204020204" charset="-122"/>
                          <a:cs typeface="微软雅黑" panose="020B0503020204020204" charset="-122"/>
                        </a:rPr>
                        <a:t>认识的无限性和上升性</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010" y="166370"/>
            <a:ext cx="11139170"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4   [2020全国卷Ⅰ,40(1),12]阅读材料,完成下列要求。 </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在抗击新冠肺炎疫情过程中,国家卫生健康委组织专家对医疗救治工作不断进行分析、研判、总结,先后制修订和发布7版新冠肺炎诊疗方案,为保卫人民生命健康提供了重要保障。第1版方案较简单,主要包括病原学特点、病例特点、病例定义、鉴别诊断、病例发现与报告、治疗等方面内容。第3版方案细化了中医治疗方案等内容。第7版方案增加病理改变内容,增补和调整临床表现、诊断标准、治疗方法和出院标准等,并纳入无症状感染者可能具有感染性、康复者恢复期血浆治疗等新发现,形成了包括13个方面内容的比较完整的诊疗体系。</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中医药是中国人民在几千年生产生活实践中创造的,是中华文化的</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16280" y="401320"/>
            <a:ext cx="721995" cy="3778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010" y="151765"/>
            <a:ext cx="11210925"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瑰宝,在抗击新冠肺炎疫情中彰显了独特的价值和魅力。坚持中西医结合、中西药并用,发挥中医药治未病、辨证施治、多靶点干预的独特优势,全程参与深度介入疫情防控,形成了覆盖诊疗过程的中医诊疗规范和技术方案,在全国推广使用,有效降低了发病率、转重率、病亡率,提高了治愈率,加快了恢复期康复。中医药还走出国门助力全球抗疫,中方专家线上线下与日本、韩国、意大利、柬埔寨等国专家分享救治经验,将新冠肺炎中医药诊疗方案译成英文并发布在国家卫生健康委网站与世界各国共享。</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诊疗方案的变化反映了对新冠肺炎认识的发展,运用认识论原理加以分析。</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8475" y="116840"/>
            <a:ext cx="1119632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5" name="图片 4"/>
          <p:cNvPicPr>
            <a:picLocks noChangeAspect="1"/>
          </p:cNvPicPr>
          <p:nvPr/>
        </p:nvPicPr>
        <p:blipFill>
          <a:blip r:embed="rId2"/>
          <a:stretch>
            <a:fillRect/>
          </a:stretch>
        </p:blipFill>
        <p:spPr>
          <a:xfrm>
            <a:off x="971550" y="854075"/>
            <a:ext cx="9337675" cy="5834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8845" y="877570"/>
            <a:ext cx="10690860" cy="3969385"/>
          </a:xfrm>
          <a:prstGeom prst="rect">
            <a:avLst/>
          </a:prstGeom>
          <a:noFill/>
          <a:ln w="9525">
            <a:noFill/>
          </a:ln>
        </p:spPr>
        <p:txBody>
          <a:bodyPr wrap="square">
            <a:spAutoFit/>
          </a:bodyPr>
          <a:lstStyle/>
          <a:p>
            <a:pPr indent="0" algn="just"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         实践是认识的基础,对复杂事物的正确认识往往要经过从实践到认识、再从认识到实践的多次反复才能完成;真理是具体的、历史的,是一个不断发展的无限过程。诊疗方案的变化,反映了对新冠肺炎的认识以诊疗实践为基础,是一个从不深刻到比较深刻、从不全面到比较全面的不断完善的过程,是一个指导诊疗实践又不断接受诊疗实践检验的过程。</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474980"/>
            <a:ext cx="11124565" cy="73723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            </a:t>
            </a: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从三条线全面把握认识论   </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2" name="图片 1"/>
          <p:cNvPicPr>
            <a:picLocks noChangeAspect="1"/>
          </p:cNvPicPr>
          <p:nvPr/>
        </p:nvPicPr>
        <p:blipFill>
          <a:blip r:embed="rId2"/>
          <a:stretch>
            <a:fillRect/>
          </a:stretch>
        </p:blipFill>
        <p:spPr>
          <a:xfrm>
            <a:off x="1474470" y="1430020"/>
            <a:ext cx="8343900" cy="31718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9730" y="838200"/>
            <a:ext cx="6733540" cy="4354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rPr>
              <a:t>结论前置说明</a:t>
            </a:r>
            <a:r>
              <a:rPr sz="2800" dirty="0">
                <a:solidFill>
                  <a:schemeClr val="tx1">
                    <a:lumMod val="95000"/>
                    <a:lumOff val="5000"/>
                  </a:schemeClr>
                </a:solidFill>
                <a:latin typeface="微软雅黑" panose="020B0503020204020204" charset="-122"/>
                <a:ea typeface="微软雅黑" panose="020B0503020204020204" charset="-122"/>
              </a:rPr>
              <a:t>类试题</a:t>
            </a: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a:t>
            </a:r>
            <a:r>
              <a:rPr lang="zh-CN" altLang="en-US" sz="2800" spc="-200" dirty="0">
                <a:solidFill>
                  <a:schemeClr val="tx1">
                    <a:lumMod val="95000"/>
                    <a:lumOff val="5000"/>
                  </a:schemeClr>
                </a:solidFill>
                <a:uFillTx/>
                <a:latin typeface="微软雅黑" panose="020B0503020204020204" charset="-122"/>
                <a:ea typeface="微软雅黑" panose="020B0503020204020204" charset="-122"/>
              </a:rPr>
              <a:t>“两山论”引领美丽中国建设</a:t>
            </a:r>
          </a:p>
        </p:txBody>
      </p:sp>
      <p:sp>
        <p:nvSpPr>
          <p:cNvPr id="6" name="文本框 5"/>
          <p:cNvSpPr txBox="1"/>
          <p:nvPr/>
        </p:nvSpPr>
        <p:spPr>
          <a:xfrm>
            <a:off x="0" y="267081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748655" cy="604145"/>
          </a:xfrm>
        </p:spPr>
        <p:txBody>
          <a:bodyPr wrap="square"/>
          <a:lstStyle/>
          <a:p>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结论前置说明类试题</a:t>
            </a:r>
          </a:p>
        </p:txBody>
      </p:sp>
      <p:sp>
        <p:nvSpPr>
          <p:cNvPr id="100" name="文本框 99"/>
          <p:cNvSpPr txBox="1"/>
          <p:nvPr/>
        </p:nvSpPr>
        <p:spPr>
          <a:xfrm>
            <a:off x="931545" y="1166495"/>
            <a:ext cx="10507345" cy="332295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结论前置说明类试题是近年高考的热点题型。此类试题的设问往往是先给定一个结论,再要求“运用……有关知识对此进行分析说明”,在文化生活、生活与哲学试题中比较常见。[如2020年全国卷Ⅰ第40题第(1)问;2019年全国卷Ⅰ第40题第(2)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1680" y="202565"/>
            <a:ext cx="10250805" cy="1383665"/>
          </a:xfrm>
          <a:prstGeom prst="rect">
            <a:avLst/>
          </a:prstGeom>
          <a:noFill/>
          <a:ln w="9525">
            <a:noFill/>
          </a:ln>
        </p:spPr>
        <p:txBody>
          <a:bodyPr wrap="square">
            <a:spAutoFit/>
          </a:bodyPr>
          <a:lstStyle/>
          <a:p>
            <a:pPr indent="0"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0" name="文本框 99"/>
          <p:cNvSpPr txBox="1"/>
          <p:nvPr/>
        </p:nvSpPr>
        <p:spPr>
          <a:xfrm>
            <a:off x="2911792" y="3854450"/>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741680" y="913765"/>
          <a:ext cx="10806430" cy="5534025"/>
        </p:xfrm>
        <a:graphic>
          <a:graphicData uri="http://schemas.openxmlformats.org/drawingml/2006/table">
            <a:tbl>
              <a:tblPr firstRow="1" bandRow="1">
                <a:tableStyleId>{5940675A-B579-460E-94D1-54222C63F5DA}</a:tableStyleId>
              </a:tblPr>
              <a:tblGrid>
                <a:gridCol w="2161540"/>
                <a:gridCol w="8644890"/>
              </a:tblGrid>
              <a:tr h="222821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第一步,审设问。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明确设问的三个问题:一是明确说明什么,即明确要解决的问题;二是明确用什么知识说明,如果指定运用哲学原理分析现实问题,答题时首先要答出哲学原理和方法论;三是明确怎样说明,即找出材料中的信息加以说明或用实践中的成绩加以说明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0408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第二步,审材料。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首先对材料进行分层,找出关键词(句),明确各层的意思和指向。其次,分析各层之间的内在联系,对各层信息进行宏观整合,从整体上把握材料主旨。最后,结合设问,从各层中解读出所需要的学科知识。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172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第三步,组织答案。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首先,根据分值判断要写几个要点;其次,找出关键词,逐步推导,对接原理。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905" y="271145"/>
            <a:ext cx="11115040" cy="526224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[2021广西南宁摸底]科技是国家强盛之基,创新是民族进步之魂。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在抗击新冠肺炎疫情过程中,广大科技工作者在治疗、疫苗研发、防控等多个重要领域开展科研攻关,为统筹推进新冠肺炎疫情防控和经济社会发展提供了有力支撑,作出了重大贡献。</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在2020年9月召开的科学家座谈会上,习近平总书记强调要弘扬科学家精神,弘扬胸怀祖国、服务人民的爱国精神;勇攀高峰、敢为人先的创新精神;追求真理、严谨治学的求实精神;淡泊名利、潜心研究的奉献精神;集智攻关、团结协作的协同精神;甘为人梯、奖掖后学的育人精神。</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13740" y="507365"/>
            <a:ext cx="836295" cy="3937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304290" y="930910"/>
            <a:ext cx="9315450" cy="56292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5310" y="532765"/>
            <a:ext cx="11040745" cy="3322955"/>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广大科技工作者要树立敢于创造的雄心壮志,敢于提出新理论、开辟新领域、探索新路径,在独创独有上下功夫,努力实现更多“从0到1”的突破,开启世界科技强国建设新征程。</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我国建成世界科技强国必须弘扬科学家精神。运用文化作用的知识并结合材料加以分析。</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0060" y="0"/>
            <a:ext cx="1054354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570865" y="679450"/>
          <a:ext cx="11207750" cy="6035040"/>
        </p:xfrm>
        <a:graphic>
          <a:graphicData uri="http://schemas.openxmlformats.org/drawingml/2006/table">
            <a:tbl>
              <a:tblPr firstRow="1" bandRow="1">
                <a:tableStyleId>{5940675A-B579-460E-94D1-54222C63F5DA}</a:tableStyleId>
              </a:tblPr>
              <a:tblGrid>
                <a:gridCol w="1248410"/>
                <a:gridCol w="501015"/>
                <a:gridCol w="4226560"/>
                <a:gridCol w="5231765"/>
              </a:tblGrid>
              <a:tr h="33147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说明什么</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用什么知识说明</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怎样说明</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59890">
                <a:tc rowSpan="4">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我国建成世界科技强国必须弘扬科学家精神。　</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文化作用</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文化作为一种精神力量,能够在人们认识世界、改造世界的过程中转化为物质力量。</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科学家精神是科技工作者在长期科学实践中积累的宝贵精神财富。弘扬科学家精神,能为我国建成世界科技强国提供强大的精神动力和不竭的智力支持。</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15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一定的文化反作用于一定的经济、政治,给予经济、政治以重大影响。</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弘扬科学家精神,能够推动经济的发展和社会的进步。</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145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文化塑造人生(优秀文化能够丰富人的精神世界、增强人的精神力量、促进人的全面发展)。</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科学家精神属于优秀文化,弘扬科学家精神能够激励和引导广大科技工作者追求真理、勇攀高峰、潜心研究、集智攻关,促进人的全面发展。</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89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文化对综合国力的作用。</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材料未涉及。</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9790" y="596265"/>
            <a:ext cx="10796270" cy="526224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①文化作为一种精神力量,能够在人们认识世界、改造世界的过程中转化为物质力量。弘扬科学家精神,能为我国建成世界科技强国提供强大的精神动力和不竭的智力支持。②文化对经济、政治具有反作用。弘扬科学家精神,能够推动经济的发展和社会的进步。③优秀文化能够丰富人的精神世界、增强人的精神力量、促进人的全面发展。弘扬科学家精神,能够激励和引导广大科技工作者追求真理、勇攀高峰、潜心研究、集智攻关,促进人的全面发展。</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489825" cy="67695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热点</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“两山论”引领美丽中国建设</a:t>
            </a:r>
          </a:p>
        </p:txBody>
      </p:sp>
      <p:sp>
        <p:nvSpPr>
          <p:cNvPr id="100" name="文本框 99"/>
          <p:cNvSpPr txBox="1"/>
          <p:nvPr/>
        </p:nvSpPr>
        <p:spPr>
          <a:xfrm>
            <a:off x="563245" y="808990"/>
            <a:ext cx="11078210" cy="5908040"/>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热点导览</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2005年8月15日,时任浙江省委书记习近平同志在安吉余村考察时首次提出“绿水青山就是金山银山”的发展理念。</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绿水青山就是金山银山”理念以立足人类永续发展的使命情怀,把握“生态兴则文明兴,生态衰则文明衰”的历史规律,确立了用生态理性取代经济理性、追求整体生态系统合理秩序的价值准则与行动立场,传递了“保护自然就是保护人类,建设生态文明就是造福人类”“建设生态文明关乎人类未来”的基本信念,阐明了在原始文明、农业文明、工业文明、生态文明的进阶中以人与自然和谐相处、和谐共生、永续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7855" y="224790"/>
            <a:ext cx="10957560" cy="6554470"/>
          </a:xfrm>
          <a:prstGeom prst="rect">
            <a:avLst/>
          </a:prstGeom>
          <a:noFill/>
          <a:ln w="9525">
            <a:noFill/>
          </a:ln>
        </p:spPr>
        <p:txBody>
          <a:bodyPr wrap="square">
            <a:spAutoFit/>
          </a:bodyPr>
          <a:lstStyle/>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展为基本特征的新的文明发展形态,指明了通向人与自然和谐统一、实现绿色发展低碳发展可持续发展的实践路径。</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中国向世界发出“绿色治理”的铿锵之音。对内,中国逐步改变不合理之处产业结构,推动绿色、循环、低碳发展,制定《中华人民共和国环境保护法》,树立不可逾越的生态红线,着力改善突出的大气、江河污染等环境问题。对外,中国积极参与环境保护国际合作,参与国际社会应对气候变化进程,主动承担国际责任,在推动全球气候谈判、促进新气候协议达成等方面发挥积极的建设性作用。共享同一片天、同住一个地球,中国生态文明建设的绿色理念已成为全球共识,赢得世界赞誉。</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4670" y="527050"/>
            <a:ext cx="11123295" cy="4154170"/>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素材解读</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素材一</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儒家、道家等都有着与自然相亲而获得的审美超越。孔子所说的“知者乐水,仁者乐山”的境界,是君子的审美情趣。陶渊明的“采菊东篱下,悠然见南山”,表现了中国人对美好生态的欣赏和追求。习近平总书记反复强调的“绿水青山就是金山银山”,体现了中国哲学中的“天人合一”“万物一体”思想,而且,其系统性和现实性、操作性都升华到了一个前所未有的境界,为推进美丽中国建设、实现人与自然和谐共生的现代化提供了方向指引和根本遵循。</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570865"/>
            <a:ext cx="10881360" cy="415417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运用文化与社会的知识,分析“两山论”的形成及其作用。</a:t>
            </a:r>
            <a:endParaRPr sz="24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文化是人类社会实践的产物,是政治、经济的反映。工业化带来的资源环境问题促使人们反思传统的发展模式,逐步形成“绿水青山就是金山银山”理念,这是“两山论”形成的实践基础。②文化对经济具有重要的反作用。“两山论”对实现经济与环境相协调等具有指导作用,有利于提高经济发展质量。③文化影响人们的实践活动、认识活动和思维方式。“两山论”深入人心,有利于促使人们形成绿色消费的生活方式。</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6760" y="973455"/>
            <a:ext cx="10857230" cy="415417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运用矛盾基本属性的知识,分析“绿水青山”与“金山银山”的关系。</a:t>
            </a: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矛盾即对立统一。“绿水青山”与“金山银山”是对立统一的关系。②斗争性和同一性是矛盾的两种基本属性。矛盾的斗争性是指矛盾双方相互排斥、相互对立的属性。矛盾的同一性是指矛盾双方相互吸引、相互联结的属性和趋势。“绿水青山”与“金山银山”既存在对立的一面,也存在统一的一面。③矛盾双方既对立又统一,由此推动事物的运动、变化和发展。“绿水青山”与“金山银山”的矛盾运动推动了中国的绿色发展。</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10895" y="567055"/>
            <a:ext cx="10906125" cy="516953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素材二</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2020年12月11日,长城国家文化公园建设推进会在秦皇岛召开。建设国家文化公园,是以习近平同志为核心的党中央作出的重大决策部署,是推动新时代文化繁荣发展的重大文化工程。《长城、大运河、长征国家文化公园建设方案》强调,要以长城、大运河、长征沿线一系列主题明确、内涵清晰、影响突出的文物和文化资源为主干,生动呈现中华文化的独特创造、价值理念和鲜明特色,促进科学保护、世代传承、合理利用,积极拓展思路、创新方法、完善机制,到2023年底基本完成建设任务,使长城、大运河、长征沿线文物和文化资源保护传承利用协调推进局面初步形成,权责明确、运营高效、监督规范的管理模式初具雏形,形成一批可复制推广的成果经验,为全面推进国家文化公园建设创造良好条件。</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5955" y="521335"/>
            <a:ext cx="11087735" cy="526224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结合材料,运用文化生活知识,阐释建设国家文化公园的依据。</a:t>
            </a:r>
            <a:endParaRPr sz="2400">
              <a:latin typeface="微软雅黑" panose="020B0503020204020204" charset="-122"/>
              <a:ea typeface="微软雅黑" panose="020B0503020204020204" charset="-122"/>
              <a:cs typeface="微软雅黑" panose="020B0503020204020204" charset="-122"/>
              <a:sym typeface="+mn-ea"/>
            </a:endParaRPr>
          </a:p>
          <a:p>
            <a:pPr indent="0" algn="di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人们的精神活动离不开物质活动,精神产品凝结在一定的物质载体之中。长城、大运河等是国家文化财富的宝贵载体,通过建设国家文化公园来传承传统文化,并使之融入群众生活,能提高人民的生活品质。②文化对人的影响来自特定的文化环境。建设国家文化公园,发掘和保护长城、大运河、长征沿线一系列文物和文化资源,使之得以世代传承,能更好地发挥优秀文化对人的塑造作用。③文化是民族的,也是世界的。建设国家文化公园,对于保护世界文化的多样性具有重要意义。</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④我们的文化自信来自对自身文化价值的充分肯定。建设国家文化公园能彰显中</a:t>
            </a:r>
            <a:r>
              <a:rPr sz="2400" spc="-100">
                <a:solidFill>
                  <a:schemeClr val="tx1"/>
                </a:solidFill>
                <a:uFillTx/>
                <a:latin typeface="微软雅黑" panose="020B0503020204020204" charset="-122"/>
                <a:ea typeface="微软雅黑" panose="020B0503020204020204" charset="-122"/>
                <a:cs typeface="微软雅黑" panose="020B0503020204020204" charset="-122"/>
                <a:sym typeface="+mn-ea"/>
              </a:rPr>
              <a:t>华优秀传统文化的持久影响力、革命文化的强大感召力,进一步坚定我们的文化自信。</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3951" y="113011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物质和运动</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物质和意识的辩证关系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en-US" sz="2800">
                <a:solidFill>
                  <a:srgbClr val="000000"/>
                </a:solidFill>
                <a:latin typeface="微软雅黑" panose="020B0503020204020204" charset="-122"/>
                <a:ea typeface="微软雅黑" panose="020B0503020204020204" charset="-122"/>
                <a:cs typeface="NEU-BZ-S92" charset="0"/>
                <a:sym typeface="+mn-ea"/>
              </a:rPr>
              <a:t>尊重客观规律与发挥主观能动性</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en-US" sz="2800">
                <a:solidFill>
                  <a:srgbClr val="000000"/>
                </a:solidFill>
                <a:latin typeface="微软雅黑" panose="020B0503020204020204" charset="-122"/>
                <a:ea typeface="微软雅黑" panose="020B0503020204020204" charset="-122"/>
                <a:cs typeface="NEU-BZ-S92" charset="0"/>
                <a:sym typeface="+mn-ea"/>
              </a:rPr>
              <a:t>实践和认识</a:t>
            </a:r>
            <a:endParaRPr lang="en-US" altLang="en-US" sz="2800" b="0">
              <a:solidFill>
                <a:srgbClr val="000000"/>
              </a:solidFill>
              <a:latin typeface="微软雅黑" panose="020B0503020204020204" charset="-122"/>
              <a:ea typeface="微软雅黑" panose="020B0503020204020204" charset="-122"/>
              <a:cs typeface="NEU-BZ-S92" charset="0"/>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5   </a:t>
            </a:r>
            <a:r>
              <a:rPr lang="zh-CN" altLang="en-US" sz="2800" dirty="0">
                <a:solidFill>
                  <a:schemeClr val="tx1">
                    <a:lumMod val="95000"/>
                    <a:lumOff val="5000"/>
                  </a:schemeClr>
                </a:solidFill>
                <a:latin typeface="微软雅黑" panose="020B0503020204020204" charset="-122"/>
                <a:ea typeface="微软雅黑" panose="020B0503020204020204" charset="-122"/>
              </a:rPr>
              <a:t>真理和认识过程</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23265" y="1023620"/>
            <a:ext cx="10986770" cy="304609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运用联系的有关知识,谈谈你对建设国家文化公园的认识。</a:t>
            </a:r>
            <a:endParaRPr sz="24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联系具有普遍性、多样性和客观性。建设国家文化公园要用联系的观点看问题,一切以时间、地点和条件为转移。②整体统率着部分,我们应树立全局观念,立足整体,统筹全局,选择最佳方案,实现整体的最优目标。建设国家文化公园要坚持总体设计、统筹规划。</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93b36e2e-2604-4821-8427-5eaf7d7bec56}"/>
  <p:tag name="TABLE_ENDDRAG_ORIGIN_RECT" val="839*422"/>
  <p:tag name="TABLE_ENDDRAG_RECT" val="44*101*839*422"/>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f218a77f-e339-4bbc-81f3-69dfb8f000bd}"/>
  <p:tag name="TABLE_ENDDRAG_ORIGIN_RECT" val="866*239"/>
  <p:tag name="TABLE_ENDDRAG_RECT" val="50*64*866*239"/>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3979e2aa-1f3f-4278-845b-096deaaa977d}"/>
  <p:tag name="TABLE_ENDDRAG_ORIGIN_RECT" val="867*281"/>
  <p:tag name="TABLE_ENDDRAG_RECT" val="56*69*867*281"/>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3979e2aa-1f3f-4278-845b-096deaaa977d}"/>
  <p:tag name="TABLE_ENDDRAG_ORIGIN_RECT" val="867*281"/>
  <p:tag name="TABLE_ENDDRAG_RECT" val="56*69*867*281"/>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00a3eb6f-0294-4252-8736-3f414306b8a1}"/>
  <p:tag name="TABLE_ENDDRAG_ORIGIN_RECT" val="862*438"/>
  <p:tag name="TABLE_ENDDRAG_RECT" val="55*70*862*438"/>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0e938923-aacf-4b9a-9279-05171a703a8d}"/>
  <p:tag name="TABLE_ENDDRAG_ORIGIN_RECT" val="873*415"/>
  <p:tag name="TABLE_ENDDRAG_RECT" val="47*61*873*415"/>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564c54b3-0f3f-4b16-862d-1a5ac2a92e01}"/>
  <p:tag name="TABLE_ENDDRAG_ORIGIN_RECT" val="874*470"/>
  <p:tag name="TABLE_ENDDRAG_RECT" val="52*51*874*470"/>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a7cee6b0-2084-4d6d-ac50-6503942d2f61}"/>
  <p:tag name="TABLE_ENDDRAG_ORIGIN_RECT" val="892*256"/>
  <p:tag name="TABLE_ENDDRAG_RECT" val="42*254*892*256"/>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2b11e663-4e42-42dd-b798-1360602eee33}"/>
  <p:tag name="TABLE_ENDDRAG_ORIGIN_RECT" val="880*375"/>
  <p:tag name="TABLE_ENDDRAG_RECT" val="45*46*880*375"/>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0382851f-f299-4885-8103-3238fc95b8dc}"/>
  <p:tag name="TABLE_ENDDRAG_ORIGIN_RECT" val="875*346"/>
  <p:tag name="TABLE_ENDDRAG_RECT" val="42*86*875*346"/>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c9027365-dc96-4af2-919c-1ae8a1e77499}"/>
  <p:tag name="TABLE_ENDDRAG_ORIGIN_RECT" val="862*259"/>
  <p:tag name="TABLE_ENDDRAG_RECT" val="50*257*862*25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6ddc5ed-86c0-4e2e-8c64-af57f947c7f1}"/>
  <p:tag name="TABLE_ENDDRAG_ORIGIN_RECT" val="830*864"/>
  <p:tag name="TABLE_ENDDRAG_RECT" val="47*102*830*864"/>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2e29f81b-c548-41f5-a20e-d631cba3d10b}"/>
  <p:tag name="TABLE_ENDDRAG_ORIGIN_RECT" val="887*459"/>
  <p:tag name="TABLE_ENDDRAG_RECT" val="38*63*887*459"/>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f33f0c62-370a-47a1-8a54-0f7e460198cd}"/>
  <p:tag name="TABLE_ENDDRAG_ORIGIN_RECT" val="872*644"/>
  <p:tag name="TABLE_ENDDRAG_RECT" val="51*54*872*644"/>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f33f0c62-370a-47a1-8a54-0f7e460198cd}"/>
  <p:tag name="TABLE_ENDDRAG_ORIGIN_RECT" val="872*644"/>
  <p:tag name="TABLE_ENDDRAG_RECT" val="51*54*872*644"/>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fb4faec4-73c8-4a73-9f9a-3d7de996ea12}"/>
  <p:tag name="TABLE_ENDDRAG_ORIGIN_RECT" val="868*459"/>
  <p:tag name="TABLE_ENDDRAG_RECT" val="54*69*868*459"/>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9cc676b2-8b7e-4e75-a8b9-53b295452a55}"/>
  <p:tag name="TABLE_ENDDRAG_ORIGIN_RECT" val="884*459"/>
  <p:tag name="TABLE_ENDDRAG_RECT" val="42*52*884*459"/>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887*418"/>
  <p:tag name="TABLE_ENDDRAG_RECT" val="39*69*887*418"/>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887*450"/>
  <p:tag name="TABLE_ENDDRAG_RECT" val="39*69*887*450"/>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887*428"/>
  <p:tag name="TABLE_ENDDRAG_RECT" val="39*69*887*428"/>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ae00ff76-5bfe-4614-8561-ee37fa0d1a98}"/>
  <p:tag name="TABLE_ENDDRAG_ORIGIN_RECT" val="850*435"/>
  <p:tag name="TABLE_ENDDRAG_RECT" val="58*71*850*435"/>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a82b5ff2-dcb0-40ad-8ca9-8ac82e718952}"/>
  <p:tag name="TABLE_ENDDRAG_ORIGIN_RECT" val="882*273"/>
  <p:tag name="TABLE_ENDDRAG_RECT" val="44*64*882*273"/>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5b224974-147d-47dd-9530-d7edbc5a0285}"/>
  <p:tag name="TABLE_ENDDRAG_ORIGIN_RECT" val="848*230"/>
  <p:tag name="TABLE_ENDDRAG_RECT" val="61*83*848*230"/>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d859471c-d762-4df3-9a14-a72e4a86244d}"/>
  <p:tag name="TABLE_ENDDRAG_ORIGIN_RECT" val="868*445"/>
  <p:tag name="TABLE_ENDDRAG_RECT" val="52*73*868*445"/>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a1420123-7df6-4fae-87fc-16971966a69a}"/>
  <p:tag name="TABLE_ENDDRAG_ORIGIN_RECT" val="876*289"/>
  <p:tag name="TABLE_ENDDRAG_RECT" val="48*218*876*28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fd5a3d65-af5f-40cb-b6b7-7184ae8fb956}"/>
  <p:tag name="TABLE_ENDDRAG_ORIGIN_RECT" val="871*475"/>
  <p:tag name="TABLE_ENDDRAG_RECT" val="53*53*871*475"/>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4ccdccbe-54cc-4601-be0a-cf6d98bd68d0}"/>
  <p:tag name="TABLE_ENDDRAG_ORIGIN_RECT" val="843*183"/>
  <p:tag name="TABLE_ENDDRAG_RECT" val="61*110*843*183"/>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5180135c-30eb-4419-b83e-37b868c0708b}"/>
  <p:tag name="TABLE_ENDDRAG_ORIGIN_RECT" val="885*403"/>
  <p:tag name="TABLE_ENDDRAG_RECT" val="52*108*885*403"/>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527ece6-9e0e-44f3-9967-8c40b9d9901d}"/>
  <p:tag name="TABLE_ENDDRAG_ORIGIN_RECT" val="859*249"/>
  <p:tag name="TABLE_ENDDRAG_RECT" val="55*72*859*24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3570</Words>
  <Application>WPS 演示</Application>
  <PresentationFormat>自定义</PresentationFormat>
  <Paragraphs>797</Paragraphs>
  <Slides>90</Slides>
  <Notes>15</Notes>
  <HiddenSlides>0</HiddenSlides>
  <MMClips>0</MMClips>
  <ScaleCrop>false</ScaleCrop>
  <HeadingPairs>
    <vt:vector size="4" baseType="variant">
      <vt:variant>
        <vt:lpstr>主题</vt:lpstr>
      </vt:variant>
      <vt:variant>
        <vt:i4>1</vt:i4>
      </vt:variant>
      <vt:variant>
        <vt:lpstr>幻灯片标题</vt:lpstr>
      </vt:variant>
      <vt:variant>
        <vt:i4>90</vt:i4>
      </vt:variant>
    </vt:vector>
  </HeadingPairs>
  <TitlesOfParts>
    <vt:vector size="91" baseType="lpstr">
      <vt:lpstr>Office 主题​​</vt:lpstr>
      <vt:lpstr>幻灯片 1</vt:lpstr>
      <vt:lpstr>专题十四  探索世界与追求真理</vt:lpstr>
      <vt:lpstr>幻灯片 3</vt:lpstr>
      <vt:lpstr>幻灯片 4</vt:lpstr>
      <vt:lpstr>幻灯片 5</vt:lpstr>
      <vt:lpstr>  考情解读</vt:lpstr>
      <vt:lpstr>幻灯片 7</vt:lpstr>
      <vt:lpstr>  知识体系构建</vt:lpstr>
      <vt:lpstr>幻灯片 9</vt:lpstr>
      <vt:lpstr>  考点1   物质和运动</vt:lpstr>
      <vt:lpstr>幻灯片 11</vt:lpstr>
      <vt:lpstr>幻灯片 12</vt:lpstr>
      <vt:lpstr>幻灯片 13</vt:lpstr>
      <vt:lpstr>幻灯片 14</vt:lpstr>
      <vt:lpstr>幻灯片 15</vt:lpstr>
      <vt:lpstr>幻灯片 16</vt:lpstr>
      <vt:lpstr>幻灯片 17</vt:lpstr>
      <vt:lpstr>幻灯片 18</vt:lpstr>
      <vt:lpstr>  考点2  物质和意识的辩证关系</vt:lpstr>
      <vt:lpstr>幻灯片 20</vt:lpstr>
      <vt:lpstr>幻灯片 21</vt:lpstr>
      <vt:lpstr>幻灯片 22</vt:lpstr>
      <vt:lpstr>幻灯片 23</vt:lpstr>
      <vt:lpstr>幻灯片 24</vt:lpstr>
      <vt:lpstr>幻灯片 25</vt:lpstr>
      <vt:lpstr>幻灯片 26</vt:lpstr>
      <vt:lpstr>  考点3  尊重客观规律与发挥主观能动性</vt:lpstr>
      <vt:lpstr>幻灯片 28</vt:lpstr>
      <vt:lpstr>幻灯片 29</vt:lpstr>
      <vt:lpstr>幻灯片 30</vt:lpstr>
      <vt:lpstr>幻灯片 31</vt:lpstr>
      <vt:lpstr>幻灯片 32</vt:lpstr>
      <vt:lpstr>幻灯片 33</vt:lpstr>
      <vt:lpstr>  考点4  实践和认识</vt:lpstr>
      <vt:lpstr>幻灯片 35</vt:lpstr>
      <vt:lpstr>幻灯片 36</vt:lpstr>
      <vt:lpstr>幻灯片 37</vt:lpstr>
      <vt:lpstr>幻灯片 38</vt:lpstr>
      <vt:lpstr>幻灯片 39</vt:lpstr>
      <vt:lpstr>幻灯片 40</vt:lpstr>
      <vt:lpstr>幻灯片 41</vt:lpstr>
      <vt:lpstr>幻灯片 42</vt:lpstr>
      <vt:lpstr>  考点5  真理和认识过程</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  考法1   意识的能动作用</vt:lpstr>
      <vt:lpstr>幻灯片 55</vt:lpstr>
      <vt:lpstr>幻灯片 56</vt:lpstr>
      <vt:lpstr>幻灯片 57</vt:lpstr>
      <vt:lpstr>幻灯片 58</vt:lpstr>
      <vt:lpstr>幻灯片 59</vt:lpstr>
      <vt:lpstr>  考法2   尊重客观规律与发挥主观能动性</vt:lpstr>
      <vt:lpstr>幻灯片 61</vt:lpstr>
      <vt:lpstr>幻灯片 62</vt:lpstr>
      <vt:lpstr>幻灯片 63</vt:lpstr>
      <vt:lpstr>  考法3   实践与认识的关系</vt:lpstr>
      <vt:lpstr>幻灯片 65</vt:lpstr>
      <vt:lpstr>幻灯片 66</vt:lpstr>
      <vt:lpstr>幻灯片 67</vt:lpstr>
      <vt:lpstr>幻灯片 68</vt:lpstr>
      <vt:lpstr>幻灯片 69</vt:lpstr>
      <vt:lpstr>  考法4   真理和认识过程</vt:lpstr>
      <vt:lpstr>幻灯片 71</vt:lpstr>
      <vt:lpstr>幻灯片 72</vt:lpstr>
      <vt:lpstr>幻灯片 73</vt:lpstr>
      <vt:lpstr>幻灯片 74</vt:lpstr>
      <vt:lpstr>幻灯片 75</vt:lpstr>
      <vt:lpstr>幻灯片 76</vt:lpstr>
      <vt:lpstr>  方法   结论前置说明类试题</vt:lpstr>
      <vt:lpstr>幻灯片 78</vt:lpstr>
      <vt:lpstr>幻灯片 79</vt:lpstr>
      <vt:lpstr>幻灯片 80</vt:lpstr>
      <vt:lpstr>幻灯片 81</vt:lpstr>
      <vt:lpstr>幻灯片 82</vt:lpstr>
      <vt:lpstr>  热点   “两山论”引领美丽中国建设</vt:lpstr>
      <vt:lpstr>幻灯片 84</vt:lpstr>
      <vt:lpstr>幻灯片 85</vt:lpstr>
      <vt:lpstr>幻灯片 86</vt:lpstr>
      <vt:lpstr>幻灯片 87</vt:lpstr>
      <vt:lpstr>幻灯片 88</vt:lpstr>
      <vt:lpstr>幻灯片 89</vt:lpstr>
      <vt:lpstr>幻灯片 90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50</cp:revision>
  <dcterms:created xsi:type="dcterms:W3CDTF">2021-01-08T01:23:00Z</dcterms:created>
  <dcterms:modified xsi:type="dcterms:W3CDTF">2021-09-23T12:59:17Z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