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26.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71"/>
  </p:notesMasterIdLst>
  <p:handoutMasterIdLst>
    <p:handoutMasterId r:id="rId72"/>
  </p:handoutMasterIdLst>
  <p:sldIdLst>
    <p:sldId id="482" r:id="rId5"/>
    <p:sldId id="519" r:id="rId6"/>
    <p:sldId id="332" r:id="rId7"/>
    <p:sldId id="483" r:id="rId8"/>
    <p:sldId id="520" r:id="rId9"/>
    <p:sldId id="335" r:id="rId10"/>
    <p:sldId id="261" r:id="rId11"/>
    <p:sldId id="485" r:id="rId12"/>
    <p:sldId id="488" r:id="rId13"/>
    <p:sldId id="522" r:id="rId14"/>
    <p:sldId id="504" r:id="rId15"/>
    <p:sldId id="523" r:id="rId16"/>
    <p:sldId id="505" r:id="rId17"/>
    <p:sldId id="525" r:id="rId18"/>
    <p:sldId id="524" r:id="rId19"/>
    <p:sldId id="506" r:id="rId20"/>
    <p:sldId id="526" r:id="rId21"/>
    <p:sldId id="527" r:id="rId22"/>
    <p:sldId id="278" r:id="rId23"/>
    <p:sldId id="272" r:id="rId24"/>
    <p:sldId id="422" r:id="rId25"/>
    <p:sldId id="528" r:id="rId26"/>
    <p:sldId id="511" r:id="rId27"/>
    <p:sldId id="512" r:id="rId28"/>
    <p:sldId id="489" r:id="rId29"/>
    <p:sldId id="529" r:id="rId30"/>
    <p:sldId id="530" r:id="rId31"/>
    <p:sldId id="531" r:id="rId32"/>
    <p:sldId id="532" r:id="rId33"/>
    <p:sldId id="533" r:id="rId34"/>
    <p:sldId id="290" r:id="rId35"/>
    <p:sldId id="427" r:id="rId36"/>
    <p:sldId id="534" r:id="rId37"/>
    <p:sldId id="535" r:id="rId38"/>
    <p:sldId id="536" r:id="rId39"/>
    <p:sldId id="537" r:id="rId40"/>
    <p:sldId id="538" r:id="rId41"/>
    <p:sldId id="539" r:id="rId42"/>
    <p:sldId id="540" r:id="rId43"/>
    <p:sldId id="541" r:id="rId44"/>
    <p:sldId id="542" r:id="rId45"/>
    <p:sldId id="543" r:id="rId46"/>
    <p:sldId id="544" r:id="rId47"/>
    <p:sldId id="545" r:id="rId48"/>
    <p:sldId id="546" r:id="rId49"/>
    <p:sldId id="547" r:id="rId50"/>
    <p:sldId id="548" r:id="rId51"/>
    <p:sldId id="549" r:id="rId52"/>
    <p:sldId id="550" r:id="rId53"/>
    <p:sldId id="551" r:id="rId54"/>
    <p:sldId id="552" r:id="rId55"/>
    <p:sldId id="553" r:id="rId56"/>
    <p:sldId id="554" r:id="rId57"/>
    <p:sldId id="555" r:id="rId58"/>
    <p:sldId id="556" r:id="rId59"/>
    <p:sldId id="557" r:id="rId60"/>
    <p:sldId id="558" r:id="rId61"/>
    <p:sldId id="560" r:id="rId62"/>
    <p:sldId id="559" r:id="rId63"/>
    <p:sldId id="561" r:id="rId64"/>
    <p:sldId id="562" r:id="rId65"/>
    <p:sldId id="563" r:id="rId66"/>
    <p:sldId id="273" r:id="rId67"/>
    <p:sldId id="564" r:id="rId68"/>
    <p:sldId id="497" r:id="rId69"/>
    <p:sldId id="500"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尊法守法，用法护法，健康成长</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尊法守法，用法护法，健康成长</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尊法守法，用法护法，健康成长</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尊法守法，用法护法，健康成长</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63.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19.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6.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4.jpe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20.xml"/><Relationship Id="rId1" Type="http://schemas.openxmlformats.org/officeDocument/2006/relationships/slideLayout" Target="../slideLayouts/slideLayout14.xml"/><Relationship Id="rId4" Type="http://schemas.openxmlformats.org/officeDocument/2006/relationships/slide" Target="slide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 Target="slide19.xml"/></Relationships>
</file>

<file path=ppt/slides/_rels/slide4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3.xml"/><Relationship Id="rId4" Type="http://schemas.openxmlformats.org/officeDocument/2006/relationships/slide" Target="slide15.xml"/></Relationships>
</file>

<file path=ppt/slides/_rels/slide6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1.jpe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989357" cy="759274"/>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50466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32448" y="4477069"/>
              <a:ext cx="4334461"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 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951" y="1126525"/>
            <a:ext cx="10391377" cy="1200329"/>
          </a:xfrm>
          <a:prstGeom prst="rect">
            <a:avLst/>
          </a:prstGeom>
          <a:noFill/>
          <a:ln w="9525">
            <a:noFill/>
          </a:ln>
        </p:spPr>
        <p:txBody>
          <a:bodyPr wrap="square" anchor="t">
            <a:spAutoFit/>
          </a:bodyPr>
          <a:lstStyle/>
          <a:p>
            <a:pPr algn="ctr">
              <a:lnSpc>
                <a:spcPct val="150000"/>
              </a:lnSpc>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第二讲</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尊法守法，用法护法，健康成长</a:t>
            </a:r>
            <a:endPar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584705"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p14="http://schemas.microsoft.com/office/powerpoint/2010/main" xmlns=""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089057" y="2534452"/>
            <a:ext cx="9348486"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楷体" pitchFamily="49" charset="-122"/>
                <a:ea typeface="楷体" pitchFamily="49" charset="-122"/>
                <a:cs typeface="Times New Roman" panose="02020603050405020304" pitchFamily="18" charset="0"/>
              </a:rPr>
              <a:t>最高人民法院</a:t>
            </a:r>
            <a:r>
              <a:rPr lang="zh-CN" altLang="en-US" sz="2400" b="1" dirty="0">
                <a:latin typeface="楷体" pitchFamily="49" charset="-122"/>
                <a:ea typeface="楷体" pitchFamily="49" charset="-122"/>
                <a:cs typeface="Times New Roman" panose="02020603050405020304" pitchFamily="18" charset="0"/>
              </a:rPr>
              <a:t>印发的</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关于依法妥善审理涉新冠肺炎疫情民事案件若干问题的指导意见</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一</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smtClean="0">
                <a:latin typeface="楷体" pitchFamily="49" charset="-122"/>
                <a:ea typeface="楷体" pitchFamily="49" charset="-122"/>
                <a:cs typeface="Times New Roman" panose="02020603050405020304" pitchFamily="18" charset="0"/>
              </a:rPr>
              <a:t>提出，用人</a:t>
            </a:r>
            <a:r>
              <a:rPr lang="zh-CN" altLang="en-US" sz="2400" b="1" dirty="0">
                <a:latin typeface="楷体" pitchFamily="49" charset="-122"/>
                <a:ea typeface="楷体" pitchFamily="49" charset="-122"/>
                <a:cs typeface="Times New Roman" panose="02020603050405020304" pitchFamily="18" charset="0"/>
              </a:rPr>
              <a:t>单位仅以劳动者是新冠肺炎确诊患者、疑似新冠肺炎患者、无症状感染者、被依法隔离人员或者劳动者来自疫情相对严重的地区为由主张解除劳动关系</a:t>
            </a:r>
            <a:r>
              <a:rPr lang="zh-CN" altLang="en-US" sz="2400" b="1" dirty="0" smtClean="0">
                <a:latin typeface="楷体" pitchFamily="49" charset="-122"/>
                <a:ea typeface="楷体" pitchFamily="49" charset="-122"/>
                <a:cs typeface="Times New Roman" panose="02020603050405020304" pitchFamily="18" charset="0"/>
              </a:rPr>
              <a:t>的，人民法院</a:t>
            </a:r>
            <a:r>
              <a:rPr lang="zh-CN" altLang="en-US" sz="2400" b="1" dirty="0">
                <a:latin typeface="楷体" pitchFamily="49" charset="-122"/>
                <a:ea typeface="楷体" pitchFamily="49" charset="-122"/>
                <a:cs typeface="Times New Roman" panose="02020603050405020304" pitchFamily="18" charset="0"/>
              </a:rPr>
              <a:t>不予支持。</a:t>
            </a:r>
          </a:p>
        </p:txBody>
      </p:sp>
      <p:pic>
        <p:nvPicPr>
          <p:cNvPr id="10" name="相关链接2.eps" descr="id:2147501346;FounderCES"/>
          <p:cNvPicPr/>
          <p:nvPr/>
        </p:nvPicPr>
        <p:blipFill>
          <a:blip r:embed="rId5"/>
          <a:stretch>
            <a:fillRect/>
          </a:stretch>
        </p:blipFill>
        <p:spPr>
          <a:xfrm>
            <a:off x="1087469" y="1550020"/>
            <a:ext cx="1622277" cy="591015"/>
          </a:xfrm>
          <a:prstGeom prst="rect">
            <a:avLst/>
          </a:prstGeom>
        </p:spPr>
      </p:pic>
    </p:spTree>
    <p:extLst>
      <p:ext uri="{BB962C8B-B14F-4D97-AF65-F5344CB8AC3E}">
        <p14:creationId xmlns:p14="http://schemas.microsoft.com/office/powerpoint/2010/main" xmlns="" val="10164156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1" y="3751792"/>
            <a:ext cx="7669386"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当</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权利受到侵害</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时，依照</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法定程序维护</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权利（采取</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法治方式维护</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权利）；增强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法律意识和依法维权意识。</a:t>
            </a:r>
          </a:p>
        </p:txBody>
      </p:sp>
      <p:sp>
        <p:nvSpPr>
          <p:cNvPr id="10" name="文本框 99"/>
          <p:cNvSpPr txBox="1">
            <a:spLocks noChangeArrowheads="1"/>
          </p:cNvSpPr>
          <p:nvPr/>
        </p:nvSpPr>
        <p:spPr bwMode="auto">
          <a:xfrm>
            <a:off x="2006510" y="2161171"/>
            <a:ext cx="766938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）面对</a:t>
            </a:r>
            <a:r>
              <a:rPr lang="zh-CN" altLang="en-US" sz="2400" b="1" dirty="0">
                <a:latin typeface="宋体" pitchFamily="2" charset="-122"/>
                <a:ea typeface="宋体" pitchFamily="2" charset="-122"/>
                <a:cs typeface="Times New Roman" panose="02020603050405020304" pitchFamily="18" charset="0"/>
              </a:rPr>
              <a:t>公司的开除</a:t>
            </a:r>
            <a:r>
              <a:rPr lang="zh-CN" altLang="en-US" sz="2400" b="1" dirty="0" smtClean="0">
                <a:latin typeface="宋体" pitchFamily="2" charset="-122"/>
                <a:ea typeface="宋体" pitchFamily="2" charset="-122"/>
                <a:cs typeface="Times New Roman" panose="02020603050405020304" pitchFamily="18" charset="0"/>
              </a:rPr>
              <a:t>决定，小刘</a:t>
            </a:r>
            <a:r>
              <a:rPr lang="zh-CN" altLang="en-US" sz="2400" b="1" dirty="0">
                <a:latin typeface="宋体" pitchFamily="2" charset="-122"/>
                <a:ea typeface="宋体" pitchFamily="2" charset="-122"/>
                <a:cs typeface="Times New Roman" panose="02020603050405020304" pitchFamily="18" charset="0"/>
              </a:rPr>
              <a:t>的选择对我们有什么</a:t>
            </a:r>
            <a:r>
              <a:rPr lang="zh-CN" altLang="en-US" sz="2400" b="1" dirty="0" smtClean="0">
                <a:latin typeface="宋体" pitchFamily="2" charset="-122"/>
                <a:ea typeface="宋体" pitchFamily="2" charset="-122"/>
                <a:cs typeface="Times New Roman" panose="02020603050405020304" pitchFamily="18" charset="0"/>
              </a:rPr>
              <a:t>启示？</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033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0" y="3606827"/>
            <a:ext cx="8105155"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小刘</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胜诉</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或公司败诉</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0" name="文本框 99"/>
          <p:cNvSpPr txBox="1">
            <a:spLocks noChangeArrowheads="1"/>
          </p:cNvSpPr>
          <p:nvPr/>
        </p:nvSpPr>
        <p:spPr bwMode="auto">
          <a:xfrm>
            <a:off x="2006510" y="2161171"/>
            <a:ext cx="766938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）如果</a:t>
            </a:r>
            <a:r>
              <a:rPr lang="zh-CN" altLang="en-US" sz="2400" b="1" dirty="0">
                <a:latin typeface="宋体" pitchFamily="2" charset="-122"/>
                <a:ea typeface="宋体" pitchFamily="2" charset="-122"/>
                <a:cs typeface="Times New Roman" panose="02020603050405020304" pitchFamily="18" charset="0"/>
              </a:rPr>
              <a:t>小刘就此提起</a:t>
            </a:r>
            <a:r>
              <a:rPr lang="zh-CN" altLang="en-US" sz="2400" b="1" dirty="0" smtClean="0">
                <a:latin typeface="宋体" pitchFamily="2" charset="-122"/>
                <a:ea typeface="宋体" pitchFamily="2" charset="-122"/>
                <a:cs typeface="Times New Roman" panose="02020603050405020304" pitchFamily="18" charset="0"/>
              </a:rPr>
              <a:t>诉讼，据</a:t>
            </a:r>
            <a:r>
              <a:rPr lang="zh-CN" altLang="en-US" sz="2400" b="1" dirty="0">
                <a:latin typeface="宋体" pitchFamily="2" charset="-122"/>
                <a:ea typeface="宋体" pitchFamily="2" charset="-122"/>
                <a:cs typeface="Times New Roman" panose="02020603050405020304" pitchFamily="18" charset="0"/>
              </a:rPr>
              <a:t>相关链接</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二</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判断人民法院的审理结果。</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469048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502702" y="1739922"/>
            <a:ext cx="8622606"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3</a:t>
            </a:r>
            <a:r>
              <a:rPr lang="en-US" altLang="zh-CN" sz="2400" b="1" dirty="0" smtClean="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2016•</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评析生活事件。</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zh-CN" altLang="en-US" sz="2400" b="1" dirty="0" smtClean="0">
                <a:latin typeface="楷体" pitchFamily="49" charset="-122"/>
                <a:ea typeface="楷体" pitchFamily="49" charset="-122"/>
              </a:rPr>
              <a:t>    一</a:t>
            </a:r>
            <a:r>
              <a:rPr lang="zh-CN" altLang="en-US" sz="2400" b="1" dirty="0">
                <a:latin typeface="楷体" pitchFamily="49" charset="-122"/>
                <a:ea typeface="楷体" pitchFamily="49" charset="-122"/>
              </a:rPr>
              <a:t>名快递员驾驶的三轮车与一辆出租车发生剐</a:t>
            </a:r>
            <a:r>
              <a:rPr lang="zh-CN" altLang="en-US" sz="2400" b="1" dirty="0" smtClean="0">
                <a:latin typeface="楷体" pitchFamily="49" charset="-122"/>
                <a:ea typeface="楷体" pitchFamily="49" charset="-122"/>
              </a:rPr>
              <a:t>蹭，出租车</a:t>
            </a:r>
            <a:r>
              <a:rPr lang="zh-CN" altLang="en-US" sz="2400" b="1" dirty="0">
                <a:latin typeface="楷体" pitchFamily="49" charset="-122"/>
                <a:ea typeface="楷体" pitchFamily="49" charset="-122"/>
              </a:rPr>
              <a:t>司机便辱骂并连续抽打快递员耳光。虽然当地警方迅速展开</a:t>
            </a:r>
            <a:r>
              <a:rPr lang="zh-CN" altLang="en-US" sz="2400" b="1" dirty="0" smtClean="0">
                <a:latin typeface="楷体" pitchFamily="49" charset="-122"/>
                <a:ea typeface="楷体" pitchFamily="49" charset="-122"/>
              </a:rPr>
              <a:t>调查，对打</a:t>
            </a:r>
            <a:r>
              <a:rPr lang="zh-CN" altLang="en-US" sz="2400" b="1" dirty="0">
                <a:latin typeface="楷体" pitchFamily="49" charset="-122"/>
                <a:ea typeface="楷体" pitchFamily="49" charset="-122"/>
              </a:rPr>
              <a:t>人者处以行政拘留</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天的</a:t>
            </a:r>
            <a:r>
              <a:rPr lang="zh-CN" altLang="en-US" sz="2400" b="1" dirty="0" smtClean="0">
                <a:latin typeface="楷体" pitchFamily="49" charset="-122"/>
                <a:ea typeface="楷体" pitchFamily="49" charset="-122"/>
              </a:rPr>
              <a:t>处罚，但</a:t>
            </a:r>
            <a:r>
              <a:rPr lang="zh-CN" altLang="en-US" sz="2400" b="1" dirty="0">
                <a:latin typeface="楷体" pitchFamily="49" charset="-122"/>
                <a:ea typeface="楷体" pitchFamily="49" charset="-122"/>
              </a:rPr>
              <a:t>这一打人视频被传到网上</a:t>
            </a:r>
            <a:r>
              <a:rPr lang="zh-CN" altLang="en-US" sz="2400" b="1" dirty="0" smtClean="0">
                <a:latin typeface="楷体" pitchFamily="49" charset="-122"/>
                <a:ea typeface="楷体" pitchFamily="49" charset="-122"/>
              </a:rPr>
              <a:t>后，还是</a:t>
            </a:r>
            <a:r>
              <a:rPr lang="zh-CN" altLang="en-US" sz="2400" b="1" dirty="0">
                <a:latin typeface="楷体" pitchFamily="49" charset="-122"/>
                <a:ea typeface="楷体" pitchFamily="49" charset="-122"/>
              </a:rPr>
              <a:t>引起了网友持续的关注。众多网友纷纷谴责打人</a:t>
            </a:r>
            <a:r>
              <a:rPr lang="zh-CN" altLang="en-US" sz="2400" b="1" dirty="0" smtClean="0">
                <a:latin typeface="楷体" pitchFamily="49" charset="-122"/>
                <a:ea typeface="楷体" pitchFamily="49" charset="-122"/>
              </a:rPr>
              <a:t>者，一些</a:t>
            </a:r>
            <a:r>
              <a:rPr lang="zh-CN" altLang="en-US" sz="2400" b="1" dirty="0">
                <a:latin typeface="楷体" pitchFamily="49" charset="-122"/>
                <a:ea typeface="楷体" pitchFamily="49" charset="-122"/>
              </a:rPr>
              <a:t>“义愤”的网友为了给快递员</a:t>
            </a:r>
            <a:r>
              <a:rPr lang="zh-CN" altLang="en-US" sz="2400" b="1" dirty="0" smtClean="0">
                <a:latin typeface="楷体" pitchFamily="49" charset="-122"/>
                <a:ea typeface="楷体" pitchFamily="49" charset="-122"/>
              </a:rPr>
              <a:t>出气，轮番</a:t>
            </a:r>
            <a:r>
              <a:rPr lang="zh-CN" altLang="en-US" sz="2400" b="1" dirty="0">
                <a:latin typeface="楷体" pitchFamily="49" charset="-122"/>
                <a:ea typeface="楷体" pitchFamily="49" charset="-122"/>
              </a:rPr>
              <a:t>污辱和恐吓打人</a:t>
            </a:r>
            <a:r>
              <a:rPr lang="zh-CN" altLang="en-US" sz="2400" b="1" dirty="0" smtClean="0">
                <a:latin typeface="楷体" pitchFamily="49" charset="-122"/>
                <a:ea typeface="楷体" pitchFamily="49" charset="-122"/>
              </a:rPr>
              <a:t>者，甚至</a:t>
            </a:r>
            <a:r>
              <a:rPr lang="zh-CN" altLang="en-US" sz="2400" b="1" dirty="0">
                <a:latin typeface="楷体" pitchFamily="49" charset="-122"/>
                <a:ea typeface="楷体" pitchFamily="49" charset="-122"/>
              </a:rPr>
              <a:t>直接上门骚扰。</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04948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矩形 8"/>
          <p:cNvSpPr/>
          <p:nvPr/>
        </p:nvSpPr>
        <p:spPr>
          <a:xfrm>
            <a:off x="2053666" y="4116732"/>
            <a:ext cx="8461933"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尊法、守法、</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用法，增强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法律意识</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增强法治观念</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0" name="文本框 99"/>
          <p:cNvSpPr txBox="1">
            <a:spLocks noChangeArrowheads="1"/>
          </p:cNvSpPr>
          <p:nvPr/>
        </p:nvSpPr>
        <p:spPr bwMode="auto">
          <a:xfrm>
            <a:off x="2069656" y="2336540"/>
            <a:ext cx="844594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从法律角度</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看，打</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人者应有的反思是</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什么？</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110024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452055"/>
            <a:ext cx="5987530" cy="627895"/>
            <a:chOff x="1034884" y="629878"/>
            <a:chExt cx="5019261" cy="627895"/>
          </a:xfrm>
        </p:grpSpPr>
        <p:sp>
          <p:nvSpPr>
            <p:cNvPr id="7" name="圆角矩形 6"/>
            <p:cNvSpPr/>
            <p:nvPr>
              <p:custDataLst>
                <p:tags r:id="rId1"/>
              </p:custDataLst>
            </p:nvPr>
          </p:nvSpPr>
          <p:spPr>
            <a:xfrm flipH="1">
              <a:off x="2547181" y="664168"/>
              <a:ext cx="350696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特殊保护</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2114967" y="2353023"/>
            <a:ext cx="704420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品评法治生活。    </a:t>
            </a:r>
            <a:endParaRPr lang="en-US" altLang="zh-CN" sz="2400" b="1" dirty="0" smtClean="0">
              <a:latin typeface="宋体" panose="02010600030101010101" pitchFamily="2" charset="-122"/>
              <a:ea typeface="宋体" panose="02010600030101010101" pitchFamily="2" charset="-122"/>
            </a:endParaRPr>
          </a:p>
        </p:txBody>
      </p:sp>
      <p:pic>
        <p:nvPicPr>
          <p:cNvPr id="11" name="image18.jpg" descr="id:2147501361;FounderCES"/>
          <p:cNvPicPr/>
          <p:nvPr/>
        </p:nvPicPr>
        <p:blipFill>
          <a:blip r:embed="rId7"/>
          <a:stretch>
            <a:fillRect/>
          </a:stretch>
        </p:blipFill>
        <p:spPr>
          <a:xfrm>
            <a:off x="2219886" y="3166024"/>
            <a:ext cx="6311590" cy="2554552"/>
          </a:xfrm>
          <a:prstGeom prst="rect">
            <a:avLst/>
          </a:prstGeom>
        </p:spPr>
      </p:pic>
    </p:spTree>
    <p:extLst>
      <p:ext uri="{BB962C8B-B14F-4D97-AF65-F5344CB8AC3E}">
        <p14:creationId xmlns:p14="http://schemas.microsoft.com/office/powerpoint/2010/main" xmlns="" val="16295068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 name="文本框 99"/>
          <p:cNvSpPr txBox="1">
            <a:spLocks noChangeArrowheads="1"/>
          </p:cNvSpPr>
          <p:nvPr/>
        </p:nvSpPr>
        <p:spPr bwMode="auto">
          <a:xfrm>
            <a:off x="1756527" y="1633840"/>
            <a:ext cx="8669861"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楷体" pitchFamily="49" charset="-122"/>
                <a:ea typeface="楷体" pitchFamily="49" charset="-122"/>
                <a:cs typeface="Times New Roman" panose="02020603050405020304" pitchFamily="18" charset="0"/>
              </a:rPr>
              <a:t>    张</a:t>
            </a:r>
            <a:r>
              <a:rPr lang="zh-CN" altLang="en-US" sz="2400" b="1" dirty="0">
                <a:latin typeface="楷体" pitchFamily="49" charset="-122"/>
                <a:ea typeface="楷体" pitchFamily="49" charset="-122"/>
                <a:cs typeface="Times New Roman" panose="02020603050405020304" pitchFamily="18" charset="0"/>
              </a:rPr>
              <a:t>建民是一名退休</a:t>
            </a:r>
            <a:r>
              <a:rPr lang="zh-CN" altLang="en-US" sz="2400" b="1" dirty="0" smtClean="0">
                <a:latin typeface="楷体" pitchFamily="49" charset="-122"/>
                <a:ea typeface="楷体" pitchFamily="49" charset="-122"/>
                <a:cs typeface="Times New Roman" panose="02020603050405020304" pitchFamily="18" charset="0"/>
              </a:rPr>
              <a:t>干部，他</a:t>
            </a:r>
            <a:r>
              <a:rPr lang="zh-CN" altLang="en-US" sz="2400" b="1" dirty="0">
                <a:latin typeface="楷体" pitchFamily="49" charset="-122"/>
                <a:ea typeface="楷体" pitchFamily="49" charset="-122"/>
                <a:cs typeface="Times New Roman" panose="02020603050405020304" pitchFamily="18" charset="0"/>
              </a:rPr>
              <a:t>坚持在农村义务普法</a:t>
            </a:r>
            <a:r>
              <a:rPr lang="en-US" altLang="zh-CN" sz="2400" b="1" dirty="0">
                <a:latin typeface="楷体" pitchFamily="49" charset="-122"/>
                <a:ea typeface="楷体" pitchFamily="49" charset="-122"/>
                <a:cs typeface="Times New Roman" panose="02020603050405020304" pitchFamily="18" charset="0"/>
              </a:rPr>
              <a:t>20</a:t>
            </a:r>
            <a:r>
              <a:rPr lang="zh-CN" altLang="en-US" sz="2400" b="1" dirty="0" smtClean="0">
                <a:latin typeface="楷体" pitchFamily="49" charset="-122"/>
                <a:ea typeface="楷体" pitchFamily="49" charset="-122"/>
                <a:cs typeface="Times New Roman" panose="02020603050405020304" pitchFamily="18" charset="0"/>
              </a:rPr>
              <a:t>多年，为</a:t>
            </a:r>
            <a:r>
              <a:rPr lang="en-US" altLang="zh-CN" sz="2400" b="1" dirty="0">
                <a:latin typeface="楷体" pitchFamily="49" charset="-122"/>
                <a:ea typeface="楷体" pitchFamily="49" charset="-122"/>
                <a:cs typeface="Times New Roman" panose="02020603050405020304" pitchFamily="18" charset="0"/>
              </a:rPr>
              <a:t>26</a:t>
            </a:r>
            <a:r>
              <a:rPr lang="zh-CN" altLang="en-US" sz="2400" b="1" dirty="0">
                <a:latin typeface="楷体" pitchFamily="49" charset="-122"/>
                <a:ea typeface="楷体" pitchFamily="49" charset="-122"/>
                <a:cs typeface="Times New Roman" panose="02020603050405020304" pitchFamily="18" charset="0"/>
              </a:rPr>
              <a:t>万多人次免费上过法律课。</a:t>
            </a:r>
          </a:p>
          <a:p>
            <a:pPr>
              <a:lnSpc>
                <a:spcPct val="150000"/>
              </a:lnSpc>
            </a:pPr>
            <a:r>
              <a:rPr lang="zh-CN" altLang="en-US" sz="2400" b="1" dirty="0" smtClean="0">
                <a:latin typeface="楷体" pitchFamily="49" charset="-122"/>
                <a:ea typeface="楷体" pitchFamily="49" charset="-122"/>
                <a:cs typeface="Times New Roman" panose="02020603050405020304" pitchFamily="18" charset="0"/>
              </a:rPr>
              <a:t>    一天，有</a:t>
            </a:r>
            <a:r>
              <a:rPr lang="zh-CN" altLang="en-US" sz="2400" b="1" dirty="0">
                <a:latin typeface="楷体" pitchFamily="49" charset="-122"/>
                <a:ea typeface="楷体" pitchFamily="49" charset="-122"/>
                <a:cs typeface="Times New Roman" panose="02020603050405020304" pitchFamily="18" charset="0"/>
              </a:rPr>
              <a:t>母女俩找到张建民评理。</a:t>
            </a:r>
          </a:p>
          <a:p>
            <a:pPr>
              <a:lnSpc>
                <a:spcPct val="150000"/>
              </a:lnSpc>
            </a:pPr>
            <a:r>
              <a:rPr lang="zh-CN" altLang="en-US" sz="2400" b="1" dirty="0" smtClean="0">
                <a:latin typeface="楷体" pitchFamily="49" charset="-122"/>
                <a:ea typeface="楷体" pitchFamily="49" charset="-122"/>
                <a:cs typeface="Times New Roman" panose="02020603050405020304" pitchFamily="18" charset="0"/>
              </a:rPr>
              <a:t>    女儿：</a:t>
            </a:r>
            <a:r>
              <a:rPr lang="en-US" altLang="zh-CN" sz="2400" b="1" dirty="0" smtClean="0">
                <a:latin typeface="楷体" pitchFamily="49" charset="-122"/>
                <a:ea typeface="楷体" pitchFamily="49" charset="-122"/>
                <a:cs typeface="Times New Roman" panose="02020603050405020304" pitchFamily="18" charset="0"/>
              </a:rPr>
              <a:t>“</a:t>
            </a:r>
            <a:r>
              <a:rPr lang="zh-CN" altLang="en-US" sz="2400" b="1" dirty="0" smtClean="0">
                <a:latin typeface="楷体" pitchFamily="49" charset="-122"/>
                <a:ea typeface="楷体" pitchFamily="49" charset="-122"/>
                <a:cs typeface="Times New Roman" panose="02020603050405020304" pitchFamily="18" charset="0"/>
              </a:rPr>
              <a:t>张老师，你</a:t>
            </a:r>
            <a:r>
              <a:rPr lang="zh-CN" altLang="en-US" sz="2400" b="1" dirty="0">
                <a:latin typeface="楷体" pitchFamily="49" charset="-122"/>
                <a:ea typeface="楷体" pitchFamily="49" charset="-122"/>
                <a:cs typeface="Times New Roman" panose="02020603050405020304" pitchFamily="18" charset="0"/>
              </a:rPr>
              <a:t>今天要先给我妈妈上</a:t>
            </a:r>
            <a:r>
              <a:rPr lang="zh-CN" altLang="en-US" sz="2400" b="1" dirty="0" smtClean="0">
                <a:latin typeface="楷体" pitchFamily="49" charset="-122"/>
                <a:ea typeface="楷体" pitchFamily="49" charset="-122"/>
                <a:cs typeface="Times New Roman" panose="02020603050405020304" pitchFamily="18" charset="0"/>
              </a:rPr>
              <a:t>上课，她</a:t>
            </a:r>
            <a:r>
              <a:rPr lang="zh-CN" altLang="en-US" sz="2400" b="1" dirty="0">
                <a:latin typeface="楷体" pitchFamily="49" charset="-122"/>
                <a:ea typeface="楷体" pitchFamily="49" charset="-122"/>
                <a:cs typeface="Times New Roman" panose="02020603050405020304" pitchFamily="18" charset="0"/>
              </a:rPr>
              <a:t>侵犯了我的</a:t>
            </a:r>
            <a:r>
              <a:rPr lang="zh-CN" altLang="en-US" sz="2400" b="1" dirty="0" smtClean="0">
                <a:latin typeface="楷体" pitchFamily="49" charset="-122"/>
                <a:ea typeface="楷体" pitchFamily="49" charset="-122"/>
                <a:cs typeface="Times New Roman" panose="02020603050405020304" pitchFamily="18" charset="0"/>
              </a:rPr>
              <a:t>人身自由，还</a:t>
            </a:r>
            <a:r>
              <a:rPr lang="zh-CN" altLang="en-US" sz="2400" b="1" dirty="0">
                <a:latin typeface="楷体" pitchFamily="49" charset="-122"/>
                <a:ea typeface="楷体" pitchFamily="49" charset="-122"/>
                <a:cs typeface="Times New Roman" panose="02020603050405020304" pitchFamily="18" charset="0"/>
              </a:rPr>
              <a:t>打我骂我。”</a:t>
            </a:r>
          </a:p>
          <a:p>
            <a:pPr>
              <a:lnSpc>
                <a:spcPct val="150000"/>
              </a:lnSpc>
            </a:pPr>
            <a:r>
              <a:rPr lang="zh-CN" altLang="en-US" sz="2400" b="1" dirty="0" smtClean="0">
                <a:latin typeface="楷体" pitchFamily="49" charset="-122"/>
                <a:ea typeface="楷体" pitchFamily="49" charset="-122"/>
                <a:cs typeface="Times New Roman" panose="02020603050405020304" pitchFamily="18" charset="0"/>
              </a:rPr>
              <a:t>    妈妈：</a:t>
            </a:r>
            <a:r>
              <a:rPr lang="en-US" altLang="zh-CN" sz="2400" b="1" dirty="0" smtClean="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她只有</a:t>
            </a:r>
            <a:r>
              <a:rPr lang="en-US" altLang="zh-CN" sz="2400" b="1" dirty="0">
                <a:latin typeface="楷体" pitchFamily="49" charset="-122"/>
                <a:ea typeface="楷体" pitchFamily="49" charset="-122"/>
                <a:cs typeface="Times New Roman" panose="02020603050405020304" pitchFamily="18" charset="0"/>
              </a:rPr>
              <a:t>17</a:t>
            </a:r>
            <a:r>
              <a:rPr lang="zh-CN" altLang="en-US" sz="2400" b="1" dirty="0" smtClean="0">
                <a:latin typeface="楷体" pitchFamily="49" charset="-122"/>
                <a:ea typeface="楷体" pitchFamily="49" charset="-122"/>
                <a:cs typeface="Times New Roman" panose="02020603050405020304" pitchFamily="18" charset="0"/>
              </a:rPr>
              <a:t>岁，却</a:t>
            </a:r>
            <a:r>
              <a:rPr lang="zh-CN" altLang="en-US" sz="2400" b="1" dirty="0">
                <a:latin typeface="楷体" pitchFamily="49" charset="-122"/>
                <a:ea typeface="楷体" pitchFamily="49" charset="-122"/>
                <a:cs typeface="Times New Roman" panose="02020603050405020304" pitchFamily="18" charset="0"/>
              </a:rPr>
              <a:t>跟一个</a:t>
            </a:r>
            <a:r>
              <a:rPr lang="en-US" altLang="zh-CN" sz="2400" b="1" dirty="0">
                <a:latin typeface="楷体" pitchFamily="49" charset="-122"/>
                <a:ea typeface="楷体" pitchFamily="49" charset="-122"/>
                <a:cs typeface="Times New Roman" panose="02020603050405020304" pitchFamily="18" charset="0"/>
              </a:rPr>
              <a:t>20</a:t>
            </a:r>
            <a:r>
              <a:rPr lang="zh-CN" altLang="en-US" sz="2400" b="1" dirty="0">
                <a:latin typeface="楷体" pitchFamily="49" charset="-122"/>
                <a:ea typeface="楷体" pitchFamily="49" charset="-122"/>
                <a:cs typeface="Times New Roman" panose="02020603050405020304" pitchFamily="18" charset="0"/>
              </a:rPr>
              <a:t>岁的小伙子谈恋爱。她不听</a:t>
            </a:r>
            <a:r>
              <a:rPr lang="zh-CN" altLang="en-US" sz="2400" b="1" dirty="0" smtClean="0">
                <a:latin typeface="楷体" pitchFamily="49" charset="-122"/>
                <a:ea typeface="楷体" pitchFamily="49" charset="-122"/>
                <a:cs typeface="Times New Roman" panose="02020603050405020304" pitchFamily="18" charset="0"/>
              </a:rPr>
              <a:t>劝，我</a:t>
            </a:r>
            <a:r>
              <a:rPr lang="zh-CN" altLang="en-US" sz="2400" b="1" dirty="0">
                <a:latin typeface="楷体" pitchFamily="49" charset="-122"/>
                <a:ea typeface="楷体" pitchFamily="49" charset="-122"/>
                <a:cs typeface="Times New Roman" panose="02020603050405020304" pitchFamily="18" charset="0"/>
              </a:rPr>
              <a:t>只能把她关在</a:t>
            </a:r>
            <a:r>
              <a:rPr lang="zh-CN" altLang="en-US" sz="2400" b="1" dirty="0" smtClean="0">
                <a:latin typeface="楷体" pitchFamily="49" charset="-122"/>
                <a:ea typeface="楷体" pitchFamily="49" charset="-122"/>
                <a:cs typeface="Times New Roman" panose="02020603050405020304" pitchFamily="18" charset="0"/>
              </a:rPr>
              <a:t>家里，她</a:t>
            </a:r>
            <a:r>
              <a:rPr lang="zh-CN" altLang="en-US" sz="2400" b="1" dirty="0">
                <a:latin typeface="楷体" pitchFamily="49" charset="-122"/>
                <a:ea typeface="楷体" pitchFamily="49" charset="-122"/>
                <a:cs typeface="Times New Roman" panose="02020603050405020304" pitchFamily="18" charset="0"/>
              </a:rPr>
              <a:t>还打</a:t>
            </a:r>
            <a:r>
              <a:rPr lang="en-US" altLang="zh-CN" sz="2400" b="1" dirty="0">
                <a:latin typeface="楷体" pitchFamily="49" charset="-122"/>
                <a:ea typeface="楷体" pitchFamily="49" charset="-122"/>
                <a:cs typeface="Times New Roman" panose="02020603050405020304" pitchFamily="18" charset="0"/>
              </a:rPr>
              <a:t>110</a:t>
            </a:r>
            <a:r>
              <a:rPr lang="zh-CN" altLang="en-US" sz="2400" b="1" dirty="0">
                <a:latin typeface="楷体" pitchFamily="49" charset="-122"/>
                <a:ea typeface="楷体" pitchFamily="49" charset="-122"/>
                <a:cs typeface="Times New Roman" panose="02020603050405020304" pitchFamily="18" charset="0"/>
              </a:rPr>
              <a:t>报警说我软禁</a:t>
            </a:r>
            <a:r>
              <a:rPr lang="zh-CN" altLang="en-US" sz="2400" b="1" dirty="0" smtClean="0">
                <a:latin typeface="楷体" pitchFamily="49" charset="-122"/>
                <a:ea typeface="楷体" pitchFamily="49" charset="-122"/>
                <a:cs typeface="Times New Roman" panose="02020603050405020304" pitchFamily="18" charset="0"/>
              </a:rPr>
              <a:t>她，您</a:t>
            </a:r>
            <a:r>
              <a:rPr lang="zh-CN" altLang="en-US" sz="2400" b="1" dirty="0">
                <a:latin typeface="楷体" pitchFamily="49" charset="-122"/>
                <a:ea typeface="楷体" pitchFamily="49" charset="-122"/>
                <a:cs typeface="Times New Roman" panose="02020603050405020304" pitchFamily="18" charset="0"/>
              </a:rPr>
              <a:t>看</a:t>
            </a:r>
            <a:r>
              <a:rPr lang="zh-CN" altLang="en-US" sz="2400" b="1" dirty="0" smtClean="0">
                <a:latin typeface="楷体" pitchFamily="49" charset="-122"/>
                <a:ea typeface="楷体" pitchFamily="49" charset="-122"/>
                <a:cs typeface="Times New Roman" panose="02020603050405020304" pitchFamily="18" charset="0"/>
              </a:rPr>
              <a:t>怎么办？</a:t>
            </a:r>
            <a:r>
              <a:rPr lang="en-US" altLang="zh-CN" sz="2400" b="1" dirty="0" smtClean="0">
                <a:latin typeface="楷体" pitchFamily="49" charset="-122"/>
                <a:ea typeface="楷体" pitchFamily="49" charset="-122"/>
                <a:cs typeface="Times New Roman" panose="02020603050405020304" pitchFamily="18" charset="0"/>
              </a:rPr>
              <a:t>”</a:t>
            </a:r>
            <a:endParaRPr lang="en-US" altLang="zh-CN" sz="2400" b="1" dirty="0">
              <a:latin typeface="楷体" pitchFamily="49" charset="-122"/>
              <a:ea typeface="楷体" pitchFamily="49" charset="-122"/>
              <a:cs typeface="Times New Roman" panose="02020603050405020304" pitchFamily="18" charset="0"/>
            </a:endParaRPr>
          </a:p>
        </p:txBody>
      </p:sp>
    </p:spTree>
    <p:extLst>
      <p:ext uri="{BB962C8B-B14F-4D97-AF65-F5344CB8AC3E}">
        <p14:creationId xmlns:p14="http://schemas.microsoft.com/office/powerpoint/2010/main" xmlns="" val="39968398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矩形 8"/>
          <p:cNvSpPr/>
          <p:nvPr/>
        </p:nvSpPr>
        <p:spPr>
          <a:xfrm>
            <a:off x="1314429" y="3503414"/>
            <a:ext cx="8721667" cy="1754326"/>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肯定评价：法律意识</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权利意识</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强，知道</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依法解决问题</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真诚劝告：作为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未成年人应该听妈妈的劝告</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正确引导</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，妈妈</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对你有监护</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教育</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职责。</a:t>
            </a:r>
          </a:p>
        </p:txBody>
      </p:sp>
      <p:sp>
        <p:nvSpPr>
          <p:cNvPr id="10" name="文本框 99"/>
          <p:cNvSpPr txBox="1">
            <a:spLocks noChangeArrowheads="1"/>
          </p:cNvSpPr>
          <p:nvPr/>
        </p:nvSpPr>
        <p:spPr bwMode="auto">
          <a:xfrm>
            <a:off x="1314429" y="1912794"/>
            <a:ext cx="858785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）从</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法律角度</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考虑，张老师</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会对“女儿”作出哪些肯定评价和真诚</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劝告？（</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分）</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18159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矩形 8"/>
          <p:cNvSpPr/>
          <p:nvPr/>
        </p:nvSpPr>
        <p:spPr>
          <a:xfrm>
            <a:off x="1314429" y="3503414"/>
            <a:ext cx="8721667"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注意</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教育</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方式，尊重</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孩子的权利。</a:t>
            </a:r>
          </a:p>
        </p:txBody>
      </p:sp>
      <p:sp>
        <p:nvSpPr>
          <p:cNvPr id="10" name="文本框 99"/>
          <p:cNvSpPr txBox="1">
            <a:spLocks noChangeArrowheads="1"/>
          </p:cNvSpPr>
          <p:nvPr/>
        </p:nvSpPr>
        <p:spPr bwMode="auto">
          <a:xfrm>
            <a:off x="1172518" y="2370506"/>
            <a:ext cx="858785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）张老师</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又会</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对“妈妈”说</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些什么</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呢？（</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分）</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1811198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467917" y="2672473"/>
            <a:ext cx="589745" cy="2015944"/>
            <a:chOff x="12823" y="1321"/>
            <a:chExt cx="552" cy="2848"/>
          </a:xfrm>
        </p:grpSpPr>
        <p:sp>
          <p:nvSpPr>
            <p:cNvPr id="26" name="椭圆 25"/>
            <p:cNvSpPr/>
            <p:nvPr/>
          </p:nvSpPr>
          <p:spPr>
            <a:xfrm>
              <a:off x="12824" y="1321"/>
              <a:ext cx="551" cy="75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p:nvSpPr>
          <p:spPr>
            <a:xfrm>
              <a:off x="12823" y="3425"/>
              <a:ext cx="551" cy="74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3" y="2352"/>
              <a:ext cx="551" cy="809"/>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21812" y="2723356"/>
            <a:ext cx="6188075" cy="1928495"/>
            <a:chOff x="7910" y="4468"/>
            <a:chExt cx="9745" cy="3037"/>
          </a:xfrm>
        </p:grpSpPr>
        <p:grpSp>
          <p:nvGrpSpPr>
            <p:cNvPr id="13" name="组合 12"/>
            <p:cNvGrpSpPr/>
            <p:nvPr/>
          </p:nvGrpSpPr>
          <p:grpSpPr>
            <a:xfrm>
              <a:off x="7910" y="4468"/>
              <a:ext cx="9745" cy="3037"/>
              <a:chOff x="7910" y="3610"/>
              <a:chExt cx="9745" cy="3037"/>
            </a:xfrm>
          </p:grpSpPr>
          <p:sp>
            <p:nvSpPr>
              <p:cNvPr id="17" name="文本框 2">
                <a:hlinkClick r:id="rId2" action="ppaction://hlinksldjump"/>
              </p:cNvPr>
              <p:cNvSpPr txBox="1"/>
              <p:nvPr/>
            </p:nvSpPr>
            <p:spPr>
              <a:xfrm>
                <a:off x="7927" y="3610"/>
                <a:ext cx="9142"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尊法守法</a:t>
                </a:r>
                <a:endParaRPr lang="zh-CN" altLang="zh-CN" sz="32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7910" y="5726"/>
                <a:ext cx="9745"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法律保护，健康成长</a:t>
                </a:r>
                <a:endParaRPr lang="zh-CN" altLang="zh-CN" sz="3200" dirty="0">
                  <a:latin typeface="黑体" panose="02010609060101010101" pitchFamily="49" charset="-122"/>
                  <a:ea typeface="黑体" panose="02010609060101010101" pitchFamily="49" charset="-122"/>
                </a:endParaRPr>
              </a:p>
            </p:txBody>
          </p:sp>
        </p:grpSp>
        <p:sp>
          <p:nvSpPr>
            <p:cNvPr id="14" name="文本框 2">
              <a:hlinkClick r:id="rId4" action="ppaction://hlinksldjump"/>
            </p:cNvPr>
            <p:cNvSpPr txBox="1"/>
            <p:nvPr/>
          </p:nvSpPr>
          <p:spPr>
            <a:xfrm>
              <a:off x="7910" y="5528"/>
              <a:ext cx="7619"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用法护法</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03245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304619529"/>
              </p:ext>
            </p:extLst>
          </p:nvPr>
        </p:nvGraphicFramePr>
        <p:xfrm>
          <a:off x="914401" y="2125030"/>
          <a:ext cx="10493297" cy="3331063"/>
        </p:xfrm>
        <a:graphic>
          <a:graphicData uri="http://schemas.openxmlformats.org/drawingml/2006/table">
            <a:tbl>
              <a:tblPr firstRow="1" firstCol="1" bandRow="1"/>
              <a:tblGrid>
                <a:gridCol w="1516565"/>
                <a:gridCol w="1616927"/>
                <a:gridCol w="2085278"/>
                <a:gridCol w="1661531"/>
                <a:gridCol w="1831696"/>
                <a:gridCol w="1781300"/>
              </a:tblGrid>
              <a:tr h="71263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277">
                <a:tc rowSpan="3">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违法行为及其后果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维权途径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3876">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2017</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24（1），3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625">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违法行为承担的责任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7195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55595"/>
            <a:ext cx="4470963" cy="627895"/>
            <a:chOff x="1034884" y="629878"/>
            <a:chExt cx="4060275" cy="627895"/>
          </a:xfrm>
        </p:grpSpPr>
        <p:sp>
          <p:nvSpPr>
            <p:cNvPr id="17" name="圆角矩形 6"/>
            <p:cNvSpPr/>
            <p:nvPr>
              <p:custDataLst>
                <p:tags r:id="rId1"/>
              </p:custDataLst>
            </p:nvPr>
          </p:nvSpPr>
          <p:spPr>
            <a:xfrm flipH="1">
              <a:off x="2642643" y="664168"/>
              <a:ext cx="2452516"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尊法守法</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1</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011935"/>
            <a:ext cx="10615285" cy="3416320"/>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了解违法行为及违法行为的类别</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统编教材八上第五课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懂得任何违法行为都要承担相应的</a:t>
            </a:r>
            <a:r>
              <a:rPr lang="zh-CN" altLang="zh-CN" sz="2400" dirty="0" smtClean="0">
                <a:solidFill>
                  <a:srgbClr val="000000"/>
                </a:solidFill>
                <a:latin typeface="宋体" pitchFamily="2" charset="-122"/>
                <a:ea typeface="宋体" pitchFamily="2" charset="-122"/>
                <a:cs typeface="Times New Roman"/>
              </a:rPr>
              <a:t>法律责任</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受到</a:t>
            </a:r>
            <a:r>
              <a:rPr lang="zh-CN" altLang="zh-CN" sz="2400" dirty="0">
                <a:solidFill>
                  <a:srgbClr val="000000"/>
                </a:solidFill>
                <a:latin typeface="宋体" pitchFamily="2" charset="-122"/>
                <a:ea typeface="宋体" pitchFamily="2" charset="-122"/>
                <a:cs typeface="Times New Roman"/>
              </a:rPr>
              <a:t>一定的法律制裁</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统编教材八上第五课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了解犯罪及其基本特征</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统编教材八上第五课</a:t>
            </a:r>
          </a:p>
          <a:p>
            <a:pPr>
              <a:lnSpc>
                <a:spcPct val="150000"/>
              </a:lnSpc>
            </a:pPr>
            <a:r>
              <a:rPr lang="en-US" altLang="zh-CN" sz="2400" dirty="0">
                <a:solidFill>
                  <a:srgbClr val="000000"/>
                </a:solidFill>
                <a:latin typeface="宋体" pitchFamily="2" charset="-122"/>
                <a:ea typeface="宋体" pitchFamily="2" charset="-122"/>
                <a:cs typeface="Times New Roman"/>
              </a:rPr>
              <a:t>4.</a:t>
            </a:r>
            <a:r>
              <a:rPr lang="zh-CN" altLang="zh-CN" sz="2400" dirty="0">
                <a:solidFill>
                  <a:srgbClr val="000000"/>
                </a:solidFill>
                <a:latin typeface="宋体" pitchFamily="2" charset="-122"/>
                <a:ea typeface="宋体" pitchFamily="2" charset="-122"/>
                <a:cs typeface="Times New Roman"/>
              </a:rPr>
              <a:t>了解刑罚及其种类</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统编教材八上第五课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920104265"/>
              </p:ext>
            </p:extLst>
          </p:nvPr>
        </p:nvGraphicFramePr>
        <p:xfrm>
          <a:off x="1209271" y="1873736"/>
          <a:ext cx="9484748" cy="4014108"/>
        </p:xfrm>
        <a:graphic>
          <a:graphicData uri="http://schemas.openxmlformats.org/drawingml/2006/table">
            <a:tbl>
              <a:tblPr firstRow="1" firstCol="1" bandRow="1"/>
              <a:tblGrid>
                <a:gridCol w="1690298"/>
                <a:gridCol w="1821222"/>
                <a:gridCol w="5973228"/>
              </a:tblGrid>
              <a:tr h="70230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1803">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●了解违法行为及违法行为的类别</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为什么人类社会的存在和发展离不开法律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为人们的行为提供一个模式、标准或方向</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是评价人们的行为是否合法有效的准绳</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是最刚性的社会</a:t>
                      </a:r>
                      <a:r>
                        <a:rPr lang="zh-CN" sz="2400" dirty="0" smtClean="0">
                          <a:solidFill>
                            <a:srgbClr val="000000"/>
                          </a:solidFill>
                          <a:effectLst/>
                          <a:latin typeface="宋体" pitchFamily="2" charset="-122"/>
                          <a:ea typeface="宋体" pitchFamily="2" charset="-122"/>
                          <a:cs typeface="Times New Roman"/>
                        </a:rPr>
                        <a:t>规则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违法是人们行为的底线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088024204"/>
              </p:ext>
            </p:extLst>
          </p:nvPr>
        </p:nvGraphicFramePr>
        <p:xfrm>
          <a:off x="662862" y="1594955"/>
          <a:ext cx="10859929" cy="4794693"/>
        </p:xfrm>
        <a:graphic>
          <a:graphicData uri="http://schemas.openxmlformats.org/drawingml/2006/table">
            <a:tbl>
              <a:tblPr firstRow="1" firstCol="1" bandRow="1"/>
              <a:tblGrid>
                <a:gridCol w="1712348"/>
                <a:gridCol w="1973766"/>
                <a:gridCol w="7173815"/>
              </a:tblGrid>
              <a:tr h="83467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0023">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●了解违法行为及违法行为的类别</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违法行为的含义是</a:t>
                      </a:r>
                      <a:r>
                        <a:rPr lang="zh-CN" sz="2400" dirty="0" smtClean="0">
                          <a:solidFill>
                            <a:srgbClr val="000000"/>
                          </a:solidFill>
                          <a:effectLst/>
                          <a:latin typeface="宋体" pitchFamily="2" charset="-122"/>
                          <a:ea typeface="宋体" pitchFamily="2" charset="-122"/>
                          <a:cs typeface="Times New Roman"/>
                        </a:rPr>
                        <a:t>什么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类别</a:t>
                      </a:r>
                      <a:r>
                        <a:rPr lang="zh-CN" sz="2400" dirty="0">
                          <a:solidFill>
                            <a:srgbClr val="000000"/>
                          </a:solidFill>
                          <a:effectLst/>
                          <a:latin typeface="宋体" pitchFamily="2" charset="-122"/>
                          <a:ea typeface="宋体" pitchFamily="2" charset="-122"/>
                          <a:cs typeface="Times New Roman"/>
                        </a:rPr>
                        <a:t>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违法行为</a:t>
                      </a:r>
                      <a:r>
                        <a:rPr lang="zh-CN" sz="2400" dirty="0">
                          <a:solidFill>
                            <a:srgbClr val="000000"/>
                          </a:solidFill>
                          <a:effectLst/>
                          <a:latin typeface="宋体" pitchFamily="2" charset="-122"/>
                          <a:ea typeface="宋体" pitchFamily="2" charset="-122"/>
                          <a:cs typeface="Times New Roman"/>
                        </a:rPr>
                        <a:t>是指违反法律、法规的</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危害</a:t>
                      </a:r>
                      <a:r>
                        <a:rPr lang="zh-CN" sz="2400" dirty="0">
                          <a:solidFill>
                            <a:srgbClr val="000000"/>
                          </a:solidFill>
                          <a:effectLst/>
                          <a:latin typeface="宋体" pitchFamily="2" charset="-122"/>
                          <a:ea typeface="宋体" pitchFamily="2" charset="-122"/>
                          <a:cs typeface="Times New Roman"/>
                        </a:rPr>
                        <a:t>社会的行为</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分类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根据</a:t>
                      </a:r>
                      <a:r>
                        <a:rPr lang="zh-CN" sz="2400" dirty="0">
                          <a:solidFill>
                            <a:srgbClr val="000000"/>
                          </a:solidFill>
                          <a:effectLst/>
                          <a:latin typeface="宋体" pitchFamily="2" charset="-122"/>
                          <a:ea typeface="宋体" pitchFamily="2" charset="-122"/>
                          <a:cs typeface="Times New Roman"/>
                        </a:rPr>
                        <a:t>违反法律的</a:t>
                      </a:r>
                      <a:r>
                        <a:rPr lang="zh-CN" sz="2400" dirty="0" smtClean="0">
                          <a:solidFill>
                            <a:srgbClr val="000000"/>
                          </a:solidFill>
                          <a:effectLst/>
                          <a:latin typeface="宋体" pitchFamily="2" charset="-122"/>
                          <a:ea typeface="宋体" pitchFamily="2" charset="-122"/>
                          <a:cs typeface="Times New Roman"/>
                        </a:rPr>
                        <a:t>类别</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违法行为</a:t>
                      </a:r>
                      <a:r>
                        <a:rPr lang="zh-CN" sz="2400" dirty="0">
                          <a:solidFill>
                            <a:srgbClr val="000000"/>
                          </a:solidFill>
                          <a:effectLst/>
                          <a:latin typeface="宋体" pitchFamily="2" charset="-122"/>
                          <a:ea typeface="宋体" pitchFamily="2" charset="-122"/>
                          <a:cs typeface="Times New Roman"/>
                        </a:rPr>
                        <a:t>分为民事违法行为、行政违法行为和刑事违法行为。民事违法行为和行政违法行为对社会的危害相对</a:t>
                      </a:r>
                      <a:r>
                        <a:rPr lang="zh-CN" sz="2400" dirty="0" smtClean="0">
                          <a:solidFill>
                            <a:srgbClr val="000000"/>
                          </a:solidFill>
                          <a:effectLst/>
                          <a:latin typeface="宋体" pitchFamily="2" charset="-122"/>
                          <a:ea typeface="宋体" pitchFamily="2" charset="-122"/>
                          <a:cs typeface="Times New Roman"/>
                        </a:rPr>
                        <a:t>轻微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称为</a:t>
                      </a:r>
                      <a:r>
                        <a:rPr lang="zh-CN" sz="2400" dirty="0">
                          <a:solidFill>
                            <a:srgbClr val="000000"/>
                          </a:solidFill>
                          <a:effectLst/>
                          <a:latin typeface="宋体" pitchFamily="2" charset="-122"/>
                          <a:ea typeface="宋体" pitchFamily="2" charset="-122"/>
                          <a:cs typeface="Times New Roman"/>
                        </a:rPr>
                        <a:t>一般违法行为。刑事违法行为是违法行为中最严重的一</a:t>
                      </a:r>
                      <a:r>
                        <a:rPr lang="zh-CN" sz="2400" dirty="0" smtClean="0">
                          <a:solidFill>
                            <a:srgbClr val="000000"/>
                          </a:solidFill>
                          <a:effectLst/>
                          <a:latin typeface="宋体" pitchFamily="2" charset="-122"/>
                          <a:ea typeface="宋体" pitchFamily="2" charset="-122"/>
                          <a:cs typeface="Times New Roman"/>
                        </a:rPr>
                        <a:t>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就是</a:t>
                      </a:r>
                      <a:r>
                        <a:rPr lang="zh-CN" sz="2400" dirty="0">
                          <a:solidFill>
                            <a:srgbClr val="000000"/>
                          </a:solidFill>
                          <a:effectLst/>
                          <a:latin typeface="宋体" pitchFamily="2" charset="-122"/>
                          <a:ea typeface="宋体" pitchFamily="2" charset="-122"/>
                          <a:cs typeface="Times New Roman"/>
                        </a:rPr>
                        <a:t>我们常说的犯罪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1294537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372183149"/>
              </p:ext>
            </p:extLst>
          </p:nvPr>
        </p:nvGraphicFramePr>
        <p:xfrm>
          <a:off x="997397" y="1438507"/>
          <a:ext cx="10510662" cy="4991286"/>
        </p:xfrm>
        <a:graphic>
          <a:graphicData uri="http://schemas.openxmlformats.org/drawingml/2006/table">
            <a:tbl>
              <a:tblPr firstRow="1" firstCol="1" bandRow="1"/>
              <a:tblGrid>
                <a:gridCol w="1867394"/>
                <a:gridCol w="1965773"/>
                <a:gridCol w="6677495"/>
              </a:tblGrid>
              <a:tr h="602166">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285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●懂得任何违法行为都要承担相应的法律责任，受到一定的法律制裁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违法行为应该承担的责任有哪些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任何一类违法行为都有其法律</a:t>
                      </a:r>
                      <a:r>
                        <a:rPr lang="zh-CN" sz="2400" dirty="0" smtClean="0">
                          <a:solidFill>
                            <a:srgbClr val="000000"/>
                          </a:solidFill>
                          <a:effectLst/>
                          <a:latin typeface="宋体" pitchFamily="2" charset="-122"/>
                          <a:ea typeface="宋体" pitchFamily="2" charset="-122"/>
                          <a:cs typeface="Times New Roman"/>
                        </a:rPr>
                        <a:t>后果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要承担相应的法律责任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民事</a:t>
                      </a:r>
                      <a:r>
                        <a:rPr lang="zh-CN" sz="2400" dirty="0">
                          <a:solidFill>
                            <a:srgbClr val="000000"/>
                          </a:solidFill>
                          <a:effectLst/>
                          <a:latin typeface="宋体" pitchFamily="2" charset="-122"/>
                          <a:ea typeface="宋体" pitchFamily="2" charset="-122"/>
                          <a:cs typeface="Times New Roman"/>
                        </a:rPr>
                        <a:t>违法行为要承担民事责任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违法行为要受行政制裁</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包括行政处分和行政处罚等</a:t>
                      </a:r>
                      <a:r>
                        <a:rPr lang="zh-CN" sz="2400" dirty="0" smtClean="0">
                          <a:solidFill>
                            <a:srgbClr val="000000"/>
                          </a:solidFill>
                          <a:effectLst/>
                          <a:latin typeface="宋体" pitchFamily="2" charset="-122"/>
                          <a:ea typeface="宋体" pitchFamily="2" charset="-122"/>
                          <a:cs typeface="Times New Roman"/>
                        </a:rPr>
                        <a:t>形式</a:t>
                      </a:r>
                      <a:r>
                        <a:rPr lang="zh-CN" alt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刑事</a:t>
                      </a:r>
                      <a:r>
                        <a:rPr lang="zh-CN" sz="2400" dirty="0">
                          <a:solidFill>
                            <a:srgbClr val="000000"/>
                          </a:solidFill>
                          <a:effectLst/>
                          <a:latin typeface="宋体" pitchFamily="2" charset="-122"/>
                          <a:ea typeface="宋体" pitchFamily="2" charset="-122"/>
                          <a:cs typeface="Times New Roman"/>
                        </a:rPr>
                        <a:t>违法行为要受刑罚处罚</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无论</a:t>
                      </a:r>
                      <a:r>
                        <a:rPr lang="zh-CN" sz="2400" dirty="0">
                          <a:solidFill>
                            <a:srgbClr val="000000"/>
                          </a:solidFill>
                          <a:effectLst/>
                          <a:latin typeface="宋体" pitchFamily="2" charset="-122"/>
                          <a:ea typeface="宋体" pitchFamily="2" charset="-122"/>
                          <a:cs typeface="Times New Roman"/>
                        </a:rPr>
                        <a:t>是一般违法还是</a:t>
                      </a:r>
                      <a:r>
                        <a:rPr lang="zh-CN" sz="2400" dirty="0" smtClean="0">
                          <a:solidFill>
                            <a:srgbClr val="000000"/>
                          </a:solidFill>
                          <a:effectLst/>
                          <a:latin typeface="宋体" pitchFamily="2" charset="-122"/>
                          <a:ea typeface="宋体" pitchFamily="2" charset="-122"/>
                          <a:cs typeface="Times New Roman"/>
                        </a:rPr>
                        <a:t>犯罪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要承担法律责任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6991711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939618688"/>
              </p:ext>
            </p:extLst>
          </p:nvPr>
        </p:nvGraphicFramePr>
        <p:xfrm>
          <a:off x="729768" y="1416205"/>
          <a:ext cx="10859929" cy="4927677"/>
        </p:xfrm>
        <a:graphic>
          <a:graphicData uri="http://schemas.openxmlformats.org/drawingml/2006/table">
            <a:tbl>
              <a:tblPr firstRow="1" firstCol="1" bandRow="1"/>
              <a:tblGrid>
                <a:gridCol w="1812710"/>
                <a:gridCol w="1906859"/>
                <a:gridCol w="7140360"/>
              </a:tblGrid>
              <a:tr h="490654">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702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●懂得任何违法行为都要承担相应的法律责任，受到一定的法律制裁</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怎样遵章守法</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如何警惕身边的违法行为</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如何预防一般违法行为</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认识一般违法行为的</a:t>
                      </a:r>
                      <a:r>
                        <a:rPr lang="zh-CN" sz="2400" dirty="0" smtClean="0">
                          <a:solidFill>
                            <a:srgbClr val="000000"/>
                          </a:solidFill>
                          <a:effectLst/>
                          <a:latin typeface="宋体" pitchFamily="2" charset="-122"/>
                          <a:ea typeface="宋体" pitchFamily="2" charset="-122"/>
                          <a:cs typeface="Times New Roman"/>
                        </a:rPr>
                        <a:t>危害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依法规范自己的行为</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分清</a:t>
                      </a:r>
                      <a:r>
                        <a:rPr lang="zh-CN" sz="2400" dirty="0" smtClean="0">
                          <a:solidFill>
                            <a:srgbClr val="000000"/>
                          </a:solidFill>
                          <a:effectLst/>
                          <a:latin typeface="宋体" pitchFamily="2" charset="-122"/>
                          <a:ea typeface="宋体" pitchFamily="2" charset="-122"/>
                          <a:cs typeface="Times New Roman"/>
                        </a:rPr>
                        <a:t>是非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守法</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严格</a:t>
                      </a:r>
                      <a:r>
                        <a:rPr lang="zh-CN" sz="2400" dirty="0">
                          <a:solidFill>
                            <a:srgbClr val="000000"/>
                          </a:solidFill>
                          <a:effectLst/>
                          <a:latin typeface="宋体" pitchFamily="2" charset="-122"/>
                          <a:ea typeface="宋体" pitchFamily="2" charset="-122"/>
                          <a:cs typeface="Times New Roman"/>
                        </a:rPr>
                        <a:t>遵守治安管理的法律规定</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依法从事民事</a:t>
                      </a:r>
                      <a:r>
                        <a:rPr lang="zh-CN" sz="2400" dirty="0" smtClean="0">
                          <a:solidFill>
                            <a:srgbClr val="000000"/>
                          </a:solidFill>
                          <a:effectLst/>
                          <a:latin typeface="宋体" pitchFamily="2" charset="-122"/>
                          <a:ea typeface="宋体" pitchFamily="2" charset="-122"/>
                          <a:cs typeface="Times New Roman"/>
                        </a:rPr>
                        <a:t>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防范民事侵权行为和合同违约</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既要</a:t>
                      </a:r>
                      <a:r>
                        <a:rPr lang="zh-CN" sz="2400" dirty="0">
                          <a:solidFill>
                            <a:srgbClr val="000000"/>
                          </a:solidFill>
                          <a:effectLst/>
                          <a:latin typeface="宋体" pitchFamily="2" charset="-122"/>
                          <a:ea typeface="宋体" pitchFamily="2" charset="-122"/>
                          <a:cs typeface="Times New Roman"/>
                        </a:rPr>
                        <a:t>维护自己的</a:t>
                      </a:r>
                      <a:r>
                        <a:rPr lang="zh-CN" sz="2400" dirty="0" smtClean="0">
                          <a:solidFill>
                            <a:srgbClr val="000000"/>
                          </a:solidFill>
                          <a:effectLst/>
                          <a:latin typeface="宋体" pitchFamily="2" charset="-122"/>
                          <a:ea typeface="宋体" pitchFamily="2" charset="-122"/>
                          <a:cs typeface="Times New Roman"/>
                        </a:rPr>
                        <a:t>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又要</a:t>
                      </a:r>
                      <a:r>
                        <a:rPr lang="zh-CN" sz="2400" dirty="0">
                          <a:solidFill>
                            <a:srgbClr val="000000"/>
                          </a:solidFill>
                          <a:effectLst/>
                          <a:latin typeface="宋体" pitchFamily="2" charset="-122"/>
                          <a:ea typeface="宋体" pitchFamily="2" charset="-122"/>
                          <a:cs typeface="Times New Roman"/>
                        </a:rPr>
                        <a:t>尊重他人的</a:t>
                      </a:r>
                      <a:r>
                        <a:rPr lang="zh-CN" sz="2400" dirty="0" smtClean="0">
                          <a:solidFill>
                            <a:srgbClr val="000000"/>
                          </a:solidFill>
                          <a:effectLst/>
                          <a:latin typeface="宋体" pitchFamily="2" charset="-122"/>
                          <a:ea typeface="宋体" pitchFamily="2" charset="-122"/>
                          <a:cs typeface="Times New Roman"/>
                        </a:rPr>
                        <a:t>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社会健康和谐发展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6673254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p14="http://schemas.microsoft.com/office/powerpoint/2010/main" xmlns="" val="3531654261"/>
              </p:ext>
            </p:extLst>
          </p:nvPr>
        </p:nvGraphicFramePr>
        <p:xfrm>
          <a:off x="835239" y="1438139"/>
          <a:ext cx="10713155" cy="4170924"/>
        </p:xfrm>
        <a:graphic>
          <a:graphicData uri="http://schemas.openxmlformats.org/drawingml/2006/table">
            <a:tbl>
              <a:tblPr firstRow="1" firstCol="1" bandRow="1"/>
              <a:tblGrid>
                <a:gridCol w="1417307"/>
                <a:gridCol w="1472649"/>
                <a:gridCol w="7823199"/>
              </a:tblGrid>
              <a:tr h="605243">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6568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●了解犯罪及其基本特征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犯罪的含义及特征是什么</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）含义：根据刑法规定，犯罪是具有严重社会危害性、触犯了刑法、应当受到刑罚处罚的行为</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）特征：犯罪是一种严重危害社会的行为。严重社会危害性是犯罪的最本质特征，刑事违法性是犯罪的法律标志，应受刑罚处罚性是犯罪的严重社会危害性和刑事违法性的必然法律后果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3700639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p14="http://schemas.microsoft.com/office/powerpoint/2010/main" xmlns="" val="1109620211"/>
              </p:ext>
            </p:extLst>
          </p:nvPr>
        </p:nvGraphicFramePr>
        <p:xfrm>
          <a:off x="969055" y="1694617"/>
          <a:ext cx="10382888" cy="4262843"/>
        </p:xfrm>
        <a:graphic>
          <a:graphicData uri="http://schemas.openxmlformats.org/drawingml/2006/table">
            <a:tbl>
              <a:tblPr firstRow="1" firstCol="1" bandRow="1"/>
              <a:tblGrid>
                <a:gridCol w="1373614"/>
                <a:gridCol w="1727526"/>
                <a:gridCol w="7281748"/>
              </a:tblGrid>
              <a:tr h="605243">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6568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●了解犯罪及其基本特征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如何理解一般违法行为和犯罪的区别和联系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区别：首先，对社会的危害程度不同。一般违法行为的情节相对轻微，对社会危害不大；犯罪行为具有严重的社会危害性，触犯了刑律，应受刑罚处罚。其次，处罚的方法不同。一般违法行为要承担民事责任或由国家行政机关给予行政制裁。虽然是一种强制性制裁，但它只有行政后果，不能剥夺受处罚人的自由；犯罪是由人民法院依法处以刑罚的行为，是最严厉的强制性制裁，可以没收罪犯的财产、剥夺其政治权利及其他权利，可以判处罪犯有期徒刑、无期徒刑，直至判处死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74624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p14="http://schemas.microsoft.com/office/powerpoint/2010/main" xmlns="" val="4196175964"/>
              </p:ext>
            </p:extLst>
          </p:nvPr>
        </p:nvGraphicFramePr>
        <p:xfrm>
          <a:off x="857543" y="1583105"/>
          <a:ext cx="10349434" cy="4170924"/>
        </p:xfrm>
        <a:graphic>
          <a:graphicData uri="http://schemas.openxmlformats.org/drawingml/2006/table">
            <a:tbl>
              <a:tblPr firstRow="1" firstCol="1" bandRow="1"/>
              <a:tblGrid>
                <a:gridCol w="1369188"/>
                <a:gridCol w="1422651"/>
                <a:gridCol w="7557595"/>
              </a:tblGrid>
              <a:tr h="605243">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6568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●了解犯罪及其基本特征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如何理解一般违法行为和犯罪的区别和联系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联系：首先，二者都是违法行为，都违反国家的法律、法规，犯罪必然违法，违法不一定犯罪。其次，二者都具有社会危害性，都不同程度地损害国家和人民的利益。它们之间没有不可逾越的鸿沟，有一般违法行为的人，如果不改正，发展下去就可能犯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226481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p14="http://schemas.microsoft.com/office/powerpoint/2010/main" xmlns="" val="2729331983"/>
              </p:ext>
            </p:extLst>
          </p:nvPr>
        </p:nvGraphicFramePr>
        <p:xfrm>
          <a:off x="1013660" y="1426987"/>
          <a:ext cx="10171013" cy="5053255"/>
        </p:xfrm>
        <a:graphic>
          <a:graphicData uri="http://schemas.openxmlformats.org/drawingml/2006/table">
            <a:tbl>
              <a:tblPr firstRow="1" firstCol="1" bandRow="1"/>
              <a:tblGrid>
                <a:gridCol w="1655627"/>
                <a:gridCol w="1816461"/>
                <a:gridCol w="6698925"/>
              </a:tblGrid>
              <a:tr h="664135">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010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●了解犯罪及其基本特征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一般违法行为和犯罪没有不可逾越的鸿沟，这对我们青少年有何启示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）一个人如果不加强思想道德修养，不注意防微杜渐，防患于未然，就有可能从犯小错发展到违法犯罪</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）许多犯罪都是从小错误开始的，有错不改，越陷越深，最终会走上犯罪道路</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）我们青少年要从小树立法律意识，增强法治观念，自觉遵纪守法，做有理想、有道德、有文化、有纪律的公民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349383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p14="http://schemas.microsoft.com/office/powerpoint/2010/main" xmlns="" val="259263057"/>
              </p:ext>
            </p:extLst>
          </p:nvPr>
        </p:nvGraphicFramePr>
        <p:xfrm>
          <a:off x="824089" y="1482743"/>
          <a:ext cx="10349434" cy="4784242"/>
        </p:xfrm>
        <a:graphic>
          <a:graphicData uri="http://schemas.openxmlformats.org/drawingml/2006/table">
            <a:tbl>
              <a:tblPr firstRow="1" firstCol="1" bandRow="1"/>
              <a:tblGrid>
                <a:gridCol w="1484213"/>
                <a:gridCol w="1460810"/>
                <a:gridCol w="7404411"/>
              </a:tblGrid>
              <a:tr h="664135">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010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●了解犯罪及其基本特征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怎样加强自我防范</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）我们作为社会成员，要珍惜美好生活，认清犯罪危害，远离犯罪</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）预防犯罪，需要我们杜绝不良行为</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）生活在法治社会，我们应增强法治观念，依法自律，做一个自觉守法的人</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4</a:t>
                      </a:r>
                      <a:r>
                        <a:rPr lang="zh-CN" altLang="en-US" sz="2400" dirty="0" smtClean="0">
                          <a:solidFill>
                            <a:srgbClr val="000000"/>
                          </a:solidFill>
                          <a:effectLst/>
                          <a:latin typeface="宋体" pitchFamily="2" charset="-122"/>
                          <a:ea typeface="宋体" pitchFamily="2" charset="-122"/>
                          <a:cs typeface="Times New Roman"/>
                        </a:rPr>
                        <a:t>）我们要从小事做起，避免沾染不良习气，自觉遵纪守法，防患于未然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4267512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620726203"/>
              </p:ext>
            </p:extLst>
          </p:nvPr>
        </p:nvGraphicFramePr>
        <p:xfrm>
          <a:off x="769155" y="1522864"/>
          <a:ext cx="10437821" cy="4558095"/>
        </p:xfrm>
        <a:graphic>
          <a:graphicData uri="http://schemas.openxmlformats.org/drawingml/2006/table">
            <a:tbl>
              <a:tblPr firstRow="1" firstCol="1" bandRow="1"/>
              <a:tblGrid>
                <a:gridCol w="1630793"/>
                <a:gridCol w="1021937"/>
                <a:gridCol w="2273522"/>
                <a:gridCol w="1709003"/>
                <a:gridCol w="1828800"/>
                <a:gridCol w="1973766"/>
              </a:tblGrid>
              <a:tr h="71263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625">
                <a:tc rowSpan="3">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遵守</a:t>
                      </a:r>
                      <a:r>
                        <a:rPr lang="zh-CN" sz="2400" kern="1200" dirty="0" smtClean="0">
                          <a:solidFill>
                            <a:srgbClr val="FF00FF"/>
                          </a:solidFill>
                          <a:effectLst/>
                          <a:latin typeface="黑体" pitchFamily="49" charset="-122"/>
                          <a:ea typeface="黑体" pitchFamily="49" charset="-122"/>
                          <a:cs typeface="Times New Roman"/>
                        </a:rPr>
                        <a:t>法律</a:t>
                      </a:r>
                      <a:r>
                        <a:rPr lang="en-US" sz="2400" kern="1200" dirty="0" smtClean="0">
                          <a:solidFill>
                            <a:srgbClr val="FF00FF"/>
                          </a:solidFill>
                          <a:effectLst/>
                          <a:latin typeface="黑体" pitchFamily="49" charset="-122"/>
                          <a:ea typeface="黑体" pitchFamily="49" charset="-122"/>
                          <a:cs typeface="Times New Roman"/>
                        </a:rPr>
                        <a:t>，</a:t>
                      </a:r>
                      <a:r>
                        <a:rPr lang="zh-CN" sz="2400" kern="1200" dirty="0" smtClean="0">
                          <a:solidFill>
                            <a:srgbClr val="FF00FF"/>
                          </a:solidFill>
                          <a:effectLst/>
                          <a:latin typeface="黑体" pitchFamily="49" charset="-122"/>
                          <a:ea typeface="黑体" pitchFamily="49" charset="-122"/>
                          <a:cs typeface="Times New Roman"/>
                        </a:rPr>
                        <a:t>依法</a:t>
                      </a:r>
                      <a:r>
                        <a:rPr lang="zh-CN" sz="2400" kern="1200" dirty="0">
                          <a:solidFill>
                            <a:srgbClr val="FF00FF"/>
                          </a:solidFill>
                          <a:effectLst/>
                          <a:latin typeface="黑体" pitchFamily="49" charset="-122"/>
                          <a:ea typeface="黑体" pitchFamily="49" charset="-122"/>
                          <a:cs typeface="Times New Roman"/>
                        </a:rPr>
                        <a:t>办事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2020</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24（2）（3），4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依法办事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625">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24（1），4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依法办事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625">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遵守</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办事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综合论述题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反思类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625">
                <a:tc>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特殊保护</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25（1）（2），6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法律意识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家庭</a:t>
                      </a:r>
                      <a:r>
                        <a:rPr lang="zh-CN" sz="2400" dirty="0">
                          <a:solidFill>
                            <a:srgbClr val="000000"/>
                          </a:solidFill>
                          <a:effectLst/>
                          <a:latin typeface="宋体" pitchFamily="2" charset="-122"/>
                          <a:ea typeface="宋体" pitchFamily="2" charset="-122"/>
                          <a:cs typeface="Times New Roman"/>
                        </a:rPr>
                        <a:t>保护</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表现或说明类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p14="http://schemas.microsoft.com/office/powerpoint/2010/main" xmlns="" val="1781199801"/>
              </p:ext>
            </p:extLst>
          </p:nvPr>
        </p:nvGraphicFramePr>
        <p:xfrm>
          <a:off x="824088" y="1482743"/>
          <a:ext cx="10572457" cy="5025586"/>
        </p:xfrm>
        <a:graphic>
          <a:graphicData uri="http://schemas.openxmlformats.org/drawingml/2006/table">
            <a:tbl>
              <a:tblPr firstRow="1" firstCol="1" bandRow="1"/>
              <a:tblGrid>
                <a:gridCol w="1807600"/>
                <a:gridCol w="1576807"/>
                <a:gridCol w="7188050"/>
              </a:tblGrid>
              <a:tr h="535628">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3746">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●了解刑罚及其种类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刑罚的含义是什么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刑罚又称为刑事处罚、</a:t>
                      </a:r>
                      <a:r>
                        <a:rPr lang="zh-CN" sz="2400" dirty="0" smtClean="0">
                          <a:solidFill>
                            <a:srgbClr val="000000"/>
                          </a:solidFill>
                          <a:effectLst/>
                          <a:latin typeface="宋体" pitchFamily="2" charset="-122"/>
                          <a:ea typeface="宋体" pitchFamily="2" charset="-122"/>
                          <a:cs typeface="Times New Roman"/>
                        </a:rPr>
                        <a:t>刑事处分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指审判机关依法对犯罪分子适用的最严厉的强制性法律制裁</a:t>
                      </a:r>
                      <a:r>
                        <a:rPr lang="zh-CN" sz="2400" dirty="0" smtClean="0">
                          <a:solidFill>
                            <a:srgbClr val="000000"/>
                          </a:solidFill>
                          <a:effectLst/>
                          <a:latin typeface="宋体" pitchFamily="2" charset="-122"/>
                          <a:ea typeface="宋体" pitchFamily="2" charset="-122"/>
                          <a:cs typeface="Times New Roman"/>
                        </a:rPr>
                        <a:t>方法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限制或剥夺犯罪人权益为主要内容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0054">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刑罚的种类有哪些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主刑</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管制、拘役、有期徒刑、无期徒刑、死刑</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和附加刑</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罚金、剥夺政治权利、没收财产、驱逐出境</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主刑只能单独</a:t>
                      </a:r>
                      <a:r>
                        <a:rPr lang="zh-CN" sz="2400" dirty="0" smtClean="0">
                          <a:solidFill>
                            <a:srgbClr val="000000"/>
                          </a:solidFill>
                          <a:effectLst/>
                          <a:latin typeface="宋体" pitchFamily="2" charset="-122"/>
                          <a:ea typeface="宋体" pitchFamily="2" charset="-122"/>
                          <a:cs typeface="Times New Roman"/>
                        </a:rPr>
                        <a:t>使用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不能</a:t>
                      </a:r>
                      <a:r>
                        <a:rPr lang="zh-CN" sz="2400" dirty="0">
                          <a:solidFill>
                            <a:srgbClr val="000000"/>
                          </a:solidFill>
                          <a:effectLst/>
                          <a:latin typeface="宋体" pitchFamily="2" charset="-122"/>
                          <a:ea typeface="宋体" pitchFamily="2" charset="-122"/>
                          <a:cs typeface="Times New Roman"/>
                        </a:rPr>
                        <a:t>附加</a:t>
                      </a:r>
                      <a:r>
                        <a:rPr lang="zh-CN" sz="2400" dirty="0" smtClean="0">
                          <a:solidFill>
                            <a:srgbClr val="000000"/>
                          </a:solidFill>
                          <a:effectLst/>
                          <a:latin typeface="宋体" pitchFamily="2" charset="-122"/>
                          <a:ea typeface="宋体" pitchFamily="2" charset="-122"/>
                          <a:cs typeface="Times New Roman"/>
                        </a:rPr>
                        <a:t>并用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附加刑</a:t>
                      </a:r>
                      <a:r>
                        <a:rPr lang="zh-CN" sz="2400" dirty="0">
                          <a:solidFill>
                            <a:srgbClr val="000000"/>
                          </a:solidFill>
                          <a:effectLst/>
                          <a:latin typeface="宋体" pitchFamily="2" charset="-122"/>
                          <a:ea typeface="宋体" pitchFamily="2" charset="-122"/>
                          <a:cs typeface="Times New Roman"/>
                        </a:rPr>
                        <a:t>可与主刑同时</a:t>
                      </a:r>
                      <a:r>
                        <a:rPr lang="zh-CN" sz="2400" dirty="0" smtClean="0">
                          <a:solidFill>
                            <a:srgbClr val="000000"/>
                          </a:solidFill>
                          <a:effectLst/>
                          <a:latin typeface="宋体" pitchFamily="2" charset="-122"/>
                          <a:ea typeface="宋体" pitchFamily="2" charset="-122"/>
                          <a:cs typeface="Times New Roman"/>
                        </a:rPr>
                        <a:t>并用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可单独</a:t>
                      </a:r>
                      <a:r>
                        <a:rPr lang="zh-CN" sz="2400" dirty="0" smtClean="0">
                          <a:solidFill>
                            <a:srgbClr val="000000"/>
                          </a:solidFill>
                          <a:effectLst/>
                          <a:latin typeface="宋体" pitchFamily="2" charset="-122"/>
                          <a:ea typeface="宋体" pitchFamily="2" charset="-122"/>
                          <a:cs typeface="Times New Roman"/>
                        </a:rPr>
                        <a:t>使用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亦可</a:t>
                      </a:r>
                      <a:r>
                        <a:rPr lang="zh-CN" sz="2400" dirty="0">
                          <a:solidFill>
                            <a:srgbClr val="000000"/>
                          </a:solidFill>
                          <a:effectLst/>
                          <a:latin typeface="宋体" pitchFamily="2" charset="-122"/>
                          <a:ea typeface="宋体" pitchFamily="2" charset="-122"/>
                          <a:cs typeface="Times New Roman"/>
                        </a:rPr>
                        <a:t>叠加</a:t>
                      </a:r>
                      <a:r>
                        <a:rPr lang="zh-CN" sz="2400" dirty="0" smtClean="0">
                          <a:solidFill>
                            <a:srgbClr val="000000"/>
                          </a:solidFill>
                          <a:effectLst/>
                          <a:latin typeface="宋体" pitchFamily="2" charset="-122"/>
                          <a:ea typeface="宋体" pitchFamily="2" charset="-122"/>
                          <a:cs typeface="Times New Roman"/>
                        </a:rPr>
                        <a:t>使用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主刑</a:t>
                      </a:r>
                      <a:r>
                        <a:rPr lang="zh-CN" sz="2400" dirty="0">
                          <a:solidFill>
                            <a:srgbClr val="000000"/>
                          </a:solidFill>
                          <a:effectLst/>
                          <a:latin typeface="宋体" pitchFamily="2" charset="-122"/>
                          <a:ea typeface="宋体" pitchFamily="2" charset="-122"/>
                          <a:cs typeface="Times New Roman"/>
                        </a:rPr>
                        <a:t>在</a:t>
                      </a:r>
                      <a:r>
                        <a:rPr lang="zh-CN" sz="2400" dirty="0" smtClean="0">
                          <a:solidFill>
                            <a:srgbClr val="000000"/>
                          </a:solidFill>
                          <a:effectLst/>
                          <a:latin typeface="宋体" pitchFamily="2" charset="-122"/>
                          <a:ea typeface="宋体" pitchFamily="2" charset="-122"/>
                          <a:cs typeface="Times New Roman"/>
                        </a:rPr>
                        <a:t>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附加刑</a:t>
                      </a:r>
                      <a:r>
                        <a:rPr lang="zh-CN" sz="2400" dirty="0">
                          <a:solidFill>
                            <a:srgbClr val="000000"/>
                          </a:solidFill>
                          <a:effectLst/>
                          <a:latin typeface="宋体" pitchFamily="2" charset="-122"/>
                          <a:ea typeface="宋体" pitchFamily="2" charset="-122"/>
                          <a:cs typeface="Times New Roman"/>
                        </a:rPr>
                        <a:t>在后</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530119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81983" y="2557968"/>
            <a:ext cx="9812398" cy="2862322"/>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树立运用法律维护自己权益的</a:t>
            </a:r>
            <a:r>
              <a:rPr lang="zh-CN" altLang="zh-CN" sz="2400" dirty="0" smtClean="0">
                <a:solidFill>
                  <a:srgbClr val="000000"/>
                </a:solidFill>
                <a:latin typeface="宋体" pitchFamily="2" charset="-122"/>
                <a:ea typeface="宋体" pitchFamily="2" charset="-122"/>
                <a:cs typeface="Times New Roman"/>
              </a:rPr>
              <a:t>意识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知道</a:t>
            </a:r>
            <a:r>
              <a:rPr lang="zh-CN" altLang="zh-CN" sz="2400" dirty="0">
                <a:solidFill>
                  <a:srgbClr val="000000"/>
                </a:solidFill>
                <a:latin typeface="宋体" pitchFamily="2" charset="-122"/>
                <a:ea typeface="宋体" pitchFamily="2" charset="-122"/>
                <a:cs typeface="Times New Roman"/>
              </a:rPr>
              <a:t>获得法律帮助的方式或途径</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统编教材八上第五课</a:t>
            </a:r>
          </a:p>
          <a:p>
            <a:pPr>
              <a:lnSpc>
                <a:spcPct val="15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具有基本的运用法律的</a:t>
            </a:r>
            <a:r>
              <a:rPr lang="zh-CN" altLang="zh-CN" sz="2400" dirty="0" smtClean="0">
                <a:solidFill>
                  <a:srgbClr val="000000"/>
                </a:solidFill>
                <a:latin typeface="宋体" pitchFamily="2" charset="-122"/>
                <a:ea typeface="宋体" pitchFamily="2" charset="-122"/>
                <a:cs typeface="Times New Roman"/>
              </a:rPr>
              <a:t>能力</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学会</a:t>
            </a:r>
            <a:r>
              <a:rPr lang="zh-CN" altLang="zh-CN" sz="2400" dirty="0">
                <a:solidFill>
                  <a:srgbClr val="000000"/>
                </a:solidFill>
                <a:latin typeface="宋体" pitchFamily="2" charset="-122"/>
                <a:ea typeface="宋体" pitchFamily="2" charset="-122"/>
                <a:cs typeface="Times New Roman"/>
              </a:rPr>
              <a:t>依法办事</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统编教材七下第十课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709661"/>
            <a:ext cx="4660535" cy="627895"/>
            <a:chOff x="1034884" y="629878"/>
            <a:chExt cx="4232433" cy="627895"/>
          </a:xfrm>
        </p:grpSpPr>
        <p:sp>
          <p:nvSpPr>
            <p:cNvPr id="12" name="圆角矩形 6"/>
            <p:cNvSpPr/>
            <p:nvPr>
              <p:custDataLst>
                <p:tags r:id="rId1"/>
              </p:custDataLst>
            </p:nvPr>
          </p:nvSpPr>
          <p:spPr>
            <a:xfrm flipH="1">
              <a:off x="2642643" y="664168"/>
              <a:ext cx="2624674"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用法护法</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2</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485896205"/>
              </p:ext>
            </p:extLst>
          </p:nvPr>
        </p:nvGraphicFramePr>
        <p:xfrm>
          <a:off x="807828" y="1502239"/>
          <a:ext cx="10432601" cy="4831654"/>
        </p:xfrm>
        <a:graphic>
          <a:graphicData uri="http://schemas.openxmlformats.org/drawingml/2006/table">
            <a:tbl>
              <a:tblPr firstRow="1" firstCol="1" bandRow="1"/>
              <a:tblGrid>
                <a:gridCol w="2292211"/>
                <a:gridCol w="2308302"/>
                <a:gridCol w="5832088"/>
              </a:tblGrid>
              <a:tr h="61598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1566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●树立运用法律维护自己权益的意识，知道获得法律帮助的方式或途径</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如何依法维护自己的合法权益</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遇到法律问题或者权益受到侵害</a:t>
                      </a:r>
                      <a:r>
                        <a:rPr lang="zh-CN" sz="2400" dirty="0" smtClean="0">
                          <a:solidFill>
                            <a:srgbClr val="000000"/>
                          </a:solidFill>
                          <a:effectLst/>
                          <a:latin typeface="宋体" pitchFamily="2" charset="-122"/>
                          <a:ea typeface="宋体" pitchFamily="2" charset="-122"/>
                          <a:cs typeface="Times New Roman"/>
                        </a:rPr>
                        <a:t>时</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应该怎么办</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在遇到法律问题或者权益受到侵害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及时寻求法律</a:t>
                      </a:r>
                      <a:r>
                        <a:rPr lang="zh-CN" sz="2400" dirty="0" smtClean="0">
                          <a:solidFill>
                            <a:srgbClr val="000000"/>
                          </a:solidFill>
                          <a:effectLst/>
                          <a:latin typeface="宋体" pitchFamily="2" charset="-122"/>
                          <a:ea typeface="宋体" pitchFamily="2" charset="-122"/>
                          <a:cs typeface="Times New Roman"/>
                        </a:rPr>
                        <a:t>救助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依靠</a:t>
                      </a:r>
                      <a:r>
                        <a:rPr lang="zh-CN" sz="2400" dirty="0">
                          <a:solidFill>
                            <a:srgbClr val="000000"/>
                          </a:solidFill>
                          <a:effectLst/>
                          <a:latin typeface="宋体" pitchFamily="2" charset="-122"/>
                          <a:ea typeface="宋体" pitchFamily="2" charset="-122"/>
                          <a:cs typeface="Times New Roman"/>
                        </a:rPr>
                        <a:t>法律维护自己的合法权益</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可以通过法律服务机构来维护</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如</a:t>
                      </a:r>
                      <a:r>
                        <a:rPr lang="zh-CN" sz="2400" dirty="0">
                          <a:solidFill>
                            <a:srgbClr val="000000"/>
                          </a:solidFill>
                          <a:effectLst/>
                          <a:latin typeface="宋体" pitchFamily="2" charset="-122"/>
                          <a:ea typeface="宋体" pitchFamily="2" charset="-122"/>
                          <a:cs typeface="Times New Roman"/>
                        </a:rPr>
                        <a:t>法律服务所、律师事务所、公证处、法律援助中心等</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受到</a:t>
                      </a:r>
                      <a:r>
                        <a:rPr lang="zh-CN" sz="2400" dirty="0">
                          <a:solidFill>
                            <a:srgbClr val="000000"/>
                          </a:solidFill>
                          <a:effectLst/>
                          <a:latin typeface="宋体" pitchFamily="2" charset="-122"/>
                          <a:ea typeface="宋体" pitchFamily="2" charset="-122"/>
                          <a:cs typeface="Times New Roman"/>
                        </a:rPr>
                        <a:t>非法</a:t>
                      </a:r>
                      <a:r>
                        <a:rPr lang="zh-CN" sz="2400" dirty="0" smtClean="0">
                          <a:solidFill>
                            <a:srgbClr val="000000"/>
                          </a:solidFill>
                          <a:effectLst/>
                          <a:latin typeface="宋体" pitchFamily="2" charset="-122"/>
                          <a:ea typeface="宋体" pitchFamily="2" charset="-122"/>
                          <a:cs typeface="Times New Roman"/>
                        </a:rPr>
                        <a:t>侵害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寻求国家的法律救济</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可以依法到公安机关、人民法院或人民检察院中的任何一个机关控告、</a:t>
                      </a:r>
                      <a:r>
                        <a:rPr lang="zh-CN" sz="2400" dirty="0" smtClean="0">
                          <a:solidFill>
                            <a:srgbClr val="000000"/>
                          </a:solidFill>
                          <a:effectLst/>
                          <a:latin typeface="宋体" pitchFamily="2" charset="-122"/>
                          <a:ea typeface="宋体" pitchFamily="2" charset="-122"/>
                          <a:cs typeface="Times New Roman"/>
                        </a:rPr>
                        <a:t>举报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必要</a:t>
                      </a:r>
                      <a:r>
                        <a:rPr lang="zh-CN" sz="2400" dirty="0">
                          <a:solidFill>
                            <a:srgbClr val="000000"/>
                          </a:solidFill>
                          <a:effectLst/>
                          <a:latin typeface="宋体" pitchFamily="2" charset="-122"/>
                          <a:ea typeface="宋体" pitchFamily="2" charset="-122"/>
                          <a:cs typeface="Times New Roman"/>
                        </a:rPr>
                        <a:t>时可以直接向人民法院起诉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727047918"/>
              </p:ext>
            </p:extLst>
          </p:nvPr>
        </p:nvGraphicFramePr>
        <p:xfrm>
          <a:off x="807827" y="1502238"/>
          <a:ext cx="10859929" cy="4976621"/>
        </p:xfrm>
        <a:graphic>
          <a:graphicData uri="http://schemas.openxmlformats.org/drawingml/2006/table">
            <a:tbl>
              <a:tblPr firstRow="1" firstCol="1" bandRow="1"/>
              <a:tblGrid>
                <a:gridCol w="2325666"/>
                <a:gridCol w="1728439"/>
                <a:gridCol w="6805824"/>
              </a:tblGrid>
              <a:tr h="60166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496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●树立运用法律维护自己权益的意识，知道获得法律帮助的方式或途径</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诉讼的含义及地位是</a:t>
                      </a:r>
                      <a:r>
                        <a:rPr lang="zh-CN" sz="2400" dirty="0" smtClean="0">
                          <a:solidFill>
                            <a:srgbClr val="000000"/>
                          </a:solidFill>
                          <a:effectLst/>
                          <a:latin typeface="宋体" pitchFamily="2" charset="-122"/>
                          <a:ea typeface="宋体" pitchFamily="2" charset="-122"/>
                          <a:cs typeface="Times New Roman"/>
                        </a:rPr>
                        <a:t>什么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哪些类型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诉讼</a:t>
                      </a:r>
                      <a:r>
                        <a:rPr lang="zh-CN" sz="2400" dirty="0">
                          <a:solidFill>
                            <a:srgbClr val="000000"/>
                          </a:solidFill>
                          <a:effectLst/>
                          <a:latin typeface="宋体" pitchFamily="2" charset="-122"/>
                          <a:ea typeface="宋体" pitchFamily="2" charset="-122"/>
                          <a:cs typeface="Times New Roman"/>
                        </a:rPr>
                        <a:t>是人民法院在诉讼当事人参与</a:t>
                      </a:r>
                      <a:r>
                        <a:rPr lang="zh-CN" sz="2400" dirty="0" smtClean="0">
                          <a:solidFill>
                            <a:srgbClr val="000000"/>
                          </a:solidFill>
                          <a:effectLst/>
                          <a:latin typeface="宋体" pitchFamily="2" charset="-122"/>
                          <a:ea typeface="宋体" pitchFamily="2" charset="-122"/>
                          <a:cs typeface="Times New Roman"/>
                        </a:rPr>
                        <a:t>下</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依照</a:t>
                      </a:r>
                      <a:r>
                        <a:rPr lang="zh-CN" sz="2400" dirty="0">
                          <a:solidFill>
                            <a:srgbClr val="000000"/>
                          </a:solidFill>
                          <a:effectLst/>
                          <a:latin typeface="宋体" pitchFamily="2" charset="-122"/>
                          <a:ea typeface="宋体" pitchFamily="2" charset="-122"/>
                          <a:cs typeface="Times New Roman"/>
                        </a:rPr>
                        <a:t>法定程序解决纠纷和冲突的活动</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地位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诉讼</a:t>
                      </a:r>
                      <a:r>
                        <a:rPr lang="zh-CN" sz="2400" dirty="0">
                          <a:solidFill>
                            <a:srgbClr val="000000"/>
                          </a:solidFill>
                          <a:effectLst/>
                          <a:latin typeface="宋体" pitchFamily="2" charset="-122"/>
                          <a:ea typeface="宋体" pitchFamily="2" charset="-122"/>
                          <a:cs typeface="Times New Roman"/>
                        </a:rPr>
                        <a:t>是处理纠纷和应对侵害最正规、最权威的</a:t>
                      </a:r>
                      <a:r>
                        <a:rPr lang="zh-CN" sz="2400" dirty="0" smtClean="0">
                          <a:solidFill>
                            <a:srgbClr val="000000"/>
                          </a:solidFill>
                          <a:effectLst/>
                          <a:latin typeface="宋体" pitchFamily="2" charset="-122"/>
                          <a:ea typeface="宋体" pitchFamily="2" charset="-122"/>
                          <a:cs typeface="Times New Roman"/>
                        </a:rPr>
                        <a:t>手段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维护合法权益的最后屏障。如果受到非法侵害后采取其他方式不能</a:t>
                      </a:r>
                      <a:r>
                        <a:rPr lang="zh-CN" sz="2400" dirty="0" smtClean="0">
                          <a:solidFill>
                            <a:srgbClr val="000000"/>
                          </a:solidFill>
                          <a:effectLst/>
                          <a:latin typeface="宋体" pitchFamily="2" charset="-122"/>
                          <a:ea typeface="宋体" pitchFamily="2" charset="-122"/>
                          <a:cs typeface="Times New Roman"/>
                        </a:rPr>
                        <a:t>解决问题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或者</a:t>
                      </a:r>
                      <a:r>
                        <a:rPr lang="zh-CN" sz="2400" dirty="0">
                          <a:solidFill>
                            <a:srgbClr val="000000"/>
                          </a:solidFill>
                          <a:effectLst/>
                          <a:latin typeface="宋体" pitchFamily="2" charset="-122"/>
                          <a:ea typeface="宋体" pitchFamily="2" charset="-122"/>
                          <a:cs typeface="Times New Roman"/>
                        </a:rPr>
                        <a:t>认定只有通过诉讼途径才能维护</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就要使用诉讼</a:t>
                      </a:r>
                      <a:r>
                        <a:rPr lang="zh-CN" sz="2400" dirty="0" smtClean="0">
                          <a:solidFill>
                            <a:srgbClr val="000000"/>
                          </a:solidFill>
                          <a:effectLst/>
                          <a:latin typeface="宋体" pitchFamily="2" charset="-122"/>
                          <a:ea typeface="宋体" pitchFamily="2" charset="-122"/>
                          <a:cs typeface="Times New Roman"/>
                        </a:rPr>
                        <a:t>手段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打官司讨回公道</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类型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民事诉讼</a:t>
                      </a:r>
                      <a:r>
                        <a:rPr lang="zh-CN" sz="2400" dirty="0">
                          <a:solidFill>
                            <a:srgbClr val="000000"/>
                          </a:solidFill>
                          <a:effectLst/>
                          <a:latin typeface="宋体" pitchFamily="2" charset="-122"/>
                          <a:ea typeface="宋体" pitchFamily="2" charset="-122"/>
                          <a:cs typeface="Times New Roman"/>
                        </a:rPr>
                        <a:t>、行政诉讼、刑事诉讼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011879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138789430"/>
              </p:ext>
            </p:extLst>
          </p:nvPr>
        </p:nvGraphicFramePr>
        <p:xfrm>
          <a:off x="807827" y="1502238"/>
          <a:ext cx="10859929" cy="4151430"/>
        </p:xfrm>
        <a:graphic>
          <a:graphicData uri="http://schemas.openxmlformats.org/drawingml/2006/table">
            <a:tbl>
              <a:tblPr firstRow="1" firstCol="1" bandRow="1"/>
              <a:tblGrid>
                <a:gridCol w="2370271"/>
                <a:gridCol w="1806497"/>
                <a:gridCol w="6683161"/>
              </a:tblGrid>
              <a:tr h="60975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168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●树立运用法律维护自己权益的意识，知道获得法律帮助的方式或途径</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怎样应对违法犯罪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同</a:t>
                      </a:r>
                      <a:r>
                        <a:rPr lang="zh-CN" sz="2400" dirty="0">
                          <a:solidFill>
                            <a:srgbClr val="000000"/>
                          </a:solidFill>
                          <a:effectLst/>
                          <a:latin typeface="宋体" pitchFamily="2" charset="-122"/>
                          <a:ea typeface="宋体" pitchFamily="2" charset="-122"/>
                          <a:cs typeface="Times New Roman"/>
                        </a:rPr>
                        <a:t>违法犯罪作</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包括我们青少年在内的全体公民义不容辞的责任。当国家利益、公共利益、本人或他人的权益受到不法侵害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要敢于并善于依法维护正当</a:t>
                      </a:r>
                      <a:r>
                        <a:rPr lang="zh-CN" sz="2400" dirty="0" smtClean="0">
                          <a:solidFill>
                            <a:srgbClr val="000000"/>
                          </a:solidFill>
                          <a:effectLst/>
                          <a:latin typeface="宋体" pitchFamily="2" charset="-122"/>
                          <a:ea typeface="宋体" pitchFamily="2" charset="-122"/>
                          <a:cs typeface="Times New Roman"/>
                        </a:rPr>
                        <a:t>权益</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6949759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209488769"/>
              </p:ext>
            </p:extLst>
          </p:nvPr>
        </p:nvGraphicFramePr>
        <p:xfrm>
          <a:off x="763223" y="1457634"/>
          <a:ext cx="10859929" cy="5043527"/>
        </p:xfrm>
        <a:graphic>
          <a:graphicData uri="http://schemas.openxmlformats.org/drawingml/2006/table">
            <a:tbl>
              <a:tblPr firstRow="1" firstCol="1" bandRow="1"/>
              <a:tblGrid>
                <a:gridCol w="2269909"/>
                <a:gridCol w="1371600"/>
                <a:gridCol w="7218420"/>
              </a:tblGrid>
              <a:tr h="60975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377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●树立运用法律维护自己权益的意识，知道获得法律帮助的方式或途径</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怎样应对违法犯罪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见义勇为</a:t>
                      </a:r>
                      <a:r>
                        <a:rPr lang="zh-CN" sz="2400" dirty="0">
                          <a:solidFill>
                            <a:srgbClr val="000000"/>
                          </a:solidFill>
                          <a:effectLst/>
                          <a:latin typeface="宋体" pitchFamily="2" charset="-122"/>
                          <a:ea typeface="宋体" pitchFamily="2" charset="-122"/>
                          <a:cs typeface="Times New Roman"/>
                        </a:rPr>
                        <a:t>作为高尚的</a:t>
                      </a:r>
                      <a:r>
                        <a:rPr lang="zh-CN" sz="2400" dirty="0" smtClean="0">
                          <a:solidFill>
                            <a:srgbClr val="000000"/>
                          </a:solidFill>
                          <a:effectLst/>
                          <a:latin typeface="宋体" pitchFamily="2" charset="-122"/>
                          <a:ea typeface="宋体" pitchFamily="2" charset="-122"/>
                          <a:cs typeface="Times New Roman"/>
                        </a:rPr>
                        <a:t>品质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历来</a:t>
                      </a:r>
                      <a:r>
                        <a:rPr lang="zh-CN" sz="2400" dirty="0">
                          <a:solidFill>
                            <a:srgbClr val="000000"/>
                          </a:solidFill>
                          <a:effectLst/>
                          <a:latin typeface="宋体" pitchFamily="2" charset="-122"/>
                          <a:ea typeface="宋体" pitchFamily="2" charset="-122"/>
                          <a:cs typeface="Times New Roman"/>
                        </a:rPr>
                        <a:t>受到全社会的褒扬和敬佩。</a:t>
                      </a:r>
                      <a:r>
                        <a:rPr lang="zh-CN" sz="2400" dirty="0" smtClean="0">
                          <a:solidFill>
                            <a:srgbClr val="000000"/>
                          </a:solidFill>
                          <a:effectLst/>
                          <a:latin typeface="宋体" pitchFamily="2" charset="-122"/>
                          <a:ea typeface="宋体" pitchFamily="2" charset="-122"/>
                          <a:cs typeface="Times New Roman"/>
                        </a:rPr>
                        <a:t>但是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身为</a:t>
                      </a:r>
                      <a:r>
                        <a:rPr lang="zh-CN" sz="2400" dirty="0" smtClean="0">
                          <a:solidFill>
                            <a:srgbClr val="000000"/>
                          </a:solidFill>
                          <a:effectLst/>
                          <a:latin typeface="宋体" pitchFamily="2" charset="-122"/>
                          <a:ea typeface="宋体" pitchFamily="2" charset="-122"/>
                          <a:cs typeface="Times New Roman"/>
                        </a:rPr>
                        <a:t>未成年人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体力</a:t>
                      </a:r>
                      <a:r>
                        <a:rPr lang="zh-CN" sz="2400" dirty="0">
                          <a:solidFill>
                            <a:srgbClr val="000000"/>
                          </a:solidFill>
                          <a:effectLst/>
                          <a:latin typeface="宋体" pitchFamily="2" charset="-122"/>
                          <a:ea typeface="宋体" pitchFamily="2" charset="-122"/>
                          <a:cs typeface="Times New Roman"/>
                        </a:rPr>
                        <a:t>不具</a:t>
                      </a:r>
                      <a:r>
                        <a:rPr lang="zh-CN" sz="2400" dirty="0" smtClean="0">
                          <a:solidFill>
                            <a:srgbClr val="000000"/>
                          </a:solidFill>
                          <a:effectLst/>
                          <a:latin typeface="宋体" pitchFamily="2" charset="-122"/>
                          <a:ea typeface="宋体" pitchFamily="2" charset="-122"/>
                          <a:cs typeface="Times New Roman"/>
                        </a:rPr>
                        <a:t>优势</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心智</a:t>
                      </a:r>
                      <a:r>
                        <a:rPr lang="zh-CN" sz="2400" dirty="0">
                          <a:solidFill>
                            <a:srgbClr val="000000"/>
                          </a:solidFill>
                          <a:effectLst/>
                          <a:latin typeface="宋体" pitchFamily="2" charset="-122"/>
                          <a:ea typeface="宋体" pitchFamily="2" charset="-122"/>
                          <a:cs typeface="Times New Roman"/>
                        </a:rPr>
                        <a:t>尚未</a:t>
                      </a:r>
                      <a:r>
                        <a:rPr lang="zh-CN" sz="2400" dirty="0" smtClean="0">
                          <a:solidFill>
                            <a:srgbClr val="000000"/>
                          </a:solidFill>
                          <a:effectLst/>
                          <a:latin typeface="宋体" pitchFamily="2" charset="-122"/>
                          <a:ea typeface="宋体" pitchFamily="2" charset="-122"/>
                          <a:cs typeface="Times New Roman"/>
                        </a:rPr>
                        <a:t>成熟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如果</a:t>
                      </a:r>
                      <a:r>
                        <a:rPr lang="zh-CN" sz="2400" dirty="0">
                          <a:solidFill>
                            <a:srgbClr val="000000"/>
                          </a:solidFill>
                          <a:effectLst/>
                          <a:latin typeface="宋体" pitchFamily="2" charset="-122"/>
                          <a:ea typeface="宋体" pitchFamily="2" charset="-122"/>
                          <a:cs typeface="Times New Roman"/>
                        </a:rPr>
                        <a:t>鲁莽</a:t>
                      </a:r>
                      <a:r>
                        <a:rPr lang="zh-CN" sz="2400" dirty="0" smtClean="0">
                          <a:solidFill>
                            <a:srgbClr val="000000"/>
                          </a:solidFill>
                          <a:effectLst/>
                          <a:latin typeface="宋体" pitchFamily="2" charset="-122"/>
                          <a:ea typeface="宋体" pitchFamily="2" charset="-122"/>
                          <a:cs typeface="Times New Roman"/>
                        </a:rPr>
                        <a:t>行事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极</a:t>
                      </a:r>
                      <a:r>
                        <a:rPr lang="zh-CN" sz="2400" dirty="0">
                          <a:solidFill>
                            <a:srgbClr val="000000"/>
                          </a:solidFill>
                          <a:effectLst/>
                          <a:latin typeface="宋体" pitchFamily="2" charset="-122"/>
                          <a:ea typeface="宋体" pitchFamily="2" charset="-122"/>
                          <a:cs typeface="Times New Roman"/>
                        </a:rPr>
                        <a:t>易受到</a:t>
                      </a:r>
                      <a:r>
                        <a:rPr lang="zh-CN" sz="2400" dirty="0" smtClean="0">
                          <a:solidFill>
                            <a:srgbClr val="000000"/>
                          </a:solidFill>
                          <a:effectLst/>
                          <a:latin typeface="宋体" pitchFamily="2" charset="-122"/>
                          <a:ea typeface="宋体" pitchFamily="2" charset="-122"/>
                          <a:cs typeface="Times New Roman"/>
                        </a:rPr>
                        <a:t>伤害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不利于制止违法犯罪。</a:t>
                      </a:r>
                      <a:r>
                        <a:rPr lang="zh-CN" sz="2400" dirty="0" smtClean="0">
                          <a:solidFill>
                            <a:srgbClr val="000000"/>
                          </a:solidFill>
                          <a:effectLst/>
                          <a:latin typeface="宋体" pitchFamily="2" charset="-122"/>
                          <a:ea typeface="宋体" pitchFamily="2" charset="-122"/>
                          <a:cs typeface="Times New Roman"/>
                        </a:rPr>
                        <a:t>因此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面对违法犯罪</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要善于</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保全自己、减少伤害的前提</a:t>
                      </a:r>
                      <a:r>
                        <a:rPr lang="zh-CN" sz="2400" dirty="0" smtClean="0">
                          <a:solidFill>
                            <a:srgbClr val="000000"/>
                          </a:solidFill>
                          <a:effectLst/>
                          <a:latin typeface="宋体" pitchFamily="2" charset="-122"/>
                          <a:ea typeface="宋体" pitchFamily="2" charset="-122"/>
                          <a:cs typeface="Times New Roman"/>
                        </a:rPr>
                        <a:t>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巧妙</a:t>
                      </a:r>
                      <a:r>
                        <a:rPr lang="zh-CN" sz="2400" dirty="0">
                          <a:solidFill>
                            <a:srgbClr val="000000"/>
                          </a:solidFill>
                          <a:effectLst/>
                          <a:latin typeface="宋体" pitchFamily="2" charset="-122"/>
                          <a:ea typeface="宋体" pitchFamily="2" charset="-122"/>
                          <a:cs typeface="Times New Roman"/>
                        </a:rPr>
                        <a:t>地借助他人或社会的</a:t>
                      </a:r>
                      <a:r>
                        <a:rPr lang="zh-CN" sz="2400" dirty="0" smtClean="0">
                          <a:solidFill>
                            <a:srgbClr val="000000"/>
                          </a:solidFill>
                          <a:effectLst/>
                          <a:latin typeface="宋体" pitchFamily="2" charset="-122"/>
                          <a:ea typeface="宋体" pitchFamily="2" charset="-122"/>
                          <a:cs typeface="Times New Roman"/>
                        </a:rPr>
                        <a:t>力量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采取</a:t>
                      </a:r>
                      <a:r>
                        <a:rPr lang="zh-CN" sz="2400" dirty="0">
                          <a:solidFill>
                            <a:srgbClr val="000000"/>
                          </a:solidFill>
                          <a:effectLst/>
                          <a:latin typeface="宋体" pitchFamily="2" charset="-122"/>
                          <a:ea typeface="宋体" pitchFamily="2" charset="-122"/>
                          <a:cs typeface="Times New Roman"/>
                        </a:rPr>
                        <a:t>机智灵活的</a:t>
                      </a:r>
                      <a:r>
                        <a:rPr lang="zh-CN" sz="2400" dirty="0" smtClean="0">
                          <a:solidFill>
                            <a:srgbClr val="000000"/>
                          </a:solidFill>
                          <a:effectLst/>
                          <a:latin typeface="宋体" pitchFamily="2" charset="-122"/>
                          <a:ea typeface="宋体" pitchFamily="2" charset="-122"/>
                          <a:cs typeface="Times New Roman"/>
                        </a:rPr>
                        <a:t>方式</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a:t>
                      </a:r>
                      <a:r>
                        <a:rPr lang="zh-CN" sz="2400" dirty="0">
                          <a:solidFill>
                            <a:srgbClr val="000000"/>
                          </a:solidFill>
                          <a:effectLst/>
                          <a:latin typeface="宋体" pitchFamily="2" charset="-122"/>
                          <a:ea typeface="宋体" pitchFamily="2" charset="-122"/>
                          <a:cs typeface="Times New Roman"/>
                        </a:rPr>
                        <a:t>违法犯罪作斗争</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积极弘扬社会主义法治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形成</a:t>
                      </a:r>
                      <a:r>
                        <a:rPr lang="zh-CN" sz="2400" dirty="0">
                          <a:solidFill>
                            <a:srgbClr val="000000"/>
                          </a:solidFill>
                          <a:effectLst/>
                          <a:latin typeface="宋体" pitchFamily="2" charset="-122"/>
                          <a:ea typeface="宋体" pitchFamily="2" charset="-122"/>
                          <a:cs typeface="Times New Roman"/>
                        </a:rPr>
                        <a:t>守法光荣、违法可耻的</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做到</a:t>
                      </a:r>
                      <a:r>
                        <a:rPr lang="zh-CN" sz="2400" dirty="0">
                          <a:solidFill>
                            <a:srgbClr val="000000"/>
                          </a:solidFill>
                          <a:effectLst/>
                          <a:latin typeface="宋体" pitchFamily="2" charset="-122"/>
                          <a:ea typeface="宋体" pitchFamily="2" charset="-122"/>
                          <a:cs typeface="Times New Roman"/>
                        </a:rPr>
                        <a:t>自觉守法、遇事找法、解决问题靠</a:t>
                      </a:r>
                      <a:r>
                        <a:rPr lang="zh-CN" sz="2400" dirty="0" smtClean="0">
                          <a:solidFill>
                            <a:srgbClr val="000000"/>
                          </a:solidFill>
                          <a:effectLst/>
                          <a:latin typeface="宋体" pitchFamily="2" charset="-122"/>
                          <a:ea typeface="宋体" pitchFamily="2" charset="-122"/>
                          <a:cs typeface="Times New Roman"/>
                        </a:rPr>
                        <a:t>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成为一名社会主义法治的忠实崇尚者、自觉遵守者和坚定捍卫者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877504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342281185"/>
              </p:ext>
            </p:extLst>
          </p:nvPr>
        </p:nvGraphicFramePr>
        <p:xfrm>
          <a:off x="763223" y="1457634"/>
          <a:ext cx="10859929" cy="4982417"/>
        </p:xfrm>
        <a:graphic>
          <a:graphicData uri="http://schemas.openxmlformats.org/drawingml/2006/table">
            <a:tbl>
              <a:tblPr firstRow="1" firstCol="1" bandRow="1"/>
              <a:tblGrid>
                <a:gridCol w="1756953"/>
                <a:gridCol w="1694985"/>
                <a:gridCol w="7407991"/>
              </a:tblGrid>
              <a:tr h="53843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377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●具有基本的运用法律的能力，学会依法办事</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依法办事对公民有什么要求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认真学法。通过学法能知法、懂</a:t>
                      </a:r>
                      <a:r>
                        <a:rPr lang="zh-CN" sz="2400" dirty="0" smtClean="0">
                          <a:solidFill>
                            <a:srgbClr val="000000"/>
                          </a:solidFill>
                          <a:effectLst/>
                          <a:latin typeface="宋体" pitchFamily="2" charset="-122"/>
                          <a:ea typeface="宋体" pitchFamily="2" charset="-122"/>
                          <a:cs typeface="Times New Roman"/>
                        </a:rPr>
                        <a:t>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更</a:t>
                      </a:r>
                      <a:r>
                        <a:rPr lang="zh-CN" sz="2400" dirty="0">
                          <a:solidFill>
                            <a:srgbClr val="000000"/>
                          </a:solidFill>
                          <a:effectLst/>
                          <a:latin typeface="宋体" pitchFamily="2" charset="-122"/>
                          <a:ea typeface="宋体" pitchFamily="2" charset="-122"/>
                          <a:cs typeface="Times New Roman"/>
                        </a:rPr>
                        <a:t>重要的是通过学法能够把法治精神、法治意识、法治观念铭刻在</a:t>
                      </a:r>
                      <a:r>
                        <a:rPr lang="zh-CN" sz="2400" dirty="0" smtClean="0">
                          <a:solidFill>
                            <a:srgbClr val="000000"/>
                          </a:solidFill>
                          <a:effectLst/>
                          <a:latin typeface="宋体" pitchFamily="2" charset="-122"/>
                          <a:ea typeface="宋体" pitchFamily="2" charset="-122"/>
                          <a:cs typeface="Times New Roman"/>
                        </a:rPr>
                        <a:t>心中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从而</a:t>
                      </a:r>
                      <a:r>
                        <a:rPr lang="zh-CN" sz="2400" dirty="0">
                          <a:solidFill>
                            <a:srgbClr val="000000"/>
                          </a:solidFill>
                          <a:effectLst/>
                          <a:latin typeface="宋体" pitchFamily="2" charset="-122"/>
                          <a:ea typeface="宋体" pitchFamily="2" charset="-122"/>
                          <a:cs typeface="Times New Roman"/>
                        </a:rPr>
                        <a:t>对法治发自内心地拥护和真诚地信仰</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自觉守法。从守法这个层面</a:t>
                      </a:r>
                      <a:r>
                        <a:rPr lang="zh-CN" sz="2400" dirty="0" smtClean="0">
                          <a:solidFill>
                            <a:srgbClr val="000000"/>
                          </a:solidFill>
                          <a:effectLst/>
                          <a:latin typeface="宋体" pitchFamily="2" charset="-122"/>
                          <a:ea typeface="宋体" pitchFamily="2" charset="-122"/>
                          <a:cs typeface="Times New Roman"/>
                        </a:rPr>
                        <a:t>来说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每个</a:t>
                      </a:r>
                      <a:r>
                        <a:rPr lang="zh-CN" sz="2400" dirty="0">
                          <a:solidFill>
                            <a:srgbClr val="000000"/>
                          </a:solidFill>
                          <a:effectLst/>
                          <a:latin typeface="宋体" pitchFamily="2" charset="-122"/>
                          <a:ea typeface="宋体" pitchFamily="2" charset="-122"/>
                          <a:cs typeface="Times New Roman"/>
                        </a:rPr>
                        <a:t>公民都是推进法治的主角。因而在现实生活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每个公民都应事事处处担负起自觉守法的责任和义务</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敢于护法。每个公民不仅要做法治的忠实崇尚者、自觉遵守</a:t>
                      </a:r>
                      <a:r>
                        <a:rPr lang="zh-CN" sz="2400" dirty="0" smtClean="0">
                          <a:solidFill>
                            <a:srgbClr val="000000"/>
                          </a:solidFill>
                          <a:effectLst/>
                          <a:latin typeface="宋体" pitchFamily="2" charset="-122"/>
                          <a:ea typeface="宋体" pitchFamily="2" charset="-122"/>
                          <a:cs typeface="Times New Roman"/>
                        </a:rPr>
                        <a:t>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应当好法治的坚定捍卫者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0728364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700094659"/>
              </p:ext>
            </p:extLst>
          </p:nvPr>
        </p:nvGraphicFramePr>
        <p:xfrm>
          <a:off x="1376540" y="1658358"/>
          <a:ext cx="9897343" cy="4679558"/>
        </p:xfrm>
        <a:graphic>
          <a:graphicData uri="http://schemas.openxmlformats.org/drawingml/2006/table">
            <a:tbl>
              <a:tblPr firstRow="1" firstCol="1" bandRow="1"/>
              <a:tblGrid>
                <a:gridCol w="1733339"/>
                <a:gridCol w="1417516"/>
                <a:gridCol w="6746488"/>
              </a:tblGrid>
              <a:tr h="51116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091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●具有基本的运用法律的能力，学会依法办事</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青少年学法守法有什么重要意义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认真</a:t>
                      </a:r>
                      <a:r>
                        <a:rPr lang="zh-CN" sz="2400" dirty="0">
                          <a:solidFill>
                            <a:srgbClr val="000000"/>
                          </a:solidFill>
                          <a:effectLst/>
                          <a:latin typeface="宋体" pitchFamily="2" charset="-122"/>
                          <a:ea typeface="宋体" pitchFamily="2" charset="-122"/>
                          <a:cs typeface="Times New Roman"/>
                        </a:rPr>
                        <a:t>学</a:t>
                      </a:r>
                      <a:r>
                        <a:rPr lang="zh-CN" sz="2400" dirty="0" smtClean="0">
                          <a:solidFill>
                            <a:srgbClr val="000000"/>
                          </a:solidFill>
                          <a:effectLst/>
                          <a:latin typeface="宋体" pitchFamily="2" charset="-122"/>
                          <a:ea typeface="宋体" pitchFamily="2" charset="-122"/>
                          <a:cs typeface="Times New Roman"/>
                        </a:rPr>
                        <a:t>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能够</a:t>
                      </a:r>
                      <a:r>
                        <a:rPr lang="zh-CN" sz="2400" dirty="0">
                          <a:solidFill>
                            <a:srgbClr val="000000"/>
                          </a:solidFill>
                          <a:effectLst/>
                          <a:latin typeface="宋体" pitchFamily="2" charset="-122"/>
                          <a:ea typeface="宋体" pitchFamily="2" charset="-122"/>
                          <a:cs typeface="Times New Roman"/>
                        </a:rPr>
                        <a:t>促进青少年依法</a:t>
                      </a:r>
                      <a:r>
                        <a:rPr lang="zh-CN" sz="2400" dirty="0" smtClean="0">
                          <a:solidFill>
                            <a:srgbClr val="000000"/>
                          </a:solidFill>
                          <a:effectLst/>
                          <a:latin typeface="宋体" pitchFamily="2" charset="-122"/>
                          <a:ea typeface="宋体" pitchFamily="2" charset="-122"/>
                          <a:cs typeface="Times New Roman"/>
                        </a:rPr>
                        <a:t>律己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养成</a:t>
                      </a:r>
                      <a:r>
                        <a:rPr lang="zh-CN" sz="2400" dirty="0">
                          <a:solidFill>
                            <a:srgbClr val="000000"/>
                          </a:solidFill>
                          <a:effectLst/>
                          <a:latin typeface="宋体" pitchFamily="2" charset="-122"/>
                          <a:ea typeface="宋体" pitchFamily="2" charset="-122"/>
                          <a:cs typeface="Times New Roman"/>
                        </a:rPr>
                        <a:t>遵纪守法的良好习惯</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能够</a:t>
                      </a:r>
                      <a:r>
                        <a:rPr lang="zh-CN" sz="2400" dirty="0">
                          <a:solidFill>
                            <a:srgbClr val="000000"/>
                          </a:solidFill>
                          <a:effectLst/>
                          <a:latin typeface="宋体" pitchFamily="2" charset="-122"/>
                          <a:ea typeface="宋体" pitchFamily="2" charset="-122"/>
                          <a:cs typeface="Times New Roman"/>
                        </a:rPr>
                        <a:t>促进青少年依法行使公民权利和履行公民</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维护自己的合法权益</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学</a:t>
                      </a:r>
                      <a:r>
                        <a:rPr lang="zh-CN" sz="2400" dirty="0">
                          <a:solidFill>
                            <a:srgbClr val="000000"/>
                          </a:solidFill>
                          <a:effectLst/>
                          <a:latin typeface="宋体" pitchFamily="2" charset="-122"/>
                          <a:ea typeface="宋体" pitchFamily="2" charset="-122"/>
                          <a:cs typeface="Times New Roman"/>
                        </a:rPr>
                        <a:t>法守法对建设社会主义法治国家具有重要意义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9173261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517235182"/>
              </p:ext>
            </p:extLst>
          </p:nvPr>
        </p:nvGraphicFramePr>
        <p:xfrm>
          <a:off x="1376539" y="1658358"/>
          <a:ext cx="10086914" cy="4679558"/>
        </p:xfrm>
        <a:graphic>
          <a:graphicData uri="http://schemas.openxmlformats.org/drawingml/2006/table">
            <a:tbl>
              <a:tblPr firstRow="1" firstCol="1" bandRow="1"/>
              <a:tblGrid>
                <a:gridCol w="1766539"/>
                <a:gridCol w="1369114"/>
                <a:gridCol w="6951261"/>
              </a:tblGrid>
              <a:tr h="51116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091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●具有基本的运用法律的能力，学会依法办事</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如何运用法律维护自己的合法权益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自觉依法律己、依法做事、依法维</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既是</a:t>
                      </a:r>
                      <a:r>
                        <a:rPr lang="zh-CN" sz="2400" dirty="0">
                          <a:solidFill>
                            <a:srgbClr val="000000"/>
                          </a:solidFill>
                          <a:effectLst/>
                          <a:latin typeface="宋体" pitchFamily="2" charset="-122"/>
                          <a:ea typeface="宋体" pitchFamily="2" charset="-122"/>
                          <a:cs typeface="Times New Roman"/>
                        </a:rPr>
                        <a:t>在维护法律的尊严、社会的</a:t>
                      </a:r>
                      <a:r>
                        <a:rPr lang="zh-CN" sz="2400" dirty="0" smtClean="0">
                          <a:solidFill>
                            <a:srgbClr val="000000"/>
                          </a:solidFill>
                          <a:effectLst/>
                          <a:latin typeface="宋体" pitchFamily="2" charset="-122"/>
                          <a:ea typeface="宋体" pitchFamily="2" charset="-122"/>
                          <a:cs typeface="Times New Roman"/>
                        </a:rPr>
                        <a:t>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是在有效地保护自己的健康成长</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现实生活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当</a:t>
                      </a:r>
                      <a:r>
                        <a:rPr lang="zh-CN" sz="2400" dirty="0">
                          <a:solidFill>
                            <a:srgbClr val="000000"/>
                          </a:solidFill>
                          <a:effectLst/>
                          <a:latin typeface="宋体" pitchFamily="2" charset="-122"/>
                          <a:ea typeface="宋体" pitchFamily="2" charset="-122"/>
                          <a:cs typeface="Times New Roman"/>
                        </a:rPr>
                        <a:t>我们的合法权益受到非法侵害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学会运用掌握的法律</a:t>
                      </a:r>
                      <a:r>
                        <a:rPr lang="zh-CN" sz="2400" dirty="0" smtClean="0">
                          <a:solidFill>
                            <a:srgbClr val="000000"/>
                          </a:solidFill>
                          <a:effectLst/>
                          <a:latin typeface="宋体" pitchFamily="2" charset="-122"/>
                          <a:ea typeface="宋体" pitchFamily="2" charset="-122"/>
                          <a:cs typeface="Times New Roman"/>
                        </a:rPr>
                        <a:t>常识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拿起</a:t>
                      </a:r>
                      <a:r>
                        <a:rPr lang="zh-CN" sz="2400" dirty="0">
                          <a:solidFill>
                            <a:srgbClr val="000000"/>
                          </a:solidFill>
                          <a:effectLst/>
                          <a:latin typeface="宋体" pitchFamily="2" charset="-122"/>
                          <a:ea typeface="宋体" pitchFamily="2" charset="-122"/>
                          <a:cs typeface="Times New Roman"/>
                        </a:rPr>
                        <a:t>法律</a:t>
                      </a:r>
                      <a:r>
                        <a:rPr lang="zh-CN" sz="2400" dirty="0" smtClean="0">
                          <a:solidFill>
                            <a:srgbClr val="000000"/>
                          </a:solidFill>
                          <a:effectLst/>
                          <a:latin typeface="宋体" pitchFamily="2" charset="-122"/>
                          <a:ea typeface="宋体" pitchFamily="2" charset="-122"/>
                          <a:cs typeface="Times New Roman"/>
                        </a:rPr>
                        <a:t>武器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自身的合法权益。当国家、集体、他人的权益受到非法侵害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也要加以</a:t>
                      </a:r>
                      <a:r>
                        <a:rPr lang="zh-CN" sz="2400" dirty="0" smtClean="0">
                          <a:solidFill>
                            <a:srgbClr val="000000"/>
                          </a:solidFill>
                          <a:effectLst/>
                          <a:latin typeface="宋体" pitchFamily="2" charset="-122"/>
                          <a:ea typeface="宋体" pitchFamily="2" charset="-122"/>
                          <a:cs typeface="Times New Roman"/>
                        </a:rPr>
                        <a:t>维护</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1878422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18915996"/>
              </p:ext>
            </p:extLst>
          </p:nvPr>
        </p:nvGraphicFramePr>
        <p:xfrm>
          <a:off x="1376540" y="1658358"/>
          <a:ext cx="9462445" cy="4679558"/>
        </p:xfrm>
        <a:graphic>
          <a:graphicData uri="http://schemas.openxmlformats.org/drawingml/2006/table">
            <a:tbl>
              <a:tblPr firstRow="1" firstCol="1" bandRow="1"/>
              <a:tblGrid>
                <a:gridCol w="1478172"/>
                <a:gridCol w="1393903"/>
                <a:gridCol w="6590370"/>
              </a:tblGrid>
              <a:tr h="51116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091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●具有基本的运用法律的能力，学会依法办事</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如何运用法律维护自己的合法权益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同违法犯罪现象作</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公民义不容辞的责任。当发现违法犯罪现象</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要灵活机智地与其作斗争。如及时拨打“</a:t>
                      </a:r>
                      <a:r>
                        <a:rPr lang="en-US" sz="2400" dirty="0">
                          <a:solidFill>
                            <a:srgbClr val="000000"/>
                          </a:solidFill>
                          <a:effectLst/>
                          <a:latin typeface="宋体" pitchFamily="2" charset="-122"/>
                          <a:ea typeface="宋体" pitchFamily="2" charset="-122"/>
                          <a:cs typeface="Times New Roman"/>
                        </a:rPr>
                        <a:t>110</a:t>
                      </a:r>
                      <a:r>
                        <a:rPr lang="zh-CN" sz="2400" dirty="0">
                          <a:solidFill>
                            <a:srgbClr val="000000"/>
                          </a:solidFill>
                          <a:effectLst/>
                          <a:latin typeface="宋体" pitchFamily="2" charset="-122"/>
                          <a:ea typeface="宋体" pitchFamily="2" charset="-122"/>
                          <a:cs typeface="Times New Roman"/>
                        </a:rPr>
                        <a:t>”报警、主动向公安机关提供证据和线索、积极协助司法机关侦破案件等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6717656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0908" y="1416142"/>
            <a:ext cx="7844536" cy="4154984"/>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20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该讲属于整个法律板块最基础的</a:t>
            </a:r>
            <a:r>
              <a:rPr lang="zh-CN" altLang="en-US" sz="2400" dirty="0" smtClean="0">
                <a:latin typeface="宋体" pitchFamily="2" charset="-122"/>
                <a:ea typeface="宋体" pitchFamily="2" charset="-122"/>
              </a:rPr>
              <a:t>内容，尤其</a:t>
            </a:r>
            <a:r>
              <a:rPr lang="zh-CN" altLang="en-US" sz="2400" dirty="0">
                <a:latin typeface="宋体" pitchFamily="2" charset="-122"/>
                <a:ea typeface="宋体" pitchFamily="2" charset="-122"/>
              </a:rPr>
              <a:t>是违法、犯罪、违法与犯罪的区别等内容是形成法律意识、法治观念的前提。复习时应该从具体案例中体会相关的法律</a:t>
            </a:r>
            <a:r>
              <a:rPr lang="zh-CN" altLang="en-US" sz="2400" dirty="0" smtClean="0">
                <a:latin typeface="宋体" pitchFamily="2" charset="-122"/>
                <a:ea typeface="宋体" pitchFamily="2" charset="-122"/>
              </a:rPr>
              <a:t>知识，用</a:t>
            </a:r>
            <a:r>
              <a:rPr lang="zh-CN" altLang="en-US" sz="2400" dirty="0">
                <a:latin typeface="宋体" pitchFamily="2" charset="-122"/>
                <a:ea typeface="宋体" pitchFamily="2" charset="-122"/>
              </a:rPr>
              <a:t>法律知识分析具体</a:t>
            </a:r>
            <a:r>
              <a:rPr lang="zh-CN" altLang="en-US" sz="2400" dirty="0" smtClean="0">
                <a:latin typeface="宋体" pitchFamily="2" charset="-122"/>
                <a:ea typeface="宋体" pitchFamily="2" charset="-122"/>
              </a:rPr>
              <a:t>案例，在</a:t>
            </a:r>
            <a:r>
              <a:rPr lang="zh-CN" altLang="en-US" sz="2400" dirty="0">
                <a:latin typeface="宋体" pitchFamily="2" charset="-122"/>
                <a:ea typeface="宋体" pitchFamily="2" charset="-122"/>
              </a:rPr>
              <a:t>这个过程中理解所学</a:t>
            </a:r>
            <a:r>
              <a:rPr lang="zh-CN" altLang="en-US" sz="2400" dirty="0" smtClean="0">
                <a:latin typeface="宋体" pitchFamily="2" charset="-122"/>
                <a:ea typeface="宋体" pitchFamily="2" charset="-122"/>
              </a:rPr>
              <a:t>内容，提高能力，增强法律意识，善用法律，依法</a:t>
            </a:r>
            <a:r>
              <a:rPr lang="zh-CN" altLang="en-US" sz="2400" dirty="0">
                <a:latin typeface="宋体" pitchFamily="2" charset="-122"/>
                <a:ea typeface="宋体" pitchFamily="2" charset="-122"/>
              </a:rPr>
              <a:t>维权</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1618735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679055864"/>
              </p:ext>
            </p:extLst>
          </p:nvPr>
        </p:nvGraphicFramePr>
        <p:xfrm>
          <a:off x="1343086" y="1513392"/>
          <a:ext cx="9841587" cy="4937760"/>
        </p:xfrm>
        <a:graphic>
          <a:graphicData uri="http://schemas.openxmlformats.org/drawingml/2006/table">
            <a:tbl>
              <a:tblPr firstRow="1" firstCol="1" bandRow="1"/>
              <a:tblGrid>
                <a:gridCol w="1723575"/>
                <a:gridCol w="1471885"/>
                <a:gridCol w="6646127"/>
              </a:tblGrid>
              <a:tr h="51116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091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●具有基本的运用法律的能力，学会依法办事</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如何依法</a:t>
                      </a:r>
                      <a:r>
                        <a:rPr lang="zh-CN" sz="2400" dirty="0" smtClean="0">
                          <a:solidFill>
                            <a:srgbClr val="000000"/>
                          </a:solidFill>
                          <a:effectLst/>
                          <a:latin typeface="宋体" pitchFamily="2" charset="-122"/>
                          <a:ea typeface="宋体" pitchFamily="2" charset="-122"/>
                          <a:cs typeface="Times New Roman"/>
                        </a:rPr>
                        <a:t>办事</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依法办事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就要</a:t>
                      </a:r>
                      <a:r>
                        <a:rPr lang="zh-CN" sz="2400" dirty="0">
                          <a:solidFill>
                            <a:srgbClr val="000000"/>
                          </a:solidFill>
                          <a:effectLst/>
                          <a:latin typeface="宋体" pitchFamily="2" charset="-122"/>
                          <a:ea typeface="宋体" pitchFamily="2" charset="-122"/>
                          <a:cs typeface="Times New Roman"/>
                        </a:rPr>
                        <a:t>遵守各种法律法规。遇到问题需要</a:t>
                      </a:r>
                      <a:r>
                        <a:rPr lang="zh-CN" sz="2400" dirty="0" smtClean="0">
                          <a:solidFill>
                            <a:srgbClr val="000000"/>
                          </a:solidFill>
                          <a:effectLst/>
                          <a:latin typeface="宋体" pitchFamily="2" charset="-122"/>
                          <a:ea typeface="宋体" pitchFamily="2" charset="-122"/>
                          <a:cs typeface="Times New Roman"/>
                        </a:rPr>
                        <a:t>解决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通过法治方式表达自身合法的诉求和愿望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实现自身权利的过程</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还要</a:t>
                      </a:r>
                      <a:r>
                        <a:rPr lang="zh-CN" sz="2400" dirty="0">
                          <a:solidFill>
                            <a:srgbClr val="000000"/>
                          </a:solidFill>
                          <a:effectLst/>
                          <a:latin typeface="宋体" pitchFamily="2" charset="-122"/>
                          <a:ea typeface="宋体" pitchFamily="2" charset="-122"/>
                          <a:cs typeface="Times New Roman"/>
                        </a:rPr>
                        <a:t>自觉维护他人和集体的合法权益</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依法办事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就要</a:t>
                      </a:r>
                      <a:r>
                        <a:rPr lang="zh-CN" sz="2400" dirty="0">
                          <a:solidFill>
                            <a:srgbClr val="000000"/>
                          </a:solidFill>
                          <a:effectLst/>
                          <a:latin typeface="宋体" pitchFamily="2" charset="-122"/>
                          <a:ea typeface="宋体" pitchFamily="2" charset="-122"/>
                          <a:cs typeface="Times New Roman"/>
                        </a:rPr>
                        <a:t>养成尊法学法守法用法的</a:t>
                      </a:r>
                      <a:r>
                        <a:rPr lang="zh-CN" sz="2400" dirty="0" smtClean="0">
                          <a:solidFill>
                            <a:srgbClr val="000000"/>
                          </a:solidFill>
                          <a:effectLst/>
                          <a:latin typeface="宋体" pitchFamily="2" charset="-122"/>
                          <a:ea typeface="宋体" pitchFamily="2" charset="-122"/>
                          <a:cs typeface="Times New Roman"/>
                        </a:rPr>
                        <a:t>习惯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逐步</a:t>
                      </a:r>
                      <a:r>
                        <a:rPr lang="zh-CN" sz="2400" dirty="0">
                          <a:solidFill>
                            <a:srgbClr val="000000"/>
                          </a:solidFill>
                          <a:effectLst/>
                          <a:latin typeface="宋体" pitchFamily="2" charset="-122"/>
                          <a:ea typeface="宋体" pitchFamily="2" charset="-122"/>
                          <a:cs typeface="Times New Roman"/>
                        </a:rPr>
                        <a:t>成长为社会主义法治的忠实崇尚</a:t>
                      </a:r>
                      <a:r>
                        <a:rPr lang="zh-CN" sz="2400" dirty="0" smtClean="0">
                          <a:solidFill>
                            <a:srgbClr val="000000"/>
                          </a:solidFill>
                          <a:effectLst/>
                          <a:latin typeface="宋体" pitchFamily="2" charset="-122"/>
                          <a:ea typeface="宋体" pitchFamily="2" charset="-122"/>
                          <a:cs typeface="Times New Roman"/>
                        </a:rPr>
                        <a:t>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遵守</a:t>
                      </a:r>
                      <a:r>
                        <a:rPr lang="zh-CN" sz="2400" dirty="0" smtClean="0">
                          <a:solidFill>
                            <a:srgbClr val="000000"/>
                          </a:solidFill>
                          <a:effectLst/>
                          <a:latin typeface="宋体" pitchFamily="2" charset="-122"/>
                          <a:ea typeface="宋体" pitchFamily="2" charset="-122"/>
                          <a:cs typeface="Times New Roman"/>
                        </a:rPr>
                        <a:t>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坚定</a:t>
                      </a:r>
                      <a:r>
                        <a:rPr lang="zh-CN" sz="2400" dirty="0">
                          <a:solidFill>
                            <a:srgbClr val="000000"/>
                          </a:solidFill>
                          <a:effectLst/>
                          <a:latin typeface="宋体" pitchFamily="2" charset="-122"/>
                          <a:ea typeface="宋体" pitchFamily="2" charset="-122"/>
                          <a:cs typeface="Times New Roman"/>
                        </a:rPr>
                        <a:t>捍卫者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519898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981982" y="2557968"/>
            <a:ext cx="10280749" cy="3600986"/>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懂得未成年人需要特殊保护</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统编教材七下第十课</a:t>
            </a: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知道家庭保护、学校保护、社会保护、司法保护、网络保护和政府保护的基本</a:t>
            </a:r>
            <a:r>
              <a:rPr lang="zh-CN" altLang="zh-CN" sz="2400" dirty="0" smtClean="0">
                <a:solidFill>
                  <a:srgbClr val="000000"/>
                </a:solidFill>
                <a:latin typeface="宋体" pitchFamily="2" charset="-122"/>
                <a:ea typeface="宋体" pitchFamily="2" charset="-122"/>
                <a:cs typeface="Times New Roman"/>
              </a:rPr>
              <a:t>内容</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感受</a:t>
            </a:r>
            <a:r>
              <a:rPr lang="zh-CN" altLang="zh-CN" sz="2400" dirty="0">
                <a:solidFill>
                  <a:srgbClr val="000000"/>
                </a:solidFill>
                <a:latin typeface="宋体" pitchFamily="2" charset="-122"/>
                <a:ea typeface="宋体" pitchFamily="2" charset="-122"/>
                <a:cs typeface="Times New Roman"/>
              </a:rPr>
              <a:t>法律对未成年人的特殊</a:t>
            </a:r>
            <a:r>
              <a:rPr lang="zh-CN" altLang="zh-CN" sz="2400" dirty="0" smtClean="0">
                <a:solidFill>
                  <a:srgbClr val="000000"/>
                </a:solidFill>
                <a:latin typeface="宋体" pitchFamily="2" charset="-122"/>
                <a:ea typeface="宋体" pitchFamily="2" charset="-122"/>
                <a:cs typeface="Times New Roman"/>
              </a:rPr>
              <a:t>保护</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统编教材七下第十课</a:t>
            </a:r>
          </a:p>
          <a:p>
            <a:pPr>
              <a:lnSpc>
                <a:spcPct val="20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增强自我保护</a:t>
            </a:r>
            <a:r>
              <a:rPr lang="zh-CN" altLang="zh-CN" sz="2400" dirty="0" smtClean="0">
                <a:solidFill>
                  <a:srgbClr val="000000"/>
                </a:solidFill>
                <a:latin typeface="宋体" pitchFamily="2" charset="-122"/>
                <a:ea typeface="宋体" pitchFamily="2" charset="-122"/>
                <a:cs typeface="Times New Roman"/>
              </a:rPr>
              <a:t>意识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提高</a:t>
            </a:r>
            <a:r>
              <a:rPr lang="zh-CN" altLang="zh-CN" sz="2400" dirty="0">
                <a:solidFill>
                  <a:srgbClr val="000000"/>
                </a:solidFill>
                <a:latin typeface="宋体" pitchFamily="2" charset="-122"/>
                <a:ea typeface="宋体" pitchFamily="2" charset="-122"/>
                <a:cs typeface="Times New Roman"/>
              </a:rPr>
              <a:t>自我保护能力</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统编教材七下第十课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6489334" cy="627895"/>
            <a:chOff x="1034884" y="629878"/>
            <a:chExt cx="5893244" cy="627895"/>
          </a:xfrm>
        </p:grpSpPr>
        <p:sp>
          <p:nvSpPr>
            <p:cNvPr id="12" name="圆角矩形 6"/>
            <p:cNvSpPr/>
            <p:nvPr>
              <p:custDataLst>
                <p:tags r:id="rId1"/>
              </p:custDataLst>
            </p:nvPr>
          </p:nvSpPr>
          <p:spPr>
            <a:xfrm flipH="1">
              <a:off x="2642643" y="664168"/>
              <a:ext cx="428548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法律保护，健康成长</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3</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extLst>
      <p:ext uri="{BB962C8B-B14F-4D97-AF65-F5344CB8AC3E}">
        <p14:creationId xmlns:p14="http://schemas.microsoft.com/office/powerpoint/2010/main" xmlns="" val="6509154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994131395"/>
              </p:ext>
            </p:extLst>
          </p:nvPr>
        </p:nvGraphicFramePr>
        <p:xfrm>
          <a:off x="729769" y="1653711"/>
          <a:ext cx="10923255" cy="4594690"/>
        </p:xfrm>
        <a:graphic>
          <a:graphicData uri="http://schemas.openxmlformats.org/drawingml/2006/table">
            <a:tbl>
              <a:tblPr firstRow="1" firstCol="1" bandRow="1"/>
              <a:tblGrid>
                <a:gridCol w="1788185"/>
                <a:gridCol w="1466123"/>
                <a:gridCol w="7668947"/>
              </a:tblGrid>
              <a:tr h="63229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●懂得未成年人需要特殊保护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特殊保护未成年人的原因是什么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未成年人</a:t>
                      </a:r>
                      <a:r>
                        <a:rPr lang="zh-CN" sz="2400" dirty="0">
                          <a:solidFill>
                            <a:srgbClr val="000000"/>
                          </a:solidFill>
                          <a:effectLst/>
                          <a:latin typeface="宋体" pitchFamily="2" charset="-122"/>
                          <a:ea typeface="宋体" pitchFamily="2" charset="-122"/>
                          <a:cs typeface="Times New Roman"/>
                        </a:rPr>
                        <a:t>身心发育尚不</a:t>
                      </a:r>
                      <a:r>
                        <a:rPr lang="zh-CN" sz="2400" dirty="0" smtClean="0">
                          <a:solidFill>
                            <a:srgbClr val="000000"/>
                          </a:solidFill>
                          <a:effectLst/>
                          <a:latin typeface="宋体" pitchFamily="2" charset="-122"/>
                          <a:ea typeface="宋体" pitchFamily="2" charset="-122"/>
                          <a:cs typeface="Times New Roman"/>
                        </a:rPr>
                        <a:t>成熟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自我</a:t>
                      </a:r>
                      <a:r>
                        <a:rPr lang="zh-CN" sz="2400" dirty="0">
                          <a:solidFill>
                            <a:srgbClr val="000000"/>
                          </a:solidFill>
                          <a:effectLst/>
                          <a:latin typeface="宋体" pitchFamily="2" charset="-122"/>
                          <a:ea typeface="宋体" pitchFamily="2" charset="-122"/>
                          <a:cs typeface="Times New Roman"/>
                        </a:rPr>
                        <a:t>保护能力</a:t>
                      </a:r>
                      <a:r>
                        <a:rPr lang="zh-CN" sz="2400" dirty="0" smtClean="0">
                          <a:solidFill>
                            <a:srgbClr val="000000"/>
                          </a:solidFill>
                          <a:effectLst/>
                          <a:latin typeface="宋体" pitchFamily="2" charset="-122"/>
                          <a:ea typeface="宋体" pitchFamily="2" charset="-122"/>
                          <a:cs typeface="Times New Roman"/>
                        </a:rPr>
                        <a:t>较弱</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辨别</a:t>
                      </a:r>
                      <a:r>
                        <a:rPr lang="zh-CN" sz="2400" dirty="0">
                          <a:solidFill>
                            <a:srgbClr val="000000"/>
                          </a:solidFill>
                          <a:effectLst/>
                          <a:latin typeface="宋体" pitchFamily="2" charset="-122"/>
                          <a:ea typeface="宋体" pitchFamily="2" charset="-122"/>
                          <a:cs typeface="Times New Roman"/>
                        </a:rPr>
                        <a:t>是非能力和自我控制能力不</a:t>
                      </a:r>
                      <a:r>
                        <a:rPr lang="zh-CN" sz="2400" dirty="0" smtClean="0">
                          <a:solidFill>
                            <a:srgbClr val="000000"/>
                          </a:solidFill>
                          <a:effectLst/>
                          <a:latin typeface="宋体" pitchFamily="2" charset="-122"/>
                          <a:ea typeface="宋体" pitchFamily="2" charset="-122"/>
                          <a:cs typeface="Times New Roman"/>
                        </a:rPr>
                        <a:t>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容易</a:t>
                      </a:r>
                      <a:r>
                        <a:rPr lang="zh-CN" sz="2400" dirty="0">
                          <a:solidFill>
                            <a:srgbClr val="000000"/>
                          </a:solidFill>
                          <a:effectLst/>
                          <a:latin typeface="宋体" pitchFamily="2" charset="-122"/>
                          <a:ea typeface="宋体" pitchFamily="2" charset="-122"/>
                          <a:cs typeface="Times New Roman"/>
                        </a:rPr>
                        <a:t>受到不良因素的影响和不法侵害</a:t>
                      </a:r>
                    </a:p>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未成年人</a:t>
                      </a:r>
                      <a:r>
                        <a:rPr lang="zh-CN" sz="2400" dirty="0">
                          <a:solidFill>
                            <a:srgbClr val="000000"/>
                          </a:solidFill>
                          <a:effectLst/>
                          <a:latin typeface="宋体" pitchFamily="2" charset="-122"/>
                          <a:ea typeface="宋体" pitchFamily="2" charset="-122"/>
                          <a:cs typeface="Times New Roman"/>
                        </a:rPr>
                        <a:t>的生存和发展事关人类的</a:t>
                      </a:r>
                      <a:r>
                        <a:rPr lang="zh-CN" sz="2400" dirty="0" smtClean="0">
                          <a:solidFill>
                            <a:srgbClr val="000000"/>
                          </a:solidFill>
                          <a:effectLst/>
                          <a:latin typeface="宋体" pitchFamily="2" charset="-122"/>
                          <a:ea typeface="宋体" pitchFamily="2" charset="-122"/>
                          <a:cs typeface="Times New Roman"/>
                        </a:rPr>
                        <a:t>未来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未成年人给予特殊关爱和</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已经</a:t>
                      </a:r>
                      <a:r>
                        <a:rPr lang="zh-CN" sz="2400" dirty="0">
                          <a:solidFill>
                            <a:srgbClr val="000000"/>
                          </a:solidFill>
                          <a:effectLst/>
                          <a:latin typeface="宋体" pitchFamily="2" charset="-122"/>
                          <a:ea typeface="宋体" pitchFamily="2" charset="-122"/>
                          <a:cs typeface="Times New Roman"/>
                        </a:rPr>
                        <a:t>成为人类的共识。保护未成年人的</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人类文明和社会进步的应有之义</a:t>
                      </a:r>
                    </a:p>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现实生活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侵害</a:t>
                      </a:r>
                      <a:r>
                        <a:rPr lang="zh-CN" sz="2400" dirty="0">
                          <a:solidFill>
                            <a:srgbClr val="000000"/>
                          </a:solidFill>
                          <a:effectLst/>
                          <a:latin typeface="宋体" pitchFamily="2" charset="-122"/>
                          <a:ea typeface="宋体" pitchFamily="2" charset="-122"/>
                          <a:cs typeface="Times New Roman"/>
                        </a:rPr>
                        <a:t>未成年人合法权益的事件时有发生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985364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167263024"/>
              </p:ext>
            </p:extLst>
          </p:nvPr>
        </p:nvGraphicFramePr>
        <p:xfrm>
          <a:off x="1465749" y="2757680"/>
          <a:ext cx="9284026" cy="2494543"/>
        </p:xfrm>
        <a:graphic>
          <a:graphicData uri="http://schemas.openxmlformats.org/drawingml/2006/table">
            <a:tbl>
              <a:tblPr firstRow="1" firstCol="1" bandRow="1"/>
              <a:tblGrid>
                <a:gridCol w="1745802"/>
                <a:gridCol w="1661532"/>
                <a:gridCol w="5876692"/>
              </a:tblGrid>
              <a:tr h="75479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9748">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●懂得未成年人需要特殊保护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保护未成年人的法律有哪些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、婚姻法、义务教育法等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专门法律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未成年人</a:t>
                      </a:r>
                      <a:r>
                        <a:rPr lang="zh-CN" sz="2400" dirty="0">
                          <a:solidFill>
                            <a:srgbClr val="000000"/>
                          </a:solidFill>
                          <a:effectLst/>
                          <a:latin typeface="宋体" pitchFamily="2" charset="-122"/>
                          <a:ea typeface="宋体" pitchFamily="2" charset="-122"/>
                          <a:cs typeface="Times New Roman"/>
                        </a:rPr>
                        <a:t>保护法、预防未成年人犯罪法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789471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722803312"/>
              </p:ext>
            </p:extLst>
          </p:nvPr>
        </p:nvGraphicFramePr>
        <p:xfrm>
          <a:off x="1037065" y="1564500"/>
          <a:ext cx="10537901" cy="4517375"/>
        </p:xfrm>
        <a:graphic>
          <a:graphicData uri="http://schemas.openxmlformats.org/drawingml/2006/table">
            <a:tbl>
              <a:tblPr firstRow="1" firstCol="1" bandRow="1"/>
              <a:tblGrid>
                <a:gridCol w="2791650"/>
                <a:gridCol w="1791500"/>
                <a:gridCol w="5954751"/>
              </a:tblGrid>
              <a:tr h="67689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对未成年人实施的六重保护分别是什么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家庭保护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是未成年人保护的基础</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学校保护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是未成年人保护的重要方面</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社会保护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是未成年人保护中必不可少的组成部分</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司法保护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是维护未成年人合法权益的重要保障</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政府保护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承担未成年人保护主体责任</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网络保护</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力图实现对未成年人线上线下全方位保护</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4770584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095247658"/>
              </p:ext>
            </p:extLst>
          </p:nvPr>
        </p:nvGraphicFramePr>
        <p:xfrm>
          <a:off x="1037065" y="1564500"/>
          <a:ext cx="10537901" cy="4389120"/>
        </p:xfrm>
        <a:graphic>
          <a:graphicData uri="http://schemas.openxmlformats.org/drawingml/2006/table">
            <a:tbl>
              <a:tblPr firstRow="1" firstCol="1" bandRow="1"/>
              <a:tblGrid>
                <a:gridCol w="2791650"/>
                <a:gridCol w="1390056"/>
                <a:gridCol w="6356195"/>
              </a:tblGrid>
              <a:tr h="46502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为什么说保护未成年人是全社会的共同责任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保护未成年人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国家机关、武装力量、政党、人民团体、企业事业组织、城乡基层群众性自治组织、未成年人的监护人和其他成年公民的共同责任</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家庭</a:t>
                      </a:r>
                      <a:r>
                        <a:rPr lang="zh-CN" sz="2400" dirty="0">
                          <a:solidFill>
                            <a:srgbClr val="000000"/>
                          </a:solidFill>
                          <a:effectLst/>
                          <a:latin typeface="宋体" pitchFamily="2" charset="-122"/>
                          <a:ea typeface="宋体" pitchFamily="2" charset="-122"/>
                          <a:cs typeface="Times New Roman"/>
                        </a:rPr>
                        <a:t>保护、学校保护、社会保护、网络保护、政府保护和司法</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共同</a:t>
                      </a:r>
                      <a:r>
                        <a:rPr lang="zh-CN" sz="2400" dirty="0">
                          <a:solidFill>
                            <a:srgbClr val="000000"/>
                          </a:solidFill>
                          <a:effectLst/>
                          <a:latin typeface="宋体" pitchFamily="2" charset="-122"/>
                          <a:ea typeface="宋体" pitchFamily="2" charset="-122"/>
                          <a:cs typeface="Times New Roman"/>
                        </a:rPr>
                        <a:t>构筑起全方位保障未成年人的有效机制和良好</a:t>
                      </a:r>
                      <a:r>
                        <a:rPr lang="zh-CN" sz="2400" dirty="0" smtClean="0">
                          <a:solidFill>
                            <a:srgbClr val="000000"/>
                          </a:solidFill>
                          <a:effectLst/>
                          <a:latin typeface="宋体" pitchFamily="2" charset="-122"/>
                          <a:ea typeface="宋体" pitchFamily="2" charset="-122"/>
                          <a:cs typeface="Times New Roman"/>
                        </a:rPr>
                        <a:t>风尚</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833798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6692885"/>
              </p:ext>
            </p:extLst>
          </p:nvPr>
        </p:nvGraphicFramePr>
        <p:xfrm>
          <a:off x="1025915" y="1531047"/>
          <a:ext cx="10169909" cy="4613275"/>
        </p:xfrm>
        <a:graphic>
          <a:graphicData uri="http://schemas.openxmlformats.org/drawingml/2006/table">
            <a:tbl>
              <a:tblPr firstRow="1" firstCol="1" bandRow="1"/>
              <a:tblGrid>
                <a:gridCol w="2694163"/>
                <a:gridCol w="1713163"/>
                <a:gridCol w="5762583"/>
              </a:tblGrid>
              <a:tr h="58814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51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为什么说保护未成年人是全社会的共同责任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国家、社会、学校和家庭应当教育和帮助未成年人维护自身合法权益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增强自我保护的意识和能力</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作为未成年人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我们要珍惜自己的权利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依法行使自己的权利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同时要尊重和维护他人的权利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自觉履行公民应尽的义务</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017019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759083316"/>
              </p:ext>
            </p:extLst>
          </p:nvPr>
        </p:nvGraphicFramePr>
        <p:xfrm>
          <a:off x="747135" y="1653710"/>
          <a:ext cx="10894738" cy="4389120"/>
        </p:xfrm>
        <a:graphic>
          <a:graphicData uri="http://schemas.openxmlformats.org/drawingml/2006/table">
            <a:tbl>
              <a:tblPr firstRow="1" firstCol="1" bandRow="1"/>
              <a:tblGrid>
                <a:gridCol w="2776500"/>
                <a:gridCol w="1412905"/>
                <a:gridCol w="6705333"/>
              </a:tblGrid>
              <a:tr h="46502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家庭保护的含义和基本要求是什么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指父母、其他监护人和共同生活的其他成年家庭成员对未成年人进行的</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生活上的关心照顾和思想上的教育培养</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父母</a:t>
                      </a:r>
                      <a:r>
                        <a:rPr lang="zh-CN" sz="2400" dirty="0">
                          <a:solidFill>
                            <a:srgbClr val="000000"/>
                          </a:solidFill>
                          <a:effectLst/>
                          <a:latin typeface="宋体" pitchFamily="2" charset="-122"/>
                          <a:ea typeface="宋体" pitchFamily="2" charset="-122"/>
                          <a:cs typeface="Times New Roman"/>
                        </a:rPr>
                        <a:t>或其他监护人应依法履行对未成年人的监护、抚养</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虐待、遗弃</a:t>
                      </a:r>
                      <a:r>
                        <a:rPr lang="zh-CN" sz="2400" dirty="0" smtClean="0">
                          <a:solidFill>
                            <a:srgbClr val="000000"/>
                          </a:solidFill>
                          <a:effectLst/>
                          <a:latin typeface="宋体" pitchFamily="2" charset="-122"/>
                          <a:ea typeface="宋体" pitchFamily="2" charset="-122"/>
                          <a:cs typeface="Times New Roman"/>
                        </a:rPr>
                        <a:t>未成年人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未成年人受教育的</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使接受义务教育的未成年人</a:t>
                      </a:r>
                      <a:r>
                        <a:rPr lang="zh-CN" sz="2400" dirty="0" smtClean="0">
                          <a:solidFill>
                            <a:srgbClr val="000000"/>
                          </a:solidFill>
                          <a:effectLst/>
                          <a:latin typeface="宋体" pitchFamily="2" charset="-122"/>
                          <a:ea typeface="宋体" pitchFamily="2" charset="-122"/>
                          <a:cs typeface="Times New Roman"/>
                        </a:rPr>
                        <a:t>辍学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健康思想品行、适当方法教育、引导未成年人从事身心健康</a:t>
                      </a:r>
                      <a:r>
                        <a:rPr lang="zh-CN" sz="2400" dirty="0" smtClean="0">
                          <a:solidFill>
                            <a:srgbClr val="000000"/>
                          </a:solidFill>
                          <a:effectLst/>
                          <a:latin typeface="宋体" pitchFamily="2" charset="-122"/>
                          <a:ea typeface="宋体" pitchFamily="2" charset="-122"/>
                          <a:cs typeface="Times New Roman"/>
                        </a:rPr>
                        <a:t>活动</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预防</a:t>
                      </a:r>
                      <a:r>
                        <a:rPr lang="zh-CN" sz="2400" dirty="0">
                          <a:solidFill>
                            <a:srgbClr val="000000"/>
                          </a:solidFill>
                          <a:effectLst/>
                          <a:latin typeface="宋体" pitchFamily="2" charset="-122"/>
                          <a:ea typeface="宋体" pitchFamily="2" charset="-122"/>
                          <a:cs typeface="Times New Roman"/>
                        </a:rPr>
                        <a:t>和制止其吸烟、酗酒、流浪、聚赌、吸毒、卖淫等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88978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521774950"/>
              </p:ext>
            </p:extLst>
          </p:nvPr>
        </p:nvGraphicFramePr>
        <p:xfrm>
          <a:off x="1159730" y="1575651"/>
          <a:ext cx="10270270" cy="4512915"/>
        </p:xfrm>
        <a:graphic>
          <a:graphicData uri="http://schemas.openxmlformats.org/drawingml/2006/table">
            <a:tbl>
              <a:tblPr firstRow="1" firstCol="1" bandRow="1"/>
              <a:tblGrid>
                <a:gridCol w="2617356"/>
                <a:gridCol w="1497441"/>
                <a:gridCol w="6155473"/>
              </a:tblGrid>
              <a:tr h="57535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756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学校保护的含义和基本要求是什么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指学校、幼儿园和其他教育机构对未成年人实施的保护</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学校</a:t>
                      </a:r>
                      <a:r>
                        <a:rPr lang="zh-CN" sz="2400" dirty="0">
                          <a:solidFill>
                            <a:srgbClr val="000000"/>
                          </a:solidFill>
                          <a:effectLst/>
                          <a:latin typeface="宋体" pitchFamily="2" charset="-122"/>
                          <a:ea typeface="宋体" pitchFamily="2" charset="-122"/>
                          <a:cs typeface="Times New Roman"/>
                        </a:rPr>
                        <a:t>应全面贯彻</a:t>
                      </a:r>
                      <a:r>
                        <a:rPr lang="zh-CN" sz="2400" dirty="0" smtClean="0">
                          <a:solidFill>
                            <a:srgbClr val="000000"/>
                          </a:solidFill>
                          <a:effectLst/>
                          <a:latin typeface="宋体" pitchFamily="2" charset="-122"/>
                          <a:ea typeface="宋体" pitchFamily="2" charset="-122"/>
                          <a:cs typeface="Times New Roman"/>
                        </a:rPr>
                        <a:t>教育方针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未成年人进行德、智、体等方面的</a:t>
                      </a:r>
                      <a:r>
                        <a:rPr lang="zh-CN" sz="2400" dirty="0" smtClean="0">
                          <a:solidFill>
                            <a:srgbClr val="000000"/>
                          </a:solidFill>
                          <a:effectLst/>
                          <a:latin typeface="宋体" pitchFamily="2" charset="-122"/>
                          <a:ea typeface="宋体" pitchFamily="2" charset="-122"/>
                          <a:cs typeface="Times New Roman"/>
                        </a:rPr>
                        <a:t>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未成年学生受教育</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随意开除未成年</a:t>
                      </a:r>
                      <a:r>
                        <a:rPr lang="zh-CN" sz="2400" dirty="0" smtClean="0">
                          <a:solidFill>
                            <a:srgbClr val="000000"/>
                          </a:solidFill>
                          <a:effectLst/>
                          <a:latin typeface="宋体" pitchFamily="2" charset="-122"/>
                          <a:ea typeface="宋体" pitchFamily="2" charset="-122"/>
                          <a:cs typeface="Times New Roman"/>
                        </a:rPr>
                        <a:t>学生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未成年学生人格</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实施体罚、变相体罚或其他侮辱人格尊严的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使未成年学生在危及人身安全、健康的校舍或其他教育教学设施中活动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9558548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674957452"/>
              </p:ext>
            </p:extLst>
          </p:nvPr>
        </p:nvGraphicFramePr>
        <p:xfrm>
          <a:off x="1326996" y="1642558"/>
          <a:ext cx="9601201" cy="4389120"/>
        </p:xfrm>
        <a:graphic>
          <a:graphicData uri="http://schemas.openxmlformats.org/drawingml/2006/table">
            <a:tbl>
              <a:tblPr firstRow="1" firstCol="1" bandRow="1"/>
              <a:tblGrid>
                <a:gridCol w="2800828"/>
                <a:gridCol w="1713090"/>
                <a:gridCol w="5087283"/>
              </a:tblGrid>
              <a:tr h="46502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社会保护的含义和基本要求是什么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指国家、人民团体、企业事业单位、社会组织以及其他组织和个人对未成年人实施的</a:t>
                      </a:r>
                      <a:r>
                        <a:rPr lang="zh-CN" sz="2400" dirty="0" smtClean="0">
                          <a:solidFill>
                            <a:srgbClr val="000000"/>
                          </a:solidFill>
                          <a:effectLst/>
                          <a:latin typeface="宋体" pitchFamily="2" charset="-122"/>
                          <a:ea typeface="宋体" pitchFamily="2" charset="-122"/>
                          <a:cs typeface="Times New Roman"/>
                        </a:rPr>
                        <a:t>保护</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510518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8937" y="1048151"/>
            <a:ext cx="9277814" cy="5078313"/>
          </a:xfrm>
          <a:prstGeom prst="rect">
            <a:avLst/>
          </a:prstGeom>
        </p:spPr>
        <p:txBody>
          <a:bodyPr wrap="square">
            <a:spAutoFit/>
          </a:bodyPr>
          <a:lstStyle/>
          <a:p>
            <a:pPr>
              <a:lnSpc>
                <a:spcPct val="150000"/>
              </a:lnSpc>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保护未成年人的内容与我们中学生的生活和健康成长息息相关。该部分内容的重点是要懂得法律保护未成年人健康</a:t>
            </a:r>
            <a:r>
              <a:rPr lang="zh-CN" altLang="en-US" sz="2400" dirty="0" smtClean="0">
                <a:latin typeface="宋体" pitchFamily="2" charset="-122"/>
                <a:ea typeface="宋体" pitchFamily="2" charset="-122"/>
              </a:rPr>
              <a:t>成长，我们</a:t>
            </a:r>
            <a:r>
              <a:rPr lang="zh-CN" altLang="en-US" sz="2400" dirty="0">
                <a:latin typeface="宋体" pitchFamily="2" charset="-122"/>
                <a:ea typeface="宋体" pitchFamily="2" charset="-122"/>
              </a:rPr>
              <a:t>要学法、</a:t>
            </a:r>
            <a:r>
              <a:rPr lang="zh-CN" altLang="en-US" sz="2400" dirty="0" smtClean="0">
                <a:latin typeface="宋体" pitchFamily="2" charset="-122"/>
                <a:ea typeface="宋体" pitchFamily="2" charset="-122"/>
              </a:rPr>
              <a:t>守法，远离</a:t>
            </a:r>
            <a:r>
              <a:rPr lang="zh-CN" altLang="en-US" sz="2400" dirty="0">
                <a:latin typeface="宋体" pitchFamily="2" charset="-122"/>
                <a:ea typeface="宋体" pitchFamily="2" charset="-122"/>
              </a:rPr>
              <a:t>违法</a:t>
            </a:r>
            <a:r>
              <a:rPr lang="zh-CN" altLang="en-US" sz="2400" dirty="0" smtClean="0">
                <a:latin typeface="宋体" pitchFamily="2" charset="-122"/>
                <a:ea typeface="宋体" pitchFamily="2" charset="-122"/>
              </a:rPr>
              <a:t>犯罪，增强</a:t>
            </a:r>
            <a:r>
              <a:rPr lang="zh-CN" altLang="en-US" sz="2400" dirty="0">
                <a:latin typeface="宋体" pitchFamily="2" charset="-122"/>
                <a:ea typeface="宋体" pitchFamily="2" charset="-122"/>
              </a:rPr>
              <a:t>防范意识。对于六种保护的具体法律</a:t>
            </a:r>
            <a:r>
              <a:rPr lang="zh-CN" altLang="en-US" sz="2400" dirty="0" smtClean="0">
                <a:latin typeface="宋体" pitchFamily="2" charset="-122"/>
                <a:ea typeface="宋体" pitchFamily="2" charset="-122"/>
              </a:rPr>
              <a:t>规定，不必</a:t>
            </a:r>
            <a:r>
              <a:rPr lang="zh-CN" altLang="en-US" sz="2400" dirty="0">
                <a:latin typeface="宋体" pitchFamily="2" charset="-122"/>
                <a:ea typeface="宋体" pitchFamily="2" charset="-122"/>
              </a:rPr>
              <a:t>机械</a:t>
            </a:r>
            <a:r>
              <a:rPr lang="zh-CN" altLang="en-US" sz="2400" dirty="0" smtClean="0">
                <a:latin typeface="宋体" pitchFamily="2" charset="-122"/>
                <a:ea typeface="宋体" pitchFamily="2" charset="-122"/>
              </a:rPr>
              <a:t>记忆，要</a:t>
            </a:r>
            <a:r>
              <a:rPr lang="zh-CN" altLang="en-US" sz="2400" dirty="0">
                <a:latin typeface="宋体" pitchFamily="2" charset="-122"/>
                <a:ea typeface="宋体" pitchFamily="2" charset="-122"/>
              </a:rPr>
              <a:t>将复习的着眼点放在运用这些法律规定分析、解释、评价相关生活现象</a:t>
            </a:r>
            <a:r>
              <a:rPr lang="zh-CN" altLang="en-US" sz="2400" dirty="0" smtClean="0">
                <a:latin typeface="宋体" pitchFamily="2" charset="-122"/>
                <a:ea typeface="宋体" pitchFamily="2" charset="-122"/>
              </a:rPr>
              <a:t>上，重点</a:t>
            </a:r>
            <a:r>
              <a:rPr lang="zh-CN" altLang="en-US" sz="2400" dirty="0">
                <a:latin typeface="宋体" pitchFamily="2" charset="-122"/>
                <a:ea typeface="宋体" pitchFamily="2" charset="-122"/>
              </a:rPr>
              <a:t>是学会解决具体问题。该部分内容与珍爱生命、尊法守法、依法维权等内容相</a:t>
            </a:r>
            <a:r>
              <a:rPr lang="zh-CN" altLang="en-US" sz="2400" dirty="0" smtClean="0">
                <a:latin typeface="宋体" pitchFamily="2" charset="-122"/>
                <a:ea typeface="宋体" pitchFamily="2" charset="-122"/>
              </a:rPr>
              <a:t>关联，复习</a:t>
            </a:r>
            <a:r>
              <a:rPr lang="zh-CN" altLang="en-US" sz="2400" dirty="0">
                <a:latin typeface="宋体" pitchFamily="2" charset="-122"/>
                <a:ea typeface="宋体" pitchFamily="2" charset="-122"/>
              </a:rPr>
              <a:t>时要注意相关内容之间的联系。</a:t>
            </a:r>
          </a:p>
          <a:p>
            <a:pPr>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对应的</a:t>
            </a:r>
            <a:r>
              <a:rPr lang="zh-CN" altLang="en-US" sz="2400" dirty="0" smtClean="0">
                <a:latin typeface="宋体" pitchFamily="2" charset="-122"/>
                <a:ea typeface="宋体" pitchFamily="2" charset="-122"/>
              </a:rPr>
              <a:t>热点：未成年人</a:t>
            </a:r>
            <a:r>
              <a:rPr lang="zh-CN" altLang="en-US" sz="2400" dirty="0">
                <a:latin typeface="宋体" pitchFamily="2" charset="-122"/>
                <a:ea typeface="宋体" pitchFamily="2" charset="-122"/>
              </a:rPr>
              <a:t>成长中的热点</a:t>
            </a:r>
            <a:r>
              <a:rPr lang="zh-CN" altLang="en-US" sz="2400" dirty="0" smtClean="0">
                <a:latin typeface="宋体" pitchFamily="2" charset="-122"/>
                <a:ea typeface="宋体" pitchFamily="2" charset="-122"/>
              </a:rPr>
              <a:t>问题，如</a:t>
            </a:r>
            <a:r>
              <a:rPr lang="zh-CN" altLang="en-US" sz="2400" dirty="0">
                <a:latin typeface="宋体" pitchFamily="2" charset="-122"/>
                <a:ea typeface="宋体" pitchFamily="2" charset="-122"/>
              </a:rPr>
              <a:t>校园欺凌的治理、对留守儿童问题的关注等。</a:t>
            </a:r>
          </a:p>
        </p:txBody>
      </p:sp>
    </p:spTree>
    <p:extLst>
      <p:ext uri="{BB962C8B-B14F-4D97-AF65-F5344CB8AC3E}">
        <p14:creationId xmlns:p14="http://schemas.microsoft.com/office/powerpoint/2010/main" xmlns="" val="40820505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805615901"/>
              </p:ext>
            </p:extLst>
          </p:nvPr>
        </p:nvGraphicFramePr>
        <p:xfrm>
          <a:off x="769434" y="1441835"/>
          <a:ext cx="10660566" cy="5037023"/>
        </p:xfrm>
        <a:graphic>
          <a:graphicData uri="http://schemas.openxmlformats.org/drawingml/2006/table">
            <a:tbl>
              <a:tblPr firstRow="1" firstCol="1" bandRow="1"/>
              <a:tblGrid>
                <a:gridCol w="2430745"/>
                <a:gridCol w="1438728"/>
                <a:gridCol w="6791093"/>
              </a:tblGrid>
              <a:tr h="5596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73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社会保护的含义和基本要求是什么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各级</a:t>
                      </a:r>
                      <a:r>
                        <a:rPr lang="zh-CN" sz="2400" dirty="0">
                          <a:solidFill>
                            <a:srgbClr val="000000"/>
                          </a:solidFill>
                          <a:effectLst/>
                          <a:latin typeface="宋体" pitchFamily="2" charset="-122"/>
                          <a:ea typeface="宋体" pitchFamily="2" charset="-122"/>
                          <a:cs typeface="Times New Roman"/>
                        </a:rPr>
                        <a:t>人民政府应当创造</a:t>
                      </a:r>
                      <a:r>
                        <a:rPr lang="zh-CN" sz="2400" dirty="0" smtClean="0">
                          <a:solidFill>
                            <a:srgbClr val="000000"/>
                          </a:solidFill>
                          <a:effectLst/>
                          <a:latin typeface="宋体" pitchFamily="2" charset="-122"/>
                          <a:ea typeface="宋体" pitchFamily="2" charset="-122"/>
                          <a:cs typeface="Times New Roman"/>
                        </a:rPr>
                        <a:t>条件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建立</a:t>
                      </a:r>
                      <a:r>
                        <a:rPr lang="zh-CN" sz="2400" dirty="0">
                          <a:solidFill>
                            <a:srgbClr val="000000"/>
                          </a:solidFill>
                          <a:effectLst/>
                          <a:latin typeface="宋体" pitchFamily="2" charset="-122"/>
                          <a:ea typeface="宋体" pitchFamily="2" charset="-122"/>
                          <a:cs typeface="Times New Roman"/>
                        </a:rPr>
                        <a:t>和改善适合未成年人文化生活需要的活动场所和</a:t>
                      </a:r>
                      <a:r>
                        <a:rPr lang="zh-CN" sz="2400" dirty="0" smtClean="0">
                          <a:solidFill>
                            <a:srgbClr val="000000"/>
                          </a:solidFill>
                          <a:effectLst/>
                          <a:latin typeface="宋体" pitchFamily="2" charset="-122"/>
                          <a:ea typeface="宋体" pitchFamily="2" charset="-122"/>
                          <a:cs typeface="Times New Roman"/>
                        </a:rPr>
                        <a:t>设施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对中小学生优惠</a:t>
                      </a:r>
                      <a:r>
                        <a:rPr lang="zh-CN" sz="2400" dirty="0" smtClean="0">
                          <a:solidFill>
                            <a:srgbClr val="000000"/>
                          </a:solidFill>
                          <a:effectLst/>
                          <a:latin typeface="宋体" pitchFamily="2" charset="-122"/>
                          <a:ea typeface="宋体" pitchFamily="2" charset="-122"/>
                          <a:cs typeface="Times New Roman"/>
                        </a:rPr>
                        <a:t>开放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营业性</a:t>
                      </a:r>
                      <a:r>
                        <a:rPr lang="zh-CN" sz="2400" dirty="0">
                          <a:solidFill>
                            <a:srgbClr val="000000"/>
                          </a:solidFill>
                          <a:effectLst/>
                          <a:latin typeface="宋体" pitchFamily="2" charset="-122"/>
                          <a:ea typeface="宋体" pitchFamily="2" charset="-122"/>
                          <a:cs typeface="Times New Roman"/>
                        </a:rPr>
                        <a:t>舞厅等不适宜未成年人活动的</a:t>
                      </a:r>
                      <a:r>
                        <a:rPr lang="zh-CN" sz="2400" dirty="0" smtClean="0">
                          <a:solidFill>
                            <a:srgbClr val="000000"/>
                          </a:solidFill>
                          <a:effectLst/>
                          <a:latin typeface="宋体" pitchFamily="2" charset="-122"/>
                          <a:ea typeface="宋体" pitchFamily="2" charset="-122"/>
                          <a:cs typeface="Times New Roman"/>
                        </a:rPr>
                        <a:t>场所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允许未成年人</a:t>
                      </a:r>
                      <a:r>
                        <a:rPr lang="zh-CN" sz="2400" dirty="0" smtClean="0">
                          <a:solidFill>
                            <a:srgbClr val="000000"/>
                          </a:solidFill>
                          <a:effectLst/>
                          <a:latin typeface="宋体" pitchFamily="2" charset="-122"/>
                          <a:ea typeface="宋体" pitchFamily="2" charset="-122"/>
                          <a:cs typeface="Times New Roman"/>
                        </a:rPr>
                        <a:t>进入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严禁</a:t>
                      </a:r>
                      <a:r>
                        <a:rPr lang="zh-CN" sz="2400" dirty="0">
                          <a:solidFill>
                            <a:srgbClr val="000000"/>
                          </a:solidFill>
                          <a:effectLst/>
                          <a:latin typeface="宋体" pitchFamily="2" charset="-122"/>
                          <a:ea typeface="宋体" pitchFamily="2" charset="-122"/>
                          <a:cs typeface="Times New Roman"/>
                        </a:rPr>
                        <a:t>任何组织和个人向未成年人出售、出租或者以其他方式传播淫秽、暴力、凶杀、恐怖等毒害未成年的图书、报刊、</a:t>
                      </a:r>
                      <a:r>
                        <a:rPr lang="zh-CN" sz="2400" dirty="0" smtClean="0">
                          <a:solidFill>
                            <a:srgbClr val="000000"/>
                          </a:solidFill>
                          <a:effectLst/>
                          <a:latin typeface="宋体" pitchFamily="2" charset="-122"/>
                          <a:ea typeface="宋体" pitchFamily="2" charset="-122"/>
                          <a:cs typeface="Times New Roman"/>
                        </a:rPr>
                        <a:t>音像制品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组织和个人不得招用未满</a:t>
                      </a:r>
                      <a:r>
                        <a:rPr lang="en-US" sz="2400" dirty="0">
                          <a:solidFill>
                            <a:srgbClr val="000000"/>
                          </a:solidFill>
                          <a:effectLst/>
                          <a:latin typeface="宋体" pitchFamily="2" charset="-122"/>
                          <a:ea typeface="宋体" pitchFamily="2" charset="-122"/>
                          <a:cs typeface="Times New Roman"/>
                        </a:rPr>
                        <a:t>16</a:t>
                      </a:r>
                      <a:r>
                        <a:rPr lang="zh-CN" sz="2400" dirty="0">
                          <a:solidFill>
                            <a:srgbClr val="000000"/>
                          </a:solidFill>
                          <a:effectLst/>
                          <a:latin typeface="宋体" pitchFamily="2" charset="-122"/>
                          <a:ea typeface="宋体" pitchFamily="2" charset="-122"/>
                          <a:cs typeface="Times New Roman"/>
                        </a:rPr>
                        <a:t>周岁的</a:t>
                      </a:r>
                      <a:r>
                        <a:rPr lang="zh-CN" sz="2400" dirty="0" smtClean="0">
                          <a:solidFill>
                            <a:srgbClr val="000000"/>
                          </a:solidFill>
                          <a:effectLst/>
                          <a:latin typeface="宋体" pitchFamily="2" charset="-122"/>
                          <a:ea typeface="宋体" pitchFamily="2" charset="-122"/>
                          <a:cs typeface="Times New Roman"/>
                        </a:rPr>
                        <a:t>未成年人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另有规定的</a:t>
                      </a:r>
                      <a:r>
                        <a:rPr lang="zh-CN" sz="2400" dirty="0" smtClean="0">
                          <a:solidFill>
                            <a:srgbClr val="000000"/>
                          </a:solidFill>
                          <a:effectLst/>
                          <a:latin typeface="宋体" pitchFamily="2" charset="-122"/>
                          <a:ea typeface="宋体" pitchFamily="2" charset="-122"/>
                          <a:cs typeface="Times New Roman"/>
                        </a:rPr>
                        <a:t>除外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未成年人的智力成果和荣誉</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有特殊天赋或者有突出成就的</a:t>
                      </a:r>
                      <a:r>
                        <a:rPr lang="zh-CN" sz="2400" dirty="0" smtClean="0">
                          <a:solidFill>
                            <a:srgbClr val="000000"/>
                          </a:solidFill>
                          <a:effectLst/>
                          <a:latin typeface="宋体" pitchFamily="2" charset="-122"/>
                          <a:ea typeface="宋体" pitchFamily="2" charset="-122"/>
                          <a:cs typeface="Times New Roman"/>
                        </a:rPr>
                        <a:t>未成年人</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为他们的健康发展创造有利条件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774556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825281030"/>
              </p:ext>
            </p:extLst>
          </p:nvPr>
        </p:nvGraphicFramePr>
        <p:xfrm>
          <a:off x="869795" y="1441835"/>
          <a:ext cx="10560205" cy="5037023"/>
        </p:xfrm>
        <a:graphic>
          <a:graphicData uri="http://schemas.openxmlformats.org/drawingml/2006/table">
            <a:tbl>
              <a:tblPr firstRow="1" firstCol="1" bandRow="1"/>
              <a:tblGrid>
                <a:gridCol w="2709746"/>
                <a:gridCol w="1521214"/>
                <a:gridCol w="6329245"/>
              </a:tblGrid>
              <a:tr h="5596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73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网络保护的含义和基本要求是什么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指国家、社会、学校和家庭对未成年人网络生活实施的专门保护</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未成年人为服务对象的在线教育网络产品和</a:t>
                      </a:r>
                      <a:r>
                        <a:rPr lang="zh-CN" sz="2400" dirty="0" smtClean="0">
                          <a:solidFill>
                            <a:srgbClr val="000000"/>
                          </a:solidFill>
                          <a:effectLst/>
                          <a:latin typeface="宋体" pitchFamily="2" charset="-122"/>
                          <a:ea typeface="宋体" pitchFamily="2" charset="-122"/>
                          <a:cs typeface="Times New Roman"/>
                        </a:rPr>
                        <a:t>服务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插入网络游戏</a:t>
                      </a:r>
                      <a:r>
                        <a:rPr lang="zh-CN" sz="2400" dirty="0" smtClean="0">
                          <a:solidFill>
                            <a:srgbClr val="000000"/>
                          </a:solidFill>
                          <a:effectLst/>
                          <a:latin typeface="宋体" pitchFamily="2" charset="-122"/>
                          <a:ea typeface="宋体" pitchFamily="2" charset="-122"/>
                          <a:cs typeface="Times New Roman"/>
                        </a:rPr>
                        <a:t>链接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推送广告等与教学无关的</a:t>
                      </a:r>
                      <a:r>
                        <a:rPr lang="zh-CN" sz="2400" dirty="0" smtClean="0">
                          <a:solidFill>
                            <a:srgbClr val="000000"/>
                          </a:solidFill>
                          <a:effectLst/>
                          <a:latin typeface="宋体" pitchFamily="2" charset="-122"/>
                          <a:ea typeface="宋体" pitchFamily="2" charset="-122"/>
                          <a:cs typeface="Times New Roman"/>
                        </a:rPr>
                        <a:t>信息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网络</a:t>
                      </a:r>
                      <a:r>
                        <a:rPr lang="zh-CN" sz="2400" dirty="0">
                          <a:solidFill>
                            <a:srgbClr val="000000"/>
                          </a:solidFill>
                          <a:effectLst/>
                          <a:latin typeface="宋体" pitchFamily="2" charset="-122"/>
                          <a:ea typeface="宋体" pitchFamily="2" charset="-122"/>
                          <a:cs typeface="Times New Roman"/>
                        </a:rPr>
                        <a:t>游戏服务提供者不得在每日二十二时至次日八时向未成年人提供网络游戏</a:t>
                      </a:r>
                      <a:r>
                        <a:rPr lang="zh-CN" sz="2400" dirty="0" smtClean="0">
                          <a:solidFill>
                            <a:srgbClr val="000000"/>
                          </a:solidFill>
                          <a:effectLst/>
                          <a:latin typeface="宋体" pitchFamily="2" charset="-122"/>
                          <a:ea typeface="宋体" pitchFamily="2" charset="-122"/>
                          <a:cs typeface="Times New Roman"/>
                        </a:rPr>
                        <a:t>服务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网络</a:t>
                      </a:r>
                      <a:r>
                        <a:rPr lang="zh-CN" sz="2400" dirty="0">
                          <a:solidFill>
                            <a:srgbClr val="000000"/>
                          </a:solidFill>
                          <a:effectLst/>
                          <a:latin typeface="宋体" pitchFamily="2" charset="-122"/>
                          <a:ea typeface="宋体" pitchFamily="2" charset="-122"/>
                          <a:cs typeface="Times New Roman"/>
                        </a:rPr>
                        <a:t>直播服务提供者不得为未满十六周岁的未成年人提供网络直播发布者账号注册</a:t>
                      </a:r>
                      <a:r>
                        <a:rPr lang="zh-CN" sz="2400" dirty="0" smtClean="0">
                          <a:solidFill>
                            <a:srgbClr val="000000"/>
                          </a:solidFill>
                          <a:effectLst/>
                          <a:latin typeface="宋体" pitchFamily="2" charset="-122"/>
                          <a:ea typeface="宋体" pitchFamily="2" charset="-122"/>
                          <a:cs typeface="Times New Roman"/>
                        </a:rPr>
                        <a:t>服务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年满十六周岁的未成年人提供网络直播发布者账号注册服务</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对其身份信息进行</a:t>
                      </a:r>
                      <a:r>
                        <a:rPr lang="zh-CN" sz="2400" dirty="0" smtClean="0">
                          <a:solidFill>
                            <a:srgbClr val="000000"/>
                          </a:solidFill>
                          <a:effectLst/>
                          <a:latin typeface="宋体" pitchFamily="2" charset="-122"/>
                          <a:ea typeface="宋体" pitchFamily="2" charset="-122"/>
                          <a:cs typeface="Times New Roman"/>
                        </a:rPr>
                        <a:t>认证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征得其父母或者其他监护人</a:t>
                      </a:r>
                      <a:r>
                        <a:rPr lang="zh-CN" sz="2400" dirty="0" smtClean="0">
                          <a:solidFill>
                            <a:srgbClr val="000000"/>
                          </a:solidFill>
                          <a:effectLst/>
                          <a:latin typeface="宋体" pitchFamily="2" charset="-122"/>
                          <a:ea typeface="宋体" pitchFamily="2" charset="-122"/>
                          <a:cs typeface="Times New Roman"/>
                        </a:rPr>
                        <a:t>同意</a:t>
                      </a:r>
                      <a:r>
                        <a:rPr lang="en-US" sz="2400" dirty="0" smtClean="0">
                          <a:solidFill>
                            <a:srgbClr val="000000"/>
                          </a:solidFill>
                          <a:effectLst/>
                          <a:latin typeface="宋体" pitchFamily="2" charset="-122"/>
                          <a:ea typeface="宋体" pitchFamily="2" charset="-122"/>
                          <a:cs typeface="Times New Roman"/>
                        </a:rPr>
                        <a:t>；</a:t>
                      </a:r>
                      <a:r>
                        <a:rPr lang="zh-CN" altLang="en-US" sz="2400" dirty="0" smtClean="0">
                          <a:solidFill>
                            <a:srgbClr val="000000"/>
                          </a:solidFill>
                          <a:effectLst/>
                          <a:latin typeface="宋体" pitchFamily="2" charset="-122"/>
                          <a:ea typeface="宋体" pitchFamily="2" charset="-122"/>
                          <a:cs typeface="Times New Roman"/>
                        </a:rPr>
                        <a:t>任何组织或者个人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1897942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257079812"/>
              </p:ext>
            </p:extLst>
          </p:nvPr>
        </p:nvGraphicFramePr>
        <p:xfrm>
          <a:off x="1159730" y="1441835"/>
          <a:ext cx="10270270" cy="5037023"/>
        </p:xfrm>
        <a:graphic>
          <a:graphicData uri="http://schemas.openxmlformats.org/drawingml/2006/table">
            <a:tbl>
              <a:tblPr firstRow="1" firstCol="1" bandRow="1"/>
              <a:tblGrid>
                <a:gridCol w="2665138"/>
                <a:gridCol w="1438508"/>
                <a:gridCol w="6166624"/>
              </a:tblGrid>
              <a:tr h="5596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73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网络保护的含义和基本要求是什么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smtClean="0">
                          <a:solidFill>
                            <a:srgbClr val="000000"/>
                          </a:solidFill>
                          <a:effectLst/>
                          <a:latin typeface="宋体" pitchFamily="2" charset="-122"/>
                          <a:ea typeface="宋体" pitchFamily="2" charset="-122"/>
                          <a:cs typeface="Times New Roman"/>
                        </a:rPr>
                        <a:t>不得通过网络以文字、图片、音视频等形式</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对未成年人实施侮辱、诽谤、威胁或者恶意损害形象等网络欺凌行为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任何组织或者个人发现网络产品、服务含有危害未成年人身心健康的信息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有权向网络产品和服务提供者或者网信、公安等部门投诉、举报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网络服务提供者发现用户发布、传播含有危害未成年人身心健康内容的信息的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应当立即停止传输相关信息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采取删除、屏蔽、断开链接等处置措施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保存有关记录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并向网信、公安等部门报告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9359456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190190536"/>
              </p:ext>
            </p:extLst>
          </p:nvPr>
        </p:nvGraphicFramePr>
        <p:xfrm>
          <a:off x="1326996" y="1999396"/>
          <a:ext cx="9523142" cy="4284456"/>
        </p:xfrm>
        <a:graphic>
          <a:graphicData uri="http://schemas.openxmlformats.org/drawingml/2006/table">
            <a:tbl>
              <a:tblPr firstRow="1" firstCol="1" bandRow="1"/>
              <a:tblGrid>
                <a:gridCol w="3222702"/>
                <a:gridCol w="2085278"/>
                <a:gridCol w="4215162"/>
              </a:tblGrid>
              <a:tr h="60998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446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政府保护的含义和基本要求是什么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指各级人民政府及其有关部门在各自职责范围内对未成年人实施的</a:t>
                      </a:r>
                      <a:r>
                        <a:rPr lang="zh-CN" sz="2400" dirty="0" smtClean="0">
                          <a:solidFill>
                            <a:srgbClr val="000000"/>
                          </a:solidFill>
                          <a:effectLst/>
                          <a:latin typeface="宋体" pitchFamily="2" charset="-122"/>
                          <a:ea typeface="宋体" pitchFamily="2" charset="-122"/>
                          <a:cs typeface="Times New Roman"/>
                        </a:rPr>
                        <a:t>保护</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403542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823424193"/>
              </p:ext>
            </p:extLst>
          </p:nvPr>
        </p:nvGraphicFramePr>
        <p:xfrm>
          <a:off x="970159" y="1427687"/>
          <a:ext cx="10504446" cy="5037023"/>
        </p:xfrm>
        <a:graphic>
          <a:graphicData uri="http://schemas.openxmlformats.org/drawingml/2006/table">
            <a:tbl>
              <a:tblPr firstRow="1" firstCol="1" bandRow="1"/>
              <a:tblGrid>
                <a:gridCol w="2486719"/>
                <a:gridCol w="1103971"/>
                <a:gridCol w="6913756"/>
              </a:tblGrid>
              <a:tr h="5596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73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政府保护的含义和基本要求是什么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尚未完成义务教育的辍学未成年</a:t>
                      </a:r>
                      <a:r>
                        <a:rPr lang="zh-CN" sz="2400" dirty="0" smtClean="0">
                          <a:solidFill>
                            <a:srgbClr val="000000"/>
                          </a:solidFill>
                          <a:effectLst/>
                          <a:latin typeface="宋体" pitchFamily="2" charset="-122"/>
                          <a:ea typeface="宋体" pitchFamily="2" charset="-122"/>
                          <a:cs typeface="Times New Roman"/>
                        </a:rPr>
                        <a:t>学生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行政部门应当责令父母或者其他监护人将其送入学校接受</a:t>
                      </a:r>
                      <a:r>
                        <a:rPr lang="zh-CN" sz="2400" dirty="0" smtClean="0">
                          <a:solidFill>
                            <a:srgbClr val="000000"/>
                          </a:solidFill>
                          <a:effectLst/>
                          <a:latin typeface="宋体" pitchFamily="2" charset="-122"/>
                          <a:ea typeface="宋体" pitchFamily="2" charset="-122"/>
                          <a:cs typeface="Times New Roman"/>
                        </a:rPr>
                        <a:t>义务教育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公安机关</a:t>
                      </a:r>
                      <a:r>
                        <a:rPr lang="zh-CN" sz="2400" dirty="0">
                          <a:solidFill>
                            <a:srgbClr val="000000"/>
                          </a:solidFill>
                          <a:effectLst/>
                          <a:latin typeface="宋体" pitchFamily="2" charset="-122"/>
                          <a:ea typeface="宋体" pitchFamily="2" charset="-122"/>
                          <a:cs typeface="Times New Roman"/>
                        </a:rPr>
                        <a:t>和其他有关部门应当依法维护校园周边的治安和交通</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设置</a:t>
                      </a:r>
                      <a:r>
                        <a:rPr lang="zh-CN" sz="2400" dirty="0">
                          <a:solidFill>
                            <a:srgbClr val="000000"/>
                          </a:solidFill>
                          <a:effectLst/>
                          <a:latin typeface="宋体" pitchFamily="2" charset="-122"/>
                          <a:ea typeface="宋体" pitchFamily="2" charset="-122"/>
                          <a:cs typeface="Times New Roman"/>
                        </a:rPr>
                        <a:t>监控设备和</a:t>
                      </a:r>
                      <a:r>
                        <a:rPr lang="zh-CN" sz="2400" dirty="0" smtClean="0">
                          <a:solidFill>
                            <a:srgbClr val="000000"/>
                          </a:solidFill>
                          <a:effectLst/>
                          <a:latin typeface="宋体" pitchFamily="2" charset="-122"/>
                          <a:ea typeface="宋体" pitchFamily="2" charset="-122"/>
                          <a:cs typeface="Times New Roman"/>
                        </a:rPr>
                        <a:t>交通安全设施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预防</a:t>
                      </a:r>
                      <a:r>
                        <a:rPr lang="zh-CN" sz="2400" dirty="0">
                          <a:solidFill>
                            <a:srgbClr val="000000"/>
                          </a:solidFill>
                          <a:effectLst/>
                          <a:latin typeface="宋体" pitchFamily="2" charset="-122"/>
                          <a:ea typeface="宋体" pitchFamily="2" charset="-122"/>
                          <a:cs typeface="Times New Roman"/>
                        </a:rPr>
                        <a:t>和制止侵害未成年人的违法</a:t>
                      </a:r>
                      <a:r>
                        <a:rPr lang="zh-CN" sz="2400" dirty="0" smtClean="0">
                          <a:solidFill>
                            <a:srgbClr val="000000"/>
                          </a:solidFill>
                          <a:effectLst/>
                          <a:latin typeface="宋体" pitchFamily="2" charset="-122"/>
                          <a:ea typeface="宋体" pitchFamily="2" charset="-122"/>
                          <a:cs typeface="Times New Roman"/>
                        </a:rPr>
                        <a:t>犯罪行为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地方</a:t>
                      </a:r>
                      <a:r>
                        <a:rPr lang="zh-CN" sz="2400" dirty="0">
                          <a:solidFill>
                            <a:srgbClr val="000000"/>
                          </a:solidFill>
                          <a:effectLst/>
                          <a:latin typeface="宋体" pitchFamily="2" charset="-122"/>
                          <a:ea typeface="宋体" pitchFamily="2" charset="-122"/>
                          <a:cs typeface="Times New Roman"/>
                        </a:rPr>
                        <a:t>人民政府应当建立和改善适合未成年人的活动场所和</a:t>
                      </a:r>
                      <a:r>
                        <a:rPr lang="zh-CN" sz="2400" dirty="0" smtClean="0">
                          <a:solidFill>
                            <a:srgbClr val="000000"/>
                          </a:solidFill>
                          <a:effectLst/>
                          <a:latin typeface="宋体" pitchFamily="2" charset="-122"/>
                          <a:ea typeface="宋体" pitchFamily="2" charset="-122"/>
                          <a:cs typeface="Times New Roman"/>
                        </a:rPr>
                        <a:t>设施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支持</a:t>
                      </a:r>
                      <a:r>
                        <a:rPr lang="zh-CN" sz="2400" dirty="0">
                          <a:solidFill>
                            <a:srgbClr val="000000"/>
                          </a:solidFill>
                          <a:effectLst/>
                          <a:latin typeface="宋体" pitchFamily="2" charset="-122"/>
                          <a:ea typeface="宋体" pitchFamily="2" charset="-122"/>
                          <a:cs typeface="Times New Roman"/>
                        </a:rPr>
                        <a:t>公益性未成年人活动场所和设施的建设和</a:t>
                      </a:r>
                      <a:r>
                        <a:rPr lang="zh-CN" sz="2400" dirty="0" smtClean="0">
                          <a:solidFill>
                            <a:srgbClr val="000000"/>
                          </a:solidFill>
                          <a:effectLst/>
                          <a:latin typeface="宋体" pitchFamily="2" charset="-122"/>
                          <a:ea typeface="宋体" pitchFamily="2" charset="-122"/>
                          <a:cs typeface="Times New Roman"/>
                        </a:rPr>
                        <a:t>运行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鼓励</a:t>
                      </a:r>
                      <a:r>
                        <a:rPr lang="zh-CN" sz="2400" dirty="0">
                          <a:solidFill>
                            <a:srgbClr val="000000"/>
                          </a:solidFill>
                          <a:effectLst/>
                          <a:latin typeface="宋体" pitchFamily="2" charset="-122"/>
                          <a:ea typeface="宋体" pitchFamily="2" charset="-122"/>
                          <a:cs typeface="Times New Roman"/>
                        </a:rPr>
                        <a:t>社会力量兴办适合未成年人的活动场所和</a:t>
                      </a:r>
                      <a:r>
                        <a:rPr lang="zh-CN" sz="2400" dirty="0" smtClean="0">
                          <a:solidFill>
                            <a:srgbClr val="000000"/>
                          </a:solidFill>
                          <a:effectLst/>
                          <a:latin typeface="宋体" pitchFamily="2" charset="-122"/>
                          <a:ea typeface="宋体" pitchFamily="2" charset="-122"/>
                          <a:cs typeface="Times New Roman"/>
                        </a:rPr>
                        <a:t>设施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加强</a:t>
                      </a:r>
                      <a:r>
                        <a:rPr lang="zh-CN" sz="2400" dirty="0" smtClean="0">
                          <a:solidFill>
                            <a:srgbClr val="000000"/>
                          </a:solidFill>
                          <a:effectLst/>
                          <a:latin typeface="宋体" pitchFamily="2" charset="-122"/>
                          <a:ea typeface="宋体" pitchFamily="2" charset="-122"/>
                          <a:cs typeface="Times New Roman"/>
                        </a:rPr>
                        <a:t>管理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地方</a:t>
                      </a:r>
                      <a:r>
                        <a:rPr lang="zh-CN" sz="2400" dirty="0">
                          <a:solidFill>
                            <a:srgbClr val="000000"/>
                          </a:solidFill>
                          <a:effectLst/>
                          <a:latin typeface="宋体" pitchFamily="2" charset="-122"/>
                          <a:ea typeface="宋体" pitchFamily="2" charset="-122"/>
                          <a:cs typeface="Times New Roman"/>
                        </a:rPr>
                        <a:t>人民政府应当采取</a:t>
                      </a:r>
                      <a:r>
                        <a:rPr lang="zh-CN" sz="2400" dirty="0" smtClean="0">
                          <a:solidFill>
                            <a:srgbClr val="000000"/>
                          </a:solidFill>
                          <a:effectLst/>
                          <a:latin typeface="宋体" pitchFamily="2" charset="-122"/>
                          <a:ea typeface="宋体" pitchFamily="2" charset="-122"/>
                          <a:cs typeface="Times New Roman"/>
                        </a:rPr>
                        <a:t>措施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鼓励</a:t>
                      </a:r>
                      <a:r>
                        <a:rPr lang="zh-CN" sz="2400" dirty="0">
                          <a:solidFill>
                            <a:srgbClr val="000000"/>
                          </a:solidFill>
                          <a:effectLst/>
                          <a:latin typeface="宋体" pitchFamily="2" charset="-122"/>
                          <a:ea typeface="宋体" pitchFamily="2" charset="-122"/>
                          <a:cs typeface="Times New Roman"/>
                        </a:rPr>
                        <a:t>和支持学校在国家法定节假日、休息日及寒暑假期将文化体育设施对未成年人免费或者优惠</a:t>
                      </a:r>
                      <a:r>
                        <a:rPr lang="zh-CN" sz="2400" dirty="0" smtClean="0">
                          <a:solidFill>
                            <a:srgbClr val="000000"/>
                          </a:solidFill>
                          <a:effectLst/>
                          <a:latin typeface="宋体" pitchFamily="2" charset="-122"/>
                          <a:ea typeface="宋体" pitchFamily="2" charset="-122"/>
                          <a:cs typeface="Times New Roman"/>
                        </a:rPr>
                        <a:t>开放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3194527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457610709"/>
              </p:ext>
            </p:extLst>
          </p:nvPr>
        </p:nvGraphicFramePr>
        <p:xfrm>
          <a:off x="970159" y="1427687"/>
          <a:ext cx="10504446" cy="5037023"/>
        </p:xfrm>
        <a:graphic>
          <a:graphicData uri="http://schemas.openxmlformats.org/drawingml/2006/table">
            <a:tbl>
              <a:tblPr firstRow="1" firstCol="1" bandRow="1"/>
              <a:tblGrid>
                <a:gridCol w="2486719"/>
                <a:gridCol w="1996068"/>
                <a:gridCol w="6021659"/>
              </a:tblGrid>
              <a:tr h="5596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73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司法保护的含义和基本要求是什么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指</a:t>
                      </a:r>
                      <a:r>
                        <a:rPr lang="zh-CN" sz="2400" dirty="0">
                          <a:solidFill>
                            <a:srgbClr val="000000"/>
                          </a:solidFill>
                          <a:effectLst/>
                          <a:latin typeface="宋体" pitchFamily="2" charset="-122"/>
                          <a:ea typeface="宋体" pitchFamily="2" charset="-122"/>
                          <a:cs typeface="Times New Roman"/>
                        </a:rPr>
                        <a:t>国家司法机关</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包括公安机关、人民检察院、人民法院以及司法行政部门在内的广义上的司法机关</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依法履行</a:t>
                      </a:r>
                      <a:r>
                        <a:rPr lang="zh-CN" sz="2400" dirty="0" smtClean="0">
                          <a:solidFill>
                            <a:srgbClr val="000000"/>
                          </a:solidFill>
                          <a:effectLst/>
                          <a:latin typeface="宋体" pitchFamily="2" charset="-122"/>
                          <a:ea typeface="宋体" pitchFamily="2" charset="-122"/>
                          <a:cs typeface="Times New Roman"/>
                        </a:rPr>
                        <a:t>职责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未成年人实施的专门</a:t>
                      </a:r>
                      <a:r>
                        <a:rPr lang="zh-CN" sz="2400" dirty="0" smtClean="0">
                          <a:solidFill>
                            <a:srgbClr val="000000"/>
                          </a:solidFill>
                          <a:effectLst/>
                          <a:latin typeface="宋体" pitchFamily="2" charset="-122"/>
                          <a:ea typeface="宋体" pitchFamily="2" charset="-122"/>
                          <a:cs typeface="Times New Roman"/>
                        </a:rPr>
                        <a:t>保护</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1753107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785335260"/>
              </p:ext>
            </p:extLst>
          </p:nvPr>
        </p:nvGraphicFramePr>
        <p:xfrm>
          <a:off x="1103975" y="1438839"/>
          <a:ext cx="10359480" cy="4939659"/>
        </p:xfrm>
        <a:graphic>
          <a:graphicData uri="http://schemas.openxmlformats.org/drawingml/2006/table">
            <a:tbl>
              <a:tblPr firstRow="1" firstCol="1" bandRow="1"/>
              <a:tblGrid>
                <a:gridCol w="2452401"/>
                <a:gridCol w="1695848"/>
                <a:gridCol w="6211231"/>
              </a:tblGrid>
              <a:tr h="54885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080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司法保护的含义和基本要求是什么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办理</a:t>
                      </a:r>
                      <a:r>
                        <a:rPr lang="zh-CN" sz="2400" dirty="0">
                          <a:solidFill>
                            <a:srgbClr val="000000"/>
                          </a:solidFill>
                          <a:effectLst/>
                          <a:latin typeface="宋体" pitchFamily="2" charset="-122"/>
                          <a:ea typeface="宋体" pitchFamily="2" charset="-122"/>
                          <a:cs typeface="Times New Roman"/>
                        </a:rPr>
                        <a:t>未成年人犯罪</a:t>
                      </a:r>
                      <a:r>
                        <a:rPr lang="zh-CN" sz="2400" dirty="0" smtClean="0">
                          <a:solidFill>
                            <a:srgbClr val="000000"/>
                          </a:solidFill>
                          <a:effectLst/>
                          <a:latin typeface="宋体" pitchFamily="2" charset="-122"/>
                          <a:ea typeface="宋体" pitchFamily="2" charset="-122"/>
                          <a:cs typeface="Times New Roman"/>
                        </a:rPr>
                        <a:t>案件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实行</a:t>
                      </a:r>
                      <a:r>
                        <a:rPr lang="zh-CN" sz="2400" dirty="0">
                          <a:solidFill>
                            <a:srgbClr val="000000"/>
                          </a:solidFill>
                          <a:effectLst/>
                          <a:latin typeface="宋体" pitchFamily="2" charset="-122"/>
                          <a:ea typeface="宋体" pitchFamily="2" charset="-122"/>
                          <a:cs typeface="Times New Roman"/>
                        </a:rPr>
                        <a:t>有别于审理成年人犯罪案件的特殊</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违法犯罪的未成年人实行教育、感化、挽救的</a:t>
                      </a:r>
                      <a:r>
                        <a:rPr lang="zh-CN" sz="2400" dirty="0" smtClean="0">
                          <a:solidFill>
                            <a:srgbClr val="000000"/>
                          </a:solidFill>
                          <a:effectLst/>
                          <a:latin typeface="宋体" pitchFamily="2" charset="-122"/>
                          <a:ea typeface="宋体" pitchFamily="2" charset="-122"/>
                          <a:cs typeface="Times New Roman"/>
                        </a:rPr>
                        <a:t>方针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教育为主、惩罚为辅的</a:t>
                      </a:r>
                      <a:r>
                        <a:rPr lang="zh-CN" sz="2400" dirty="0" smtClean="0">
                          <a:solidFill>
                            <a:srgbClr val="000000"/>
                          </a:solidFill>
                          <a:effectLst/>
                          <a:latin typeface="宋体" pitchFamily="2" charset="-122"/>
                          <a:ea typeface="宋体" pitchFamily="2" charset="-122"/>
                          <a:cs typeface="Times New Roman"/>
                        </a:rPr>
                        <a:t>原则</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违法犯罪未成年人的人格</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他们的</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人民法院免除刑事</a:t>
                      </a:r>
                      <a:r>
                        <a:rPr lang="zh-CN" sz="2400" dirty="0" smtClean="0">
                          <a:solidFill>
                            <a:srgbClr val="000000"/>
                          </a:solidFill>
                          <a:effectLst/>
                          <a:latin typeface="宋体" pitchFamily="2" charset="-122"/>
                          <a:ea typeface="宋体" pitchFamily="2" charset="-122"/>
                          <a:cs typeface="Times New Roman"/>
                        </a:rPr>
                        <a:t>处罚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或者</a:t>
                      </a:r>
                      <a:r>
                        <a:rPr lang="zh-CN" sz="2400" dirty="0">
                          <a:solidFill>
                            <a:srgbClr val="000000"/>
                          </a:solidFill>
                          <a:effectLst/>
                          <a:latin typeface="宋体" pitchFamily="2" charset="-122"/>
                          <a:ea typeface="宋体" pitchFamily="2" charset="-122"/>
                          <a:cs typeface="Times New Roman"/>
                        </a:rPr>
                        <a:t>宣告缓刑及被解除收容</a:t>
                      </a:r>
                      <a:r>
                        <a:rPr lang="zh-CN" sz="2400" dirty="0" smtClean="0">
                          <a:solidFill>
                            <a:srgbClr val="000000"/>
                          </a:solidFill>
                          <a:effectLst/>
                          <a:latin typeface="宋体" pitchFamily="2" charset="-122"/>
                          <a:ea typeface="宋体" pitchFamily="2" charset="-122"/>
                          <a:cs typeface="Times New Roman"/>
                        </a:rPr>
                        <a:t>教养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或者</a:t>
                      </a:r>
                      <a:r>
                        <a:rPr lang="zh-CN" sz="2400" dirty="0">
                          <a:solidFill>
                            <a:srgbClr val="000000"/>
                          </a:solidFill>
                          <a:effectLst/>
                          <a:latin typeface="宋体" pitchFamily="2" charset="-122"/>
                          <a:ea typeface="宋体" pitchFamily="2" charset="-122"/>
                          <a:cs typeface="Times New Roman"/>
                        </a:rPr>
                        <a:t>服刑期满释放的</a:t>
                      </a:r>
                      <a:r>
                        <a:rPr lang="zh-CN" sz="2400" dirty="0" smtClean="0">
                          <a:solidFill>
                            <a:srgbClr val="000000"/>
                          </a:solidFill>
                          <a:effectLst/>
                          <a:latin typeface="宋体" pitchFamily="2" charset="-122"/>
                          <a:ea typeface="宋体" pitchFamily="2" charset="-122"/>
                          <a:cs typeface="Times New Roman"/>
                        </a:rPr>
                        <a:t>未成年人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a:t>
                      </a:r>
                      <a:r>
                        <a:rPr lang="zh-CN" sz="2400" dirty="0">
                          <a:solidFill>
                            <a:srgbClr val="000000"/>
                          </a:solidFill>
                          <a:effectLst/>
                          <a:latin typeface="宋体" pitchFamily="2" charset="-122"/>
                          <a:ea typeface="宋体" pitchFamily="2" charset="-122"/>
                          <a:cs typeface="Times New Roman"/>
                        </a:rPr>
                        <a:t>做好安置</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其复学、升学、就业不受</a:t>
                      </a:r>
                      <a:r>
                        <a:rPr lang="zh-CN" sz="2400" dirty="0" smtClean="0">
                          <a:solidFill>
                            <a:srgbClr val="000000"/>
                          </a:solidFill>
                          <a:effectLst/>
                          <a:latin typeface="宋体" pitchFamily="2" charset="-122"/>
                          <a:ea typeface="宋体" pitchFamily="2" charset="-122"/>
                          <a:cs typeface="Times New Roman"/>
                        </a:rPr>
                        <a:t>歧视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人民法院</a:t>
                      </a:r>
                      <a:r>
                        <a:rPr lang="zh-CN" sz="2400" dirty="0">
                          <a:solidFill>
                            <a:srgbClr val="000000"/>
                          </a:solidFill>
                          <a:effectLst/>
                          <a:latin typeface="宋体" pitchFamily="2" charset="-122"/>
                          <a:ea typeface="宋体" pitchFamily="2" charset="-122"/>
                          <a:cs typeface="Times New Roman"/>
                        </a:rPr>
                        <a:t>处理继承案件、离婚</a:t>
                      </a:r>
                      <a:r>
                        <a:rPr lang="zh-CN" sz="2400" dirty="0" smtClean="0">
                          <a:solidFill>
                            <a:srgbClr val="000000"/>
                          </a:solidFill>
                          <a:effectLst/>
                          <a:latin typeface="宋体" pitchFamily="2" charset="-122"/>
                          <a:ea typeface="宋体" pitchFamily="2" charset="-122"/>
                          <a:cs typeface="Times New Roman"/>
                        </a:rPr>
                        <a:t>案件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依法保护未成年人的继承权、受抚养权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367258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554009977"/>
              </p:ext>
            </p:extLst>
          </p:nvPr>
        </p:nvGraphicFramePr>
        <p:xfrm>
          <a:off x="1103974" y="1672683"/>
          <a:ext cx="10348328" cy="4613833"/>
        </p:xfrm>
        <a:graphic>
          <a:graphicData uri="http://schemas.openxmlformats.org/drawingml/2006/table">
            <a:tbl>
              <a:tblPr firstRow="1" firstCol="1" bandRow="1"/>
              <a:tblGrid>
                <a:gridCol w="2804684"/>
                <a:gridCol w="2291420"/>
                <a:gridCol w="5252224"/>
              </a:tblGrid>
              <a:tr h="60464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919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●知道家庭保护、学校保护、社会保护、网络保护、政府保护和司法保护的基本内容，感受法律对未成年人的特殊保护</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法律对未成年人进行特殊保护有什么意义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预防和减少未成年人违法</a:t>
                      </a:r>
                      <a:r>
                        <a:rPr lang="zh-CN" sz="2400" dirty="0" smtClean="0">
                          <a:solidFill>
                            <a:srgbClr val="000000"/>
                          </a:solidFill>
                          <a:effectLst/>
                          <a:latin typeface="宋体" pitchFamily="2" charset="-122"/>
                          <a:ea typeface="宋体" pitchFamily="2" charset="-122"/>
                          <a:cs typeface="Times New Roman"/>
                        </a:rPr>
                        <a:t>犯罪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未成年人的健康成长</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保护未成年人的合法权益</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社会的和谐稳定</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国家未来的长远发展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371323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622271405"/>
              </p:ext>
            </p:extLst>
          </p:nvPr>
        </p:nvGraphicFramePr>
        <p:xfrm>
          <a:off x="1103975" y="1438839"/>
          <a:ext cx="10080698" cy="4794398"/>
        </p:xfrm>
        <a:graphic>
          <a:graphicData uri="http://schemas.openxmlformats.org/drawingml/2006/table">
            <a:tbl>
              <a:tblPr firstRow="1" firstCol="1" bandRow="1"/>
              <a:tblGrid>
                <a:gridCol w="2508869"/>
                <a:gridCol w="1506045"/>
                <a:gridCol w="6065784"/>
              </a:tblGrid>
              <a:tr h="69104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33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●增强自我保护意识，提高自我保护能力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未成年人为什么要增强自我保护能力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青少年</a:t>
                      </a:r>
                      <a:r>
                        <a:rPr lang="zh-CN" sz="2400" dirty="0">
                          <a:solidFill>
                            <a:srgbClr val="000000"/>
                          </a:solidFill>
                          <a:effectLst/>
                          <a:latin typeface="宋体" pitchFamily="2" charset="-122"/>
                          <a:ea typeface="宋体" pitchFamily="2" charset="-122"/>
                          <a:cs typeface="Times New Roman"/>
                        </a:rPr>
                        <a:t>正处于长身体、长知识的重要</a:t>
                      </a:r>
                      <a:r>
                        <a:rPr lang="zh-CN" sz="2400" dirty="0" smtClean="0">
                          <a:solidFill>
                            <a:srgbClr val="000000"/>
                          </a:solidFill>
                          <a:effectLst/>
                          <a:latin typeface="宋体" pitchFamily="2" charset="-122"/>
                          <a:ea typeface="宋体" pitchFamily="2" charset="-122"/>
                          <a:cs typeface="Times New Roman"/>
                        </a:rPr>
                        <a:t>时期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各方</a:t>
                      </a:r>
                      <a:r>
                        <a:rPr lang="zh-CN" sz="2400" dirty="0">
                          <a:solidFill>
                            <a:srgbClr val="000000"/>
                          </a:solidFill>
                          <a:effectLst/>
                          <a:latin typeface="宋体" pitchFamily="2" charset="-122"/>
                          <a:ea typeface="宋体" pitchFamily="2" charset="-122"/>
                          <a:cs typeface="Times New Roman"/>
                        </a:rPr>
                        <a:t>面都很不成熟。由于生活环境</a:t>
                      </a:r>
                      <a:r>
                        <a:rPr lang="zh-CN" sz="2400" dirty="0" smtClean="0">
                          <a:solidFill>
                            <a:srgbClr val="000000"/>
                          </a:solidFill>
                          <a:effectLst/>
                          <a:latin typeface="宋体" pitchFamily="2" charset="-122"/>
                          <a:ea typeface="宋体" pitchFamily="2" charset="-122"/>
                          <a:cs typeface="Times New Roman"/>
                        </a:rPr>
                        <a:t>复杂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存在</a:t>
                      </a:r>
                      <a:r>
                        <a:rPr lang="zh-CN" sz="2400" dirty="0">
                          <a:solidFill>
                            <a:srgbClr val="000000"/>
                          </a:solidFill>
                          <a:effectLst/>
                          <a:latin typeface="宋体" pitchFamily="2" charset="-122"/>
                          <a:ea typeface="宋体" pitchFamily="2" charset="-122"/>
                          <a:cs typeface="Times New Roman"/>
                        </a:rPr>
                        <a:t>着不利于青少年健康成长的</a:t>
                      </a:r>
                      <a:r>
                        <a:rPr lang="zh-CN" sz="2400" dirty="0" smtClean="0">
                          <a:solidFill>
                            <a:srgbClr val="000000"/>
                          </a:solidFill>
                          <a:effectLst/>
                          <a:latin typeface="宋体" pitchFamily="2" charset="-122"/>
                          <a:ea typeface="宋体" pitchFamily="2" charset="-122"/>
                          <a:cs typeface="Times New Roman"/>
                        </a:rPr>
                        <a:t>因素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侵犯</a:t>
                      </a:r>
                      <a:r>
                        <a:rPr lang="zh-CN" sz="2400" dirty="0">
                          <a:solidFill>
                            <a:srgbClr val="000000"/>
                          </a:solidFill>
                          <a:effectLst/>
                          <a:latin typeface="宋体" pitchFamily="2" charset="-122"/>
                          <a:ea typeface="宋体" pitchFamily="2" charset="-122"/>
                          <a:cs typeface="Times New Roman"/>
                        </a:rPr>
                        <a:t>青少年合法权益和损害青少年身心健康的</a:t>
                      </a:r>
                      <a:r>
                        <a:rPr lang="zh-CN" sz="2400" dirty="0" smtClean="0">
                          <a:solidFill>
                            <a:srgbClr val="000000"/>
                          </a:solidFill>
                          <a:effectLst/>
                          <a:latin typeface="宋体" pitchFamily="2" charset="-122"/>
                          <a:ea typeface="宋体" pitchFamily="2" charset="-122"/>
                          <a:cs typeface="Times New Roman"/>
                        </a:rPr>
                        <a:t>现象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还时有发生</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345175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055596309"/>
              </p:ext>
            </p:extLst>
          </p:nvPr>
        </p:nvGraphicFramePr>
        <p:xfrm>
          <a:off x="1159731" y="1784529"/>
          <a:ext cx="9946884" cy="4214828"/>
        </p:xfrm>
        <a:graphic>
          <a:graphicData uri="http://schemas.openxmlformats.org/drawingml/2006/table">
            <a:tbl>
              <a:tblPr firstRow="1" firstCol="1" bandRow="1"/>
              <a:tblGrid>
                <a:gridCol w="2475566"/>
                <a:gridCol w="1486053"/>
                <a:gridCol w="5985265"/>
              </a:tblGrid>
              <a:tr h="619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580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●增强自我保护意识，提高自我保护能力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未成年人为什么要增强自我保护能力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自我</a:t>
                      </a:r>
                      <a:r>
                        <a:rPr lang="zh-CN" sz="2400" dirty="0">
                          <a:solidFill>
                            <a:srgbClr val="000000"/>
                          </a:solidFill>
                          <a:effectLst/>
                          <a:latin typeface="宋体" pitchFamily="2" charset="-122"/>
                          <a:ea typeface="宋体" pitchFamily="2" charset="-122"/>
                          <a:cs typeface="Times New Roman"/>
                        </a:rPr>
                        <a:t>保护是人的</a:t>
                      </a:r>
                      <a:r>
                        <a:rPr lang="zh-CN" sz="2400" dirty="0" smtClean="0">
                          <a:solidFill>
                            <a:srgbClr val="000000"/>
                          </a:solidFill>
                          <a:effectLst/>
                          <a:latin typeface="宋体" pitchFamily="2" charset="-122"/>
                          <a:ea typeface="宋体" pitchFamily="2" charset="-122"/>
                          <a:cs typeface="Times New Roman"/>
                        </a:rPr>
                        <a:t>本能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具备</a:t>
                      </a:r>
                      <a:r>
                        <a:rPr lang="zh-CN" sz="2400" dirty="0">
                          <a:solidFill>
                            <a:srgbClr val="000000"/>
                          </a:solidFill>
                          <a:effectLst/>
                          <a:latin typeface="宋体" pitchFamily="2" charset="-122"/>
                          <a:ea typeface="宋体" pitchFamily="2" charset="-122"/>
                          <a:cs typeface="Times New Roman"/>
                        </a:rPr>
                        <a:t>自我保护意识是未成年人向成熟迈进的重要一步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社会</a:t>
                      </a:r>
                      <a:r>
                        <a:rPr lang="zh-CN" sz="2400" dirty="0">
                          <a:solidFill>
                            <a:srgbClr val="000000"/>
                          </a:solidFill>
                          <a:effectLst/>
                          <a:latin typeface="宋体" pitchFamily="2" charset="-122"/>
                          <a:ea typeface="宋体" pitchFamily="2" charset="-122"/>
                          <a:cs typeface="Times New Roman"/>
                        </a:rPr>
                        <a:t>经验不足的</a:t>
                      </a:r>
                      <a:r>
                        <a:rPr lang="zh-CN" sz="2400" dirty="0" smtClean="0">
                          <a:solidFill>
                            <a:srgbClr val="000000"/>
                          </a:solidFill>
                          <a:effectLst/>
                          <a:latin typeface="宋体" pitchFamily="2" charset="-122"/>
                          <a:ea typeface="宋体" pitchFamily="2" charset="-122"/>
                          <a:cs typeface="Times New Roman"/>
                        </a:rPr>
                        <a:t>青少年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面对侵害行为、自然灾害和意外伤害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往往</a:t>
                      </a:r>
                      <a:r>
                        <a:rPr lang="zh-CN" sz="2400" dirty="0">
                          <a:solidFill>
                            <a:srgbClr val="000000"/>
                          </a:solidFill>
                          <a:effectLst/>
                          <a:latin typeface="宋体" pitchFamily="2" charset="-122"/>
                          <a:ea typeface="宋体" pitchFamily="2" charset="-122"/>
                          <a:cs typeface="Times New Roman"/>
                        </a:rPr>
                        <a:t>因处于被动地位而受到侵害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82506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217662" y="2515569"/>
            <a:ext cx="702745" cy="2383631"/>
            <a:chOff x="9078559" y="669715"/>
            <a:chExt cx="702745" cy="2383631"/>
          </a:xfrm>
        </p:grpSpPr>
        <p:grpSp>
          <p:nvGrpSpPr>
            <p:cNvPr id="14" name="组合 13"/>
            <p:cNvGrpSpPr/>
            <p:nvPr/>
          </p:nvGrpSpPr>
          <p:grpSpPr>
            <a:xfrm>
              <a:off x="9078559" y="669715"/>
              <a:ext cx="702745" cy="2383631"/>
              <a:chOff x="12824" y="1198"/>
              <a:chExt cx="565" cy="1951"/>
            </a:xfrm>
          </p:grpSpPr>
          <p:sp>
            <p:nvSpPr>
              <p:cNvPr id="10" name="椭圆 9"/>
              <p:cNvSpPr/>
              <p:nvPr/>
            </p:nvSpPr>
            <p:spPr>
              <a:xfrm>
                <a:off x="12824" y="1198"/>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53" y="2598"/>
                <a:ext cx="536"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5" name="椭圆 14"/>
            <p:cNvSpPr/>
            <p:nvPr/>
          </p:nvSpPr>
          <p:spPr>
            <a:xfrm>
              <a:off x="9097603" y="1493173"/>
              <a:ext cx="683701" cy="73707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431983" y="2141237"/>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725426" y="2991304"/>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3792072" y="1593918"/>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575140" y="1006824"/>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4094537" y="2380834"/>
            <a:ext cx="8097463" cy="2518366"/>
            <a:chOff x="4110500" y="1650125"/>
            <a:chExt cx="8097463" cy="2518366"/>
          </a:xfrm>
        </p:grpSpPr>
        <p:grpSp>
          <p:nvGrpSpPr>
            <p:cNvPr id="11" name="组合 10"/>
            <p:cNvGrpSpPr/>
            <p:nvPr/>
          </p:nvGrpSpPr>
          <p:grpSpPr>
            <a:xfrm>
              <a:off x="4110500" y="1650125"/>
              <a:ext cx="8097463" cy="1610724"/>
              <a:chOff x="7854" y="4532"/>
              <a:chExt cx="11668" cy="2291"/>
            </a:xfrm>
          </p:grpSpPr>
          <p:sp>
            <p:nvSpPr>
              <p:cNvPr id="18" name="文本框 2">
                <a:hlinkClick r:id="rId2" action="ppaction://hlinksldjump"/>
              </p:cNvPr>
              <p:cNvSpPr txBox="1"/>
              <p:nvPr/>
            </p:nvSpPr>
            <p:spPr>
              <a:xfrm>
                <a:off x="7854" y="4532"/>
                <a:ext cx="11668" cy="1007"/>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0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 违法行为及后果</a:t>
                </a:r>
                <a:endParaRPr lang="zh-CN" altLang="zh-CN" sz="40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54" y="5816"/>
                <a:ext cx="11249" cy="1007"/>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0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遵守法律，依法办事</a:t>
                </a:r>
                <a:endParaRPr lang="zh-CN" altLang="en-US" sz="40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2" name="文本框 2">
              <a:hlinkClick r:id="rId4" action="ppaction://hlinksldjump"/>
            </p:cNvPr>
            <p:cNvSpPr txBox="1"/>
            <p:nvPr/>
          </p:nvSpPr>
          <p:spPr>
            <a:xfrm>
              <a:off x="4110501" y="3460504"/>
              <a:ext cx="7806681" cy="707987"/>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0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40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特殊保护</a:t>
              </a:r>
              <a:endParaRPr lang="zh-CN" altLang="en-US" sz="40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5992319"/>
              </p:ext>
            </p:extLst>
          </p:nvPr>
        </p:nvGraphicFramePr>
        <p:xfrm>
          <a:off x="1092823" y="1494597"/>
          <a:ext cx="10437537" cy="5062319"/>
        </p:xfrm>
        <a:graphic>
          <a:graphicData uri="http://schemas.openxmlformats.org/drawingml/2006/table">
            <a:tbl>
              <a:tblPr firstRow="1" firstCol="1" bandRow="1"/>
              <a:tblGrid>
                <a:gridCol w="2364055"/>
                <a:gridCol w="1706137"/>
                <a:gridCol w="6367345"/>
              </a:tblGrid>
              <a:tr h="63661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570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●增强自我保护意识，提高自我保护能力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青少年在面对侵害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哪些自我保护技巧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提高警惕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保持</a:t>
                      </a:r>
                      <a:r>
                        <a:rPr lang="zh-CN" sz="2400" dirty="0">
                          <a:solidFill>
                            <a:srgbClr val="000000"/>
                          </a:solidFill>
                          <a:effectLst/>
                          <a:latin typeface="宋体" pitchFamily="2" charset="-122"/>
                          <a:ea typeface="宋体" pitchFamily="2" charset="-122"/>
                          <a:cs typeface="Times New Roman"/>
                        </a:rPr>
                        <a:t>高度警惕是避免受到侵害的前提</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当</a:t>
                      </a:r>
                      <a:r>
                        <a:rPr lang="zh-CN" sz="2400" dirty="0">
                          <a:solidFill>
                            <a:srgbClr val="000000"/>
                          </a:solidFill>
                          <a:effectLst/>
                          <a:latin typeface="宋体" pitchFamily="2" charset="-122"/>
                          <a:ea typeface="宋体" pitchFamily="2" charset="-122"/>
                          <a:cs typeface="Times New Roman"/>
                        </a:rPr>
                        <a:t>自己的合法权益受到侵害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善于运用法律武器维</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善于</a:t>
                      </a:r>
                      <a:r>
                        <a:rPr lang="zh-CN" sz="2400" dirty="0">
                          <a:solidFill>
                            <a:srgbClr val="000000"/>
                          </a:solidFill>
                          <a:effectLst/>
                          <a:latin typeface="宋体" pitchFamily="2" charset="-122"/>
                          <a:ea typeface="宋体" pitchFamily="2" charset="-122"/>
                          <a:cs typeface="Times New Roman"/>
                        </a:rPr>
                        <a:t>同侵权行为作</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当</a:t>
                      </a:r>
                      <a:r>
                        <a:rPr lang="zh-CN" sz="2400" dirty="0">
                          <a:solidFill>
                            <a:srgbClr val="000000"/>
                          </a:solidFill>
                          <a:effectLst/>
                          <a:latin typeface="宋体" pitchFamily="2" charset="-122"/>
                          <a:ea typeface="宋体" pitchFamily="2" charset="-122"/>
                          <a:cs typeface="Times New Roman"/>
                        </a:rPr>
                        <a:t>国家、集体、他人的权益受到非法侵害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也要加以维护。违法犯罪是危害社会的侵权</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a:t>
                      </a:r>
                      <a:r>
                        <a:rPr lang="zh-CN" sz="2400" dirty="0">
                          <a:solidFill>
                            <a:srgbClr val="000000"/>
                          </a:solidFill>
                          <a:effectLst/>
                          <a:latin typeface="宋体" pitchFamily="2" charset="-122"/>
                          <a:ea typeface="宋体" pitchFamily="2" charset="-122"/>
                          <a:cs typeface="Times New Roman"/>
                        </a:rPr>
                        <a:t>违法犯罪作</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包括我们青少年在内的全体公民义不容辞的</a:t>
                      </a:r>
                      <a:r>
                        <a:rPr lang="zh-CN" sz="2400" dirty="0" smtClean="0">
                          <a:solidFill>
                            <a:srgbClr val="000000"/>
                          </a:solidFill>
                          <a:effectLst/>
                          <a:latin typeface="宋体" pitchFamily="2" charset="-122"/>
                          <a:ea typeface="宋体" pitchFamily="2" charset="-122"/>
                          <a:cs typeface="Times New Roman"/>
                        </a:rPr>
                        <a:t>责任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93671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700460039"/>
              </p:ext>
            </p:extLst>
          </p:nvPr>
        </p:nvGraphicFramePr>
        <p:xfrm>
          <a:off x="802892" y="1773160"/>
          <a:ext cx="10738620" cy="4605338"/>
        </p:xfrm>
        <a:graphic>
          <a:graphicData uri="http://schemas.openxmlformats.org/drawingml/2006/table">
            <a:tbl>
              <a:tblPr firstRow="1" firstCol="1" bandRow="1"/>
              <a:tblGrid>
                <a:gridCol w="1938244"/>
                <a:gridCol w="1719449"/>
                <a:gridCol w="7080927"/>
              </a:tblGrid>
              <a:tr h="68734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799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●增强自我保护意识，提高自我保护能力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青少年在面对侵害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哪些自我保护技巧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面对</a:t>
                      </a:r>
                      <a:r>
                        <a:rPr lang="zh-CN" sz="2400" dirty="0">
                          <a:solidFill>
                            <a:srgbClr val="000000"/>
                          </a:solidFill>
                          <a:effectLst/>
                          <a:latin typeface="宋体" pitchFamily="2" charset="-122"/>
                          <a:ea typeface="宋体" pitchFamily="2" charset="-122"/>
                          <a:cs typeface="Times New Roman"/>
                        </a:rPr>
                        <a:t>不法</a:t>
                      </a:r>
                      <a:r>
                        <a:rPr lang="zh-CN" sz="2400" dirty="0" smtClean="0">
                          <a:solidFill>
                            <a:srgbClr val="000000"/>
                          </a:solidFill>
                          <a:effectLst/>
                          <a:latin typeface="宋体" pitchFamily="2" charset="-122"/>
                          <a:ea typeface="宋体" pitchFamily="2" charset="-122"/>
                          <a:cs typeface="Times New Roman"/>
                        </a:rPr>
                        <a:t>侵害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要用智慧保护自己。</a:t>
                      </a:r>
                      <a:r>
                        <a:rPr lang="zh-CN" sz="2400" dirty="0" smtClean="0">
                          <a:solidFill>
                            <a:srgbClr val="000000"/>
                          </a:solidFill>
                          <a:effectLst/>
                          <a:latin typeface="宋体" pitchFamily="2" charset="-122"/>
                          <a:ea typeface="宋体" pitchFamily="2" charset="-122"/>
                          <a:cs typeface="Times New Roman"/>
                        </a:rPr>
                        <a:t>一方面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有</a:t>
                      </a:r>
                      <a:r>
                        <a:rPr lang="zh-CN" sz="2400" dirty="0" smtClean="0">
                          <a:solidFill>
                            <a:srgbClr val="000000"/>
                          </a:solidFill>
                          <a:effectLst/>
                          <a:latin typeface="宋体" pitchFamily="2" charset="-122"/>
                          <a:ea typeface="宋体" pitchFamily="2" charset="-122"/>
                          <a:cs typeface="Times New Roman"/>
                        </a:rPr>
                        <a:t>智慧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能</a:t>
                      </a:r>
                      <a:r>
                        <a:rPr lang="zh-CN" sz="2400" dirty="0">
                          <a:solidFill>
                            <a:srgbClr val="000000"/>
                          </a:solidFill>
                          <a:effectLst/>
                          <a:latin typeface="宋体" pitchFamily="2" charset="-122"/>
                          <a:ea typeface="宋体" pitchFamily="2" charset="-122"/>
                          <a:cs typeface="Times New Roman"/>
                        </a:rPr>
                        <a:t>想到好</a:t>
                      </a:r>
                      <a:r>
                        <a:rPr lang="zh-CN" sz="2400" dirty="0" smtClean="0">
                          <a:solidFill>
                            <a:srgbClr val="000000"/>
                          </a:solidFill>
                          <a:effectLst/>
                          <a:latin typeface="宋体" pitchFamily="2" charset="-122"/>
                          <a:ea typeface="宋体" pitchFamily="2" charset="-122"/>
                          <a:cs typeface="Times New Roman"/>
                        </a:rPr>
                        <a:t>办法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另一方面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要学会判断</a:t>
                      </a:r>
                      <a:r>
                        <a:rPr lang="zh-CN" sz="2400" dirty="0" smtClean="0">
                          <a:solidFill>
                            <a:srgbClr val="000000"/>
                          </a:solidFill>
                          <a:effectLst/>
                          <a:latin typeface="宋体" pitchFamily="2" charset="-122"/>
                          <a:ea typeface="宋体" pitchFamily="2" charset="-122"/>
                          <a:cs typeface="Times New Roman"/>
                        </a:rPr>
                        <a:t>形势</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作出</a:t>
                      </a:r>
                      <a:r>
                        <a:rPr lang="zh-CN" sz="2400" dirty="0">
                          <a:solidFill>
                            <a:srgbClr val="000000"/>
                          </a:solidFill>
                          <a:effectLst/>
                          <a:latin typeface="宋体" pitchFamily="2" charset="-122"/>
                          <a:ea typeface="宋体" pitchFamily="2" charset="-122"/>
                          <a:cs typeface="Times New Roman"/>
                        </a:rPr>
                        <a:t>取舍。遭遇意外险情与伤害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需要冷静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学会运用最有效的救助方法。遭遇不法分子的</a:t>
                      </a:r>
                      <a:r>
                        <a:rPr lang="zh-CN" sz="2400" dirty="0" smtClean="0">
                          <a:solidFill>
                            <a:srgbClr val="000000"/>
                          </a:solidFill>
                          <a:effectLst/>
                          <a:latin typeface="宋体" pitchFamily="2" charset="-122"/>
                          <a:ea typeface="宋体" pitchFamily="2" charset="-122"/>
                          <a:cs typeface="Times New Roman"/>
                        </a:rPr>
                        <a:t>侵害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有能力</a:t>
                      </a:r>
                      <a:r>
                        <a:rPr lang="zh-CN" sz="2400" dirty="0">
                          <a:solidFill>
                            <a:srgbClr val="000000"/>
                          </a:solidFill>
                          <a:effectLst/>
                          <a:latin typeface="宋体" pitchFamily="2" charset="-122"/>
                          <a:ea typeface="宋体" pitchFamily="2" charset="-122"/>
                          <a:cs typeface="Times New Roman"/>
                        </a:rPr>
                        <a:t>将其制服</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当然</a:t>
                      </a:r>
                      <a:r>
                        <a:rPr lang="zh-CN" sz="2400" dirty="0">
                          <a:solidFill>
                            <a:srgbClr val="000000"/>
                          </a:solidFill>
                          <a:effectLst/>
                          <a:latin typeface="宋体" pitchFamily="2" charset="-122"/>
                          <a:ea typeface="宋体" pitchFamily="2" charset="-122"/>
                          <a:cs typeface="Times New Roman"/>
                        </a:rPr>
                        <a:t>要勇敢地同其</a:t>
                      </a:r>
                      <a:r>
                        <a:rPr lang="zh-CN" sz="2400" dirty="0" smtClean="0">
                          <a:solidFill>
                            <a:srgbClr val="000000"/>
                          </a:solidFill>
                          <a:effectLst/>
                          <a:latin typeface="宋体" pitchFamily="2" charset="-122"/>
                          <a:ea typeface="宋体" pitchFamily="2" charset="-122"/>
                          <a:cs typeface="Times New Roman"/>
                        </a:rPr>
                        <a:t>搏斗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没有</a:t>
                      </a:r>
                      <a:r>
                        <a:rPr lang="zh-CN" sz="2400" dirty="0">
                          <a:solidFill>
                            <a:srgbClr val="000000"/>
                          </a:solidFill>
                          <a:effectLst/>
                          <a:latin typeface="宋体" pitchFamily="2" charset="-122"/>
                          <a:ea typeface="宋体" pitchFamily="2" charset="-122"/>
                          <a:cs typeface="Times New Roman"/>
                        </a:rPr>
                        <a:t>能力将其制服</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采取“呼救法”“周旋法”“恐吓法”等及时脱身。万不得已</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要对可能出现的不同后果进行</a:t>
                      </a:r>
                      <a:r>
                        <a:rPr lang="zh-CN" sz="2400" dirty="0" smtClean="0">
                          <a:solidFill>
                            <a:srgbClr val="000000"/>
                          </a:solidFill>
                          <a:effectLst/>
                          <a:latin typeface="宋体" pitchFamily="2" charset="-122"/>
                          <a:ea typeface="宋体" pitchFamily="2" charset="-122"/>
                          <a:cs typeface="Times New Roman"/>
                        </a:rPr>
                        <a:t>比较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两</a:t>
                      </a:r>
                      <a:r>
                        <a:rPr lang="zh-CN" sz="2400" dirty="0">
                          <a:solidFill>
                            <a:srgbClr val="000000"/>
                          </a:solidFill>
                          <a:effectLst/>
                          <a:latin typeface="宋体" pitchFamily="2" charset="-122"/>
                          <a:ea typeface="宋体" pitchFamily="2" charset="-122"/>
                          <a:cs typeface="Times New Roman"/>
                        </a:rPr>
                        <a:t>害相权取其</a:t>
                      </a:r>
                      <a:r>
                        <a:rPr lang="zh-CN" sz="2400" dirty="0" smtClean="0">
                          <a:solidFill>
                            <a:srgbClr val="000000"/>
                          </a:solidFill>
                          <a:effectLst/>
                          <a:latin typeface="宋体" pitchFamily="2" charset="-122"/>
                          <a:ea typeface="宋体" pitchFamily="2" charset="-122"/>
                          <a:cs typeface="Times New Roman"/>
                        </a:rPr>
                        <a:t>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争取</a:t>
                      </a:r>
                      <a:r>
                        <a:rPr lang="zh-CN" sz="2400" dirty="0">
                          <a:solidFill>
                            <a:srgbClr val="000000"/>
                          </a:solidFill>
                          <a:effectLst/>
                          <a:latin typeface="宋体" pitchFamily="2" charset="-122"/>
                          <a:ea typeface="宋体" pitchFamily="2" charset="-122"/>
                          <a:cs typeface="Times New Roman"/>
                        </a:rPr>
                        <a:t>把损失降到</a:t>
                      </a:r>
                      <a:r>
                        <a:rPr lang="zh-CN" sz="2400" dirty="0" smtClean="0">
                          <a:solidFill>
                            <a:srgbClr val="000000"/>
                          </a:solidFill>
                          <a:effectLst/>
                          <a:latin typeface="宋体" pitchFamily="2" charset="-122"/>
                          <a:ea typeface="宋体" pitchFamily="2" charset="-122"/>
                          <a:cs typeface="Times New Roman"/>
                        </a:rPr>
                        <a:t>最小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保住</a:t>
                      </a:r>
                      <a:r>
                        <a:rPr lang="zh-CN" sz="2400" dirty="0">
                          <a:solidFill>
                            <a:srgbClr val="000000"/>
                          </a:solidFill>
                          <a:effectLst/>
                          <a:latin typeface="宋体" pitchFamily="2" charset="-122"/>
                          <a:ea typeface="宋体" pitchFamily="2" charset="-122"/>
                          <a:cs typeface="Times New Roman"/>
                        </a:rPr>
                        <a:t>最大的合法权益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40510624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40994926"/>
              </p:ext>
            </p:extLst>
          </p:nvPr>
        </p:nvGraphicFramePr>
        <p:xfrm>
          <a:off x="1304697" y="1750858"/>
          <a:ext cx="9534288" cy="4237464"/>
        </p:xfrm>
        <a:graphic>
          <a:graphicData uri="http://schemas.openxmlformats.org/drawingml/2006/table">
            <a:tbl>
              <a:tblPr firstRow="1" firstCol="1" bandRow="1"/>
              <a:tblGrid>
                <a:gridCol w="1718858"/>
                <a:gridCol w="1524828"/>
                <a:gridCol w="6290602"/>
              </a:tblGrid>
              <a:tr h="64166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580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●增强自我保护意识，提高自我保护能力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如何提高青少年的自我保护能力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进行安全教育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提高青少年的自我保护意识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板报、智力问答等</a:t>
                      </a:r>
                      <a:r>
                        <a:rPr lang="zh-CN" sz="2400" dirty="0" smtClean="0">
                          <a:solidFill>
                            <a:srgbClr val="000000"/>
                          </a:solidFill>
                          <a:effectLst/>
                          <a:latin typeface="宋体" pitchFamily="2" charset="-122"/>
                          <a:ea typeface="宋体" pitchFamily="2" charset="-122"/>
                          <a:cs typeface="Times New Roman"/>
                        </a:rPr>
                        <a:t>形式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帮助</a:t>
                      </a:r>
                      <a:r>
                        <a:rPr lang="zh-CN" sz="2400" dirty="0">
                          <a:solidFill>
                            <a:srgbClr val="000000"/>
                          </a:solidFill>
                          <a:effectLst/>
                          <a:latin typeface="宋体" pitchFamily="2" charset="-122"/>
                          <a:ea typeface="宋体" pitchFamily="2" charset="-122"/>
                          <a:cs typeface="Times New Roman"/>
                        </a:rPr>
                        <a:t>青少年掌握一些自救自护的小常识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开展</a:t>
                      </a:r>
                      <a:r>
                        <a:rPr lang="zh-CN" sz="2400" dirty="0">
                          <a:solidFill>
                            <a:srgbClr val="000000"/>
                          </a:solidFill>
                          <a:effectLst/>
                          <a:latin typeface="宋体" pitchFamily="2" charset="-122"/>
                          <a:ea typeface="宋体" pitchFamily="2" charset="-122"/>
                          <a:cs typeface="Times New Roman"/>
                        </a:rPr>
                        <a:t>应对突发事件的演练</a:t>
                      </a:r>
                      <a:r>
                        <a:rPr lang="zh-CN" sz="2400" dirty="0" smtClean="0">
                          <a:solidFill>
                            <a:srgbClr val="000000"/>
                          </a:solidFill>
                          <a:effectLst/>
                          <a:latin typeface="宋体" pitchFamily="2" charset="-122"/>
                          <a:ea typeface="宋体" pitchFamily="2" charset="-122"/>
                          <a:cs typeface="Times New Roman"/>
                        </a:rPr>
                        <a:t>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引导</a:t>
                      </a:r>
                      <a:r>
                        <a:rPr lang="zh-CN" sz="2400" dirty="0">
                          <a:solidFill>
                            <a:srgbClr val="000000"/>
                          </a:solidFill>
                          <a:effectLst/>
                          <a:latin typeface="宋体" pitchFamily="2" charset="-122"/>
                          <a:ea typeface="宋体" pitchFamily="2" charset="-122"/>
                          <a:cs typeface="Times New Roman"/>
                        </a:rPr>
                        <a:t>青少年掌握正确的应对方法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6700141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082779"/>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943822" y="1933744"/>
            <a:ext cx="10299912" cy="587469"/>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zh-CN" altLang="en-US" sz="2400" dirty="0">
                <a:solidFill>
                  <a:srgbClr val="000000"/>
                </a:solidFill>
                <a:latin typeface="黑体" pitchFamily="49" charset="-122"/>
                <a:ea typeface="黑体" pitchFamily="49" charset="-122"/>
                <a:cs typeface="宋体" panose="02010600030101010101" pitchFamily="2" charset="-122"/>
              </a:rPr>
              <a:t>三种违法行为的异同</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4286382892"/>
              </p:ext>
            </p:extLst>
          </p:nvPr>
        </p:nvGraphicFramePr>
        <p:xfrm>
          <a:off x="772630" y="2601247"/>
          <a:ext cx="11014209" cy="3710343"/>
        </p:xfrm>
        <a:graphic>
          <a:graphicData uri="http://schemas.openxmlformats.org/drawingml/2006/table">
            <a:tbl>
              <a:tblPr firstRow="1" firstCol="1" bandRow="1"/>
              <a:tblGrid>
                <a:gridCol w="522464"/>
                <a:gridCol w="2382366"/>
                <a:gridCol w="3042802"/>
                <a:gridCol w="3237777"/>
                <a:gridCol w="1828800"/>
              </a:tblGrid>
              <a:tr h="509943">
                <a:tc gridSpan="2">
                  <a:txBody>
                    <a:bodyPr/>
                    <a:lstStyle/>
                    <a:p>
                      <a:pPr algn="ctr">
                        <a:lnSpc>
                          <a:spcPct val="100000"/>
                        </a:lnSpc>
                        <a:spcAft>
                          <a:spcPts val="0"/>
                        </a:spcAft>
                      </a:pPr>
                      <a:r>
                        <a:rPr lang="en-US" sz="2400" dirty="0">
                          <a:solidFill>
                            <a:srgbClr val="000000"/>
                          </a:solidFill>
                          <a:effectLst/>
                          <a:latin typeface="黑体" pitchFamily="49" charset="-122"/>
                          <a:ea typeface="黑体" pitchFamily="49" charset="-122"/>
                          <a:cs typeface="Times New Roman"/>
                        </a:rPr>
                        <a:t> </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民事违法行为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行政违法行为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刑事违法行为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rowSpan="3">
                  <a:txBody>
                    <a:bodyPr/>
                    <a:lstStyle/>
                    <a:p>
                      <a:pPr algn="ctr">
                        <a:lnSpc>
                          <a:spcPct val="100000"/>
                        </a:lnSpc>
                        <a:spcAft>
                          <a:spcPts val="0"/>
                        </a:spcAft>
                      </a:pPr>
                      <a:r>
                        <a:rPr lang="zh-CN" altLang="en-US" sz="2400" kern="1200" dirty="0" smtClean="0">
                          <a:solidFill>
                            <a:srgbClr val="FF00FF"/>
                          </a:solidFill>
                          <a:effectLst/>
                          <a:latin typeface="黑体" pitchFamily="49" charset="-122"/>
                          <a:ea typeface="黑体" pitchFamily="49" charset="-122"/>
                          <a:cs typeface="Times New Roman"/>
                        </a:rPr>
                        <a:t>不同点</a:t>
                      </a:r>
                      <a:endParaRPr lang="en-US" sz="2400" kern="1200" dirty="0">
                        <a:solidFill>
                          <a:srgbClr val="FF00FF"/>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zh-CN" sz="2400" kern="1200" dirty="0">
                          <a:solidFill>
                            <a:srgbClr val="000000"/>
                          </a:solidFill>
                          <a:effectLst/>
                          <a:latin typeface="黑体" pitchFamily="49" charset="-122"/>
                          <a:ea typeface="黑体" pitchFamily="49" charset="-122"/>
                          <a:cs typeface="Times New Roman"/>
                        </a:rPr>
                        <a:t>对社会危害程度</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宋体" pitchFamily="2" charset="-122"/>
                          <a:ea typeface="宋体" pitchFamily="2" charset="-122"/>
                          <a:cs typeface="Times New Roman"/>
                        </a:rPr>
                        <a:t>较轻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宋体" pitchFamily="2" charset="-122"/>
                          <a:ea typeface="宋体" pitchFamily="2" charset="-122"/>
                          <a:cs typeface="Times New Roman"/>
                        </a:rPr>
                        <a:t>较轻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宋体" pitchFamily="2" charset="-122"/>
                          <a:ea typeface="宋体" pitchFamily="2" charset="-122"/>
                          <a:cs typeface="Times New Roman"/>
                        </a:rPr>
                        <a:t>严重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6049">
                <a:tc vMerge="1">
                  <a:txBody>
                    <a:bodyPr/>
                    <a:lstStyle/>
                    <a:p>
                      <a:endParaRPr lang="zh-CN" altLang="en-US"/>
                    </a:p>
                  </a:txBody>
                  <a:tcPr/>
                </a:tc>
                <a:tc>
                  <a:txBody>
                    <a:bodyPr/>
                    <a:lstStyle/>
                    <a:p>
                      <a:pPr marL="0" algn="ctr" defTabSz="914400" rtl="0" eaLnBrk="1" latinLnBrk="0" hangingPunct="1">
                        <a:lnSpc>
                          <a:spcPct val="100000"/>
                        </a:lnSpc>
                        <a:spcAft>
                          <a:spcPts val="0"/>
                        </a:spcAft>
                      </a:pPr>
                      <a:r>
                        <a:rPr lang="zh-CN" sz="2400" kern="1200" dirty="0">
                          <a:solidFill>
                            <a:srgbClr val="000000"/>
                          </a:solidFill>
                          <a:effectLst/>
                          <a:latin typeface="黑体" pitchFamily="49" charset="-122"/>
                          <a:ea typeface="黑体" pitchFamily="49" charset="-122"/>
                          <a:cs typeface="Times New Roman"/>
                        </a:rPr>
                        <a:t>违反的法律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宋体" pitchFamily="2" charset="-122"/>
                          <a:ea typeface="宋体" pitchFamily="2" charset="-122"/>
                          <a:cs typeface="Times New Roman"/>
                        </a:rPr>
                        <a:t>民事法律法规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宋体" pitchFamily="2" charset="-122"/>
                          <a:ea typeface="宋体" pitchFamily="2" charset="-122"/>
                          <a:cs typeface="Times New Roman"/>
                        </a:rPr>
                        <a:t>行政法律法规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宋体" pitchFamily="2" charset="-122"/>
                          <a:ea typeface="宋体" pitchFamily="2" charset="-122"/>
                          <a:cs typeface="Times New Roman"/>
                        </a:rPr>
                        <a:t>刑法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7151">
                <a:tc vMerge="1">
                  <a:txBody>
                    <a:bodyPr/>
                    <a:lstStyle/>
                    <a:p>
                      <a:endParaRPr lang="zh-CN" altLang="en-US"/>
                    </a:p>
                  </a:txBody>
                  <a:tcPr/>
                </a:tc>
                <a:tc>
                  <a:txBody>
                    <a:bodyPr/>
                    <a:lstStyle/>
                    <a:p>
                      <a:pPr marL="0" algn="ctr" defTabSz="914400" rtl="0" eaLnBrk="1" latinLnBrk="0" hangingPunct="1">
                        <a:lnSpc>
                          <a:spcPct val="100000"/>
                        </a:lnSpc>
                        <a:spcAft>
                          <a:spcPts val="0"/>
                        </a:spcAft>
                      </a:pPr>
                      <a:r>
                        <a:rPr lang="zh-CN" sz="2400" kern="1200" dirty="0">
                          <a:solidFill>
                            <a:srgbClr val="000000"/>
                          </a:solidFill>
                          <a:effectLst/>
                          <a:latin typeface="黑体" pitchFamily="49" charset="-122"/>
                          <a:ea typeface="黑体" pitchFamily="49" charset="-122"/>
                          <a:cs typeface="Times New Roman"/>
                        </a:rPr>
                        <a:t>承担的法律责任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民事</a:t>
                      </a:r>
                      <a:r>
                        <a:rPr lang="zh-CN" sz="2400" dirty="0" smtClean="0">
                          <a:solidFill>
                            <a:srgbClr val="000000"/>
                          </a:solidFill>
                          <a:effectLst/>
                          <a:latin typeface="宋体" pitchFamily="2" charset="-122"/>
                          <a:ea typeface="宋体" pitchFamily="2" charset="-122"/>
                          <a:cs typeface="Times New Roman"/>
                        </a:rPr>
                        <a:t>责任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停止侵害</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返还财产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赔偿损失</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支付违约金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消除</a:t>
                      </a:r>
                      <a:r>
                        <a:rPr lang="zh-CN" sz="2400" dirty="0">
                          <a:solidFill>
                            <a:srgbClr val="000000"/>
                          </a:solidFill>
                          <a:effectLst/>
                          <a:latin typeface="宋体" pitchFamily="2" charset="-122"/>
                          <a:ea typeface="宋体" pitchFamily="2" charset="-122"/>
                          <a:cs typeface="Times New Roman"/>
                        </a:rPr>
                        <a:t>影响、恢复</a:t>
                      </a:r>
                      <a:r>
                        <a:rPr lang="zh-CN" sz="2400" dirty="0" smtClean="0">
                          <a:solidFill>
                            <a:srgbClr val="000000"/>
                          </a:solidFill>
                          <a:effectLst/>
                          <a:latin typeface="宋体" pitchFamily="2" charset="-122"/>
                          <a:ea typeface="宋体" pitchFamily="2" charset="-122"/>
                          <a:cs typeface="Times New Roman"/>
                        </a:rPr>
                        <a:t>名誉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赔礼道歉</a:t>
                      </a:r>
                      <a:r>
                        <a:rPr lang="zh-CN" sz="2400" dirty="0">
                          <a:solidFill>
                            <a:srgbClr val="000000"/>
                          </a:solidFill>
                          <a:effectLst/>
                          <a:latin typeface="宋体" pitchFamily="2" charset="-122"/>
                          <a:ea typeface="宋体" pitchFamily="2" charset="-122"/>
                          <a:cs typeface="Times New Roman"/>
                        </a:rPr>
                        <a:t>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行政责任</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行政制裁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行政处分</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警告、记过、记大过、降级、撤职、开除等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处罚</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警告、罚款、没收违法所得、行政拘留等</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刑事责任</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刑罚处罚</a:t>
                      </a:r>
                      <a:r>
                        <a:rPr lang="en-US" sz="2400" dirty="0" smtClean="0">
                          <a:solidFill>
                            <a:srgbClr val="000000"/>
                          </a:solidFill>
                          <a:effectLst/>
                          <a:latin typeface="宋体" pitchFamily="2" charset="-122"/>
                          <a:ea typeface="宋体" pitchFamily="2" charset="-122"/>
                          <a:cs typeface="Times New Roman"/>
                        </a:rPr>
                        <a:t>)</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主刑</a:t>
                      </a:r>
                      <a:r>
                        <a:rPr lang="zh-CN" sz="2400" dirty="0">
                          <a:solidFill>
                            <a:srgbClr val="000000"/>
                          </a:solidFill>
                          <a:effectLst/>
                          <a:latin typeface="宋体" pitchFamily="2" charset="-122"/>
                          <a:ea typeface="宋体" pitchFamily="2" charset="-122"/>
                          <a:cs typeface="Times New Roman"/>
                        </a:rPr>
                        <a:t>和附加刑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629993381"/>
              </p:ext>
            </p:extLst>
          </p:nvPr>
        </p:nvGraphicFramePr>
        <p:xfrm>
          <a:off x="887680" y="1799829"/>
          <a:ext cx="10311449" cy="4255283"/>
        </p:xfrm>
        <a:graphic>
          <a:graphicData uri="http://schemas.openxmlformats.org/drawingml/2006/table">
            <a:tbl>
              <a:tblPr firstRow="1" firstCol="1" bandRow="1"/>
              <a:tblGrid>
                <a:gridCol w="1242203"/>
                <a:gridCol w="1572322"/>
                <a:gridCol w="2364058"/>
                <a:gridCol w="2453269"/>
                <a:gridCol w="2679597"/>
              </a:tblGrid>
              <a:tr h="672422">
                <a:tc gridSpan="2">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 </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民事违法行为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行政违法行为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刑事违法行为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5541">
                <a:tc>
                  <a:txBody>
                    <a:bodyPr/>
                    <a:lstStyle/>
                    <a:p>
                      <a:pPr algn="ctr">
                        <a:lnSpc>
                          <a:spcPct val="150000"/>
                        </a:lnSpc>
                        <a:spcAft>
                          <a:spcPts val="0"/>
                        </a:spcAft>
                      </a:pPr>
                      <a:r>
                        <a:rPr lang="zh-CN" altLang="en-US" sz="2400" kern="1200" dirty="0" smtClean="0">
                          <a:solidFill>
                            <a:srgbClr val="FF00FF"/>
                          </a:solidFill>
                          <a:effectLst/>
                          <a:latin typeface="黑体" pitchFamily="49" charset="-122"/>
                          <a:ea typeface="黑体" pitchFamily="49" charset="-122"/>
                          <a:cs typeface="Times New Roman"/>
                        </a:rPr>
                        <a:t>不同点</a:t>
                      </a:r>
                      <a:endParaRPr lang="en-US" sz="2400" kern="1200" dirty="0">
                        <a:solidFill>
                          <a:srgbClr val="FF00FF"/>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黑体" pitchFamily="49" charset="-122"/>
                          <a:ea typeface="黑体" pitchFamily="49" charset="-122"/>
                          <a:cs typeface="Times New Roman"/>
                        </a:rPr>
                        <a:t>举例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破坏路灯、扰乱公共秩序、违规停车等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欠债不还、侵犯他人财产所有权、违约等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打架造成重伤或死亡、故意杀人、持刀抢劫、强奸、贩毒等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320">
                <a:tc>
                  <a:txBody>
                    <a:bodyPr/>
                    <a:lstStyle/>
                    <a:p>
                      <a:pPr algn="ctr">
                        <a:lnSpc>
                          <a:spcPct val="150000"/>
                        </a:lnSpc>
                        <a:spcAft>
                          <a:spcPts val="0"/>
                        </a:spcAft>
                      </a:pPr>
                      <a:r>
                        <a:rPr lang="zh-CN" altLang="en-US" sz="2400" kern="1200" dirty="0" smtClean="0">
                          <a:solidFill>
                            <a:srgbClr val="FF00FF"/>
                          </a:solidFill>
                          <a:effectLst/>
                          <a:latin typeface="黑体" pitchFamily="49" charset="-122"/>
                          <a:ea typeface="黑体" pitchFamily="49" charset="-122"/>
                          <a:cs typeface="Times New Roman"/>
                        </a:rPr>
                        <a:t>相同点</a:t>
                      </a:r>
                      <a:endParaRPr lang="en-US" sz="2400" kern="1200" dirty="0">
                        <a:solidFill>
                          <a:srgbClr val="FF00FF"/>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都具有社会</a:t>
                      </a:r>
                      <a:r>
                        <a:rPr lang="zh-CN" sz="2400" dirty="0" smtClean="0">
                          <a:solidFill>
                            <a:srgbClr val="000000"/>
                          </a:solidFill>
                          <a:effectLst/>
                          <a:latin typeface="宋体" pitchFamily="2" charset="-122"/>
                          <a:ea typeface="宋体" pitchFamily="2" charset="-122"/>
                          <a:cs typeface="Times New Roman"/>
                        </a:rPr>
                        <a:t>危害性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都是违法行为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要承担相应的法律责任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6107285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575832" y="1363042"/>
            <a:ext cx="5746909" cy="683264"/>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zh-CN" altLang="en-US" sz="2400" dirty="0">
                <a:solidFill>
                  <a:srgbClr val="000000"/>
                </a:solidFill>
                <a:latin typeface="黑体" pitchFamily="49" charset="-122"/>
                <a:ea typeface="黑体" pitchFamily="49" charset="-122"/>
                <a:cs typeface="宋体" panose="02010600030101010101" pitchFamily="2" charset="-122"/>
              </a:rPr>
              <a:t>比较一般违法行为与犯罪的异同</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3397395145"/>
              </p:ext>
            </p:extLst>
          </p:nvPr>
        </p:nvGraphicFramePr>
        <p:xfrm>
          <a:off x="517323" y="2157818"/>
          <a:ext cx="11146853" cy="4122549"/>
        </p:xfrm>
        <a:graphic>
          <a:graphicData uri="http://schemas.openxmlformats.org/drawingml/2006/table">
            <a:tbl>
              <a:tblPr firstRow="1" firstCol="1" bandRow="1"/>
              <a:tblGrid>
                <a:gridCol w="1495481"/>
                <a:gridCol w="2977949"/>
                <a:gridCol w="3370815"/>
                <a:gridCol w="3302608"/>
              </a:tblGrid>
              <a:tr h="830709">
                <a:tc>
                  <a:txBody>
                    <a:bodyPr/>
                    <a:lstStyle/>
                    <a:p>
                      <a:pPr algn="ctr">
                        <a:lnSpc>
                          <a:spcPct val="100000"/>
                        </a:lnSpc>
                        <a:spcAft>
                          <a:spcPts val="0"/>
                        </a:spcAft>
                      </a:pPr>
                      <a:r>
                        <a:rPr lang="en-US" sz="2400" dirty="0">
                          <a:solidFill>
                            <a:srgbClr val="000000"/>
                          </a:solidFill>
                          <a:effectLst/>
                          <a:latin typeface="黑体" pitchFamily="49" charset="-122"/>
                          <a:ea typeface="黑体" pitchFamily="49" charset="-122"/>
                          <a:cs typeface="Times New Roman"/>
                        </a:rPr>
                        <a:t> </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dirty="0">
                          <a:solidFill>
                            <a:srgbClr val="000000"/>
                          </a:solidFill>
                          <a:effectLst/>
                          <a:latin typeface="黑体" pitchFamily="49" charset="-122"/>
                          <a:ea typeface="黑体" pitchFamily="49" charset="-122"/>
                          <a:cs typeface="Times New Roman"/>
                        </a:rPr>
                        <a:t> </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一般违法行为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严重违法行为</a:t>
                      </a:r>
                      <a:r>
                        <a:rPr lang="en-US" sz="2400" dirty="0">
                          <a:solidFill>
                            <a:srgbClr val="000000"/>
                          </a:solidFill>
                          <a:effectLst/>
                          <a:latin typeface="黑体" pitchFamily="49" charset="-122"/>
                          <a:ea typeface="黑体" pitchFamily="49" charset="-122"/>
                          <a:cs typeface="Times New Roman"/>
                        </a:rPr>
                        <a:t>(</a:t>
                      </a:r>
                      <a:r>
                        <a:rPr lang="zh-CN" sz="2400" dirty="0">
                          <a:solidFill>
                            <a:srgbClr val="000000"/>
                          </a:solidFill>
                          <a:effectLst/>
                          <a:latin typeface="黑体" pitchFamily="49" charset="-122"/>
                          <a:ea typeface="黑体" pitchFamily="49" charset="-122"/>
                          <a:cs typeface="Times New Roman"/>
                        </a:rPr>
                        <a:t>刑事违法行为或犯罪</a:t>
                      </a:r>
                      <a:r>
                        <a:rPr lang="en-US" sz="2400" dirty="0">
                          <a:solidFill>
                            <a:srgbClr val="000000"/>
                          </a:solidFill>
                          <a:effectLst/>
                          <a:latin typeface="黑体" pitchFamily="49" charset="-122"/>
                          <a:ea typeface="黑体" pitchFamily="49" charset="-122"/>
                          <a:cs typeface="Times New Roman"/>
                        </a:rPr>
                        <a:t>)</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00000"/>
                        </a:lnSpc>
                        <a:spcAft>
                          <a:spcPts val="0"/>
                        </a:spcAft>
                      </a:pPr>
                      <a:r>
                        <a:rPr lang="zh-CN" sz="2400" kern="1200" dirty="0">
                          <a:solidFill>
                            <a:srgbClr val="FF00FF"/>
                          </a:solidFill>
                          <a:effectLst/>
                          <a:latin typeface="黑体" pitchFamily="49" charset="-122"/>
                          <a:ea typeface="黑体" pitchFamily="49" charset="-122"/>
                          <a:cs typeface="Times New Roman"/>
                        </a:rPr>
                        <a:t>不同点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黑体" pitchFamily="49" charset="-122"/>
                          <a:ea typeface="黑体" pitchFamily="49" charset="-122"/>
                          <a:cs typeface="Times New Roman"/>
                        </a:rPr>
                        <a:t>对社会危害程度不同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情节</a:t>
                      </a:r>
                      <a:r>
                        <a:rPr lang="zh-CN" sz="2400" dirty="0" smtClean="0">
                          <a:solidFill>
                            <a:srgbClr val="000000"/>
                          </a:solidFill>
                          <a:effectLst/>
                          <a:latin typeface="宋体" pitchFamily="2" charset="-122"/>
                          <a:ea typeface="宋体" pitchFamily="2" charset="-122"/>
                          <a:cs typeface="Times New Roman"/>
                        </a:rPr>
                        <a:t>轻微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危害</a:t>
                      </a:r>
                      <a:r>
                        <a:rPr lang="zh-CN" sz="2400" dirty="0">
                          <a:solidFill>
                            <a:srgbClr val="000000"/>
                          </a:solidFill>
                          <a:effectLst/>
                          <a:latin typeface="宋体" pitchFamily="2" charset="-122"/>
                          <a:ea typeface="宋体" pitchFamily="2" charset="-122"/>
                          <a:cs typeface="Times New Roman"/>
                        </a:rPr>
                        <a:t>不大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情节</a:t>
                      </a:r>
                      <a:r>
                        <a:rPr lang="zh-CN" sz="2400" dirty="0" smtClean="0">
                          <a:solidFill>
                            <a:srgbClr val="000000"/>
                          </a:solidFill>
                          <a:effectLst/>
                          <a:latin typeface="宋体" pitchFamily="2" charset="-122"/>
                          <a:ea typeface="宋体" pitchFamily="2" charset="-122"/>
                          <a:cs typeface="Times New Roman"/>
                        </a:rPr>
                        <a:t>严重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危害</a:t>
                      </a:r>
                      <a:r>
                        <a:rPr lang="zh-CN" sz="2400" dirty="0">
                          <a:solidFill>
                            <a:srgbClr val="000000"/>
                          </a:solidFill>
                          <a:effectLst/>
                          <a:latin typeface="宋体" pitchFamily="2" charset="-122"/>
                          <a:ea typeface="宋体" pitchFamily="2" charset="-122"/>
                          <a:cs typeface="Times New Roman"/>
                        </a:rPr>
                        <a:t>较大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黑体" pitchFamily="49" charset="-122"/>
                          <a:ea typeface="黑体" pitchFamily="49" charset="-122"/>
                          <a:cs typeface="Times New Roman"/>
                        </a:rPr>
                        <a:t>触犯的法律不同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刑法以外的法律法规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刑法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黑体" pitchFamily="49" charset="-122"/>
                          <a:ea typeface="黑体" pitchFamily="49" charset="-122"/>
                          <a:cs typeface="Times New Roman"/>
                        </a:rPr>
                        <a:t>处罚方法不同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受民事处罚或行政制裁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受刑罚处罚</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zh-CN" sz="2400" kern="1200" dirty="0">
                          <a:solidFill>
                            <a:srgbClr val="FF00FF"/>
                          </a:solidFill>
                          <a:effectLst/>
                          <a:latin typeface="黑体" pitchFamily="49" charset="-122"/>
                          <a:ea typeface="黑体" pitchFamily="49" charset="-122"/>
                          <a:cs typeface="Times New Roman"/>
                        </a:rPr>
                        <a:t>相同点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都具有社会</a:t>
                      </a:r>
                      <a:r>
                        <a:rPr lang="zh-CN" sz="2400" dirty="0" smtClean="0">
                          <a:solidFill>
                            <a:srgbClr val="000000"/>
                          </a:solidFill>
                          <a:effectLst/>
                          <a:latin typeface="宋体" pitchFamily="2" charset="-122"/>
                          <a:ea typeface="宋体" pitchFamily="2" charset="-122"/>
                          <a:cs typeface="Times New Roman"/>
                        </a:rPr>
                        <a:t>危害性</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都是</a:t>
                      </a:r>
                      <a:r>
                        <a:rPr lang="zh-CN" sz="2400" dirty="0" smtClean="0">
                          <a:solidFill>
                            <a:srgbClr val="000000"/>
                          </a:solidFill>
                          <a:effectLst/>
                          <a:latin typeface="宋体" pitchFamily="2" charset="-122"/>
                          <a:ea typeface="宋体" pitchFamily="2" charset="-122"/>
                          <a:cs typeface="Times New Roman"/>
                        </a:rPr>
                        <a:t>违法行为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要承担相应的法律责任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0">
                <a:tc>
                  <a:txBody>
                    <a:bodyPr/>
                    <a:lstStyle/>
                    <a:p>
                      <a:pPr algn="ctr">
                        <a:lnSpc>
                          <a:spcPct val="100000"/>
                        </a:lnSpc>
                        <a:spcAft>
                          <a:spcPts val="0"/>
                        </a:spcAft>
                      </a:pPr>
                      <a:r>
                        <a:rPr lang="zh-CN" sz="2400" kern="1200" dirty="0">
                          <a:solidFill>
                            <a:srgbClr val="FF00FF"/>
                          </a:solidFill>
                          <a:effectLst/>
                          <a:latin typeface="黑体" pitchFamily="49" charset="-122"/>
                          <a:ea typeface="黑体" pitchFamily="49" charset="-122"/>
                          <a:cs typeface="Times New Roman"/>
                        </a:rPr>
                        <a:t>联系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犯罪必然</a:t>
                      </a:r>
                      <a:r>
                        <a:rPr lang="zh-CN" sz="2400" dirty="0" smtClean="0">
                          <a:solidFill>
                            <a:srgbClr val="000000"/>
                          </a:solidFill>
                          <a:effectLst/>
                          <a:latin typeface="宋体" pitchFamily="2" charset="-122"/>
                          <a:ea typeface="宋体" pitchFamily="2" charset="-122"/>
                          <a:cs typeface="Times New Roman"/>
                        </a:rPr>
                        <a:t>违法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违法</a:t>
                      </a:r>
                      <a:r>
                        <a:rPr lang="zh-CN" sz="2400" dirty="0">
                          <a:solidFill>
                            <a:srgbClr val="000000"/>
                          </a:solidFill>
                          <a:effectLst/>
                          <a:latin typeface="宋体" pitchFamily="2" charset="-122"/>
                          <a:ea typeface="宋体" pitchFamily="2" charset="-122"/>
                          <a:cs typeface="Times New Roman"/>
                        </a:rPr>
                        <a:t>不一定</a:t>
                      </a:r>
                      <a:r>
                        <a:rPr lang="zh-CN" sz="2400" dirty="0" smtClean="0">
                          <a:solidFill>
                            <a:srgbClr val="000000"/>
                          </a:solidFill>
                          <a:effectLst/>
                          <a:latin typeface="宋体" pitchFamily="2" charset="-122"/>
                          <a:ea typeface="宋体" pitchFamily="2" charset="-122"/>
                          <a:cs typeface="Times New Roman"/>
                        </a:rPr>
                        <a:t>犯罪</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一般违法与犯罪之间没有不可逾越的</a:t>
                      </a:r>
                      <a:r>
                        <a:rPr lang="zh-CN" sz="2400" dirty="0" smtClean="0">
                          <a:solidFill>
                            <a:srgbClr val="000000"/>
                          </a:solidFill>
                          <a:effectLst/>
                          <a:latin typeface="宋体" pitchFamily="2" charset="-122"/>
                          <a:ea typeface="宋体" pitchFamily="2" charset="-122"/>
                          <a:cs typeface="Times New Roman"/>
                        </a:rPr>
                        <a:t>鸿沟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一般</a:t>
                      </a:r>
                      <a:r>
                        <a:rPr lang="zh-CN" sz="2400" dirty="0">
                          <a:solidFill>
                            <a:srgbClr val="000000"/>
                          </a:solidFill>
                          <a:effectLst/>
                          <a:latin typeface="宋体" pitchFamily="2" charset="-122"/>
                          <a:ea typeface="宋体" pitchFamily="2" charset="-122"/>
                          <a:cs typeface="Times New Roman"/>
                        </a:rPr>
                        <a:t>违法行为如不及时</a:t>
                      </a:r>
                      <a:r>
                        <a:rPr lang="zh-CN" sz="2400" dirty="0" smtClean="0">
                          <a:solidFill>
                            <a:srgbClr val="000000"/>
                          </a:solidFill>
                          <a:effectLst/>
                          <a:latin typeface="宋体" pitchFamily="2" charset="-122"/>
                          <a:ea typeface="宋体" pitchFamily="2" charset="-122"/>
                          <a:cs typeface="Times New Roman"/>
                        </a:rPr>
                        <a:t>改正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a:t>
                      </a:r>
                      <a:r>
                        <a:rPr lang="zh-CN" sz="2400" dirty="0">
                          <a:solidFill>
                            <a:srgbClr val="000000"/>
                          </a:solidFill>
                          <a:effectLst/>
                          <a:latin typeface="宋体" pitchFamily="2" charset="-122"/>
                          <a:ea typeface="宋体" pitchFamily="2" charset="-122"/>
                          <a:cs typeface="Times New Roman"/>
                        </a:rPr>
                        <a:t>其发展就有可能导致犯罪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30837553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44524" y="1562931"/>
            <a:ext cx="9594101" cy="4081117"/>
          </a:xfrm>
          <a:prstGeom prst="rect">
            <a:avLst/>
          </a:prstGeom>
          <a:noFill/>
          <a:ln>
            <a:noFill/>
          </a:ln>
        </p:spPr>
        <p:txBody>
          <a:bodyPr wrap="square" rtlCol="0">
            <a:spAutoFit/>
          </a:bodyPr>
          <a:lstStyle/>
          <a:p>
            <a:pPr>
              <a:lnSpc>
                <a:spcPct val="180000"/>
              </a:lnSpc>
            </a:pPr>
            <a:r>
              <a:rPr lang="en-US" altLang="zh-CN" sz="2400" dirty="0">
                <a:latin typeface="黑体" pitchFamily="49" charset="-122"/>
                <a:ea typeface="黑体" pitchFamily="49" charset="-122"/>
                <a:cs typeface="宋体" panose="02010600030101010101" pitchFamily="2" charset="-122"/>
              </a:rPr>
              <a:t>3.</a:t>
            </a:r>
            <a:r>
              <a:rPr lang="zh-CN" altLang="en-US" sz="2400" dirty="0">
                <a:latin typeface="黑体" pitchFamily="49" charset="-122"/>
                <a:ea typeface="黑体" pitchFamily="49" charset="-122"/>
                <a:cs typeface="宋体" panose="02010600030101010101" pitchFamily="2" charset="-122"/>
              </a:rPr>
              <a:t>司法保护与社会保护的区别。</a:t>
            </a:r>
            <a:r>
              <a:rPr lang="en-US" altLang="zh-CN" sz="2400" dirty="0">
                <a:latin typeface="黑体" pitchFamily="49" charset="-122"/>
                <a:ea typeface="黑体" pitchFamily="49" charset="-122"/>
                <a:cs typeface="宋体" panose="02010600030101010101" pitchFamily="2" charset="-122"/>
              </a:rPr>
              <a:t>(</a:t>
            </a:r>
            <a:r>
              <a:rPr lang="zh-CN" altLang="en-US" sz="2400" dirty="0">
                <a:latin typeface="黑体" pitchFamily="49" charset="-122"/>
                <a:ea typeface="黑体" pitchFamily="49" charset="-122"/>
                <a:cs typeface="宋体" panose="02010600030101010101" pitchFamily="2" charset="-122"/>
              </a:rPr>
              <a:t>难点</a:t>
            </a:r>
            <a:r>
              <a:rPr lang="en-US" altLang="zh-CN" sz="2400" dirty="0">
                <a:latin typeface="黑体" pitchFamily="49" charset="-122"/>
                <a:ea typeface="黑体" pitchFamily="49"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p>
          <a:p>
            <a:pPr>
              <a:lnSpc>
                <a:spcPct val="18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1</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）保护</a:t>
            </a:r>
            <a:r>
              <a:rPr lang="zh-CN" altLang="en-US" sz="2400" dirty="0">
                <a:latin typeface="宋体" panose="02010600030101010101" pitchFamily="2" charset="-122"/>
                <a:ea typeface="宋体" panose="02010600030101010101" pitchFamily="2" charset="-122"/>
                <a:cs typeface="宋体" panose="02010600030101010101" pitchFamily="2" charset="-122"/>
              </a:rPr>
              <a:t>对象</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不同：司法</a:t>
            </a:r>
            <a:r>
              <a:rPr lang="zh-CN" altLang="en-US" sz="2400" dirty="0">
                <a:latin typeface="宋体" panose="02010600030101010101" pitchFamily="2" charset="-122"/>
                <a:ea typeface="宋体" panose="02010600030101010101" pitchFamily="2" charset="-122"/>
                <a:cs typeface="宋体" panose="02010600030101010101" pitchFamily="2" charset="-122"/>
              </a:rPr>
              <a:t>保护未成年人是从司法程序和刑法实体对犯罪的未成年人予以</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优待；社会</a:t>
            </a:r>
            <a:r>
              <a:rPr lang="zh-CN" altLang="en-US" sz="2400" dirty="0">
                <a:latin typeface="宋体" panose="02010600030101010101" pitchFamily="2" charset="-122"/>
                <a:ea typeface="宋体" panose="02010600030101010101" pitchFamily="2" charset="-122"/>
                <a:cs typeface="宋体" panose="02010600030101010101" pitchFamily="2" charset="-122"/>
              </a:rPr>
              <a:t>保护是利用社会的有利资源对未成年人的成长教育、生活环境提供优待。</a:t>
            </a:r>
          </a:p>
          <a:p>
            <a:pPr>
              <a:lnSpc>
                <a:spcPct val="18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2</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）保护</a:t>
            </a:r>
            <a:r>
              <a:rPr lang="zh-CN" altLang="en-US" sz="2400" dirty="0">
                <a:latin typeface="宋体" panose="02010600030101010101" pitchFamily="2" charset="-122"/>
                <a:ea typeface="宋体" panose="02010600030101010101" pitchFamily="2" charset="-122"/>
                <a:cs typeface="宋体" panose="02010600030101010101" pitchFamily="2" charset="-122"/>
              </a:rPr>
              <a:t>内容</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不同：司法</a:t>
            </a:r>
            <a:r>
              <a:rPr lang="zh-CN" altLang="en-US" sz="2400" dirty="0">
                <a:latin typeface="宋体" panose="02010600030101010101" pitchFamily="2" charset="-122"/>
                <a:ea typeface="宋体" panose="02010600030101010101" pitchFamily="2" charset="-122"/>
                <a:cs typeface="宋体" panose="02010600030101010101" pitchFamily="2" charset="-122"/>
              </a:rPr>
              <a:t>保护对犯罪的未成年人予以</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优待；社会</a:t>
            </a:r>
            <a:r>
              <a:rPr lang="zh-CN" altLang="en-US" sz="2400" dirty="0">
                <a:latin typeface="宋体" panose="02010600030101010101" pitchFamily="2" charset="-122"/>
                <a:ea typeface="宋体" panose="02010600030101010101" pitchFamily="2" charset="-122"/>
                <a:cs typeface="宋体" panose="02010600030101010101" pitchFamily="2" charset="-122"/>
              </a:rPr>
              <a:t>保护对未成年人的教育成长、生活环境等生活方面提供优待。</a:t>
            </a:r>
          </a:p>
        </p:txBody>
      </p:sp>
    </p:spTree>
    <p:extLst>
      <p:ext uri="{BB962C8B-B14F-4D97-AF65-F5344CB8AC3E}">
        <p14:creationId xmlns:p14="http://schemas.microsoft.com/office/powerpoint/2010/main" xmlns="" val="21735740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016739"/>
            <a:ext cx="6377305" cy="627895"/>
            <a:chOff x="1034884" y="629878"/>
            <a:chExt cx="5346004"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违法行为及其后果</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85237" y="2765981"/>
            <a:ext cx="1045758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1.(2016•</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阅读下图</a:t>
            </a:r>
            <a:r>
              <a:rPr lang="zh-CN" altLang="en-US" sz="2400" b="1" dirty="0" smtClean="0">
                <a:latin typeface="宋体" panose="02010600030101010101" pitchFamily="2" charset="-122"/>
                <a:ea typeface="宋体" panose="02010600030101010101" pitchFamily="2" charset="-122"/>
              </a:rPr>
              <a:t>内容，可以</a:t>
            </a:r>
            <a:r>
              <a:rPr lang="zh-CN" altLang="en-US" sz="2400" b="1" dirty="0">
                <a:latin typeface="宋体" panose="02010600030101010101" pitchFamily="2" charset="-122"/>
                <a:ea typeface="宋体" panose="02010600030101010101" pitchFamily="2" charset="-122"/>
              </a:rPr>
              <a:t>得出的正确结论是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607785" y="2827536"/>
            <a:ext cx="688040"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pic>
        <p:nvPicPr>
          <p:cNvPr id="18" name="image16.jpg" descr="id:2147501324;FounderCES"/>
          <p:cNvPicPr/>
          <p:nvPr/>
        </p:nvPicPr>
        <p:blipFill>
          <a:blip r:embed="rId7"/>
          <a:stretch>
            <a:fillRect/>
          </a:stretch>
        </p:blipFill>
        <p:spPr>
          <a:xfrm>
            <a:off x="537639" y="3412351"/>
            <a:ext cx="5476391" cy="2754273"/>
          </a:xfrm>
          <a:prstGeom prst="rect">
            <a:avLst/>
          </a:prstGeom>
        </p:spPr>
      </p:pic>
      <p:sp>
        <p:nvSpPr>
          <p:cNvPr id="19" name="文本框 99"/>
          <p:cNvSpPr txBox="1">
            <a:spLocks noChangeArrowheads="1"/>
          </p:cNvSpPr>
          <p:nvPr/>
        </p:nvSpPr>
        <p:spPr bwMode="auto">
          <a:xfrm>
            <a:off x="6187809" y="3432055"/>
            <a:ext cx="5582735"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anose="02010600030101010101" pitchFamily="2" charset="-122"/>
                <a:ea typeface="宋体" panose="02010600030101010101" pitchFamily="2" charset="-122"/>
              </a:rPr>
              <a:t>①违反宪法就要受到刑罚处罚　②宪法和刑法的内容相近　③宪法是其他法律的立法基础　④公民的权利受法律保护</a:t>
            </a:r>
          </a:p>
          <a:p>
            <a:pPr>
              <a:lnSpc>
                <a:spcPct val="150000"/>
              </a:lnSpc>
            </a:pPr>
            <a:r>
              <a:rPr lang="en-US" altLang="zh-CN" sz="2400" b="1" dirty="0">
                <a:latin typeface="宋体" panose="02010600030101010101" pitchFamily="2" charset="-122"/>
                <a:ea typeface="宋体" panose="02010600030101010101" pitchFamily="2" charset="-122"/>
              </a:rPr>
              <a:t>A.①③④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.①②</a:t>
            </a:r>
            <a:r>
              <a:rPr lang="zh-CN" altLang="en-US"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452055"/>
            <a:ext cx="6377305" cy="627895"/>
            <a:chOff x="1034884" y="629878"/>
            <a:chExt cx="5346004"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遵守法律，依法办事</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33299" y="2353023"/>
            <a:ext cx="8727073"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a:t>
            </a:r>
            <a:r>
              <a:rPr lang="en-US" altLang="zh-CN" sz="2400" b="1" dirty="0">
                <a:latin typeface="宋体" panose="02010600030101010101" pitchFamily="2" charset="-122"/>
                <a:ea typeface="宋体" panose="02010600030101010101" pitchFamily="2" charset="-122"/>
              </a:rPr>
              <a:t>2020•</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材料，完成</a:t>
            </a:r>
            <a:r>
              <a:rPr lang="zh-CN" altLang="en-US" sz="2400" b="1" dirty="0">
                <a:latin typeface="宋体" panose="02010600030101010101" pitchFamily="2" charset="-122"/>
                <a:ea typeface="宋体" panose="02010600030101010101" pitchFamily="2" charset="-122"/>
              </a:rPr>
              <a:t>下列要求。</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新</a:t>
            </a:r>
            <a:r>
              <a:rPr lang="zh-CN" altLang="en-US" sz="2400" b="1" dirty="0">
                <a:latin typeface="楷体" pitchFamily="49" charset="-122"/>
                <a:ea typeface="楷体" pitchFamily="49" charset="-122"/>
              </a:rPr>
              <a:t>冠肺炎疫情防控</a:t>
            </a:r>
            <a:r>
              <a:rPr lang="zh-CN" altLang="en-US" sz="2400" b="1" dirty="0" smtClean="0">
                <a:latin typeface="楷体" pitchFamily="49" charset="-122"/>
                <a:ea typeface="楷体" pitchFamily="49" charset="-122"/>
              </a:rPr>
              <a:t>期间，小刘</a:t>
            </a:r>
            <a:r>
              <a:rPr lang="zh-CN" altLang="en-US" sz="2400" b="1" dirty="0">
                <a:latin typeface="楷体" pitchFamily="49" charset="-122"/>
                <a:ea typeface="楷体" pitchFamily="49" charset="-122"/>
              </a:rPr>
              <a:t>被公司派到外省出差回来</a:t>
            </a:r>
            <a:r>
              <a:rPr lang="zh-CN" altLang="en-US" sz="2400" b="1" dirty="0" smtClean="0">
                <a:latin typeface="楷体" pitchFamily="49" charset="-122"/>
                <a:ea typeface="楷体" pitchFamily="49" charset="-122"/>
              </a:rPr>
              <a:t>后，被</a:t>
            </a:r>
            <a:r>
              <a:rPr lang="zh-CN" altLang="en-US" sz="2400" b="1" dirty="0">
                <a:latin typeface="楷体" pitchFamily="49" charset="-122"/>
                <a:ea typeface="楷体" pitchFamily="49" charset="-122"/>
              </a:rPr>
              <a:t>社区告知需隔离</a:t>
            </a:r>
            <a:r>
              <a:rPr lang="en-US" altLang="zh-CN" sz="2400" b="1" dirty="0">
                <a:latin typeface="楷体" pitchFamily="49" charset="-122"/>
                <a:ea typeface="楷体" pitchFamily="49" charset="-122"/>
              </a:rPr>
              <a:t>14</a:t>
            </a:r>
            <a:r>
              <a:rPr lang="zh-CN" altLang="en-US" sz="2400" b="1" dirty="0" smtClean="0">
                <a:latin typeface="楷体" pitchFamily="49" charset="-122"/>
                <a:ea typeface="楷体" pitchFamily="49" charset="-122"/>
              </a:rPr>
              <a:t>天，于是</a:t>
            </a:r>
            <a:r>
              <a:rPr lang="zh-CN" altLang="en-US" sz="2400" b="1" dirty="0">
                <a:latin typeface="楷体" pitchFamily="49" charset="-122"/>
                <a:ea typeface="楷体" pitchFamily="49" charset="-122"/>
              </a:rPr>
              <a:t>他向公司</a:t>
            </a:r>
            <a:r>
              <a:rPr lang="zh-CN" altLang="en-US" sz="2400" b="1" dirty="0" smtClean="0">
                <a:latin typeface="楷体" pitchFamily="49" charset="-122"/>
                <a:ea typeface="楷体" pitchFamily="49" charset="-122"/>
              </a:rPr>
              <a:t>报告，第二天</a:t>
            </a:r>
            <a:r>
              <a:rPr lang="zh-CN" altLang="en-US" sz="2400" b="1" dirty="0">
                <a:latin typeface="楷体" pitchFamily="49" charset="-122"/>
                <a:ea typeface="楷体" pitchFamily="49" charset="-122"/>
              </a:rPr>
              <a:t>公司却要求小刘</a:t>
            </a: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天内到岗。因需要</a:t>
            </a:r>
            <a:r>
              <a:rPr lang="zh-CN" altLang="en-US" sz="2400" b="1" dirty="0" smtClean="0">
                <a:latin typeface="楷体" pitchFamily="49" charset="-122"/>
                <a:ea typeface="楷体" pitchFamily="49" charset="-122"/>
              </a:rPr>
              <a:t>隔离，小刘</a:t>
            </a:r>
            <a:r>
              <a:rPr lang="zh-CN" altLang="en-US" sz="2400" b="1" dirty="0">
                <a:latin typeface="楷体" pitchFamily="49" charset="-122"/>
                <a:ea typeface="楷体" pitchFamily="49" charset="-122"/>
              </a:rPr>
              <a:t>没能如期到</a:t>
            </a:r>
            <a:r>
              <a:rPr lang="zh-CN" altLang="en-US" sz="2400" b="1" dirty="0" smtClean="0">
                <a:latin typeface="楷体" pitchFamily="49" charset="-122"/>
                <a:ea typeface="楷体" pitchFamily="49" charset="-122"/>
              </a:rPr>
              <a:t>岗，随后</a:t>
            </a:r>
            <a:r>
              <a:rPr lang="zh-CN" altLang="en-US" sz="2400" b="1" dirty="0">
                <a:latin typeface="楷体" pitchFamily="49" charset="-122"/>
                <a:ea typeface="楷体" pitchFamily="49" charset="-122"/>
              </a:rPr>
              <a:t>公司通知其已被</a:t>
            </a:r>
            <a:r>
              <a:rPr lang="zh-CN" altLang="en-US" sz="2400" b="1" dirty="0" smtClean="0">
                <a:latin typeface="楷体" pitchFamily="49" charset="-122"/>
                <a:ea typeface="楷体" pitchFamily="49" charset="-122"/>
              </a:rPr>
              <a:t>开除，理由</a:t>
            </a:r>
            <a:r>
              <a:rPr lang="zh-CN" altLang="en-US" sz="2400" b="1" dirty="0">
                <a:latin typeface="楷体" pitchFamily="49" charset="-122"/>
                <a:ea typeface="楷体" pitchFamily="49" charset="-122"/>
              </a:rPr>
              <a:t>是旷工</a:t>
            </a: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日。事件发生</a:t>
            </a:r>
            <a:r>
              <a:rPr lang="zh-CN" altLang="en-US" sz="2400" b="1" dirty="0" smtClean="0">
                <a:latin typeface="楷体" pitchFamily="49" charset="-122"/>
                <a:ea typeface="楷体" pitchFamily="49" charset="-122"/>
              </a:rPr>
              <a:t>后，小刘</a:t>
            </a:r>
            <a:r>
              <a:rPr lang="zh-CN" altLang="en-US" sz="2400" b="1" dirty="0">
                <a:latin typeface="楷体" pitchFamily="49" charset="-122"/>
                <a:ea typeface="楷体" pitchFamily="49" charset="-122"/>
              </a:rPr>
              <a:t>准备申请劳动仲裁。</a:t>
            </a:r>
          </a:p>
        </p:txBody>
      </p:sp>
    </p:spTree>
    <p:extLst>
      <p:ext uri="{BB962C8B-B14F-4D97-AF65-F5344CB8AC3E}">
        <p14:creationId xmlns:p14="http://schemas.microsoft.com/office/powerpoint/2010/main" xmlns="" val="37533977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089057" y="2534452"/>
            <a:ext cx="9348486"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楷体" pitchFamily="49" charset="-122"/>
                <a:ea typeface="楷体" pitchFamily="49" charset="-122"/>
                <a:cs typeface="Times New Roman" panose="02020603050405020304" pitchFamily="18" charset="0"/>
              </a:rPr>
              <a:t>按照</a:t>
            </a:r>
            <a:r>
              <a:rPr lang="zh-CN" altLang="en-US" sz="2400" b="1" dirty="0">
                <a:latin typeface="楷体" pitchFamily="49" charset="-122"/>
                <a:ea typeface="楷体" pitchFamily="49" charset="-122"/>
                <a:cs typeface="Times New Roman" panose="02020603050405020304" pitchFamily="18" charset="0"/>
              </a:rPr>
              <a:t>劳动合同法相关</a:t>
            </a:r>
            <a:r>
              <a:rPr lang="zh-CN" altLang="en-US" sz="2400" b="1" dirty="0" smtClean="0">
                <a:latin typeface="楷体" pitchFamily="49" charset="-122"/>
                <a:ea typeface="楷体" pitchFamily="49" charset="-122"/>
                <a:cs typeface="Times New Roman" panose="02020603050405020304" pitchFamily="18" charset="0"/>
              </a:rPr>
              <a:t>规定，劳动者</a:t>
            </a:r>
            <a:r>
              <a:rPr lang="zh-CN" altLang="en-US" sz="2400" b="1" dirty="0">
                <a:latin typeface="楷体" pitchFamily="49" charset="-122"/>
                <a:ea typeface="楷体" pitchFamily="49" charset="-122"/>
                <a:cs typeface="Times New Roman" panose="02020603050405020304" pitchFamily="18" charset="0"/>
              </a:rPr>
              <a:t>被采取甲类传染病的预防、控制的隔离</a:t>
            </a:r>
            <a:r>
              <a:rPr lang="zh-CN" altLang="en-US" sz="2400" b="1" dirty="0" smtClean="0">
                <a:latin typeface="楷体" pitchFamily="49" charset="-122"/>
                <a:ea typeface="楷体" pitchFamily="49" charset="-122"/>
                <a:cs typeface="Times New Roman" panose="02020603050405020304" pitchFamily="18" charset="0"/>
              </a:rPr>
              <a:t>措施，用人</a:t>
            </a:r>
            <a:r>
              <a:rPr lang="zh-CN" altLang="en-US" sz="2400" b="1" dirty="0">
                <a:latin typeface="楷体" pitchFamily="49" charset="-122"/>
                <a:ea typeface="楷体" pitchFamily="49" charset="-122"/>
                <a:cs typeface="Times New Roman" panose="02020603050405020304" pitchFamily="18" charset="0"/>
              </a:rPr>
              <a:t>单位不得与员工解除劳动合同。</a:t>
            </a:r>
          </a:p>
          <a:p>
            <a:pPr>
              <a:lnSpc>
                <a:spcPct val="150000"/>
              </a:lnSpc>
            </a:pPr>
            <a:r>
              <a:rPr lang="zh-CN" altLang="en-US" sz="2400" b="1" dirty="0" smtClean="0">
                <a:latin typeface="楷体" pitchFamily="49" charset="-122"/>
                <a:ea typeface="楷体" pitchFamily="49" charset="-122"/>
                <a:cs typeface="Times New Roman" panose="02020603050405020304" pitchFamily="18" charset="0"/>
              </a:rPr>
              <a:t>    新</a:t>
            </a:r>
            <a:r>
              <a:rPr lang="zh-CN" altLang="en-US" sz="2400" b="1" dirty="0">
                <a:latin typeface="楷体" pitchFamily="49" charset="-122"/>
                <a:ea typeface="楷体" pitchFamily="49" charset="-122"/>
                <a:cs typeface="Times New Roman" panose="02020603050405020304" pitchFamily="18" charset="0"/>
              </a:rPr>
              <a:t>冠肺炎疫情发生</a:t>
            </a:r>
            <a:r>
              <a:rPr lang="zh-CN" altLang="en-US" sz="2400" b="1" dirty="0" smtClean="0">
                <a:latin typeface="楷体" pitchFamily="49" charset="-122"/>
                <a:ea typeface="楷体" pitchFamily="49" charset="-122"/>
                <a:cs typeface="Times New Roman" panose="02020603050405020304" pitchFamily="18" charset="0"/>
              </a:rPr>
              <a:t>以来，国家</a:t>
            </a:r>
            <a:r>
              <a:rPr lang="zh-CN" altLang="en-US" sz="2400" b="1" dirty="0">
                <a:latin typeface="楷体" pitchFamily="49" charset="-122"/>
                <a:ea typeface="楷体" pitchFamily="49" charset="-122"/>
                <a:cs typeface="Times New Roman" panose="02020603050405020304" pitchFamily="18" charset="0"/>
              </a:rPr>
              <a:t>依法将新冠肺炎纳入乙类</a:t>
            </a:r>
            <a:r>
              <a:rPr lang="zh-CN" altLang="en-US" sz="2400" b="1" dirty="0" smtClean="0">
                <a:latin typeface="楷体" pitchFamily="49" charset="-122"/>
                <a:ea typeface="楷体" pitchFamily="49" charset="-122"/>
                <a:cs typeface="Times New Roman" panose="02020603050405020304" pitchFamily="18" charset="0"/>
              </a:rPr>
              <a:t>传染病，并</a:t>
            </a:r>
            <a:r>
              <a:rPr lang="zh-CN" altLang="en-US" sz="2400" b="1" dirty="0">
                <a:latin typeface="楷体" pitchFamily="49" charset="-122"/>
                <a:ea typeface="楷体" pitchFamily="49" charset="-122"/>
                <a:cs typeface="Times New Roman" panose="02020603050405020304" pitchFamily="18" charset="0"/>
              </a:rPr>
              <a:t>采取甲类传染病的预防、控制措施。 </a:t>
            </a:r>
          </a:p>
        </p:txBody>
      </p:sp>
      <p:pic>
        <p:nvPicPr>
          <p:cNvPr id="8" name="相关链接1.eps" descr="id:2147501339;FounderCES"/>
          <p:cNvPicPr/>
          <p:nvPr/>
        </p:nvPicPr>
        <p:blipFill>
          <a:blip r:embed="rId5"/>
          <a:stretch>
            <a:fillRect/>
          </a:stretch>
        </p:blipFill>
        <p:spPr>
          <a:xfrm>
            <a:off x="1089057" y="1572321"/>
            <a:ext cx="1808627" cy="495285"/>
          </a:xfrm>
          <a:prstGeom prst="rect">
            <a:avLst/>
          </a:prstGeom>
        </p:spPr>
      </p:pic>
    </p:spTree>
    <p:extLst>
      <p:ext uri="{BB962C8B-B14F-4D97-AF65-F5344CB8AC3E}">
        <p14:creationId xmlns:p14="http://schemas.microsoft.com/office/powerpoint/2010/main" xmlns="" val="19505327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708</TotalTime>
  <Words>6119</Words>
  <Application>Microsoft Office PowerPoint</Application>
  <PresentationFormat>自定义</PresentationFormat>
  <Paragraphs>548</Paragraphs>
  <Slides>66</Slides>
  <Notes>12</Notes>
  <HiddenSlides>0</HiddenSlides>
  <MMClips>0</MMClips>
  <ScaleCrop>false</ScaleCrop>
  <HeadingPairs>
    <vt:vector size="4" baseType="variant">
      <vt:variant>
        <vt:lpstr>主题</vt:lpstr>
      </vt:variant>
      <vt:variant>
        <vt:i4>4</vt:i4>
      </vt:variant>
      <vt:variant>
        <vt:lpstr>幻灯片标题</vt:lpstr>
      </vt:variant>
      <vt:variant>
        <vt:i4>66</vt:i4>
      </vt:variant>
    </vt:vector>
  </HeadingPairs>
  <TitlesOfParts>
    <vt:vector size="70"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1024</cp:revision>
  <dcterms:created xsi:type="dcterms:W3CDTF">2020-07-19T08:35:00Z</dcterms:created>
  <dcterms:modified xsi:type="dcterms:W3CDTF">2022-02-25T14:25:09Z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