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36.xml" ContentType="application/vnd.openxmlformats-officedocument.presentationml.slideLayout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slideLayouts/slideLayout5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27"/>
  </p:notesMasterIdLst>
  <p:handoutMasterIdLst>
    <p:handoutMasterId r:id="rId28"/>
  </p:handoutMasterIdLst>
  <p:sldIdLst>
    <p:sldId id="482" r:id="rId6"/>
    <p:sldId id="332" r:id="rId7"/>
    <p:sldId id="483" r:id="rId8"/>
    <p:sldId id="335" r:id="rId9"/>
    <p:sldId id="261" r:id="rId10"/>
    <p:sldId id="488" r:id="rId11"/>
    <p:sldId id="278" r:id="rId12"/>
    <p:sldId id="272" r:id="rId13"/>
    <p:sldId id="502" r:id="rId14"/>
    <p:sldId id="422" r:id="rId15"/>
    <p:sldId id="503" r:id="rId16"/>
    <p:sldId id="504" r:id="rId17"/>
    <p:sldId id="290" r:id="rId18"/>
    <p:sldId id="427" r:id="rId19"/>
    <p:sldId id="505" r:id="rId20"/>
    <p:sldId id="506" r:id="rId21"/>
    <p:sldId id="273" r:id="rId22"/>
    <p:sldId id="497" r:id="rId23"/>
    <p:sldId id="500" r:id="rId24"/>
    <p:sldId id="507" r:id="rId25"/>
    <p:sldId id="50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3" autoAdjust="0"/>
    <p:restoredTop sz="94617"/>
  </p:normalViewPr>
  <p:slideViewPr>
    <p:cSldViewPr snapToGrid="0">
      <p:cViewPr varScale="1">
        <p:scale>
          <a:sx n="62" d="100"/>
          <a:sy n="62" d="100"/>
        </p:scale>
        <p:origin x="-628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5115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183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认识网络，利用网络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0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认识网络，利用网络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认识网络，利用网络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认识网络，利用网络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第五讲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认识网络，利用网络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17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" Target="slide4.xml"/><Relationship Id="rId5" Type="http://schemas.openxmlformats.org/officeDocument/2006/relationships/tags" Target="../tags/tag129.xml"/><Relationship Id="rId10" Type="http://schemas.openxmlformats.org/officeDocument/2006/relationships/slide" Target="slide2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" Target="slide4.xml"/><Relationship Id="rId5" Type="http://schemas.openxmlformats.org/officeDocument/2006/relationships/slide" Target="slide1.xm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44708" y="2400669"/>
            <a:ext cx="6228000" cy="954945"/>
            <a:chOff x="3027246" y="2016110"/>
            <a:chExt cx="5990707" cy="872524"/>
          </a:xfrm>
        </p:grpSpPr>
        <p:sp>
          <p:nvSpPr>
            <p:cNvPr id="38" name="圆角矩形 6"/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028596" y="2032230"/>
              <a:ext cx="48383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44708" y="3529938"/>
            <a:ext cx="6228000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299626" y="3288561"/>
              <a:ext cx="43296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44708" y="4562681"/>
            <a:ext cx="6228000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2" action="ppaction://hlinksldjump"/>
            </p:cNvPr>
            <p:cNvSpPr txBox="1"/>
            <p:nvPr/>
          </p:nvSpPr>
          <p:spPr>
            <a:xfrm>
              <a:off x="4156005" y="4468125"/>
              <a:ext cx="458349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数据透视  知识清单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194473" y="1257362"/>
            <a:ext cx="10391377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第五讲  认识网络，利用网络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44708" y="5599078"/>
            <a:ext cx="6228000" cy="961742"/>
            <a:chOff x="3043127" y="3212301"/>
            <a:chExt cx="5992288" cy="912996"/>
          </a:xfrm>
        </p:grpSpPr>
        <p:sp>
          <p:nvSpPr>
            <p:cNvPr id="24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26" name="文本框 16">
              <a:hlinkClick r:id="rId13" action="ppaction://hlinksldjump"/>
            </p:cNvPr>
            <p:cNvSpPr txBox="1"/>
            <p:nvPr/>
          </p:nvSpPr>
          <p:spPr>
            <a:xfrm>
              <a:off x="4299626" y="3212301"/>
              <a:ext cx="4329600" cy="817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27" name="圆角矩形 26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867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55514830"/>
              </p:ext>
            </p:extLst>
          </p:nvPr>
        </p:nvGraphicFramePr>
        <p:xfrm>
          <a:off x="868889" y="1761893"/>
          <a:ext cx="10860955" cy="4641409"/>
        </p:xfrm>
        <a:graphic>
          <a:graphicData uri="http://schemas.openxmlformats.org/drawingml/2006/table">
            <a:tbl>
              <a:tblPr firstRow="1" firstCol="1" bandRow="1"/>
              <a:tblGrid>
                <a:gridCol w="1372506"/>
                <a:gridCol w="1773044"/>
                <a:gridCol w="7715405"/>
              </a:tblGrid>
              <a:tr h="724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65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●认识网络应用的利弊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网络应用有哪些优点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）个人：网络丰富日常生活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）社会：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①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为经济发展注入新的活力。互联网大大促进了人才、资金、技术、物资的流动，已经成为社会生产的新工具、经济贸易的新途径。互联网与传统行业的融合，推动了传统行业转型升级，创造了新业态，提升了经济发展水平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1553326"/>
              </p:ext>
            </p:extLst>
          </p:nvPr>
        </p:nvGraphicFramePr>
        <p:xfrm>
          <a:off x="868889" y="1449990"/>
          <a:ext cx="10860955" cy="4905736"/>
        </p:xfrm>
        <a:graphic>
          <a:graphicData uri="http://schemas.openxmlformats.org/drawingml/2006/table">
            <a:tbl>
              <a:tblPr firstRow="1" firstCol="1" bandRow="1"/>
              <a:tblGrid>
                <a:gridCol w="1372506"/>
                <a:gridCol w="1773044"/>
                <a:gridCol w="7715405"/>
              </a:tblGrid>
              <a:tr h="7133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23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●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认识网络应用的利弊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网络应用有哪些优点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②网络促进民主政治的进步。互联网丰富了民主形式，拓宽了民主渠道，使人们更加便利、有序地参与社会生活和政治生活，对保障公民的知情权、参与权、表达权、监督权发挥着重要作用。③网络为文化传播和科技创新搭建新平台。互联网促进了科技创新所需的物质与信息资源的快速流动，加速了各种创新资源的汇聚、融合与共享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078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14587719"/>
              </p:ext>
            </p:extLst>
          </p:nvPr>
        </p:nvGraphicFramePr>
        <p:xfrm>
          <a:off x="1248030" y="1739922"/>
          <a:ext cx="9501746" cy="4248283"/>
        </p:xfrm>
        <a:graphic>
          <a:graphicData uri="http://schemas.openxmlformats.org/drawingml/2006/table">
            <a:tbl>
              <a:tblPr firstRow="1" firstCol="1" bandRow="1"/>
              <a:tblGrid>
                <a:gridCol w="1472867"/>
                <a:gridCol w="1393903"/>
                <a:gridCol w="6634976"/>
              </a:tblGrid>
              <a:tr h="8812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702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●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认识网络应用的利弊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网络的弊端有哪些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）在网络时代，人人能够参与信息发布，信息变得丰富的同时，也出现了一些虚假的、不良的信息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）沉迷于网络，影响学习、工作和生活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）个人隐私容易被侵犯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1168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33606" y="2135896"/>
            <a:ext cx="11015980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中考目标要求：</a:t>
            </a:r>
            <a:endParaRPr lang="en-US" altLang="zh-CN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遵守网络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规则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合理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利用网络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统编教材八上第二课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0539" y="1363773"/>
            <a:ext cx="4549023" cy="627895"/>
            <a:chOff x="1034884" y="629878"/>
            <a:chExt cx="4131164" cy="627895"/>
          </a:xfrm>
        </p:grpSpPr>
        <p:sp>
          <p:nvSpPr>
            <p:cNvPr id="12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252340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利用网络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3515775"/>
              </p:ext>
            </p:extLst>
          </p:nvPr>
        </p:nvGraphicFramePr>
        <p:xfrm>
          <a:off x="992459" y="3479180"/>
          <a:ext cx="9088243" cy="2624177"/>
        </p:xfrm>
        <a:graphic>
          <a:graphicData uri="http://schemas.openxmlformats.org/drawingml/2006/table">
            <a:tbl>
              <a:tblPr firstRow="1" firstCol="1" bandRow="1"/>
              <a:tblGrid>
                <a:gridCol w="2733887"/>
                <a:gridCol w="2864025"/>
                <a:gridCol w="3490331"/>
              </a:tblGrid>
              <a:tr h="6356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5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●遵守网络规则，合理利用网络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网络生活的基本准则是什么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恪守道德、遵守法律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1610939"/>
              </p:ext>
            </p:extLst>
          </p:nvPr>
        </p:nvGraphicFramePr>
        <p:xfrm>
          <a:off x="846173" y="1427153"/>
          <a:ext cx="10533578" cy="5000373"/>
        </p:xfrm>
        <a:graphic>
          <a:graphicData uri="http://schemas.openxmlformats.org/drawingml/2006/table">
            <a:tbl>
              <a:tblPr firstRow="1" firstCol="1" bandRow="1"/>
              <a:tblGrid>
                <a:gridCol w="1389578"/>
                <a:gridCol w="1511059"/>
                <a:gridCol w="7632941"/>
              </a:tblGrid>
              <a:tr h="580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03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●</a:t>
                      </a: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遵守网络规则，合理利用网络</a:t>
                      </a:r>
                      <a:endParaRPr lang="zh-CN" altLang="en-US" sz="2400" dirty="0">
                        <a:solidFill>
                          <a:srgbClr val="FF00FF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怎样理性参与网络生活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）我们要提高媒介素养，积极利用互联网获取新知、促进沟通、完善自我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）我们要注意浏览、寻找与学习和工作有关的信息，不应该在无关信息面前停留，不应该在无聊信息上浪费精力，更不可沉溺于网络，要学会“信息节食”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）我们要学会辨析网络信息，让谣言止于智者，自觉抵制暴力、色情、恐怖等不良信息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）自觉遵守道德和法律，做一名负责的网络参与者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3474435"/>
              </p:ext>
            </p:extLst>
          </p:nvPr>
        </p:nvGraphicFramePr>
        <p:xfrm>
          <a:off x="846173" y="1427153"/>
          <a:ext cx="10533578" cy="5096310"/>
        </p:xfrm>
        <a:graphic>
          <a:graphicData uri="http://schemas.openxmlformats.org/drawingml/2006/table">
            <a:tbl>
              <a:tblPr firstRow="1" firstCol="1" bandRow="1"/>
              <a:tblGrid>
                <a:gridCol w="1389578"/>
                <a:gridCol w="1689478"/>
                <a:gridCol w="7454522"/>
              </a:tblGrid>
              <a:tr h="6760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03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●遵守网络规则，合理利用网络</a:t>
                      </a:r>
                      <a:endParaRPr lang="zh-CN" altLang="en-US" sz="2400" dirty="0">
                        <a:solidFill>
                          <a:srgbClr val="FF00FF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怎样传播网络正能量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）充分利用网络平台为社会发展建言献策。可以向有关部门积极提出意见和建议，表达我们的诉求，为决策科学化、民主化贡献力量，让网络成为汇聚民智、促进社会和谐与发展的重要渠道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）我们要在网上传播正能量。我们要践行社会主义核心价值观，不断提高网络媒介素养，共同培育积极健康、向上向善的网络文化，让网络公共空间充满正能量，高扬主旋律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7518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87755683"/>
              </p:ext>
            </p:extLst>
          </p:nvPr>
        </p:nvGraphicFramePr>
        <p:xfrm>
          <a:off x="846172" y="1427153"/>
          <a:ext cx="10550373" cy="5096310"/>
        </p:xfrm>
        <a:graphic>
          <a:graphicData uri="http://schemas.openxmlformats.org/drawingml/2006/table">
            <a:tbl>
              <a:tblPr firstRow="1" firstCol="1" bandRow="1"/>
              <a:tblGrid>
                <a:gridCol w="1816679"/>
                <a:gridCol w="2076417"/>
                <a:gridCol w="6657277"/>
              </a:tblGrid>
              <a:tr h="6760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03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●遵守网络规则，合理利用网络</a:t>
                      </a:r>
                      <a:endParaRPr lang="zh-CN" altLang="en-US" sz="2400" dirty="0">
                        <a:solidFill>
                          <a:srgbClr val="FF00FF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怎样理性、慎重结交网友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）网上交友，需要考虑对自己学习和生活的影响，学会理性辨别，慎重选择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）我们要有一定的自我保护意识。不轻易接受陌生人的邀请，对个人信息注意保密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）将网上的朋友转化为现实中的朋友，需要慎重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）我们不能只停留在虚拟世界中，要学会在现实中与同伴交往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699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76906" y="1214618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200300" y="2065583"/>
            <a:ext cx="9471417" cy="42739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青少年在上网时应该遵守哪些网络道德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标准？</a:t>
            </a:r>
            <a:endParaRPr lang="en-US" altLang="zh-CN" sz="2400" dirty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 indent="0">
              <a:lnSpc>
                <a:spcPts val="35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加强思想道德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修养，自觉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按照社会主义道德的原则和要求规范自己的行为。</a:t>
            </a:r>
          </a:p>
          <a:p>
            <a:pPr indent="0">
              <a:lnSpc>
                <a:spcPts val="35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依法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律己，遵守“网络文明公约”，法律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禁止的事坚决不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做，法律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提倡的事积极去做。</a:t>
            </a:r>
          </a:p>
          <a:p>
            <a:pPr indent="0">
              <a:lnSpc>
                <a:spcPts val="35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净化网络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语言，坚决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抵制网络有害信息和低俗之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风，健康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、合理、科学上网。</a:t>
            </a:r>
          </a:p>
          <a:p>
            <a:pPr indent="0">
              <a:lnSpc>
                <a:spcPts val="35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）严格自律，学会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自我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保护，自觉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远离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网吧，并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积极举报网吧经营者的违法犯罪行为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747131" y="1419401"/>
            <a:ext cx="10571357" cy="4819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请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你为营造文明和谐的网络环境提出合理化建议。</a:t>
            </a:r>
          </a:p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有关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部门要加强对网站的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管理，严厉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查处编造和传播谣言的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网站；制定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法律，做到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依法治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网，依法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惩处违法违规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网站；强化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群众监督、社会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监督，充分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发挥公众举报的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作用；加强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新闻宣传和舆论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监督，大力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倡导文明办网、文明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上网，大兴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网络文明之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风，在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全社会形成抵制网络谣言的良好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氛围；网站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要遵守社会道德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规范，自觉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抵制网络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谣言；网站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要主动引导广大网民特别是青少年文明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上网，积极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营造健康文明的网络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环境；网民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要自重、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自律，自觉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抵制网络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谣言，发现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不良信息及违法违规网站及时向有关部门举报等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375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7549" y="1562931"/>
            <a:ext cx="9148051" cy="40811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怎样利用网络传播正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能量？</a:t>
            </a:r>
            <a:endParaRPr lang="en-US" altLang="zh-CN" sz="2400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一方面，要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善用网络的传播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效果，支持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和推动各种社会事件的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解决，发挥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网络传播的社会正能量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作用，推进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社会的稳定发展。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另一方面，要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有明辨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意识，对于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虚假信息、不良信息和有害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言论，要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坚决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抵制，尽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显公民责任。对于网络监管人员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而言，要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发挥网络的积极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作用，在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保障公民言论自由的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同时，也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要加强对舆论的引导。</a:t>
            </a:r>
          </a:p>
        </p:txBody>
      </p:sp>
    </p:spTree>
    <p:extLst>
      <p:ext uri="{BB962C8B-B14F-4D97-AF65-F5344CB8AC3E}">
        <p14:creationId xmlns="" xmlns:p14="http://schemas.microsoft.com/office/powerpoint/2010/main" val="217357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1106867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41637315"/>
              </p:ext>
            </p:extLst>
          </p:nvPr>
        </p:nvGraphicFramePr>
        <p:xfrm>
          <a:off x="1248938" y="2251791"/>
          <a:ext cx="9166431" cy="3955954"/>
        </p:xfrm>
        <a:graphic>
          <a:graphicData uri="http://schemas.openxmlformats.org/drawingml/2006/table">
            <a:tbl>
              <a:tblPr firstRow="1" firstCol="1" bandRow="1"/>
              <a:tblGrid>
                <a:gridCol w="1405052"/>
                <a:gridCol w="1193181"/>
                <a:gridCol w="1985489"/>
                <a:gridCol w="1449086"/>
                <a:gridCol w="1699819"/>
                <a:gridCol w="1433804"/>
              </a:tblGrid>
              <a:tr h="6029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122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2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认识网络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2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利用网络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2018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合理利用网络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做法类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06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2016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25（2），3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网络行为侵权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分析说明题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评析类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2015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23，3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合理利用网络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做法类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7548" y="983067"/>
            <a:ext cx="9148051" cy="57431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4.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如何辨别网络谣言？</a:t>
            </a:r>
            <a:endParaRPr lang="en-US" altLang="zh-CN" sz="2400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）注意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信息出处。看到“骇人听闻”的信息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后，先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上网了解信息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出处，再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看信息出处是否权威。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）关注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官方信息。及时关注行业或部门发布的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信息，行业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或部门发现有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谣言，会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及时澄清。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信息进行多方验证。上网搜索信息中的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关键词，从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不同的信息源对信息进行多方验证。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）辨识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信息内容。疯狂煽情、耸人听闻的消息往往不可靠。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）向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他人求助。对于无法辨别真假的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信息，可以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向家长、老师和专家求教。</a:t>
            </a:r>
          </a:p>
        </p:txBody>
      </p:sp>
    </p:spTree>
    <p:extLst>
      <p:ext uri="{BB962C8B-B14F-4D97-AF65-F5344CB8AC3E}">
        <p14:creationId xmlns="" xmlns:p14="http://schemas.microsoft.com/office/powerpoint/2010/main" val="1573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22582" y="1217242"/>
            <a:ext cx="9148051" cy="51891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5.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面对网络谣言，我们应该怎样做？（怎样防范网络谣言？）</a:t>
            </a:r>
            <a:endParaRPr lang="en-US" altLang="zh-CN" sz="2400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）国家：完善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立法，加强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网络监管。</a:t>
            </a: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）社会：加强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对网络的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监督，避免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谣言的重复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传播；加强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思想政治教育宣传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工作，提高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网民的辨别能力、防范意识和思想道德修养。</a:t>
            </a: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）互联网平台：加快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建立网络谣言监测形成机制、筛选确认制度、破坏评估制度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等；形成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及时发现网络谣言、及时处置网络谣言、及时辟谣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机制；在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网民中开展诚信发言、抵制谣言等互动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活动；文明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办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网，从严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自律。</a:t>
            </a: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）公民：提高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道德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修养，增强法律意识，遵守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道德和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法律，遵守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规则，依法自律，文明上网；树立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正确的是非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观念，增强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辨别是非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能力，不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造谣、不信谣、不传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谣，积极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同散布网络谣言的行为作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斗争，发现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问题及时举报。</a:t>
            </a:r>
          </a:p>
        </p:txBody>
      </p:sp>
    </p:spTree>
    <p:extLst>
      <p:ext uri="{BB962C8B-B14F-4D97-AF65-F5344CB8AC3E}">
        <p14:creationId xmlns="" xmlns:p14="http://schemas.microsoft.com/office/powerpoint/2010/main" val="1573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0614" y="1214473"/>
            <a:ext cx="880354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【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备考建议</a:t>
            </a:r>
            <a:r>
              <a:rPr lang="en-US" altLang="zh-CN" sz="2400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认识网络的利与弊并能正确使用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网络，是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信息社会对我们的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要求，也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是我们拥有积极健康生活的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需要，对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个人成长意义重大。将规则意识应用于网络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世界，就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涉及如何正确认识、使用网络。认识网络的利与弊及正确使用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网络，提高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媒介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素养，恪守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道德、遵守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法律，过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健康网络生活。要结合网络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生活，重在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认识和体会。做网络的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主人，过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积极健康的网络生活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此部分内容的复习应该从道德、法律、国情等角度思考相关的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社会现象，结合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“互联网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+”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模式，网络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监督考查民主法治内容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87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6257597" y="3444932"/>
            <a:ext cx="685332" cy="673183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2">
            <a:hlinkClick r:id="rId2" action="ppaction://hlinksldjump"/>
          </p:cNvPr>
          <p:cNvSpPr txBox="1"/>
          <p:nvPr/>
        </p:nvSpPr>
        <p:spPr>
          <a:xfrm>
            <a:off x="4593515" y="3444932"/>
            <a:ext cx="71152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   认识网络，利用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网络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37640" y="2454444"/>
            <a:ext cx="6377305" cy="627895"/>
            <a:chOff x="1034884" y="629878"/>
            <a:chExt cx="5346004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认识网络，利用网络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258574" y="3357817"/>
            <a:ext cx="93678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2015•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小张决定通过检察院网站举报某单位领导的贪污腐败问题。他的正确做法是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1258574" y="4598083"/>
            <a:ext cx="917661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①学习相关法律知识　②在网上表达对领导的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不满  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提供相关事实和证据　④了解网上举报的相关规定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A.①②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B.③④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C.①③④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D.①②③④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226905" y="3992735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12924" y="1402263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34607" y="1271355"/>
            <a:ext cx="972762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2.[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2016•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评析生活事件。</a:t>
            </a: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名快递员驾驶的三轮车与一辆出租车发生剐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蹭，出租车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司机便辱骂并连续抽打快递员耳光。虽然当地警方迅速展开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调查，对打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人者处以行政拘留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处罚，但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这一打人视频被传到网上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后，还是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引起网友持续的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关注，众多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网友纷纷谴责打人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者，一些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“义愤”的网友为了给快递员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出气，轮番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侮辱和恐吓打人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者，甚至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直接上门骚扰。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1200823" y="4360916"/>
            <a:ext cx="10331897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对网友的“义愤”之举作出恰当评价。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4607" y="4981255"/>
            <a:ext cx="101939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网友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的“义愤”之举是非正义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行为，超越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了法律的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界限，侵犯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了他人的合法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权利，应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负法律责任。</a:t>
            </a:r>
          </a:p>
        </p:txBody>
      </p:sp>
    </p:spTree>
    <p:extLst>
      <p:ext uri="{BB962C8B-B14F-4D97-AF65-F5344CB8AC3E}">
        <p14:creationId xmlns="" xmlns:p14="http://schemas.microsoft.com/office/powerpoint/2010/main" val="195053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70168" y="2484060"/>
            <a:ext cx="888775" cy="2392769"/>
            <a:chOff x="6371773" y="2374856"/>
            <a:chExt cx="350520" cy="1229399"/>
          </a:xfrm>
        </p:grpSpPr>
        <p:sp>
          <p:nvSpPr>
            <p:cNvPr id="10" name="椭圆 9"/>
            <p:cNvSpPr/>
            <p:nvPr/>
          </p:nvSpPr>
          <p:spPr>
            <a:xfrm>
              <a:off x="6371773" y="2374856"/>
              <a:ext cx="350520" cy="42884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371773" y="3177702"/>
              <a:ext cx="350520" cy="426553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911013" y="2571713"/>
            <a:ext cx="7010399" cy="2743059"/>
            <a:chOff x="3941453" y="1958148"/>
            <a:chExt cx="7010400" cy="2743059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941453" y="1958148"/>
              <a:ext cx="6492743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知识点  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认识</a:t>
              </a: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网络</a:t>
              </a:r>
              <a:endPara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941453" y="3439323"/>
              <a:ext cx="7010400" cy="1261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知识点</a:t>
              </a:r>
              <a:r>
                <a:rPr lang="zh-CN" altLang="en-US" sz="40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利用</a:t>
              </a: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网络</a:t>
              </a:r>
            </a:p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3469" y="2631447"/>
            <a:ext cx="4448660" cy="627895"/>
            <a:chOff x="1034884" y="629878"/>
            <a:chExt cx="4040021" cy="627895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642" y="664168"/>
              <a:ext cx="2432263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认识网络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18289" y="3564805"/>
            <a:ext cx="102730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中考目标要求：</a:t>
            </a:r>
            <a:endParaRPr lang="en-US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感受网络丰富日常生活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统编教材八上第二课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认识网络应用的利弊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统编教材八上第二课　七上第五课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502424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14276946"/>
              </p:ext>
            </p:extLst>
          </p:nvPr>
        </p:nvGraphicFramePr>
        <p:xfrm>
          <a:off x="991137" y="1795845"/>
          <a:ext cx="10410445" cy="4150658"/>
        </p:xfrm>
        <a:graphic>
          <a:graphicData uri="http://schemas.openxmlformats.org/drawingml/2006/table">
            <a:tbl>
              <a:tblPr firstRow="1" firstCol="1" bandRow="1"/>
              <a:tblGrid>
                <a:gridCol w="1629399"/>
                <a:gridCol w="2051825"/>
                <a:gridCol w="6729221"/>
              </a:tblGrid>
              <a:tr h="6685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698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●感受网络丰富日常生活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网络是怎样丰富人们的日常生活的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）网络让我们日常生活中的信息传递和交流变得方便迅捷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）网络打破了传统人际交往的时空限制，促进了人际交往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）网络让我们的生活变得更加便利和丰富多彩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3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网上交往有什么特点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虚拟、平等、自主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6521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1900</Words>
  <Application>Microsoft Office PowerPoint</Application>
  <PresentationFormat>自定义</PresentationFormat>
  <Paragraphs>170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924</cp:revision>
  <dcterms:created xsi:type="dcterms:W3CDTF">2020-07-19T08:35:00Z</dcterms:created>
  <dcterms:modified xsi:type="dcterms:W3CDTF">2022-02-25T14:26:54Z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2052-11.1.0.10938</vt:lpwstr>
  </property>
</Properties>
</file>