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slideLayouts/slideLayout35.xml" ContentType="application/vnd.openxmlformats-officedocument.presentationml.slideLayout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slideLayouts/slideLayout76.xml" ContentType="application/vnd.openxmlformats-officedocument.presentationml.slideLayout+xml"/>
  <Override PartName="/ppt/tags/tag123.xml" ContentType="application/vnd.openxmlformats-officedocument.presentationml.tags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Layouts/slideLayout65.xml" ContentType="application/vnd.openxmlformats-officedocument.presentationml.slideLayout+xml"/>
  <Override PartName="/ppt/tags/tag6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33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slideMasters/slideMaster6.xml" ContentType="application/vnd.openxmlformats-officedocument.presentationml.slideMaster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slideLayouts/slideLayout78.xml" ContentType="application/vnd.openxmlformats-officedocument.presentationml.slideLayout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ags/tag103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34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63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30.xml" ContentType="application/vnd.openxmlformats-officedocument.presentationml.slideLayout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53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slideLayouts/slideLayout31.xml" ContentType="application/vnd.openxmlformats-officedocument.presentationml.slideLayout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61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slideLayouts/slideLayout5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78" r:id="rId3"/>
    <p:sldMasterId id="2147483690" r:id="rId4"/>
    <p:sldMasterId id="2147483702" r:id="rId5"/>
    <p:sldMasterId id="2147483714" r:id="rId6"/>
  </p:sldMasterIdLst>
  <p:notesMasterIdLst>
    <p:notesMasterId r:id="rId38"/>
  </p:notesMasterIdLst>
  <p:handoutMasterIdLst>
    <p:handoutMasterId r:id="rId39"/>
  </p:handoutMasterIdLst>
  <p:sldIdLst>
    <p:sldId id="482" r:id="rId7"/>
    <p:sldId id="332" r:id="rId8"/>
    <p:sldId id="516" r:id="rId9"/>
    <p:sldId id="483" r:id="rId10"/>
    <p:sldId id="517" r:id="rId11"/>
    <p:sldId id="261" r:id="rId12"/>
    <p:sldId id="488" r:id="rId13"/>
    <p:sldId id="518" r:id="rId14"/>
    <p:sldId id="272" r:id="rId15"/>
    <p:sldId id="502" r:id="rId16"/>
    <p:sldId id="422" r:id="rId17"/>
    <p:sldId id="503" r:id="rId18"/>
    <p:sldId id="504" r:id="rId19"/>
    <p:sldId id="547" r:id="rId20"/>
    <p:sldId id="548" r:id="rId21"/>
    <p:sldId id="549" r:id="rId22"/>
    <p:sldId id="670" r:id="rId23"/>
    <p:sldId id="273" r:id="rId24"/>
    <p:sldId id="557" r:id="rId25"/>
    <p:sldId id="497" r:id="rId26"/>
    <p:sldId id="500" r:id="rId27"/>
    <p:sldId id="637" r:id="rId28"/>
    <p:sldId id="638" r:id="rId29"/>
    <p:sldId id="639" r:id="rId30"/>
    <p:sldId id="646" r:id="rId31"/>
    <p:sldId id="647" r:id="rId32"/>
    <p:sldId id="648" r:id="rId33"/>
    <p:sldId id="671" r:id="rId34"/>
    <p:sldId id="672" r:id="rId35"/>
    <p:sldId id="673" r:id="rId36"/>
    <p:sldId id="67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1B0F0"/>
    <a:srgbClr val="FAB529"/>
    <a:srgbClr val="008BD6"/>
    <a:srgbClr val="FF6B00"/>
    <a:srgbClr val="E36B2A"/>
    <a:srgbClr val="D7A800"/>
    <a:srgbClr val="95411F"/>
    <a:srgbClr val="FF0066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223" autoAdjust="0"/>
    <p:restoredTop sz="94617"/>
  </p:normalViewPr>
  <p:slideViewPr>
    <p:cSldViewPr snapToGrid="0">
      <p:cViewPr varScale="1">
        <p:scale>
          <a:sx n="62" d="100"/>
          <a:sy n="62" d="100"/>
        </p:scale>
        <p:origin x="-628" y="-80"/>
      </p:cViewPr>
      <p:guideLst>
        <p:guide orient="horz" pos="2154"/>
        <p:guide pos="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99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7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6313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热点专题二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坚定文化自信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热点聚焦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热点专题二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坚定文化自信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热点专题二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坚定文化自信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7633" y="5859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热点专题二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坚定文化自信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题组演练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热点专题一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全面依法治国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热点聚焦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热点专题一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全面依法治国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知识清单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热点专题一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全面依法治国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拓展提升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7633" y="585997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  <a:endParaRPr lang="zh-CN" altLang="en-US" sz="2200" dirty="0">
              <a:solidFill>
                <a:srgbClr val="FF6B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705" y="116205"/>
            <a:ext cx="11885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热点专题一  </a:t>
            </a:r>
            <a:r>
              <a:rPr lang="zh-CN" altLang="en-US" sz="2800" b="1" spc="20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宋体" panose="02010600030101010101" pitchFamily="2" charset="-122"/>
              </a:rPr>
              <a:t>全面依法治国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题组演练</a:t>
            </a:r>
            <a:endParaRPr kumimoji="1" lang="zh-CN" altLang="en-US" sz="2400" b="1" dirty="0" smtClean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6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30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ags" Target="../tags/tag6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slide" Target="slide18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image" Target="../media/image1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slide" Target="slide1.xml"/><Relationship Id="rId5" Type="http://schemas.openxmlformats.org/officeDocument/2006/relationships/tags" Target="../tags/tag127.xml"/><Relationship Id="rId10" Type="http://schemas.openxmlformats.org/officeDocument/2006/relationships/slide" Target="slide2.xml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44708" y="2382116"/>
            <a:ext cx="6228000" cy="973498"/>
            <a:chOff x="3027246" y="1999158"/>
            <a:chExt cx="5990707" cy="889476"/>
          </a:xfrm>
        </p:grpSpPr>
        <p:sp>
          <p:nvSpPr>
            <p:cNvPr id="38" name="圆角矩形 6"/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10" action="ppaction://hlinksldjump"/>
            </p:cNvPr>
            <p:cNvSpPr txBox="1"/>
            <p:nvPr/>
          </p:nvSpPr>
          <p:spPr>
            <a:xfrm>
              <a:off x="4028596" y="1999158"/>
              <a:ext cx="4838313" cy="7583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数据共享  热点聚焦</a:t>
              </a:r>
              <a:endParaRPr lang="zh-CN" altLang="en-US" sz="3200" b="1" dirty="0">
                <a:solidFill>
                  <a:srgbClr val="01B0F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44708" y="3469206"/>
            <a:ext cx="6228000" cy="933256"/>
            <a:chOff x="3043127" y="3192041"/>
            <a:chExt cx="5992288" cy="933256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1" action="ppaction://hlinksldjump"/>
            </p:cNvPr>
            <p:cNvSpPr txBox="1"/>
            <p:nvPr/>
          </p:nvSpPr>
          <p:spPr>
            <a:xfrm>
              <a:off x="4299626" y="3192041"/>
              <a:ext cx="4329600" cy="82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数据透视  知识清单</a:t>
              </a:r>
              <a:endParaRPr lang="zh-CN" altLang="en-US" sz="3200" b="1" dirty="0">
                <a:solidFill>
                  <a:srgbClr val="01B0F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44708" y="4523327"/>
            <a:ext cx="6228000" cy="911878"/>
            <a:chOff x="3027246" y="4416744"/>
            <a:chExt cx="5990707" cy="911878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532448" y="4416744"/>
              <a:ext cx="4015810" cy="829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数据分析  拓展提升</a:t>
              </a:r>
              <a:endParaRPr lang="zh-CN" altLang="en-US" sz="3200" b="1" dirty="0">
                <a:solidFill>
                  <a:srgbClr val="01B0F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184951" y="1138590"/>
            <a:ext cx="1039137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热点专题二  坚定文化自信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797" y="-61425"/>
            <a:ext cx="2615171" cy="1194988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044708" y="5599078"/>
            <a:ext cx="6228000" cy="961742"/>
            <a:chOff x="3043127" y="3212301"/>
            <a:chExt cx="5992288" cy="912996"/>
          </a:xfrm>
        </p:grpSpPr>
        <p:sp>
          <p:nvSpPr>
            <p:cNvPr id="24" name="圆角矩形 6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2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8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4</a:t>
              </a:r>
            </a:p>
          </p:txBody>
        </p:sp>
        <p:sp>
          <p:nvSpPr>
            <p:cNvPr id="26" name="文本框 16">
              <a:hlinkClick r:id="rId13" action="ppaction://hlinksldjump"/>
            </p:cNvPr>
            <p:cNvSpPr txBox="1"/>
            <p:nvPr/>
          </p:nvSpPr>
          <p:spPr>
            <a:xfrm>
              <a:off x="4299626" y="3212301"/>
              <a:ext cx="4329600" cy="7878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1B0F0"/>
                  </a:solidFill>
                  <a:latin typeface="黑体" panose="02010600030101010101" pitchFamily="49" charset="-122"/>
                  <a:ea typeface="黑体" panose="02010600030101010101" pitchFamily="49" charset="-122"/>
                  <a:sym typeface="宋体" panose="02010600030101010101" pitchFamily="2" charset="-122"/>
                </a:rPr>
                <a:t>数据分类  题组演练</a:t>
              </a:r>
            </a:p>
          </p:txBody>
        </p:sp>
        <p:sp>
          <p:nvSpPr>
            <p:cNvPr id="27" name="圆角矩形 26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5655" y="1630045"/>
            <a:ext cx="107480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中央宣传部正式印发《规划》有什么意义？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(1)有利于弘扬源远流长、博大精深的中华文化。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(2)有利于人们更全面地了解优秀传统文化。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(3)有利于人们热爱优秀传统文化，增强文化自信。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(4)有利于促进中华传统文化创造性转化和创新性发展。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(5)有利于凝聚价值共识，为现代化建设提供精神动力。</a:t>
            </a:r>
          </a:p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050" y="1781810"/>
            <a:ext cx="108839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3.我国非物质文化遗产总数位居世界第一，说明了什么？</a:t>
            </a:r>
          </a:p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(1)中华文化源远流长、博大精深，是世界文化的宝贵财富。</a:t>
            </a:r>
          </a:p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(2)中华文化虽历经沧桑仍薪火相传、历久弥新。</a:t>
            </a:r>
          </a:p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(3)我国高度重视保护和传承非物质文化遗产。</a:t>
            </a:r>
          </a:p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  <a:sym typeface="+mn-ea"/>
              </a:rPr>
              <a:t>(4)中华文化具有独特的魅力，对世界文化的发展产生了深远影响，赢得了世界的认可。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0410" y="1473200"/>
            <a:ext cx="107118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4.我国为什么要推动“泉州：宋元中国的世界海洋商贸中心”申遗？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(1)是传承中华优秀传统文化，增强民族文化认同感和民族凝聚力，坚定文化自信的需要。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(2)是守护中华民族共同创造的精神家园，提高我国文化软实力，建设文化强国的需要。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(3)是保护文化遗产，维护世界文化多样性的需要。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44550" y="1721485"/>
            <a:ext cx="105035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5.“泉州：宋元中国的世界海洋商贸中心”成功申遗有什么重要意义？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(1)有利于传承中华优秀传统文化，增强民族文化认同感和自豪感，坚定文化自信。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(2)有利于扩大中华传统文化的影响力，提高我国文化软实力，建设社会主义文化强国。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(3)有利于维护世界文化的多样性，促进世界文化繁荣发展。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(4)有利于保护文化遗产，展示源远流长、博大精深的中华文化。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4240" y="1588770"/>
            <a:ext cx="103835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 作为青少年，在保护文化遗产方面你能做哪些力所能及的事？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(1)应积极学习和了解文化遗产的相关知识，自觉树立保护文化遗产的意识。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(2)向周围的人宣传保护文化遗产的重要性，增强人们保护非物质文化遗产的意识，让更多的人投身于文化遗产保护之中。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(3)向当地政府部门提出保护文化遗产的合理化建议。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(4)自觉保护文物，不随手乱写乱画、污损文物。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(5)发现有人破坏文化遗产，及时向有关部门举报，积极同破坏文化遗产的行为作斗争。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6145" y="1324610"/>
            <a:ext cx="102952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7.《潮北京》系列丛书走出国门说明了什么？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(1)中国坚持走出去的开放战略。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(2)中国的国际影响力不断增强。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(3)中华文化具有独特的魅力。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8.《潮北京》系列丛书走出国门对我们有什么意义？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(1)有利于增强我们的民族自信和文化自信。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(2)有利于进一步扩大文化对外开放。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(3)有利于增强文化创新能力。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(4)有利于在交流互鉴中丰富和发展中华文化。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7885" y="1343660"/>
            <a:ext cx="1063498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9.新时代弘扬红色文化对社会主义现代化建设有什么现实意义？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(1)有利于增强文化自信、民族自尊心、自豪感。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(2)有利于中华优秀传统文化的传承与发展、创新与推进。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(3)有利于凝聚国家力量和社会共识、有利于实现“两个一百年”奋斗目标、实现中华民族伟大复兴的中国梦。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(4)有利于培养爱国主义为核心的民族精神。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(5)有利于提高公民的文化、道德素质；有利于建设文化强国。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(6)有利于公民践行社会主义核心价值观。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(7)弘扬红色文化，为实现中华民族伟大复兴的中国梦提供强大的精神动力等。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7885" y="1343660"/>
            <a:ext cx="1063498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10.结合自己的生活实际，你该如何弘扬红色文化？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(1)培养爱国主义思想，树立正确的价值观，树立理想，培养爱党爱国爱社会主义的情感。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(2)学习、了解红色文化的内涵，增强文化自信。</a:t>
            </a:r>
          </a:p>
          <a:p>
            <a:pPr indent="0">
              <a:lnSpc>
                <a:spcPct val="140000"/>
              </a:lnSpc>
            </a:pPr>
            <a:r>
              <a:rPr sz="2400" b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(3)学党史，讲革命英雄故事，参观革命纪念馆、博物馆，阅读优秀历史读物，观看爱国主义影视作品，制作红色文化小报，积极参加社会公益活动，服务奉献社会等。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76906" y="1214618"/>
            <a:ext cx="6901929" cy="850965"/>
            <a:chOff x="2291138" y="2250040"/>
            <a:chExt cx="6062638" cy="729465"/>
          </a:xfrm>
        </p:grpSpPr>
        <p:sp>
          <p:nvSpPr>
            <p:cNvPr id="20" name="圆角矩形 19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数据分类  题组演练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4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868045" y="2005330"/>
            <a:ext cx="105657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1.2021年4月19日至21日，纽约联合国总部员工组织——联合国中国书法会以“聚焦象形文字”为主题举办三场线上活动，庆祝联合国第十二个中文日，对此认识不正确的是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A.中华文化源远流长，博大精深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B.中华文化的国际影响力不断提升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C.我们应该发展中华文化，抵制外来文化</a:t>
            </a:r>
          </a:p>
          <a:p>
            <a:pPr indent="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D.我们应该坚定文化自信，发展中国特色社会主义文化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4133215" y="3272155"/>
            <a:ext cx="4000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95325" y="1238885"/>
            <a:ext cx="106064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有一种浪漫，叫“中国人给航天器取名”。我们的导航卫星叫“北斗”、科学卫星叫“悟空”，月球探测叫“嫦娥”、火星探测叫“天问”……每一个响亮的名字背后，都是一张闪亮的文化名片。这些响亮的名字彰显了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①中华文化独一无二的理念、智慧、气度、神韵</a:t>
            </a: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②中国人民和中华民族内心深处的自信和自豪</a:t>
            </a: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③中华文化是世界上最优秀的文化</a:t>
            </a: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④中华优秀传统文化代表着中华民族独特的精神标识</a:t>
            </a: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A.①②③    B.②③④  </a:t>
            </a: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C.①③④	D.①②④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10404475" y="2485390"/>
            <a:ext cx="4000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523490" y="738505"/>
            <a:ext cx="6850380" cy="850900"/>
            <a:chOff x="2291138" y="2250040"/>
            <a:chExt cx="6038553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988366" y="2351286"/>
              <a:ext cx="5341325" cy="514941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数据共享  热点聚焦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1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8165" y="1609725"/>
            <a:ext cx="1106551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sz="240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热点1：传承中华文化</a:t>
            </a:r>
          </a:p>
          <a:p>
            <a:pPr indent="457200" algn="l" fontAlgn="auto">
              <a:lnSpc>
                <a:spcPct val="150000"/>
              </a:lnSpc>
            </a:pPr>
            <a:r>
              <a:rPr sz="2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实施中华优秀传统文化传承发展工程是党和国家延续中华文脉、传承优秀传统的重大战略举措。2021年是“十四五”开局之年，也是全面建设社会主义现代化国家新征程开启之年，谋划好下一步中华优秀传统文化传承发展工作十分关键。中央宣传部正式印发《中华优秀传统文化传承发展工程“十四五”重点项目规划》</a:t>
            </a:r>
            <a:r>
              <a:rPr lang="zh-CN" sz="2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sz="2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以下称《规划》</a:t>
            </a:r>
            <a:r>
              <a:rPr lang="zh-CN" sz="2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sz="2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对做好未来5年的传承发展工作提出了具体要求。中华优秀传统文化传承发展工程是动态、开放的系列工程。《规划》明确了23个重点项目，包括15个原有项目，8个新设项目。记忆、传承、创新、传播，中华优秀传统文化通过创造性转化、创新性发展，正逐渐让人们了解优秀传统文化、热爱优秀传统文化，文化自信显著增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852805" y="1327150"/>
            <a:ext cx="108108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3.第44届世界遗产大会通过决议将中国“泉州：宋元中国的世界海洋商贸中心”列入《世界遗产名录》。至此，中国世界遗产总数达到56处，居世界第一。“泉州：宋元中国的世界海洋商贸中心”成功申遗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①印证了中华文化底蕴深厚且源远流长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②表明世界各个国家都有自己独特的文化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③见证着我国坚定中华文化自信的成果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④表明我国对传统文化实现了创新转化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A.①②	B.①③</a:t>
            </a:r>
          </a:p>
          <a:p>
            <a:pPr inden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C.②④	D.③④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8107045" y="2673350"/>
            <a:ext cx="4000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5985" y="1304925"/>
            <a:ext cx="10504170" cy="50774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4.第44届世界遗产大会于2021年7月16日至31日在福州举办，这是我国第二次承办世界遗产大会，也是我国在世界遗产保护领域承办的最高规格的国际会议。承办第44届世界遗产大会有利于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①充分挖掘中华优秀传统文化遗产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②中国成为世界经济发展的引擎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③让世界了解中华优秀传统文化 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④增强中国文化的影响力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A.①②③	B.①②④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C.①③④	D.②③④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6311900" y="2600325"/>
            <a:ext cx="4368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2000" y="1341120"/>
            <a:ext cx="10540365" cy="45231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2021·北京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乘客朋友们，欢迎您乘坐‘红色专车’。我们现在所在的地方是北大红楼，这里曾是新文化运动的大本营、五四运动的发源地、最早系统宣传马克思主义的红色阵地……”近期，北京公交集团开通了“红色专车”，为市民打造“流动的红色课堂”。此举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A.将文化与生活相融合，实现各民族的文化交流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B.有助于人们追寻革命先辈足迹，传承革命精神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C.有利于中华文化兼收并蓄，在交流互鉴中发展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D.丰富中华民族精神的内涵，展现红色文化魅力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7727950" y="3199130"/>
            <a:ext cx="4000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300" y="1341120"/>
            <a:ext cx="10467340" cy="45231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近年来，关于红楼梦文化、科举文化等南京文创产品，不仅让人们感受到古都南京的文化魅力，也推动了南京文化产业的全球合作。这反映出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①不同特质的文化终将在交融中合并 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②中华优秀传统文化要在继承中发展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③坚持文化创新就能够实现文化合作 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④文化产业发展要发扬改革创新精神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A.①②	B.①③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C.②④	D.③④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10451465" y="2063115"/>
            <a:ext cx="4000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8195" y="1341120"/>
            <a:ext cx="10650855" cy="39693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7.2021年4月9日，中日韩敦煌文化交流成果展在甘肃敦煌莫高窟陈列中心开展，此次展览是“2021东亚文化之都·中国敦煌活动年”的重头戏之一。举办敦煌文化交流活动有利于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A.消除中外文化差异	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B.实现各国文化统一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C.弘扬敦煌优秀文化	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D.全面吸收外来文化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4097020" y="2624455"/>
            <a:ext cx="4000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300" y="1341120"/>
            <a:ext cx="10467340" cy="39693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8.阅读材料，回答问题。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【品传统文化之美】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材料一　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2021年3月22日，习近平总书记在福建武夷山市朱熹园考察时指出：“如果没有中华五千年文明，哪里有什么中国特色？如果不是中国特色，哪有我们今天这么成功的中国特色社会主义道路？我们要特别重视挖掘中华五千年文明中的精华，弘扬优秀传统文化，把其中的精华同马克思主义立场观点方法结合起来，坚定不移走中国特色社会主义道路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300" y="1558290"/>
            <a:ext cx="106991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请结合习总书记的讲话，简要回答传承和弘扬中华文化的必要性。</a:t>
            </a:r>
          </a:p>
        </p:txBody>
      </p:sp>
      <p:sp>
        <p:nvSpPr>
          <p:cNvPr id="2" name="矩形 1"/>
          <p:cNvSpPr/>
          <p:nvPr/>
        </p:nvSpPr>
        <p:spPr>
          <a:xfrm flipH="1">
            <a:off x="1021080" y="2082800"/>
            <a:ext cx="1003808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华文化源远流长，博大精深；中华文化具有应对挑战、与时俱进的创造力和海纳百川、有容乃大的包容力，虽历经沧桑而能薪火相传、一脉相承。中华文化积淀着中华民族最深层的精神追求，代表着中华民族独特的精神标识，为中华民族的伟大复兴提供精神动力。中华文化独一无二的理念、智慧、气度、神韵，增添了中国人民和中华民族内心深处的自信和自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3250" y="1244600"/>
            <a:ext cx="10930890" cy="39693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材料二　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三星堆遗址是中华文明“满天星斗”中最神秘的一颗星辰。为探索相隔千年文明交流的远古密码，让文物“活起来”，中央广播电视总台2021年3月20日-23日连续4天以最高规格在央视新闻频道推出《三星堆新发现》直播特别节目，实时报道全景呈现三星堆遗址考古的最新发掘成果。三星堆遗址带着它特有的魅力时隔千年引领了风潮，引发全国以及世界各地观众纷纷围观。</a:t>
            </a:r>
          </a:p>
          <a:p>
            <a:pPr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请从传承和弘扬中华优秀传统文化的角度，谈谈直播三星堆遗址有何重要意义。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795020" y="5041900"/>
            <a:ext cx="1054481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有利于弘扬中华优秀传统文化，增强文化自信；有利于提高中华文化的国际影响力；有利于推动中华优秀传统文化走向世界；有利于满足广大人民群众的文化生活需求等。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3250" y="1304925"/>
            <a:ext cx="10930890" cy="45231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9.关注传统文化。 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材料一　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吃一堑，长一智；车到山前必有路；祸兮福之所倚，福兮祸之所伏；人无远虑，必有近忧……经过许多科学家的同心协力，我国于20世纪60、70年代相继研制成功原子弹、导弹和人造地球卫星，对维护世界和平具有重要意义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材料二　几千年来，中华文明虽历经沧桑，饱受磨难，却绵延不绝，历久弥新。中华文明是世界古代文明中唯一没有中断而发展至今的伟大文明。中华优秀传统文化是中国人民世世代代积淀传承下来的精华部分，是中华民族5 000多年文明智慧的基本元素和珍贵结晶，是我们取之不尽、用之不竭的智慧宝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3250" y="1292860"/>
            <a:ext cx="1093089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材料三　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从2004年全球首家孔子学院创办至今，中国孔子学院建设已走过12年历程，先后在全球140个国家设立了511所孔子学院和1 073个孔子课堂。短短10多年，孔子学院从无到有，从小到大，在世界各国遍地开花，广受欢迎，成为举世瞩目的综合文化平台和人文交流品牌。…… </a:t>
            </a:r>
          </a:p>
          <a:p>
            <a:pPr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材料一反映了中华文化的哪些内容？ 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796290" y="4011295"/>
            <a:ext cx="10544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中国哲学、科技工艺(或科学技术)；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3850" y="4761230"/>
            <a:ext cx="10198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EU-BZ-S92" charset="0"/>
              </a:rPr>
              <a:t>）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结合材料二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分析中华文明没有中断发展至今的主要原因是什么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0"/>
              </a:rPr>
              <a:t>？</a:t>
            </a:r>
            <a:r>
              <a:rPr lang="en-US" altLang="zh-CN" sz="1050" b="0">
                <a:solidFill>
                  <a:srgbClr val="000000"/>
                </a:solidFill>
                <a:latin typeface="方正书宋_GBK" charset="0"/>
                <a:cs typeface="方正书宋_GBK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739140" y="5191125"/>
            <a:ext cx="1077087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伟大的民族精神是鼓舞我们民族迎难而上、团结互助、战胜强敌与困难的不竭力量之源。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8035" y="1577340"/>
            <a:ext cx="107499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热点2：文化遗产</a:t>
            </a:r>
            <a:endParaRPr sz="24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第44届世界遗产大会于2021年7月16日至31日在福州举办，这是我国第二次承办世界遗产大会，也是我国在世界遗产保护领域承办的最高规格的国际会议。作为本届大会中国唯一申报的世界遗产项目，“泉州：宋元中国的世界海洋商贸中心”经大会审议，成功列入《世界遗产名录》，成为我国第56处世界遗产，与意大利并列第一。大会通过的《福州宣言》，成为世界遗产大会取得的又一里程碑成果，书写了全世界凝聚共识，团结合作，共同守护人类文明成果的美好篇章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3250" y="1292860"/>
            <a:ext cx="10930890" cy="39693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材料二　</a:t>
            </a:r>
            <a:r>
              <a:rPr sz="24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三星堆遗址是中华文明“满天星斗”中最神秘的一颗星辰。为探索相隔千年文明交流的远古密码，让文物“活起来”，中央广播电视总台2021年3月20日-23日连续4天以最高规格在央视新闻频道推出《三星堆新发现》直播特别节目，实时报道全景呈现三星堆遗址考古的最新发掘成果。三星堆遗址带着它特有的魅力时隔千年引领了风潮，引发全国以及世界各地观众纷纷围观。</a:t>
            </a:r>
          </a:p>
          <a:p>
            <a:pPr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请从传承和弘扬中华优秀传统文化的角度，谈谈直播三星堆遗址有何重要意义。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819150" y="5029835"/>
            <a:ext cx="1054481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有利于弘扬中华优秀传统文化，增强文化自信；有利于提高中华文化的国际影响力；有利于推动中华优秀传统文化走向世界；有利于满足广大人民群众的文化生活需求等。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1985" y="1350010"/>
            <a:ext cx="1091946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请从材料三中概括出一个重要观点。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781050" y="1932940"/>
            <a:ext cx="10544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中华文化对人类的进步和世界文化的发展产生深远的影响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0400" y="3310890"/>
            <a:ext cx="92125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综合以上材料及问题，概括中华文化与社会发展之间的关系。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799465" y="3929380"/>
            <a:ext cx="10544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文化发展促进社会进步；社会进步推动文化发展。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1200" y="1435735"/>
            <a:ext cx="108572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40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热点3：文化交流</a:t>
            </a:r>
          </a:p>
          <a:p>
            <a:pPr indent="457200" algn="l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2021年7月24日，受英方邀请，《潮北京》系列丛书第一辑走出国门，运抵英国首都伦敦，一场主题为“潮北京 Chic Beijing2021”的北京—伦敦双城对话交流活动以北京、伦敦两个主会场，线下、线上同步举办。Chic一词在英文中是优雅时髦的意思，此次北京网红打卡攻略远渡重洋，也让一股时尚风在北京、伦敦同时优雅刮起。作为《潮北京》的拓展和补充，如徐则臣的《北上》、邱华栋的《北京传》、周敏的《锣鼓巷的小魔仙》……立体展示北京文化，在英国当地引起了积极反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825" y="1448435"/>
            <a:ext cx="1040320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方正黑体_GBK" charset="0"/>
              </a:rPr>
              <a:t>热点4：红色文创焕发新活力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黑体_GBK" charset="0"/>
              </a:rPr>
              <a:t> 中国共产党历史展览馆的文创商店里，琳琅满目的红色文创产品吸引观众驻足挑选；北京鲁迅博物馆旁的鲁博书屋内，以“新青年”为主题设计的帆布袋、笔记本、徽章等赢得年轻人青睐；上海中共一大纪念馆北侧的“一大文创”商店中，馆方与沪上老字号品牌联名推出的食品，成为市民和游客的首选……如今，打卡红色地标蔚然成风，与之相关的红色文创也日益受到大家欢迎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19150" y="2145030"/>
            <a:ext cx="1055179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1.中华文化源远流长、博大精深，具有应对挑战、与时俱进的创造力和海纳百川、有容乃大的包容力。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2.中华文化凝聚着中华民族共同经历的奋斗历程，蕴含着中华民族共同培育的民族精神，贯穿着中华民族共同坚守的理想信念，是中华民族共同创造的精神家园。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3.中华文化积淀着中华民族最深层的精神追求，代表着中华民族独特的精神标识，为中华民族的伟大复兴提供精神动力。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48721" y="1198920"/>
            <a:ext cx="6901815" cy="850965"/>
            <a:chOff x="2291138" y="2250040"/>
            <a:chExt cx="6062538" cy="729465"/>
          </a:xfrm>
        </p:grpSpPr>
        <p:sp>
          <p:nvSpPr>
            <p:cNvPr id="15" name="圆角矩形 14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63824" y="2351286"/>
              <a:ext cx="5389852" cy="538892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>
                  <a:latin typeface="黑体" panose="02010600030101010101" pitchFamily="49" charset="-122"/>
                  <a:ea typeface="黑体" panose="02010600030101010101" pitchFamily="49" charset="-122"/>
                </a:rPr>
                <a:t>数据透视</a:t>
              </a:r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  知识清单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2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93373" y="1428200"/>
            <a:ext cx="10577736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4.中华文化独一无二的理念、智慧、气度、神韵，增添了中国人民和中华民族内心深处的自信和自豪。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5.文化是一个国家、一个民族的灵魂。新时代，延续文化血脉，需要发展中国特色社会主义文化。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6.坚定文化自信，事关国运兴衰、文化安全和民族精神的传承和发展。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.增强文化自信，发展中国特色社会主义文化，必须坚持以马克思主义为指导，推动中华优秀传统文化创造性转化、创新性发展，继承革命文化，发展社会主义先进文化，不忘本来，吸收外来，面向未来，不断铸就中华文化新辉煌。</a:t>
            </a:r>
          </a:p>
          <a:p>
            <a:pPr>
              <a:lnSpc>
                <a:spcPct val="150000"/>
              </a:lnSpc>
            </a:pPr>
            <a:endParaRPr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3270" y="1381760"/>
            <a:ext cx="107016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8.作为中国人，我们每个人的精神生命，都流淌着民族文化的血脉，离不开优秀传统文化的滋养。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9.文明因交流而多彩，文明因互鉴而丰富。对其他文明的学习，我们不能只满足于欣赏物件的精美，更应该领略其中蕴含的人文精神，通过精神的交流互鉴，为人类社会发展提供精神支撑和心灵慰藉。</a:t>
            </a:r>
          </a:p>
          <a:p>
            <a:pPr algn="l">
              <a:lnSpc>
                <a:spcPct val="150000"/>
              </a:lnSpc>
              <a:buNone/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10.每个民族的文化都是独特的，都有其存在的价值，都有值得尊重的经验和智慧。不同文化间的碰撞呼唤人们正确认识文化差异，相互尊重，通过平等交流对话达成彼此的理解和包容。面对多样的文化，各国应当用开放和包容的心态学习和借鉴优秀外来文化，促进和而不同、兼收并蓄的文明交流。</a:t>
            </a:r>
          </a:p>
        </p:txBody>
      </p: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260" y="2359025"/>
            <a:ext cx="1052703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1.请指出中央宣传部正式印发《规划》的依据。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中华优秀传统文化熔铸于党领导人民在革命、建设、改革中创造的革命文化和社会主义先进文化，积淀着中华民族最深层的精神追求，代表着中华民族独特的精神标识，为中华民族的伟大复兴提供精神动力。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76906" y="1289065"/>
            <a:ext cx="6901929" cy="850965"/>
            <a:chOff x="2291138" y="2250040"/>
            <a:chExt cx="6062638" cy="729465"/>
          </a:xfrm>
        </p:grpSpPr>
        <p:sp>
          <p:nvSpPr>
            <p:cNvPr id="14" name="圆角矩形 13"/>
            <p:cNvSpPr/>
            <p:nvPr/>
          </p:nvSpPr>
          <p:spPr>
            <a:xfrm>
              <a:off x="2291138" y="2363056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4093" y="2363056"/>
              <a:ext cx="5389683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数据分析  拓展提升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99362" y="2250040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3</a:t>
              </a:r>
              <a:endParaRPr kumimoji="1"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1279</Words>
  <Application>WPS 演示</Application>
  <PresentationFormat>自定义</PresentationFormat>
  <Paragraphs>163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1073</cp:revision>
  <dcterms:created xsi:type="dcterms:W3CDTF">2020-07-19T08:35:00Z</dcterms:created>
  <dcterms:modified xsi:type="dcterms:W3CDTF">2022-02-25T14:19:33Z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CE4189C4DC9C48268151C015EEBC8F8A</vt:lpwstr>
  </property>
  <property fmtid="{D5CDD505-2E9C-101B-9397-08002B2CF9AE}" pid="3" name="KSOProductBuildVer">
    <vt:lpwstr>2052-10.1.0.7106</vt:lpwstr>
  </property>
</Properties>
</file>