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slides/slide99.xml" ContentType="application/vnd.openxmlformats-officedocument.presentationml.slide+xml"/>
  <Override PartName="/ppt/tags/tag12.xml" ContentType="application/vnd.openxmlformats-officedocument.presentationml.tags+xml"/>
  <Override PartName="/ppt/tags/tag23.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tags/tag29.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slides/slide79.xml" ContentType="application/vnd.openxmlformats-officedocument.presentationml.slide+xml"/>
  <Override PartName="/ppt/slides/slide109.xml" ContentType="application/vnd.openxmlformats-officedocument.presentationml.slide+xml"/>
  <Override PartName="/ppt/tags/tag32.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7"/>
  </p:notesMasterIdLst>
  <p:handoutMasterIdLst>
    <p:handoutMasterId r:id="rId118"/>
  </p:handoutMasterIdLst>
  <p:sldIdLst>
    <p:sldId id="257" r:id="rId2"/>
    <p:sldId id="258" r:id="rId3"/>
    <p:sldId id="259" r:id="rId4"/>
    <p:sldId id="614" r:id="rId5"/>
    <p:sldId id="615" r:id="rId6"/>
    <p:sldId id="261" r:id="rId7"/>
    <p:sldId id="394" r:id="rId8"/>
    <p:sldId id="486" r:id="rId9"/>
    <p:sldId id="266" r:id="rId10"/>
    <p:sldId id="260" r:id="rId11"/>
    <p:sldId id="265" r:id="rId12"/>
    <p:sldId id="272" r:id="rId13"/>
    <p:sldId id="273" r:id="rId14"/>
    <p:sldId id="338" r:id="rId15"/>
    <p:sldId id="274" r:id="rId16"/>
    <p:sldId id="275" r:id="rId17"/>
    <p:sldId id="337" r:id="rId18"/>
    <p:sldId id="276" r:id="rId19"/>
    <p:sldId id="277" r:id="rId20"/>
    <p:sldId id="271" r:id="rId21"/>
    <p:sldId id="262" r:id="rId22"/>
    <p:sldId id="284" r:id="rId23"/>
    <p:sldId id="285" r:id="rId24"/>
    <p:sldId id="286" r:id="rId25"/>
    <p:sldId id="287" r:id="rId26"/>
    <p:sldId id="487" r:id="rId27"/>
    <p:sldId id="289" r:id="rId28"/>
    <p:sldId id="288" r:id="rId29"/>
    <p:sldId id="395" r:id="rId30"/>
    <p:sldId id="396" r:id="rId31"/>
    <p:sldId id="397" r:id="rId32"/>
    <p:sldId id="398" r:id="rId33"/>
    <p:sldId id="399" r:id="rId34"/>
    <p:sldId id="400" r:id="rId35"/>
    <p:sldId id="401" r:id="rId36"/>
    <p:sldId id="402" r:id="rId37"/>
    <p:sldId id="403" r:id="rId38"/>
    <p:sldId id="488" r:id="rId39"/>
    <p:sldId id="489" r:id="rId40"/>
    <p:sldId id="290" r:id="rId41"/>
    <p:sldId id="293" r:id="rId42"/>
    <p:sldId id="294" r:id="rId43"/>
    <p:sldId id="295" r:id="rId44"/>
    <p:sldId id="296" r:id="rId45"/>
    <p:sldId id="297" r:id="rId46"/>
    <p:sldId id="298" r:id="rId47"/>
    <p:sldId id="299" r:id="rId48"/>
    <p:sldId id="300" r:id="rId49"/>
    <p:sldId id="301" r:id="rId50"/>
    <p:sldId id="490" r:id="rId51"/>
    <p:sldId id="491" r:id="rId52"/>
    <p:sldId id="321" r:id="rId53"/>
    <p:sldId id="322" r:id="rId54"/>
    <p:sldId id="312" r:id="rId55"/>
    <p:sldId id="313" r:id="rId56"/>
    <p:sldId id="411" r:id="rId57"/>
    <p:sldId id="772" r:id="rId58"/>
    <p:sldId id="314" r:id="rId59"/>
    <p:sldId id="774" r:id="rId60"/>
    <p:sldId id="775" r:id="rId61"/>
    <p:sldId id="323" r:id="rId62"/>
    <p:sldId id="773" r:id="rId63"/>
    <p:sldId id="315" r:id="rId64"/>
    <p:sldId id="316" r:id="rId65"/>
    <p:sldId id="493" r:id="rId66"/>
    <p:sldId id="721" r:id="rId67"/>
    <p:sldId id="495" r:id="rId68"/>
    <p:sldId id="412" r:id="rId69"/>
    <p:sldId id="413" r:id="rId70"/>
    <p:sldId id="722" r:id="rId71"/>
    <p:sldId id="324" r:id="rId72"/>
    <p:sldId id="424" r:id="rId73"/>
    <p:sldId id="421" r:id="rId74"/>
    <p:sldId id="425" r:id="rId75"/>
    <p:sldId id="426" r:id="rId76"/>
    <p:sldId id="422" r:id="rId77"/>
    <p:sldId id="423" r:id="rId78"/>
    <p:sldId id="496" r:id="rId79"/>
    <p:sldId id="497" r:id="rId80"/>
    <p:sldId id="498" r:id="rId81"/>
    <p:sldId id="499" r:id="rId82"/>
    <p:sldId id="500" r:id="rId83"/>
    <p:sldId id="428" r:id="rId84"/>
    <p:sldId id="501" r:id="rId85"/>
    <p:sldId id="502" r:id="rId86"/>
    <p:sldId id="503" r:id="rId87"/>
    <p:sldId id="504" r:id="rId88"/>
    <p:sldId id="505" r:id="rId89"/>
    <p:sldId id="506" r:id="rId90"/>
    <p:sldId id="507" r:id="rId91"/>
    <p:sldId id="588" r:id="rId92"/>
    <p:sldId id="508" r:id="rId93"/>
    <p:sldId id="589" r:id="rId94"/>
    <p:sldId id="509" r:id="rId95"/>
    <p:sldId id="510" r:id="rId96"/>
    <p:sldId id="511" r:id="rId97"/>
    <p:sldId id="512" r:id="rId98"/>
    <p:sldId id="513" r:id="rId99"/>
    <p:sldId id="515" r:id="rId100"/>
    <p:sldId id="516" r:id="rId101"/>
    <p:sldId id="517" r:id="rId102"/>
    <p:sldId id="518" r:id="rId103"/>
    <p:sldId id="519" r:id="rId104"/>
    <p:sldId id="520" r:id="rId105"/>
    <p:sldId id="521" r:id="rId106"/>
    <p:sldId id="522" r:id="rId107"/>
    <p:sldId id="523" r:id="rId108"/>
    <p:sldId id="524" r:id="rId109"/>
    <p:sldId id="420" r:id="rId110"/>
    <p:sldId id="336" r:id="rId111"/>
    <p:sldId id="327" r:id="rId112"/>
    <p:sldId id="328" r:id="rId113"/>
    <p:sldId id="329" r:id="rId114"/>
    <p:sldId id="331" r:id="rId115"/>
    <p:sldId id="333" r:id="rId1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08"/>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notesMaster" Target="notesMasters/notes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commentAuthors" Target="commentAuthor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2021/9/23</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1.xml"/></Relationships>
</file>

<file path=ppt/slides/_rels/slide10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3.xml"/></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4.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8.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9.xml"/></Relationships>
</file>

<file path=ppt/slides/_rels/slide5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5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1.xml"/></Relationships>
</file>

<file path=ppt/slides/_rels/slide5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2.xml"/></Relationships>
</file>

<file path=ppt/slides/_rels/slide6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4.xml"/></Relationships>
</file>

<file path=ppt/slides/_rels/slide6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5.xml"/></Relationships>
</file>

<file path=ppt/slides/_rels/slide7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8.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9.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21086" y="12514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国际社会的成员</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坚持国家利益至上</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世界政治经济发展的基本趋势</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4   </a:t>
            </a:r>
            <a:r>
              <a:rPr lang="zh-CN" altLang="en-US" sz="2800">
                <a:solidFill>
                  <a:schemeClr val="tx1"/>
                </a:solidFill>
                <a:latin typeface="微软雅黑" panose="020B0503020204020204" charset="-122"/>
                <a:ea typeface="微软雅黑" panose="020B0503020204020204" charset="-122"/>
                <a:sym typeface="+mn-ea"/>
              </a:rPr>
              <a:t>我国的外交政策</a:t>
            </a:r>
            <a:endParaRPr lang="zh-CN" altLang="en-US" sz="2800">
              <a:solidFill>
                <a:schemeClr val="tx1"/>
              </a:solidFill>
              <a:latin typeface="微软雅黑" panose="020B0503020204020204" charset="-122"/>
              <a:ea typeface="微软雅黑" panose="020B0503020204020204" charset="-122"/>
            </a:endParaRPr>
          </a:p>
          <a:p>
            <a:pPr>
              <a:lnSpc>
                <a:spcPct val="150000"/>
              </a:lnSpc>
            </a:pPr>
            <a:r>
              <a:rPr lang="zh-CN" altLang="en-US" sz="2800">
                <a:latin typeface="微软雅黑" panose="020B0503020204020204" charset="-122"/>
                <a:ea typeface="微软雅黑" panose="020B0503020204020204" charset="-122"/>
                <a:sym typeface="+mn-ea"/>
              </a:rPr>
              <a:t>策</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32295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◆民主党派、人民政协</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1.常见称谓</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(1)民主党派:各民主党派、各民主党派中央、各民主党派负责人、民革、民盟、民建、民进、农工党、中国致公党、九三学社、台盟等。</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(2)人民政协:中国人民政治协商会议、人民政协、政协委员等。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a:latin typeface="微软雅黑" panose="020B0503020204020204" charset="-122"/>
                <a:ea typeface="微软雅黑" panose="020B0503020204020204" charset="-122"/>
                <a:cs typeface="微软雅黑" panose="020B0503020204020204" charset="-122"/>
              </a:rPr>
              <a:t>2.与民主党派、人民政协相关的知识整合</a:t>
            </a:r>
          </a:p>
        </p:txBody>
      </p:sp>
      <p:graphicFrame>
        <p:nvGraphicFramePr>
          <p:cNvPr id="4" name="表格 3"/>
          <p:cNvGraphicFramePr/>
          <p:nvPr>
            <p:custDataLst>
              <p:tags r:id="rId1"/>
            </p:custDataLst>
          </p:nvPr>
        </p:nvGraphicFramePr>
        <p:xfrm>
          <a:off x="494030" y="1035050"/>
          <a:ext cx="10912475" cy="4799330"/>
        </p:xfrm>
        <a:graphic>
          <a:graphicData uri="http://schemas.openxmlformats.org/drawingml/2006/table">
            <a:tbl>
              <a:tblPr firstRow="1" bandRow="1">
                <a:tableStyleId>{5940675A-B579-460E-94D1-54222C63F5DA}</a:tableStyleId>
              </a:tblPr>
              <a:tblGrid>
                <a:gridCol w="1426210"/>
                <a:gridCol w="9486265"/>
              </a:tblGrid>
              <a:tr h="239966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民主党派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性质:是各自所联系的一部分社会主义劳动者、社会主义事业的建设者、拥护社会主义的爱国者、拥护祖国统一和致力于中华民族伟大复兴的爱国者的政治联盟。②与中国共产党的关系:通力合作的友党关系。③地位:参政党。④职能:政治协商、民主监督、参政议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39966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人民政协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①性质:是统一战线的组织,是多党合作和政治协商的机构,是人民民主的重要实现形式,体现了中国特色社会主义制度的鲜明特点。②主题:团结和民主。③职能:政治协商、民主监督、参政议政。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a:latin typeface="微软雅黑" panose="020B0503020204020204" charset="-122"/>
                <a:ea typeface="微软雅黑" panose="020B0503020204020204" charset="-122"/>
                <a:cs typeface="微软雅黑" panose="020B0503020204020204" charset="-122"/>
              </a:rPr>
              <a:t>3.具体运用</a:t>
            </a:r>
          </a:p>
        </p:txBody>
      </p:sp>
      <p:graphicFrame>
        <p:nvGraphicFramePr>
          <p:cNvPr id="4" name="表格 3"/>
          <p:cNvGraphicFramePr/>
          <p:nvPr>
            <p:custDataLst>
              <p:tags r:id="rId1"/>
            </p:custDataLst>
          </p:nvPr>
        </p:nvGraphicFramePr>
        <p:xfrm>
          <a:off x="511175" y="901700"/>
          <a:ext cx="10877550" cy="5818505"/>
        </p:xfrm>
        <a:graphic>
          <a:graphicData uri="http://schemas.openxmlformats.org/drawingml/2006/table">
            <a:tbl>
              <a:tblPr firstRow="1" bandRow="1">
                <a:tableStyleId>{5940675A-B579-460E-94D1-54222C63F5DA}</a:tableStyleId>
              </a:tblPr>
              <a:tblGrid>
                <a:gridCol w="1972310"/>
                <a:gridCol w="8905240"/>
              </a:tblGrid>
              <a:tr h="166941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民主党派为什么能做某事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①是由民主党派的性质和地位决定的;具有广泛的社会联系和人才优势。②中国共产党领导的多党合作和政治协商制度是中国特色社会主义政党制度,是我国一项基本政治制度。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3439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民主党派能做什么事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参与国家方针政策的制定和贯彻落实;积极为国家发展战略建言献策;遵守宪法和法律,切实履行政治协商、民主监督、参政议政的职能。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50317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中国共产党为什么要听取各民主党派的意见建议</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中国共产党是中国特色社会主义事业的领导核心,听取各民主党派的意见建议是中国共产党科学执政、民主执政的要求。②我国实行中国共产党领导的多党合作和政治协商制度,要求中国共产党听取各民主党派的意见建议。</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6554470"/>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◆主权国家和国际组织</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1.常见称谓</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(1)主权国家:中国、美国、俄罗斯等。</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(2)国际组织:联合国、欧盟、东盟、世贸组织、亚太经合组织、亚投行等。</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2.与主权国家相关的知识整合</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(1)地位:国际社会最基本的成员、国际关系的主要参加者。</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(2)构成要素:人口、领土、政权、主权。</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(3)主权的重要性:主权作为国家统一而不可分割的最高权力,是一个国家的生命和灵魂。</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908040"/>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(4)基本权利:独立权、平等权、自卫权、管辖权。</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(5)基本义务:不侵犯别国、不干涉他国内政、以和平方式解决国际争端。</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(6)国际关系的决定性因素:国家利益。维护国家利益是主权国家对外活动的出发点和落脚点,国家间的共同利益是国家合作的基础,而利益对立则是引起国家冲突的根源。</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(7)当今时代的主题:和平与发展。</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(8)建立国际新秩序:建立以和平共处五项原则为基础的有利于世界和平与发展的国际新秩序。</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(9)当今国际格局:世界多极化深入发展。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61581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(10)当前国际竞争的实质:以经济和科技实力为基础的综合国力的较量。</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(11)我国外交政策的基本内容。</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①宗旨:维护世界和平、促进共同发展;</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②基本目标:维护我国的主权、安全和发展利益,促进世界的和平与发展;</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③基本立场:独立自主;</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④基本准则:和平共处五项原则。</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(12)我国坚持和平发展道路,推动构建人类命运共同体。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a:latin typeface="微软雅黑" panose="020B0503020204020204" charset="-122"/>
                <a:ea typeface="微软雅黑" panose="020B0503020204020204" charset="-122"/>
                <a:cs typeface="微软雅黑" panose="020B0503020204020204" charset="-122"/>
              </a:rPr>
              <a:t>3.与国际组织相关的知识整合</a:t>
            </a:r>
          </a:p>
        </p:txBody>
      </p:sp>
      <p:graphicFrame>
        <p:nvGraphicFramePr>
          <p:cNvPr id="4" name="表格 3"/>
          <p:cNvGraphicFramePr/>
          <p:nvPr>
            <p:custDataLst>
              <p:tags r:id="rId1"/>
            </p:custDataLst>
          </p:nvPr>
        </p:nvGraphicFramePr>
        <p:xfrm>
          <a:off x="422592" y="960120"/>
          <a:ext cx="11201400" cy="5253990"/>
        </p:xfrm>
        <a:graphic>
          <a:graphicData uri="http://schemas.openxmlformats.org/drawingml/2006/table">
            <a:tbl>
              <a:tblPr firstRow="1" bandRow="1">
                <a:tableStyleId>{5940675A-B579-460E-94D1-54222C63F5DA}</a:tableStyleId>
              </a:tblPr>
              <a:tblGrid>
                <a:gridCol w="631190"/>
                <a:gridCol w="452120"/>
                <a:gridCol w="10118090"/>
              </a:tblGrid>
              <a:tr h="875665">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分类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①政府间和非政府间;②世界性和区域性。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75665">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①促进国家之间的政治、经济、文化、科学技术的交流与合作;②协调国际政治、经济关系;③调解国际争端,缓解国家间的矛盾,维护世界和平;等等。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75665">
                <a:tc rowSpan="4">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联合国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性质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当代国际社会中最具代表性的世界性、政府间的国际组织。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7566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宗旨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维护国际和平与安全,促进国际合作与发展。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7566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原则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①各会员国主权平等;②履行宪章规定的义务;③以和平方式解决国际争端;④不得对其他国家进行武力威胁或使用武力;⑤集体协作;⑥不干涉任何国家的内政。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7566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联合国在维护世界和平与安全,促进经济、社会的发展,以及实行人道主义援助等方面发挥着积极作用。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a:latin typeface="微软雅黑" panose="020B0503020204020204" charset="-122"/>
                <a:ea typeface="微软雅黑" panose="020B0503020204020204" charset="-122"/>
                <a:cs typeface="微软雅黑" panose="020B0503020204020204" charset="-122"/>
              </a:rPr>
              <a:t>4.具体运用</a:t>
            </a:r>
          </a:p>
        </p:txBody>
      </p:sp>
      <p:graphicFrame>
        <p:nvGraphicFramePr>
          <p:cNvPr id="4" name="表格 3"/>
          <p:cNvGraphicFramePr/>
          <p:nvPr>
            <p:custDataLst>
              <p:tags r:id="rId1"/>
            </p:custDataLst>
          </p:nvPr>
        </p:nvGraphicFramePr>
        <p:xfrm>
          <a:off x="462280" y="1144905"/>
          <a:ext cx="11257280" cy="4293870"/>
        </p:xfrm>
        <a:graphic>
          <a:graphicData uri="http://schemas.openxmlformats.org/drawingml/2006/table">
            <a:tbl>
              <a:tblPr firstRow="1" bandRow="1">
                <a:tableStyleId>{5940675A-B579-460E-94D1-54222C63F5DA}</a:tableStyleId>
              </a:tblPr>
              <a:tblGrid>
                <a:gridCol w="2834005"/>
                <a:gridCol w="8423275"/>
              </a:tblGrid>
              <a:tr h="208724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涉及主权国家(或国际组织)加强合作的原因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①主权国家的权利和义务。②符合联合国的宗旨和原则。③国际关系的决定性因素。④当今时代的两大主题,世界多极化深入发展。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0662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涉及我国强调合作的原因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国际关系的决定性因素。②当今时代的两大主题,世界多极化深入发展。③我国坚持在和平共处五项原则的基础上建立国际新秩序。④我国坚持独立自主的和平外交政策,坚持和平发展道路,推动构建人类命运共同体。</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10236200" cy="604995"/>
          </a:xfrm>
        </p:spPr>
        <p:txBody>
          <a:bodyPr wrap="square"/>
          <a:lstStyle/>
          <a:p>
            <a:r>
              <a:rPr lang="zh-CN" altLang="en-US" sz="3200">
                <a:latin typeface="微软雅黑" panose="020B0503020204020204" charset="-122"/>
                <a:ea typeface="微软雅黑" panose="020B0503020204020204" charset="-122"/>
                <a:cs typeface="微软雅黑" panose="020B0503020204020204" charset="-122"/>
              </a:rPr>
              <a:t>热点   书写构建人类命运共同体的战“疫”篇章 </a:t>
            </a:r>
          </a:p>
        </p:txBody>
      </p:sp>
      <p:sp>
        <p:nvSpPr>
          <p:cNvPr id="4" name="文本框 3"/>
          <p:cNvSpPr txBox="1"/>
          <p:nvPr/>
        </p:nvSpPr>
        <p:spPr>
          <a:xfrm>
            <a:off x="194945" y="837565"/>
            <a:ext cx="11360785" cy="572389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热点导览  </a:t>
            </a:r>
            <a:r>
              <a:rPr lang="zh-CN" altLang="en-US" sz="2400" b="1">
                <a:latin typeface="微软雅黑" panose="020B0503020204020204" charset="-122"/>
                <a:ea typeface="微软雅黑" panose="020B0503020204020204" charset="-122"/>
                <a:cs typeface="微软雅黑" panose="020B0503020204020204" charset="-122"/>
                <a:sym typeface="+mn-ea"/>
              </a:rPr>
              <a:t/>
            </a:r>
            <a:br>
              <a:rPr lang="zh-CN" altLang="en-US" sz="2400" b="1">
                <a:latin typeface="微软雅黑" panose="020B0503020204020204" charset="-122"/>
                <a:ea typeface="微软雅黑" panose="020B0503020204020204" charset="-122"/>
                <a:cs typeface="微软雅黑" panose="020B0503020204020204" charset="-122"/>
                <a:sym typeface="+mn-ea"/>
              </a:rPr>
            </a:br>
            <a:r>
              <a:rPr lang="zh-CN" altLang="en-US" sz="2400" b="1">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国家主席习近平立足新时代中国与世界关系发展变化趋势,提出构建人类命运共同体理念。这一理念超越了西方一些人所奉行的国强必霸、零和博弈观念,主张构建以合作共赢为核心的新型国际关系,齐心协力应对挑战,开展全球性合作。</a:t>
            </a:r>
            <a:br>
              <a:rPr lang="zh-CN" altLang="en-US" sz="2400">
                <a:latin typeface="微软雅黑" panose="020B0503020204020204" charset="-122"/>
                <a:ea typeface="微软雅黑" panose="020B0503020204020204" charset="-122"/>
                <a:cs typeface="微软雅黑" panose="020B0503020204020204" charset="-122"/>
                <a:sym typeface="+mn-ea"/>
              </a:rPr>
            </a:br>
            <a:r>
              <a:rPr lang="zh-CN" altLang="en-US" sz="2400">
                <a:latin typeface="微软雅黑" panose="020B0503020204020204" charset="-122"/>
                <a:ea typeface="微软雅黑" panose="020B0503020204020204" charset="-122"/>
                <a:cs typeface="微软雅黑" panose="020B0503020204020204" charset="-122"/>
                <a:sym typeface="+mn-ea"/>
              </a:rPr>
              <a:t>      面对新冠肺炎疫情,中国积极开展与相关国际组织和国家的合作,同舟共济进行防控。疫情发生后,中国政府及时向世界卫生组织等国际组织通报,积极主动同国际社会开展合作和信息交流,迅速分享部分毒株全基因组序列,研制成功快速检测试剂盒,努力防止疫情在世界蔓延,为全世界防控疫情赢得宝贵时间。中国人民在疫情防控中展现的中国力量、中国精神、中国效率,得到国际社会高度赞誉。中国同世界携手应对疫情,生动诠释了人类命运共同体理念,为全球合作抗击疫情树立了标杆。</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380590"/>
            <a:ext cx="11515730" cy="645160"/>
          </a:xfrm>
        </p:spPr>
        <p:txBody>
          <a:bodyPr/>
          <a:lstStyle/>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　</a:t>
            </a:r>
            <a:endParaRPr lang="zh-CN" altLang="en-US" sz="2400"/>
          </a:p>
        </p:txBody>
      </p:sp>
      <p:sp>
        <p:nvSpPr>
          <p:cNvPr id="2" name="文本框 1"/>
          <p:cNvSpPr txBox="1"/>
          <p:nvPr/>
        </p:nvSpPr>
        <p:spPr>
          <a:xfrm>
            <a:off x="546100" y="380365"/>
            <a:ext cx="10380980" cy="2306955"/>
          </a:xfrm>
          <a:prstGeom prst="rect">
            <a:avLst/>
          </a:prstGeom>
          <a:noFill/>
        </p:spPr>
        <p:txBody>
          <a:bodyPr wrap="square" rtlCol="0">
            <a:spAutoFit/>
          </a:bodyPr>
          <a:lstStyle/>
          <a:p>
            <a:pPr algn="l"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国家主席习近平强调,新冠肺炎疫情的发生再次表明,人类是一个休戚与共的命运共同体。在经济全球化时代,这样的重大突发事件不会是最后一次,各种传统安全和非传统安全问题还会不断带来新的考验。国际社会必须树立人类命运共同体意识,守望相助,携手应对风险挑战,共建美好地球家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57999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国际社会的成员</a:t>
            </a:r>
          </a:p>
        </p:txBody>
      </p:sp>
      <p:sp>
        <p:nvSpPr>
          <p:cNvPr id="2" name="文本框 1"/>
          <p:cNvSpPr txBox="1"/>
          <p:nvPr/>
        </p:nvSpPr>
        <p:spPr>
          <a:xfrm>
            <a:off x="201930" y="808990"/>
            <a:ext cx="11497945" cy="516953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1.主权国家</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(1)地位:是当代国际社会最基本的成员,是国际关系的主要参加者。</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(2)类型:按国家性质划分,有社会主义国家和资本主义国家等;按经济发展程度划分,有发达国家和发展中国家。</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(3)构成要素:人口、领土、政权和主权是构成主权国家的基本要素,其中最重要的是主权。主权作为国家统一而不可分割的最高权力,是一个国家的生命和灵魂。</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(4)国家主权有两个方面的特性:国家最高权力的至高无上性(对内表现);国家最高权力的独立自主性(对外表现)。这两个特性紧密相连,只有对内至高和对外独立二者紧密结合,国家才真正拥有主权。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59981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素材解读</a:t>
            </a:r>
            <a:r>
              <a:rPr lang="zh-CN" altLang="en-US" sz="3730"/>
              <a:t/>
            </a:r>
            <a:br>
              <a:rPr lang="zh-CN" altLang="en-US" sz="3730"/>
            </a:b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素材一</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坚持推动构建人类命运共同体,是习近平新时代中国特色社会主义思想的重要组成部分,是新时代中国特色大国外交的重要内容。这一理念顺应时代潮流、直面现实问题、回应各方关切、符合各国利益,体现了中华文化“天下大同”“和合共生”的思想,体现了全人类共同的向往和价值追求,是中国共产党人为世界谋和平与发展、为解决人类问题贡献的中国智慧和中国方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9996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角度1　人类命运共同体理念与中华优秀传统文化是相融相通的。运用文化生活知识对此加以说明。</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b="1">
                <a:latin typeface="微软雅黑" panose="020B0503020204020204" charset="-122"/>
                <a:ea typeface="微软雅黑" panose="020B0503020204020204" charset="-122"/>
                <a:cs typeface="微软雅黑" panose="020B0503020204020204" charset="-122"/>
              </a:rPr>
              <a:t>解读</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①文化在继承的基础上发展,在发展的过程中继承。构建人类命运共同体理念既具有深厚的历史文化底蕴,是对中华优秀传统文化的传承,又充满时代气息,是应对复杂国际问题和挑战的文化创新。②中华文化源远流长、博大精深,具有包容性。构建人类命运共同体理念中的对话协商、合作共赢、交流互鉴、绿色发展等理念与中华优秀传统文化具有相通性。</a:t>
            </a:r>
            <a:r>
              <a:rPr lang="zh-CN" altLang="en-US" sz="2400">
                <a:latin typeface="微软雅黑" panose="020B0503020204020204" charset="-122"/>
                <a:ea typeface="微软雅黑" panose="020B0503020204020204" charset="-122"/>
                <a:cs typeface="微软雅黑" panose="020B0503020204020204" charset="-122"/>
                <a:sym typeface="+mn-ea"/>
              </a:rPr>
              <a:t/>
            </a:r>
            <a:br>
              <a:rPr lang="zh-CN" altLang="en-US" sz="2400">
                <a:latin typeface="微软雅黑" panose="020B0503020204020204" charset="-122"/>
                <a:ea typeface="微软雅黑" panose="020B0503020204020204" charset="-122"/>
                <a:cs typeface="微软雅黑" panose="020B0503020204020204" charset="-122"/>
                <a:sym typeface="+mn-ea"/>
              </a:rPr>
            </a:b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9996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角度2</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运用政治生活知识,分析“构建人类命运共同体理念”是如何体现我国外交政策的。</a:t>
            </a:r>
            <a:br>
              <a:rPr lang="zh-CN" altLang="en-US" sz="2800" b="1">
                <a:latin typeface="微软雅黑" panose="020B0503020204020204" charset="-122"/>
                <a:ea typeface="微软雅黑" panose="020B0503020204020204" charset="-122"/>
                <a:cs typeface="微软雅黑" panose="020B0503020204020204" charset="-122"/>
                <a:sym typeface="+mn-ea"/>
              </a:rPr>
            </a:br>
            <a:r>
              <a:rPr lang="zh-CN" altLang="en-US" sz="2800" b="1">
                <a:latin typeface="微软雅黑" panose="020B0503020204020204" charset="-122"/>
                <a:ea typeface="微软雅黑" panose="020B0503020204020204" charset="-122"/>
                <a:cs typeface="微软雅黑" panose="020B0503020204020204" charset="-122"/>
                <a:sym typeface="+mn-ea"/>
              </a:rPr>
              <a:t>解读</a:t>
            </a:r>
            <a:r>
              <a:rPr lang="zh-CN" altLang="en-US" sz="2400">
                <a:latin typeface="微软雅黑" panose="020B0503020204020204" charset="-122"/>
                <a:ea typeface="微软雅黑" panose="020B0503020204020204" charset="-122"/>
                <a:cs typeface="微软雅黑" panose="020B0503020204020204" charset="-122"/>
                <a:sym typeface="+mn-ea"/>
              </a:rPr>
              <a:t>　 ①维护我国的主权、安全和发展利益,促进世界的和平与发展,是我国外交政策的基本目标。构建人类命运共同体理念,符合世界各国的共同利益,也有利于维护我国的国家利益。②维护世界和平、促进共同发展是我国外交政策的宗旨。构建人类命运共同体理念,顺应时代潮流,有利于维护世界和平与发展。③和平共处五项原则是我国对外关系的基本准则。构建人类命运共同体,有利于各主权国家之间相互尊重、平等互利、和平共处。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61581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素材二</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2020年9月21日,国家主席习近平在联合国成立75周年纪念峰会上发表重要讲话指出,联合国的75年,是多边主义快速发展的75年。世界问题多得很、大得很,全球性挑战日益上升,应该也只能通过对话合作解决。当今世界正经历百年未有之大变局,突如其来的新冠肺炎疫情对全世界是一次严峻考验。人类已经进入互联互通的新时代,各国利益休戚相关、命运紧密相连。全球性威胁和挑战需要强有力的全球性应对。要坚持共商共建共享,由各国共同维护普遍安全,共同分享发展成果,共同掌握世界前途命运,切实提高发展中国家在联合国的代表性和发言权,使联合国更加平衡地反映大多数国家利益和意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984750"/>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角度1</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构建人类命运共同体需要世界各国共商共建共享,请运用整体与部分的知识对此加以阐述。</a:t>
            </a:r>
            <a:r>
              <a:rPr lang="zh-CN" altLang="en-US" sz="2800">
                <a:latin typeface="微软雅黑" panose="020B0503020204020204" charset="-122"/>
                <a:ea typeface="微软雅黑" panose="020B0503020204020204" charset="-122"/>
                <a:cs typeface="微软雅黑" panose="020B0503020204020204" charset="-122"/>
                <a:sym typeface="+mn-ea"/>
              </a:rPr>
              <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b="1">
                <a:latin typeface="微软雅黑" panose="020B0503020204020204" charset="-122"/>
                <a:ea typeface="微软雅黑" panose="020B0503020204020204" charset="-122"/>
                <a:cs typeface="微软雅黑" panose="020B0503020204020204" charset="-122"/>
                <a:sym typeface="+mn-ea"/>
              </a:rPr>
              <a:t>解读　</a:t>
            </a:r>
            <a:r>
              <a:rPr lang="zh-CN" altLang="en-US" sz="2400">
                <a:latin typeface="微软雅黑" panose="020B0503020204020204" charset="-122"/>
                <a:ea typeface="微软雅黑" panose="020B0503020204020204" charset="-122"/>
                <a:cs typeface="微软雅黑" panose="020B0503020204020204" charset="-122"/>
                <a:sym typeface="+mn-ea"/>
              </a:rPr>
              <a:t>①整体在事物的发展过程中居于主导地位,构建人类命运共同体,契合了世界各国对于发展的共同诉求。②部分的功能及其变化会影响整体的功能,关键部分的功能及其变化甚至对整体的功能起决定性作用。中国倡导和推动构建人类命运共同体,各国积极响应,共同参与,有利于加强双边、多边合作,实现共赢共享。</a:t>
            </a:r>
            <a:br>
              <a:rPr lang="zh-CN" altLang="en-US" sz="24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
            </a:r>
            <a:br>
              <a:rPr lang="zh-CN" altLang="en-US" sz="2800">
                <a:latin typeface="微软雅黑" panose="020B0503020204020204" charset="-122"/>
                <a:ea typeface="微软雅黑" panose="020B0503020204020204" charset="-122"/>
                <a:cs typeface="微软雅黑" panose="020B0503020204020204" charset="-122"/>
                <a:sym typeface="+mn-ea"/>
              </a:rPr>
            </a:b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24624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角度2</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运用政治生活知识,说明各国应如何参与全球治理以应对全球性威胁和挑战。</a:t>
            </a:r>
            <a:r>
              <a:rPr lang="zh-CN" altLang="en-US" sz="2400">
                <a:latin typeface="微软雅黑" panose="020B0503020204020204" charset="-122"/>
                <a:ea typeface="微软雅黑" panose="020B0503020204020204" charset="-122"/>
                <a:cs typeface="微软雅黑" panose="020B0503020204020204" charset="-122"/>
                <a:sym typeface="+mn-ea"/>
              </a:rPr>
              <a:t/>
            </a:r>
            <a:br>
              <a:rPr lang="zh-CN" altLang="en-US" sz="2400">
                <a:latin typeface="微软雅黑" panose="020B0503020204020204" charset="-122"/>
                <a:ea typeface="微软雅黑" panose="020B0503020204020204" charset="-122"/>
                <a:cs typeface="微软雅黑" panose="020B0503020204020204" charset="-122"/>
                <a:sym typeface="+mn-ea"/>
              </a:rPr>
            </a:br>
            <a:r>
              <a:rPr lang="zh-CN" altLang="en-US" sz="2800" b="1">
                <a:latin typeface="微软雅黑" panose="020B0503020204020204" charset="-122"/>
                <a:ea typeface="微软雅黑" panose="020B0503020204020204" charset="-122"/>
                <a:cs typeface="微软雅黑" panose="020B0503020204020204" charset="-122"/>
                <a:sym typeface="+mn-ea"/>
              </a:rPr>
              <a:t>解读</a:t>
            </a:r>
            <a:r>
              <a:rPr lang="zh-CN" altLang="en-US" sz="2400">
                <a:latin typeface="微软雅黑" panose="020B0503020204020204" charset="-122"/>
                <a:ea typeface="微软雅黑" panose="020B0503020204020204" charset="-122"/>
                <a:cs typeface="微软雅黑" panose="020B0503020204020204" charset="-122"/>
                <a:sym typeface="+mn-ea"/>
              </a:rPr>
              <a:t>　①坚定维护联合国在国际事务中的核心作用,践行《联合国宪章》的宗旨和原则,始终做多边主义的践行者,积极参与全球治理体系改革和建设,完善全球治理机制。②坚持共商共建共享,将本国利益同各国共同利益结合起来,努力扩大各国共同利益汇合点,建设和谐合作的国际大家庭。③坚决反对霸权主义和强权政治,改变旧的国际秩序,建立以和平共处五项原则为基础的有利于世界和平与发展的国际政治经济新秩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4645" y="356870"/>
            <a:ext cx="798512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cs typeface="微软雅黑" panose="020B0503020204020204" charset="-122"/>
              </a:rPr>
              <a:t>(5)主权国家的基本权利和义务。</a:t>
            </a:r>
          </a:p>
        </p:txBody>
      </p:sp>
      <p:graphicFrame>
        <p:nvGraphicFramePr>
          <p:cNvPr id="4" name="表格 3"/>
          <p:cNvGraphicFramePr/>
          <p:nvPr>
            <p:custDataLst>
              <p:tags r:id="rId1"/>
            </p:custDataLst>
          </p:nvPr>
        </p:nvGraphicFramePr>
        <p:xfrm>
          <a:off x="334645" y="878840"/>
          <a:ext cx="11703050" cy="5697855"/>
        </p:xfrm>
        <a:graphic>
          <a:graphicData uri="http://schemas.openxmlformats.org/drawingml/2006/table">
            <a:tbl>
              <a:tblPr firstRow="1" bandRow="1">
                <a:tableStyleId>{5940675A-B579-460E-94D1-54222C63F5DA}</a:tableStyleId>
              </a:tblPr>
              <a:tblGrid>
                <a:gridCol w="650240"/>
                <a:gridCol w="1002030"/>
                <a:gridCol w="10050780"/>
              </a:tblGrid>
              <a:tr h="1645920">
                <a:tc rowSpan="4">
                  <a:txBody>
                    <a:bodyPr/>
                    <a:lstStyle/>
                    <a:p>
                      <a:pPr indent="0" algn="ctr"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NEU-BZ-S92" charset="0"/>
                        </a:rPr>
                        <a:t>基本权利</a:t>
                      </a:r>
                      <a:endParaRPr lang="en-US" altLang="en-US" sz="2400" b="0" spc="-2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NEU-BZ-S92" charset="0"/>
                        </a:rPr>
                        <a:t>独立权</a:t>
                      </a:r>
                      <a:endParaRPr lang="en-US" altLang="en-US" sz="2400" b="0" spc="-2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NEU-BZ-S92" charset="0"/>
                        </a:rPr>
                        <a:t>主权国家拥有按照自己的意志处理内政、外交事务而不受他国控制和干涉的权利。如一国可以自由修改宪法、变更政体、确定经济体制、缔结条约、进行自卫战争等。</a:t>
                      </a:r>
                      <a:endParaRPr lang="en-US" altLang="en-US" sz="2400" b="0" spc="-200">
                        <a:solidFill>
                          <a:srgbClr val="000000"/>
                        </a:solidFill>
                        <a:uFillTx/>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NEU-BZ-S92" charset="0"/>
                        </a:rPr>
                        <a:t>平等权</a:t>
                      </a:r>
                      <a:endParaRPr lang="en-US" altLang="en-US" sz="2400" b="0" spc="-2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主权国家不论大小、强弱,也不论政治、经济、意识形态和社会制度有何差异,在国际法上的地位一律平等。如任何国家都不得以任何方式强迫他国接受自己的意志,在外交文件上有使用本国文字的权利等。</a:t>
                      </a:r>
                      <a:endParaRPr lang="en-US" altLang="en-US" sz="24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5468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NEU-BZ-S92" charset="0"/>
                        </a:rPr>
                        <a:t>自卫权</a:t>
                      </a:r>
                      <a:endParaRPr lang="en-US" altLang="en-US" sz="2400" b="0" spc="-2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NEU-BZ-S92" charset="0"/>
                        </a:rPr>
                        <a:t>主权国家拥有保卫自己的生存和独立的权利。如进行防御和自卫等。</a:t>
                      </a:r>
                      <a:endParaRPr lang="en-US" altLang="en-US" sz="2400" b="0" spc="-200">
                        <a:solidFill>
                          <a:srgbClr val="000000"/>
                        </a:solidFill>
                        <a:uFillTx/>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NEU-BZ-S92" charset="0"/>
                        </a:rPr>
                        <a:t>管辖权</a:t>
                      </a:r>
                      <a:endParaRPr lang="en-US" altLang="en-US" sz="2400" b="0" spc="-2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主权国家对其领域内的一切人和物具有管辖的权利。如对本国公民和物的管理;对居住在国外的侨民和驻外使馆的管理等。</a:t>
                      </a:r>
                      <a:endParaRPr lang="en-US" altLang="en-US" sz="24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54050">
                <a:tc gridSpan="2">
                  <a:txBody>
                    <a:bodyPr/>
                    <a:lstStyle/>
                    <a:p>
                      <a:pPr indent="0" algn="ctr"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NEU-BZ-S92" charset="0"/>
                        </a:rPr>
                        <a:t>基本义务</a:t>
                      </a:r>
                      <a:endParaRPr lang="en-US" altLang="en-US" sz="2400" b="0" spc="-2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不侵犯别国,不干涉他国内政,以和平方式解决国际争端等。</a:t>
                      </a:r>
                      <a:endParaRPr lang="en-US" altLang="en-US" sz="24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6100" y="307975"/>
            <a:ext cx="10852785" cy="138366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 </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1.区分政权与主权</a:t>
            </a:r>
          </a:p>
        </p:txBody>
      </p:sp>
      <p:graphicFrame>
        <p:nvGraphicFramePr>
          <p:cNvPr id="3" name="表格 2"/>
          <p:cNvGraphicFramePr/>
          <p:nvPr>
            <p:custDataLst>
              <p:tags r:id="rId1"/>
            </p:custDataLst>
          </p:nvPr>
        </p:nvGraphicFramePr>
        <p:xfrm>
          <a:off x="621982" y="1889125"/>
          <a:ext cx="10850880" cy="4123690"/>
        </p:xfrm>
        <a:graphic>
          <a:graphicData uri="http://schemas.openxmlformats.org/drawingml/2006/table">
            <a:tbl>
              <a:tblPr firstRow="1" bandRow="1">
                <a:tableStyleId>{5940675A-B579-460E-94D1-54222C63F5DA}</a:tableStyleId>
              </a:tblPr>
              <a:tblGrid>
                <a:gridCol w="831850"/>
                <a:gridCol w="4149090"/>
                <a:gridCol w="5869940"/>
              </a:tblGrid>
              <a:tr h="46355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侧重点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2913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政权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统治阶级实现其对国家统治的工具,对内行使国家权力,实现国家职能,对外代表国家。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侧重于国家的阶级性质,即国家的统治阶级是谁,代表哪个阶级的根本利益。</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182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一个国家处理其国内事务和国际事务统一而不可分割的最高权力。</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是一个国家的生命和灵魂,是国家存在的最重要因素。在国际交往中强调国家这一属性。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79450" y="561975"/>
            <a:ext cx="10728960" cy="396938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2.“关键信息法”区分主权国家的基本权利</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(1)独立权:“自己的意志”“不受他国控制和干涉”“自主决定”等。</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(2)平等权:“使用本国文字的权利”“法律地位平等”等。</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(3)自卫权:“国防建设”“建筑要塞”“还击入侵”“捍卫主权”等。</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(4)管辖权:“管理本国公民”“保护本国公民”“维护侨民权益”“管理驻外使馆”等。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5595" y="328930"/>
            <a:ext cx="11736070" cy="590804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2.国际组织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[2019全国卷Ⅲ第17题]</a:t>
            </a:r>
            <a:endParaRPr lang="zh-CN" altLang="en-US"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(1)含义:在当代国际社会中,一些国家、地区或民间团体,出于各种特定目的,通过签订条约或协议的方式,建立了有一定规章制度的团体,这就是国际组织。</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(2)分类:依据不同的标准,国际组织可分为不同类型。其中有政府间的和非政府的,有世界性的和区域性的。</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(3)积极作用。</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①促进国家之间的政治、经济、文化、科学技术的交流与合作。</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②协调国际政治、经济关系。</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③调解国际争端,缓解国家间的矛盾,维护世界和平。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6410" y="647700"/>
            <a:ext cx="10981690" cy="521970"/>
          </a:xfrm>
          <a:prstGeom prst="rect">
            <a:avLst/>
          </a:prstGeom>
          <a:noFill/>
        </p:spPr>
        <p:txBody>
          <a:bodyPr wrap="square" rtlCol="0">
            <a:spAutoFit/>
          </a:bodyPr>
          <a:lstStyle/>
          <a:p>
            <a:pPr algn="l"/>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86410" y="258445"/>
            <a:ext cx="11284585" cy="572389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特别提醒</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对国际组织的作用要作具体分析,不能认为所有的国际组织都能维护世界和平。国际组织因其性质、宗旨、职能和作用不同,在国际社会中发挥的作用也不同。</a:t>
            </a:r>
          </a:p>
          <a:p>
            <a:pPr fontAlgn="auto">
              <a:lnSpc>
                <a:spcPct val="150000"/>
              </a:lnSpc>
            </a:pPr>
            <a:r>
              <a:rPr lang="zh-CN" altLang="en-US" sz="2400" b="1">
                <a:latin typeface="微软雅黑" panose="020B0503020204020204" charset="-122"/>
                <a:ea typeface="微软雅黑" panose="020B0503020204020204" charset="-122"/>
                <a:cs typeface="微软雅黑" panose="020B0503020204020204" charset="-122"/>
              </a:rPr>
              <a:t>3.联合国 </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[2020全国卷Ⅱ第18题]</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(1)地位:当代国际社会中最具代表性的世界性、政府间的国际组织。</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(2)宗旨:维护国际和平与安全,促进国际合作与发展。</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(3)原则:各会员国主权平等,履行《联合国宪章》规定的义务,以和平方式解决国际争端,不得对其他国家进行武力威胁或使用武力,集体协作,不干涉任何国家的内政。</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(4)作用:在维护世界和平与安全,促进经济、社会的发展,以及实行人道主义援助等方面发挥着积极作用。但是,联合国也有其局限性。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61010" y="331470"/>
            <a:ext cx="10680065"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联合国的两个主要机构</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1.联合国大会</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性质:全体会员国组成的审议机构。</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2.联合国安全理事会</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(1)性质:是国际和平与安全的领导机构。</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(2)组成:由5个常任理事国(中、美、俄、英、法)和10个非常任理事国组成。</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(3)职权:是唯一有权采取行动维护国际和平与安全的机构。</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(4)表决程序:安理会表决实行每一理事国一票。对于程序问题的决定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3400" y="246380"/>
            <a:ext cx="11045825"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以15个理事国中至少9个理事国的同意票通过。对于实质性问题的决定也需9票通过,并且不得有任何一个常任理事国投反对票(弃权不算反对)。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(5)中国与联合国。</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①中国是联合国的创始国和安理会常任理事国之一。</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②中国一贯遵循《联合国宪章》的宗旨和原则,支持按《联合国宪章》精神所进行的各项工作,积极参加联合国及其专门机构有利于世界和平与发展的活动。</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③中国在世界裁减军队、保护环境、保障人权和解决地区冲突等一系列全球性问题上发挥着重要作用,对世界和平与发展作出了重要贡献。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文本框 2"/>
          <p:cNvSpPr txBox="1"/>
          <p:nvPr/>
        </p:nvSpPr>
        <p:spPr>
          <a:xfrm>
            <a:off x="424180" y="1433830"/>
            <a:ext cx="10803255" cy="203009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特别提醒</a:t>
            </a:r>
            <a:r>
              <a:rPr lang="zh-CN" altLang="en-US" sz="2800">
                <a:latin typeface="微软雅黑" panose="020B0503020204020204" charset="-122"/>
                <a:ea typeface="微软雅黑" panose="020B0503020204020204" charset="-122"/>
                <a:cs typeface="微软雅黑" panose="020B0503020204020204" charset="-122"/>
              </a:rPr>
              <a:t>　我国并非支持联合国的各项工作。我国只支持按《联合国宪章》精神所进行的各项工作,积极参加有利于世界和平与发展的活动。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635" y="1847215"/>
            <a:ext cx="9519920" cy="829310"/>
          </a:xfrm>
          <a:ln>
            <a:noFill/>
          </a:ln>
        </p:spPr>
        <p:txBody>
          <a:bodyPr wrap="square"/>
          <a:lstStyle/>
          <a:p>
            <a:r>
              <a:rPr lang="zh-CN" altLang="en-US" sz="5330" b="1" dirty="0" smtClean="0">
                <a:sym typeface="+mn-ea"/>
              </a:rPr>
              <a:t>专题八  当代国际社会</a:t>
            </a:r>
          </a:p>
        </p:txBody>
      </p:sp>
      <p:sp>
        <p:nvSpPr>
          <p:cNvPr id="3" name="副标题 2"/>
          <p:cNvSpPr>
            <a:spLocks noGrp="1"/>
          </p:cNvSpPr>
          <p:nvPr>
            <p:ph type="subTitle" idx="1"/>
          </p:nvPr>
        </p:nvSpPr>
        <p:spPr>
          <a:xfrm>
            <a:off x="405745" y="3735917"/>
            <a:ext cx="11380321" cy="640175"/>
          </a:xfrm>
          <a:ln>
            <a:solidFill>
              <a:schemeClr val="bg1"/>
            </a:solidFill>
          </a:ln>
        </p:spPr>
        <p:txBody>
          <a:bodyPr>
            <a:normAutofit/>
          </a:bodyPr>
          <a:lstStyle/>
          <a:p>
            <a:endParaRPr lang="zh-CN" altLang="en-US" sz="2800"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6433820" cy="602191"/>
          </a:xfrm>
        </p:spPr>
        <p:txBody>
          <a:bodyPr wrap="square"/>
          <a:lstStyle/>
          <a:p>
            <a:r>
              <a:rPr lang="zh-CN" altLang="en-US" sz="3200">
                <a:latin typeface="微软雅黑" panose="020B0503020204020204" charset="-122"/>
                <a:ea typeface="微软雅黑" panose="020B0503020204020204" charset="-122"/>
                <a:cs typeface="微软雅黑" panose="020B0503020204020204" charset="-122"/>
              </a:rPr>
              <a:t>考点</a:t>
            </a:r>
            <a:r>
              <a:rPr lang="en-US" altLang="zh-CN" sz="3200">
                <a:latin typeface="微软雅黑" panose="020B0503020204020204" charset="-122"/>
                <a:ea typeface="微软雅黑" panose="020B0503020204020204" charset="-122"/>
                <a:cs typeface="微软雅黑" panose="020B0503020204020204" charset="-122"/>
              </a:rPr>
              <a:t>2   坚持国家利益至上</a:t>
            </a:r>
          </a:p>
        </p:txBody>
      </p:sp>
      <p:sp>
        <p:nvSpPr>
          <p:cNvPr id="4" name="文本框 3"/>
          <p:cNvSpPr txBox="1"/>
          <p:nvPr/>
        </p:nvSpPr>
        <p:spPr>
          <a:xfrm>
            <a:off x="375285" y="786765"/>
            <a:ext cx="7680325" cy="138366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1.国际关系及其决定性因素</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(1)国际关系。</a:t>
            </a:r>
          </a:p>
        </p:txBody>
      </p:sp>
      <p:graphicFrame>
        <p:nvGraphicFramePr>
          <p:cNvPr id="5" name="表格 4"/>
          <p:cNvGraphicFramePr/>
          <p:nvPr>
            <p:custDataLst>
              <p:tags r:id="rId1"/>
            </p:custDataLst>
          </p:nvPr>
        </p:nvGraphicFramePr>
        <p:xfrm>
          <a:off x="482917" y="2321560"/>
          <a:ext cx="10814050" cy="3987800"/>
        </p:xfrm>
        <a:graphic>
          <a:graphicData uri="http://schemas.openxmlformats.org/drawingml/2006/table">
            <a:tbl>
              <a:tblPr firstRow="1" bandRow="1">
                <a:tableStyleId>{5940675A-B579-460E-94D1-54222C63F5DA}</a:tableStyleId>
              </a:tblPr>
              <a:tblGrid>
                <a:gridCol w="1108710"/>
                <a:gridCol w="9705340"/>
              </a:tblGrid>
              <a:tr h="99695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国际关系是国家之间、国际组织之间以及国家与国际组织之间的关系。其中,最主要的是国家与国家之间的关系。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9695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是多方面的,包括政治、经济、文化、军事关系等。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9695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形式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复杂多样,竞争、合作与冲突是其基本形式。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9695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实质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是一种利益关系。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34315"/>
            <a:ext cx="11197590" cy="954405"/>
          </a:xfrm>
        </p:spPr>
        <p:txBody>
          <a:bodyPr wrap="square"/>
          <a:lstStyle/>
          <a:p>
            <a:pPr fontAlgn="auto">
              <a:lnSpc>
                <a:spcPct val="150000"/>
              </a:lnSpc>
            </a:pPr>
            <a:r>
              <a:rPr lang="zh-CN" altLang="en-US" dirty="0"/>
              <a:t> </a:t>
            </a:r>
            <a:r>
              <a:rPr lang="zh-CN" altLang="en-US" sz="2800" dirty="0">
                <a:latin typeface="微软雅黑" panose="020B0503020204020204" charset="-122"/>
                <a:ea typeface="微软雅黑" panose="020B0503020204020204" charset="-122"/>
                <a:cs typeface="微软雅黑" panose="020B0503020204020204" charset="-122"/>
              </a:rPr>
              <a:t>(2)国家利益是国际关系的决定性因素。 </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[2019全国卷Ⅰ第18题]</a:t>
            </a:r>
          </a:p>
        </p:txBody>
      </p:sp>
      <p:graphicFrame>
        <p:nvGraphicFramePr>
          <p:cNvPr id="4" name="表格 3"/>
          <p:cNvGraphicFramePr/>
          <p:nvPr>
            <p:custDataLst>
              <p:tags r:id="rId1"/>
            </p:custDataLst>
          </p:nvPr>
        </p:nvGraphicFramePr>
        <p:xfrm>
          <a:off x="483552" y="1254125"/>
          <a:ext cx="10873105" cy="5098415"/>
        </p:xfrm>
        <a:graphic>
          <a:graphicData uri="http://schemas.openxmlformats.org/drawingml/2006/table">
            <a:tbl>
              <a:tblPr firstRow="1" bandRow="1">
                <a:tableStyleId>{5940675A-B579-460E-94D1-54222C63F5DA}</a:tableStyleId>
              </a:tblPr>
              <a:tblGrid>
                <a:gridCol w="788035"/>
                <a:gridCol w="10085070"/>
              </a:tblGrid>
              <a:tr h="28879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国家利益是主权国家生存和发展的权益,维护国家利益是主权国家对外活动的出发点和落脚点;②国家利益归根到底是该国统治阶级意志和利益的体现,维护国家利益是实现和维护统治阶级利益的需要;③各国间存在着复杂的利益关系,既存在某些共同利益,也存在利益的差别乃至对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1043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如何决定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国家利益是国际关系的决定性因素。国家间的共同利益是国家合作的基础,而利益对立则是引起国家冲突的根源。</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32295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(3)国际关系的实质是一种利益关系。</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维护国家利益是主权国家对外活动的出发点和落脚点。任何国家都不应以维护本国国家利益为由,侵犯别国的主权和安全,干涉别国的内政。侵犯别国主权、干涉别国内政的行为,是非正义的、错误的,应当受到谴责和反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154530"/>
            <a:ext cx="11515730" cy="73723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2.坚定地维护我国的国家利益 </a:t>
            </a:r>
            <a:endParaRPr lang="zh-CN" altLang="en-US" sz="2800" b="1">
              <a:latin typeface="微软雅黑" panose="020B0503020204020204" charset="-122"/>
              <a:ea typeface="微软雅黑" panose="020B0503020204020204" charset="-122"/>
              <a:cs typeface="微软雅黑" panose="020B0503020204020204" charset="-122"/>
            </a:endParaRPr>
          </a:p>
        </p:txBody>
      </p:sp>
      <p:graphicFrame>
        <p:nvGraphicFramePr>
          <p:cNvPr id="4" name="表格 3"/>
          <p:cNvGraphicFramePr/>
          <p:nvPr>
            <p:custDataLst>
              <p:tags r:id="rId1"/>
            </p:custDataLst>
          </p:nvPr>
        </p:nvGraphicFramePr>
        <p:xfrm>
          <a:off x="520382" y="950595"/>
          <a:ext cx="11077575" cy="5417185"/>
        </p:xfrm>
        <a:graphic>
          <a:graphicData uri="http://schemas.openxmlformats.org/drawingml/2006/table">
            <a:tbl>
              <a:tblPr firstRow="1" bandRow="1">
                <a:tableStyleId>{5940675A-B579-460E-94D1-54222C63F5DA}</a:tableStyleId>
              </a:tblPr>
              <a:tblGrid>
                <a:gridCol w="924560"/>
                <a:gridCol w="10153015"/>
              </a:tblGrid>
              <a:tr h="108394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我国是人民当家作主的社会主义国家,国家利益与人民的根本利益相一致。维护我国的国家利益就是维护广大人民的根本利益,是完全正当的、正义的。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8267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我国坚持总体国家安全观,坚持国家利益至上,坚决维护国家主权、安全、发展利益。</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25056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主权是一个国家的生命和灵魂,在承担相应国际义务的同时,坚决捍卫国家主权;②在维护自身利益的同时,兼顾他国合理关切,在谋求本国发展中促进各国共同发展;③支持联合国等国际组织发挥积极作用;④顺应时代主题,反对霸权主义和强权政治,积极推动国际新秩序的构建;⑤坚持以经济建设为中心,大力推进科技创新,增强核心竞争力,提升国家实力;⑥贯彻独立自主的和平外交政策,坚持和平发展道路。</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拓展延伸</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全面理解我国的国家利益[新教材内容]</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
            </a:r>
            <a:br>
              <a:rPr lang="zh-CN" altLang="en-US" sz="2800">
                <a:solidFill>
                  <a:schemeClr val="tx1"/>
                </a:solidFill>
                <a:latin typeface="微软雅黑" panose="020B0503020204020204" charset="-122"/>
                <a:ea typeface="微软雅黑" panose="020B0503020204020204" charset="-122"/>
                <a:cs typeface="微软雅黑" panose="020B0503020204020204" charset="-122"/>
              </a:rPr>
            </a:br>
            <a:r>
              <a:rPr lang="zh-CN" altLang="en-US" sz="2800">
                <a:solidFill>
                  <a:schemeClr val="tx1"/>
                </a:solidFill>
                <a:latin typeface="微软雅黑" panose="020B0503020204020204" charset="-122"/>
                <a:ea typeface="微软雅黑" panose="020B0503020204020204" charset="-122"/>
                <a:cs typeface="微软雅黑" panose="020B0503020204020204" charset="-122"/>
              </a:rPr>
              <a:t>　　我国的国家利益主要包括国家主权,国家安全,领土完整,国家统一,我国宪法确立的国家政治制度和社会大局稳定,经济社会可持续发展的基本保障。其中,国家主权,国家安全,领土完整,国家统一,是我国的核心利益。</a:t>
            </a:r>
            <a:br>
              <a:rPr lang="zh-CN" altLang="en-US" sz="2800">
                <a:solidFill>
                  <a:schemeClr val="tx1"/>
                </a:solidFill>
                <a:latin typeface="微软雅黑" panose="020B0503020204020204" charset="-122"/>
                <a:ea typeface="微软雅黑" panose="020B0503020204020204" charset="-122"/>
                <a:cs typeface="微软雅黑" panose="020B0503020204020204" charset="-122"/>
              </a:rPr>
            </a:b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特别提醒 </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
            </a:r>
            <a:br>
              <a:rPr lang="zh-CN" altLang="en-US" sz="2800">
                <a:solidFill>
                  <a:schemeClr val="tx1"/>
                </a:solidFill>
                <a:latin typeface="微软雅黑" panose="020B0503020204020204" charset="-122"/>
                <a:ea typeface="微软雅黑" panose="020B0503020204020204" charset="-122"/>
                <a:cs typeface="微软雅黑" panose="020B0503020204020204" charset="-122"/>
              </a:rPr>
            </a:br>
            <a:r>
              <a:rPr lang="zh-CN" altLang="en-US" sz="2800">
                <a:solidFill>
                  <a:schemeClr val="tx1"/>
                </a:solidFill>
                <a:latin typeface="微软雅黑" panose="020B0503020204020204" charset="-122"/>
                <a:ea typeface="微软雅黑" panose="020B0503020204020204" charset="-122"/>
                <a:cs typeface="微软雅黑" panose="020B0503020204020204" charset="-122"/>
              </a:rPr>
              <a:t>1.国家间存在共同利益,但不能认为国家间的根本利益是一致的。国家性质不同,利益追求不同。各国既存在某些共同利益,也存在利益差别乃至对立,既合作又竞争。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39138" y="186280"/>
            <a:ext cx="11515730" cy="5908040"/>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2.不能认为任何国家的国家利益都是人民意志的体现。国家具有阶级性,国家利益首先体现了占统治地位的阶级的利益,而不是人民的利益。</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3.不能认为国家利益是影响国际关系的唯一因素,也不能认为任何国家的国家利益与本国人民的根本利益都是一致的。</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4.维护国家利益是主权国家对外活动的出发点和落脚点,注意出发点和落脚点是维护本国的国家利益而不是维护国家间的共同利益。</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5.中国积极参与国际事务、承担国际责任,并不意味着中国可以牺牲本国的国家利益。</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8318500" cy="604999"/>
          </a:xfrm>
        </p:spPr>
        <p:txBody>
          <a:bodyPr wrap="square"/>
          <a:lstStyle/>
          <a:p>
            <a:r>
              <a:rPr lang="en-US" altLang="zh-CN" sz="3200">
                <a:latin typeface="微软雅黑" panose="020B0503020204020204" charset="-122"/>
                <a:ea typeface="微软雅黑" panose="020B0503020204020204" charset="-122"/>
                <a:cs typeface="微软雅黑" panose="020B0503020204020204" charset="-122"/>
              </a:rPr>
              <a:t>考点3　世界政治经济发展的基本趋势</a:t>
            </a:r>
          </a:p>
        </p:txBody>
      </p:sp>
      <p:sp>
        <p:nvSpPr>
          <p:cNvPr id="4" name="文本框 3"/>
          <p:cNvSpPr txBox="1"/>
          <p:nvPr/>
        </p:nvSpPr>
        <p:spPr>
          <a:xfrm>
            <a:off x="321945" y="962660"/>
            <a:ext cx="9089390" cy="521970"/>
          </a:xfrm>
          <a:prstGeom prst="rect">
            <a:avLst/>
          </a:prstGeom>
          <a:noFill/>
        </p:spPr>
        <p:txBody>
          <a:bodyPr wrap="square" rtlCol="0">
            <a:spAutoFit/>
          </a:bodyPr>
          <a:lstStyle/>
          <a:p>
            <a:r>
              <a:rPr lang="zh-CN" altLang="en-US" sz="2800" b="1">
                <a:latin typeface="微软雅黑" panose="020B0503020204020204" charset="-122"/>
                <a:ea typeface="微软雅黑" panose="020B0503020204020204" charset="-122"/>
                <a:cs typeface="微软雅黑" panose="020B0503020204020204" charset="-122"/>
              </a:rPr>
              <a:t>1.时代的主题:和平与发展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[2020海南高考第12题]</a:t>
            </a:r>
          </a:p>
        </p:txBody>
      </p:sp>
      <p:graphicFrame>
        <p:nvGraphicFramePr>
          <p:cNvPr id="5" name="表格 4"/>
          <p:cNvGraphicFramePr/>
          <p:nvPr>
            <p:custDataLst>
              <p:tags r:id="rId1"/>
            </p:custDataLst>
          </p:nvPr>
        </p:nvGraphicFramePr>
        <p:xfrm>
          <a:off x="441642" y="1633855"/>
          <a:ext cx="10664825" cy="4269105"/>
        </p:xfrm>
        <a:graphic>
          <a:graphicData uri="http://schemas.openxmlformats.org/drawingml/2006/table">
            <a:tbl>
              <a:tblPr firstRow="1" bandRow="1">
                <a:tableStyleId>{5940675A-B579-460E-94D1-54222C63F5DA}</a:tableStyleId>
              </a:tblPr>
              <a:tblGrid>
                <a:gridCol w="773430"/>
                <a:gridCol w="3639185"/>
                <a:gridCol w="6252210"/>
              </a:tblGrid>
              <a:tr h="67437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和平问题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发展问题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9824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指维护世界和平、防止新的世界战争的问题。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指世界经济的发展,特别是发展中国家经济的发展问题。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9649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世界和平是人类社会存在和发展的基本条件,维护世界和平将给各国经济发展和其他全球性问题的解决创造必要的前提。</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发展经济是维护世界和平的重要基础。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39432" y="625475"/>
          <a:ext cx="10652125" cy="5592445"/>
        </p:xfrm>
        <a:graphic>
          <a:graphicData uri="http://schemas.openxmlformats.org/drawingml/2006/table">
            <a:tbl>
              <a:tblPr firstRow="1" bandRow="1">
                <a:tableStyleId>{5940675A-B579-460E-94D1-54222C63F5DA}</a:tableStyleId>
              </a:tblPr>
              <a:tblGrid>
                <a:gridCol w="772160"/>
                <a:gridCol w="3563620"/>
                <a:gridCol w="6316345"/>
              </a:tblGrid>
              <a:tr h="679450">
                <a:tc>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和平问题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发展问题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91299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现状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二战后,国际形势总体稳定,和平因素的增长超过了战争因素的增长,争取较长时期的和平的国际环境具有了现实的可能性。②世界和平面临诸多难题和挑战,世界人民争取和维护世界持久和平的任务依然十分艰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二战后,在相对和平的国际环境中,世界经济有了很大的发展,发展的规模和速度超越了以往的历史。世界经济发展更加注重提高质量,知识经济方兴未艾,经济可持续发展日益受到关注。②当今世界仍是贫富悬殊的世界,发展中国家和发达国家的贫富差距越来越大。全球发展的最突出问题是南北发展不平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29577" y="797560"/>
          <a:ext cx="10760075" cy="4435475"/>
        </p:xfrm>
        <a:graphic>
          <a:graphicData uri="http://schemas.openxmlformats.org/drawingml/2006/table">
            <a:tbl>
              <a:tblPr firstRow="1" bandRow="1">
                <a:tableStyleId>{5940675A-B579-460E-94D1-54222C63F5DA}</a:tableStyleId>
              </a:tblPr>
              <a:tblGrid>
                <a:gridCol w="820420"/>
                <a:gridCol w="3876040"/>
                <a:gridCol w="6063615"/>
              </a:tblGrid>
              <a:tr h="1597025">
                <a:tc>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和平问题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发展问题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1922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主要障碍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霸权主义和强权政治。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41922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解决途径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必须坚决反对霸权主义和强权政治,改变旧的国际秩序,建立以和平共处五项原则为基础的有利于世界和平与发展的国际新秩序。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61581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全面理解和平与发展</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1.当前国际局势的基本态势是总体和平、局部战乱,总体缓和、局部紧张,总体稳定、局部动荡。</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2.和平是发展的前提,没有和平就谈不上发展;发展是和平的保障。二者相辅相成,发展需要和平,和平离不开发展。</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3.只有在和平的环境中,才更有利于发展,但并不是先求和平,然后求发展。和平与发展问题的解决,不分谁先谁后,二者必须同时进行。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国际社会的成员 </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坚持国家利益至上  </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rId2" action="ppaction://hlinksldjump"/>
          </p:cNvPr>
          <p:cNvSpPr/>
          <p:nvPr/>
        </p:nvSpPr>
        <p:spPr>
          <a:xfrm>
            <a:off x="689450" y="338585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世界政治经济发展的基本趋势</a:t>
            </a:r>
          </a:p>
        </p:txBody>
      </p:sp>
      <p:sp>
        <p:nvSpPr>
          <p:cNvPr id="4" name="文本框 3"/>
          <p:cNvSpPr txBox="1"/>
          <p:nvPr/>
        </p:nvSpPr>
        <p:spPr>
          <a:xfrm>
            <a:off x="689610" y="4119880"/>
            <a:ext cx="755015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考点</a:t>
            </a:r>
            <a:r>
              <a:rPr lang="en-US" altLang="zh-CN" sz="2800">
                <a:latin typeface="微软雅黑" panose="020B0503020204020204" charset="-122"/>
                <a:ea typeface="微软雅黑" panose="020B0503020204020204" charset="-122"/>
              </a:rPr>
              <a:t>4   </a:t>
            </a:r>
            <a:r>
              <a:rPr lang="zh-CN" altLang="en-US" sz="2800">
                <a:latin typeface="微软雅黑" panose="020B0503020204020204" charset="-122"/>
                <a:ea typeface="微软雅黑" panose="020B0503020204020204" charset="-122"/>
              </a:rPr>
              <a:t>我国的外交政策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61581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2.建立国际政治经济新秩序</a:t>
            </a:r>
            <a:br>
              <a:rPr lang="zh-CN" altLang="en-US" sz="2800" b="1">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(1)内容</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①从政治上看,就是要保障各国享有主权平等和内政不受干涉的权利,保障各国享有平等参与国际事务的权利。</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②从经济上看,就是要保障各国特别是广大发展中国家享有平等的发展权利。</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③从文化上看,就是要保障各个民族和各种文明共同发展的权利。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02895" y="198120"/>
            <a:ext cx="11889740" cy="737235"/>
          </a:xfrm>
        </p:spPr>
        <p:txBody>
          <a:bodyPr wrap="square"/>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(2)中国主张</a:t>
            </a:r>
          </a:p>
        </p:txBody>
      </p:sp>
      <p:graphicFrame>
        <p:nvGraphicFramePr>
          <p:cNvPr id="4" name="表格 3"/>
          <p:cNvGraphicFramePr/>
          <p:nvPr>
            <p:custDataLst>
              <p:tags r:id="rId1"/>
            </p:custDataLst>
          </p:nvPr>
        </p:nvGraphicFramePr>
        <p:xfrm>
          <a:off x="372745" y="1011555"/>
          <a:ext cx="11058525" cy="4874895"/>
        </p:xfrm>
        <a:graphic>
          <a:graphicData uri="http://schemas.openxmlformats.org/drawingml/2006/table">
            <a:tbl>
              <a:tblPr firstRow="1" bandRow="1">
                <a:tableStyleId>{5940675A-B579-460E-94D1-54222C63F5DA}</a:tableStyleId>
              </a:tblPr>
              <a:tblGrid>
                <a:gridCol w="1190625"/>
                <a:gridCol w="9867900"/>
              </a:tblGrid>
              <a:tr h="16459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在国际事务中,坚持正确义利观,维护我国的独立和主权,反对霸权主义和强权政治,维护世界和平,促进人类进步,推动构建人类命运共同体,推动建设持久和平、共同繁荣的和谐世界。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1945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“新型国际关系”“人类命运共同体”“一带一路”“合作共赢”等。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5539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反映了爱好和平、向往发展的国家和人民的共同要求,赢得了许多国家特别是广大发展中国家的赞赏和支持。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5412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中国人民继续同世界各国人民一道,推动国际秩序朝着更加公正合理的方向发展。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8795" y="356235"/>
            <a:ext cx="7825740" cy="521970"/>
          </a:xfrm>
          <a:prstGeom prst="rect">
            <a:avLst/>
          </a:prstGeom>
          <a:noFill/>
        </p:spPr>
        <p:txBody>
          <a:bodyPr wrap="square" rtlCol="0">
            <a:spAutoFit/>
          </a:bodyPr>
          <a:lstStyle/>
          <a:p>
            <a:r>
              <a:rPr lang="zh-CN" altLang="en-US" sz="2800" b="1">
                <a:latin typeface="微软雅黑" panose="020B0503020204020204" charset="-122"/>
                <a:ea typeface="微软雅黑" panose="020B0503020204020204" charset="-122"/>
                <a:cs typeface="微软雅黑" panose="020B0503020204020204" charset="-122"/>
              </a:rPr>
              <a:t>3.世界多极化深入发展</a:t>
            </a:r>
          </a:p>
        </p:txBody>
      </p:sp>
      <p:graphicFrame>
        <p:nvGraphicFramePr>
          <p:cNvPr id="4" name="表格 3"/>
          <p:cNvGraphicFramePr/>
          <p:nvPr>
            <p:custDataLst>
              <p:tags r:id="rId1"/>
            </p:custDataLst>
          </p:nvPr>
        </p:nvGraphicFramePr>
        <p:xfrm>
          <a:off x="519112" y="1008380"/>
          <a:ext cx="10826115" cy="5486400"/>
        </p:xfrm>
        <a:graphic>
          <a:graphicData uri="http://schemas.openxmlformats.org/drawingml/2006/table">
            <a:tbl>
              <a:tblPr firstRow="1" bandRow="1">
                <a:tableStyleId>{5940675A-B579-460E-94D1-54222C63F5DA}</a:tableStyleId>
              </a:tblPr>
              <a:tblGrid>
                <a:gridCol w="775970"/>
                <a:gridCol w="10050145"/>
              </a:tblGrid>
              <a:tr h="9728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成因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旧的两极格局被打破,世界各种力量出现新的分化和组合,大国之间的关系经历着重大而又深刻的调整。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728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世界正在形成若干个政治经济力量中心。美国、俄罗斯、中国、日本、欧盟等大国和国际组织在国际社会中扮演着重要角色。</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728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国际竞争更加激烈,面对急剧变化的世界,许多国家都在调整目标,力图为自己确立有利态势。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728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世界多极化发展,是建立在多种力量相互依存又相互制约基础上的,有利于世界的和平发展。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728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趋势</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霸权主义将长期存在,影响着国际和平与安全。单极与多极的矛盾、称霸与反霸的斗争,将成为相当长一个时期内国际斗争的焦点。</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162150"/>
            <a:ext cx="11515730" cy="73723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辨析比较 </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区分经济全球化和世界多极化</a:t>
            </a:r>
          </a:p>
        </p:txBody>
      </p:sp>
      <p:graphicFrame>
        <p:nvGraphicFramePr>
          <p:cNvPr id="2" name="表格 1"/>
          <p:cNvGraphicFramePr/>
          <p:nvPr>
            <p:custDataLst>
              <p:tags r:id="rId1"/>
            </p:custDataLst>
          </p:nvPr>
        </p:nvGraphicFramePr>
        <p:xfrm>
          <a:off x="251460" y="926465"/>
          <a:ext cx="11723370" cy="5741035"/>
        </p:xfrm>
        <a:graphic>
          <a:graphicData uri="http://schemas.openxmlformats.org/drawingml/2006/table">
            <a:tbl>
              <a:tblPr firstRow="1" bandRow="1">
                <a:tableStyleId>{5940675A-B579-460E-94D1-54222C63F5DA}</a:tableStyleId>
              </a:tblPr>
              <a:tblGrid>
                <a:gridCol w="822325"/>
                <a:gridCol w="1431925"/>
                <a:gridCol w="4321810"/>
                <a:gridCol w="5147310"/>
              </a:tblGrid>
              <a:tr h="330200">
                <a:tc gridSpan="2">
                  <a:txBody>
                    <a:bodyPr/>
                    <a:lstStyle/>
                    <a:p>
                      <a:pPr indent="0" algn="ctr" fontAlgn="auto">
                        <a:lnSpc>
                          <a:spcPct val="150000"/>
                        </a:lnSpc>
                        <a:buNone/>
                      </a:pPr>
                      <a:endParaRPr lang="en-US" altLang="en-US" sz="2400" b="0" spc="-2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NEU-BZ-S92" charset="0"/>
                        </a:rPr>
                        <a:t>经济全球化</a:t>
                      </a:r>
                      <a:endParaRPr lang="en-US" altLang="en-US" sz="2400" b="0" spc="-2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NEU-BZ-S92" charset="0"/>
                        </a:rPr>
                        <a:t>世界多极化</a:t>
                      </a:r>
                      <a:endParaRPr lang="en-US" altLang="en-US" sz="2400" b="0" spc="-2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78965">
                <a:tc rowSpan="3">
                  <a:txBody>
                    <a:bodyPr/>
                    <a:lstStyle/>
                    <a:p>
                      <a:pPr indent="0" algn="ctr"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NEU-BZ-S92" charset="0"/>
                        </a:rPr>
                        <a:t>区别</a:t>
                      </a:r>
                      <a:endParaRPr lang="en-US" altLang="en-US" sz="2400" b="0" spc="-2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NEU-BZ-S92" charset="0"/>
                        </a:rPr>
                        <a:t>内涵不同</a:t>
                      </a:r>
                      <a:endParaRPr lang="en-US" altLang="en-US" sz="2400" b="0" spc="-2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商品、劳务、技术、资金在全球范围内流动和配置,使各国经济日益相互依赖、相互联系的趋势。</a:t>
                      </a:r>
                      <a:endParaRPr lang="en-US" altLang="en-US" sz="24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是相对于两极和单极世界而言的,指在世界上存在多个对国际社会的政治、经济具有重要影响的力量中心,各种力量相互制衡的趋势日益明显。</a:t>
                      </a:r>
                      <a:endParaRPr lang="en-US" altLang="en-US" sz="24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NEU-BZ-S92" charset="0"/>
                        </a:rPr>
                        <a:t>原因不同</a:t>
                      </a:r>
                      <a:endParaRPr lang="en-US" altLang="en-US" sz="2400" b="0" spc="-2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NEU-BZ-S92" charset="0"/>
                        </a:rPr>
                        <a:t>经济全球化是生产力发展的产物。生产社会化和国际分工要求打破地域和国界的限制。</a:t>
                      </a:r>
                      <a:endParaRPr lang="en-US" altLang="en-US" sz="2400" b="0" spc="-20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东欧剧变、苏联解体,旧的两极格局被打破;世界各种力量出现新的分化、组合;大国关系经历着重大而深刻的调整。</a:t>
                      </a:r>
                      <a:endParaRPr lang="en-US" altLang="en-US" sz="24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5191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NEU-BZ-S92" charset="0"/>
                        </a:rPr>
                        <a:t>表现不同</a:t>
                      </a:r>
                      <a:endParaRPr lang="en-US" altLang="en-US" sz="2400" b="0" spc="-2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表现是多样的,其中最主要的是生产、贸易和资本的全球化。</a:t>
                      </a:r>
                      <a:endParaRPr lang="en-US" altLang="en-US" sz="24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NEU-BZ-S92" charset="0"/>
                        </a:rPr>
                        <a:t>世界正在形成若干个政治经济力量中心。以欧盟、美国、俄罗斯、中国等为代表。</a:t>
                      </a:r>
                      <a:endParaRPr lang="en-US" altLang="en-US" sz="2400" b="0" spc="-20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287655" y="1060450"/>
          <a:ext cx="11360785" cy="3513455"/>
        </p:xfrm>
        <a:graphic>
          <a:graphicData uri="http://schemas.openxmlformats.org/drawingml/2006/table">
            <a:tbl>
              <a:tblPr firstRow="1" bandRow="1">
                <a:tableStyleId>{5940675A-B579-460E-94D1-54222C63F5DA}</a:tableStyleId>
              </a:tblPr>
              <a:tblGrid>
                <a:gridCol w="2524125"/>
                <a:gridCol w="3923665"/>
                <a:gridCol w="4912995"/>
              </a:tblGrid>
              <a:tr h="770255">
                <a:tc>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经济全球化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世界多极化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036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经济全球化一方面给世界各国带来了难得的发展机遇,另一方面给发展中国家带来了严峻的挑战,而这些挑战只能在世界多极化发展的过程中,通过建立国际新秩序来解决。②世界多极化的发展趋势,促使不同国家特别是发展中国家进一步加强合作,从而推动经济全球化的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455" y="222885"/>
            <a:ext cx="11734800" cy="5723890"/>
          </a:xfrm>
        </p:spPr>
        <p:txBody>
          <a:bodyPr wrap="square"/>
          <a:lstStyle/>
          <a:p>
            <a:pPr fontAlgn="auto">
              <a:lnSpc>
                <a:spcPct val="150000"/>
              </a:lnSpc>
            </a:pPr>
            <a:r>
              <a:rPr lang="zh-CN" altLang="en-US" sz="2800" b="1" spc="-200">
                <a:solidFill>
                  <a:schemeClr val="tx1"/>
                </a:solidFill>
                <a:uFillTx/>
                <a:latin typeface="微软雅黑" panose="020B0503020204020204" charset="-122"/>
                <a:ea typeface="微软雅黑" panose="020B0503020204020204" charset="-122"/>
                <a:cs typeface="微软雅黑" panose="020B0503020204020204" charset="-122"/>
              </a:rPr>
              <a:t>4.当前激烈的国际竞争</a:t>
            </a: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
            </a:r>
            <a:b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400" spc="-200">
                <a:solidFill>
                  <a:schemeClr val="tx1"/>
                </a:solidFill>
                <a:uFillTx/>
                <a:latin typeface="微软雅黑" panose="020B0503020204020204" charset="-122"/>
                <a:ea typeface="微软雅黑" panose="020B0503020204020204" charset="-122"/>
                <a:cs typeface="微软雅黑" panose="020B0503020204020204" charset="-122"/>
              </a:rPr>
              <a:t>(1)原因。</a:t>
            </a:r>
            <a:br>
              <a:rPr lang="zh-CN" altLang="en-US" sz="24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400" spc="-200">
                <a:solidFill>
                  <a:schemeClr val="tx1"/>
                </a:solidFill>
                <a:uFillTx/>
                <a:latin typeface="微软雅黑" panose="020B0503020204020204" charset="-122"/>
                <a:ea typeface="微软雅黑" panose="020B0503020204020204" charset="-122"/>
                <a:cs typeface="微软雅黑" panose="020B0503020204020204" charset="-122"/>
              </a:rPr>
              <a:t>　　世界格局的变化,各国目标的调整,形成了国家间既合作又竞争的局面。</a:t>
            </a:r>
            <a:br>
              <a:rPr lang="zh-CN" altLang="en-US" sz="24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400" spc="-200">
                <a:solidFill>
                  <a:schemeClr val="tx1"/>
                </a:solidFill>
                <a:uFillTx/>
                <a:latin typeface="微软雅黑" panose="020B0503020204020204" charset="-122"/>
                <a:ea typeface="微软雅黑" panose="020B0503020204020204" charset="-122"/>
                <a:cs typeface="微软雅黑" panose="020B0503020204020204" charset="-122"/>
              </a:rPr>
              <a:t>(2)表现。</a:t>
            </a:r>
            <a:br>
              <a:rPr lang="zh-CN" altLang="en-US" sz="24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400" spc="-200">
                <a:solidFill>
                  <a:schemeClr val="tx1"/>
                </a:solidFill>
                <a:uFillTx/>
                <a:latin typeface="微软雅黑" panose="020B0503020204020204" charset="-122"/>
                <a:ea typeface="微软雅黑" panose="020B0503020204020204" charset="-122"/>
                <a:cs typeface="微软雅黑" panose="020B0503020204020204" charset="-122"/>
              </a:rPr>
              <a:t>　　国际竞争表现在各个领域,有经济竞争、文化竞争、军备竞争、人才竞争、科技竞争等。</a:t>
            </a:r>
            <a:br>
              <a:rPr lang="zh-CN" altLang="en-US" sz="24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400" spc="-200">
                <a:solidFill>
                  <a:schemeClr val="tx1"/>
                </a:solidFill>
                <a:uFillTx/>
                <a:latin typeface="微软雅黑" panose="020B0503020204020204" charset="-122"/>
                <a:ea typeface="微软雅黑" panose="020B0503020204020204" charset="-122"/>
                <a:cs typeface="微软雅黑" panose="020B0503020204020204" charset="-122"/>
              </a:rPr>
              <a:t>(3)实质。</a:t>
            </a:r>
            <a:br>
              <a:rPr lang="zh-CN" altLang="en-US" sz="24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400" spc="-200">
                <a:solidFill>
                  <a:schemeClr val="tx1"/>
                </a:solidFill>
                <a:uFillTx/>
                <a:latin typeface="微软雅黑" panose="020B0503020204020204" charset="-122"/>
                <a:ea typeface="微软雅黑" panose="020B0503020204020204" charset="-122"/>
                <a:cs typeface="微软雅黑" panose="020B0503020204020204" charset="-122"/>
              </a:rPr>
              <a:t>　　当前国际竞争的实质是以经济和科技实力为基础的综合国力的较量。</a:t>
            </a:r>
            <a:br>
              <a:rPr lang="zh-CN" altLang="en-US" sz="24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400" spc="-200">
                <a:solidFill>
                  <a:schemeClr val="tx1"/>
                </a:solidFill>
                <a:uFillTx/>
                <a:latin typeface="微软雅黑" panose="020B0503020204020204" charset="-122"/>
                <a:ea typeface="微软雅黑" panose="020B0503020204020204" charset="-122"/>
                <a:cs typeface="微软雅黑" panose="020B0503020204020204" charset="-122"/>
              </a:rPr>
              <a:t>(4)各国的应对。</a:t>
            </a:r>
            <a:br>
              <a:rPr lang="zh-CN" altLang="en-US" sz="24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400" spc="-200">
                <a:solidFill>
                  <a:schemeClr val="tx1"/>
                </a:solidFill>
                <a:uFillTx/>
                <a:latin typeface="微软雅黑" panose="020B0503020204020204" charset="-122"/>
                <a:ea typeface="微软雅黑" panose="020B0503020204020204" charset="-122"/>
                <a:cs typeface="微软雅黑" panose="020B0503020204020204" charset="-122"/>
              </a:rPr>
              <a:t>　　很多国家都以发展经济和科技作为国家的战略重点,努力增强自己的综合国力,力图在世界格局中占据有利地位。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96938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拓展延伸 </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综合国力</a:t>
            </a:r>
            <a:br>
              <a:rPr lang="zh-CN" altLang="en-US" sz="2800" b="1">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综合国力是指一个国家生存和发展所拥有的各方面力量(经济实力、科技实力、国防实力、文化实力、民族凝聚力等)的总和。它不是各种力量的简单相加,而是多方力量的协调发展。它是衡量一国国际地位、作用和影响的重要尺度,一个国家能否增强以经济和科技实力为基础的综合国力,最终将决定该国在国际上的地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(5)面对当前的国际形势我国的应对策略</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①我国应抓住和利用好重要战略机遇期,全面把握机遇,沉着应对挑战,增强综合国力,全面建成小康社会,把我国建设成富强民主文明和谐美丽的社会主义现代化强国,实现中华民族伟大复兴。</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②实施科教兴国和人才强国战略,大力抢建科技创新、增强核心竞争力和国家实力。</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③大力弘扬民族精神,优先发展教育和科技,为经济建设提供正确的方向保证、不竭的精神动力和强大的智力支持。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96938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④倡导建立以和平共处五项原则为基础的有利于世界和平与发展的国际政治经济新秩序。</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⑤坚持独立自主的和平外交政策。</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⑥坚持和平发展道路,积极参与国际事务,在国际事务中发挥负责任大国的作用。</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归纳总结      </a:t>
            </a:r>
            <a:r>
              <a:rPr lang="zh-CN" altLang="en-US" sz="2800" b="1">
                <a:latin typeface="微软雅黑" panose="020B0503020204020204" charset="-122"/>
                <a:ea typeface="微软雅黑" panose="020B0503020204020204" charset="-122"/>
                <a:cs typeface="微软雅黑" panose="020B0503020204020204" charset="-122"/>
              </a:rPr>
              <a:t>两方面把握主权国家(或中国)在国际上的行为</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(1)为什么:主权国家的权利、义务;国家利益;联合国的宗旨、原则;时代主题;世界多极化的发展趋势;当前国际竞争的实质;外交政策、主张;具体意义。</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怎么做:行使权利、履行义务;遵守《联合国宪章》的宗旨、原则;维护自身利益的同时兼顾他国合理关切;反对霸权主义、强权政治,建立国际新秩序(中国:坚持独立自主的和平外交政策,坚持和平发展道路,发挥负责任大国的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考法帮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国际组织</a:t>
            </a:r>
          </a:p>
        </p:txBody>
      </p:sp>
      <p:sp>
        <p:nvSpPr>
          <p:cNvPr id="17" name="矩形 16">
            <a:hlinkClick r:id="rId2" action="ppaction://hlinksldjump"/>
          </p:cNvPr>
          <p:cNvSpPr/>
          <p:nvPr/>
        </p:nvSpPr>
        <p:spPr>
          <a:xfrm>
            <a:off x="689450" y="254448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国际关系</a:t>
            </a:r>
          </a:p>
        </p:txBody>
      </p:sp>
      <p:sp>
        <p:nvSpPr>
          <p:cNvPr id="6" name="矩形 5">
            <a:hlinkClick r:id="rId2" action="ppaction://hlinksldjump"/>
          </p:cNvPr>
          <p:cNvSpPr/>
          <p:nvPr/>
        </p:nvSpPr>
        <p:spPr>
          <a:xfrm>
            <a:off x="689450" y="308296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对时代主题、世界多极化和国际新秩序的认识</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rId2" action="ppaction://hlinksldjump"/>
          </p:cNvPr>
          <p:cNvSpPr/>
          <p:nvPr/>
        </p:nvSpPr>
        <p:spPr>
          <a:xfrm>
            <a:off x="689450" y="362144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我国的外交政策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9781540" cy="601655"/>
          </a:xfrm>
        </p:spPr>
        <p:txBody>
          <a:bodyPr wrap="square"/>
          <a:lstStyle/>
          <a:p>
            <a:r>
              <a:rPr lang="zh-CN" altLang="en-US" sz="3200">
                <a:latin typeface="微软雅黑" panose="020B0503020204020204" charset="-122"/>
                <a:ea typeface="微软雅黑" panose="020B0503020204020204" charset="-122"/>
                <a:cs typeface="微软雅黑" panose="020B0503020204020204" charset="-122"/>
              </a:rPr>
              <a:t>考点</a:t>
            </a:r>
            <a:r>
              <a:rPr lang="en-US" altLang="zh-CN" sz="3200">
                <a:latin typeface="微软雅黑" panose="020B0503020204020204" charset="-122"/>
                <a:ea typeface="微软雅黑" panose="020B0503020204020204" charset="-122"/>
                <a:cs typeface="微软雅黑" panose="020B0503020204020204" charset="-122"/>
              </a:rPr>
              <a:t>4   我国的外交政策</a:t>
            </a:r>
          </a:p>
        </p:txBody>
      </p:sp>
      <p:sp>
        <p:nvSpPr>
          <p:cNvPr id="4" name="文本框 3"/>
          <p:cNvSpPr txBox="1"/>
          <p:nvPr/>
        </p:nvSpPr>
        <p:spPr>
          <a:xfrm>
            <a:off x="412115" y="786130"/>
            <a:ext cx="9199245" cy="267652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1.我国外交政策的决定因素</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我国的国家性质和国家利益决定了我国奉行独立自主的和平外交政策。</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2.我国外交政策的基本内容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[2019浙江4月选考第21题]</a:t>
            </a:r>
          </a:p>
        </p:txBody>
      </p:sp>
      <p:graphicFrame>
        <p:nvGraphicFramePr>
          <p:cNvPr id="6" name="表格 5"/>
          <p:cNvGraphicFramePr/>
          <p:nvPr>
            <p:custDataLst>
              <p:tags r:id="rId1"/>
            </p:custDataLst>
          </p:nvPr>
        </p:nvGraphicFramePr>
        <p:xfrm>
          <a:off x="454342" y="3509010"/>
          <a:ext cx="10988675" cy="2816225"/>
        </p:xfrm>
        <a:graphic>
          <a:graphicData uri="http://schemas.openxmlformats.org/drawingml/2006/table">
            <a:tbl>
              <a:tblPr firstRow="1" bandRow="1">
                <a:tableStyleId>{5940675A-B579-460E-94D1-54222C63F5DA}</a:tableStyleId>
              </a:tblPr>
              <a:tblGrid>
                <a:gridCol w="1709420"/>
                <a:gridCol w="4111625"/>
                <a:gridCol w="5167630"/>
              </a:tblGrid>
              <a:tr h="56324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基本内容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具体阐释</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知识联系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529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基本立场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独立自主:①在国际事务中坚决捍卫国家的独立、主权和领土完整;②对国际问题自主地决定自己的态度和对策。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保护国家利益是主权国家对外活动的出发点和落脚点,主权是一个国家的生命和灵魂。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63245" y="503555"/>
          <a:ext cx="11247120" cy="6049010"/>
        </p:xfrm>
        <a:graphic>
          <a:graphicData uri="http://schemas.openxmlformats.org/drawingml/2006/table">
            <a:tbl>
              <a:tblPr firstRow="1" bandRow="1">
                <a:tableStyleId>{5940675A-B579-460E-94D1-54222C63F5DA}</a:tableStyleId>
              </a:tblPr>
              <a:tblGrid>
                <a:gridCol w="1578610"/>
                <a:gridCol w="5287010"/>
                <a:gridCol w="4381500"/>
              </a:tblGrid>
              <a:tr h="67183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基本内容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具体阐释</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知识联系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55650">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基本目标</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维护我国的主权、安全和发展利益。</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促进世界的和平与发展。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当今时代的主题和《联合国宪</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章》的宗旨。</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543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宗旨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r>
                        <a:rPr lang="en-US" sz="2400">
                          <a:solidFill>
                            <a:srgbClr val="000000"/>
                          </a:solidFill>
                          <a:latin typeface="微软雅黑" panose="020B0503020204020204" charset="-122"/>
                          <a:ea typeface="微软雅黑" panose="020B0503020204020204" charset="-122"/>
                          <a:cs typeface="NEU-BZ-S92" charset="0"/>
                          <a:sym typeface="+mn-ea"/>
                        </a:rPr>
                        <a:t>维护世界和平、促进共同发展。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142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基本准则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和平共处五项原则:互相尊重主权和领土完整、互不侵犯、互不干涉内政、平等互利、和平共处。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主权国家的义务。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169770"/>
            <a:ext cx="11515730" cy="5815965"/>
          </a:xfrm>
        </p:spPr>
        <p:txBody>
          <a:bodyPr wrap="square"/>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特别提醒</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　我国外交政策的基本立场包括捍卫国家的独立、主权、领土完整和立场态度自主两层意义,不结盟是这一立场的重要体现;我国外交政策的宗旨顺应当今时代的主题,符合《联合国宪章》的宗旨;我国主张以和平共处五项原则为基础建立国际政治经济新秩序。</a:t>
            </a:r>
            <a:br>
              <a:rPr lang="zh-CN" altLang="en-US" sz="2400">
                <a:latin typeface="微软雅黑" panose="020B0503020204020204" charset="-122"/>
                <a:ea typeface="微软雅黑" panose="020B0503020204020204" charset="-122"/>
                <a:cs typeface="微软雅黑" panose="020B0503020204020204" charset="-122"/>
              </a:rPr>
            </a:b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altLang="en-US" sz="2400">
                <a:latin typeface="微软雅黑" panose="020B0503020204020204" charset="-122"/>
                <a:ea typeface="微软雅黑" panose="020B0503020204020204" charset="-122"/>
                <a:cs typeface="微软雅黑" panose="020B0503020204020204" charset="-122"/>
              </a:rPr>
              <a:t>　</a:t>
            </a:r>
            <a:r>
              <a:rPr lang="zh-CN" altLang="en-US" sz="2400" b="1">
                <a:latin typeface="微软雅黑" panose="020B0503020204020204" charset="-122"/>
                <a:ea typeface="微软雅黑" panose="020B0503020204020204" charset="-122"/>
                <a:cs typeface="微软雅黑" panose="020B0503020204020204" charset="-122"/>
              </a:rPr>
              <a:t>区分我国外交政策的基本目标和首要目标</a:t>
            </a:r>
            <a:r>
              <a:rPr lang="zh-CN" altLang="en-US" sz="2400">
                <a:latin typeface="微软雅黑" panose="020B0503020204020204" charset="-122"/>
                <a:ea typeface="微软雅黑" panose="020B0503020204020204" charset="-122"/>
                <a:cs typeface="微软雅黑" panose="020B0503020204020204" charset="-122"/>
              </a:rPr>
              <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　　维护我国的主权、安全和发展利益,促进世界的和平与发展,是我国外交政策的基本目标。我国外交政策的基本目标有国内和国际两个层次。就国内而言,国家的主权、安全和发展利益,是一国能否自立于世界民族之林的重要条件,也是国家安全有无保障的基本标志。这就是说,在外交活动中,维护我国的主权、安全和发展利益,是我国外交政策的首要目标。由此可见,基本目标包含着首要目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7530" y="622935"/>
            <a:ext cx="10740390" cy="396938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名师点拨            </a:t>
            </a:r>
            <a:r>
              <a:rPr lang="zh-CN" altLang="en-US" sz="2800" b="1">
                <a:latin typeface="微软雅黑" panose="020B0503020204020204" charset="-122"/>
                <a:ea typeface="微软雅黑" panose="020B0503020204020204" charset="-122"/>
                <a:cs typeface="微软雅黑" panose="020B0503020204020204" charset="-122"/>
              </a:rPr>
              <a:t>推理法理解我国外交政策的作用</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(1)奉行独立自主的和平外交政策→尊重各国合法权利、履行相应国际义务→寻求各国共同利益→促进世界和平与发展。</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(2)奉行独立自主的和平外交政策→推动建立国际政治经济新秩序→创造良好国际环境→提高综合国力→推动世界多极化进程→维护世界和平与发展。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908040"/>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3.我国的外交成就及其原因</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(1)我国的主要外交成就。</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中国外交政策的实践充分说明:中国是维护世界和平与稳定的积极因素和坚定力量,是促进世界经济发展的重要力量,在国际事务中的代表性和话语权进一步增强,发挥着负责任大国的作用。中国同世界的关系发生了历史性变化,正日益走近世界舞台中央,不断为人类作出更大贡献。</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(2)我国取得外交成就的原因。</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①改革开放以来,我国的建设成就举世瞩目,国际地位日益提高。</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②随着我国综合国力的增强,我国肩负国际责任的能力不断提高。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1175" y="303530"/>
            <a:ext cx="11189335" cy="526224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③我国与世界各国尤其是广大发展中国家的关系不断发展。</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④我国反对任何形式的以大欺小、以强凌弱、以富压贫、侵犯别国主权、干涉别国内政的行径。</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⑤我国反对一切形式的恐怖主义。</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⑥我国坚持把中国人民利益同各国人民共同利益结合起来,以积极的姿态参与国际事务,共同应对全球性挑战。</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⑦我国奉行互利共赢的开放战略,通过深化合作促进世界经济强劲、可持续、平稳增长。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10820" y="303530"/>
            <a:ext cx="1174623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高考链接</a:t>
            </a:r>
            <a:r>
              <a:rPr lang="zh-CN" altLang="en-US" sz="2800">
                <a:latin typeface="微软雅黑" panose="020B0503020204020204" charset="-122"/>
                <a:ea typeface="微软雅黑" panose="020B0503020204020204" charset="-122"/>
                <a:cs typeface="微软雅黑" panose="020B0503020204020204" charset="-122"/>
              </a:rPr>
              <a:t>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1.[2020江苏高考,18,①]独立自主是我国外交政策的基本立场。	(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2.[2020天津高考,1,D]维护国家间的共同利益是我国外交政策的出发点。	(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3.[2020天津高考,1,C]中国是促进世界经济政治发展的决定力量。	(　)</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　(维护国家利益是我国对外政策的出发点。注意:国家利益≠国家间的共同利益。)</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　(中国是促进世界经济政治发展的重要力量。)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anim calcmode="lin" valueType="num">
                                      <p:cBhvr additive="base">
                                        <p:cTn id="1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 calcmode="lin" valueType="num">
                                      <p:cBhvr additive="base">
                                        <p:cTn id="1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 calcmode="lin" valueType="num">
                                      <p:cBhvr additive="base">
                                        <p:cTn id="1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2570" y="355600"/>
            <a:ext cx="11684635" cy="590804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4.我国坚持和平发展道路,推动构建人类命运共同体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[2018全国卷Ⅰ第18题]</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(1)性质:我国坚持和平发展道路,不同于以往西方列强通过侵略、征服、控制的途径,掠夺、攫取别国的财富来实现自身的发展,而是通过自身的努力和自主创新,采取和平方式,增加财富,实现自身发展。</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(2)原因。</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①由我国的国家性质决定。我国是人民民主专政的社会主义国家,这决定了我国只能坚持和平发展道路。</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②和平与发展是当今时代的主题。坚持和平发展道路是中国政府和人民根据时代发展潮流和自身根本利益作出的战略抉择。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31775" y="231775"/>
            <a:ext cx="11614150" cy="526224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③中国坚持和平发展道路,从根本上是由我国的国家利益决定的。国家利益决定国际关系,维护国家利益是主权国家对外活动的出发点和落脚点。只有坚持和平发展道路,才能创造有利于我国发展的良好国际环境,维护我国的根本利益。</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④世界多极化深入发展。当前国际竞争的实质是以经济和科技实力为基础的综合国力的较量,和平崛起有利于为我国经济发展创造良好的外部环境,增强综合国力。</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6230" y="489585"/>
            <a:ext cx="11080750" cy="332295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⑤主权国家是当代国际社会中最基本的成员,履行不侵犯别国、不干涉他国内政、以和平方式解决国际争端等义务。中国和平发展充分彰显中国负责任大国的形象。</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⑥受我国传统文化的影响。中华民族是热爱和平的民族,爱好和平是中华民族精神的重要内容,中国始终是维护世界和平的坚定力量。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689450" y="27935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方法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归因类试题</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方法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主体分析法在政治生活中的运用</a:t>
            </a:r>
          </a:p>
        </p:txBody>
      </p:sp>
      <p:sp>
        <p:nvSpPr>
          <p:cNvPr id="2" name="矩形 1">
            <a:hlinkClick r:id="" action="ppaction://noaction"/>
          </p:cNvPr>
          <p:cNvSpPr/>
          <p:nvPr/>
        </p:nvSpPr>
        <p:spPr>
          <a:xfrm>
            <a:off x="689450" y="365170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fontAlgn="auto"/>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析热点</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时政解读</a:t>
            </a:r>
          </a:p>
        </p:txBody>
      </p:sp>
      <p:sp>
        <p:nvSpPr>
          <p:cNvPr id="4" name="矩形 3">
            <a:hlinkClick r:id="rId2" action="ppaction://hlinksldjump"/>
          </p:cNvPr>
          <p:cNvSpPr/>
          <p:nvPr/>
        </p:nvSpPr>
        <p:spPr>
          <a:xfrm>
            <a:off x="689450" y="427632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热点     书写构建人类命运共同体的战</a:t>
            </a:r>
            <a:r>
              <a:rPr lang="en-US" altLang="zh-CN" sz="2800" dirty="0" smtClean="0">
                <a:solidFill>
                  <a:schemeClr val="tx1">
                    <a:lumMod val="95000"/>
                    <a:lumOff val="5000"/>
                  </a:schemeClr>
                </a:solidFill>
                <a:latin typeface="微软雅黑" panose="020B0503020204020204" charset="-122"/>
                <a:ea typeface="微软雅黑" panose="020B0503020204020204" charset="-122"/>
              </a:rPr>
              <a:t>“</a:t>
            </a:r>
            <a:r>
              <a:rPr lang="zh-CN" altLang="en-US" sz="2800" dirty="0" smtClean="0">
                <a:solidFill>
                  <a:schemeClr val="tx1">
                    <a:lumMod val="95000"/>
                    <a:lumOff val="5000"/>
                  </a:schemeClr>
                </a:solidFill>
                <a:latin typeface="微软雅黑" panose="020B0503020204020204" charset="-122"/>
                <a:ea typeface="微软雅黑" panose="020B0503020204020204" charset="-122"/>
              </a:rPr>
              <a:t>疫</a:t>
            </a:r>
            <a:r>
              <a:rPr lang="en-US" altLang="zh-CN" sz="2800" dirty="0" smtClean="0">
                <a:solidFill>
                  <a:schemeClr val="tx1">
                    <a:lumMod val="95000"/>
                    <a:lumOff val="5000"/>
                  </a:schemeClr>
                </a:solidFill>
                <a:latin typeface="微软雅黑" panose="020B0503020204020204" charset="-122"/>
                <a:ea typeface="微软雅黑" panose="020B0503020204020204" charset="-122"/>
              </a:rPr>
              <a:t>”</a:t>
            </a:r>
            <a:r>
              <a:rPr lang="zh-CN" altLang="en-US" sz="2800" dirty="0" smtClean="0">
                <a:solidFill>
                  <a:schemeClr val="tx1">
                    <a:lumMod val="95000"/>
                    <a:lumOff val="5000"/>
                  </a:schemeClr>
                </a:solidFill>
                <a:latin typeface="微软雅黑" panose="020B0503020204020204" charset="-122"/>
                <a:ea typeface="微软雅黑" panose="020B0503020204020204" charset="-122"/>
              </a:rPr>
              <a:t>篇章</a:t>
            </a:r>
          </a:p>
        </p:txBody>
      </p:sp>
      <p:sp>
        <p:nvSpPr>
          <p:cNvPr id="5" name="矩形 4">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高分帮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双一流</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名校冲刺</a:t>
            </a:r>
          </a:p>
        </p:txBody>
      </p:sp>
      <p:sp>
        <p:nvSpPr>
          <p:cNvPr id="6" name="矩形 5">
            <a:hlinkClick r:id="" action="ppaction://noaction"/>
          </p:cNvPr>
          <p:cNvSpPr/>
          <p:nvPr/>
        </p:nvSpPr>
        <p:spPr>
          <a:xfrm>
            <a:off x="920590" y="192069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通方法</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解题指导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85140" y="392430"/>
            <a:ext cx="11370310" cy="995680"/>
          </a:xfrm>
        </p:spPr>
        <p:txBody>
          <a:bodyPr wrap="square"/>
          <a:lstStyle/>
          <a:p>
            <a:r>
              <a:rPr lang="zh-CN" altLang="en-US" sz="2800">
                <a:latin typeface="微软雅黑" panose="020B0503020204020204" charset="-122"/>
                <a:ea typeface="微软雅黑" panose="020B0503020204020204" charset="-122"/>
                <a:cs typeface="微软雅黑" panose="020B0503020204020204" charset="-122"/>
              </a:rPr>
              <a:t>(3)如何实现。</a:t>
            </a:r>
            <a:r>
              <a:rPr lang="zh-CN" altLang="en-US"/>
              <a:t/>
            </a:r>
            <a:br>
              <a:rPr lang="zh-CN" altLang="en-US"/>
            </a:br>
            <a:endParaRPr lang="zh-CN" altLang="en-US"/>
          </a:p>
        </p:txBody>
      </p:sp>
      <p:graphicFrame>
        <p:nvGraphicFramePr>
          <p:cNvPr id="4" name="表格 3"/>
          <p:cNvGraphicFramePr/>
          <p:nvPr>
            <p:custDataLst>
              <p:tags r:id="rId1"/>
            </p:custDataLst>
          </p:nvPr>
        </p:nvGraphicFramePr>
        <p:xfrm>
          <a:off x="554673" y="1043940"/>
          <a:ext cx="10852150" cy="4587875"/>
        </p:xfrm>
        <a:graphic>
          <a:graphicData uri="http://schemas.openxmlformats.org/drawingml/2006/table">
            <a:tbl>
              <a:tblPr firstRow="1" bandRow="1">
                <a:tableStyleId>{5940675A-B579-460E-94D1-54222C63F5DA}</a:tableStyleId>
              </a:tblPr>
              <a:tblGrid>
                <a:gridCol w="2609850"/>
                <a:gridCol w="8242300"/>
              </a:tblGrid>
              <a:tr h="72834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65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国际社会的成员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积极履行不侵犯别国、不干涉他国内政、以和平方式解决国际争端等义务,自觉遵守《联合国宪章》的宗旨和原则。</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65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国际竞争的实质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抓住战略机遇,沉着应对挑战,增强综合国力。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65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国际形势</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反对霸权主义和强权政治,推动国际政治经济新秩序的建立。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542608" y="730885"/>
          <a:ext cx="10911205" cy="5053330"/>
        </p:xfrm>
        <a:graphic>
          <a:graphicData uri="http://schemas.openxmlformats.org/drawingml/2006/table">
            <a:tbl>
              <a:tblPr firstRow="1" bandRow="1">
                <a:tableStyleId>{5940675A-B579-460E-94D1-54222C63F5DA}</a:tableStyleId>
              </a:tblPr>
              <a:tblGrid>
                <a:gridCol w="2668270"/>
                <a:gridCol w="8242935"/>
              </a:tblGrid>
              <a:tr h="77279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08165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国际关系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维护自身利益的同时,兼顾他国合理关切,在谋求本国发展中促进各国共同发展。②坚持在和平共处五项原则的基础上,同所有国家发展友好合作,改善和发展同发达国家的关系,坚持与邻为善、以邻为伴,加强同周边国家的睦邻友好和务实合作,加强同广大发展中国家的团结合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988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外交政策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维护世界和平、促进共同发展,坚持独立自主的外交立场,以和平共处五项原则来处理国际纠纷。</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886" y="1643198"/>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 国际组织</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国际关系</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3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对时代主题、世界多极化和国</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            际新秩序的认识</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4   我国的外交政策</a:t>
            </a:r>
          </a:p>
          <a:p>
            <a:pPr>
              <a:lnSpc>
                <a:spcPct val="150000"/>
              </a:lnSpc>
            </a:pPr>
            <a:endParaRPr lang="en-US" altLang="zh-CN" sz="2800" dirty="0">
              <a:solidFill>
                <a:schemeClr val="tx1">
                  <a:lumMod val="95000"/>
                  <a:lumOff val="5000"/>
                </a:schemeClr>
              </a:solidFill>
              <a:latin typeface="微软雅黑" panose="020B0503020204020204" charset="-122"/>
              <a:ea typeface="微软雅黑" panose="020B0503020204020204" charset="-122"/>
              <a:sym typeface="+mn-ea"/>
            </a:endParaRPr>
          </a:p>
          <a:p>
            <a:pPr>
              <a:lnSpc>
                <a:spcPct val="150000"/>
              </a:lnSpc>
            </a:pP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 </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34936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国际组织</a:t>
            </a:r>
          </a:p>
        </p:txBody>
      </p:sp>
      <p:graphicFrame>
        <p:nvGraphicFramePr>
          <p:cNvPr id="5" name="表格 4"/>
          <p:cNvGraphicFramePr/>
          <p:nvPr>
            <p:custDataLst>
              <p:tags r:id="rId1"/>
            </p:custDataLst>
          </p:nvPr>
        </p:nvGraphicFramePr>
        <p:xfrm>
          <a:off x="167322" y="840740"/>
          <a:ext cx="11748770" cy="5173345"/>
        </p:xfrm>
        <a:graphic>
          <a:graphicData uri="http://schemas.openxmlformats.org/drawingml/2006/table">
            <a:tbl>
              <a:tblPr firstRow="1" bandRow="1">
                <a:tableStyleId>{5940675A-B579-460E-94D1-54222C63F5DA}</a:tableStyleId>
              </a:tblPr>
              <a:tblGrid>
                <a:gridCol w="1278890"/>
                <a:gridCol w="10469880"/>
              </a:tblGrid>
              <a:tr h="2748915">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命题分析</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近年高考对国际组织的考查有所增多,常以我国参与国际活动过程中相关国际组织发挥作用的具体事例为情境,考查国际组织的宗旨、原则、作用等知识。考查形式较为单一,题型以选择题为主,注重考查考生科学精神核心素养,培养考生国际视野。备考时,要结合时代主题、世界多极化趋势等知识,深刻理解国际组织的地位、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lnTlToBr>
                      <a:noFill/>
                    </a:lnTlToBr>
                    <a:lnBlToTr>
                      <a:noFill/>
                    </a:lnBlToTr>
                    <a:noFill/>
                  </a:tcPr>
                </a:tc>
              </a:tr>
              <a:tr h="132461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已考视角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1.联合国的宗旨、原则、作用</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2.上海合作组织的工作机制、作用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r>
              <a:tr h="109982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预测视角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国际组织(世界卫生组织、联合国)的作用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69545" y="175895"/>
            <a:ext cx="11719560" cy="6554470"/>
          </a:xfrm>
        </p:spPr>
        <p:txBody>
          <a:bodyPr wrap="square"/>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1　[2020全国卷Ⅱ,18,4]2019年8月7日,包括中国在内的46个国家和地区作为首批签约方签署了《联合国关于调解所产生的国际和解协议公约》。该公约旨在解决国际商事调解达成的和解协议的跨境执行问题,允许在国际商业纠纷中执行和解协议的一方直接诉诸缔约一方的法院,以获得司法救济。该公约的签订</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①是健全国际商事争端解决机制的重要举措</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②是对缔约方司法主权的进一步限制和约束</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③体现了联合国协调国际经济关系的重要作用</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④表明多边主义成为各国处理利益冲突的公认原则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A.①②	B.①③	C.②④	D.③④</a:t>
            </a:r>
          </a:p>
        </p:txBody>
      </p:sp>
      <p:pic>
        <p:nvPicPr>
          <p:cNvPr id="1301" name="示例_1.jpg" descr="id:2147512732;FounderCES"/>
          <p:cNvPicPr>
            <a:picLocks noChangeAspect="1"/>
          </p:cNvPicPr>
          <p:nvPr/>
        </p:nvPicPr>
        <p:blipFill>
          <a:blip r:embed="rId2"/>
          <a:stretch>
            <a:fillRect/>
          </a:stretch>
        </p:blipFill>
        <p:spPr>
          <a:xfrm>
            <a:off x="169545" y="440055"/>
            <a:ext cx="818515" cy="373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  </a:t>
            </a:r>
            <a:r>
              <a:rPr lang="zh-CN" altLang="en-US" sz="2800">
                <a:latin typeface="微软雅黑" panose="020B0503020204020204" charset="-122"/>
                <a:ea typeface="微软雅黑" panose="020B0503020204020204" charset="-122"/>
                <a:cs typeface="微软雅黑" panose="020B0503020204020204" charset="-122"/>
                <a:sym typeface="+mn-ea"/>
              </a:rPr>
              <a:t> 本题考查签署《联合国关于调解所产生的国际和解协议公约》的意义。该公约旨在解决国际商事调解达成的和解协议的跨境执行问题,表明该公约的签订是健全国际商事争端解决机制的重要举措,也突出了联合国协调国际经济关系的重要作用,①③符合题意。允许在国际商业纠纷中执行和解协议一方直接诉诸缔约一方的法院以获得司法救济,是对执行和解协议一方的保护,也是对缔约一方司法主权的尊重,并不是对缔约方司法主权的进一步限制和约束,②说法错误。“多边主义成为各国处理利益冲突的公认原则”不符合国际社会事实,④排除。</a:t>
            </a: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339725" y="5535930"/>
            <a:ext cx="11156315" cy="737235"/>
          </a:xfrm>
          <a:prstGeom prst="rect">
            <a:avLst/>
          </a:prstGeom>
          <a:noFill/>
        </p:spPr>
        <p:txBody>
          <a:bodyPr wrap="square" rtlCol="0" anchor="t">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   </a:t>
            </a:r>
            <a:r>
              <a:rPr lang="en-US" altLang="zh-CN" sz="2800">
                <a:latin typeface="微软雅黑" panose="020B0503020204020204" charset="-122"/>
                <a:ea typeface="微软雅黑" panose="020B0503020204020204" charset="-122"/>
                <a:cs typeface="微软雅黑" panose="020B0503020204020204" charset="-122"/>
                <a:sym typeface="+mn-ea"/>
              </a:rPr>
              <a:t>B</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1145130"/>
            <a:ext cx="11515730" cy="2676525"/>
          </a:xfrm>
        </p:spPr>
        <p:txBody>
          <a:bodyPr/>
          <a:lstStyle/>
          <a:p>
            <a:pPr fontAlgn="auto">
              <a:lnSpc>
                <a:spcPct val="150000"/>
              </a:lnSpc>
            </a:pPr>
            <a:r>
              <a:rPr lang="en-US" alt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解后反思</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本题取材新颖,离学生实际生活较远,属于关注较少的类型,因此解答本题需要考生认真审读材料获取关键信息,结合选项作出准确判断。解答时,需要注意“缔约方司法主权”“多边主义”等概念。</a:t>
            </a:r>
            <a:br>
              <a:rPr lang="en-US" altLang="zh-CN" sz="2800">
                <a:latin typeface="微软雅黑" panose="020B0503020204020204" charset="-122"/>
                <a:ea typeface="微软雅黑" panose="020B0503020204020204" charset="-122"/>
                <a:cs typeface="微软雅黑" panose="020B0503020204020204" charset="-122"/>
                <a:sym typeface="+mn-ea"/>
              </a:rPr>
            </a:b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28255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国际关系</a:t>
            </a:r>
          </a:p>
        </p:txBody>
      </p:sp>
      <p:graphicFrame>
        <p:nvGraphicFramePr>
          <p:cNvPr id="3" name="表格 2"/>
          <p:cNvGraphicFramePr/>
          <p:nvPr>
            <p:custDataLst>
              <p:tags r:id="rId1"/>
            </p:custDataLst>
          </p:nvPr>
        </p:nvGraphicFramePr>
        <p:xfrm>
          <a:off x="336867" y="865505"/>
          <a:ext cx="11176000" cy="5815965"/>
        </p:xfrm>
        <a:graphic>
          <a:graphicData uri="http://schemas.openxmlformats.org/drawingml/2006/table">
            <a:tbl>
              <a:tblPr firstRow="1" bandRow="1">
                <a:tableStyleId>{5940675A-B579-460E-94D1-54222C63F5DA}</a:tableStyleId>
              </a:tblPr>
              <a:tblGrid>
                <a:gridCol w="1412875"/>
                <a:gridCol w="9763125"/>
              </a:tblGrid>
              <a:tr h="384048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命题分析</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近年高考对国际关系的考查较少,常以我国与友好国家外交关系的发展过程、我国参与国际活动过程中与其他国家达成共识的相关事例为情境,考查考生对国际关系的基本形式、决定性因素等知识的理解和运用。考查形式以选择题为主,注重考查考生科学精神核心素养,培养考生国际视野。备考时,要关注我国与大国之间的友好往来、我国主动参与的国际活动、我国提出的倡议方案等,结合我国的外交政策、时代主题、多极化趋势等知识,准确理解国际关系的决定性因素。</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已考视角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en-US" sz="2400" b="0">
                          <a:solidFill>
                            <a:srgbClr val="000000"/>
                          </a:solidFill>
                          <a:latin typeface="微软雅黑" panose="020B0503020204020204" charset="-122"/>
                          <a:ea typeface="微软雅黑" panose="020B0503020204020204" charset="-122"/>
                          <a:cs typeface="微软雅黑" panose="020B0503020204020204" charset="-122"/>
                        </a:rPr>
                        <a:t>1.国际关系的基本形式(竞争、合作与冲突)</a:t>
                      </a:r>
                    </a:p>
                    <a:p>
                      <a:pPr indent="0" fontAlgn="auto">
                        <a:lnSpc>
                          <a:spcPct val="150000"/>
                        </a:lnSpc>
                        <a:buNone/>
                      </a:pPr>
                      <a:r>
                        <a:rPr lang="en-US" altLang="en-US" sz="2400" b="0">
                          <a:solidFill>
                            <a:srgbClr val="000000"/>
                          </a:solidFill>
                          <a:latin typeface="微软雅黑" panose="020B0503020204020204" charset="-122"/>
                          <a:ea typeface="微软雅黑" panose="020B0503020204020204" charset="-122"/>
                          <a:cs typeface="微软雅黑" panose="020B0503020204020204" charset="-122"/>
                        </a:rPr>
                        <a:t>2.国际关系的决定性因素</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78205">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预测视角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en-US" sz="2400" b="0">
                          <a:solidFill>
                            <a:srgbClr val="000000"/>
                          </a:solidFill>
                          <a:latin typeface="微软雅黑" panose="020B0503020204020204" charset="-122"/>
                          <a:ea typeface="微软雅黑" panose="020B0503020204020204" charset="-122"/>
                          <a:cs typeface="微软雅黑" panose="020B0503020204020204" charset="-122"/>
                        </a:rPr>
                        <a:t>国家利益决定国际关系</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2　[2020海南高考,11,2]新中国成立以来,中俄关系走过了一段不平凡的历程,从友好国家到建设性伙伴关系,从战略协作伙伴关系到全面战略协作伙伴关系,再到新时代全面战略协作伙伴关系,双方关系定位经历数次提升,中俄友好不断向前。由此可见</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①中俄之间交往日益频繁,相互依存日益紧密　②竞争与冲突是国际关系的主要形式　③国家间的共同利益是中俄合作的基础　④中俄奉行共同的外交政策</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A.①②	B.①③	C.②④	D.③④</a:t>
            </a:r>
          </a:p>
        </p:txBody>
      </p:sp>
      <p:pic>
        <p:nvPicPr>
          <p:cNvPr id="1301" name="示例_1.jpg" descr="id:2147512732;FounderCES"/>
          <p:cNvPicPr>
            <a:picLocks noChangeAspect="1"/>
          </p:cNvPicPr>
          <p:nvPr/>
        </p:nvPicPr>
        <p:blipFill>
          <a:blip r:embed="rId2"/>
          <a:stretch>
            <a:fillRect/>
          </a:stretch>
        </p:blipFill>
        <p:spPr>
          <a:xfrm>
            <a:off x="427990" y="622935"/>
            <a:ext cx="818515" cy="373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61581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  </a:t>
            </a:r>
            <a:r>
              <a:rPr lang="zh-CN" altLang="en-US" sz="2800">
                <a:latin typeface="微软雅黑" panose="020B0503020204020204" charset="-122"/>
                <a:ea typeface="微软雅黑" panose="020B0503020204020204" charset="-122"/>
                <a:cs typeface="微软雅黑" panose="020B0503020204020204" charset="-122"/>
                <a:sym typeface="+mn-ea"/>
              </a:rPr>
              <a:t> “从友好国家到建设性伙伴关系,从战略协作伙伴关系到全面战略协作伙伴关系,再到新时代全面战略协作伙伴关系,双方关系定位经历数次提升,中俄友好不断向前”体现了中俄之间交往日益频繁,相互依存日益紧密,①符合题意。材料反映的是中俄两国的合作,未涉及两国的竞争与冲突,②不符合题意。材料反映了中俄两国的合作不断深化,这是因为国家间的共同利益是中俄合作的基础(国家利益决定国际关系),③符合题意。由于国家性质和国家利益不同,中俄奉行不同的外交政策,④错误。</a:t>
            </a:r>
          </a:p>
        </p:txBody>
      </p:sp>
      <p:sp>
        <p:nvSpPr>
          <p:cNvPr id="2" name="文本框 1"/>
          <p:cNvSpPr txBox="1"/>
          <p:nvPr/>
        </p:nvSpPr>
        <p:spPr>
          <a:xfrm>
            <a:off x="339725" y="5008245"/>
            <a:ext cx="11156315" cy="737235"/>
          </a:xfrm>
          <a:prstGeom prst="rect">
            <a:avLst/>
          </a:prstGeom>
          <a:noFill/>
        </p:spPr>
        <p:txBody>
          <a:bodyPr wrap="square" rtlCol="0" anchor="t">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   </a:t>
            </a:r>
            <a:r>
              <a:rPr lang="en-US" altLang="zh-CN" sz="2800">
                <a:latin typeface="微软雅黑" panose="020B0503020204020204" charset="-122"/>
                <a:ea typeface="微软雅黑" panose="020B0503020204020204" charset="-122"/>
                <a:cs typeface="微软雅黑" panose="020B0503020204020204" charset="-122"/>
                <a:sym typeface="+mn-ea"/>
              </a:rPr>
              <a:t>B</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51" name="表头新_1.jpg" descr="id:2147502964;FounderCES"/>
          <p:cNvPicPr>
            <a:picLocks noChangeAspect="1"/>
          </p:cNvPicPr>
          <p:nvPr/>
        </p:nvPicPr>
        <p:blipFill>
          <a:blip r:embed="rId3"/>
          <a:stretch>
            <a:fillRect/>
          </a:stretch>
        </p:blipFill>
        <p:spPr>
          <a:xfrm>
            <a:off x="1298575" y="958215"/>
            <a:ext cx="9749790" cy="306070"/>
          </a:xfrm>
          <a:prstGeom prst="rect">
            <a:avLst/>
          </a:prstGeom>
        </p:spPr>
      </p:pic>
      <p:graphicFrame>
        <p:nvGraphicFramePr>
          <p:cNvPr id="5" name="表格 4"/>
          <p:cNvGraphicFramePr/>
          <p:nvPr>
            <p:custDataLst>
              <p:tags r:id="rId1"/>
            </p:custDataLst>
          </p:nvPr>
        </p:nvGraphicFramePr>
        <p:xfrm>
          <a:off x="1299210" y="1264285"/>
          <a:ext cx="9749155" cy="4734560"/>
        </p:xfrm>
        <a:graphic>
          <a:graphicData uri="http://schemas.openxmlformats.org/drawingml/2006/table">
            <a:tbl>
              <a:tblPr firstRow="1" bandRow="1">
                <a:tableStyleId>{5940675A-B579-460E-94D1-54222C63F5DA}</a:tableStyleId>
              </a:tblPr>
              <a:tblGrid>
                <a:gridCol w="2797810"/>
                <a:gridCol w="1818640"/>
                <a:gridCol w="1702435"/>
                <a:gridCol w="1456690"/>
                <a:gridCol w="1973580"/>
              </a:tblGrid>
              <a:tr h="2142490">
                <a:tc>
                  <a:txBody>
                    <a:bodyPr/>
                    <a:lstStyle/>
                    <a:p>
                      <a:pPr indent="0" fontAlgn="auto">
                        <a:lnSpc>
                          <a:spcPct val="150000"/>
                        </a:lnSpc>
                        <a:buNone/>
                      </a:pP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国际社会的成员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国际组织</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2020全国卷Ⅱ,T18</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增强对我国外交政策的认同;运用马克思主义国家观看待当今国际社会的现象,科学认识坚持国家利益至上、当今时代的主题、世界多极化等问题;</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TlToBr>
                      <a:noFill/>
                    </a:lnTlToBr>
                    <a:lnBlToTr>
                      <a:noFill/>
                    </a:lnBlToTr>
                    <a:noFill/>
                  </a:tcPr>
                </a:tc>
              </a:tr>
              <a:tr h="2592070">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引用国家之间合作、竞争、冲突的实例,印证国家利益和国家实力是决定国际关系的主要因素。</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坚持国家利益至上</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 </a:t>
                      </a:r>
                      <a:r>
                        <a:rPr lang="zh-CN" altLang="en-US" sz="2000" b="0">
                          <a:solidFill>
                            <a:srgbClr val="000000"/>
                          </a:solidFill>
                          <a:latin typeface="微软雅黑" panose="020B0503020204020204" charset="-122"/>
                          <a:ea typeface="微软雅黑" panose="020B0503020204020204" charset="-122"/>
                          <a:cs typeface="NEU-BZ-S92" charset="0"/>
                        </a:rPr>
                        <a:t>国际关系</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2020海南高考,T11</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1145130"/>
            <a:ext cx="11515730" cy="2676525"/>
          </a:xfrm>
        </p:spPr>
        <p:txBody>
          <a:bodyPr/>
          <a:lstStyle/>
          <a:p>
            <a:pPr fontAlgn="auto">
              <a:lnSpc>
                <a:spcPct val="150000"/>
              </a:lnSpc>
            </a:pPr>
            <a:r>
              <a:rPr lang="en-US" alt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解后反思</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本题以中俄友好不断向前发展的历程为情境,考查考生对国际关系相关知识的理解。中俄之间有共同的利益,这是两国合作的基础,但不能认为两国的根本利益相同,也不能认为两国的具体利益完全一致。国际关系是由国家利益决定的,不能认为国际关系瞬息万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28255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对时代主题、世界多极化和国际新秩序的认识</a:t>
            </a:r>
          </a:p>
        </p:txBody>
      </p:sp>
      <p:graphicFrame>
        <p:nvGraphicFramePr>
          <p:cNvPr id="3" name="表格 2"/>
          <p:cNvGraphicFramePr/>
          <p:nvPr>
            <p:custDataLst>
              <p:tags r:id="rId1"/>
            </p:custDataLst>
          </p:nvPr>
        </p:nvGraphicFramePr>
        <p:xfrm>
          <a:off x="336867" y="865505"/>
          <a:ext cx="11176000" cy="5415915"/>
        </p:xfrm>
        <a:graphic>
          <a:graphicData uri="http://schemas.openxmlformats.org/drawingml/2006/table">
            <a:tbl>
              <a:tblPr firstRow="1" bandRow="1">
                <a:tableStyleId>{5940675A-B579-460E-94D1-54222C63F5DA}</a:tableStyleId>
              </a:tblPr>
              <a:tblGrid>
                <a:gridCol w="1412875"/>
                <a:gridCol w="9763125"/>
              </a:tblGrid>
              <a:tr h="279146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命题分析</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近年高考对本知识点的考查较多,常结合我国的外交政策、国际关系的决定性因素、国际组织的作用等综合考查。题型以选择题为主,非选择题也有所涉及,注重考查考生的分析与综合能力和政治认同、科学精神核心素养,引导考生树立世界眼光。备考时,要结合我国的外交政策、国际关系的决定性因素等知识,深化对我国为建立国际新秩序作出的努力的认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已考视角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1.和平与发展的时代主题</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2.经济全球化与世界多极化</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3.我国为建立国际新秩序作出的努力和我国倡导的方案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78535">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预测视角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世界多极化趋势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908040"/>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3</a:t>
            </a:r>
            <a:r>
              <a:rPr lang="zh-CN" altLang="en-US" sz="2800">
                <a:latin typeface="微软雅黑" panose="020B0503020204020204" charset="-122"/>
                <a:ea typeface="微软雅黑" panose="020B0503020204020204" charset="-122"/>
                <a:cs typeface="微软雅黑" panose="020B0503020204020204" charset="-122"/>
              </a:rPr>
              <a:t>　[2020全国卷Ⅲ,39,12]阅读材料,完成下列要求。</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新型冠状病毒肺炎是近百年来人类遭遇的影响范围最广的全球性大流行病,对全世界是一次严重危机和严峻考验。人类生命安全和健康面临重大威胁。</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面对突如其来、来势汹汹的疫情天灾,中国果断打响疫情防控阻击战,把人民生命安全和身体健康放在第一位,采取最全面最严格最彻底的防控措施,取得了抗击疫情重大战略成果。中国始终秉持人类命运共同体理念,肩负大国担当,同其他国家并肩作战、共克时艰,毫无保留同各方分享防控和救治经验,尽己所能向国际社会提供人道主义援助,支持全球抗击疫情。</a:t>
            </a:r>
          </a:p>
        </p:txBody>
      </p:sp>
      <p:pic>
        <p:nvPicPr>
          <p:cNvPr id="1301" name="示例_1.jpg" descr="id:2147512732;FounderCES"/>
          <p:cNvPicPr>
            <a:picLocks noChangeAspect="1"/>
          </p:cNvPicPr>
          <p:nvPr/>
        </p:nvPicPr>
        <p:blipFill>
          <a:blip r:embed="rId2"/>
          <a:stretch>
            <a:fillRect/>
          </a:stretch>
        </p:blipFill>
        <p:spPr>
          <a:xfrm>
            <a:off x="339725" y="635635"/>
            <a:ext cx="818515" cy="373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908040"/>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2020年3月26日,国家主席习近平出席二十国集团领导人特别峰会并发表《携手抗疫 共克时艰》讲话,倡议打好新冠肺炎疫情防控全球阻击战,有效开展国际联防联控,积极支持国际组织发挥作用,加强国际宏观经济政策协调。</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　　结合材料并运用政治生活知识,分析打赢新冠肺炎疫情防控全球阻击战为什么要秉持人类命运共同体理念。 </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373062" y="683260"/>
          <a:ext cx="11515725" cy="5883275"/>
        </p:xfrm>
        <a:graphic>
          <a:graphicData uri="http://schemas.openxmlformats.org/drawingml/2006/table">
            <a:tbl>
              <a:tblPr firstRow="1" bandRow="1">
                <a:tableStyleId>{5940675A-B579-460E-94D1-54222C63F5DA}</a:tableStyleId>
              </a:tblPr>
              <a:tblGrid>
                <a:gridCol w="313055"/>
                <a:gridCol w="1221105"/>
                <a:gridCol w="9981565"/>
              </a:tblGrid>
              <a:tr h="482600">
                <a:tc rowSpan="2">
                  <a:txBody>
                    <a:bodyPr/>
                    <a:lstStyle/>
                    <a:p>
                      <a:pPr indent="0" algn="ctr">
                        <a:buNone/>
                      </a:pPr>
                      <a:r>
                        <a:rPr lang="zh-CN" altLang="en-US" sz="2000" b="0">
                          <a:solidFill>
                            <a:srgbClr val="000000"/>
                          </a:solidFill>
                          <a:latin typeface="微软雅黑" panose="020B0503020204020204" charset="-122"/>
                          <a:ea typeface="微软雅黑" panose="020B0503020204020204" charset="-122"/>
                          <a:cs typeface="NEU-BZ-S92" charset="0"/>
                        </a:rPr>
                        <a:t>审设问</a:t>
                      </a: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知识范围</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政治生活</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7340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设问指向</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打赢新冠肺炎疫情防控全球阻击战要秉持人类命运共同体理念的原因。</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72920">
                <a:tc>
                  <a:txBody>
                    <a:bodyPr/>
                    <a:lstStyle/>
                    <a:p>
                      <a:pPr indent="0" algn="ctr">
                        <a:buNone/>
                      </a:pPr>
                      <a:r>
                        <a:rPr lang="zh-CN" altLang="en-US" sz="2000" b="0">
                          <a:solidFill>
                            <a:srgbClr val="000000"/>
                          </a:solidFill>
                          <a:latin typeface="微软雅黑" panose="020B0503020204020204" charset="-122"/>
                          <a:ea typeface="微软雅黑" panose="020B0503020204020204" charset="-122"/>
                          <a:cs typeface="NEU-BZ-S92" charset="0"/>
                        </a:rPr>
                        <a:t>析材料</a:t>
                      </a: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有效信息</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新型冠状病毒肺炎是影响范围最广的全球性大流行病,对全世界是一次严重危机和严峻考验。②人类生命安全和健康面临重大威胁。③中国取得了抗击疫情重大战略成果,毫无保留同各方分享防控和救治经验,向国际社会提供人道主义援助,支持全球抗击疫情。④中国倡议打好新冠肺炎疫情防控全球阻击战,有效开展国际联防联控,积极支持国际组织发挥作用。</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64540">
                <a:tc rowSpan="2" gridSpan="2">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确定知识与材料的联系</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知识:经济全球化背景下,国家之间相互依存日益紧密;秉持人类命运共同体理念有利于世界的和平与发展。</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89810">
                <a:tc gridSpan="2" vMerge="1">
                  <a:txBody>
                    <a:bodyPr/>
                    <a:lstStyle/>
                    <a:p>
                      <a:endParaRPr lang="zh-CN"/>
                    </a:p>
                  </a:txBody>
                  <a:tcPr>
                    <a:lnL w="12700" cap="flat" cmpd="sng">
                      <a:solidFill>
                        <a:srgbClr val="333333"/>
                      </a:solidFill>
                      <a:prstDash val="solid"/>
                      <a:headEnd type="none" w="med" len="med"/>
                      <a:tailEnd type="none" w="med" len="med"/>
                    </a:lnL>
                    <a:lnB w="12700" cap="flat" cmpd="sng">
                      <a:solidFill>
                        <a:srgbClr val="333333"/>
                      </a:solidFill>
                      <a:prstDash val="solid"/>
                      <a:headEnd type="none" w="med" len="med"/>
                      <a:tailEnd type="none" w="med" len="med"/>
                    </a:lnB>
                  </a:tcPr>
                </a:tc>
                <a:tc hMerge="1" vMerge="1">
                  <a:txBody>
                    <a:bodyPr/>
                    <a:lstStyle/>
                    <a:p>
                      <a:endParaRPr lang="zh-CN"/>
                    </a:p>
                  </a:txBody>
                  <a:tcPr>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二者联系:</a:t>
                      </a:r>
                    </a:p>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有效信息①:经济全球化深入发展,国家之间交往日益频繁、相互依存日益紧密。有效信息②:全球疫情防控,事关维护全球公共卫生安全,事关人类前途命运。(全球疫情防控对人类的重要性)有效信息③④:只有秉持人类命运共同体理念,团结合作,携手应对,才能打赢疫情防控全球阻击战,恢复经济社会发展,护佑世界和人民康宁。(和平与发展是当今时代的主题,秉持人类命运共同体理念有利于世界的和平与发展。)</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436245" y="125095"/>
            <a:ext cx="894080" cy="521970"/>
          </a:xfrm>
          <a:prstGeom prst="rect">
            <a:avLst/>
          </a:prstGeom>
          <a:noFill/>
        </p:spPr>
        <p:txBody>
          <a:bodyPr wrap="none" rtlCol="0">
            <a:spAutoFit/>
          </a:bodyPr>
          <a:lstStyle/>
          <a:p>
            <a:r>
              <a:rPr lang="zh-CN" altLang="en-US" sz="2800" b="1">
                <a:latin typeface="微软雅黑" panose="020B0503020204020204" charset="-122"/>
                <a:ea typeface="微软雅黑" panose="020B0503020204020204" charset="-122"/>
              </a:rPr>
              <a:t>解析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96938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    </a:t>
            </a:r>
            <a:br>
              <a:rPr lang="zh-CN" altLang="en-US" sz="2800" b="1">
                <a:latin typeface="微软雅黑" panose="020B0503020204020204" charset="-122"/>
                <a:ea typeface="微软雅黑" panose="020B0503020204020204" charset="-122"/>
                <a:cs typeface="微软雅黑" panose="020B0503020204020204" charset="-122"/>
              </a:rPr>
            </a:br>
            <a:r>
              <a:rPr lang="zh-CN" altLang="en-US" sz="2800" b="1">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经济全球化背景下,国家之间交往日益频繁、相互依存日益紧密,在重大传染性疾病面前各国都难以独善其身;全球疫情防控,事关维护全球公共卫生安全,事关人类前途命运;只有秉持人类命运共同体理念,团结合作,携手应对,才能打赢疫情防控全球阻击战,恢复经济社会发展,护佑世界和人民康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1659480"/>
            <a:ext cx="11515730" cy="203009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解后反思</a:t>
            </a:r>
            <a:r>
              <a:rPr lang="zh-CN" altLang="en-US" sz="2800">
                <a:latin typeface="微软雅黑" panose="020B0503020204020204" charset="-122"/>
                <a:ea typeface="微软雅黑" panose="020B0503020204020204" charset="-122"/>
                <a:cs typeface="微软雅黑" panose="020B0503020204020204" charset="-122"/>
              </a:rPr>
              <a:t>　中国倡导的人类命运共同体理念不仅适用于经济领域、政治领域、文化领域,而且适用于影响人类安全和长远发展的环境保护、生物入侵、疾病防治等领域,考生对此需要全面理解。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28255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我国的外交政策</a:t>
            </a:r>
          </a:p>
        </p:txBody>
      </p:sp>
      <p:graphicFrame>
        <p:nvGraphicFramePr>
          <p:cNvPr id="2" name="表格 1"/>
          <p:cNvGraphicFramePr/>
          <p:nvPr>
            <p:custDataLst>
              <p:tags r:id="rId1"/>
            </p:custDataLst>
          </p:nvPr>
        </p:nvGraphicFramePr>
        <p:xfrm>
          <a:off x="276542" y="901065"/>
          <a:ext cx="11238230" cy="5272405"/>
        </p:xfrm>
        <a:graphic>
          <a:graphicData uri="http://schemas.openxmlformats.org/drawingml/2006/table">
            <a:tbl>
              <a:tblPr firstRow="1" bandRow="1">
                <a:tableStyleId>{5940675A-B579-460E-94D1-54222C63F5DA}</a:tableStyleId>
              </a:tblPr>
              <a:tblGrid>
                <a:gridCol w="1393190"/>
                <a:gridCol w="9845040"/>
              </a:tblGrid>
              <a:tr h="329184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命题分析</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近年高考对我国的外交政策的考查频率较高。试题常以我国关于国际问题的立场、我国在国际上的责任和担当为背景,结合国际关系的决定性因素、国际组织的作用综合考查我国的外交政策。题型以选择题为主,非选择题也有所涉及,注重考查考生政治认同、科学精神核心素养。备考时,要关注我国参加的重大国际会议以及在会议上的讲话精神,准确理解和运用我国外交政策的决定因素和主要内容。</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91235">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已考视角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1.我国外交政策的内容</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2.中国责任与担当</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8933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预测视角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我国的外交理念</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908040"/>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4</a:t>
            </a:r>
            <a:r>
              <a:rPr lang="zh-CN" altLang="en-US" sz="2800">
                <a:latin typeface="微软雅黑" panose="020B0503020204020204" charset="-122"/>
                <a:ea typeface="微软雅黑" panose="020B0503020204020204" charset="-122"/>
                <a:cs typeface="微软雅黑" panose="020B0503020204020204" charset="-122"/>
              </a:rPr>
              <a:t>　[2019全国卷Ⅲ,18,4]2018年5月,国家主席习近平在全国生态环境保护大会上发表重要讲话强调,新时代推进生态文明建设,必须坚持共谋全球生态文明建设,深度参与全球环境治理,形成世界环境保护和可持续发展的解决方案,引导应对气候变化国际合作。这一论述</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①表明全球环境治理的价值共识已经形成</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②反映中国拥有全球环境治理的话语主导权</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③彰显中国在全球环境治理中的文化自觉和文化自信</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④表达中国为全球环境治理贡献智慧和力量的责任担当</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A.①②	B.①④	C.②③	D.③④</a:t>
            </a:r>
          </a:p>
        </p:txBody>
      </p:sp>
      <p:pic>
        <p:nvPicPr>
          <p:cNvPr id="1301" name="示例_1.jpg" descr="id:2147512732;FounderCES"/>
          <p:cNvPicPr>
            <a:picLocks noChangeAspect="1"/>
          </p:cNvPicPr>
          <p:nvPr/>
        </p:nvPicPr>
        <p:blipFill>
          <a:blip r:embed="rId2"/>
          <a:stretch>
            <a:fillRect/>
          </a:stretch>
        </p:blipFill>
        <p:spPr>
          <a:xfrm>
            <a:off x="339725" y="635635"/>
            <a:ext cx="818515" cy="373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320265"/>
            <a:ext cx="11515730" cy="3322955"/>
          </a:xfrm>
        </p:spPr>
        <p:txBody>
          <a:bodyPr/>
          <a:lstStyle/>
          <a:p>
            <a:pPr fontAlgn="auto">
              <a:lnSpc>
                <a:spcPct val="150000"/>
              </a:lnSpc>
            </a:pPr>
            <a:r>
              <a:rPr lang="zh-CN" altLang="en-US" sz="2800" b="1" spc="-200">
                <a:latin typeface="微软雅黑" panose="020B0503020204020204" charset="-122"/>
                <a:ea typeface="微软雅黑" panose="020B0503020204020204" charset="-122"/>
                <a:cs typeface="微软雅黑" panose="020B0503020204020204" charset="-122"/>
                <a:sym typeface="+mn-ea"/>
              </a:rPr>
              <a:t>解析 </a:t>
            </a:r>
            <a:r>
              <a:rPr lang="zh-CN" altLang="en-US" sz="2800" spc="-200">
                <a:latin typeface="微软雅黑" panose="020B0503020204020204" charset="-122"/>
                <a:ea typeface="微软雅黑" panose="020B0503020204020204" charset="-122"/>
                <a:cs typeface="微软雅黑" panose="020B0503020204020204" charset="-122"/>
                <a:sym typeface="+mn-ea"/>
              </a:rPr>
              <a:t>  “必须坚持共谋全球……引导应对气候变化国际合作”,彰显了中国在全球环境治理中具有充分的文化自觉和文化自信,也表达了中国为全球环境治理贡献智慧和力量的责任担当,③④正确。全球环境治理的价值观念虽然已经得到很多国家的认可,但并没有形成共识,①排除。中国在全球环境治理中发挥着重要作用,但并不拥有话语主导权,②排除。</a:t>
            </a:r>
            <a:endParaRPr lang="zh-CN" altLang="en-US" sz="2800"/>
          </a:p>
        </p:txBody>
      </p:sp>
      <p:sp>
        <p:nvSpPr>
          <p:cNvPr id="2" name="文本框 1"/>
          <p:cNvSpPr txBox="1"/>
          <p:nvPr/>
        </p:nvSpPr>
        <p:spPr>
          <a:xfrm>
            <a:off x="338455" y="3743325"/>
            <a:ext cx="11245850" cy="521970"/>
          </a:xfrm>
          <a:prstGeom prst="rect">
            <a:avLst/>
          </a:prstGeom>
          <a:noFill/>
        </p:spPr>
        <p:txBody>
          <a:bodyPr wrap="square" rtlCol="0" anchor="t">
            <a:spAutoFit/>
          </a:bodyPr>
          <a:lstStyle/>
          <a:p>
            <a:r>
              <a:rPr lang="zh-CN" altLang="en-US" sz="2800" b="1" spc="-200">
                <a:latin typeface="微软雅黑" panose="020B0503020204020204" charset="-122"/>
                <a:ea typeface="微软雅黑" panose="020B0503020204020204" charset="-122"/>
                <a:cs typeface="微软雅黑" panose="020B0503020204020204" charset="-122"/>
                <a:sym typeface="+mn-ea"/>
              </a:rPr>
              <a:t>答案 </a:t>
            </a:r>
            <a:r>
              <a:rPr lang="zh-CN" altLang="en-US" sz="2800" spc="-200">
                <a:latin typeface="微软雅黑" panose="020B0503020204020204" charset="-122"/>
                <a:ea typeface="微软雅黑" panose="020B0503020204020204" charset="-122"/>
                <a:cs typeface="微软雅黑" panose="020B0503020204020204" charset="-122"/>
                <a:sym typeface="+mn-ea"/>
              </a:rPr>
              <a:t>    </a:t>
            </a:r>
            <a:r>
              <a:rPr lang="en-US" altLang="zh-CN" sz="2800" spc="-200">
                <a:latin typeface="微软雅黑" panose="020B0503020204020204" charset="-122"/>
                <a:ea typeface="微软雅黑" panose="020B0503020204020204" charset="-122"/>
                <a:cs typeface="微软雅黑" panose="020B0503020204020204" charset="-122"/>
                <a:sym typeface="+mn-ea"/>
              </a:rPr>
              <a:t>D</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表头新_1.jpg" descr="id:2147502964;FounderCES"/>
          <p:cNvPicPr>
            <a:picLocks noChangeAspect="1"/>
          </p:cNvPicPr>
          <p:nvPr/>
        </p:nvPicPr>
        <p:blipFill>
          <a:blip r:embed="rId3"/>
          <a:stretch>
            <a:fillRect/>
          </a:stretch>
        </p:blipFill>
        <p:spPr>
          <a:xfrm>
            <a:off x="899160" y="908050"/>
            <a:ext cx="10440670" cy="306070"/>
          </a:xfrm>
          <a:prstGeom prst="rect">
            <a:avLst/>
          </a:prstGeom>
        </p:spPr>
      </p:pic>
      <p:graphicFrame>
        <p:nvGraphicFramePr>
          <p:cNvPr id="5" name="表格 4"/>
          <p:cNvGraphicFramePr/>
          <p:nvPr>
            <p:custDataLst>
              <p:tags r:id="rId1"/>
            </p:custDataLst>
          </p:nvPr>
        </p:nvGraphicFramePr>
        <p:xfrm>
          <a:off x="911225" y="1240790"/>
          <a:ext cx="10426700" cy="5564505"/>
        </p:xfrm>
        <a:graphic>
          <a:graphicData uri="http://schemas.openxmlformats.org/drawingml/2006/table">
            <a:tbl>
              <a:tblPr firstRow="1" bandRow="1">
                <a:tableStyleId>{5940675A-B579-460E-94D1-54222C63F5DA}</a:tableStyleId>
              </a:tblPr>
              <a:tblGrid>
                <a:gridCol w="2954020"/>
                <a:gridCol w="2009775"/>
                <a:gridCol w="1826260"/>
                <a:gridCol w="1575435"/>
                <a:gridCol w="2061210"/>
              </a:tblGrid>
              <a:tr h="3291840">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引述有关资料,全面阐述和平与发展是当今时代的主题,描述世界多极化趋势。阐明霸权主义、强权政治的危害,了解共商共建共享的全球治理观,理解国际关系民主化的意义。</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世界政治经济发展的基本趋势</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对时代主题、世界多极化和国际新秩序的认识</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2020全国卷Ⅲ,T39</a:t>
                      </a: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2017江苏高考,T18</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tc>
                <a:tc rowSpan="2">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树立世界眼光,培养国际视野。</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R w="12700" cap="flat" cmpd="sng">
                      <a:solidFill>
                        <a:srgbClr val="333333"/>
                      </a:solidFill>
                      <a:prstDash val="solid"/>
                      <a:headEnd type="none" w="med" len="med"/>
                      <a:tailEnd type="none" w="med" len="med"/>
                    </a:lnR>
                    <a:lnTlToBr>
                      <a:noFill/>
                    </a:lnTlToBr>
                    <a:lnBlToTr>
                      <a:noFill/>
                    </a:lnBlToTr>
                    <a:noFill/>
                  </a:tcPr>
                </a:tc>
              </a:tr>
              <a:tr h="1906905">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解释我国独立自主的和平外交政策,阐述合作共赢的理念,认识构建人类命运共同体的意义。</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我国的外交政策</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我国的外交政策</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2019全国卷Ⅲ,T18</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tc>
                <a:tc vMerge="1">
                  <a:txBody>
                    <a:bodyPr/>
                    <a:lstStyle/>
                    <a:p>
                      <a:endParaRPr lang="zh-CN"/>
                    </a:p>
                  </a:txBody>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320265"/>
            <a:ext cx="11515730" cy="2584450"/>
          </a:xfrm>
        </p:spPr>
        <p:txBody>
          <a:bodyPr/>
          <a:lstStyle/>
          <a:p>
            <a:pPr fontAlgn="auto">
              <a:lnSpc>
                <a:spcPct val="150000"/>
              </a:lnSpc>
            </a:pPr>
            <a:r>
              <a:rPr lang="en-US" altLang="zh-CN" sz="2400" spc="-200">
                <a:latin typeface="微软雅黑" panose="020B0503020204020204" charset="-122"/>
                <a:ea typeface="微软雅黑" panose="020B0503020204020204" charset="-122"/>
                <a:cs typeface="微软雅黑" panose="020B0503020204020204" charset="-122"/>
                <a:sym typeface="+mn-ea"/>
              </a:rPr>
              <a:t/>
            </a:r>
            <a:br>
              <a:rPr lang="en-US" altLang="zh-CN" sz="2400" spc="-200">
                <a:latin typeface="微软雅黑" panose="020B0503020204020204" charset="-122"/>
                <a:ea typeface="微软雅黑" panose="020B0503020204020204" charset="-122"/>
                <a:cs typeface="微软雅黑" panose="020B0503020204020204" charset="-122"/>
                <a:sym typeface="+mn-ea"/>
              </a:rPr>
            </a:br>
            <a:r>
              <a:rPr lang="en-US" altLang="zh-CN" sz="2800" b="1" spc="-200">
                <a:solidFill>
                  <a:srgbClr val="FF0000"/>
                </a:solidFill>
                <a:latin typeface="微软雅黑" panose="020B0503020204020204" charset="-122"/>
                <a:ea typeface="微软雅黑" panose="020B0503020204020204" charset="-122"/>
                <a:cs typeface="微软雅黑" panose="020B0503020204020204" charset="-122"/>
                <a:sym typeface="+mn-ea"/>
              </a:rPr>
              <a:t>解后反思     </a:t>
            </a:r>
            <a:r>
              <a:rPr lang="en-US" altLang="zh-CN" sz="2800" spc="-200">
                <a:solidFill>
                  <a:schemeClr val="tx1"/>
                </a:solidFill>
                <a:latin typeface="微软雅黑" panose="020B0503020204020204" charset="-122"/>
                <a:ea typeface="微软雅黑" panose="020B0503020204020204" charset="-122"/>
                <a:cs typeface="微软雅黑" panose="020B0503020204020204" charset="-122"/>
                <a:sym typeface="+mn-ea"/>
              </a:rPr>
              <a:t>我国在国际社会中发挥着重要作用。一方面,我国提出的一些主张、倡议、理念等得到了世界上许多国家的认可,彰显了我国在全球治理中的文化自信;另一方面,我国主动承担国际责任和义务,发挥着负责任大国的作用。</a:t>
            </a:r>
            <a:r>
              <a:rPr lang="en-US" altLang="zh-CN" sz="2800" spc="-200">
                <a:latin typeface="微软雅黑" panose="020B0503020204020204" charset="-122"/>
                <a:ea typeface="微软雅黑" panose="020B0503020204020204" charset="-122"/>
                <a:cs typeface="微软雅黑" panose="020B0503020204020204" charset="-122"/>
                <a:sym typeface="+mn-ea"/>
              </a:rPr>
              <a:t>　</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87761" y="87675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通方法</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解题指导</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方法</a:t>
            </a:r>
            <a:r>
              <a:rPr lang="en-US" altLang="zh-CN" sz="2800" dirty="0">
                <a:solidFill>
                  <a:schemeClr val="tx1">
                    <a:lumMod val="95000"/>
                    <a:lumOff val="5000"/>
                  </a:schemeClr>
                </a:solidFill>
                <a:latin typeface="微软雅黑" panose="020B0503020204020204" charset="-122"/>
                <a:ea typeface="微软雅黑" panose="020B0503020204020204" charset="-122"/>
              </a:rPr>
              <a:t>1</a:t>
            </a:r>
            <a:r>
              <a:rPr lang="zh-CN" altLang="en-US" sz="2800" dirty="0">
                <a:solidFill>
                  <a:schemeClr val="tx1">
                    <a:lumMod val="95000"/>
                    <a:lumOff val="5000"/>
                  </a:schemeClr>
                </a:solidFill>
                <a:latin typeface="微软雅黑" panose="020B0503020204020204" charset="-122"/>
                <a:ea typeface="微软雅黑" panose="020B0503020204020204" charset="-122"/>
              </a:rPr>
              <a:t>   归因类试题</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方法</a:t>
            </a:r>
            <a:r>
              <a:rPr lang="en-US" altLang="zh-CN" sz="2800" dirty="0">
                <a:solidFill>
                  <a:schemeClr val="tx1">
                    <a:lumMod val="95000"/>
                    <a:lumOff val="5000"/>
                  </a:schemeClr>
                </a:solidFill>
                <a:latin typeface="微软雅黑" panose="020B0503020204020204" charset="-122"/>
                <a:ea typeface="微软雅黑" panose="020B0503020204020204" charset="-122"/>
              </a:rPr>
              <a:t>2   </a:t>
            </a:r>
            <a:r>
              <a:rPr lang="zh-CN" altLang="en-US" sz="2800" dirty="0">
                <a:solidFill>
                  <a:schemeClr val="tx1">
                    <a:lumMod val="95000"/>
                    <a:lumOff val="5000"/>
                  </a:schemeClr>
                </a:solidFill>
                <a:latin typeface="微软雅黑" panose="020B0503020204020204" charset="-122"/>
                <a:ea typeface="微软雅黑" panose="020B0503020204020204" charset="-122"/>
              </a:rPr>
              <a:t>主体分析法在政治生活中的运用</a:t>
            </a:r>
          </a:p>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析热点</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时政解读</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热点     书写构建人类命运共同体的战</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          “疫”篇章</a:t>
            </a:r>
          </a:p>
        </p:txBody>
      </p:sp>
      <p:sp>
        <p:nvSpPr>
          <p:cNvPr id="6" name="文本框 5"/>
          <p:cNvSpPr txBox="1"/>
          <p:nvPr/>
        </p:nvSpPr>
        <p:spPr>
          <a:xfrm>
            <a:off x="0" y="257429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p>
          <a:p>
            <a:r>
              <a:rPr lang="en-US" altLang="zh-CN" sz="4000" dirty="0">
                <a:solidFill>
                  <a:schemeClr val="bg1"/>
                </a:solidFill>
                <a:latin typeface="+mj-ea"/>
                <a:ea typeface="+mj-ea"/>
                <a:cs typeface="+mj-ea"/>
                <a:sym typeface="+mn-ea"/>
              </a:rPr>
              <a:t>         </a:t>
            </a:r>
            <a:r>
              <a:rPr lang="zh-CN" altLang="en-US" sz="4000" dirty="0">
                <a:solidFill>
                  <a:schemeClr val="bg1"/>
                </a:solidFill>
                <a:latin typeface="+mj-ea"/>
                <a:ea typeface="+mj-ea"/>
                <a:cs typeface="+mj-ea"/>
                <a:sym typeface="+mn-ea"/>
              </a:rPr>
              <a:t>名校冲刺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5318125" cy="604995"/>
          </a:xfrm>
        </p:spPr>
        <p:txBody>
          <a:bodyPr/>
          <a:lstStyle/>
          <a:p>
            <a:r>
              <a:rPr lang="zh-CN" altLang="en-US" sz="3200">
                <a:latin typeface="微软雅黑" panose="020B0503020204020204" charset="-122"/>
                <a:ea typeface="微软雅黑" panose="020B0503020204020204" charset="-122"/>
                <a:cs typeface="微软雅黑" panose="020B0503020204020204" charset="-122"/>
              </a:rPr>
              <a:t>方法</a:t>
            </a:r>
            <a:r>
              <a:rPr lang="en-US" altLang="zh-CN" sz="3200">
                <a:latin typeface="微软雅黑" panose="020B0503020204020204" charset="-122"/>
                <a:ea typeface="微软雅黑" panose="020B0503020204020204" charset="-122"/>
                <a:cs typeface="微软雅黑" panose="020B0503020204020204" charset="-122"/>
              </a:rPr>
              <a:t>1</a:t>
            </a:r>
            <a:r>
              <a:rPr lang="zh-CN" altLang="en-US" sz="3200">
                <a:latin typeface="微软雅黑" panose="020B0503020204020204" charset="-122"/>
                <a:ea typeface="微软雅黑" panose="020B0503020204020204" charset="-122"/>
                <a:cs typeface="微软雅黑" panose="020B0503020204020204" charset="-122"/>
              </a:rPr>
              <a:t>  归因类试题</a:t>
            </a:r>
          </a:p>
        </p:txBody>
      </p:sp>
      <p:sp>
        <p:nvSpPr>
          <p:cNvPr id="4" name="文本框 3"/>
          <p:cNvSpPr txBox="1"/>
          <p:nvPr/>
        </p:nvSpPr>
        <p:spPr>
          <a:xfrm>
            <a:off x="495300" y="657225"/>
            <a:ext cx="9963785" cy="526224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题型解读</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此类试题常在非选择题中呈现,以“××(主体)为什么要做好某件事”或者“××(主体)为什么能做好某件事”进行设问。[如</a:t>
            </a:r>
            <a:r>
              <a:rPr lang="en-US" altLang="zh-CN" sz="2800">
                <a:latin typeface="微软雅黑" panose="020B0503020204020204" charset="-122"/>
                <a:ea typeface="微软雅黑" panose="020B0503020204020204" charset="-122"/>
                <a:cs typeface="微软雅黑" panose="020B0503020204020204" charset="-122"/>
              </a:rPr>
              <a:t>2020年山东高考第16题第(1)问要求说明本是竞争对手的各方,为什么要聚合经营;</a:t>
            </a:r>
            <a:r>
              <a:rPr lang="zh-CN" altLang="en-US" sz="2800">
                <a:latin typeface="微软雅黑" panose="020B0503020204020204" charset="-122"/>
                <a:ea typeface="微软雅黑" panose="020B0503020204020204" charset="-122"/>
                <a:cs typeface="微软雅黑" panose="020B0503020204020204" charset="-122"/>
              </a:rPr>
              <a:t>2020年全国卷Ⅱ第40题第(1)问要求说明四位青年为什么能够在脱贫攻坚的主战场作出贡献;2020年全国卷Ⅲ第39题要求分析打赢新冠肺炎疫情防控全球阻击战为什么要秉持人类命运共同体理念]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151990"/>
            <a:ext cx="11515730" cy="737235"/>
          </a:xfrm>
        </p:spPr>
        <p:txBody>
          <a:bodyPr/>
          <a:lstStyle/>
          <a:p>
            <a:pPr fontAlgn="auto">
              <a:lnSpc>
                <a:spcPct val="150000"/>
              </a:lnSpc>
            </a:pPr>
            <a:r>
              <a:rPr lang="zh-CN" altLang="en-US" sz="2800" b="1">
                <a:solidFill>
                  <a:schemeClr val="tx1"/>
                </a:solidFill>
                <a:uFillTx/>
                <a:latin typeface="微软雅黑" panose="020B0503020204020204" charset="-122"/>
                <a:ea typeface="微软雅黑" panose="020B0503020204020204" charset="-122"/>
                <a:cs typeface="微软雅黑" panose="020B0503020204020204" charset="-122"/>
              </a:rPr>
              <a:t>解题指导</a:t>
            </a:r>
            <a:endParaRPr lang="zh-CN" altLang="en-US" sz="2800" spc="-300">
              <a:solidFill>
                <a:schemeClr val="tx1"/>
              </a:solidFill>
              <a:uFillTx/>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429577" y="923925"/>
          <a:ext cx="11102340" cy="5483860"/>
        </p:xfrm>
        <a:graphic>
          <a:graphicData uri="http://schemas.openxmlformats.org/drawingml/2006/table">
            <a:tbl>
              <a:tblPr firstRow="1" bandRow="1">
                <a:tableStyleId>{5940675A-B579-460E-94D1-54222C63F5DA}</a:tableStyleId>
              </a:tblPr>
              <a:tblGrid>
                <a:gridCol w="2047875"/>
                <a:gridCol w="9054465"/>
              </a:tblGrid>
              <a:tr h="41211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答题角度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思考方向</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2717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从必要性角度展开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主体的地位、性质、作用(侧重强调做好某件事是主体的职责所在)。②客观规律(侧重某做法是尊重了客观规律,如符合和平与发展的时代主题)。③客观实际(侧重强调做某事情当前的现状,强调是客观实际要求必须做)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1285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从重要性角度展开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根据事物之间的客观联系,由己及他、由近及远依次展开分析。</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2781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从可行性角度展开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①影响某事件的现实条件、分析其具备的现实可能性。②主观条件(自身地位、作用)。③客观条件(国内国际环境、国家政策)。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737235"/>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39725" y="391795"/>
            <a:ext cx="11336655" cy="590804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1   </a:t>
            </a:r>
            <a:r>
              <a:rPr lang="zh-CN" altLang="en-US" sz="2800">
                <a:latin typeface="微软雅黑" panose="020B0503020204020204" charset="-122"/>
                <a:ea typeface="微软雅黑" panose="020B0503020204020204" charset="-122"/>
                <a:cs typeface="微软雅黑" panose="020B0503020204020204" charset="-122"/>
              </a:rPr>
              <a:t>[2021山东济南考试]阅读材料,回答问题。</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2020年11月4日,国家主席习近平在第三届中国国际进口博览会开幕式上发表主旨演讲指出,中国将秉持开放、合作、团结、共赢的信念,坚定不移全面扩大开放,让中国市场成为世界的市场、共享的市场、大家的市场,为国际社会注入更多正能量。</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突如其来的新冠肺炎疫情给各国带来严重冲击。为支持各国抗击新冠肺炎疫情,中国人民毫无保留同各方分享经验,尽己所能为国际社会提供援助。据人民网报道,截至2020年10月20日,中国已向150个国家和7个国际组织提供抗击新冠肺炎疫情援助,出口口罩1 790多亿只、防护服</a:t>
            </a:r>
          </a:p>
        </p:txBody>
      </p:sp>
      <p:pic>
        <p:nvPicPr>
          <p:cNvPr id="4" name="示例_1.jpg" descr="id:2147512732;FounderCES"/>
          <p:cNvPicPr>
            <a:picLocks noChangeAspect="1"/>
          </p:cNvPicPr>
          <p:nvPr/>
        </p:nvPicPr>
        <p:blipFill>
          <a:blip r:embed="rId2"/>
          <a:stretch>
            <a:fillRect/>
          </a:stretch>
        </p:blipFill>
        <p:spPr>
          <a:xfrm>
            <a:off x="479425" y="658495"/>
            <a:ext cx="818515" cy="373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737235"/>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　</a:t>
            </a:r>
          </a:p>
        </p:txBody>
      </p:sp>
      <p:sp>
        <p:nvSpPr>
          <p:cNvPr id="4" name="文本框 3"/>
          <p:cNvSpPr txBox="1"/>
          <p:nvPr/>
        </p:nvSpPr>
        <p:spPr>
          <a:xfrm>
            <a:off x="339725" y="575310"/>
            <a:ext cx="10547350" cy="461581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17.3亿件、检测试剂盒5.43亿人份。国际货币基金组织(IMF)最新预测2020年全球经济将萎缩4.4%,中国将是全球唯一实现正增长的主要经济体。前三季度,我国经济实现了正增长,其中对外贸易额增长0.7%,实际使用外资增长5.2%,为推动世界经济复苏发挥了积极作用。</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结合材料,运用“当代国际社会”的知识,分析中国为什么能为国际社会注入更多正能量。</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    </a:t>
            </a:r>
            <a:r>
              <a:rPr lang="zh-CN" altLang="en-US" sz="2800">
                <a:latin typeface="微软雅黑" panose="020B0503020204020204" charset="-122"/>
                <a:ea typeface="微软雅黑" panose="020B0503020204020204" charset="-122"/>
                <a:cs typeface="微软雅黑" panose="020B0503020204020204" charset="-122"/>
              </a:rPr>
              <a:t>本题属于归因类试题,可从必要性、重要性和可行性角度展开分析。从必要性角度看,和平与发展是当今时代的主题,中国顺应时代发展潮流,积极参与经济全球化,是世界经济增长的主要稳定器和动力源。从重要性角度看,中国为国际社会注入正能量有利于维护世界和平,促进经济发展,推动国际政治经济新秩序的建立;有利于维护我国的国家利益。从可行性角度看,中国坚持正确义利观,在维护自身利益的同时兼顾他国合理关切;中国坚持走和平发展道路,积极推动人类命运共同体建设,为国际社会提供更多公共产品和经验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6735" y="537845"/>
            <a:ext cx="11246485" cy="526224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①和平与发展是当今时代的主题,中国顺应时代发展潮流,积极参与经济全球化,促进世界经济发展,是世界经济增长的主要稳定器和动力源,为各国分享“中国红利”创造更多机会。②中国为国际社会注入正能量,有利于维护世界和平,促进经济发展,推动国际政治经济新秩序的建立;有利于维护我国的国家利益。③中国坚持正确义利观,在维护自身利益的同时兼顾他国合理关切,在谋求本国发展中促进共同发展。④中国坚持走和平发展道路,积极推进人类命运共同体建设,为国际社会提供更多公共产品,提供经验和借鉴,彰显大国的责任担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737235"/>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39725" y="391795"/>
            <a:ext cx="11336655" cy="590804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2  [2019全国卷Ⅲ,38(2)]阅读材料,完成下列要求。</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推动形成全面开放新格局是党中央的决策部署。</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近几年中国新能源汽车发展迅速,生产企业已达200多家,产业集群优势明显。2018年,中国取消新能源汽车外资股比限制,允许该领域实行外资独资经营。新通过的《外商投资法》对外商投资实行准入前的国民待遇加负面清单管理制度。</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某公司是国外一家具有全球影响力的新能源汽车企业,其设计与生产理念同当前全球先进制造、绿色能源、智能制造高度契合,2018年该公司入选世界品牌500强。2019年1月,该公司决定在上海投资70亿美元开</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4" name="示例_1.jpg" descr="id:2147512732;FounderCES"/>
          <p:cNvPicPr>
            <a:picLocks noChangeAspect="1"/>
          </p:cNvPicPr>
          <p:nvPr/>
        </p:nvPicPr>
        <p:blipFill>
          <a:blip r:embed="rId2"/>
          <a:stretch>
            <a:fillRect/>
          </a:stretch>
        </p:blipFill>
        <p:spPr>
          <a:xfrm>
            <a:off x="479425" y="658495"/>
            <a:ext cx="818515" cy="373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615815"/>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工建设集新能源汽车的研发、制造、销售等功能于一体的超级工厂,预计年生产纯电动汽车50万辆。</a:t>
            </a:r>
            <a:r>
              <a:rPr lang="en-US" altLang="zh-CN" sz="2800">
                <a:latin typeface="微软雅黑" panose="020B0503020204020204" charset="-122"/>
                <a:ea typeface="微软雅黑" panose="020B0503020204020204" charset="-122"/>
                <a:cs typeface="微软雅黑" panose="020B0503020204020204" charset="-122"/>
              </a:rPr>
              <a:t/>
            </a:r>
            <a:br>
              <a:rPr lang="en-US" altLang="zh-CN" sz="2800">
                <a:latin typeface="微软雅黑" panose="020B0503020204020204" charset="-122"/>
                <a:ea typeface="微软雅黑" panose="020B0503020204020204" charset="-122"/>
                <a:cs typeface="微软雅黑" panose="020B0503020204020204" charset="-122"/>
              </a:rPr>
            </a:br>
            <a:r>
              <a:rPr lang="en-US" altLang="zh-CN" sz="2800">
                <a:latin typeface="微软雅黑" panose="020B0503020204020204" charset="-122"/>
                <a:ea typeface="微软雅黑" panose="020B0503020204020204" charset="-122"/>
                <a:cs typeface="微软雅黑" panose="020B0503020204020204" charset="-122"/>
                <a:sym typeface="+mn-ea"/>
              </a:rPr>
              <a:t>　　2018年,中国新能源汽车产销分别完成127万辆和125.6万辆,比上年分别增长59.9%和61.7%。市场预测,到2028年新能源汽车在中国的销量将超过1 100万辆。</a:t>
            </a:r>
            <a:r>
              <a:rPr lang="en-US" altLang="zh-CN" sz="2800">
                <a:latin typeface="微软雅黑" panose="020B0503020204020204" charset="-122"/>
                <a:ea typeface="微软雅黑" panose="020B0503020204020204" charset="-122"/>
                <a:cs typeface="微软雅黑" panose="020B0503020204020204" charset="-122"/>
              </a:rPr>
              <a:t/>
            </a:r>
            <a:br>
              <a:rPr lang="en-US" altLang="zh-CN" sz="2800">
                <a:latin typeface="微软雅黑" panose="020B0503020204020204" charset="-122"/>
                <a:ea typeface="微软雅黑" panose="020B0503020204020204" charset="-122"/>
                <a:cs typeface="微软雅黑" panose="020B0503020204020204" charset="-122"/>
              </a:rPr>
            </a:br>
            <a:r>
              <a:rPr lang="en-US" altLang="zh-CN" sz="2800">
                <a:latin typeface="微软雅黑" panose="020B0503020204020204" charset="-122"/>
                <a:ea typeface="微软雅黑" panose="020B0503020204020204" charset="-122"/>
                <a:cs typeface="微软雅黑" panose="020B0503020204020204" charset="-122"/>
                <a:sym typeface="+mn-ea"/>
              </a:rPr>
              <a:t>       结合材料,运用经济生活知识分析该公司为何在中国投资建设新能源汽车工厂。 </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899160" y="1313815"/>
          <a:ext cx="10440670" cy="5076190"/>
        </p:xfrm>
        <a:graphic>
          <a:graphicData uri="http://schemas.openxmlformats.org/drawingml/2006/table">
            <a:tbl>
              <a:tblPr firstRow="1" bandRow="1">
                <a:tableStyleId>{5940675A-B579-460E-94D1-54222C63F5DA}</a:tableStyleId>
              </a:tblPr>
              <a:tblGrid>
                <a:gridCol w="2959100"/>
                <a:gridCol w="7481570"/>
              </a:tblGrid>
              <a:tr h="5076190">
                <a:tc>
                  <a:txBody>
                    <a:bodyPr/>
                    <a:lstStyle/>
                    <a:p>
                      <a:pPr indent="0" algn="ctr" fontAlgn="auto">
                        <a:lnSpc>
                          <a:spcPct val="150000"/>
                        </a:lnSpc>
                        <a:buNone/>
                      </a:pPr>
                      <a:r>
                        <a:rPr lang="en-US" sz="2000" b="1">
                          <a:solidFill>
                            <a:srgbClr val="000000"/>
                          </a:solidFill>
                          <a:latin typeface="微软雅黑" panose="020B0503020204020204" charset="-122"/>
                          <a:ea typeface="微软雅黑" panose="020B0503020204020204" charset="-122"/>
                          <a:cs typeface="NEU-BZ-S92" charset="0"/>
                        </a:rPr>
                        <a:t>高考怎么考</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tc>
                <a:tc>
                  <a:txBody>
                    <a:bodyPr/>
                    <a:lstStyle/>
                    <a:p>
                      <a:pPr indent="0" fontAlgn="auto">
                        <a:lnSpc>
                          <a:spcPct val="150000"/>
                        </a:lnSpc>
                        <a:buNone/>
                      </a:pPr>
                      <a:r>
                        <a:rPr lang="en-US" sz="2000" b="1">
                          <a:solidFill>
                            <a:srgbClr val="000000"/>
                          </a:solidFill>
                          <a:latin typeface="微软雅黑" panose="020B0503020204020204" charset="-122"/>
                          <a:ea typeface="微软雅黑" panose="020B0503020204020204" charset="-122"/>
                          <a:cs typeface="微软雅黑" panose="020B0503020204020204" charset="-122"/>
                        </a:rPr>
                        <a:t>基础性:</a:t>
                      </a:r>
                      <a:r>
                        <a:rPr lang="en-US" sz="2000" b="0">
                          <a:solidFill>
                            <a:srgbClr val="000000"/>
                          </a:solidFill>
                          <a:latin typeface="微软雅黑" panose="020B0503020204020204" charset="-122"/>
                          <a:ea typeface="微软雅黑" panose="020B0503020204020204" charset="-122"/>
                          <a:cs typeface="微软雅黑" panose="020B0503020204020204" charset="-122"/>
                        </a:rPr>
                        <a:t>主要考查国际组织的性质与作用、联合国的宗旨、国际关系的决定性因素、和平与发展的时代主题、我国外交政策的主要内容等基础知识。综合性:注重对时代主题、多极化趋势与我国外交政策的综合考查。</a:t>
                      </a:r>
                    </a:p>
                    <a:p>
                      <a:pPr indent="0" fontAlgn="auto">
                        <a:lnSpc>
                          <a:spcPct val="150000"/>
                        </a:lnSpc>
                        <a:buNone/>
                      </a:pPr>
                      <a:r>
                        <a:rPr lang="en-US" sz="2000" b="1">
                          <a:solidFill>
                            <a:srgbClr val="000000"/>
                          </a:solidFill>
                          <a:latin typeface="微软雅黑" panose="020B0503020204020204" charset="-122"/>
                          <a:ea typeface="微软雅黑" panose="020B0503020204020204" charset="-122"/>
                          <a:cs typeface="微软雅黑" panose="020B0503020204020204" charset="-122"/>
                        </a:rPr>
                        <a:t>应用性:</a:t>
                      </a:r>
                      <a:r>
                        <a:rPr lang="en-US" sz="2000" b="0">
                          <a:solidFill>
                            <a:srgbClr val="000000"/>
                          </a:solidFill>
                          <a:latin typeface="微软雅黑" panose="020B0503020204020204" charset="-122"/>
                          <a:ea typeface="微软雅黑" panose="020B0503020204020204" charset="-122"/>
                          <a:cs typeface="微软雅黑" panose="020B0503020204020204" charset="-122"/>
                        </a:rPr>
                        <a:t>以我国参与世界维和行动、在重大问题上体现出来的大国担当以及中国倡议、中国方案写入联合国决议等具体事例为情境,考查考生对我国外交政策、联合国的作用的理解和把握。</a:t>
                      </a:r>
                    </a:p>
                    <a:p>
                      <a:pPr indent="0" fontAlgn="auto">
                        <a:lnSpc>
                          <a:spcPct val="150000"/>
                        </a:lnSpc>
                        <a:buNone/>
                      </a:pPr>
                      <a:r>
                        <a:rPr lang="en-US" sz="2000" b="1">
                          <a:solidFill>
                            <a:srgbClr val="000000"/>
                          </a:solidFill>
                          <a:latin typeface="微软雅黑" panose="020B0503020204020204" charset="-122"/>
                          <a:ea typeface="微软雅黑" panose="020B0503020204020204" charset="-122"/>
                          <a:cs typeface="微软雅黑" panose="020B0503020204020204" charset="-122"/>
                        </a:rPr>
                        <a:t>创新性:</a:t>
                      </a:r>
                      <a:r>
                        <a:rPr lang="en-US" sz="2000" b="0">
                          <a:solidFill>
                            <a:srgbClr val="000000"/>
                          </a:solidFill>
                          <a:latin typeface="微软雅黑" panose="020B0503020204020204" charset="-122"/>
                          <a:ea typeface="微软雅黑" panose="020B0503020204020204" charset="-122"/>
                          <a:cs typeface="微软雅黑" panose="020B0503020204020204" charset="-122"/>
                        </a:rPr>
                        <a:t>以文字、图表等为载体,联系当前时政热点,如新发展格局、北斗卫星导航系统、粮食安全等,注重考查考生的分析与综合、探究与建构能力。</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455" y="303530"/>
            <a:ext cx="11684635" cy="5262245"/>
          </a:xfrm>
        </p:spPr>
        <p:txBody>
          <a:bodyPr wrap="square"/>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    </a:t>
            </a: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本题属于归因类试题,可从必要性、重要性和可行性角度展开分析。从必要性角度看,企业经营的目的是营利。该公司在中国投资建设新能源汽车工厂是基于中国新能源汽车产销状况、发展趋势(中国市场大、需求旺盛,到中国投资前景广阔)以及发展现状(中国有强大的产业配套能力,到中国投资能够利用国产供应链降低企业成本)。 从重要性角度看,该公司在中国投资建设新能源汽车工厂有利于该公司降低生产成本,提高经济效益。从可行性角度看,材料第二自然段告诉我们,中国国家政策导向与法规支持(客观条件),这说明中国营商环境好;材料第三自然段告诉我们,该公司具有全球影响力(主观条件),这说明该公司具有市场竞争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6735" y="537845"/>
            <a:ext cx="11246485" cy="267652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该公司的新能源汽车技术先进、品质上乘,具有市场竞争力;中国市场大、需求旺,产品有广阔的销售前景;中国产业技术基础良好,利用国产供应链降低成本的空间大;中国营商环境日益优化,外商投资权益能够得到保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9738360" cy="605109"/>
          </a:xfrm>
        </p:spPr>
        <p:txBody>
          <a:bodyPr wrap="square"/>
          <a:lstStyle/>
          <a:p>
            <a:r>
              <a:rPr lang="zh-CN" altLang="en-US" sz="3200">
                <a:latin typeface="微软雅黑" panose="020B0503020204020204" charset="-122"/>
                <a:ea typeface="微软雅黑" panose="020B0503020204020204" charset="-122"/>
                <a:cs typeface="微软雅黑" panose="020B0503020204020204" charset="-122"/>
              </a:rPr>
              <a:t>方法</a:t>
            </a:r>
            <a:r>
              <a:rPr lang="en-US" altLang="zh-CN" sz="3200">
                <a:latin typeface="微软雅黑" panose="020B0503020204020204" charset="-122"/>
                <a:ea typeface="微软雅黑" panose="020B0503020204020204" charset="-122"/>
                <a:cs typeface="微软雅黑" panose="020B0503020204020204" charset="-122"/>
              </a:rPr>
              <a:t>2</a:t>
            </a:r>
            <a:r>
              <a:rPr lang="zh-CN" altLang="en-US" sz="3200">
                <a:latin typeface="微软雅黑" panose="020B0503020204020204" charset="-122"/>
                <a:ea typeface="微软雅黑" panose="020B0503020204020204" charset="-122"/>
                <a:cs typeface="微软雅黑" panose="020B0503020204020204" charset="-122"/>
              </a:rPr>
              <a:t>  主体分析法在政治生活中的运用</a:t>
            </a:r>
          </a:p>
        </p:txBody>
      </p:sp>
      <p:sp>
        <p:nvSpPr>
          <p:cNvPr id="4" name="文本框 3"/>
          <p:cNvSpPr txBox="1"/>
          <p:nvPr/>
        </p:nvSpPr>
        <p:spPr>
          <a:xfrm>
            <a:off x="485775" y="1000125"/>
            <a:ext cx="9963785" cy="396938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题型解读</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高考政治试题的设问中多数都有明确的主体要求,这类试题常见的设问有两种情况:一是从“为什么”角度考查某一主体做某件事情的原因;二是从“怎么办”角度考查某一主体或某些主体解决问题的措施、建议等。因此,主体分析法是应对该类试题行之有效的方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908040"/>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◆公民</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1.常见称谓</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网民、群众、老百姓、居民、村民、专家学者、张三 (某人)等。</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2.与公民相关的知识整合</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(1)人民的地位:我国是人民民主专政的社会主义国家,人民当家作主,是国家的主人。</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(2)人民民主的特点:最广泛、最真实、最管用。</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(3)人民与国家的关系:人民是国家的主人,国家权力来源于人民。</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(4)公民的政治权利:①选举权和被选举权;②政治自由;③监督权。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(5)公民的政治义务:①维护国家统一和民族团结;②遵守宪法和法律;③维护国家安全、荣誉和利益;④服兵役和参加民兵组织。</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(6)公民参与政治生活要遵循的三个基本原则:①坚持公民在法律面前一律平等的原则;②坚持权利与义务统一的原则;③坚持个人利益与国家利益相结合的原则。</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(7)公民参与政治生活的五个途径:①民主选举;②民主协商;③民主决策;④民主管理;⑤民主监督。</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(8)公民参与民主决策的四种方式:①社情民意反映制度;②专家咨询制度;③重大事项社会公示制度;④社会听证制度。</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(9)公民参与民主监督的渠道:①信访制度;②人大代表联系群众制度;③舆论监督制度;④监督听证会、民主评议会等。</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(10)公民有序的政治参与:公民应遵守宪法和法律,做到有序地参与政治生活。</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(11)公民享有的四项基本民主权利:①知情权;②参与权;③表达权;④监督权。</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a:latin typeface="微软雅黑" panose="020B0503020204020204" charset="-122"/>
                <a:ea typeface="微软雅黑" panose="020B0503020204020204" charset="-122"/>
                <a:cs typeface="微软雅黑" panose="020B0503020204020204" charset="-122"/>
              </a:rPr>
              <a:t>3.具体运用</a:t>
            </a:r>
          </a:p>
        </p:txBody>
      </p:sp>
      <p:graphicFrame>
        <p:nvGraphicFramePr>
          <p:cNvPr id="5" name="表格 4"/>
          <p:cNvGraphicFramePr/>
          <p:nvPr>
            <p:custDataLst>
              <p:tags r:id="rId1"/>
            </p:custDataLst>
          </p:nvPr>
        </p:nvGraphicFramePr>
        <p:xfrm>
          <a:off x="426085" y="1096010"/>
          <a:ext cx="10977245" cy="4447540"/>
        </p:xfrm>
        <a:graphic>
          <a:graphicData uri="http://schemas.openxmlformats.org/drawingml/2006/table">
            <a:tbl>
              <a:tblPr firstRow="1" bandRow="1">
                <a:tableStyleId>{5940675A-B579-460E-94D1-54222C63F5DA}</a:tableStyleId>
              </a:tblPr>
              <a:tblGrid>
                <a:gridCol w="2502535"/>
                <a:gridCol w="8474710"/>
              </a:tblGrid>
              <a:tr h="222377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公民为什么做某事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①由人民的地位决定,是人民民主的特点的体现;②公民依法享有政治权利;③公民要依法履行政治义务;④公民享有的四项基本民主权利。</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2377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公民怎样做某事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①公民依法参与政治生活的途径和方式;②公民参与政治生活要遵循三个基本原则;③公民要有序地参与政治生活。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7980" y="65405"/>
            <a:ext cx="11684000" cy="6554470"/>
          </a:xfrm>
        </p:spPr>
        <p:txBody>
          <a:bodyPr wrap="square"/>
          <a:lstStyle/>
          <a:p>
            <a:pPr fontAlgn="auto">
              <a:lnSpc>
                <a:spcPct val="150000"/>
              </a:lnSpc>
            </a:pP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◆政府</a:t>
            </a:r>
            <a:b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1.常见称谓</a:t>
            </a:r>
            <a:b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　　国务院、地方各级政府(省、市、县、乡政府等)、政府领导人(总理、省长、县长、镇长等)、政府机构(公安部、国家发改委、财政部、审计署、央行、教育部、公安局、财政局、物价局等)、政府工作人员等。</a:t>
            </a:r>
            <a:b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2.与政府相关的知识整合</a:t>
            </a:r>
            <a:b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(1)政府的性质:国家权力机关的执行机关,是国家行政机关。</a:t>
            </a:r>
            <a:b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(2)政府的宗旨:为人民服务。</a:t>
            </a:r>
            <a:b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(3)政府工作的基本原则:对人民负责。要求:①坚持为人民服务的工作态度;②树立求真务实的工作作风;③坚持从群众中来到群众中去的工作方法</a:t>
            </a:r>
            <a:r>
              <a:rPr lang="zh-CN" altLang="en-US" sz="2800">
                <a:latin typeface="微软雅黑" panose="020B0503020204020204" charset="-122"/>
                <a:ea typeface="微软雅黑" panose="020B0503020204020204" charset="-122"/>
                <a:cs typeface="微软雅黑" panose="020B0503020204020204"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(4)政府的基本职能:①保障人民民主和维护国家长治久安。②组织社会主义经济建设。③组织社会主义文化建设。④加强社会建设。⑤推进生态文明建设。</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(5)建设服务型政府:我国正在深化政府机构改革和行政体制改革,转变政府职能,深化简政放权,创新监管方式,增强政府公信力和执行力,建设人民满意的服务型政府。</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(6)依法行政:政府要坚持法定职责必须为、法无授权不可为,勇于负责、敢</a:t>
            </a:r>
            <a:r>
              <a:rPr lang="zh-CN" altLang="en-US" sz="2800" spc="-100">
                <a:solidFill>
                  <a:schemeClr val="tx1"/>
                </a:solidFill>
                <a:uFillTx/>
                <a:latin typeface="微软雅黑" panose="020B0503020204020204" charset="-122"/>
                <a:ea typeface="微软雅黑" panose="020B0503020204020204" charset="-122"/>
                <a:cs typeface="微软雅黑" panose="020B0503020204020204" charset="-122"/>
              </a:rPr>
              <a:t>于担当,坚决纠正不作为、乱作为,坚决克服懒政、怠政,坚决惩处失职、渎职。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969385"/>
          </a:xfrm>
        </p:spPr>
        <p:txBody>
          <a:bodyPr/>
          <a:lstStyle/>
          <a:p>
            <a:pPr fontAlgn="auto">
              <a:lnSpc>
                <a:spcPct val="150000"/>
              </a:lnSpc>
            </a:pPr>
            <a:r>
              <a:rPr lang="zh-CN" altLang="en-US" sz="2800">
                <a:latin typeface="微软雅黑" panose="020B0503020204020204" charset="-122"/>
                <a:ea typeface="微软雅黑" panose="020B0503020204020204" charset="-122"/>
              </a:rPr>
              <a:t>(7)政府决策:政府必须审慎行使权力,坚持科学决策、民主决策和依法决策。</a:t>
            </a:r>
            <a:br>
              <a:rPr lang="zh-CN" altLang="en-US" sz="2800">
                <a:latin typeface="微软雅黑" panose="020B0503020204020204" charset="-122"/>
                <a:ea typeface="微软雅黑" panose="020B0503020204020204" charset="-122"/>
              </a:rPr>
            </a:br>
            <a:r>
              <a:rPr lang="zh-CN" altLang="en-US" sz="2800">
                <a:latin typeface="微软雅黑" panose="020B0503020204020204" charset="-122"/>
                <a:ea typeface="微软雅黑" panose="020B0503020204020204" charset="-122"/>
              </a:rPr>
              <a:t>(8)政府自觉接受监督:政府的权力是人民赋予的,政府行使权力时必须接受人民的监督。有效制约和监督权力的关键是要健全权力运行的制约和监督体系:一靠民主,二靠法制。</a:t>
            </a:r>
            <a:br>
              <a:rPr lang="zh-CN" altLang="en-US" sz="2800">
                <a:latin typeface="微软雅黑" panose="020B0503020204020204" charset="-122"/>
                <a:ea typeface="微软雅黑" panose="020B0503020204020204" charset="-122"/>
              </a:rPr>
            </a:br>
            <a:r>
              <a:rPr lang="zh-CN" altLang="en-US" sz="2800">
                <a:latin typeface="微软雅黑" panose="020B0503020204020204" charset="-122"/>
                <a:ea typeface="微软雅黑" panose="020B0503020204020204" charset="-122"/>
              </a:rPr>
              <a:t>(9)政务公开:政府坚持以公开为常态、不公开为例外原则,推进决策公开、执行公开、管理公开、服务公开、结果公开。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1756" name="第八单元.jpg" descr="id:2147516263;FounderCES"/>
          <p:cNvPicPr>
            <a:picLocks noChangeAspect="1"/>
          </p:cNvPicPr>
          <p:nvPr/>
        </p:nvPicPr>
        <p:blipFill>
          <a:blip r:embed="rId2"/>
          <a:stretch>
            <a:fillRect/>
          </a:stretch>
        </p:blipFill>
        <p:spPr>
          <a:xfrm>
            <a:off x="1686560" y="971550"/>
            <a:ext cx="9544685" cy="55137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a:latin typeface="微软雅黑" panose="020B0503020204020204" charset="-122"/>
                <a:ea typeface="微软雅黑" panose="020B0503020204020204" charset="-122"/>
                <a:cs typeface="微软雅黑" panose="020B0503020204020204" charset="-122"/>
              </a:rPr>
              <a:t>3.具体运用</a:t>
            </a:r>
          </a:p>
        </p:txBody>
      </p:sp>
      <p:graphicFrame>
        <p:nvGraphicFramePr>
          <p:cNvPr id="4" name="表格 3"/>
          <p:cNvGraphicFramePr/>
          <p:nvPr>
            <p:custDataLst>
              <p:tags r:id="rId1"/>
            </p:custDataLst>
          </p:nvPr>
        </p:nvGraphicFramePr>
        <p:xfrm>
          <a:off x="594995" y="1047115"/>
          <a:ext cx="10902950" cy="4362450"/>
        </p:xfrm>
        <a:graphic>
          <a:graphicData uri="http://schemas.openxmlformats.org/drawingml/2006/table">
            <a:tbl>
              <a:tblPr firstRow="1" bandRow="1">
                <a:tableStyleId>{5940675A-B579-460E-94D1-54222C63F5DA}</a:tableStyleId>
              </a:tblPr>
              <a:tblGrid>
                <a:gridCol w="1054735"/>
                <a:gridCol w="9848215"/>
              </a:tblGrid>
              <a:tr h="200406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政府为什么做某事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是由国家性质决定的;是由政府的性质、宗旨、工作的基本原则决定的。②是政府职能的内在要求。③是政府依法行政的要求。④是政府坚持科学决策、民主决策、依法决策的要求。⑤是政府自觉接受监督的要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35839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政府怎样做某事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积极履行政府职能。②坚持对人民负责的原则,坚持为人民服务的宗旨,树立求真务实的工作作风。③坚持依法行政,自觉接受人民的监督。④坚持科学决策、民主决策、依法决策。⑤坚持以人为本,做到权为民所用、情为民所系、利为民所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nvGraphicFramePr>
        <p:xfrm>
          <a:off x="594995" y="1047115"/>
          <a:ext cx="10903585" cy="4605020"/>
        </p:xfrm>
        <a:graphic>
          <a:graphicData uri="http://schemas.openxmlformats.org/drawingml/2006/table">
            <a:tbl>
              <a:tblPr firstRow="1" bandRow="1">
                <a:tableStyleId>{5940675A-B579-460E-94D1-54222C63F5DA}</a:tableStyleId>
              </a:tblPr>
              <a:tblGrid>
                <a:gridCol w="1054735"/>
                <a:gridCol w="9848850"/>
              </a:tblGrid>
              <a:tr h="460502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政府如何正确履行自身职能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政府要明确自己的职能,切实履行自己的职能,把该管的事情真正管好。②政府要转变职能,建设服务型政府,提高为人民服务的能力和水平。③政府要坚持为人民服务的宗旨和对人民负责的原则,提高办事效率,增强服务意识。政府应该坚持为人民服务的工作态度,树立求真务实的工作作风,坚持从群众中来到群众中去的工作方法,为公民求助或投诉提供多种途径。④政府要坚持依法行政,搞好自身建设,提高自身的行政管理水平。⑤政府要自觉接受监督,积极推进政务公开。</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161515"/>
            <a:ext cx="11515730" cy="396938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◆人大(人大代表)</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1.常见称谓</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(1)人大:全国人大、全国人大常委会、地方各级人大、地方各级人大常委会等。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(2)人大代表:人大代表、人大代表某某等。</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a:latin typeface="微软雅黑" panose="020B0503020204020204" charset="-122"/>
                <a:ea typeface="微软雅黑" panose="020B0503020204020204" charset="-122"/>
                <a:cs typeface="微软雅黑" panose="020B0503020204020204" charset="-122"/>
                <a:sym typeface="+mn-ea"/>
              </a:rPr>
              <a:t>2.与人大(人大代表)相关的知识整合</a:t>
            </a:r>
            <a:endParaRPr lang="zh-CN" altLang="en-US" sz="2800"/>
          </a:p>
        </p:txBody>
      </p:sp>
      <p:graphicFrame>
        <p:nvGraphicFramePr>
          <p:cNvPr id="4" name="表格 3"/>
          <p:cNvGraphicFramePr/>
          <p:nvPr/>
        </p:nvGraphicFramePr>
        <p:xfrm>
          <a:off x="324485" y="1082675"/>
          <a:ext cx="11530965" cy="3923665"/>
        </p:xfrm>
        <a:graphic>
          <a:graphicData uri="http://schemas.openxmlformats.org/drawingml/2006/table">
            <a:tbl>
              <a:tblPr firstRow="1" bandRow="1">
                <a:tableStyleId>{5940675A-B579-460E-94D1-54222C63F5DA}</a:tableStyleId>
              </a:tblPr>
              <a:tblGrid>
                <a:gridCol w="579755"/>
                <a:gridCol w="10951210"/>
              </a:tblGrid>
              <a:tr h="392366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法律地位:国家权力机关。全国人大是最高国家权力机关,地方各级人大是地方各级国家权力机关。②常设机关:全国人大常委会是全国人大的常设机关,在全国人大闭会期间,行使全国人大部分职权。③职权:立法权、决定权、任免权、监督权。④坚持民主集中制:人民代表大会制度的组织和活动原则是民主集中制。⑤人大立法的方式:坚持民主立法、科学立法。⑥与“一府两院一委”的关系:“一府两院一委”由人大产生,对人大负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330835" y="814705"/>
          <a:ext cx="11530965" cy="4448175"/>
        </p:xfrm>
        <a:graphic>
          <a:graphicData uri="http://schemas.openxmlformats.org/drawingml/2006/table">
            <a:tbl>
              <a:tblPr firstRow="1" bandRow="1">
                <a:tableStyleId>{5940675A-B579-460E-94D1-54222C63F5DA}</a:tableStyleId>
              </a:tblPr>
              <a:tblGrid>
                <a:gridCol w="579755"/>
                <a:gridCol w="10951210"/>
              </a:tblGrid>
              <a:tr h="444817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人大代表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法律地位:人大代表是国家权力机关的组成人员,是国家权力的直接行使者。②产生和任期:民主选举产生(县以上人大代表由间接选举产生,县及县级以下人大代表由直接选举产生),全国各级人大代表每届任期5年。③权利:审议权、表决权、提案权、质询权。④义务:人大代表依照宪法和法律规定的各项职权,参加行使国家权力;在自己参加的生产、工作和社会活动中,协助宪法和法律的实施;与人民群众保持密切联系,听取和反映人民群众的意见和要求,努力为人民服务,对人民负责,并接受人民监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a:latin typeface="微软雅黑" panose="020B0503020204020204" charset="-122"/>
                <a:ea typeface="微软雅黑" panose="020B0503020204020204" charset="-122"/>
                <a:cs typeface="微软雅黑" panose="020B0503020204020204" charset="-122"/>
              </a:rPr>
              <a:t>3.具体运用</a:t>
            </a:r>
          </a:p>
        </p:txBody>
      </p:sp>
      <p:graphicFrame>
        <p:nvGraphicFramePr>
          <p:cNvPr id="4" name="表格 3"/>
          <p:cNvGraphicFramePr/>
          <p:nvPr>
            <p:custDataLst>
              <p:tags r:id="rId1"/>
            </p:custDataLst>
          </p:nvPr>
        </p:nvGraphicFramePr>
        <p:xfrm>
          <a:off x="571500" y="1132205"/>
          <a:ext cx="11038205" cy="4306570"/>
        </p:xfrm>
        <a:graphic>
          <a:graphicData uri="http://schemas.openxmlformats.org/drawingml/2006/table">
            <a:tbl>
              <a:tblPr firstRow="1" bandRow="1">
                <a:tableStyleId>{5940675A-B579-460E-94D1-54222C63F5DA}</a:tableStyleId>
              </a:tblPr>
              <a:tblGrid>
                <a:gridCol w="1880235"/>
                <a:gridCol w="9157970"/>
              </a:tblGrid>
              <a:tr h="191325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人大应该怎么办</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 ①行使立法权,制定相关的法律法规,为××提供法律依据。②行使监督权,使××得以贯彻落实。③坚持中国共产党的领导,坚持民主集中制的组织和活动原则。</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39331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人大代表为什么要这样做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①由法律地位决定。②是行使权利的表现。③是履行义务的需要。④体现与人民的关系(产生、负责、服务和监督)。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6554470"/>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◆中国共产党</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1.常见称谓</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中共中央、中央政治局、中央政治局常委、省委、市委、党支部、总书记、省委书记、市委书记、某党支部书记等。</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2.与中国共产党相关的知识整合</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(1)性质:中国共产党是中国工人阶级的先锋队,同时是中国人民和中华民族的先锋队。</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(2)宗旨:全心全意为人民服务。</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(3)地位:中国共产党是执政党,是中国特色社会主义事业的领导核心。</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908040"/>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(4)指导思想:马列主义、毛泽东思想、邓小平理论、“三个代表”重要思想、科学发展观、习近平新时代中国特色社会主义思想。</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rPr>
              <a:t>(5)基本执政方式:依法执政。</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(6)领导方式:政治领导、思想领导、组织领导。</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(7)执政理念:立党为公、执政为民。</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(8)实现最广大人民的根本利益:中国共产党坚持人民主体地位,坚持立党为公、执政为民,践行全心全意为人民服务的根本宗旨,</a:t>
            </a:r>
            <a:r>
              <a:rPr lang="zh-CN" altLang="en-US" sz="2800">
                <a:latin typeface="微软雅黑" panose="020B0503020204020204" charset="-122"/>
                <a:ea typeface="微软雅黑" panose="020B0503020204020204" charset="-122"/>
                <a:cs typeface="微软雅黑" panose="020B0503020204020204" charset="-122"/>
                <a:sym typeface="+mn-ea"/>
              </a:rPr>
              <a:t>把党的群众路线贯彻到治国理政全部活动之中,把人民对美好生活的向往作为奋斗目标,依靠人民创造历史伟业。</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283435"/>
            <a:ext cx="11515730" cy="6554470"/>
          </a:xfrm>
        </p:spPr>
        <p:txBody>
          <a:bodyPr/>
          <a:lstStyle/>
          <a:p>
            <a:pPr fontAlgn="auto">
              <a:lnSpc>
                <a:spcPct val="150000"/>
              </a:lnSpc>
            </a:pP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(9)坚持党对一切工作的领导的重要性:坚持党的领导,是中国革命、建设和改革事业不断取得胜利的政治保证,具有重要意义。在中国特色社会主义新时代,坚持和加强党的领导,就是要确保党对一切工作的领导,确保党始终总揽全局、协调各方。</a:t>
            </a:r>
            <a:b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(10)坚持党的领导、人民当家作主、依法治国的关系:坚持党的领导、人民当家作主、依法治国有机统一是社会主义政治发展的必然要求。党的领导是人民当家作主和依法治国的根本保证。人民当家作主是社会主义</a:t>
            </a: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sym typeface="+mn-ea"/>
              </a:rPr>
              <a:t>民主政治的本质特征。只有坚持和加强党的领导,才能保证把人民当家作主落实到国家政治生活和社会生活之中。全面依法治国是中国特色社会主义的本质要求和重要保障,必须把党的领导贯彻落实到依法治国全过程和各方面。</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a:latin typeface="微软雅黑" panose="020B0503020204020204" charset="-122"/>
                <a:ea typeface="微软雅黑" panose="020B0503020204020204" charset="-122"/>
                <a:cs typeface="微软雅黑" panose="020B0503020204020204" charset="-122"/>
              </a:rPr>
              <a:t>3.具体运用</a:t>
            </a:r>
          </a:p>
        </p:txBody>
      </p:sp>
      <p:graphicFrame>
        <p:nvGraphicFramePr>
          <p:cNvPr id="5" name="表格 4"/>
          <p:cNvGraphicFramePr/>
          <p:nvPr>
            <p:custDataLst>
              <p:tags r:id="rId1"/>
            </p:custDataLst>
          </p:nvPr>
        </p:nvGraphicFramePr>
        <p:xfrm>
          <a:off x="511175" y="1059180"/>
          <a:ext cx="11242675" cy="4569460"/>
        </p:xfrm>
        <a:graphic>
          <a:graphicData uri="http://schemas.openxmlformats.org/drawingml/2006/table">
            <a:tbl>
              <a:tblPr firstRow="1" bandRow="1">
                <a:tableStyleId>{5940675A-B579-460E-94D1-54222C63F5DA}</a:tableStyleId>
              </a:tblPr>
              <a:tblGrid>
                <a:gridCol w="1776095"/>
                <a:gridCol w="9466580"/>
              </a:tblGrid>
              <a:tr h="228473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党为什么要做某一件事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①由党的性质和宗旨决定;②由党的地位决定;③由党的执政理念决定;④是党加强自身建设的需要;⑤是坚持依法治国的需要。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8473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党怎样做某一件事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坚持中国特色社会主义理论体系的指导地位;②坚持党的宗旨;③坚持科学执政、民主执政、依法执政;④坚持立党为公,执政为民的执政理念;⑤完善党的领导方式;⑥加强党的自身建设;⑦发挥党员的先锋模范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7324a124-aaf9-449e-a935-0ad9cd1c0a17}"/>
  <p:tag name="TABLE_ENDDRAG_ORIGIN_RECT" val="746*439"/>
  <p:tag name="TABLE_ENDDRAG_RECT" val="122*85*746*439"/>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8963a9ea-8d67-488b-997e-323ecb2e8b5f}"/>
  <p:tag name="TABLE_ENDDRAG_ORIGIN_RECT" val="838*440"/>
  <p:tag name="TABLE_ENDDRAG_RECT" val="42*49*838*440"/>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0008e496-9906-4fae-ad99-2e2df6c57c9f}"/>
  <p:tag name="TABLE_ENDDRAG_ORIGIN_RECT" val="847*349"/>
  <p:tag name="TABLE_ENDDRAG_RECT" val="33*62*847*349"/>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279153a7-b210-4e71-ad6a-66549e25c3bd}"/>
  <p:tag name="TABLE_ENDDRAG_ORIGIN_RECT" val="870*420"/>
  <p:tag name="TABLE_ENDDRAG_RECT" val="29*79*870*420"/>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dde420c3-705d-46fe-9437-426441b60a13}"/>
  <p:tag name="TABLE_ENDDRAG_ORIGIN_RECT" val="852*382"/>
  <p:tag name="TABLE_ENDDRAG_RECT" val="53*93*852*382"/>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823ca335-8079-4c0d-bae4-20f2f2eb0eb4}"/>
  <p:tag name="TABLE_ENDDRAG_ORIGIN_RECT" val="923*429"/>
  <p:tag name="TABLE_ENDDRAG_RECT" val="19*72*923*429"/>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9e0378d5-3dc2-46e5-b163-5e7a2cd9730b}"/>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6e1fd31e-1672-4961-a565-3c63d65c6c28}"/>
  <p:tag name="TABLE_ENDDRAG_ORIGIN_RECT" val="865*221"/>
  <p:tag name="TABLE_ENDDRAG_RECT" val="35*266*865*221"/>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d13321cc-c735-4870-8e10-b413ff0316e3}"/>
  <p:tag name="TABLE_ENDDRAG_ORIGIN_RECT" val="885*475"/>
  <p:tag name="TABLE_ENDDRAG_RECT" val="44*40*885*475"/>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869a5265-2883-4d77-8995-26c3a626f358}"/>
  <p:tag name="TABLE_ENDDRAG_ORIGIN_RECT" val="854*405"/>
  <p:tag name="TABLE_ENDDRAG_RECT" val="43*82*854*405"/>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dd353285-db09-4876-ae70-5415cf2d8e6a}"/>
  <p:tag name="TABLE_ENDDRAG_ORIGIN_RECT" val="859*418"/>
  <p:tag name="TABLE_ENDDRAG_RECT" val="42*57*859*418"/>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7324a124-aaf9-449e-a935-0ad9cd1c0a17}"/>
  <p:tag name="TABLE_ENDDRAG_ORIGIN_RECT" val="821*407"/>
  <p:tag name="TABLE_ENDDRAG_RECT" val="71*89*821*407"/>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cbbac4b9-ce09-4972-b919-3b7f7a2b3f6d}"/>
  <p:tag name="TABLE_ENDDRAG_ORIGIN_RECT" val="925*476"/>
  <p:tag name="TABLE_ENDDRAG_RECT" val="17*64*925*476"/>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42dde2f0-6b85-49fe-b303-4683e75ff4d3}"/>
  <p:tag name="TABLE_ENDDRAG_ORIGIN_RECT" val="880*439"/>
  <p:tag name="TABLE_ENDDRAG_RECT" val="26*68*880*439"/>
</p:tagLst>
</file>

<file path=ppt/tags/tag22.xml><?xml version="1.0" encoding="utf-8"?>
<p:tagLst xmlns:a="http://schemas.openxmlformats.org/drawingml/2006/main" xmlns:r="http://schemas.openxmlformats.org/officeDocument/2006/relationships" xmlns:p="http://schemas.openxmlformats.org/presentationml/2006/main">
  <p:tag name="KSO_WM_UNIT_TABLE_BEAUTIFY" val="smartTable{42dde2f0-6b85-49fe-b303-4683e75ff4d3}"/>
  <p:tag name="TABLE_ENDDRAG_ORIGIN_RECT" val="880*421"/>
  <p:tag name="TABLE_ENDDRAG_RECT" val="26*68*880*421"/>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3c7f6d63-4f11-4f97-a996-4d53ba5ec94e}"/>
  <p:tag name="TABLE_ENDDRAG_ORIGIN_RECT" val="906*463"/>
  <p:tag name="TABLE_ENDDRAG_RECT" val="29*53*906*463"/>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4c934b0c-8d32-465b-89c1-c2768ccee51b}"/>
  <p:tag name="TABLE_ENDDRAG_ORIGIN_RECT" val="884*408"/>
  <p:tag name="TABLE_ENDDRAG_RECT" val="21*70*884*408"/>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5315f94c-8039-46bc-8038-4b914c0c9184}"/>
  <p:tag name="TABLE_ENDDRAG_ORIGIN_RECT" val="874*421"/>
  <p:tag name="TABLE_ENDDRAG_RECT" val="36*88*874*421"/>
</p:tagLst>
</file>

<file path=ppt/tags/tag26.xml><?xml version="1.0" encoding="utf-8"?>
<p:tagLst xmlns:a="http://schemas.openxmlformats.org/drawingml/2006/main" xmlns:r="http://schemas.openxmlformats.org/officeDocument/2006/relationships" xmlns:p="http://schemas.openxmlformats.org/presentationml/2006/main">
  <p:tag name="KSO_WM_UNIT_TABLE_BEAUTIFY" val="smartTable{dde4679f-5840-4629-bb99-991e0e9f89cf}"/>
  <p:tag name="TABLE_ENDDRAG_ORIGIN_RECT" val="864*350"/>
  <p:tag name="TABLE_ENDDRAG_RECT" val="33*86*864*350"/>
</p:tagLst>
</file>

<file path=ppt/tags/tag27.xml><?xml version="1.0" encoding="utf-8"?>
<p:tagLst xmlns:a="http://schemas.openxmlformats.org/drawingml/2006/main" xmlns:r="http://schemas.openxmlformats.org/officeDocument/2006/relationships" xmlns:p="http://schemas.openxmlformats.org/presentationml/2006/main">
  <p:tag name="KSO_WM_UNIT_TABLE_BEAUTIFY" val="smartTable{690f17df-9993-42b6-a78c-c6ee6f090f34}"/>
  <p:tag name="TABLE_ENDDRAG_ORIGIN_RECT" val="858*343"/>
  <p:tag name="TABLE_ENDDRAG_RECT" val="46*82*858*343"/>
</p:tagLst>
</file>

<file path=ppt/tags/tag28.xml><?xml version="1.0" encoding="utf-8"?>
<p:tagLst xmlns:a="http://schemas.openxmlformats.org/drawingml/2006/main" xmlns:r="http://schemas.openxmlformats.org/officeDocument/2006/relationships" xmlns:p="http://schemas.openxmlformats.org/presentationml/2006/main">
  <p:tag name="KSO_WM_UNIT_TABLE_BEAUTIFY" val="smartTable{b1520111-783f-4832-a5a3-b19a1371be2b}"/>
  <p:tag name="TABLE_ENDDRAG_ORIGIN_RECT" val="907*457"/>
  <p:tag name="TABLE_ENDDRAG_RECT" val="32*42*907*457"/>
</p:tagLst>
</file>

<file path=ppt/tags/tag29.xml><?xml version="1.0" encoding="utf-8"?>
<p:tagLst xmlns:a="http://schemas.openxmlformats.org/drawingml/2006/main" xmlns:r="http://schemas.openxmlformats.org/officeDocument/2006/relationships" xmlns:p="http://schemas.openxmlformats.org/presentationml/2006/main">
  <p:tag name="KSO_WM_UNIT_TABLE_BEAUTIFY" val="smartTable{e9b8ec96-b200-43a1-bc73-668b7dbe6fc1}"/>
  <p:tag name="TABLE_ENDDRAG_ORIGIN_RECT" val="869*306"/>
  <p:tag name="TABLE_ENDDRAG_RECT" val="44*89*869*306"/>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7324a124-aaf9-449e-a935-0ad9cd1c0a17}"/>
  <p:tag name="TABLE_ENDDRAG_ORIGIN_RECT" val="821*407"/>
  <p:tag name="TABLE_ENDDRAG_RECT" val="71*89*821*407"/>
</p:tagLst>
</file>

<file path=ppt/tags/tag30.xml><?xml version="1.0" encoding="utf-8"?>
<p:tagLst xmlns:a="http://schemas.openxmlformats.org/drawingml/2006/main" xmlns:r="http://schemas.openxmlformats.org/officeDocument/2006/relationships" xmlns:p="http://schemas.openxmlformats.org/presentationml/2006/main">
  <p:tag name="KSO_WM_UNIT_TABLE_BEAUTIFY" val="smartTable{f93a0f95-f740-40b3-909c-8a4840af6df4}"/>
  <p:tag name="TABLE_ENDDRAG_ORIGIN_RECT" val="885*359"/>
  <p:tag name="TABLE_ENDDRAG_RECT" val="40*83*885*359"/>
</p:tagLst>
</file>

<file path=ppt/tags/tag31.xml><?xml version="1.0" encoding="utf-8"?>
<p:tagLst xmlns:a="http://schemas.openxmlformats.org/drawingml/2006/main" xmlns:r="http://schemas.openxmlformats.org/officeDocument/2006/relationships" xmlns:p="http://schemas.openxmlformats.org/presentationml/2006/main">
  <p:tag name="KSO_WM_UNIT_TABLE_BEAUTIFY" val="smartTable{812c7b57-4df8-487e-98dc-c972a3060882}"/>
  <p:tag name="TABLE_ENDDRAG_ORIGIN_RECT" val="859*377"/>
  <p:tag name="TABLE_ENDDRAG_RECT" val="38*81*859*377"/>
</p:tagLst>
</file>

<file path=ppt/tags/tag32.xml><?xml version="1.0" encoding="utf-8"?>
<p:tagLst xmlns:a="http://schemas.openxmlformats.org/drawingml/2006/main" xmlns:r="http://schemas.openxmlformats.org/officeDocument/2006/relationships" xmlns:p="http://schemas.openxmlformats.org/presentationml/2006/main">
  <p:tag name="KSO_WM_UNIT_TABLE_BEAUTIFY" val="smartTable{9690c1fc-6d86-42ef-9108-d5e424e7c65a}"/>
  <p:tag name="TABLE_ENDDRAG_ORIGIN_RECT" val="856*394"/>
  <p:tag name="TABLE_ENDDRAG_RECT" val="41*92*856*394"/>
</p:tagLst>
</file>

<file path=ppt/tags/tag33.xml><?xml version="1.0" encoding="utf-8"?>
<p:tagLst xmlns:a="http://schemas.openxmlformats.org/drawingml/2006/main" xmlns:r="http://schemas.openxmlformats.org/officeDocument/2006/relationships" xmlns:p="http://schemas.openxmlformats.org/presentationml/2006/main">
  <p:tag name="KSO_WM_UNIT_TABLE_BEAUTIFY" val="smartTable{82090455-1866-46aa-9a48-67008c6824a5}"/>
  <p:tag name="TABLE_ENDDRAG_ORIGIN_RECT" val="882*413"/>
  <p:tag name="TABLE_ENDDRAG_RECT" val="33*75*882*413"/>
</p:tagLst>
</file>

<file path=ppt/tags/tag34.xml><?xml version="1.0" encoding="utf-8"?>
<p:tagLst xmlns:a="http://schemas.openxmlformats.org/drawingml/2006/main" xmlns:r="http://schemas.openxmlformats.org/officeDocument/2006/relationships" xmlns:p="http://schemas.openxmlformats.org/presentationml/2006/main">
  <p:tag name="KSO_WM_UNIT_TABLE_BEAUTIFY" val="smartTable{0740b780-c04c-499a-bdfb-2d63822befa9}"/>
  <p:tag name="TABLE_ENDDRAG_ORIGIN_RECT" val="886*338"/>
  <p:tag name="TABLE_ENDDRAG_RECT" val="36*90*886*338"/>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97a99ea2-dba9-448c-9917-1726ab0bf9b4}"/>
  <p:tag name="TABLE_ENDDRAG_ORIGIN_RECT" val="921*441"/>
  <p:tag name="TABLE_ENDDRAG_RECT" val="26*76*921*441"/>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27244cec-faf4-4886-a68a-497cbbb677c7}"/>
  <p:tag name="TABLE_ENDDRAG_ORIGIN_RECT" val="854*317"/>
  <p:tag name="TABLE_ENDDRAG_RECT" val="48*148*854*317"/>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517ac3f8-0294-4f64-8047-80b1e69cb531}"/>
  <p:tag name="TABLE_ENDDRAG_ORIGIN_RECT" val="851*313"/>
  <p:tag name="TABLE_ENDDRAG_RECT" val="38*182*851*313"/>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ce2c8653-d44c-4852-a674-1feabc83cc9d}"/>
  <p:tag name="TABLE_ENDDRAG_ORIGIN_RECT" val="856*401"/>
  <p:tag name="TABLE_ENDDRAG_RECT" val="39*99*856*401"/>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343526e5-16f1-489d-b61c-33cbcf0493f0}"/>
  <p:tag name="TABLE_ENDDRAG_ORIGIN_RECT" val="872*426"/>
  <p:tag name="TABLE_ENDDRAG_RECT" val="40*74*872*426"/>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26aafa0e-afe0-4ee4-bf45-7ba238fa8e36}"/>
  <p:tag name="TABLE_ENDDRAG_ORIGIN_RECT" val="839*336"/>
  <p:tag name="TABLE_ENDDRAG_RECT" val="34*128*839*336"/>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4864</Words>
  <Application>WPS 演示</Application>
  <PresentationFormat>自定义</PresentationFormat>
  <Paragraphs>461</Paragraphs>
  <Slides>115</Slides>
  <Notes>0</Notes>
  <HiddenSlides>0</HiddenSlides>
  <MMClips>0</MMClips>
  <ScaleCrop>false</ScaleCrop>
  <HeadingPairs>
    <vt:vector size="4" baseType="variant">
      <vt:variant>
        <vt:lpstr>主题</vt:lpstr>
      </vt:variant>
      <vt:variant>
        <vt:i4>1</vt:i4>
      </vt:variant>
      <vt:variant>
        <vt:lpstr>幻灯片标题</vt:lpstr>
      </vt:variant>
      <vt:variant>
        <vt:i4>115</vt:i4>
      </vt:variant>
    </vt:vector>
  </HeadingPairs>
  <TitlesOfParts>
    <vt:vector size="116" baseType="lpstr">
      <vt:lpstr>Office 主题​​</vt:lpstr>
      <vt:lpstr>幻灯片 1</vt:lpstr>
      <vt:lpstr>专题八  当代国际社会</vt:lpstr>
      <vt:lpstr>幻灯片 3</vt:lpstr>
      <vt:lpstr>幻灯片 4</vt:lpstr>
      <vt:lpstr>幻灯片 5</vt:lpstr>
      <vt:lpstr>  考情解读</vt:lpstr>
      <vt:lpstr>幻灯片 7</vt:lpstr>
      <vt:lpstr>幻灯片 8</vt:lpstr>
      <vt:lpstr>  知识体系构建</vt:lpstr>
      <vt:lpstr>幻灯片 10</vt:lpstr>
      <vt:lpstr>  考点1   国际社会的成员</vt:lpstr>
      <vt:lpstr>幻灯片 12</vt:lpstr>
      <vt:lpstr>幻灯片 13</vt:lpstr>
      <vt:lpstr>幻灯片 14</vt:lpstr>
      <vt:lpstr>幻灯片 15</vt:lpstr>
      <vt:lpstr>幻灯片 16</vt:lpstr>
      <vt:lpstr>幻灯片 17</vt:lpstr>
      <vt:lpstr>幻灯片 18</vt:lpstr>
      <vt:lpstr>幻灯片 19</vt:lpstr>
      <vt:lpstr>考点2   坚持国家利益至上</vt:lpstr>
      <vt:lpstr> (2)国家利益是国际关系的决定性因素。 [2019全国卷Ⅰ第18题]</vt:lpstr>
      <vt:lpstr>(3)国际关系的实质是一种利益关系。 　　维护国家利益是主权国家对外活动的出发点和落脚点。任何国家都不应以维护本国国家利益为由,侵犯别国的主权和安全,干涉别国的内政。侵犯别国主权、干涉别国内政的行为,是非正义的、错误的,应当受到谴责和反对。</vt:lpstr>
      <vt:lpstr>2.坚定地维护我国的国家利益 </vt:lpstr>
      <vt:lpstr>拓展延伸 　　全面理解我国的国家利益[新教材内容] 　　我国的国家利益主要包括国家主权,国家安全,领土完整,国家统一,我国宪法确立的国家政治制度和社会大局稳定,经济社会可持续发展的基本保障。其中,国家主权,国家安全,领土完整,国家统一,是我国的核心利益。 特别提醒  1.国家间存在共同利益,但不能认为国家间的根本利益是一致的。国家性质不同,利益追求不同。各国既存在某些共同利益,也存在利益差别乃至对立,既合作又竞争。</vt:lpstr>
      <vt:lpstr> 2.不能认为任何国家的国家利益都是人民意志的体现。国家具有阶级性,国家利益首先体现了占统治地位的阶级的利益,而不是人民的利益。 3.不能认为国家利益是影响国际关系的唯一因素,也不能认为任何国家的国家利益与本国人民的根本利益都是一致的。 4.维护国家利益是主权国家对外活动的出发点和落脚点,注意出发点和落脚点是维护本国的国家利益而不是维护国家间的共同利益。 5.中国积极参与国际事务、承担国际责任,并不意味着中国可以牺牲本国的国家利益。</vt:lpstr>
      <vt:lpstr>考点3　世界政治经济发展的基本趋势</vt:lpstr>
      <vt:lpstr>幻灯片 27</vt:lpstr>
      <vt:lpstr>幻灯片 28</vt:lpstr>
      <vt:lpstr>名师点拨 　　                 全面理解和平与发展 1.当前国际局势的基本态势是总体和平、局部战乱,总体缓和、局部紧张,总体稳定、局部动荡。 2.和平是发展的前提,没有和平就谈不上发展;发展是和平的保障。二者相辅相成,发展需要和平,和平离不开发展。 3.只有在和平的环境中,才更有利于发展,但并不是先求和平,然后求发展。和平与发展问题的解决,不分谁先谁后,二者必须同时进行。</vt:lpstr>
      <vt:lpstr>2.建立国际政治经济新秩序 (1)内容 ①从政治上看,就是要保障各国享有主权平等和内政不受干涉的权利,保障各国享有平等参与国际事务的权利。 ②从经济上看,就是要保障各国特别是广大发展中国家享有平等的发展权利。 ③从文化上看,就是要保障各个民族和各种文明共同发展的权利。</vt:lpstr>
      <vt:lpstr>(2)中国主张</vt:lpstr>
      <vt:lpstr>幻灯片 32</vt:lpstr>
      <vt:lpstr>辨析比较 　　　区分经济全球化和世界多极化</vt:lpstr>
      <vt:lpstr>幻灯片 34</vt:lpstr>
      <vt:lpstr>4.当前激烈的国际竞争 (1)原因。 　　世界格局的变化,各国目标的调整,形成了国家间既合作又竞争的局面。 (2)表现。 　　国际竞争表现在各个领域,有经济竞争、文化竞争、军备竞争、人才竞争、科技竞争等。 (3)实质。 　　当前国际竞争的实质是以经济和科技实力为基础的综合国力的较量。 (4)各国的应对。 　　很多国家都以发展经济和科技作为国家的战略重点,努力增强自己的综合国力,力图在世界格局中占据有利地位。</vt:lpstr>
      <vt:lpstr>拓展延伸                                 综合国力 　　综合国力是指一个国家生存和发展所拥有的各方面力量(经济实力、科技实力、国防实力、文化实力、民族凝聚力等)的总和。它不是各种力量的简单相加,而是多方力量的协调发展。它是衡量一国国际地位、作用和影响的重要尺度,一个国家能否增强以经济和科技实力为基础的综合国力,最终将决定该国在国际上的地位。</vt:lpstr>
      <vt:lpstr>(5)面对当前的国际形势我国的应对策略 ①我国应抓住和利用好重要战略机遇期,全面把握机遇,沉着应对挑战,增强综合国力,全面建成小康社会,把我国建设成富强民主文明和谐美丽的社会主义现代化强国,实现中华民族伟大复兴。 ②实施科教兴国和人才强国战略,大力抢建科技创新、增强核心竞争力和国家实力。 ③大力弘扬民族精神,优先发展教育和科技,为经济建设提供正确的方向保证、不竭的精神动力和强大的智力支持。</vt:lpstr>
      <vt:lpstr>④倡导建立以和平共处五项原则为基础的有利于世界和平与发展的国际政治经济新秩序。 ⑤坚持独立自主的和平外交政策。 ⑥坚持和平发展道路,积极参与国际事务,在国际事务中发挥负责任大国的作用。 </vt:lpstr>
      <vt:lpstr>归纳总结      两方面把握主权国家(或中国)在国际上的行为 (1)为什么:主权国家的权利、义务;国家利益;联合国的宗旨、原则;时代主题;世界多极化的发展趋势;当前国际竞争的实质;外交政策、主张;具体意义。 (2)怎么做:行使权利、履行义务;遵守《联合国宪章》的宗旨、原则;维护自身利益的同时兼顾他国合理关切;反对霸权主义、强权政治,建立国际新秩序(中国:坚持独立自主的和平外交政策,坚持和平发展道路,发挥负责任大国的作用)。</vt:lpstr>
      <vt:lpstr>考点4   我国的外交政策</vt:lpstr>
      <vt:lpstr>幻灯片 41</vt:lpstr>
      <vt:lpstr>特别提醒 　我国外交政策的基本立场包括捍卫国家的独立、主权、领土完整和立场态度自主两层意义,不结盟是这一立场的重要体现;我国外交政策的宗旨顺应当今时代的主题,符合《联合国宪章》的宗旨;我国主张以和平共处五项原则为基础建立国际政治经济新秩序。 名师点拨 　区分我国外交政策的基本目标和首要目标 　　维护我国的主权、安全和发展利益,促进世界的和平与发展,是我国外交政策的基本目标。我国外交政策的基本目标有国内和国际两个层次。就国内而言,国家的主权、安全和发展利益,是一国能否自立于世界民族之林的重要条件,也是国家安全有无保障的基本标志。这就是说,在外交活动中,维护我国的主权、安全和发展利益,是我国外交政策的首要目标。由此可见,基本目标包含着首要目标。</vt:lpstr>
      <vt:lpstr>幻灯片 43</vt:lpstr>
      <vt:lpstr>3.我国的外交成就及其原因 (1)我国的主要外交成就。 　　中国外交政策的实践充分说明:中国是维护世界和平与稳定的积极因素和坚定力量,是促进世界经济发展的重要力量,在国际事务中的代表性和话语权进一步增强,发挥着负责任大国的作用。中国同世界的关系发生了历史性变化,正日益走近世界舞台中央,不断为人类作出更大贡献。 (2)我国取得外交成就的原因。 ①改革开放以来,我国的建设成就举世瞩目,国际地位日益提高。 ②随着我国综合国力的增强,我国肩负国际责任的能力不断提高。</vt:lpstr>
      <vt:lpstr>幻灯片 45</vt:lpstr>
      <vt:lpstr>幻灯片 46</vt:lpstr>
      <vt:lpstr>幻灯片 47</vt:lpstr>
      <vt:lpstr>幻灯片 48</vt:lpstr>
      <vt:lpstr>幻灯片 49</vt:lpstr>
      <vt:lpstr>(3)如何实现。 </vt:lpstr>
      <vt:lpstr>幻灯片 51</vt:lpstr>
      <vt:lpstr>幻灯片 52</vt:lpstr>
      <vt:lpstr>  考法1   国际组织</vt:lpstr>
      <vt:lpstr>        1　[2020全国卷Ⅱ,18,4]2019年8月7日,包括中国在内的46个国家和地区作为首批签约方签署了《联合国关于调解所产生的国际和解协议公约》。该公约旨在解决国际商事调解达成的和解协议的跨境执行问题,允许在国际商业纠纷中执行和解协议的一方直接诉诸缔约一方的法院,以获得司法救济。该公约的签订 ①是健全国际商事争端解决机制的重要举措 ②是对缔约方司法主权的进一步限制和约束 ③体现了联合国协调国际经济关系的重要作用 ④表明多边主义成为各国处理利益冲突的公认原则　　　　 　　　　　　 　　　　　　  A.①② B.①③ C.②④ D.③④</vt:lpstr>
      <vt:lpstr>解析   本题考查签署《联合国关于调解所产生的国际和解协议公约》的意义。该公约旨在解决国际商事调解达成的和解协议的跨境执行问题,表明该公约的签订是健全国际商事争端解决机制的重要举措,也突出了联合国协调国际经济关系的重要作用,①③符合题意。允许在国际商业纠纷中执行和解协议一方直接诉诸缔约一方的法院以获得司法救济,是对执行和解协议一方的保护,也是对缔约一方司法主权的尊重,并不是对缔约方司法主权的进一步限制和约束,②说法错误。“多边主义成为各国处理利益冲突的公认原则”不符合国际社会事实,④排除。</vt:lpstr>
      <vt:lpstr>解后反思　本题取材新颖,离学生实际生活较远,属于关注较少的类型,因此解答本题需要考生认真审读材料获取关键信息,结合选项作出准确判断。解答时,需要注意“缔约方司法主权”“多边主义”等概念。 </vt:lpstr>
      <vt:lpstr>  考法2   国际关系</vt:lpstr>
      <vt:lpstr>        2　[2020海南高考,11,2]新中国成立以来,中俄关系走过了一段不平凡的历程,从友好国家到建设性伙伴关系,从战略协作伙伴关系到全面战略协作伙伴关系,再到新时代全面战略协作伙伴关系,双方关系定位经历数次提升,中俄友好不断向前。由此可见 ①中俄之间交往日益频繁,相互依存日益紧密　②竞争与冲突是国际关系的主要形式　③国家间的共同利益是中俄合作的基础　④中俄奉行共同的外交政策 A.①② B.①③ C.②④ D.③④</vt:lpstr>
      <vt:lpstr>解析   “从友好国家到建设性伙伴关系,从战略协作伙伴关系到全面战略协作伙伴关系,再到新时代全面战略协作伙伴关系,双方关系定位经历数次提升,中俄友好不断向前”体现了中俄之间交往日益频繁,相互依存日益紧密,①符合题意。材料反映的是中俄两国的合作,未涉及两国的竞争与冲突,②不符合题意。材料反映了中俄两国的合作不断深化,这是因为国家间的共同利益是中俄合作的基础(国家利益决定国际关系),③符合题意。由于国家性质和国家利益不同,中俄奉行不同的外交政策,④错误。</vt:lpstr>
      <vt:lpstr>解后反思　本题以中俄友好不断向前发展的历程为情境,考查考生对国际关系相关知识的理解。中俄之间有共同的利益,这是两国合作的基础,但不能认为两国的根本利益相同,也不能认为两国的具体利益完全一致。国际关系是由国家利益决定的,不能认为国际关系瞬息万变。</vt:lpstr>
      <vt:lpstr>  考法3   对时代主题、世界多极化和国际新秩序的认识</vt:lpstr>
      <vt:lpstr>       3　[2020全国卷Ⅲ,39,12]阅读材料,完成下列要求。 　　新型冠状病毒肺炎是近百年来人类遭遇的影响范围最广的全球性大流行病,对全世界是一次严重危机和严峻考验。人类生命安全和健康面临重大威胁。       面对突如其来、来势汹汹的疫情天灾,中国果断打响疫情防控阻击战,把人民生命安全和身体健康放在第一位,采取最全面最严格最彻底的防控措施,取得了抗击疫情重大战略成果。中国始终秉持人类命运共同体理念,肩负大国担当,同其他国家并肩作战、共克时艰,毫无保留同各方分享防控和救治经验,尽己所能向国际社会提供人道主义援助,支持全球抗击疫情。</vt:lpstr>
      <vt:lpstr>      2020年3月26日,国家主席习近平出席二十国集团领导人特别峰会并发表《携手抗疫 共克时艰》讲话,倡议打好新冠肺炎疫情防控全球阻击战,有效开展国际联防联控,积极支持国际组织发挥作用,加强国际宏观经济政策协调。 　　结合材料并运用政治生活知识,分析打赢新冠肺炎疫情防控全球阻击战为什么要秉持人类命运共同体理念。    </vt:lpstr>
      <vt:lpstr>幻灯片 64</vt:lpstr>
      <vt:lpstr>答案           经济全球化背景下,国家之间交往日益频繁、相互依存日益紧密,在重大传染性疾病面前各国都难以独善其身;全球疫情防控,事关维护全球公共卫生安全,事关人类前途命运;只有秉持人类命运共同体理念,团结合作,携手应对,才能打赢疫情防控全球阻击战,恢复经济社会发展,护佑世界和人民康宁。</vt:lpstr>
      <vt:lpstr>解后反思　中国倡导的人类命运共同体理念不仅适用于经济领域、政治领域、文化领域,而且适用于影响人类安全和长远发展的环境保护、生物入侵、疾病防治等领域,考生对此需要全面理解。</vt:lpstr>
      <vt:lpstr>  考法4   我国的外交政策</vt:lpstr>
      <vt:lpstr>       4　[2019全国卷Ⅲ,18,4]2018年5月,国家主席习近平在全国生态环境保护大会上发表重要讲话强调,新时代推进生态文明建设,必须坚持共谋全球生态文明建设,深度参与全球环境治理,形成世界环境保护和可持续发展的解决方案,引导应对气候变化国际合作。这一论述 ①表明全球环境治理的价值共识已经形成 ②反映中国拥有全球环境治理的话语主导权 ③彰显中国在全球环境治理中的文化自觉和文化自信 ④表达中国为全球环境治理贡献智慧和力量的责任担当 A.①② B.①④ C.②③ D.③④</vt:lpstr>
      <vt:lpstr>解析   “必须坚持共谋全球……引导应对气候变化国际合作”,彰显了中国在全球环境治理中具有充分的文化自觉和文化自信,也表达了中国为全球环境治理贡献智慧和力量的责任担当,③④正确。全球环境治理的价值观念虽然已经得到很多国家的认可,但并没有形成共识,①排除。中国在全球环境治理中发挥着重要作用,但并不拥有话语主导权,②排除。</vt:lpstr>
      <vt:lpstr> 解后反思     我国在国际社会中发挥着重要作用。一方面,我国提出的一些主张、倡议、理念等得到了世界上许多国家的认可,彰显了我国在全球治理中的文化自信;另一方面,我国主动承担国际责任和义务,发挥着负责任大国的作用。　</vt:lpstr>
      <vt:lpstr>幻灯片 71</vt:lpstr>
      <vt:lpstr>方法1  归因类试题</vt:lpstr>
      <vt:lpstr>解题指导</vt:lpstr>
      <vt:lpstr>       </vt:lpstr>
      <vt:lpstr>       　</vt:lpstr>
      <vt:lpstr>解析    本题属于归因类试题,可从必要性、重要性和可行性角度展开分析。从必要性角度看,和平与发展是当今时代的主题,中国顺应时代发展潮流,积极参与经济全球化,是世界经济增长的主要稳定器和动力源。从重要性角度看,中国为国际社会注入正能量有利于维护世界和平,促进经济发展,推动国际政治经济新秩序的建立;有利于维护我国的国家利益。从可行性角度看,中国坚持正确义利观,在维护自身利益的同时兼顾他国合理关切;中国坚持走和平发展道路,积极推动人类命运共同体建设,为国际社会提供更多公共产品和经验等。</vt:lpstr>
      <vt:lpstr>幻灯片 77</vt:lpstr>
      <vt:lpstr>       </vt:lpstr>
      <vt:lpstr>工建设集新能源汽车的研发、制造、销售等功能于一体的超级工厂,预计年生产纯电动汽车50万辆。 　　2018年,中国新能源汽车产销分别完成127万辆和125.6万辆,比上年分别增长59.9%和61.7%。市场预测,到2028年新能源汽车在中国的销量将超过1 100万辆。        结合材料,运用经济生活知识分析该公司为何在中国投资建设新能源汽车工厂。 </vt:lpstr>
      <vt:lpstr>解析    本题属于归因类试题,可从必要性、重要性和可行性角度展开分析。从必要性角度看,企业经营的目的是营利。该公司在中国投资建设新能源汽车工厂是基于中国新能源汽车产销状况、发展趋势(中国市场大、需求旺盛,到中国投资前景广阔)以及发展现状(中国有强大的产业配套能力,到中国投资能够利用国产供应链降低企业成本)。 从重要性角度看,该公司在中国投资建设新能源汽车工厂有利于该公司降低生产成本,提高经济效益。从可行性角度看,材料第二自然段告诉我们,中国国家政策导向与法规支持(客观条件),这说明中国营商环境好;材料第三自然段告诉我们,该公司具有全球影响力(主观条件),这说明该公司具有市场竞争力。</vt:lpstr>
      <vt:lpstr>幻灯片 81</vt:lpstr>
      <vt:lpstr>方法2  主体分析法在政治生活中的运用</vt:lpstr>
      <vt:lpstr>◆公民 1.常见称谓 　　网民、群众、老百姓、居民、村民、专家学者、张三 (某人)等。 2.与公民相关的知识整合 (1)人民的地位:我国是人民民主专政的社会主义国家,人民当家作主,是国家的主人。 (2)人民民主的特点:最广泛、最真实、最管用。 (3)人民与国家的关系:人民是国家的主人,国家权力来源于人民。 (4)公民的政治权利:①选举权和被选举权;②政治自由;③监督权。</vt:lpstr>
      <vt:lpstr>(5)公民的政治义务:①维护国家统一和民族团结;②遵守宪法和法律;③维护国家安全、荣誉和利益;④服兵役和参加民兵组织。 (6)公民参与政治生活要遵循的三个基本原则:①坚持公民在法律面前一律平等的原则;②坚持权利与义务统一的原则;③坚持个人利益与国家利益相结合的原则。 (7)公民参与政治生活的五个途径:①民主选举;②民主协商;③民主决策;④民主管理;⑤民主监督。 </vt:lpstr>
      <vt:lpstr>(8)公民参与民主决策的四种方式:①社情民意反映制度;②专家咨询制度;③重大事项社会公示制度;④社会听证制度。 (9)公民参与民主监督的渠道:①信访制度;②人大代表联系群众制度;③舆论监督制度;④监督听证会、民主评议会等。 (10)公民有序的政治参与:公民应遵守宪法和法律,做到有序地参与政治生活。 (11)公民享有的四项基本民主权利:①知情权;②参与权;③表达权;④监督权。 </vt:lpstr>
      <vt:lpstr>3.具体运用</vt:lpstr>
      <vt:lpstr>◆政府 1.常见称谓 　　国务院、地方各级政府(省、市、县、乡政府等)、政府领导人(总理、省长、县长、镇长等)、政府机构(公安部、国家发改委、财政部、审计署、央行、教育部、公安局、财政局、物价局等)、政府工作人员等。 2.与政府相关的知识整合 (1)政府的性质:国家权力机关的执行机关,是国家行政机关。 (2)政府的宗旨:为人民服务。 (3)政府工作的基本原则:对人民负责。要求:①坚持为人民服务的工作态度;②树立求真务实的工作作风;③坚持从群众中来到群众中去的工作方法。</vt:lpstr>
      <vt:lpstr>(4)政府的基本职能:①保障人民民主和维护国家长治久安。②组织社会主义经济建设。③组织社会主义文化建设。④加强社会建设。⑤推进生态文明建设。 (5)建设服务型政府:我国正在深化政府机构改革和行政体制改革,转变政府职能,深化简政放权,创新监管方式,增强政府公信力和执行力,建设人民满意的服务型政府。 (6)依法行政:政府要坚持法定职责必须为、法无授权不可为,勇于负责、敢于担当,坚决纠正不作为、乱作为,坚决克服懒政、怠政,坚决惩处失职、渎职。</vt:lpstr>
      <vt:lpstr>(7)政府决策:政府必须审慎行使权力,坚持科学决策、民主决策和依法决策。 (8)政府自觉接受监督:政府的权力是人民赋予的,政府行使权力时必须接受人民的监督。有效制约和监督权力的关键是要健全权力运行的制约和监督体系:一靠民主,二靠法制。 (9)政务公开:政府坚持以公开为常态、不公开为例外原则,推进决策公开、执行公开、管理公开、服务公开、结果公开。</vt:lpstr>
      <vt:lpstr>3.具体运用</vt:lpstr>
      <vt:lpstr>幻灯片 91</vt:lpstr>
      <vt:lpstr>◆人大(人大代表) 1.常见称谓 (1)人大:全国人大、全国人大常委会、地方各级人大、地方各级人大常委会等。  (2)人大代表:人大代表、人大代表某某等。 </vt:lpstr>
      <vt:lpstr>2.与人大(人大代表)相关的知识整合</vt:lpstr>
      <vt:lpstr>幻灯片 94</vt:lpstr>
      <vt:lpstr>3.具体运用</vt:lpstr>
      <vt:lpstr>◆中国共产党 1.常见称谓 　　中共中央、中央政治局、中央政治局常委、省委、市委、党支部、总书记、省委书记、市委书记、某党支部书记等。 2.与中国共产党相关的知识整合 (1)性质:中国共产党是中国工人阶级的先锋队,同时是中国人民和中华民族的先锋队。 (2)宗旨:全心全意为人民服务。 (3)地位:中国共产党是执政党,是中国特色社会主义事业的领导核心。 </vt:lpstr>
      <vt:lpstr>(4)指导思想:马列主义、毛泽东思想、邓小平理论、“三个代表”重要思想、科学发展观、习近平新时代中国特色社会主义思想。 (5)基本执政方式:依法执政。 (6)领导方式:政治领导、思想领导、组织领导。 (7)执政理念:立党为公、执政为民。 (8)实现最广大人民的根本利益:中国共产党坚持人民主体地位,坚持立党为公、执政为民,践行全心全意为人民服务的根本宗旨,把党的群众路线贯彻到治国理政全部活动之中,把人民对美好生活的向往作为奋斗目标,依靠人民创造历史伟业。</vt:lpstr>
      <vt:lpstr>(9)坚持党对一切工作的领导的重要性:坚持党的领导,是中国革命、建设和改革事业不断取得胜利的政治保证,具有重要意义。在中国特色社会主义新时代,坚持和加强党的领导,就是要确保党对一切工作的领导,确保党始终总揽全局、协调各方。 (10)坚持党的领导、人民当家作主、依法治国的关系:坚持党的领导、人民当家作主、依法治国有机统一是社会主义政治发展的必然要求。党的领导是人民当家作主和依法治国的根本保证。人民当家作主是社会主义民主政治的本质特征。只有坚持和加强党的领导,才能保证把人民当家作主落实到国家政治生活和社会生活之中。全面依法治国是中国特色社会主义的本质要求和重要保障,必须把党的领导贯彻落实到依法治国全过程和各方面。</vt:lpstr>
      <vt:lpstr>3.具体运用</vt:lpstr>
      <vt:lpstr>◆民主党派、人民政协 1.常见称谓 (1)民主党派:各民主党派、各民主党派中央、各民主党派负责人、民革、民盟、民建、民进、农工党、中国致公党、九三学社、台盟等。 (2)人民政协:中国人民政治协商会议、人民政协、政协委员等。</vt:lpstr>
      <vt:lpstr>2.与民主党派、人民政协相关的知识整合</vt:lpstr>
      <vt:lpstr>3.具体运用</vt:lpstr>
      <vt:lpstr>◆主权国家和国际组织 1.常见称谓 (1)主权国家:中国、美国、俄罗斯等。 (2)国际组织:联合国、欧盟、东盟、世贸组织、亚太经合组织、亚投行等。 2.与主权国家相关的知识整合 (1)地位:国际社会最基本的成员、国际关系的主要参加者。 (2)构成要素:人口、领土、政权、主权。 (3)主权的重要性:主权作为国家统一而不可分割的最高权力,是一个国家的生命和灵魂。 </vt:lpstr>
      <vt:lpstr>(4)基本权利:独立权、平等权、自卫权、管辖权。 (5)基本义务:不侵犯别国、不干涉他国内政、以和平方式解决国际争端。 (6)国际关系的决定性因素:国家利益。维护国家利益是主权国家对外活动的出发点和落脚点,国家间的共同利益是国家合作的基础,而利益对立则是引起国家冲突的根源。 (7)当今时代的主题:和平与发展。 (8)建立国际新秩序:建立以和平共处五项原则为基础的有利于世界和平与发展的国际新秩序。 (9)当今国际格局:世界多极化深入发展。</vt:lpstr>
      <vt:lpstr>(10)当前国际竞争的实质:以经济和科技实力为基础的综合国力的较量。 (11)我国外交政策的基本内容。 ①宗旨:维护世界和平、促进共同发展; ②基本目标:维护我国的主权、安全和发展利益,促进世界的和平与发展; ③基本立场:独立自主; ④基本准则:和平共处五项原则。 (12)我国坚持和平发展道路,推动构建人类命运共同体。</vt:lpstr>
      <vt:lpstr>3.与国际组织相关的知识整合</vt:lpstr>
      <vt:lpstr>4.具体运用</vt:lpstr>
      <vt:lpstr>热点   书写构建人类命运共同体的战“疫”篇章 </vt:lpstr>
      <vt:lpstr>　</vt:lpstr>
      <vt:lpstr>素材解读 素材一　坚持推动构建人类命运共同体,是习近平新时代中国特色社会主义思想的重要组成部分,是新时代中国特色大国外交的重要内容。这一理念顺应时代潮流、直面现实问题、回应各方关切、符合各国利益,体现了中华文化“天下大同”“和合共生”的思想,体现了全人类共同的向往和价值追求,是中国共产党人为世界谋和平与发展、为解决人类问题贡献的中国智慧和中国方案。</vt:lpstr>
      <vt:lpstr>角度1　人类命运共同体理念与中华优秀传统文化是相融相通的。运用文化生活知识对此加以说明。 解读　①文化在继承的基础上发展,在发展的过程中继承。构建人类命运共同体理念既具有深厚的历史文化底蕴,是对中华优秀传统文化的传承,又充满时代气息,是应对复杂国际问题和挑战的文化创新。②中华文化源远流长、博大精深,具有包容性。构建人类命运共同体理念中的对话协商、合作共赢、交流互鉴、绿色发展等理念与中华优秀传统文化具有相通性。 </vt:lpstr>
      <vt:lpstr>角度2　运用政治生活知识,分析“构建人类命运共同体理念”是如何体现我国外交政策的。 解读　 ①维护我国的主权、安全和发展利益,促进世界的和平与发展,是我国外交政策的基本目标。构建人类命运共同体理念,符合世界各国的共同利益,也有利于维护我国的国家利益。②维护世界和平、促进共同发展是我国外交政策的宗旨。构建人类命运共同体理念,顺应时代潮流,有利于维护世界和平与发展。③和平共处五项原则是我国对外关系的基本准则。构建人类命运共同体,有利于各主权国家之间相互尊重、平等互利、和平共处。 </vt:lpstr>
      <vt:lpstr>素材二　2020年9月21日,国家主席习近平在联合国成立75周年纪念峰会上发表重要讲话指出,联合国的75年,是多边主义快速发展的75年。世界问题多得很、大得很,全球性挑战日益上升,应该也只能通过对话合作解决。当今世界正经历百年未有之大变局,突如其来的新冠肺炎疫情对全世界是一次严峻考验。人类已经进入互联互通的新时代,各国利益休戚相关、命运紧密相连。全球性威胁和挑战需要强有力的全球性应对。要坚持共商共建共享,由各国共同维护普遍安全,共同分享发展成果,共同掌握世界前途命运,切实提高发展中国家在联合国的代表性和发言权,使联合国更加平衡地反映大多数国家利益和意愿。</vt:lpstr>
      <vt:lpstr>角度1　构建人类命运共同体需要世界各国共商共建共享,请运用整体与部分的知识对此加以阐述。 解读　①整体在事物的发展过程中居于主导地位,构建人类命运共同体,契合了世界各国对于发展的共同诉求。②部分的功能及其变化会影响整体的功能,关键部分的功能及其变化甚至对整体的功能起决定性作用。中国倡导和推动构建人类命运共同体,各国积极响应,共同参与,有利于加强双边、多边合作,实现共赢共享。  </vt:lpstr>
      <vt:lpstr>角度2　运用政治生活知识,说明各国应如何参与全球治理以应对全球性威胁和挑战。 解读　①坚定维护联合国在国际事务中的核心作用,践行《联合国宪章》的宗旨和原则,始终做多边主义的践行者,积极参与全球治理体系改革和建设,完善全球治理机制。②坚持共商共建共享,将本国利益同各国共同利益结合起来,努力扩大各国共同利益汇合点,建设和谐合作的国际大家庭。③坚决反对霸权主义和强权政治,改变旧的国际秩序,建立以和平共处五项原则为基础的有利于世界和平与发展的国际政治经济新秩序。</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82</cp:revision>
  <dcterms:created xsi:type="dcterms:W3CDTF">2021-01-08T01:23:00Z</dcterms:created>
  <dcterms:modified xsi:type="dcterms:W3CDTF">2021-09-23T12:57:07Z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