
<file path=[Content_Types].xml><?xml version="1.0" encoding="utf-8"?>
<Types xmlns="http://schemas.openxmlformats.org/package/2006/content-types">
  <Override PartName="/ppt/slideMasters/slideMaster3.xml" ContentType="application/vnd.openxmlformats-officedocument.presentationml.slideMaster+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140.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Layouts/slideLayout58.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46"/>
  </p:notesMasterIdLst>
  <p:handoutMasterIdLst>
    <p:handoutMasterId r:id="rId47"/>
  </p:handoutMasterIdLst>
  <p:sldIdLst>
    <p:sldId id="482" r:id="rId6"/>
    <p:sldId id="332" r:id="rId7"/>
    <p:sldId id="516" r:id="rId8"/>
    <p:sldId id="483" r:id="rId9"/>
    <p:sldId id="517" r:id="rId10"/>
    <p:sldId id="335" r:id="rId11"/>
    <p:sldId id="261" r:id="rId12"/>
    <p:sldId id="488" r:id="rId13"/>
    <p:sldId id="518" r:id="rId14"/>
    <p:sldId id="519" r:id="rId15"/>
    <p:sldId id="520" r:id="rId16"/>
    <p:sldId id="521" r:id="rId17"/>
    <p:sldId id="522" r:id="rId18"/>
    <p:sldId id="524" r:id="rId19"/>
    <p:sldId id="523" r:id="rId20"/>
    <p:sldId id="525" r:id="rId21"/>
    <p:sldId id="526" r:id="rId22"/>
    <p:sldId id="278" r:id="rId23"/>
    <p:sldId id="272" r:id="rId24"/>
    <p:sldId id="502" r:id="rId25"/>
    <p:sldId id="422" r:id="rId26"/>
    <p:sldId id="503" r:id="rId27"/>
    <p:sldId id="504" r:id="rId28"/>
    <p:sldId id="547" r:id="rId29"/>
    <p:sldId id="548" r:id="rId30"/>
    <p:sldId id="549" r:id="rId31"/>
    <p:sldId id="290" r:id="rId32"/>
    <p:sldId id="427" r:id="rId33"/>
    <p:sldId id="505" r:id="rId34"/>
    <p:sldId id="506" r:id="rId35"/>
    <p:sldId id="550" r:id="rId36"/>
    <p:sldId id="551" r:id="rId37"/>
    <p:sldId id="552" r:id="rId38"/>
    <p:sldId id="553" r:id="rId39"/>
    <p:sldId id="273" r:id="rId40"/>
    <p:sldId id="557" r:id="rId41"/>
    <p:sldId id="497" r:id="rId42"/>
    <p:sldId id="500" r:id="rId43"/>
    <p:sldId id="555" r:id="rId44"/>
    <p:sldId id="507"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223" autoAdjust="0"/>
    <p:restoredTop sz="94617"/>
  </p:normalViewPr>
  <p:slideViewPr>
    <p:cSldViewPr snapToGrid="0">
      <p:cViewPr varScale="1">
        <p:scale>
          <a:sx n="62" d="100"/>
          <a:sy n="62" d="100"/>
        </p:scale>
        <p:origin x="-628" y="-80"/>
      </p:cViewPr>
      <p:guideLst>
        <p:guide orient="horz" pos="2124"/>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第四讲  </a:t>
            </a:r>
            <a:r>
              <a:rPr lang="zh-CN" altLang="en-US" sz="2800" b="1" spc="200" baseline="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直面挑战，绿色发展</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考情分析</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直面挑战，绿色发展</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真题试做</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直面挑战，绿色发展</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第四讲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直面挑战，绿色发展</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0.xml"/><Relationship Id="rId16" Type="http://schemas.openxmlformats.org/officeDocument/2006/relationships/tags" Target="../tags/tag65.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4.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slide" Target="slide35.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slide" Target="slide18.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slide" Target="slide6.xml"/><Relationship Id="rId5" Type="http://schemas.openxmlformats.org/officeDocument/2006/relationships/tags" Target="../tags/tag127.xml"/><Relationship Id="rId10" Type="http://schemas.openxmlformats.org/officeDocument/2006/relationships/slide" Target="slide2.xml"/><Relationship Id="rId4" Type="http://schemas.openxmlformats.org/officeDocument/2006/relationships/tags" Target="../tags/tag126.xml"/><Relationship Id="rId9"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slide" Target="slide18.xml"/><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7.xml"/><Relationship Id="rId4" Type="http://schemas.openxmlformats.org/officeDocument/2006/relationships/slide" Target="slide18.xml"/></Relationships>
</file>

<file path=ppt/slides/_rels/slide28.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slide" Target="slide1.xml"/><Relationship Id="rId5" Type="http://schemas.openxmlformats.org/officeDocument/2006/relationships/slide" Target="slide7.xml"/><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396722"/>
            <a:ext cx="6228000" cy="958892"/>
            <a:chOff x="3027246" y="2012504"/>
            <a:chExt cx="5990707" cy="876130"/>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28596" y="2012504"/>
              <a:ext cx="4838313"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rPr>
                <a:t>数据纵览  考情分析</a:t>
              </a:r>
              <a:endParaRPr lang="zh-CN" altLang="en-US" sz="3200" b="1" dirty="0">
                <a:solidFill>
                  <a:srgbClr val="01B0F0"/>
                </a:solidFill>
                <a:latin typeface="黑体" panose="02010600030101010101" pitchFamily="49" charset="-122"/>
                <a:ea typeface="黑体" panose="0201060003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44708" y="3479366"/>
            <a:ext cx="6228000" cy="923096"/>
            <a:chOff x="3043127" y="3202201"/>
            <a:chExt cx="5992288" cy="92309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99626" y="3202201"/>
              <a:ext cx="4329600"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数据链接  真题试做</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44708" y="4529677"/>
            <a:ext cx="6228000" cy="905528"/>
            <a:chOff x="3027246" y="4423094"/>
            <a:chExt cx="5990707" cy="905528"/>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594752" y="4423094"/>
              <a:ext cx="4015810"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数据透视  知识清单</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84951" y="1126525"/>
            <a:ext cx="10391377" cy="1198880"/>
          </a:xfrm>
          <a:prstGeom prst="rect">
            <a:avLst/>
          </a:prstGeom>
          <a:noFill/>
          <a:ln w="9525">
            <a:noFill/>
          </a:ln>
        </p:spPr>
        <p:txBody>
          <a:bodyPr wrap="square" anchor="t">
            <a:spAutoFit/>
          </a:bodyPr>
          <a:lstStyle/>
          <a:p>
            <a:pPr algn="ctr">
              <a:lnSpc>
                <a:spcPct val="150000"/>
              </a:lnSpc>
            </a:pPr>
            <a:r>
              <a:rPr lang="zh-CN" altLang="en-US" sz="4800" b="1" dirty="0" smtClean="0">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第四讲  直面挑战，绿色发展</a:t>
            </a:r>
            <a:endParaRPr lang="zh-CN" altLang="en-US"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88283"/>
            <a:ext cx="6228000" cy="972537"/>
            <a:chOff x="3043127" y="3202053"/>
            <a:chExt cx="5992288" cy="923244"/>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99626" y="3202053"/>
              <a:ext cx="4329600"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6420" y="1235075"/>
            <a:ext cx="11108055" cy="4523105"/>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rPr>
              <a:t>4.[2021·河北，28</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，6分]生活热点分析。阅读材料，综合运用所学知识探究问题。</a:t>
            </a:r>
          </a:p>
          <a:p>
            <a:r>
              <a:rPr sz="2400" b="1" dirty="0">
                <a:latin typeface="宋体" panose="02010600030101010101" pitchFamily="2" charset="-122"/>
                <a:ea typeface="宋体" panose="02010600030101010101" pitchFamily="2" charset="-122"/>
              </a:rPr>
              <a:t>材料　 </a:t>
            </a:r>
            <a:r>
              <a:rPr sz="2400" b="1" dirty="0">
                <a:latin typeface="楷体_GB2312" panose="02010609030101010101" charset="-122"/>
                <a:ea typeface="楷体_GB2312" panose="02010609030101010101" charset="-122"/>
              </a:rPr>
              <a:t>我国坚持最严格的耕地保护制度，严守18亿亩耕地红线，遏制耕地“非农化”、防止“非粮化”。我国大力推进高标准农田建设，通过平整土地，一般能产生1%到3%的新增耕地；通过完善农田基础设施，大幅度改善了农田生产条件。评估数据显示，高标准农田项目区粮食产能平均提高10%到20%，农药施用量减少19.1%，化肥施用量减少13.8%。</a:t>
            </a:r>
          </a:p>
          <a:p>
            <a:pPr algn="l">
              <a:lnSpc>
                <a:spcPct val="150000"/>
              </a:lnSpc>
            </a:pPr>
            <a:r>
              <a:rPr sz="2400" b="1" dirty="0">
                <a:latin typeface="宋体" panose="02010600030101010101" pitchFamily="2" charset="-122"/>
                <a:ea typeface="宋体" panose="02010600030101010101" pitchFamily="2" charset="-122"/>
              </a:rPr>
              <a:t>根据材料，指出我国在粮食生产中坚持了哪一发展理念，概括其表现。</a:t>
            </a:r>
          </a:p>
        </p:txBody>
      </p:sp>
      <p:sp>
        <p:nvSpPr>
          <p:cNvPr id="8" name="矩形 7"/>
          <p:cNvSpPr/>
          <p:nvPr/>
        </p:nvSpPr>
        <p:spPr>
          <a:xfrm>
            <a:off x="853440" y="5670550"/>
            <a:ext cx="5650865" cy="460375"/>
          </a:xfrm>
          <a:prstGeom prst="rect">
            <a:avLst/>
          </a:prstGeom>
        </p:spPr>
        <p:txBody>
          <a:bodyPr wrap="square">
            <a:spAutoFit/>
          </a:bodyPr>
          <a:lstStyle/>
          <a:p>
            <a:r>
              <a:rPr lang="zh-CN" altLang="en-US" sz="2400" b="1" dirty="0">
                <a:solidFill>
                  <a:srgbClr val="FF0000"/>
                </a:solidFill>
                <a:ea typeface="宋体" panose="02010600030101010101" pitchFamily="2" charset="-122"/>
              </a:rPr>
              <a:t>绿色发展（或可持续发展）。</a:t>
            </a:r>
          </a:p>
        </p:txBody>
      </p:sp>
      <p:sp>
        <p:nvSpPr>
          <p:cNvPr id="2" name="矩形 1"/>
          <p:cNvSpPr/>
          <p:nvPr/>
        </p:nvSpPr>
        <p:spPr>
          <a:xfrm>
            <a:off x="811530" y="6147435"/>
            <a:ext cx="6986270" cy="460375"/>
          </a:xfrm>
          <a:prstGeom prst="rect">
            <a:avLst/>
          </a:prstGeom>
        </p:spPr>
        <p:txBody>
          <a:bodyPr wrap="square">
            <a:spAutoFit/>
          </a:bodyPr>
          <a:lstStyle/>
          <a:p>
            <a:r>
              <a:rPr lang="zh-CN" altLang="en-US" sz="2400" b="1" dirty="0">
                <a:solidFill>
                  <a:srgbClr val="FF0000"/>
                </a:solidFill>
                <a:ea typeface="宋体" panose="02010600030101010101" pitchFamily="2" charset="-122"/>
              </a:rPr>
              <a:t>保护耕地；合理利用耕地；减少环境污染。</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1373505"/>
            <a:ext cx="7725410" cy="712470"/>
            <a:chOff x="1034884" y="629878"/>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人与自然和谐共生</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0030101010101" pitchFamily="49" charset="-122"/>
                  <a:ea typeface="黑体" panose="02010600030101010101" pitchFamily="49" charset="-122"/>
                  <a:sym typeface="宋体" panose="02010600030101010101" pitchFamily="2" charset="-122"/>
                </a:rPr>
                <a:t>命题</a:t>
              </a:r>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点二</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615950" y="2513965"/>
            <a:ext cx="10960100" cy="3230245"/>
          </a:xfrm>
          <a:prstGeom prst="rect">
            <a:avLst/>
          </a:prstGeom>
          <a:noFill/>
          <a:ln w="9525">
            <a:noFill/>
          </a:ln>
        </p:spPr>
        <p:txBody>
          <a:bodyPr wrap="square">
            <a:spAutoFit/>
          </a:bodyPr>
          <a:lstStyle/>
          <a:p>
            <a:pPr algn="l">
              <a:lnSpc>
                <a:spcPct val="150000"/>
              </a:lnSpc>
            </a:pPr>
            <a:r>
              <a:rPr sz="2400" b="1" dirty="0">
                <a:latin typeface="宋体" panose="02010600030101010101" pitchFamily="2" charset="-122"/>
                <a:ea typeface="宋体" panose="02010600030101010101" pitchFamily="2" charset="-122"/>
              </a:rPr>
              <a:t>5.[2016·河北，26</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，4分]探究绿色发展。</a:t>
            </a:r>
          </a:p>
          <a:p>
            <a:r>
              <a:rPr sz="2400" b="1" dirty="0">
                <a:latin typeface="宋体" panose="02010600030101010101" pitchFamily="2" charset="-122"/>
                <a:ea typeface="宋体" panose="02010600030101010101" pitchFamily="2" charset="-122"/>
              </a:rPr>
              <a:t>材料一　</a:t>
            </a:r>
            <a:r>
              <a:rPr sz="2400" b="1" dirty="0">
                <a:latin typeface="楷体_GB2312" panose="02010609030101010101" charset="-122"/>
                <a:ea typeface="楷体_GB2312" panose="02010609030101010101" charset="-122"/>
              </a:rPr>
              <a:t>黄河源头有一个县，过去发现金矿后，各路人马在草原上疯狂采金。使得这个原本名不见经传的西部贫困县的人均收入连续多年居全国第一。采金者所到之处，遍地疮痍，再加上气候变化等因素，当地草场退化，河湖萎缩，鼠害猖獗，风沙四起，许多牧民被迫背井离乡。</a:t>
            </a:r>
          </a:p>
          <a:p>
            <a:endParaRPr sz="2400" b="1" dirty="0">
              <a:latin typeface="宋体" panose="02010600030101010101" pitchFamily="2" charset="-122"/>
              <a:ea typeface="宋体" panose="02010600030101010101" pitchFamily="2" charset="-122"/>
            </a:endParaRPr>
          </a:p>
        </p:txBody>
      </p:sp>
      <p:grpSp>
        <p:nvGrpSpPr>
          <p:cNvPr id="2" name="组合 1"/>
          <p:cNvGrpSpPr/>
          <p:nvPr/>
        </p:nvGrpSpPr>
        <p:grpSpPr>
          <a:xfrm>
            <a:off x="8071557" y="824822"/>
            <a:ext cx="1746910" cy="457900"/>
            <a:chOff x="8480182" y="1575737"/>
            <a:chExt cx="1678579" cy="520692"/>
          </a:xfrm>
        </p:grpSpPr>
        <p:sp>
          <p:nvSpPr>
            <p:cNvPr id="8" name="圆角矩形 7">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5655" y="1376045"/>
            <a:ext cx="10364470" cy="3415030"/>
          </a:xfrm>
          <a:prstGeom prst="rect">
            <a:avLst/>
          </a:prstGeom>
          <a:noFill/>
        </p:spPr>
        <p:txBody>
          <a:bodyPr wrap="square" rtlCol="0" anchor="t">
            <a:spAutoFit/>
          </a:bodyPr>
          <a:lstStyle/>
          <a:p>
            <a:pPr>
              <a:lnSpc>
                <a:spcPct val="150000"/>
              </a:lnSpc>
            </a:pPr>
            <a:r>
              <a:rPr sz="2400" b="1" dirty="0">
                <a:latin typeface="宋体" panose="02010600030101010101" pitchFamily="2" charset="-122"/>
                <a:ea typeface="宋体" panose="02010600030101010101" pitchFamily="2" charset="-122"/>
                <a:sym typeface="+mn-ea"/>
              </a:rPr>
              <a:t>材料二　</a:t>
            </a:r>
            <a:r>
              <a:rPr sz="2400" b="1" dirty="0">
                <a:latin typeface="楷体_GB2312" panose="02010609030101010101" charset="-122"/>
                <a:ea typeface="楷体_GB2312" panose="02010609030101010101" charset="-122"/>
                <a:sym typeface="+mn-ea"/>
              </a:rPr>
              <a:t>我国东部有一个县，森林覆盖率高，山清水秀。在这里，生态农业、生态旅游红红火火，一年四季游客不断，带动了其他产业的发展，百姓收入高了，生活富了。当地人精心呵护着这里的一山一水、一草一木，他们明白：当代人享受自然美景，也要给子孙后代留下绿水青山。</a:t>
            </a:r>
          </a:p>
          <a:p>
            <a:pPr>
              <a:lnSpc>
                <a:spcPct val="150000"/>
              </a:lnSpc>
            </a:pPr>
            <a:r>
              <a:rPr lang="zh-CN" sz="2400" b="1" dirty="0">
                <a:latin typeface="宋体" panose="02010600030101010101" pitchFamily="2" charset="-122"/>
                <a:ea typeface="宋体" panose="02010600030101010101" pitchFamily="2" charset="-122"/>
                <a:sym typeface="+mn-ea"/>
              </a:rPr>
              <a:t>（</a:t>
            </a:r>
            <a:r>
              <a:rPr sz="2400" b="1" dirty="0">
                <a:latin typeface="宋体" panose="02010600030101010101" pitchFamily="2" charset="-122"/>
                <a:ea typeface="宋体" panose="02010600030101010101" pitchFamily="2" charset="-122"/>
                <a:sym typeface="+mn-ea"/>
              </a:rPr>
              <a:t>1</a:t>
            </a:r>
            <a:r>
              <a:rPr lang="zh-CN" sz="2400" b="1" dirty="0">
                <a:latin typeface="宋体" panose="02010600030101010101" pitchFamily="2" charset="-122"/>
                <a:ea typeface="宋体" panose="02010600030101010101" pitchFamily="2" charset="-122"/>
                <a:sym typeface="+mn-ea"/>
              </a:rPr>
              <a:t>）</a:t>
            </a:r>
            <a:r>
              <a:rPr sz="2400" b="1" dirty="0">
                <a:latin typeface="宋体" panose="02010600030101010101" pitchFamily="2" charset="-122"/>
                <a:ea typeface="宋体" panose="02010600030101010101" pitchFamily="2" charset="-122"/>
                <a:sym typeface="+mn-ea"/>
              </a:rPr>
              <a:t>从资源开发与生态保护关系的角度看，我们从材料一中应吸取的教训是什么？</a:t>
            </a:r>
            <a:r>
              <a:rPr lang="zh-CN" sz="2400" b="1" dirty="0">
                <a:latin typeface="宋体" panose="02010600030101010101" pitchFamily="2" charset="-122"/>
                <a:ea typeface="宋体" panose="02010600030101010101" pitchFamily="2" charset="-122"/>
                <a:sym typeface="+mn-ea"/>
              </a:rPr>
              <a:t>（</a:t>
            </a:r>
            <a:r>
              <a:rPr sz="2400" b="1" dirty="0">
                <a:latin typeface="宋体" panose="02010600030101010101" pitchFamily="2" charset="-122"/>
                <a:ea typeface="宋体" panose="02010600030101010101" pitchFamily="2" charset="-122"/>
                <a:sym typeface="+mn-ea"/>
              </a:rPr>
              <a:t>2分</a:t>
            </a:r>
            <a:r>
              <a:rPr lang="zh-CN" sz="2400" b="1" dirty="0">
                <a:latin typeface="宋体" panose="02010600030101010101" pitchFamily="2" charset="-122"/>
                <a:ea typeface="宋体" panose="02010600030101010101" pitchFamily="2" charset="-122"/>
                <a:sym typeface="+mn-ea"/>
              </a:rPr>
              <a:t>）</a:t>
            </a:r>
          </a:p>
        </p:txBody>
      </p:sp>
      <p:sp>
        <p:nvSpPr>
          <p:cNvPr id="8" name="矩形 7"/>
          <p:cNvSpPr/>
          <p:nvPr/>
        </p:nvSpPr>
        <p:spPr>
          <a:xfrm>
            <a:off x="915670" y="4766945"/>
            <a:ext cx="10244455" cy="460375"/>
          </a:xfrm>
          <a:prstGeom prst="rect">
            <a:avLst/>
          </a:prstGeom>
        </p:spPr>
        <p:txBody>
          <a:bodyPr wrap="square">
            <a:spAutoFit/>
          </a:bodyPr>
          <a:lstStyle/>
          <a:p>
            <a:r>
              <a:rPr lang="zh-CN" altLang="en-US" sz="2400" b="1" dirty="0">
                <a:solidFill>
                  <a:srgbClr val="FF0000"/>
                </a:solidFill>
                <a:ea typeface="宋体" panose="02010600030101010101" pitchFamily="2" charset="-122"/>
              </a:rPr>
              <a:t>资源开发不能以牺牲环境为代价。（过度开发资源，导致生态环境破坏）</a:t>
            </a:r>
          </a:p>
        </p:txBody>
      </p:sp>
      <p:sp>
        <p:nvSpPr>
          <p:cNvPr id="100" name="文本框 99"/>
          <p:cNvSpPr txBox="1"/>
          <p:nvPr/>
        </p:nvSpPr>
        <p:spPr>
          <a:xfrm>
            <a:off x="551815" y="5275580"/>
            <a:ext cx="10081895" cy="460375"/>
          </a:xfrm>
          <a:prstGeom prst="rect">
            <a:avLst/>
          </a:prstGeom>
          <a:noFill/>
          <a:ln w="9525">
            <a:noFill/>
          </a:ln>
        </p:spPr>
        <p:txBody>
          <a:bodyPr wrap="square">
            <a:spAutoFit/>
          </a:bodyPr>
          <a:lstStyle/>
          <a:p>
            <a:pPr indent="266700"/>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找出材料二中最能体现可持续发展理念的句子并写在下面。</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2分</a:t>
            </a:r>
            <a:r>
              <a:rPr lang="zh-CN" sz="2400" b="1" dirty="0">
                <a:latin typeface="宋体" panose="02010600030101010101" pitchFamily="2" charset="-122"/>
                <a:ea typeface="宋体" panose="02010600030101010101" pitchFamily="2" charset="-122"/>
              </a:rPr>
              <a:t>）</a:t>
            </a:r>
          </a:p>
        </p:txBody>
      </p:sp>
      <p:sp>
        <p:nvSpPr>
          <p:cNvPr id="3" name="矩形 2"/>
          <p:cNvSpPr/>
          <p:nvPr/>
        </p:nvSpPr>
        <p:spPr>
          <a:xfrm>
            <a:off x="937895" y="5735955"/>
            <a:ext cx="10244455" cy="460375"/>
          </a:xfrm>
          <a:prstGeom prst="rect">
            <a:avLst/>
          </a:prstGeom>
        </p:spPr>
        <p:txBody>
          <a:bodyPr wrap="square">
            <a:spAutoFit/>
          </a:bodyPr>
          <a:lstStyle/>
          <a:p>
            <a:r>
              <a:rPr lang="zh-CN" altLang="en-US" sz="2400" b="1" dirty="0">
                <a:solidFill>
                  <a:srgbClr val="FF0000"/>
                </a:solidFill>
                <a:ea typeface="宋体" panose="02010600030101010101" pitchFamily="2" charset="-122"/>
              </a:rPr>
              <a:t>当代人享受自然美景，也要给子孙后代留下绿水青山。</a:t>
            </a:r>
          </a:p>
        </p:txBody>
      </p:sp>
      <p:grpSp>
        <p:nvGrpSpPr>
          <p:cNvPr id="9" name="组合 8"/>
          <p:cNvGrpSpPr/>
          <p:nvPr/>
        </p:nvGrpSpPr>
        <p:grpSpPr>
          <a:xfrm>
            <a:off x="8071557" y="824822"/>
            <a:ext cx="1746910" cy="457900"/>
            <a:chOff x="8480182" y="1575737"/>
            <a:chExt cx="1678579" cy="520692"/>
          </a:xfrm>
        </p:grpSpPr>
        <p:sp>
          <p:nvSpPr>
            <p:cNvPr id="10" name="圆角矩形 9">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94385" y="1334135"/>
            <a:ext cx="7725410" cy="712470"/>
            <a:chOff x="1034884" y="640511"/>
            <a:chExt cx="5346004" cy="627895"/>
          </a:xfrm>
        </p:grpSpPr>
        <p:sp>
          <p:nvSpPr>
            <p:cNvPr id="7" name="圆角矩形 6">
              <a:hlinkClick r:id="rId4"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绿色发展道路</a:t>
              </a:r>
            </a:p>
          </p:txBody>
        </p:sp>
        <p:sp>
          <p:nvSpPr>
            <p:cNvPr id="22" name="椭圆 7"/>
            <p:cNvSpPr>
              <a:spLocks noChangeAspect="1"/>
            </p:cNvSpPr>
            <p:nvPr>
              <p:custDataLst>
                <p:tags r:id="rId2"/>
              </p:custDataLst>
            </p:nvPr>
          </p:nvSpPr>
          <p:spPr>
            <a:xfrm>
              <a:off x="1034884" y="640511"/>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0030101010101" pitchFamily="49" charset="-122"/>
                  <a:ea typeface="黑体" panose="02010600030101010101" pitchFamily="49" charset="-122"/>
                  <a:sym typeface="宋体" panose="02010600030101010101" pitchFamily="2" charset="-122"/>
                </a:rPr>
                <a:t>命题</a:t>
              </a:r>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点三</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100" name="文本框 99"/>
          <p:cNvSpPr txBox="1"/>
          <p:nvPr/>
        </p:nvSpPr>
        <p:spPr>
          <a:xfrm>
            <a:off x="594995" y="2355215"/>
            <a:ext cx="10915650" cy="3784600"/>
          </a:xfrm>
          <a:prstGeom prst="rect">
            <a:avLst/>
          </a:prstGeom>
          <a:noFill/>
          <a:ln w="9525">
            <a:noFill/>
          </a:ln>
        </p:spPr>
        <p:txBody>
          <a:bodyPr wrap="square">
            <a:spAutoFit/>
          </a:bodyPr>
          <a:lstStyle/>
          <a:p>
            <a:pPr indent="457200" algn="l" fontAlgn="auto">
              <a:lnSpc>
                <a:spcPct val="150000"/>
              </a:lnSpc>
            </a:pPr>
            <a:r>
              <a:rPr sz="2400" b="1" dirty="0">
                <a:latin typeface="宋体" panose="02010600030101010101" pitchFamily="2" charset="-122"/>
                <a:ea typeface="宋体" panose="02010600030101010101" pitchFamily="2" charset="-122"/>
              </a:rPr>
              <a:t>6.[2020·河北，25</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，3分]阅读材料，完成下列要求。</a:t>
            </a:r>
          </a:p>
          <a:p>
            <a:r>
              <a:rPr sz="2400" b="1" dirty="0">
                <a:latin typeface="宋体" panose="02010600030101010101" pitchFamily="2" charset="-122"/>
                <a:ea typeface="宋体" panose="02010600030101010101" pitchFamily="2" charset="-122"/>
              </a:rPr>
              <a:t>                             马庄村记事</a:t>
            </a:r>
          </a:p>
          <a:p>
            <a:pPr indent="457200" algn="l" fontAlgn="auto">
              <a:lnSpc>
                <a:spcPct val="150000"/>
              </a:lnSpc>
            </a:pPr>
            <a:r>
              <a:rPr sz="2400" b="1" dirty="0">
                <a:latin typeface="楷体_GB2312" panose="02010609030101010101" charset="-122"/>
                <a:ea typeface="楷体_GB2312" panose="02010609030101010101" charset="-122"/>
              </a:rPr>
              <a:t> 2001年，关闭3座煤矿。2002年开始，先后投入300万元修复采煤塌陷地1300亩，栽植生态林800余亩，绿化3万余亩。大力推行秸秤化沼气，杜绝秸秆焚烧污染，建立了全国首座秸秆太阳能沼气循环利用示范站。依托潘安湖景区发展起乡村旅游，整修房屋、河道，打造环村水系，游客人数和旅游收入大幅增长。</a:t>
            </a:r>
          </a:p>
          <a:p>
            <a:endParaRPr sz="2400" b="1" dirty="0">
              <a:latin typeface="宋体" panose="02010600030101010101" pitchFamily="2" charset="-122"/>
              <a:ea typeface="宋体" panose="02010600030101010101"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5"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73455" y="2120265"/>
            <a:ext cx="10244455" cy="3415030"/>
          </a:xfrm>
          <a:prstGeom prst="rect">
            <a:avLst/>
          </a:prstGeom>
        </p:spPr>
        <p:txBody>
          <a:bodyPr wrap="square">
            <a:spAutoFit/>
          </a:bodyPr>
          <a:lstStyle/>
          <a:p>
            <a:pPr>
              <a:lnSpc>
                <a:spcPct val="150000"/>
              </a:lnSpc>
            </a:pPr>
            <a:r>
              <a:rPr lang="zh-CN" altLang="en-US" sz="2400" b="1" dirty="0">
                <a:solidFill>
                  <a:srgbClr val="FF0000"/>
                </a:solidFill>
                <a:ea typeface="宋体" panose="02010600030101010101" pitchFamily="2" charset="-122"/>
              </a:rPr>
              <a:t>示例一：马庄村坚持绿色发展，走生产发展、生活富裕、生态良好的文明发展道路。</a:t>
            </a:r>
          </a:p>
          <a:p>
            <a:pPr>
              <a:lnSpc>
                <a:spcPct val="150000"/>
              </a:lnSpc>
            </a:pPr>
            <a:r>
              <a:rPr lang="zh-CN" altLang="en-US" sz="2400" b="1" dirty="0">
                <a:solidFill>
                  <a:srgbClr val="FF0000"/>
                </a:solidFill>
                <a:ea typeface="宋体" panose="02010600030101010101" pitchFamily="2" charset="-122"/>
              </a:rPr>
              <a:t>示例二：马庄村追求人与自然和谐共生，坚持节约资源和保护环境的基本国策，追求绿色生产生活方式。</a:t>
            </a:r>
          </a:p>
          <a:p>
            <a:pPr>
              <a:lnSpc>
                <a:spcPct val="150000"/>
              </a:lnSpc>
            </a:pPr>
            <a:r>
              <a:rPr lang="zh-CN" altLang="en-US" sz="2400" b="1" dirty="0">
                <a:solidFill>
                  <a:srgbClr val="FF0000"/>
                </a:solidFill>
                <a:ea typeface="宋体" panose="02010600030101010101" pitchFamily="2" charset="-122"/>
              </a:rPr>
              <a:t>示例三：马庄村正确处理了经济发展与生态环境保护的关系，践行了绿水青山就是金山银山的理念。</a:t>
            </a:r>
          </a:p>
        </p:txBody>
      </p:sp>
      <p:sp>
        <p:nvSpPr>
          <p:cNvPr id="2" name="文本框 1"/>
          <p:cNvSpPr txBox="1"/>
          <p:nvPr/>
        </p:nvSpPr>
        <p:spPr>
          <a:xfrm>
            <a:off x="1057275" y="1398905"/>
            <a:ext cx="5692140" cy="645160"/>
          </a:xfrm>
          <a:prstGeom prst="rect">
            <a:avLst/>
          </a:prstGeom>
          <a:noFill/>
        </p:spPr>
        <p:txBody>
          <a:bodyPr wrap="none" rtlCol="0" anchor="t">
            <a:spAutoFit/>
          </a:bodyPr>
          <a:lstStyle/>
          <a:p>
            <a:pPr indent="0">
              <a:lnSpc>
                <a:spcPct val="150000"/>
              </a:lnSpc>
            </a:pPr>
            <a:r>
              <a:rPr sz="2400" b="1" dirty="0">
                <a:latin typeface="宋体" panose="02010600030101010101" pitchFamily="2" charset="-122"/>
                <a:ea typeface="宋体" panose="02010600030101010101" pitchFamily="2" charset="-122"/>
                <a:sym typeface="+mn-ea"/>
              </a:rPr>
              <a:t>对记事所述马庄村的做法进行简要评价。</a:t>
            </a:r>
            <a:endParaRPr lang="zh-CN" altLang="en-US" sz="2400"/>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5345" y="1732280"/>
            <a:ext cx="10481945" cy="3969385"/>
          </a:xfrm>
          <a:prstGeom prst="rect">
            <a:avLst/>
          </a:prstGeom>
          <a:noFill/>
          <a:ln w="9525">
            <a:noFill/>
          </a:ln>
        </p:spPr>
        <p:txBody>
          <a:bodyPr wrap="square">
            <a:spAutoFit/>
          </a:bodyPr>
          <a:lstStyle/>
          <a:p>
            <a:pPr algn="l">
              <a:lnSpc>
                <a:spcPct val="150000"/>
              </a:lnSpc>
            </a:pPr>
            <a:r>
              <a:rPr lang="en-US" sz="2400" b="1" dirty="0">
                <a:latin typeface="宋体" panose="02010600030101010101" pitchFamily="2" charset="-122"/>
                <a:ea typeface="宋体" panose="02010600030101010101" pitchFamily="2" charset="-122"/>
              </a:rPr>
              <a:t>    </a:t>
            </a:r>
            <a:r>
              <a:rPr sz="2400" b="1" dirty="0">
                <a:latin typeface="楷体_GB2312" panose="02010609030101010101" charset="-122"/>
                <a:ea typeface="楷体_GB2312" panose="02010609030101010101" charset="-122"/>
              </a:rPr>
              <a:t>种下一棵树就给大地种下绿色希望，植下一片绿就为生命创造一方美好家园。</a:t>
            </a:r>
            <a:r>
              <a:rPr sz="2400" b="1" dirty="0">
                <a:latin typeface="宋体" panose="02010600030101010101" pitchFamily="2" charset="-122"/>
                <a:ea typeface="宋体" panose="02010600030101010101" pitchFamily="2" charset="-122"/>
              </a:rPr>
              <a:t>据此回答第7题。</a:t>
            </a:r>
          </a:p>
          <a:p>
            <a:pPr algn="l">
              <a:lnSpc>
                <a:spcPct val="150000"/>
              </a:lnSpc>
            </a:pPr>
            <a:r>
              <a:rPr sz="2400" b="1" dirty="0">
                <a:latin typeface="宋体" panose="02010600030101010101" pitchFamily="2" charset="-122"/>
                <a:ea typeface="宋体" panose="02010600030101010101" pitchFamily="2" charset="-122"/>
              </a:rPr>
              <a:t>7.</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2018·河北，6，2分</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“十二五”期间，我国积极推进大规模国土绿化，共完成造林4.5亿亩、森林抚育6亿亩，成为全球森林资源增长最多的国家。我国积极推进大规模国土绿化的意义在于</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pPr>
            <a:r>
              <a:rPr sz="2400" b="1" dirty="0">
                <a:latin typeface="宋体" panose="02010600030101010101" pitchFamily="2" charset="-122"/>
                <a:ea typeface="宋体" panose="02010600030101010101" pitchFamily="2" charset="-122"/>
              </a:rPr>
              <a:t>①改善生态　②净化空气　③增加资源种类　④建设美丽中国</a:t>
            </a:r>
          </a:p>
          <a:p>
            <a:r>
              <a:rPr sz="2400" b="1" dirty="0">
                <a:latin typeface="宋体" panose="02010600030101010101" pitchFamily="2" charset="-122"/>
                <a:ea typeface="宋体" panose="02010600030101010101" pitchFamily="2" charset="-122"/>
              </a:rPr>
              <a:t>A.①③	B.②④    C.①②③	D.①②④</a:t>
            </a:r>
          </a:p>
        </p:txBody>
      </p:sp>
      <p:sp>
        <p:nvSpPr>
          <p:cNvPr id="8" name="矩形 7"/>
          <p:cNvSpPr/>
          <p:nvPr/>
        </p:nvSpPr>
        <p:spPr>
          <a:xfrm>
            <a:off x="6820535" y="4091940"/>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8055" y="1658620"/>
            <a:ext cx="10295890" cy="4523105"/>
          </a:xfrm>
          <a:prstGeom prst="rect">
            <a:avLst/>
          </a:prstGeom>
          <a:noFill/>
        </p:spPr>
        <p:txBody>
          <a:bodyPr wrap="square" rtlCol="0" anchor="t">
            <a:spAutoFit/>
          </a:bodyPr>
          <a:lstStyle/>
          <a:p>
            <a:pPr>
              <a:lnSpc>
                <a:spcPct val="150000"/>
              </a:lnSpc>
            </a:pPr>
            <a:r>
              <a:rPr lang="en-US" altLang="zh-CN" sz="2400" b="1">
                <a:latin typeface="楷体_GB2312" panose="02010609030101010101" charset="-122"/>
                <a:ea typeface="楷体_GB2312" panose="02010609030101010101" charset="-122"/>
              </a:rPr>
              <a:t>    </a:t>
            </a:r>
            <a:r>
              <a:rPr lang="zh-CN" altLang="en-US" sz="2400" b="1">
                <a:latin typeface="楷体_GB2312" panose="02010609030101010101" charset="-122"/>
                <a:ea typeface="楷体_GB2312" panose="02010609030101010101" charset="-122"/>
              </a:rPr>
              <a:t>河北省雄县有“中国温泉之乡”的称号，全县约六成面积蕴藏地热资源。这里的地热水储量丰富，埋藏较浅，出水温度较高。回答8</a:t>
            </a:r>
            <a:r>
              <a:rPr lang="en-US" altLang="zh-CN" sz="2400" b="1">
                <a:latin typeface="楷体_GB2312" panose="02010609030101010101" charset="-122"/>
                <a:ea typeface="楷体_GB2312" panose="02010609030101010101" charset="-122"/>
              </a:rPr>
              <a:t>-</a:t>
            </a:r>
            <a:r>
              <a:rPr lang="zh-CN" altLang="en-US" sz="2400" b="1">
                <a:latin typeface="楷体_GB2312" panose="02010609030101010101" charset="-122"/>
                <a:ea typeface="楷体_GB2312" panose="02010609030101010101" charset="-122"/>
              </a:rPr>
              <a:t>9题。</a:t>
            </a:r>
          </a:p>
          <a:p>
            <a:pPr>
              <a:lnSpc>
                <a:spcPct val="150000"/>
              </a:lnSpc>
            </a:pPr>
            <a:r>
              <a:rPr lang="zh-CN" altLang="en-US" sz="2400" b="1">
                <a:latin typeface="宋体" panose="02010600030101010101" pitchFamily="2" charset="-122"/>
                <a:ea typeface="宋体" panose="02010600030101010101" pitchFamily="2" charset="-122"/>
              </a:rPr>
              <a:t>8.（2017·河北，4，2分）过去，雄县冬季取暖主要靠烧煤。自2009年开始，这里实施地热代煤取暖。地热代煤取暖（　　）</a:t>
            </a:r>
          </a:p>
          <a:p>
            <a:pPr>
              <a:lnSpc>
                <a:spcPct val="150000"/>
              </a:lnSpc>
            </a:pPr>
            <a:r>
              <a:rPr lang="zh-CN" altLang="en-US" sz="2400" b="1">
                <a:latin typeface="宋体" panose="02010600030101010101" pitchFamily="2" charset="-122"/>
                <a:ea typeface="宋体" panose="02010600030101010101" pitchFamily="2" charset="-122"/>
              </a:rPr>
              <a:t>①有助于改善空气质量　②说明自然资源取之不尽</a:t>
            </a:r>
          </a:p>
          <a:p>
            <a:pPr>
              <a:lnSpc>
                <a:spcPct val="150000"/>
              </a:lnSpc>
            </a:pPr>
            <a:r>
              <a:rPr lang="zh-CN" altLang="en-US" sz="2400" b="1">
                <a:latin typeface="宋体" panose="02010600030101010101" pitchFamily="2" charset="-122"/>
                <a:ea typeface="宋体" panose="02010600030101010101" pitchFamily="2" charset="-122"/>
              </a:rPr>
              <a:t>③解决了我国协调发展问题　④符合建设绿色生态宜居城市的要求</a:t>
            </a:r>
          </a:p>
          <a:p>
            <a:pPr>
              <a:lnSpc>
                <a:spcPct val="150000"/>
              </a:lnSpc>
            </a:pPr>
            <a:r>
              <a:rPr lang="zh-CN" altLang="en-US" sz="2400" b="1">
                <a:latin typeface="宋体" panose="02010600030101010101" pitchFamily="2" charset="-122"/>
                <a:ea typeface="宋体" panose="02010600030101010101" pitchFamily="2" charset="-122"/>
              </a:rPr>
              <a:t>A.①②	B.②③</a:t>
            </a:r>
          </a:p>
          <a:p>
            <a:pPr>
              <a:lnSpc>
                <a:spcPct val="150000"/>
              </a:lnSpc>
            </a:pPr>
            <a:r>
              <a:rPr lang="zh-CN" altLang="en-US" sz="2400" b="1">
                <a:latin typeface="宋体" panose="02010600030101010101" pitchFamily="2" charset="-122"/>
                <a:ea typeface="宋体" panose="02010600030101010101" pitchFamily="2" charset="-122"/>
              </a:rPr>
              <a:t>C.①④	D.③④</a:t>
            </a:r>
          </a:p>
        </p:txBody>
      </p:sp>
      <p:sp>
        <p:nvSpPr>
          <p:cNvPr id="8" name="矩形 7"/>
          <p:cNvSpPr/>
          <p:nvPr/>
        </p:nvSpPr>
        <p:spPr>
          <a:xfrm>
            <a:off x="6649720" y="3455670"/>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C</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3320" y="1451610"/>
            <a:ext cx="9694545" cy="3969385"/>
          </a:xfrm>
          <a:prstGeom prst="rect">
            <a:avLst/>
          </a:prstGeom>
          <a:noFill/>
        </p:spPr>
        <p:txBody>
          <a:bodyPr wrap="square" rtlCol="0" anchor="t">
            <a:spAutoFit/>
          </a:bodyPr>
          <a:lstStyle/>
          <a:p>
            <a:pPr>
              <a:lnSpc>
                <a:spcPct val="150000"/>
              </a:lnSpc>
            </a:pPr>
            <a:r>
              <a:rPr lang="zh-CN" altLang="en-US" sz="2400" b="1">
                <a:latin typeface="宋体" panose="02010600030101010101" pitchFamily="2" charset="-122"/>
                <a:ea typeface="宋体" panose="02010600030101010101" pitchFamily="2" charset="-122"/>
              </a:rPr>
              <a:t>9.（2017·河北，5，2分）按照可持续发展的要求，雄县在利用地热资源过程中，应该（　　）</a:t>
            </a:r>
          </a:p>
          <a:p>
            <a:pPr>
              <a:lnSpc>
                <a:spcPct val="150000"/>
              </a:lnSpc>
            </a:pPr>
            <a:r>
              <a:rPr lang="zh-CN" altLang="en-US" sz="2400" b="1">
                <a:latin typeface="宋体" panose="02010600030101010101" pitchFamily="2" charset="-122"/>
                <a:ea typeface="宋体" panose="02010600030101010101" pitchFamily="2" charset="-122"/>
              </a:rPr>
              <a:t>①采用先进技术提高利用效率　</a:t>
            </a:r>
          </a:p>
          <a:p>
            <a:pPr>
              <a:lnSpc>
                <a:spcPct val="150000"/>
              </a:lnSpc>
            </a:pPr>
            <a:r>
              <a:rPr lang="zh-CN" altLang="en-US" sz="2400" b="1">
                <a:latin typeface="宋体" panose="02010600030101010101" pitchFamily="2" charset="-122"/>
                <a:ea typeface="宋体" panose="02010600030101010101" pitchFamily="2" charset="-122"/>
              </a:rPr>
              <a:t>②强化节约意识　</a:t>
            </a:r>
          </a:p>
          <a:p>
            <a:pPr>
              <a:lnSpc>
                <a:spcPct val="150000"/>
              </a:lnSpc>
            </a:pPr>
            <a:r>
              <a:rPr lang="zh-CN" altLang="en-US" sz="2400" b="1">
                <a:latin typeface="宋体" panose="02010600030101010101" pitchFamily="2" charset="-122"/>
                <a:ea typeface="宋体" panose="02010600030101010101" pitchFamily="2" charset="-122"/>
              </a:rPr>
              <a:t>③坚持各项工作都服从经济效益　</a:t>
            </a:r>
          </a:p>
          <a:p>
            <a:pPr>
              <a:lnSpc>
                <a:spcPct val="150000"/>
              </a:lnSpc>
            </a:pPr>
            <a:r>
              <a:rPr lang="zh-CN" altLang="en-US" sz="2400" b="1">
                <a:latin typeface="宋体" panose="02010600030101010101" pitchFamily="2" charset="-122"/>
                <a:ea typeface="宋体" panose="02010600030101010101" pitchFamily="2" charset="-122"/>
              </a:rPr>
              <a:t>④做到开发与保护并重</a:t>
            </a:r>
          </a:p>
          <a:p>
            <a:pPr>
              <a:lnSpc>
                <a:spcPct val="150000"/>
              </a:lnSpc>
            </a:pPr>
            <a:r>
              <a:rPr lang="zh-CN" altLang="en-US" sz="2400" b="1">
                <a:latin typeface="宋体" panose="02010600030101010101" pitchFamily="2" charset="-122"/>
                <a:ea typeface="宋体" panose="02010600030101010101" pitchFamily="2" charset="-122"/>
              </a:rPr>
              <a:t>A.①③	B.②④     C.①③④	D.①②④</a:t>
            </a:r>
          </a:p>
        </p:txBody>
      </p:sp>
      <p:sp>
        <p:nvSpPr>
          <p:cNvPr id="8" name="矩形 7"/>
          <p:cNvSpPr/>
          <p:nvPr/>
        </p:nvSpPr>
        <p:spPr>
          <a:xfrm>
            <a:off x="3761740" y="2105025"/>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920740" y="2957830"/>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5920740" y="4403090"/>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p:nvSpPr>
        <p:spPr>
          <a:xfrm>
            <a:off x="64788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02105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07562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858689" y="114210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438206" y="2967940"/>
            <a:ext cx="8044180" cy="1871345"/>
            <a:chOff x="3621916" y="2669983"/>
            <a:chExt cx="8044181" cy="1871345"/>
          </a:xfrm>
        </p:grpSpPr>
        <p:sp>
          <p:nvSpPr>
            <p:cNvPr id="18" name="文本框 2">
              <a:hlinkClick r:id="rId2" action="ppaction://hlinksldjump"/>
            </p:cNvPr>
            <p:cNvSpPr txBox="1"/>
            <p:nvPr/>
          </p:nvSpPr>
          <p:spPr>
            <a:xfrm>
              <a:off x="3621916" y="2669983"/>
              <a:ext cx="7988936" cy="460375"/>
            </a:xfrm>
            <a:prstGeom prst="rect">
              <a:avLst/>
            </a:prstGeom>
            <a:noFill/>
            <a:ln w="9525">
              <a:noFill/>
            </a:ln>
          </p:spPr>
          <p:txBody>
            <a:bodyPr wrap="square" anchor="t">
              <a:spAutoFit/>
            </a:bodyPr>
            <a:lstStyle/>
            <a:p>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知识点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1</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人口、资源、环境问题</a:t>
              </a:r>
              <a:endParaRPr lang="en-US" altLang="zh-CN" sz="2400" b="1" dirty="0" smtClean="0">
                <a:latin typeface="黑体" panose="02010600030101010101" pitchFamily="49" charset="-122"/>
                <a:ea typeface="黑体" panose="02010600030101010101" pitchFamily="49" charset="-122"/>
                <a:sym typeface="宋体" panose="02010600030101010101" pitchFamily="2" charset="-122"/>
              </a:endParaRPr>
            </a:p>
          </p:txBody>
        </p:sp>
        <p:sp>
          <p:nvSpPr>
            <p:cNvPr id="20" name="文本框 2">
              <a:hlinkClick r:id="rId3" action="ppaction://hlinksldjump"/>
            </p:cNvPr>
            <p:cNvSpPr txBox="1"/>
            <p:nvPr/>
          </p:nvSpPr>
          <p:spPr>
            <a:xfrm>
              <a:off x="3922271" y="3711383"/>
              <a:ext cx="7743826" cy="829945"/>
            </a:xfrm>
            <a:prstGeom prst="rect">
              <a:avLst/>
            </a:prstGeom>
            <a:noFill/>
            <a:ln w="9525">
              <a:noFill/>
            </a:ln>
          </p:spPr>
          <p:txBody>
            <a:bodyPr wrap="square" anchor="t">
              <a:spAutoFit/>
            </a:bodyPr>
            <a:lstStyle/>
            <a:p>
              <a:pPr>
                <a:lnSpc>
                  <a:spcPct val="150000"/>
                </a:lnSpc>
              </a:pP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知识点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2</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人与自然和谐共生，坚持绿色发展道路</a:t>
              </a:r>
              <a:r>
                <a:rPr lang="zh-CN" altLang="en-US" sz="3200" b="1" dirty="0" smtClean="0">
                  <a:latin typeface="黑体" panose="02010600030101010101" pitchFamily="49" charset="-122"/>
                  <a:ea typeface="黑体" panose="02010600030101010101" pitchFamily="49" charset="-122"/>
                  <a:sym typeface="宋体" panose="02010600030101010101" pitchFamily="2" charset="-122"/>
                </a:rPr>
                <a:t> </a:t>
              </a:r>
              <a:r>
                <a:rPr lang="en-US" altLang="zh-CN" sz="3200" b="1" dirty="0" smtClean="0">
                  <a:latin typeface="黑体" panose="02010600030101010101" pitchFamily="49" charset="-122"/>
                  <a:ea typeface="黑体" panose="02010600030101010101" pitchFamily="49" charset="-122"/>
                  <a:sym typeface="宋体" panose="02010600030101010101" pitchFamily="2" charset="-122"/>
                </a:rPr>
                <a:t>          </a:t>
              </a:r>
              <a:endParaRPr lang="zh-CN" altLang="en-US" sz="3200" b="1" dirty="0" smtClean="0">
                <a:latin typeface="黑体" panose="02010600030101010101" pitchFamily="49" charset="-122"/>
                <a:ea typeface="黑体" panose="0201060003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32915"/>
            <a:ext cx="11068686" cy="627895"/>
            <a:chOff x="1034884" y="629878"/>
            <a:chExt cx="10051952" cy="627895"/>
          </a:xfrm>
        </p:grpSpPr>
        <p:sp>
          <p:nvSpPr>
            <p:cNvPr id="17" name="圆角矩形 6">
              <a:hlinkClick r:id="rId4"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人口、资源、环境问题</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altLang="zh-CN" sz="2800" b="1" strike="noStrike" noProof="1" smtClean="0">
                  <a:solidFill>
                    <a:schemeClr val="bg1"/>
                  </a:solidFill>
                </a:rPr>
                <a:t>1</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2" name="矩形 1"/>
          <p:cNvSpPr/>
          <p:nvPr/>
        </p:nvSpPr>
        <p:spPr>
          <a:xfrm>
            <a:off x="708025" y="2936240"/>
            <a:ext cx="10783570" cy="3415030"/>
          </a:xfrm>
          <a:prstGeom prst="rect">
            <a:avLst/>
          </a:prstGeom>
        </p:spPr>
        <p:txBody>
          <a:bodyPr wrap="square">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中考目标要求：</a:t>
            </a:r>
            <a:endParaRPr lang="en-US"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a:lnSpc>
                <a:spcPct val="150000"/>
              </a:lnSpc>
              <a:spcAft>
                <a:spcPts val="0"/>
              </a:spcAft>
            </a:pPr>
            <a:r>
              <a:rPr altLang="zh-CN" sz="2400" dirty="0">
                <a:solidFill>
                  <a:srgbClr val="000000"/>
                </a:solidFill>
                <a:latin typeface="宋体" panose="02010600030101010101" pitchFamily="2" charset="-122"/>
                <a:ea typeface="宋体" panose="02010600030101010101" pitchFamily="2" charset="-122"/>
                <a:cs typeface="Times New Roman" panose="02020603050405020304"/>
              </a:rPr>
              <a:t>1.知道我国人口现状的基本特点，懂得人口增长要同经济和社会发展计划相适应</a:t>
            </a:r>
            <a:r>
              <a:rPr lang="zh-CN" altLang="zh-CN" sz="2400" dirty="0">
                <a:solidFill>
                  <a:srgbClr val="FF00FF"/>
                </a:solidFill>
                <a:latin typeface="宋体" panose="02010600030101010101" pitchFamily="2" charset="-122"/>
                <a:ea typeface="宋体" panose="02010600030101010101" pitchFamily="2" charset="-122"/>
                <a:cs typeface="Times New Roman" panose="02020603050405020304"/>
              </a:rPr>
              <a:t>　　☞</a:t>
            </a:r>
            <a:r>
              <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rPr>
              <a:t>统编教材九上第六课</a:t>
            </a:r>
          </a:p>
          <a:p>
            <a:pPr>
              <a:lnSpc>
                <a:spcPct val="150000"/>
              </a:lnSpc>
            </a:pPr>
            <a:r>
              <a:rPr altLang="zh-CN" sz="2400" dirty="0">
                <a:solidFill>
                  <a:srgbClr val="000000"/>
                </a:solidFill>
                <a:latin typeface="宋体" panose="02010600030101010101" pitchFamily="2" charset="-122"/>
                <a:ea typeface="宋体" panose="02010600030101010101" pitchFamily="2" charset="-122"/>
                <a:cs typeface="Times New Roman" panose="02020603050405020304"/>
              </a:rPr>
              <a:t>2.了解我国资源环境面临的危机，知道节约资源和保护环境的基本国策</a:t>
            </a:r>
            <a:r>
              <a:rPr lang="zh-CN" altLang="zh-CN" sz="2400" dirty="0">
                <a:solidFill>
                  <a:srgbClr val="FF00FF"/>
                </a:solidFill>
                <a:latin typeface="宋体" panose="02010600030101010101" pitchFamily="2" charset="-122"/>
                <a:ea typeface="宋体" panose="02010600030101010101" pitchFamily="2" charset="-122"/>
                <a:cs typeface="Times New Roman" panose="02020603050405020304"/>
              </a:rPr>
              <a:t>　　☞</a:t>
            </a:r>
            <a:r>
              <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rPr>
              <a:t>统编教材九上第六课　</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sym typeface="+mn-ea"/>
            </a:endParaRPr>
          </a:p>
          <a:p>
            <a:pPr>
              <a:lnSpc>
                <a:spcPct val="150000"/>
              </a:lnSpc>
            </a:pPr>
            <a:r>
              <a:rPr altLang="zh-CN" sz="2400" dirty="0">
                <a:solidFill>
                  <a:srgbClr val="000000"/>
                </a:solidFill>
                <a:latin typeface="宋体" panose="02010600030101010101" pitchFamily="2" charset="-122"/>
                <a:ea typeface="宋体" panose="02010600030101010101" pitchFamily="2" charset="-122"/>
                <a:cs typeface="Times New Roman" panose="02020603050405020304"/>
              </a:rPr>
              <a:t>3.保护生态环境、节约资源从我做起</a:t>
            </a:r>
          </a:p>
        </p:txBody>
      </p:sp>
      <p:grpSp>
        <p:nvGrpSpPr>
          <p:cNvPr id="13" name="组合 12"/>
          <p:cNvGrpSpPr/>
          <p:nvPr/>
        </p:nvGrpSpPr>
        <p:grpSpPr>
          <a:xfrm>
            <a:off x="2476906" y="128906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数据透视  知识清单</a:t>
              </a:r>
              <a:endParaRPr kumimoji="1" lang="zh-CN" altLang="en-US" sz="3600" b="1" dirty="0">
                <a:latin typeface="黑体" panose="02010600030101010101" pitchFamily="49" charset="-122"/>
                <a:ea typeface="黑体" panose="0201060003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3</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数据纵览  考情分析</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graphicFrame>
        <p:nvGraphicFramePr>
          <p:cNvPr id="2" name="表格 1"/>
          <p:cNvGraphicFramePr>
            <a:graphicFrameLocks noGrp="1"/>
          </p:cNvGraphicFramePr>
          <p:nvPr/>
        </p:nvGraphicFramePr>
        <p:xfrm>
          <a:off x="1356360" y="1746250"/>
          <a:ext cx="9190355" cy="4602480"/>
        </p:xfrm>
        <a:graphic>
          <a:graphicData uri="http://schemas.openxmlformats.org/drawingml/2006/table">
            <a:tbl>
              <a:tblPr firstRow="1" firstCol="1" bandRow="1"/>
              <a:tblGrid>
                <a:gridCol w="1619885"/>
                <a:gridCol w="1436370"/>
                <a:gridCol w="1670050"/>
                <a:gridCol w="1411605"/>
                <a:gridCol w="1656080"/>
                <a:gridCol w="1396365"/>
              </a:tblGrid>
              <a:tr h="702310">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知识点</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年份</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题号、分值</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考查点</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题型</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设问类型</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7280">
                <a:tc rowSpan="3">
                  <a:txBody>
                    <a:bodyPr/>
                    <a:lstStyle/>
                    <a:p>
                      <a:pPr marL="0" algn="ctr" defTabSz="914400" rtl="0" eaLnBrk="1" latinLnBrk="0" hangingPunct="1">
                        <a:lnSpc>
                          <a:spcPct val="150000"/>
                        </a:lnSpc>
                        <a:spcAft>
                          <a:spcPts val="0"/>
                        </a:spcAft>
                      </a:pPr>
                      <a:r>
                        <a:rPr lang="zh-CN" sz="2000" kern="1200" dirty="0">
                          <a:solidFill>
                            <a:srgbClr val="FF00FF"/>
                          </a:solidFill>
                          <a:effectLst/>
                          <a:latin typeface="NEU-BZ-S92"/>
                          <a:ea typeface="方正黑体_GBK"/>
                          <a:cs typeface="Times New Roman" panose="02020603050405020304"/>
                        </a:rPr>
                        <a:t>我国的人口、资源、环境问题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tc>
                  <a:txBody>
                    <a:bodyPr/>
                    <a:lstStyle/>
                    <a:p>
                      <a:pPr algn="ctr">
                        <a:lnSpc>
                          <a:spcPct val="150000"/>
                        </a:lnSpc>
                        <a:spcAft>
                          <a:spcPts val="0"/>
                        </a:spcAft>
                      </a:pPr>
                      <a:r>
                        <a:rPr lang="en-US" sz="2400">
                          <a:solidFill>
                            <a:srgbClr val="000000"/>
                          </a:solidFill>
                          <a:effectLst/>
                          <a:latin typeface="宋体" panose="02010600030101010101" pitchFamily="2" charset="-122"/>
                          <a:ea typeface="宋体" panose="02010600030101010101" pitchFamily="2" charset="-122"/>
                          <a:cs typeface="Times New Roman" panose="02020603050405020304"/>
                        </a:rPr>
                        <a:t>2019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sz="2400" dirty="0">
                          <a:solidFill>
                            <a:srgbClr val="000000"/>
                          </a:solidFill>
                          <a:effectLst/>
                          <a:latin typeface="宋体" panose="02010600030101010101" pitchFamily="2" charset="-122"/>
                          <a:ea typeface="宋体" panose="02010600030101010101" pitchFamily="2" charset="-122"/>
                          <a:cs typeface="Times New Roman" panose="02020603050405020304"/>
                        </a:rPr>
                        <a:t>7，2分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anose="02010600030101010101" pitchFamily="2" charset="-122"/>
                          <a:ea typeface="宋体" panose="02010600030101010101" pitchFamily="2" charset="-122"/>
                          <a:cs typeface="Times New Roman" panose="02020603050405020304"/>
                        </a:rPr>
                        <a:t>保护生态环境</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anose="02010600030101010101" pitchFamily="2" charset="-122"/>
                          <a:ea typeface="宋体" panose="02010600030101010101" pitchFamily="2" charset="-122"/>
                          <a:cs typeface="Times New Roman" panose="02020603050405020304"/>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anose="02010600030101010101" pitchFamily="2" charset="-122"/>
                          <a:ea typeface="宋体" panose="02010600030101010101" pitchFamily="2" charset="-122"/>
                          <a:cs typeface="Times New Roman" panose="02020603050405020304"/>
                        </a:rPr>
                        <a:t>做法类、理解类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40">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rowSpan="2">
                  <a:txBody>
                    <a:bodyPr/>
                    <a:lstStyle/>
                    <a:p>
                      <a:pPr algn="ctr">
                        <a:lnSpc>
                          <a:spcPct val="150000"/>
                        </a:lnSpc>
                        <a:spcAft>
                          <a:spcPts val="0"/>
                        </a:spcAft>
                      </a:pPr>
                      <a:r>
                        <a:rPr lang="en-US" sz="2400">
                          <a:solidFill>
                            <a:srgbClr val="000000"/>
                          </a:solidFill>
                          <a:effectLst/>
                          <a:latin typeface="宋体" panose="02010600030101010101" pitchFamily="2" charset="-122"/>
                          <a:ea typeface="宋体" panose="02010600030101010101" pitchFamily="2" charset="-122"/>
                          <a:cs typeface="Times New Roman" panose="02020603050405020304"/>
                        </a:rPr>
                        <a:t>2015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sz="2400" dirty="0">
                          <a:solidFill>
                            <a:srgbClr val="000000"/>
                          </a:solidFill>
                          <a:effectLst/>
                          <a:latin typeface="宋体" panose="02010600030101010101" pitchFamily="2" charset="-122"/>
                          <a:ea typeface="宋体" panose="02010600030101010101" pitchFamily="2" charset="-122"/>
                          <a:cs typeface="Times New Roman" panose="02020603050405020304"/>
                        </a:rPr>
                        <a:t>6，2分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anose="02010600030101010101" pitchFamily="2" charset="-122"/>
                          <a:ea typeface="宋体" panose="02010600030101010101" pitchFamily="2" charset="-122"/>
                          <a:cs typeface="Times New Roman" panose="02020603050405020304"/>
                        </a:rPr>
                        <a:t>我国水资源国情</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anose="02010600030101010101" pitchFamily="2" charset="-122"/>
                          <a:ea typeface="宋体" panose="02010600030101010101" pitchFamily="2" charset="-122"/>
                          <a:cs typeface="Times New Roman" panose="02020603050405020304"/>
                          <a:sym typeface="+mn-ea"/>
                        </a:rPr>
                        <a:t>选择题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anose="02010600030101010101" pitchFamily="2" charset="-122"/>
                          <a:ea typeface="宋体" panose="02010600030101010101" pitchFamily="2" charset="-122"/>
                          <a:cs typeface="Times New Roman" panose="02020603050405020304"/>
                        </a:rPr>
                        <a:t>原因类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3875">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400" dirty="0">
                          <a:solidFill>
                            <a:srgbClr val="000000"/>
                          </a:solidFill>
                          <a:effectLst/>
                          <a:latin typeface="宋体" panose="02010600030101010101" pitchFamily="2" charset="-122"/>
                          <a:ea typeface="宋体" panose="02010600030101010101" pitchFamily="2" charset="-122"/>
                          <a:cs typeface="Times New Roman" panose="02020603050405020304"/>
                        </a:rPr>
                        <a:t>7，2分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400">
                          <a:solidFill>
                            <a:srgbClr val="000000"/>
                          </a:solidFill>
                          <a:effectLst/>
                          <a:latin typeface="宋体" panose="02010600030101010101" pitchFamily="2" charset="-122"/>
                          <a:ea typeface="宋体" panose="02010600030101010101" pitchFamily="2" charset="-122"/>
                          <a:cs typeface="Times New Roman" panose="02020603050405020304"/>
                        </a:rPr>
                        <a:t>节约资源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sz="2400">
                          <a:solidFill>
                            <a:srgbClr val="000000"/>
                          </a:solidFill>
                          <a:effectLst/>
                          <a:latin typeface="宋体" panose="02010600030101010101" pitchFamily="2" charset="-122"/>
                          <a:ea typeface="宋体" panose="02010600030101010101" pitchFamily="2" charset="-122"/>
                          <a:cs typeface="Times New Roman" panose="02020603050405020304"/>
                          <a:sym typeface="+mn-ea"/>
                        </a:rPr>
                        <a:t>选择题</a:t>
                      </a:r>
                      <a:endParaRPr lang="zh-CN" altLang="en-US" sz="2400">
                        <a:solidFill>
                          <a:srgbClr val="000000"/>
                        </a:solidFill>
                        <a:effectLst/>
                        <a:latin typeface="宋体" panose="02010600030101010101" pitchFamily="2" charset="-122"/>
                        <a:ea typeface="宋体" panose="02010600030101010101" pitchFamily="2" charset="-122"/>
                        <a:cs typeface="Times New Roman" panose="02020603050405020304"/>
                        <a:sym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buNone/>
                      </a:pPr>
                      <a:r>
                        <a:rPr lang="zh-CN" altLang="en-US" sz="2400" dirty="0">
                          <a:solidFill>
                            <a:srgbClr val="000000"/>
                          </a:solidFill>
                          <a:effectLst/>
                          <a:latin typeface="宋体" panose="02010600030101010101" pitchFamily="2" charset="-122"/>
                          <a:ea typeface="宋体" panose="02010600030101010101" pitchFamily="2" charset="-122"/>
                          <a:cs typeface="Times New Roman" panose="02020603050405020304"/>
                        </a:rPr>
                        <a:t>目的类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70">
                <a:tc>
                  <a:txBody>
                    <a:bodyPr/>
                    <a:lstStyle/>
                    <a:p>
                      <a:pPr marL="0" algn="ctr" defTabSz="914400" rtl="0" eaLnBrk="1" latinLnBrk="0" hangingPunct="1">
                        <a:lnSpc>
                          <a:spcPct val="150000"/>
                        </a:lnSpc>
                        <a:spcAft>
                          <a:spcPts val="0"/>
                        </a:spcAft>
                        <a:buNone/>
                      </a:pPr>
                      <a:r>
                        <a:rPr lang="zh-CN" altLang="en-US" sz="2000" kern="1200" dirty="0">
                          <a:solidFill>
                            <a:srgbClr val="FF00FF"/>
                          </a:solidFill>
                          <a:effectLst/>
                          <a:latin typeface="NEU-BZ-S92"/>
                          <a:ea typeface="方正黑体_GBK"/>
                          <a:cs typeface="Times New Roman" panose="02020603050405020304"/>
                        </a:rPr>
                        <a:t>人与自然和谐共生</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algn="ctr">
                        <a:lnSpc>
                          <a:spcPct val="150000"/>
                        </a:lnSpc>
                        <a:spcAft>
                          <a:spcPts val="0"/>
                        </a:spcAft>
                      </a:pPr>
                      <a:r>
                        <a:rPr lang="en-US" sz="2400">
                          <a:solidFill>
                            <a:srgbClr val="000000"/>
                          </a:solidFill>
                          <a:effectLst/>
                          <a:latin typeface="宋体" panose="02010600030101010101" pitchFamily="2" charset="-122"/>
                          <a:ea typeface="宋体" panose="02010600030101010101" pitchFamily="2" charset="-122"/>
                          <a:cs typeface="Times New Roman" panose="02020603050405020304"/>
                        </a:rPr>
                        <a:t>2016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sz="2400" dirty="0">
                          <a:solidFill>
                            <a:srgbClr val="000000"/>
                          </a:solidFill>
                          <a:effectLst/>
                          <a:latin typeface="宋体" panose="02010600030101010101" pitchFamily="2" charset="-122"/>
                          <a:ea typeface="宋体" panose="02010600030101010101" pitchFamily="2" charset="-122"/>
                          <a:cs typeface="Times New Roman" panose="02020603050405020304"/>
                        </a:rPr>
                        <a:t>26，9分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anose="02010600030101010101" pitchFamily="2" charset="-122"/>
                          <a:ea typeface="宋体" panose="02010600030101010101" pitchFamily="2" charset="-122"/>
                          <a:cs typeface="Times New Roman" panose="02020603050405020304"/>
                        </a:rPr>
                        <a:t>人与自然的关系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宋体" panose="02010600030101010101" pitchFamily="2" charset="-122"/>
                          <a:ea typeface="宋体" panose="02010600030101010101" pitchFamily="2" charset="-122"/>
                          <a:cs typeface="Times New Roman" panose="02020603050405020304"/>
                        </a:rPr>
                        <a:t>分析说明题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宋体" panose="02010600030101010101" pitchFamily="2" charset="-122"/>
                          <a:ea typeface="宋体" panose="02010600030101010101" pitchFamily="2" charset="-122"/>
                          <a:cs typeface="Times New Roman" panose="02020603050405020304"/>
                        </a:rPr>
                        <a:t>做法类、论证类</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6" name="表格 5"/>
          <p:cNvGraphicFramePr>
            <a:graphicFrameLocks noGrp="1"/>
          </p:cNvGraphicFramePr>
          <p:nvPr/>
        </p:nvGraphicFramePr>
        <p:xfrm>
          <a:off x="890807" y="1404050"/>
          <a:ext cx="10410445" cy="4534458"/>
        </p:xfrm>
        <a:graphic>
          <a:graphicData uri="http://schemas.openxmlformats.org/drawingml/2006/table">
            <a:tbl>
              <a:tblPr firstRow="1" firstCol="1" bandRow="1"/>
              <a:tblGrid>
                <a:gridCol w="1898650"/>
                <a:gridCol w="1916388"/>
                <a:gridCol w="6595407"/>
              </a:tblGrid>
              <a:tr h="0">
                <a:tc>
                  <a:txBody>
                    <a:bodyPr/>
                    <a:lstStyle/>
                    <a:p>
                      <a:pPr algn="ctr">
                        <a:lnSpc>
                          <a:spcPct val="150000"/>
                        </a:lnSpc>
                        <a:spcAft>
                          <a:spcPts val="0"/>
                        </a:spcAft>
                      </a:pPr>
                      <a:r>
                        <a:rPr lang="zh-CN" altLang="en-US" sz="2600" b="1" dirty="0" smtClean="0">
                          <a:solidFill>
                            <a:schemeClr val="dk1"/>
                          </a:solidFill>
                          <a:latin typeface="黑体" panose="02010600030101010101" pitchFamily="49" charset="-122"/>
                          <a:ea typeface="黑体" panose="02010600030101010101" pitchFamily="49" charset="-122"/>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chemeClr val="dk1"/>
                          </a:solidFill>
                          <a:latin typeface="黑体" panose="02010600030101010101" pitchFamily="49" charset="-122"/>
                          <a:ea typeface="黑体" panose="02010600030101010101" pitchFamily="49" charset="-122"/>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chemeClr val="dk1"/>
                          </a:solidFill>
                          <a:latin typeface="黑体" panose="02010600030101010101" pitchFamily="49" charset="-122"/>
                          <a:ea typeface="黑体" panose="02010600030101010101" pitchFamily="49" charset="-122"/>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698">
                <a:tc rowSpan="2">
                  <a:txBody>
                    <a:bodyPr/>
                    <a:lstStyle/>
                    <a:p>
                      <a:pPr>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rPr>
                        <a:t>●知道我国人口现状的基本特点，懂得人口增长要同经济和社会发展计划相适应</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我们为什么要重视发展中的人口问题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pPr>
                      <a:r>
                        <a:rPr lang="zh-CN"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1</a:t>
                      </a:r>
                      <a:r>
                        <a:rPr lang="zh-CN"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人口问题已经成为一个日益严峻的全球性问题，成为人类社会面临的重大挑战之一</a:t>
                      </a:r>
                    </a:p>
                    <a:p>
                      <a:pPr>
                        <a:lnSpc>
                          <a:spcPct val="110000"/>
                        </a:lnSpc>
                        <a:spcAft>
                          <a:spcPts val="0"/>
                        </a:spcAft>
                      </a:pPr>
                      <a:r>
                        <a:rPr lang="zh-CN"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2</a:t>
                      </a:r>
                      <a:r>
                        <a:rPr lang="zh-CN"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人口问题加重了资源和环境的压力，也带来了严重的社会问题</a:t>
                      </a:r>
                    </a:p>
                    <a:p>
                      <a:pPr>
                        <a:lnSpc>
                          <a:spcPct val="110000"/>
                        </a:lnSpc>
                        <a:spcAft>
                          <a:spcPts val="0"/>
                        </a:spcAft>
                      </a:pPr>
                      <a:r>
                        <a:rPr lang="zh-CN"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3</a:t>
                      </a:r>
                      <a:r>
                        <a:rPr lang="zh-CN"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人口问题始终是我国面临的全局性、长期性、战略性问题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8385">
                <a:tc vMerge="1">
                  <a:txBody>
                    <a:bodyPr/>
                    <a:lstStyle/>
                    <a:p>
                      <a:endParaRPr lang="zh-CN"/>
                    </a:p>
                  </a:txBody>
                  <a:tcPr/>
                </a:tc>
                <a:tc>
                  <a:txBody>
                    <a:bodyPr/>
                    <a:lstStyle/>
                    <a:p>
                      <a:pPr>
                        <a:lnSpc>
                          <a:spcPct val="11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我国人口国情和人口现状的特点是什么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（1）人口国情：我国是世界上人口最多的国家</a:t>
                      </a:r>
                    </a:p>
                    <a:p>
                      <a:pPr>
                        <a:lnSpc>
                          <a:spcPct val="11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（2）基本特点：人口基数大，人口素质偏低</a:t>
                      </a:r>
                    </a:p>
                    <a:p>
                      <a:pPr>
                        <a:lnSpc>
                          <a:spcPct val="11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（3）新的特点：①总人口增速趋缓；②总和生育率明显低于更替水平、出生人口男女性别比偏高；③老龄化加剧；④大量的人口流动</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5" name="表格 4"/>
          <p:cNvGraphicFramePr>
            <a:graphicFrameLocks noGrp="1"/>
          </p:cNvGraphicFramePr>
          <p:nvPr/>
        </p:nvGraphicFramePr>
        <p:xfrm>
          <a:off x="807294" y="1347873"/>
          <a:ext cx="10860955" cy="5231130"/>
        </p:xfrm>
        <a:graphic>
          <a:graphicData uri="http://schemas.openxmlformats.org/drawingml/2006/table">
            <a:tbl>
              <a:tblPr firstRow="1" firstCol="1" bandRow="1"/>
              <a:tblGrid>
                <a:gridCol w="1548765"/>
                <a:gridCol w="2207260"/>
                <a:gridCol w="7104930"/>
              </a:tblGrid>
              <a:tr h="414020">
                <a:tc>
                  <a:txBody>
                    <a:bodyPr/>
                    <a:lstStyle/>
                    <a:p>
                      <a:pPr algn="ctr">
                        <a:lnSpc>
                          <a:spcPct val="150000"/>
                        </a:lnSpc>
                        <a:spcAft>
                          <a:spcPts val="0"/>
                        </a:spcAft>
                      </a:pPr>
                      <a:r>
                        <a:rPr lang="zh-CN" altLang="en-US" sz="2400" b="1" dirty="0" smtClean="0">
                          <a:solidFill>
                            <a:schemeClr val="dk1"/>
                          </a:solidFill>
                          <a:latin typeface="黑体" panose="02010600030101010101" pitchFamily="49" charset="-122"/>
                          <a:ea typeface="黑体" panose="02010600030101010101" pitchFamily="49" charset="-122"/>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chemeClr val="dk1"/>
                          </a:solidFill>
                          <a:latin typeface="黑体" panose="02010600030101010101" pitchFamily="49" charset="-122"/>
                          <a:ea typeface="黑体" panose="02010600030101010101" pitchFamily="49" charset="-122"/>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chemeClr val="dk1"/>
                          </a:solidFill>
                          <a:latin typeface="黑体" panose="02010600030101010101" pitchFamily="49" charset="-122"/>
                          <a:ea typeface="黑体" panose="02010600030101010101" pitchFamily="49" charset="-122"/>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8930">
                <a:tc rowSpan="2">
                  <a:txBody>
                    <a:bodyPr/>
                    <a:lstStyle/>
                    <a:p>
                      <a:pPr>
                        <a:lnSpc>
                          <a:spcPct val="13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●知道我国人口现状的基本特点，懂得人口增长要同经济和社会发展计划相适应</a:t>
                      </a:r>
                      <a:endParaRPr lang="zh-CN" altLang="en-US" sz="2200" dirty="0" smtClean="0">
                        <a:solidFill>
                          <a:srgbClr val="FF00FF"/>
                        </a:solidFill>
                        <a:effectLst/>
                        <a:latin typeface="NEU-BZ-S92"/>
                        <a:ea typeface="NEU-BZ-S92"/>
                        <a:cs typeface="Times New Roman" panose="02020603050405020304"/>
                        <a:sym typeface="+mn-ea"/>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我国为什么要长期坚持计划生育基本国策</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1）必要性：人口问题始终是我国面临的全局性、长期性、战略性问题。在未来相当长的时期内，我国人口众多的基本国情不会根本改变，人口对经济社会发展的压力不会根本改变，人口与资源环境的紧张关系不会根本改变</a:t>
                      </a:r>
                    </a:p>
                    <a:p>
                      <a:pPr algn="l">
                        <a:lnSpc>
                          <a:spcPct val="13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（2）意义：国家推行计划生育，使人口的增长同经济和社会发展计划相适应，有效地缓解了人口对资源、环境的压力，有力地促进了经济发展与社会进步</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56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buNone/>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为什么实施“全面二孩”政策</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buNone/>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（1）生育要有计划，但计划并非一成不变，而要随着人口和经济社会发展形势的变化不断完善</a:t>
                      </a:r>
                    </a:p>
                    <a:p>
                      <a:pPr algn="l">
                        <a:lnSpc>
                          <a:spcPct val="130000"/>
                        </a:lnSpc>
                        <a:spcAft>
                          <a:spcPts val="0"/>
                        </a:spcAft>
                        <a:buNone/>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（2）为了更好地适应经济发展的需要，促进家庭幸福和社会和谐，使人口长期均衡发展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5" name="表格 4"/>
          <p:cNvGraphicFramePr>
            <a:graphicFrameLocks noGrp="1"/>
          </p:cNvGraphicFramePr>
          <p:nvPr/>
        </p:nvGraphicFramePr>
        <p:xfrm>
          <a:off x="868889" y="1368710"/>
          <a:ext cx="10664190" cy="5114290"/>
        </p:xfrm>
        <a:graphic>
          <a:graphicData uri="http://schemas.openxmlformats.org/drawingml/2006/table">
            <a:tbl>
              <a:tblPr firstRow="1" firstCol="1" bandRow="1"/>
              <a:tblGrid>
                <a:gridCol w="1664335"/>
                <a:gridCol w="1477010"/>
                <a:gridCol w="7522845"/>
              </a:tblGrid>
              <a:tr h="4038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6250">
                <a:tc rowSpan="2">
                  <a:txBody>
                    <a:bodyPr/>
                    <a:lstStyle/>
                    <a:p>
                      <a:pPr>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rPr>
                        <a:t>●了解我国资源环境面临的危机，知道节约资源和保护环境的基本国策</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pPr>
                      <a:r>
                        <a:rPr lang="zh-CN" sz="2000" dirty="0">
                          <a:solidFill>
                            <a:srgbClr val="000000"/>
                          </a:solidFill>
                          <a:effectLst/>
                          <a:latin typeface="宋体" panose="02010600030101010101" pitchFamily="2" charset="-122"/>
                          <a:ea typeface="宋体" panose="02010600030101010101" pitchFamily="2" charset="-122"/>
                          <a:cs typeface="Times New Roman" panose="02020603050405020304"/>
                        </a:rPr>
                        <a:t>我国经济社会发展必须面对怎样的挑战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资源日益短缺，环境污染严重，生态系统退化，经济发展与资源、环境之间的矛盾日益突出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456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buNone/>
                      </a:pPr>
                      <a:r>
                        <a:rPr lang="zh-CN" altLang="en-US" sz="2000" dirty="0">
                          <a:solidFill>
                            <a:srgbClr val="000000"/>
                          </a:solidFill>
                          <a:effectLst/>
                          <a:latin typeface="宋体" panose="02010600030101010101" pitchFamily="2" charset="-122"/>
                          <a:ea typeface="宋体" panose="02010600030101010101" pitchFamily="2" charset="-122"/>
                          <a:cs typeface="Times New Roman" panose="02020603050405020304"/>
                        </a:rPr>
                        <a:t>我国资源现状的特点、原因和影响各是什么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buNone/>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（1）特点：我国自然资源丰富，总量大，种类多，但人均资源占有量少，开发难度大，总体上资源紧缺</a:t>
                      </a:r>
                    </a:p>
                    <a:p>
                      <a:pPr>
                        <a:lnSpc>
                          <a:spcPct val="130000"/>
                        </a:lnSpc>
                        <a:spcAft>
                          <a:spcPts val="0"/>
                        </a:spcAft>
                        <a:buNone/>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（2）原因：长期以来，我国资源开发利用不尽合理、不够科学，依靠消耗大量资源换取经济发展的现象突出，由此造成的浪费、损失、污染和破坏都很严重</a:t>
                      </a:r>
                    </a:p>
                    <a:p>
                      <a:pPr>
                        <a:lnSpc>
                          <a:spcPct val="130000"/>
                        </a:lnSpc>
                        <a:spcAft>
                          <a:spcPts val="0"/>
                        </a:spcAft>
                        <a:buNone/>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（3）影响：对资源的过度开发、粗放利用和无节制消耗，必然导致资源的枯竭和对生态环境的破坏，严重影响经济的可持续发展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5" name="表格 4"/>
          <p:cNvGraphicFramePr>
            <a:graphicFrameLocks noGrp="1"/>
          </p:cNvGraphicFramePr>
          <p:nvPr/>
        </p:nvGraphicFramePr>
        <p:xfrm>
          <a:off x="1248030" y="1634512"/>
          <a:ext cx="9501444" cy="4398264"/>
        </p:xfrm>
        <a:graphic>
          <a:graphicData uri="http://schemas.openxmlformats.org/drawingml/2006/table">
            <a:tbl>
              <a:tblPr firstRow="1" firstCol="1" bandRow="1"/>
              <a:tblGrid>
                <a:gridCol w="1472565"/>
                <a:gridCol w="986790"/>
                <a:gridCol w="7042089"/>
              </a:tblGrid>
              <a:tr h="54038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7410">
                <a:tc>
                  <a:txBody>
                    <a:bodyPr/>
                    <a:lstStyle/>
                    <a:p>
                      <a:pPr>
                        <a:lnSpc>
                          <a:spcPct val="13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●了解我国资源环境面临的危机，知道节约资源和保护环境的基本国策</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000" dirty="0">
                          <a:solidFill>
                            <a:srgbClr val="000000"/>
                          </a:solidFill>
                          <a:effectLst/>
                          <a:latin typeface="宋体" panose="02010600030101010101" pitchFamily="2" charset="-122"/>
                          <a:ea typeface="宋体" panose="02010600030101010101" pitchFamily="2" charset="-122"/>
                          <a:cs typeface="Times New Roman" panose="02020603050405020304"/>
                        </a:rPr>
                        <a:t>我国面临的环境形势及危害是什么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1）环境形势：当前我国环境形势不容乐观。①一些地方、一些领域由于没有处理好经济发展与生态环境保护的关系，加上工业化进程加快、资源短缺、人口基数大等问题所产生的多重叠加效应，使得我国环境问题愈加严重；②大气污染、水污染、土壤污染等各类环境污染呈高发态势</a:t>
                      </a:r>
                    </a:p>
                    <a:p>
                      <a:pPr>
                        <a:lnSpc>
                          <a:spcPct val="150000"/>
                        </a:lnSpc>
                        <a:spcAft>
                          <a:spcPts val="0"/>
                        </a:spcAft>
                      </a:pPr>
                      <a:r>
                        <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rPr>
                        <a:t>（2）危害：①加剧自然灾害的发生，严重破坏生态平衡，威胁着人民的生命安全和身体健康；②我国的人口、资源、环境问题非常突出，制约经济社会发展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280415" y="1710077"/>
          <a:ext cx="9501445" cy="4081145"/>
        </p:xfrm>
        <a:graphic>
          <a:graphicData uri="http://schemas.openxmlformats.org/drawingml/2006/table">
            <a:tbl>
              <a:tblPr firstRow="1" firstCol="1" bandRow="1"/>
              <a:tblGrid>
                <a:gridCol w="2282825"/>
                <a:gridCol w="1407795"/>
                <a:gridCol w="5810825"/>
              </a:tblGrid>
              <a:tr h="54038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6785">
                <a:tc>
                  <a:txBody>
                    <a:bodyPr/>
                    <a:lstStyle/>
                    <a:p>
                      <a:pPr>
                        <a:lnSpc>
                          <a:spcPct val="13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●了解我国资源环境面临的危机，知道节约资源和保护环境的基本国策</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000" dirty="0">
                          <a:solidFill>
                            <a:srgbClr val="000000"/>
                          </a:solidFill>
                          <a:effectLst/>
                          <a:latin typeface="宋体" panose="02010600030101010101" pitchFamily="2" charset="-122"/>
                          <a:ea typeface="宋体" panose="02010600030101010101" pitchFamily="2" charset="-122"/>
                          <a:cs typeface="Times New Roman" panose="02020603050405020304"/>
                        </a:rPr>
                        <a:t>面对人口、资源、环境问题，我们应怎样做</a:t>
                      </a:r>
                    </a:p>
                    <a:p>
                      <a:pPr>
                        <a:lnSpc>
                          <a:spcPct val="150000"/>
                        </a:lnSpc>
                        <a:spcAft>
                          <a:spcPts val="0"/>
                        </a:spcAft>
                      </a:pPr>
                      <a:endPar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000" dirty="0">
                          <a:solidFill>
                            <a:srgbClr val="000000"/>
                          </a:solidFill>
                          <a:latin typeface="宋体" panose="02010600030101010101" pitchFamily="2" charset="-122"/>
                          <a:ea typeface="宋体" panose="02010600030101010101" pitchFamily="2" charset="-122"/>
                          <a:sym typeface="+mn-ea"/>
                        </a:rPr>
                        <a:t>（1）要关爱和保护环境</a:t>
                      </a:r>
                    </a:p>
                    <a:p>
                      <a:pPr>
                        <a:lnSpc>
                          <a:spcPct val="150000"/>
                        </a:lnSpc>
                        <a:spcAft>
                          <a:spcPts val="0"/>
                        </a:spcAft>
                      </a:pPr>
                      <a:r>
                        <a:rPr lang="zh-CN" altLang="en-US" sz="2000" dirty="0">
                          <a:solidFill>
                            <a:srgbClr val="000000"/>
                          </a:solidFill>
                          <a:latin typeface="宋体" panose="02010600030101010101" pitchFamily="2" charset="-122"/>
                          <a:ea typeface="宋体" panose="02010600030101010101" pitchFamily="2" charset="-122"/>
                          <a:sym typeface="+mn-ea"/>
                        </a:rPr>
                        <a:t>（2）发展中出现的问题，只有通过转变发展方式才能得到解决。坚持绿色发展，走生产发展、生活富裕、生态良好的文明发展道路，是我们的必然选择</a:t>
                      </a:r>
                      <a:endPar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sym typeface="+mn-ea"/>
                      </a:endParaRPr>
                    </a:p>
                    <a:p>
                      <a:pPr>
                        <a:lnSpc>
                          <a:spcPct val="150000"/>
                        </a:lnSpc>
                        <a:spcAft>
                          <a:spcPts val="0"/>
                        </a:spcAft>
                        <a:buNone/>
                      </a:pPr>
                      <a:endPar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99490" y="1355090"/>
          <a:ext cx="10088245" cy="5166360"/>
        </p:xfrm>
        <a:graphic>
          <a:graphicData uri="http://schemas.openxmlformats.org/drawingml/2006/table">
            <a:tbl>
              <a:tblPr firstRow="1" firstCol="1" bandRow="1"/>
              <a:tblGrid>
                <a:gridCol w="1543050"/>
                <a:gridCol w="1222375"/>
                <a:gridCol w="7322820"/>
              </a:tblGrid>
              <a:tr h="43243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3110">
                <a:tc>
                  <a:txBody>
                    <a:bodyPr/>
                    <a:lstStyle/>
                    <a:p>
                      <a:pPr>
                        <a:lnSpc>
                          <a:spcPct val="13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●保护生态环境、节约资源从我做起</a:t>
                      </a:r>
                    </a:p>
                    <a:p>
                      <a:pPr>
                        <a:lnSpc>
                          <a:spcPct val="130000"/>
                        </a:lnSpc>
                        <a:spcAft>
                          <a:spcPts val="0"/>
                        </a:spcAft>
                      </a:pP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000" dirty="0">
                          <a:solidFill>
                            <a:srgbClr val="000000"/>
                          </a:solidFill>
                          <a:effectLst/>
                          <a:latin typeface="宋体" panose="02010600030101010101" pitchFamily="2" charset="-122"/>
                          <a:ea typeface="宋体" panose="02010600030101010101" pitchFamily="2" charset="-122"/>
                          <a:cs typeface="Times New Roman" panose="02020603050405020304"/>
                        </a:rPr>
                        <a:t>我们中学生应如何以实际行动保护环境、节约资源</a:t>
                      </a:r>
                    </a:p>
                    <a:p>
                      <a:pPr>
                        <a:lnSpc>
                          <a:spcPct val="150000"/>
                        </a:lnSpc>
                        <a:spcAft>
                          <a:spcPts val="0"/>
                        </a:spcAft>
                      </a:pPr>
                      <a:endPar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000" dirty="0">
                          <a:solidFill>
                            <a:srgbClr val="000000"/>
                          </a:solidFill>
                          <a:latin typeface="宋体" panose="02010600030101010101" pitchFamily="2" charset="-122"/>
                          <a:ea typeface="宋体" panose="02010600030101010101" pitchFamily="2" charset="-122"/>
                          <a:sym typeface="+mn-ea"/>
                        </a:rPr>
                        <a:t>（1）提高环保意识。树立绿色、低碳生活理念。通过了解我国环境形势的严峻性及防止环境污染与破坏的紧迫性，在头脑中牢牢树立保护环境的观念</a:t>
                      </a:r>
                    </a:p>
                    <a:p>
                      <a:pPr>
                        <a:lnSpc>
                          <a:spcPct val="150000"/>
                        </a:lnSpc>
                        <a:spcAft>
                          <a:spcPts val="0"/>
                        </a:spcAft>
                      </a:pPr>
                      <a:r>
                        <a:rPr lang="zh-CN" altLang="en-US" sz="2000" dirty="0">
                          <a:solidFill>
                            <a:srgbClr val="000000"/>
                          </a:solidFill>
                          <a:latin typeface="宋体" panose="02010600030101010101" pitchFamily="2" charset="-122"/>
                          <a:ea typeface="宋体" panose="02010600030101010101" pitchFamily="2" charset="-122"/>
                          <a:sym typeface="+mn-ea"/>
                        </a:rPr>
                        <a:t>（2）增强法治观念。这就要求我们青少年在环境保护方面要知法、懂法、用法、护法。要了解我国有关环境保护的法律，要严以律己；发现污染环境、浪费资源的行为要举报；学会用法律武器保护我们的家园</a:t>
                      </a:r>
                    </a:p>
                    <a:p>
                      <a:pPr>
                        <a:lnSpc>
                          <a:spcPct val="150000"/>
                        </a:lnSpc>
                        <a:spcAft>
                          <a:spcPts val="0"/>
                        </a:spcAft>
                      </a:pPr>
                      <a:r>
                        <a:rPr lang="zh-CN" altLang="en-US" sz="2000" dirty="0">
                          <a:solidFill>
                            <a:srgbClr val="000000"/>
                          </a:solidFill>
                          <a:latin typeface="宋体" panose="02010600030101010101" pitchFamily="2" charset="-122"/>
                          <a:ea typeface="宋体" panose="02010600030101010101" pitchFamily="2" charset="-122"/>
                          <a:sym typeface="+mn-ea"/>
                        </a:rPr>
                        <a:t>（3）落实环保行动。我们要为保护环境、节约资源做力所能及的事。例如，积极向公众宣传保护环境和合理利用资源的基本国策，积极参加公益活动，积极向环保部门建言献策</a:t>
                      </a:r>
                      <a:endPar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151890" y="1548130"/>
          <a:ext cx="9625330" cy="3937000"/>
        </p:xfrm>
        <a:graphic>
          <a:graphicData uri="http://schemas.openxmlformats.org/drawingml/2006/table">
            <a:tbl>
              <a:tblPr firstRow="1" firstCol="1" bandRow="1"/>
              <a:tblGrid>
                <a:gridCol w="1472565"/>
                <a:gridCol w="1263015"/>
                <a:gridCol w="6889750"/>
              </a:tblGrid>
              <a:tr h="44958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2640">
                <a:tc>
                  <a:txBody>
                    <a:bodyPr/>
                    <a:lstStyle/>
                    <a:p>
                      <a:pPr>
                        <a:lnSpc>
                          <a:spcPct val="13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●保护生态环境、节约资源从我做起</a:t>
                      </a:r>
                    </a:p>
                    <a:p>
                      <a:pPr>
                        <a:lnSpc>
                          <a:spcPct val="130000"/>
                        </a:lnSpc>
                        <a:spcAft>
                          <a:spcPts val="0"/>
                        </a:spcAft>
                      </a:pP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000" dirty="0">
                          <a:solidFill>
                            <a:srgbClr val="000000"/>
                          </a:solidFill>
                          <a:effectLst/>
                          <a:latin typeface="宋体" panose="02010600030101010101" pitchFamily="2" charset="-122"/>
                          <a:ea typeface="宋体" panose="02010600030101010101" pitchFamily="2" charset="-122"/>
                          <a:cs typeface="Times New Roman" panose="02020603050405020304"/>
                        </a:rPr>
                        <a:t>*青少年怎样为国家的可持续发展作出贡献</a:t>
                      </a:r>
                    </a:p>
                    <a:p>
                      <a:pPr>
                        <a:lnSpc>
                          <a:spcPct val="150000"/>
                        </a:lnSpc>
                        <a:spcAft>
                          <a:spcPts val="0"/>
                        </a:spcAft>
                      </a:pPr>
                      <a:endParaRPr lang="zh-CN" altLang="en-US" sz="2000" dirty="0" smtClean="0">
                        <a:solidFill>
                          <a:srgbClr val="000000"/>
                        </a:solidFill>
                        <a:effectLst/>
                        <a:latin typeface="宋体" panose="02010600030101010101" pitchFamily="2" charset="-122"/>
                        <a:ea typeface="宋体" panose="02010600030101010101" pitchFamily="2"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000" dirty="0">
                          <a:solidFill>
                            <a:srgbClr val="000000"/>
                          </a:solidFill>
                          <a:latin typeface="宋体" panose="02010600030101010101" pitchFamily="2" charset="-122"/>
                          <a:ea typeface="宋体" panose="02010600030101010101" pitchFamily="2" charset="-122"/>
                          <a:sym typeface="+mn-ea"/>
                        </a:rPr>
                        <a:t>我们青少年应该树立可持续发展的观念，积极向公众宣传保护环境和合理利用资源的基本国策，从身边的小事做起，培养保护环境、节约资源的习惯，为国家的可持续发展作出贡献</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100" name="文本框 99"/>
          <p:cNvSpPr txBox="1"/>
          <p:nvPr/>
        </p:nvSpPr>
        <p:spPr>
          <a:xfrm>
            <a:off x="845185" y="2288540"/>
            <a:ext cx="10385425" cy="2861310"/>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中考目标要求：</a:t>
            </a:r>
            <a:endParaRPr lang="en-US"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indent="0">
              <a:lnSpc>
                <a:spcPct val="150000"/>
              </a:lnSpc>
              <a:spcAft>
                <a:spcPts val="0"/>
              </a:spcAft>
            </a:pPr>
            <a:r>
              <a:rPr lang="zh-CN" sz="2400" dirty="0">
                <a:solidFill>
                  <a:srgbClr val="000000"/>
                </a:solidFill>
                <a:latin typeface="宋体" panose="02010600030101010101" pitchFamily="2" charset="-122"/>
                <a:ea typeface="宋体" panose="02010600030101010101" pitchFamily="2" charset="-122"/>
                <a:cs typeface="Times New Roman" panose="02020603050405020304"/>
              </a:rPr>
              <a:t>1.认识人与自然和谐共生的关系，树立生态文明理念，形成可持续发展意识</a:t>
            </a:r>
            <a:r>
              <a:rPr lang="zh-CN" altLang="zh-CN" sz="2400" dirty="0">
                <a:solidFill>
                  <a:srgbClr val="FF00FF"/>
                </a:solidFill>
                <a:latin typeface="宋体" panose="02010600030101010101" pitchFamily="2" charset="-122"/>
                <a:ea typeface="宋体" panose="02010600030101010101" pitchFamily="2" charset="-122"/>
                <a:cs typeface="Times New Roman" panose="02020603050405020304"/>
              </a:rPr>
              <a:t>　　☞</a:t>
            </a:r>
            <a:r>
              <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rPr>
              <a:t>统编教材九上第六课</a:t>
            </a:r>
          </a:p>
          <a:p>
            <a:pPr indent="0">
              <a:lnSpc>
                <a:spcPct val="150000"/>
              </a:lnSpc>
              <a:spcAft>
                <a:spcPts val="0"/>
              </a:spcAft>
            </a:pPr>
            <a:r>
              <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2.正确认识经济发展与生态环境保护的关系，树立绿色发展理念</a:t>
            </a:r>
            <a:r>
              <a:rPr lang="zh-CN" altLang="zh-CN" sz="2400" dirty="0">
                <a:solidFill>
                  <a:srgbClr val="FF00FF"/>
                </a:solidFill>
                <a:latin typeface="宋体" panose="02010600030101010101" pitchFamily="2" charset="-122"/>
                <a:ea typeface="宋体" panose="02010600030101010101" pitchFamily="2" charset="-122"/>
                <a:cs typeface="Times New Roman" panose="02020603050405020304"/>
                <a:sym typeface="+mn-ea"/>
              </a:rPr>
              <a:t>　　☞</a:t>
            </a:r>
            <a:r>
              <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sym typeface="+mn-ea"/>
              </a:rPr>
              <a:t>统编教材九上第六课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11068686" cy="627895"/>
            <a:chOff x="1034884" y="629878"/>
            <a:chExt cx="10051952" cy="627895"/>
          </a:xfrm>
        </p:grpSpPr>
        <p:sp>
          <p:nvSpPr>
            <p:cNvPr id="12" name="圆角矩形 6">
              <a:hlinkClick r:id="rId5"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人与自然和谐共生，坚持绿色发展道路</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altLang="zh-CN" sz="2800" b="1" strike="noStrike" noProof="1" smtClean="0">
                  <a:solidFill>
                    <a:schemeClr val="bg1"/>
                  </a:solidFill>
                </a:rPr>
                <a:t>2</a:t>
              </a:r>
              <a:endParaRPr lang="zh-CN" altLang="en-US" sz="28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49300" y="1466215"/>
          <a:ext cx="10695940" cy="4831715"/>
        </p:xfrm>
        <a:graphic>
          <a:graphicData uri="http://schemas.openxmlformats.org/drawingml/2006/table">
            <a:tbl>
              <a:tblPr firstRow="1" firstCol="1" bandRow="1"/>
              <a:tblGrid>
                <a:gridCol w="1569085"/>
                <a:gridCol w="1181100"/>
                <a:gridCol w="7945755"/>
              </a:tblGrid>
              <a:tr h="56261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69105">
                <a:tc>
                  <a:txBody>
                    <a:bodyPr/>
                    <a:lstStyle/>
                    <a:p>
                      <a:pPr>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rPr>
                        <a:t>●认识人与自然和谐共生的关系，树立生态文明理念，形成可持续发展意识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*为什么要坚持人与自然的和谐共生</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1</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追求人与自然的和谐共生，是人类面对生态危机作出的智慧选择</a:t>
                      </a:r>
                    </a:p>
                    <a:p>
                      <a:pPr>
                        <a:lnSpc>
                          <a:spcPct val="15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2</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人与自然相互依存，共生共荣，自然为人类的生存和发展提供滋养和必要条件；人类作为自然的一部分，也有责任避免自然受到不必要的侵害，同时要为开发和利用自然作出必要的补偿和修复(人与自然的关系)</a:t>
                      </a:r>
                    </a:p>
                    <a:p>
                      <a:pPr>
                        <a:lnSpc>
                          <a:spcPct val="15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3</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如果我们对自然只是一味地索取，必然受到它的惩罚</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3" name="表格 2"/>
          <p:cNvGraphicFramePr>
            <a:graphicFrameLocks noGrp="1"/>
          </p:cNvGraphicFramePr>
          <p:nvPr/>
        </p:nvGraphicFramePr>
        <p:xfrm>
          <a:off x="846173" y="1427153"/>
          <a:ext cx="10533578" cy="4968946"/>
        </p:xfrm>
        <a:graphic>
          <a:graphicData uri="http://schemas.openxmlformats.org/drawingml/2006/table">
            <a:tbl>
              <a:tblPr firstRow="1" firstCol="1" bandRow="1"/>
              <a:tblGrid>
                <a:gridCol w="1544320"/>
                <a:gridCol w="1356317"/>
                <a:gridCol w="7632941"/>
              </a:tblGrid>
              <a:tr h="343535">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0306">
                <a:tc>
                  <a:txBody>
                    <a:bodyPr/>
                    <a:lstStyle/>
                    <a:p>
                      <a:pPr>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rPr>
                        <a:t>●认识人与自然和谐共生的关系，树立生态文明理念，形成可持续发展意识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*为什么要建设生态文明(走绿色发展道路的重要性)</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1</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生态文明作为一种新型的社会文明形态，是人类的共识，也是时代的选择。建设生态文明就是造福人类</a:t>
                      </a:r>
                    </a:p>
                    <a:p>
                      <a:pPr>
                        <a:lnSpc>
                          <a:spcPct val="15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2</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走绿色发展道路，建设生态文明，实现可持续发展，已经成为当代中国的发展共识(当代中国发展的共识)</a:t>
                      </a:r>
                    </a:p>
                    <a:p>
                      <a:pPr>
                        <a:lnSpc>
                          <a:spcPct val="15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3</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走绿色发展道路，建设资源节约型、环境友好型社会，实现经济繁荣、生态良好、人民幸福，这既是建设美丽中国的时代图景，也是实现中华民族伟大复兴的历史使命</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356360" y="1408430"/>
          <a:ext cx="9190355" cy="4564382"/>
        </p:xfrm>
        <a:graphic>
          <a:graphicData uri="http://schemas.openxmlformats.org/drawingml/2006/table">
            <a:tbl>
              <a:tblPr firstRow="1" firstCol="1" bandRow="1"/>
              <a:tblGrid>
                <a:gridCol w="1619885"/>
                <a:gridCol w="1242060"/>
                <a:gridCol w="1744980"/>
                <a:gridCol w="1736090"/>
                <a:gridCol w="1450975"/>
                <a:gridCol w="1396365"/>
              </a:tblGrid>
              <a:tr h="702310">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知识点</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年份</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题号、分值</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考查点</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题型</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设问类型</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6300">
                <a:tc rowSpan="4">
                  <a:txBody>
                    <a:bodyPr/>
                    <a:lstStyle/>
                    <a:p>
                      <a:pPr marL="0" algn="ctr" defTabSz="914400" rtl="0" eaLnBrk="1" latinLnBrk="0" hangingPunct="1">
                        <a:lnSpc>
                          <a:spcPct val="150000"/>
                        </a:lnSpc>
                        <a:spcAft>
                          <a:spcPts val="0"/>
                        </a:spcAft>
                      </a:pPr>
                      <a:r>
                        <a:rPr lang="zh-CN" sz="2000" kern="1200" dirty="0">
                          <a:solidFill>
                            <a:srgbClr val="FF00FF"/>
                          </a:solidFill>
                          <a:effectLst/>
                          <a:latin typeface="NEU-BZ-S92"/>
                          <a:ea typeface="方正黑体_GBK"/>
                          <a:cs typeface="Times New Roman" panose="02020603050405020304"/>
                        </a:rPr>
                        <a:t>绿色发展道路</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tc>
                  <a:txBody>
                    <a:bodyPr/>
                    <a:lstStyle/>
                    <a:p>
                      <a:pPr indent="0" algn="ctr">
                        <a:buNone/>
                      </a:pPr>
                      <a:r>
                        <a:rPr lang="en-US" altLang="zh-CN" sz="2400" b="0">
                          <a:solidFill>
                            <a:srgbClr val="000000"/>
                          </a:solidFill>
                          <a:latin typeface="宋体" panose="02010600030101010101" pitchFamily="2" charset="-122"/>
                          <a:ea typeface="宋体" panose="02010600030101010101" pitchFamily="2" charset="-122"/>
                          <a:cs typeface="NEU-BZ-S92" charset="0"/>
                        </a:rPr>
                        <a:t>2021</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en-US" altLang="zh-CN" sz="2400" b="0">
                          <a:solidFill>
                            <a:srgbClr val="000000"/>
                          </a:solidFill>
                          <a:latin typeface="宋体" panose="02010600030101010101" pitchFamily="2" charset="-122"/>
                          <a:ea typeface="宋体" panose="02010600030101010101" pitchFamily="2" charset="-122"/>
                          <a:cs typeface="NEU-BZ-S92" charset="0"/>
                        </a:rPr>
                        <a:t>28</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6</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发展理念</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综合题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理解类、概括类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40">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buNone/>
                      </a:pPr>
                      <a:r>
                        <a:rPr lang="en-US" altLang="zh-CN" sz="2400" b="0">
                          <a:solidFill>
                            <a:srgbClr val="000000"/>
                          </a:solidFill>
                          <a:latin typeface="宋体" panose="02010600030101010101" pitchFamily="2" charset="-122"/>
                          <a:ea typeface="宋体" panose="02010600030101010101" pitchFamily="2" charset="-122"/>
                          <a:cs typeface="NEU-BZ-S92" charset="0"/>
                        </a:rPr>
                        <a:t>2020</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en-US" altLang="zh-CN" sz="2400" b="0">
                          <a:solidFill>
                            <a:srgbClr val="000000"/>
                          </a:solidFill>
                          <a:latin typeface="宋体" panose="02010600030101010101" pitchFamily="2" charset="-122"/>
                          <a:ea typeface="宋体" panose="02010600030101010101" pitchFamily="2" charset="-122"/>
                          <a:cs typeface="NEU-BZ-S92" charset="0"/>
                        </a:rPr>
                        <a:t>25</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绿色发展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人与自然和谐</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分析说明题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评价类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3875">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buNone/>
                      </a:pPr>
                      <a:r>
                        <a:rPr lang="en-US" altLang="zh-CN" sz="2400" b="0">
                          <a:solidFill>
                            <a:srgbClr val="000000"/>
                          </a:solidFill>
                          <a:latin typeface="宋体" panose="02010600030101010101" pitchFamily="2" charset="-122"/>
                          <a:ea typeface="宋体" panose="02010600030101010101" pitchFamily="2" charset="-122"/>
                          <a:cs typeface="NEU-BZ-S92" charset="0"/>
                        </a:rPr>
                        <a:t>2018</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en-US" altLang="zh-CN" sz="2400" b="0">
                          <a:solidFill>
                            <a:srgbClr val="000000"/>
                          </a:solidFill>
                          <a:latin typeface="宋体" panose="02010600030101010101" pitchFamily="2" charset="-122"/>
                          <a:ea typeface="宋体" panose="02010600030101010101" pitchFamily="2" charset="-122"/>
                          <a:cs typeface="NEU-BZ-S92" charset="0"/>
                        </a:rPr>
                        <a:t>6</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7</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绿色发展的意义和做法</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意义类、做法类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70">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buNone/>
                      </a:pPr>
                      <a:r>
                        <a:rPr lang="en-US" altLang="zh-CN" sz="2400" b="0">
                          <a:solidFill>
                            <a:srgbClr val="000000"/>
                          </a:solidFill>
                          <a:latin typeface="宋体" panose="02010600030101010101" pitchFamily="2" charset="-122"/>
                          <a:ea typeface="宋体" panose="02010600030101010101" pitchFamily="2" charset="-122"/>
                          <a:cs typeface="NEU-BZ-S92" charset="0"/>
                        </a:rPr>
                        <a:t>2017</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5</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可持续发展的意义和要求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意义类、做法类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3" name="表格 2"/>
          <p:cNvGraphicFramePr>
            <a:graphicFrameLocks noGrp="1"/>
          </p:cNvGraphicFramePr>
          <p:nvPr/>
        </p:nvGraphicFramePr>
        <p:xfrm>
          <a:off x="825853" y="1376353"/>
          <a:ext cx="10533578" cy="5154676"/>
        </p:xfrm>
        <a:graphic>
          <a:graphicData uri="http://schemas.openxmlformats.org/drawingml/2006/table">
            <a:tbl>
              <a:tblPr firstRow="1" firstCol="1" bandRow="1"/>
              <a:tblGrid>
                <a:gridCol w="1503045"/>
                <a:gridCol w="2121535"/>
                <a:gridCol w="6908998"/>
              </a:tblGrid>
              <a:tr h="56261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8250">
                <a:tc rowSpan="3">
                  <a:txBody>
                    <a:bodyPr/>
                    <a:lstStyle/>
                    <a:p>
                      <a:pPr>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rPr>
                        <a:t>●认识人与自然和谐共生的关系，树立生态文明理念，形成可持续发展意识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当代中国的发展共识是什么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30000"/>
                        </a:lnSpc>
                        <a:spcAft>
                          <a:spcPts val="0"/>
                        </a:spcAft>
                      </a:pP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走绿色发展道路，建设生态文明，实现可持续发展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30000"/>
                        </a:lnSpc>
                        <a:spcAft>
                          <a:spcPts val="0"/>
                        </a:spcAft>
                        <a:buNone/>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如何实现人与自然和谐发展，建设生态文明</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0118">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buNone/>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（1）实现人与自然和谐发展，建设生态文明，要以资源环境承载能力为基础，以自然规律为准则，以可持续发展、人与自然和谐共生为目标</a:t>
                      </a:r>
                    </a:p>
                    <a:p>
                      <a:pPr>
                        <a:lnSpc>
                          <a:spcPct val="130000"/>
                        </a:lnSpc>
                        <a:spcAft>
                          <a:spcPts val="0"/>
                        </a:spcAft>
                        <a:buNone/>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（2）建设生态文明，促进人与自然和谐共生，要坚持节约资源和保护环境的基本国策，使青山常在、绿水长流、空气常清；坚持创新、协调、绿色、开放、共享的新发展理念，实现中华民族永续发展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46173" y="1376353"/>
          <a:ext cx="10533578" cy="4975098"/>
        </p:xfrm>
        <a:graphic>
          <a:graphicData uri="http://schemas.openxmlformats.org/drawingml/2006/table">
            <a:tbl>
              <a:tblPr firstRow="1" firstCol="1" bandRow="1"/>
              <a:tblGrid>
                <a:gridCol w="1544320"/>
                <a:gridCol w="2298065"/>
                <a:gridCol w="6691193"/>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130">
                <a:tc rowSpan="3">
                  <a:txBody>
                    <a:bodyPr/>
                    <a:lstStyle/>
                    <a:p>
                      <a:pPr>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rPr>
                        <a:t>●认识人与自然和谐共生的关系，树立生态文明理念，形成可持续发展意识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sym typeface="+mn-ea"/>
                        </a:rPr>
                        <a:t>如何实现人与自然和谐发展，建设生态文明</a:t>
                      </a:r>
                      <a:endPar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3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3</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人类开发和利用自然，必须遵循自然规律</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30000"/>
                        </a:lnSpc>
                        <a:spcAft>
                          <a:spcPts val="0"/>
                        </a:spcAft>
                        <a:buNone/>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如何处理好经济发展与生态环境保护的关系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0118">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buNone/>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（1）保护生态环境就是保护生产力，改善生态环境，就是发展生产力，绝不能以牺牲环境，浪费资源为代价，换取一时的经济增长</a:t>
                      </a:r>
                    </a:p>
                    <a:p>
                      <a:pPr>
                        <a:lnSpc>
                          <a:spcPct val="130000"/>
                        </a:lnSpc>
                        <a:spcAft>
                          <a:spcPts val="0"/>
                        </a:spcAft>
                        <a:buNone/>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（2）绿水青山，就是金山银山。我们既要绿水青山，也要金山银山。如果金山银山要以失去绿水青山为代价，那么宁要绿水青山，不要金山银山</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46455" y="1386205"/>
          <a:ext cx="10533380" cy="5035550"/>
        </p:xfrm>
        <a:graphic>
          <a:graphicData uri="http://schemas.openxmlformats.org/drawingml/2006/table">
            <a:tbl>
              <a:tblPr firstRow="1" firstCol="1" bandRow="1"/>
              <a:tblGrid>
                <a:gridCol w="1471295"/>
                <a:gridCol w="1099185"/>
                <a:gridCol w="796290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6910">
                <a:tc>
                  <a:txBody>
                    <a:bodyPr/>
                    <a:lstStyle/>
                    <a:p>
                      <a:pPr>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rPr>
                        <a:t>●正确认识经济发展与生态环境保护的关系，树立绿色发展理念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怎样坚持绿色发展道路、建设生态文明</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1</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处理好经济发展与生态环境保护的关系。我们既要绿水青山，也要金山银山</a:t>
                      </a:r>
                    </a:p>
                    <a:p>
                      <a:pPr>
                        <a:lnSpc>
                          <a:spcPct val="15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2</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坚持绿色富国，让人民群众切实感受到经济发展带来的环境效益。坚持绿色惠民，将良好生态环境作为最普惠的民生福祉，激发人民群众的绿色创造热情，实现绿色富国之梦</a:t>
                      </a:r>
                    </a:p>
                    <a:p>
                      <a:pPr>
                        <a:lnSpc>
                          <a:spcPct val="15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3</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走绿色、循环、低碳发展之路，要坚持节约优先、保护优先、自然恢复为主的原则，大力倡导节能、环保、低</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459538"/>
          <a:ext cx="10512623" cy="4828032"/>
        </p:xfrm>
        <a:graphic>
          <a:graphicData uri="http://schemas.openxmlformats.org/drawingml/2006/table">
            <a:tbl>
              <a:tblPr firstRow="1" firstCol="1" bandRow="1"/>
              <a:tblGrid>
                <a:gridCol w="1461770"/>
                <a:gridCol w="1730375"/>
                <a:gridCol w="732047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●正确认识经济发展与生态环境保护的关系，树立绿色发展理念</a:t>
                      </a:r>
                      <a:endPar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sym typeface="+mn-ea"/>
                        </a:rPr>
                        <a:t>怎样坚持绿色发展道路、建设生态文明</a:t>
                      </a:r>
                      <a:endPar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pP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碳、文明的绿色生产生活方式，让绿色发展理念渗透到人们日常生活中，成为每个社会成员的自觉行动</a:t>
                      </a:r>
                    </a:p>
                    <a:p>
                      <a:pPr>
                        <a:lnSpc>
                          <a:spcPct val="13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4</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必须严守资源消耗上限、环境质量底线、生态保护红线。只有实行严格的生态环境保护制度、全面建立资源高效利用制度，健全生态保护和修复制度，严明生态环境保护责任制度，才能为生态文明建设提供可靠保障</a:t>
                      </a:r>
                    </a:p>
                    <a:p>
                      <a:pPr>
                        <a:lnSpc>
                          <a:spcPct val="130000"/>
                        </a:lnSpc>
                        <a:spcAft>
                          <a:spcPts val="0"/>
                        </a:spcAft>
                      </a:pP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5</a:t>
                      </a:r>
                      <a:r>
                        <a:rPr lang="zh-CN"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a:t>
                      </a: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建设资源节约型、环境友好型社会，实现经济繁荣、生态良好、人民幸福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96008" y="1655118"/>
          <a:ext cx="10512623" cy="4188460"/>
        </p:xfrm>
        <a:graphic>
          <a:graphicData uri="http://schemas.openxmlformats.org/drawingml/2006/table">
            <a:tbl>
              <a:tblPr firstRow="1" firstCol="1" bandRow="1"/>
              <a:tblGrid>
                <a:gridCol w="1958340"/>
                <a:gridCol w="1934845"/>
                <a:gridCol w="661943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39820">
                <a:tc>
                  <a:txBody>
                    <a:bodyPr/>
                    <a:lstStyle/>
                    <a:p>
                      <a:pPr>
                        <a:lnSpc>
                          <a:spcPct val="150000"/>
                        </a:lnSpc>
                        <a:spcAft>
                          <a:spcPts val="0"/>
                        </a:spcAft>
                      </a:pPr>
                      <a:r>
                        <a:rPr lang="zh-CN" altLang="en-US" sz="22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●正确认识经济发展与生态环境保护的关系，树立绿色发展理念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altLang="en-US" sz="2400" dirty="0" smtClean="0">
                          <a:solidFill>
                            <a:srgbClr val="000000"/>
                          </a:solidFill>
                          <a:effectLst/>
                          <a:latin typeface="宋体" panose="02010600030101010101" pitchFamily="2" charset="-122"/>
                          <a:ea typeface="宋体" panose="02010600030101010101" pitchFamily="2" charset="-122"/>
                          <a:cs typeface="Times New Roman" panose="02020603050405020304"/>
                          <a:sym typeface="+mn-ea"/>
                        </a:rPr>
                        <a:t>建设美丽中国的时代图景是怎样的</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pPr>
                      <a:r>
                        <a:rPr sz="2400" dirty="0" smtClean="0">
                          <a:solidFill>
                            <a:srgbClr val="000000"/>
                          </a:solidFill>
                          <a:effectLst/>
                          <a:latin typeface="宋体" panose="02010600030101010101" pitchFamily="2" charset="-122"/>
                          <a:ea typeface="宋体" panose="02010600030101010101" pitchFamily="2" charset="-122"/>
                          <a:cs typeface="Times New Roman" panose="02020603050405020304"/>
                        </a:rPr>
                        <a:t>走绿色发展道路，建设资源节约型、环境友好型社会，实现经济繁荣、生态良好、人民幸福，这既是建设美丽中国的时代图景，也是实现中华民族伟大复兴的历史使命</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214618"/>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数据分析  拓展提升</a:t>
              </a:r>
              <a:endParaRPr kumimoji="1" lang="zh-CN" altLang="en-US" sz="3600" b="1" dirty="0">
                <a:latin typeface="黑体" panose="02010600030101010101" pitchFamily="49" charset="-122"/>
                <a:ea typeface="黑体" panose="0201060003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4</a:t>
              </a:r>
              <a:endParaRPr kumimoji="1" lang="zh-CN" altLang="en-US" sz="3600" b="1" dirty="0">
                <a:latin typeface="黑体" panose="02010600030101010101" pitchFamily="49" charset="-122"/>
                <a:ea typeface="黑体" panose="02010600030101010101" pitchFamily="49" charset="-122"/>
              </a:endParaRPr>
            </a:p>
          </p:txBody>
        </p:sp>
      </p:grpSp>
      <p:sp>
        <p:nvSpPr>
          <p:cNvPr id="102" name="文本框 101"/>
          <p:cNvSpPr txBox="1"/>
          <p:nvPr/>
        </p:nvSpPr>
        <p:spPr>
          <a:xfrm>
            <a:off x="1098550" y="2116455"/>
            <a:ext cx="9875520" cy="3415030"/>
          </a:xfrm>
          <a:prstGeom prst="rect">
            <a:avLst/>
          </a:prstGeom>
          <a:noFill/>
          <a:ln w="9525">
            <a:noFill/>
          </a:ln>
        </p:spPr>
        <p:txBody>
          <a:bodyPr wrap="square">
            <a:spAutoFit/>
          </a:bodyPr>
          <a:lstStyle/>
          <a:p>
            <a:pPr indent="0">
              <a:lnSpc>
                <a:spcPct val="150000"/>
              </a:lnSpc>
            </a:pPr>
            <a:r>
              <a:rPr sz="2400">
                <a:solidFill>
                  <a:srgbClr val="000000"/>
                </a:solidFill>
                <a:latin typeface="黑体" panose="02010600030101010101" pitchFamily="49" charset="-122"/>
                <a:ea typeface="黑体" panose="02010600030101010101" pitchFamily="49" charset="-122"/>
                <a:cs typeface="宋体" panose="02010600030101010101" pitchFamily="2" charset="-122"/>
              </a:rPr>
              <a:t>1.人口问题、资源问题、环境问题之间的关系。</a:t>
            </a:r>
          </a:p>
          <a:p>
            <a:pPr indent="0">
              <a:lnSpc>
                <a:spcPct val="150000"/>
              </a:lnSpc>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人口过多和过快增长，直接影响着我国经济的发展、人口素质和人民生活水平的提高，给自然资源和生态环境带来了沉重的压力。人口老龄化速度的加快将产生日益严重的社会问题。</a:t>
            </a:r>
          </a:p>
          <a:p>
            <a:pPr indent="0">
              <a:lnSpc>
                <a:spcPct val="150000"/>
              </a:lnSpc>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a:solidFill>
                  <a:srgbClr val="000000"/>
                </a:solidFill>
                <a:latin typeface="宋体" panose="02010600030101010101" pitchFamily="2" charset="-122"/>
                <a:ea typeface="宋体" panose="02010600030101010101" pitchFamily="2" charset="-122"/>
                <a:cs typeface="宋体" panose="02010600030101010101" pitchFamily="2" charset="-122"/>
              </a:rPr>
              <a:t>资源短缺和浪费、环境恶化的严峻形势反过来影响人类的生存和发展。</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54735" y="1998345"/>
            <a:ext cx="10389870" cy="2861310"/>
          </a:xfrm>
          <a:prstGeom prst="rect">
            <a:avLst/>
          </a:prstGeom>
          <a:noFill/>
          <a:ln w="9525">
            <a:noFill/>
          </a:ln>
        </p:spPr>
        <p:txBody>
          <a:bodyPr wrap="square">
            <a:spAutoFit/>
          </a:bodyPr>
          <a:lstStyle/>
          <a:p>
            <a:pPr indent="266700">
              <a:lnSpc>
                <a:spcPct val="150000"/>
              </a:lnSpc>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我国为解决当前的人口、资源、环境问题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相应地制定了可持续发展战略和计划生育、保护环境的基本国策。</a:t>
            </a:r>
            <a:endParaRPr lang="zh-CN" altLang="en-US" sz="2400" b="0">
              <a:solidFill>
                <a:srgbClr val="000000"/>
              </a:solidFill>
              <a:latin typeface="宋体" panose="02010600030101010101" pitchFamily="2" charset="-122"/>
              <a:ea typeface="宋体" panose="02010600030101010101" pitchFamily="2" charset="-122"/>
              <a:cs typeface="方正楷体_GBK" charset="0"/>
            </a:endParaRPr>
          </a:p>
          <a:p>
            <a:r>
              <a:rPr lang="zh-CN" altLang="en-US" sz="2400" b="0">
                <a:solidFill>
                  <a:srgbClr val="000000"/>
                </a:solidFill>
                <a:latin typeface="宋体" panose="02010600030101010101" pitchFamily="2" charset="-122"/>
                <a:ea typeface="宋体" panose="02010600030101010101" pitchFamily="2" charset="-122"/>
                <a:cs typeface="方正楷体_GBK" charset="0"/>
              </a:rPr>
              <a:t>注意</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正确处理好人口、资源、环境之间的关系</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使我国可持续发展战略能力不断增强</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生态环境得到改善</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资源利用效率显著提高</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促进人与自然的协调</a:t>
            </a:r>
            <a:r>
              <a:rPr lang="en-US" altLang="zh-CN" sz="2400" b="0">
                <a:solidFill>
                  <a:srgbClr val="000000"/>
                </a:solidFill>
                <a:latin typeface="宋体" panose="02010600030101010101" pitchFamily="2" charset="-122"/>
                <a:ea typeface="宋体" panose="02010600030101010101" pitchFamily="2" charset="-122"/>
                <a:cs typeface="方正楷体_GBK" charset="0"/>
              </a:rPr>
              <a:t>，</a:t>
            </a:r>
            <a:r>
              <a:rPr lang="zh-CN" altLang="en-US" sz="2400" b="0">
                <a:solidFill>
                  <a:srgbClr val="000000"/>
                </a:solidFill>
                <a:latin typeface="宋体" panose="02010600030101010101" pitchFamily="2" charset="-122"/>
                <a:ea typeface="宋体" panose="02010600030101010101" pitchFamily="2" charset="-122"/>
                <a:cs typeface="方正楷体_GBK" charset="0"/>
              </a:rPr>
              <a:t>推动整个社会走经济繁荣、生态良好、人民幸福的文明发展道路。</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876191" y="1455597"/>
            <a:ext cx="10571357" cy="3415030"/>
          </a:xfrm>
          <a:prstGeom prst="rect">
            <a:avLst/>
          </a:prstGeom>
          <a:noFill/>
          <a:ln w="9525">
            <a:noFill/>
          </a:ln>
        </p:spPr>
        <p:txBody>
          <a:bodyPr wrap="square">
            <a:spAutoFit/>
          </a:bodyPr>
          <a:lstStyle/>
          <a:p>
            <a:pPr indent="0">
              <a:lnSpc>
                <a:spcPct val="150000"/>
              </a:lnSpc>
            </a:pPr>
            <a:r>
              <a:rPr sz="2400" dirty="0">
                <a:solidFill>
                  <a:srgbClr val="000000"/>
                </a:solidFill>
                <a:latin typeface="黑体" panose="02010600030101010101" pitchFamily="49" charset="-122"/>
                <a:ea typeface="黑体" panose="02010600030101010101" pitchFamily="49" charset="-122"/>
                <a:cs typeface="宋体" panose="02010600030101010101" pitchFamily="2" charset="-122"/>
              </a:rPr>
              <a:t>2.正确处理好经济发展与资源、环境的关系。</a:t>
            </a:r>
          </a:p>
          <a:p>
            <a:pPr indent="0">
              <a:lnSpc>
                <a:spcPct val="150000"/>
              </a:lnSpc>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发展经济与节约资源、保护环境从根本上是一致的。</a:t>
            </a:r>
          </a:p>
          <a:p>
            <a:pPr indent="0">
              <a:lnSpc>
                <a:spcPct val="150000"/>
              </a:lnSpc>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保护资源、改善环境就是保护和发展生产力，保护好资源和环境能增强投资吸引力和经济竞争力，以经济建设为中心与节约资源、保护环境并不矛盾。</a:t>
            </a:r>
          </a:p>
          <a:p>
            <a:pPr indent="0">
              <a:lnSpc>
                <a:spcPct val="150000"/>
              </a:lnSpc>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坚持以经济建设为中心，绝不能以牺牲资源、环境为代价。否则，日益短缺的资源和日益恶化的环境将使我们在其他领域所取得的一切成就黯然失色。</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71575" y="1329055"/>
            <a:ext cx="9881235" cy="4523105"/>
          </a:xfrm>
          <a:prstGeom prst="rect">
            <a:avLst/>
          </a:prstGeom>
          <a:noFill/>
          <a:ln>
            <a:noFill/>
          </a:ln>
        </p:spPr>
        <p:txBody>
          <a:bodyPr wrap="square" rtlCol="0">
            <a:spAutoFit/>
          </a:bodyPr>
          <a:lstStyle/>
          <a:p>
            <a:pPr>
              <a:lnSpc>
                <a:spcPct val="150000"/>
              </a:lnSpc>
            </a:pPr>
            <a:r>
              <a:rPr sz="2400" dirty="0">
                <a:latin typeface="黑体" panose="02010600030101010101" pitchFamily="49" charset="-122"/>
                <a:ea typeface="黑体" panose="02010600030101010101" pitchFamily="49" charset="-122"/>
                <a:cs typeface="宋体" panose="02010600030101010101" pitchFamily="2" charset="-122"/>
              </a:rPr>
              <a:t>3.怎样建设生态文明？</a:t>
            </a:r>
          </a:p>
          <a:p>
            <a:pPr>
              <a:lnSpc>
                <a:spcPct val="150000"/>
              </a:lnSpc>
            </a:pP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1</a:t>
            </a: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要尊重自然、顺应自然、保护自然，维护人与自然之间形成的生命共同体。</a:t>
            </a:r>
          </a:p>
          <a:p>
            <a:pPr>
              <a:lnSpc>
                <a:spcPct val="150000"/>
              </a:lnSpc>
            </a:pP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2</a:t>
            </a: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要树立和践行绿水青山就是金山银山的理念。</a:t>
            </a:r>
          </a:p>
          <a:p>
            <a:pPr>
              <a:lnSpc>
                <a:spcPct val="150000"/>
              </a:lnSpc>
            </a:pP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3</a:t>
            </a: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要坚定不移推动形成绿色发展方式和生活方式，坚持节约资源和保护环境基本国策，实行最严格的生态环境保护制度，以新发展理念为指导，创新生产方式，改变生活方式，坚定走经济繁荣、生态良好、人民幸福的文明发展道路。</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94105" y="1800860"/>
            <a:ext cx="9785985" cy="2861310"/>
          </a:xfrm>
          <a:prstGeom prst="rect">
            <a:avLst/>
          </a:prstGeom>
          <a:noFill/>
          <a:ln w="9525">
            <a:noFill/>
          </a:ln>
        </p:spPr>
        <p:txBody>
          <a:bodyPr wrap="square">
            <a:spAutoFit/>
          </a:bodyPr>
          <a:lstStyle/>
          <a:p>
            <a:pPr indent="266700">
              <a:lnSpc>
                <a:spcPct val="150000"/>
              </a:lnSpc>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要把生态文明建设融入经济建设、政治建设、文化建设、社会建设各方面和全过程</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着力树立生态文明理念、完善生态文明制度体系、维护生态安全、优化生态环境</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形成节约资源和保护环境的空间格局、产业结构、生产方式、生活方式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建设美丽中国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努力开创社会主义生态文明新时代。</a:t>
            </a:r>
            <a:endParaRPr lang="zh-CN" altLang="en-US" sz="2400">
              <a:latin typeface="宋体" panose="02010600030101010101" pitchFamily="2" charset="-122"/>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23953" y="1243900"/>
            <a:ext cx="8974666" cy="5777230"/>
          </a:xfrm>
          <a:prstGeom prst="rect">
            <a:avLst/>
          </a:prstGeom>
        </p:spPr>
        <p:txBody>
          <a:bodyPr wrap="square">
            <a:spAutoFit/>
          </a:bodyPr>
          <a:lstStyle/>
          <a:p>
            <a:pPr>
              <a:lnSpc>
                <a:spcPct val="120000"/>
              </a:lnSpc>
            </a:pPr>
            <a:r>
              <a:rPr lang="en-US" altLang="zh-CN" sz="2400" b="1" dirty="0" smtClean="0"/>
              <a:t>【</a:t>
            </a:r>
            <a:r>
              <a:rPr lang="zh-CN" altLang="en-US" sz="2400" b="1" dirty="0"/>
              <a:t>备考建议</a:t>
            </a:r>
            <a:r>
              <a:rPr lang="en-US" altLang="zh-CN" sz="2400" b="1" dirty="0"/>
              <a:t>】</a:t>
            </a:r>
          </a:p>
          <a:p>
            <a:pPr>
              <a:lnSpc>
                <a:spcPct val="120000"/>
              </a:lnSpc>
            </a:pPr>
            <a:r>
              <a:rPr sz="2400" dirty="0">
                <a:latin typeface="宋体" panose="02010600030101010101" pitchFamily="2" charset="-122"/>
                <a:ea typeface="宋体" panose="02010600030101010101" pitchFamily="2" charset="-122"/>
              </a:rPr>
              <a:t>1.该部分内容是国情板块的重点内容，需要我们从三个方面理解：第一，人口、资源、环境及可持续发展是国际社会面临的共同挑战，具有全球性和时代性</a:t>
            </a:r>
            <a:r>
              <a:rPr sz="2400" dirty="0">
                <a:latin typeface="宋体" panose="02010600030101010101" pitchFamily="2" charset="-122"/>
                <a:ea typeface="宋体" panose="02010600030101010101" pitchFamily="2" charset="-122"/>
                <a:sym typeface="+mn-ea"/>
              </a:rPr>
              <a:t>；第二，我国资源、环境形势严峻，制约了我国经济社会发展，解决资源、环境问题是国家发展的重大课题，具有现实性和迫切性；第三，资源、环境、绿色发展、建设美丽中国与我们每个人的生存和生活密切相关，资源、环境状况影响我们的生活，而我们的行为又反过来影响资源和环境。复习时要结合例题，突出“人与自然的关系”与“发</a:t>
            </a:r>
            <a:r>
              <a:rPr sz="2400" dirty="0">
                <a:latin typeface="宋体" panose="02010600030101010101" pitchFamily="2" charset="-122"/>
                <a:ea typeface="宋体" panose="02010600030101010101" pitchFamily="2" charset="-122"/>
              </a:rPr>
              <a:t>展理念”。</a:t>
            </a:r>
          </a:p>
          <a:p>
            <a:pPr>
              <a:lnSpc>
                <a:spcPct val="120000"/>
              </a:lnSpc>
            </a:pPr>
            <a:r>
              <a:rPr sz="2400" dirty="0">
                <a:latin typeface="宋体" panose="02010600030101010101" pitchFamily="2" charset="-122"/>
                <a:ea typeface="宋体" panose="02010600030101010101" pitchFamily="2" charset="-122"/>
              </a:rPr>
              <a:t>2.人口问题的复习要把握“人口发展与经济社会发展相适应”这一基本点，重点是对生育政策的调整、对人口老龄化及人口素质问题的关注和理解。</a:t>
            </a:r>
          </a:p>
          <a:p>
            <a:endParaRPr lang="zh-CN" altLang="en-US" sz="2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67790" y="1654175"/>
            <a:ext cx="9498965" cy="3969385"/>
          </a:xfrm>
          <a:prstGeom prst="rect">
            <a:avLst/>
          </a:prstGeom>
          <a:noFill/>
          <a:ln>
            <a:noFill/>
          </a:ln>
        </p:spPr>
        <p:txBody>
          <a:bodyPr wrap="square" rtlCol="0">
            <a:spAutoFit/>
          </a:bodyPr>
          <a:lstStyle/>
          <a:p>
            <a:pPr>
              <a:lnSpc>
                <a:spcPct val="150000"/>
              </a:lnSpc>
            </a:pPr>
            <a:r>
              <a:rPr sz="2400" dirty="0" smtClean="0">
                <a:latin typeface="黑体" panose="02010600030101010101" pitchFamily="49" charset="-122"/>
                <a:ea typeface="黑体" panose="02010600030101010101" pitchFamily="49" charset="-122"/>
                <a:cs typeface="宋体" panose="02010600030101010101" pitchFamily="2" charset="-122"/>
              </a:rPr>
              <a:t>4.增强环保意识，落实环保行动。</a:t>
            </a: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sz="2400" dirty="0" smtClean="0">
                <a:latin typeface="宋体" panose="02010600030101010101" pitchFamily="2" charset="-122"/>
                <a:ea typeface="宋体" panose="02010600030101010101" pitchFamily="2" charset="-122"/>
                <a:cs typeface="宋体" panose="02010600030101010101" pitchFamily="2" charset="-122"/>
              </a:rPr>
              <a:t>1</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sz="2400" dirty="0" smtClean="0">
                <a:latin typeface="宋体" panose="02010600030101010101" pitchFamily="2" charset="-122"/>
                <a:ea typeface="宋体" panose="02010600030101010101" pitchFamily="2" charset="-122"/>
                <a:cs typeface="宋体" panose="02010600030101010101" pitchFamily="2" charset="-122"/>
              </a:rPr>
              <a:t>提高环保意识。认真学习有关环保方面的知识，积极宣传环保知识。</a:t>
            </a: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sz="2400" dirty="0" smtClean="0">
                <a:latin typeface="宋体" panose="02010600030101010101" pitchFamily="2" charset="-122"/>
                <a:ea typeface="宋体" panose="02010600030101010101" pitchFamily="2" charset="-122"/>
                <a:cs typeface="宋体" panose="02010600030101010101" pitchFamily="2" charset="-122"/>
              </a:rPr>
              <a:t>2</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sz="2400" dirty="0" smtClean="0">
                <a:latin typeface="宋体" panose="02010600030101010101" pitchFamily="2" charset="-122"/>
                <a:ea typeface="宋体" panose="02010600030101010101" pitchFamily="2" charset="-122"/>
                <a:cs typeface="宋体" panose="02010600030101010101" pitchFamily="2" charset="-122"/>
              </a:rPr>
              <a:t>学会依法保护环境。学习环境保护的相关法律知识，不做污染、破坏环境的事情，积极同破坏环境的行为作斗争。</a:t>
            </a:r>
          </a:p>
          <a:p>
            <a:pPr>
              <a:lnSpc>
                <a:spcPct val="150000"/>
              </a:lnSpc>
            </a:pPr>
            <a:r>
              <a:rPr lang="zh-CN" sz="2400" dirty="0" smtClean="0">
                <a:latin typeface="宋体" panose="02010600030101010101" pitchFamily="2" charset="-122"/>
                <a:ea typeface="宋体" panose="02010600030101010101" pitchFamily="2" charset="-122"/>
                <a:cs typeface="宋体" panose="02010600030101010101" pitchFamily="2" charset="-122"/>
              </a:rPr>
              <a:t>（</a:t>
            </a:r>
            <a:r>
              <a:rPr sz="2400" dirty="0" smtClean="0">
                <a:latin typeface="宋体" panose="02010600030101010101" pitchFamily="2" charset="-122"/>
                <a:ea typeface="宋体" panose="02010600030101010101" pitchFamily="2" charset="-122"/>
                <a:cs typeface="宋体" panose="02010600030101010101" pitchFamily="2" charset="-122"/>
              </a:rPr>
              <a:t>3</a:t>
            </a:r>
            <a:r>
              <a:rPr lang="zh-CN" sz="2400" dirty="0" smtClean="0">
                <a:latin typeface="宋体" panose="02010600030101010101" pitchFamily="2" charset="-122"/>
                <a:ea typeface="宋体" panose="02010600030101010101" pitchFamily="2" charset="-122"/>
                <a:cs typeface="宋体" panose="02010600030101010101" pitchFamily="2" charset="-122"/>
              </a:rPr>
              <a:t>）</a:t>
            </a:r>
            <a:r>
              <a:rPr sz="2400" dirty="0" smtClean="0">
                <a:latin typeface="宋体" panose="02010600030101010101" pitchFamily="2" charset="-122"/>
                <a:ea typeface="宋体" panose="02010600030101010101" pitchFamily="2" charset="-122"/>
                <a:cs typeface="宋体" panose="02010600030101010101" pitchFamily="2" charset="-122"/>
              </a:rPr>
              <a:t>养成保护环境的良好习惯。在日常生活中，从身边的小事做起，自觉保护环境。</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23953" y="1351850"/>
            <a:ext cx="8974666" cy="4817745"/>
          </a:xfrm>
          <a:prstGeom prst="rect">
            <a:avLst/>
          </a:prstGeom>
        </p:spPr>
        <p:txBody>
          <a:bodyPr wrap="square">
            <a:spAutoFit/>
          </a:bodyPr>
          <a:lstStyle/>
          <a:p>
            <a:endParaRPr lang="en-US" altLang="zh-CN" sz="2400" dirty="0" smtClean="0"/>
          </a:p>
          <a:p>
            <a:pPr>
              <a:lnSpc>
                <a:spcPct val="120000"/>
              </a:lnSpc>
            </a:pPr>
            <a:r>
              <a:rPr lang="en-US" altLang="zh-CN" sz="2400" b="1" dirty="0" smtClean="0"/>
              <a:t>【</a:t>
            </a:r>
            <a:r>
              <a:rPr lang="zh-CN" altLang="en-US" sz="2400" b="1" dirty="0"/>
              <a:t>备考建议</a:t>
            </a:r>
            <a:r>
              <a:rPr lang="en-US" altLang="zh-CN" sz="2400" b="1" dirty="0"/>
              <a:t>】</a:t>
            </a:r>
          </a:p>
          <a:p>
            <a:pPr>
              <a:lnSpc>
                <a:spcPct val="120000"/>
              </a:lnSpc>
            </a:pPr>
            <a:r>
              <a:rPr sz="2400" dirty="0">
                <a:latin typeface="宋体" panose="02010600030101010101" pitchFamily="2" charset="-122"/>
                <a:ea typeface="宋体" panose="02010600030101010101" pitchFamily="2" charset="-122"/>
              </a:rPr>
              <a:t>3.复习这部分内容重在理解而不是记忆，要联系国家及社会发展过程中的现象、事件和问题，如国家在坚持绿色发展方面的新措施、新发展，联系与自己生活密切相关的事物，如空气、水、土壤等方面的生活热点，从理解、分析、解释这些措施、事件、现象入手，能够运用“发展理念”“人与自然关系”分析。</a:t>
            </a:r>
          </a:p>
          <a:p>
            <a:pPr>
              <a:lnSpc>
                <a:spcPct val="120000"/>
              </a:lnSpc>
            </a:pPr>
            <a:r>
              <a:rPr sz="2400" dirty="0">
                <a:latin typeface="宋体" panose="02010600030101010101" pitchFamily="2" charset="-122"/>
                <a:ea typeface="宋体" panose="02010600030101010101" pitchFamily="2" charset="-122"/>
              </a:rPr>
              <a:t>4.对应热点：国家坚持绿色发展方面的进展、措施及成就；环保督查；环保立法、执法及典型案例；快递垃圾处理及生活垃圾分类；空气、饮水、土壤污染及防治等焦点问题。</a:t>
            </a:r>
          </a:p>
          <a:p>
            <a:endParaRPr lang="zh-CN"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6229985" y="4420870"/>
            <a:ext cx="416560" cy="40449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6229985" y="3548380"/>
            <a:ext cx="416560" cy="40449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6229985" y="2739390"/>
            <a:ext cx="416560" cy="40449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p:nvSpPr>
        <p:spPr>
          <a:xfrm>
            <a:off x="1072063" y="2096999"/>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0955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5026660" y="2715260"/>
            <a:ext cx="5848350" cy="460375"/>
          </a:xfrm>
          <a:prstGeom prst="rect">
            <a:avLst/>
          </a:prstGeom>
          <a:noFill/>
        </p:spPr>
        <p:txBody>
          <a:bodyPr wrap="none" rtlCol="0" anchor="t">
            <a:spAutoFit/>
          </a:bodyPr>
          <a:lstStyle/>
          <a:p>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命题点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1</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人我国的口、资源、环境问题</a:t>
            </a:r>
            <a:endParaRPr lang="zh-CN" altLang="en-US" sz="2400"/>
          </a:p>
        </p:txBody>
      </p:sp>
      <p:sp>
        <p:nvSpPr>
          <p:cNvPr id="6" name="文本框 5"/>
          <p:cNvSpPr txBox="1"/>
          <p:nvPr/>
        </p:nvSpPr>
        <p:spPr>
          <a:xfrm>
            <a:off x="5038725" y="3536315"/>
            <a:ext cx="4318000" cy="460375"/>
          </a:xfrm>
          <a:prstGeom prst="rect">
            <a:avLst/>
          </a:prstGeom>
          <a:noFill/>
        </p:spPr>
        <p:txBody>
          <a:bodyPr wrap="none" rtlCol="0" anchor="t">
            <a:spAutoFit/>
          </a:bodyPr>
          <a:lstStyle/>
          <a:p>
            <a:pPr algn="l"/>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命题点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2</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人与自然和谐共生</a:t>
            </a:r>
            <a:endParaRPr lang="zh-CN" altLang="en-US" sz="2400"/>
          </a:p>
        </p:txBody>
      </p:sp>
      <p:sp>
        <p:nvSpPr>
          <p:cNvPr id="9" name="文本框 8"/>
          <p:cNvSpPr txBox="1"/>
          <p:nvPr/>
        </p:nvSpPr>
        <p:spPr>
          <a:xfrm>
            <a:off x="5045075" y="4408805"/>
            <a:ext cx="3705860" cy="460375"/>
          </a:xfrm>
          <a:prstGeom prst="rect">
            <a:avLst/>
          </a:prstGeom>
          <a:noFill/>
        </p:spPr>
        <p:txBody>
          <a:bodyPr wrap="none" rtlCol="0" anchor="t">
            <a:spAutoFit/>
          </a:bodyPr>
          <a:lstStyle/>
          <a:p>
            <a:pPr algn="l"/>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命题点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3</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绿色发展道路</a:t>
            </a:r>
            <a:endParaRPr lang="zh-CN" altLang="en-US" sz="24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2157730"/>
            <a:ext cx="7725410" cy="712470"/>
            <a:chOff x="1034884" y="629878"/>
            <a:chExt cx="5346004" cy="627895"/>
          </a:xfrm>
        </p:grpSpPr>
        <p:sp>
          <p:nvSpPr>
            <p:cNvPr id="7" name="圆角矩形 6">
              <a:hlinkClick r:id="rId5"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我国的人口、资源、环境问题</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0030101010101" pitchFamily="49" charset="-122"/>
                  <a:ea typeface="黑体" panose="02010600030101010101" pitchFamily="49" charset="-122"/>
                  <a:sym typeface="宋体" panose="02010600030101010101" pitchFamily="2" charset="-122"/>
                </a:rPr>
                <a:t>命题</a:t>
              </a:r>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点一</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258574" y="3013470"/>
            <a:ext cx="9367824" cy="28613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2019·河北，7，2分</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在杭州至黄山铁路修建过程中，曾投巨资有效防止泥浆渗漏污染水体，也曾频频给古树“让路”，尽最大可能不影响古树林的生长。这样做的直接目的是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nSpc>
                <a:spcPct val="150000"/>
              </a:lnSpc>
            </a:pPr>
            <a:r>
              <a:rPr sz="2400" b="1" dirty="0">
                <a:latin typeface="宋体" panose="02010600030101010101" pitchFamily="2" charset="-122"/>
                <a:ea typeface="宋体" panose="02010600030101010101" pitchFamily="2" charset="-122"/>
              </a:rPr>
              <a:t>A.发展旅游产业　　　　B.保护生态环境</a:t>
            </a:r>
          </a:p>
          <a:p>
            <a:pPr>
              <a:lnSpc>
                <a:spcPct val="150000"/>
              </a:lnSpc>
            </a:pPr>
            <a:r>
              <a:rPr sz="2400" b="1" dirty="0">
                <a:latin typeface="宋体" panose="02010600030101010101" pitchFamily="2" charset="-122"/>
                <a:ea typeface="宋体" panose="02010600030101010101" pitchFamily="2" charset="-122"/>
              </a:rPr>
              <a:t>C.节约自然资源	    D.促进经济发展</a:t>
            </a: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8" name="矩形 7"/>
          <p:cNvSpPr/>
          <p:nvPr/>
        </p:nvSpPr>
        <p:spPr>
          <a:xfrm>
            <a:off x="7941945" y="4281170"/>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数据</a:t>
              </a:r>
              <a:r>
                <a:rPr kumimoji="1" lang="zh-CN" altLang="en-US" sz="3600" b="1" dirty="0" smtClean="0">
                  <a:latin typeface="黑体" panose="02010600030101010101" pitchFamily="49" charset="-122"/>
                  <a:ea typeface="黑体" panose="02010600030101010101" pitchFamily="49" charset="-122"/>
                </a:rPr>
                <a:t>链接  真题试做</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2</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09553" y="1271355"/>
            <a:ext cx="10577736" cy="5077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sz="2400" b="1" dirty="0">
                <a:latin typeface="宋体" panose="02010600030101010101" pitchFamily="2" charset="-122"/>
                <a:ea typeface="宋体" panose="02010600030101010101" pitchFamily="2" charset="-122"/>
                <a:sym typeface="+mn-ea"/>
              </a:rPr>
              <a:t>    </a:t>
            </a:r>
            <a:r>
              <a:rPr sz="2400" b="1" dirty="0">
                <a:latin typeface="楷体_GB2312" panose="02010609030101010101" charset="-122"/>
                <a:ea typeface="楷体_GB2312" panose="02010609030101010101" charset="-122"/>
                <a:sym typeface="+mn-ea"/>
              </a:rPr>
              <a:t>水是生态环境中最重要的因素之一，直接关系人们生活、百姓健康。回答2</a:t>
            </a:r>
            <a:r>
              <a:rPr lang="en-US" sz="2400" b="1" dirty="0">
                <a:latin typeface="楷体_GB2312" panose="02010609030101010101" charset="-122"/>
                <a:ea typeface="楷体_GB2312" panose="02010609030101010101" charset="-122"/>
                <a:sym typeface="+mn-ea"/>
              </a:rPr>
              <a:t>-</a:t>
            </a:r>
            <a:r>
              <a:rPr sz="2400" b="1" dirty="0">
                <a:latin typeface="楷体_GB2312" panose="02010609030101010101" charset="-122"/>
                <a:ea typeface="楷体_GB2312" panose="02010609030101010101" charset="-122"/>
                <a:sym typeface="+mn-ea"/>
              </a:rPr>
              <a:t>3题。</a:t>
            </a:r>
          </a:p>
          <a:p>
            <a:pPr>
              <a:lnSpc>
                <a:spcPct val="150000"/>
              </a:lnSpc>
            </a:pPr>
            <a:r>
              <a:rPr sz="2400" b="1" dirty="0">
                <a:latin typeface="宋体" panose="02010600030101010101" pitchFamily="2" charset="-122"/>
                <a:ea typeface="宋体" panose="02010600030101010101" pitchFamily="2" charset="-122"/>
                <a:sym typeface="+mn-ea"/>
              </a:rPr>
              <a:t>2.</a:t>
            </a:r>
            <a:r>
              <a:rPr lang="zh-CN" sz="2400" b="1" dirty="0">
                <a:latin typeface="宋体" panose="02010600030101010101" pitchFamily="2" charset="-122"/>
                <a:ea typeface="宋体" panose="02010600030101010101" pitchFamily="2" charset="-122"/>
                <a:sym typeface="+mn-ea"/>
              </a:rPr>
              <a:t>（</a:t>
            </a:r>
            <a:r>
              <a:rPr sz="2400" b="1" dirty="0">
                <a:latin typeface="宋体" panose="02010600030101010101" pitchFamily="2" charset="-122"/>
                <a:ea typeface="宋体" panose="02010600030101010101" pitchFamily="2" charset="-122"/>
                <a:sym typeface="+mn-ea"/>
              </a:rPr>
              <a:t>2015·河北，6，2分</a:t>
            </a:r>
            <a:r>
              <a:rPr lang="zh-CN" sz="2400" b="1" dirty="0">
                <a:latin typeface="宋体" panose="02010600030101010101" pitchFamily="2" charset="-122"/>
                <a:ea typeface="宋体" panose="02010600030101010101" pitchFamily="2" charset="-122"/>
                <a:sym typeface="+mn-ea"/>
              </a:rPr>
              <a:t>）</a:t>
            </a:r>
            <a:r>
              <a:rPr sz="2400" b="1" dirty="0">
                <a:latin typeface="宋体" panose="02010600030101010101" pitchFamily="2" charset="-122"/>
                <a:ea typeface="宋体" panose="02010600030101010101" pitchFamily="2" charset="-122"/>
                <a:sym typeface="+mn-ea"/>
              </a:rPr>
              <a:t>我国纪念2015年“世界水日”和开展“中国水周”活动的宣传主题为“节约水资源，保障水安全”。下列选项所述内容能够为这一主题的确定提供支持的是</a:t>
            </a:r>
            <a:r>
              <a:rPr lang="zh-CN" sz="2400" b="1" dirty="0">
                <a:latin typeface="宋体" panose="02010600030101010101" pitchFamily="2" charset="-122"/>
                <a:ea typeface="宋体" panose="02010600030101010101" pitchFamily="2" charset="-122"/>
                <a:sym typeface="+mn-ea"/>
              </a:rPr>
              <a:t>（</a:t>
            </a:r>
            <a:r>
              <a:rPr sz="2400" b="1" dirty="0">
                <a:latin typeface="宋体" panose="02010600030101010101" pitchFamily="2" charset="-122"/>
                <a:ea typeface="宋体" panose="02010600030101010101" pitchFamily="2" charset="-122"/>
                <a:sym typeface="+mn-ea"/>
              </a:rPr>
              <a:t>　　</a:t>
            </a:r>
            <a:r>
              <a:rPr lang="zh-CN" sz="2400" b="1" dirty="0">
                <a:latin typeface="宋体" panose="02010600030101010101" pitchFamily="2" charset="-122"/>
                <a:ea typeface="宋体" panose="02010600030101010101" pitchFamily="2" charset="-122"/>
                <a:sym typeface="+mn-ea"/>
              </a:rPr>
              <a:t>）</a:t>
            </a:r>
          </a:p>
          <a:p>
            <a:pPr>
              <a:lnSpc>
                <a:spcPct val="150000"/>
              </a:lnSpc>
            </a:pPr>
            <a:r>
              <a:rPr sz="2400" b="1" dirty="0">
                <a:latin typeface="宋体" panose="02010600030101010101" pitchFamily="2" charset="-122"/>
                <a:ea typeface="宋体" panose="02010600030101010101" pitchFamily="2" charset="-122"/>
                <a:sym typeface="+mn-ea"/>
              </a:rPr>
              <a:t>①我国水资源浪费严重　②我国水资源丰富　③我国水环境污染问题突出　④我国水资源时空分布不均</a:t>
            </a:r>
          </a:p>
          <a:p>
            <a:pPr>
              <a:lnSpc>
                <a:spcPct val="150000"/>
              </a:lnSpc>
            </a:pPr>
            <a:r>
              <a:rPr sz="2400" b="1" dirty="0">
                <a:latin typeface="宋体" panose="02010600030101010101" pitchFamily="2" charset="-122"/>
                <a:ea typeface="宋体" panose="02010600030101010101" pitchFamily="2" charset="-122"/>
                <a:sym typeface="+mn-ea"/>
              </a:rPr>
              <a:t>A.①②③　　　　　　　B.①③④</a:t>
            </a:r>
          </a:p>
          <a:p>
            <a:pPr>
              <a:lnSpc>
                <a:spcPct val="150000"/>
              </a:lnSpc>
            </a:pPr>
            <a:r>
              <a:rPr sz="2400" b="1" dirty="0">
                <a:latin typeface="宋体" panose="02010600030101010101" pitchFamily="2" charset="-122"/>
                <a:ea typeface="宋体" panose="02010600030101010101" pitchFamily="2" charset="-122"/>
                <a:sym typeface="+mn-ea"/>
              </a:rPr>
              <a:t>C.①②④	          D.②③④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8" name="矩形 7"/>
          <p:cNvSpPr/>
          <p:nvPr/>
        </p:nvSpPr>
        <p:spPr>
          <a:xfrm>
            <a:off x="5008880" y="3549015"/>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73125" y="1538605"/>
            <a:ext cx="10420985" cy="3415030"/>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rPr>
              <a:t>3.</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2015·河北，7，2分</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“阶梯水价”的基本特点是用水越多，水价越高。2015年底前，河北省将全面实行城镇居民阶梯水价。其目的是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gn="l">
              <a:lnSpc>
                <a:spcPct val="150000"/>
              </a:lnSpc>
              <a:buNone/>
            </a:pPr>
            <a:r>
              <a:rPr sz="2400" b="1" dirty="0">
                <a:latin typeface="宋体" panose="02010600030101010101" pitchFamily="2" charset="-122"/>
                <a:ea typeface="宋体" panose="02010600030101010101" pitchFamily="2" charset="-122"/>
              </a:rPr>
              <a:t>A.增加水的供应量</a:t>
            </a:r>
          </a:p>
          <a:p>
            <a:r>
              <a:rPr sz="2400" b="1" dirty="0">
                <a:latin typeface="宋体" panose="02010600030101010101" pitchFamily="2" charset="-122"/>
                <a:ea typeface="宋体" panose="02010600030101010101" pitchFamily="2" charset="-122"/>
              </a:rPr>
              <a:t>B.促使居民节约用水</a:t>
            </a:r>
          </a:p>
          <a:p>
            <a:r>
              <a:rPr sz="2400" b="1" dirty="0">
                <a:latin typeface="宋体" panose="02010600030101010101" pitchFamily="2" charset="-122"/>
                <a:ea typeface="宋体" panose="02010600030101010101" pitchFamily="2" charset="-122"/>
              </a:rPr>
              <a:t>C.大幅提高水的价格</a:t>
            </a:r>
          </a:p>
          <a:p>
            <a:r>
              <a:rPr sz="2400" b="1" dirty="0">
                <a:latin typeface="宋体" panose="02010600030101010101" pitchFamily="2" charset="-122"/>
                <a:ea typeface="宋体" panose="02010600030101010101" pitchFamily="2" charset="-122"/>
              </a:rPr>
              <a:t>D.让水成为一种重要资源</a:t>
            </a:r>
          </a:p>
        </p:txBody>
      </p:sp>
      <p:sp>
        <p:nvSpPr>
          <p:cNvPr id="8" name="矩形 7"/>
          <p:cNvSpPr/>
          <p:nvPr/>
        </p:nvSpPr>
        <p:spPr>
          <a:xfrm>
            <a:off x="9759950" y="2238375"/>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2834</Words>
  <Application>WPS 演示</Application>
  <PresentationFormat>自定义</PresentationFormat>
  <Paragraphs>325</Paragraphs>
  <Slides>40</Slides>
  <Notes>2</Notes>
  <HiddenSlides>0</HiddenSlides>
  <MMClips>0</MMClips>
  <ScaleCrop>false</ScaleCrop>
  <HeadingPairs>
    <vt:vector size="4" baseType="variant">
      <vt:variant>
        <vt:lpstr>主题</vt:lpstr>
      </vt:variant>
      <vt:variant>
        <vt:i4>5</vt:i4>
      </vt:variant>
      <vt:variant>
        <vt:lpstr>幻灯片标题</vt:lpstr>
      </vt:variant>
      <vt:variant>
        <vt:i4>40</vt:i4>
      </vt:variant>
    </vt:vector>
  </HeadingPairs>
  <TitlesOfParts>
    <vt:vector size="45"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940</cp:revision>
  <dcterms:created xsi:type="dcterms:W3CDTF">2020-07-19T08:35:00Z</dcterms:created>
  <dcterms:modified xsi:type="dcterms:W3CDTF">2022-02-25T14:21:55Z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