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slideLayouts/slideLayout76.xml" ContentType="application/vnd.openxmlformats-officedocument.presentationml.slideLayout+xml"/>
  <Override PartName="/ppt/tags/tag123.xml" ContentType="application/vnd.openxmlformats-officedocument.presentationml.tags+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Layouts/slideLayout65.xml" ContentType="application/vnd.openxmlformats-officedocument.presentationml.slideLayout+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slideMasters/slideMaster6.xml" ContentType="application/vnd.openxmlformats-officedocument.presentationml.slideMaster+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heme/theme8.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slideLayouts/slideLayout78.xml" ContentType="application/vnd.openxmlformats-officedocument.presentationml.slideLayout+xml"/>
  <Override PartName="/ppt/tags/tag125.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Override PartName="/ppt/slideLayouts/slideLayout63.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slideLayouts/slideLayout68.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slideLayouts/slideLayout69.xml" ContentType="application/vnd.openxmlformats-officedocument.presentationml.slideLayout+xml"/>
  <Override PartName="/ppt/theme/theme6.xml" ContentType="application/vnd.openxmlformats-officedocument.theme+xml"/>
  <Override PartName="/ppt/slideLayouts/slideLayout58.xml" ContentType="application/vnd.openxmlformats-officedocument.presentationml.slideLayout+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72.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 id="2147483714" r:id="rId6"/>
  </p:sldMasterIdLst>
  <p:notesMasterIdLst>
    <p:notesMasterId r:id="rId42"/>
  </p:notesMasterIdLst>
  <p:handoutMasterIdLst>
    <p:handoutMasterId r:id="rId43"/>
  </p:handoutMasterIdLst>
  <p:sldIdLst>
    <p:sldId id="482" r:id="rId7"/>
    <p:sldId id="332" r:id="rId8"/>
    <p:sldId id="686" r:id="rId9"/>
    <p:sldId id="516" r:id="rId10"/>
    <p:sldId id="483" r:id="rId11"/>
    <p:sldId id="517" r:id="rId12"/>
    <p:sldId id="261" r:id="rId13"/>
    <p:sldId id="488" r:id="rId14"/>
    <p:sldId id="518" r:id="rId15"/>
    <p:sldId id="719" r:id="rId16"/>
    <p:sldId id="272" r:id="rId17"/>
    <p:sldId id="502" r:id="rId18"/>
    <p:sldId id="422" r:id="rId19"/>
    <p:sldId id="503" r:id="rId20"/>
    <p:sldId id="504" r:id="rId21"/>
    <p:sldId id="547" r:id="rId22"/>
    <p:sldId id="548" r:id="rId23"/>
    <p:sldId id="549" r:id="rId24"/>
    <p:sldId id="670" r:id="rId25"/>
    <p:sldId id="720" r:id="rId26"/>
    <p:sldId id="721" r:id="rId27"/>
    <p:sldId id="722" r:id="rId28"/>
    <p:sldId id="743" r:id="rId29"/>
    <p:sldId id="744" r:id="rId30"/>
    <p:sldId id="273" r:id="rId31"/>
    <p:sldId id="557" r:id="rId32"/>
    <p:sldId id="497" r:id="rId33"/>
    <p:sldId id="500" r:id="rId34"/>
    <p:sldId id="637" r:id="rId35"/>
    <p:sldId id="638" r:id="rId36"/>
    <p:sldId id="639" r:id="rId37"/>
    <p:sldId id="646" r:id="rId38"/>
    <p:sldId id="647" r:id="rId39"/>
    <p:sldId id="648" r:id="rId40"/>
    <p:sldId id="745"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4617"/>
  </p:normalViewPr>
  <p:slideViewPr>
    <p:cSldViewPr snapToGrid="0">
      <p:cViewPr varScale="1">
        <p:scale>
          <a:sx n="62" d="100"/>
          <a:sy n="62" d="100"/>
        </p:scale>
        <p:origin x="-628" y="-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2.xml"/><Relationship Id="rId5" Type="http://schemas.openxmlformats.org/officeDocument/2006/relationships/tags" Target="../tags/tag10.xml"/><Relationship Id="rId4" Type="http://schemas.openxmlformats.org/officeDocument/2006/relationships/tags" Target="../tags/tag9.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2.xml"/><Relationship Id="rId5" Type="http://schemas.openxmlformats.org/officeDocument/2006/relationships/tags" Target="../tags/tag15.xml"/><Relationship Id="rId4"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2.xml"/><Relationship Id="rId5" Type="http://schemas.openxmlformats.org/officeDocument/2006/relationships/tags" Target="../tags/tag20.xml"/><Relationship Id="rId4" Type="http://schemas.openxmlformats.org/officeDocument/2006/relationships/tags" Target="../tags/tag19.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Master" Target="../slideMasters/slideMaster2.xml"/><Relationship Id="rId4" Type="http://schemas.openxmlformats.org/officeDocument/2006/relationships/tags" Target="../tags/tag38.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Master" Target="../slideMasters/slideMaster2.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2.xml"/><Relationship Id="rId5" Type="http://schemas.openxmlformats.org/officeDocument/2006/relationships/tags" Target="../tags/tag52.xml"/><Relationship Id="rId4" Type="http://schemas.openxmlformats.org/officeDocument/2006/relationships/tags" Target="../tags/tag51.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2.xml"/><Relationship Id="rId4" Type="http://schemas.openxmlformats.org/officeDocument/2006/relationships/tags" Target="../tags/tag56.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2.xml"/><Relationship Id="rId5" Type="http://schemas.openxmlformats.org/officeDocument/2006/relationships/tags" Target="../tags/tag61.xml"/><Relationship Id="rId4" Type="http://schemas.openxmlformats.org/officeDocument/2006/relationships/tags" Target="../tags/tag60.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3.xml"/><Relationship Id="rId5" Type="http://schemas.openxmlformats.org/officeDocument/2006/relationships/tags" Target="../tags/tag71.xml"/><Relationship Id="rId4" Type="http://schemas.openxmlformats.org/officeDocument/2006/relationships/tags" Target="../tags/tag70.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3.xml"/><Relationship Id="rId5" Type="http://schemas.openxmlformats.org/officeDocument/2006/relationships/tags" Target="../tags/tag76.xml"/><Relationship Id="rId4" Type="http://schemas.openxmlformats.org/officeDocument/2006/relationships/tags" Target="../tags/tag75.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3.xml"/><Relationship Id="rId5" Type="http://schemas.openxmlformats.org/officeDocument/2006/relationships/tags" Target="../tags/tag81.xml"/><Relationship Id="rId4" Type="http://schemas.openxmlformats.org/officeDocument/2006/relationships/tags" Target="../tags/tag80.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slideMaster" Target="../slideMasters/slideMaster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Master" Target="../slideMasters/slideMaster3.xml"/><Relationship Id="rId4" Type="http://schemas.openxmlformats.org/officeDocument/2006/relationships/tags" Target="../tags/tag99.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slideMaster" Target="../slideMasters/slideMaster3.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3.xml"/><Relationship Id="rId5" Type="http://schemas.openxmlformats.org/officeDocument/2006/relationships/tags" Target="../tags/tag113.xml"/><Relationship Id="rId4" Type="http://schemas.openxmlformats.org/officeDocument/2006/relationships/tags" Target="../tags/tag112.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Master" Target="../slideMasters/slideMaster3.xml"/><Relationship Id="rId4" Type="http://schemas.openxmlformats.org/officeDocument/2006/relationships/tags" Target="../tags/tag117.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Master" Target="../slideMasters/slideMaster3.xml"/><Relationship Id="rId5" Type="http://schemas.openxmlformats.org/officeDocument/2006/relationships/tags" Target="../tags/tag122.xml"/><Relationship Id="rId4" Type="http://schemas.openxmlformats.org/officeDocument/2006/relationships/tags" Target="../tags/tag12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热点专题四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创新驱动发展</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热点聚焦</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热点专题四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创新驱动发展</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知识清单</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gd name="adj" fmla="val 16587"/>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热点专题四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创新驱动发展</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拓展提升</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热点专题四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创新驱动发展</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题组演练</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热点聚焦</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知识清单</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拓展提升</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题组演练</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2.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6.xml"/><Relationship Id="rId2" Type="http://schemas.openxmlformats.org/officeDocument/2006/relationships/slideLayout" Target="../slideLayouts/slideLayout30.xml"/><Relationship Id="rId16" Type="http://schemas.openxmlformats.org/officeDocument/2006/relationships/tags" Target="../tags/tag65.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4.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theme" Target="../theme/theme6.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slide" Target="slide25.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image" Target="../media/image1.pn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slide" Target="slide1.xml"/><Relationship Id="rId5" Type="http://schemas.openxmlformats.org/officeDocument/2006/relationships/tags" Target="../tags/tag127.xml"/><Relationship Id="rId10" Type="http://schemas.openxmlformats.org/officeDocument/2006/relationships/slide" Target="slide2.xml"/><Relationship Id="rId4" Type="http://schemas.openxmlformats.org/officeDocument/2006/relationships/tags" Target="../tags/tag126.xml"/><Relationship Id="rId9"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382116"/>
            <a:ext cx="6228000" cy="973498"/>
            <a:chOff x="3027246" y="1999158"/>
            <a:chExt cx="5990707" cy="889476"/>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1999158"/>
              <a:ext cx="4838313" cy="758313"/>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rPr>
                <a:t>数据共享  热点聚焦</a:t>
              </a:r>
              <a:endParaRPr lang="zh-CN" altLang="en-US" sz="3200" b="1" dirty="0">
                <a:solidFill>
                  <a:srgbClr val="01B0F0"/>
                </a:solidFill>
                <a:latin typeface="黑体" panose="02010600030101010101" pitchFamily="49" charset="-122"/>
                <a:ea typeface="黑体" panose="0201060003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44708" y="3469206"/>
            <a:ext cx="6228000" cy="933256"/>
            <a:chOff x="3043127" y="3192041"/>
            <a:chExt cx="5992288" cy="93325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99626" y="3192041"/>
              <a:ext cx="4329600" cy="829945"/>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数据透视  知识清单</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44708" y="4523327"/>
            <a:ext cx="6228000" cy="911878"/>
            <a:chOff x="3027246" y="4416744"/>
            <a:chExt cx="5990707" cy="911878"/>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1" action="ppaction://hlinksldjump"/>
            </p:cNvPr>
            <p:cNvSpPr txBox="1"/>
            <p:nvPr/>
          </p:nvSpPr>
          <p:spPr>
            <a:xfrm>
              <a:off x="4532448" y="4416744"/>
              <a:ext cx="4015810" cy="829945"/>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数据分析  拓展提升</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184951" y="1138590"/>
            <a:ext cx="10391377" cy="1198880"/>
          </a:xfrm>
          <a:prstGeom prst="rect">
            <a:avLst/>
          </a:prstGeom>
          <a:noFill/>
          <a:ln w="9525">
            <a:noFill/>
          </a:ln>
        </p:spPr>
        <p:txBody>
          <a:bodyPr wrap="square" anchor="t">
            <a:spAutoFit/>
          </a:bodyPr>
          <a:lstStyle/>
          <a:p>
            <a:pPr algn="ctr">
              <a:lnSpc>
                <a:spcPct val="150000"/>
              </a:lnSpc>
            </a:pPr>
            <a:r>
              <a:rPr lang="zh-CN" altLang="en-US" sz="4800" b="1" dirty="0" smtClean="0">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热点专题四  创新驱动发展</a:t>
            </a:r>
            <a:endParaRPr lang="zh-CN" altLang="en-US" sz="4400" b="1" dirty="0">
              <a:solidFill>
                <a:srgbClr val="FF0000"/>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8"/>
            <a:ext cx="6228000" cy="961742"/>
            <a:chOff x="3043127" y="3212301"/>
            <a:chExt cx="5992288" cy="912996"/>
          </a:xfrm>
        </p:grpSpPr>
        <p:sp>
          <p:nvSpPr>
            <p:cNvPr id="24"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3" action="ppaction://hlinksldjump"/>
            </p:cNvPr>
            <p:cNvSpPr txBox="1"/>
            <p:nvPr/>
          </p:nvSpPr>
          <p:spPr>
            <a:xfrm>
              <a:off x="4299626" y="3212301"/>
              <a:ext cx="4329600" cy="787879"/>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rPr>
                <a:t>数据分类  题组演练</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1205" y="1466215"/>
            <a:ext cx="10701655" cy="4523105"/>
          </a:xfrm>
          <a:prstGeom prst="rect">
            <a:avLst/>
          </a:prstGeom>
          <a:noFill/>
          <a:ln w="9525">
            <a:noFill/>
          </a:ln>
        </p:spPr>
        <p:txBody>
          <a:bodyPr wrap="square">
            <a:spAutoFit/>
          </a:bodyPr>
          <a:lstStyle/>
          <a:p>
            <a:pPr algn="l">
              <a:lnSpc>
                <a:spcPct val="150000"/>
              </a:lnSpc>
              <a:buNone/>
            </a:pPr>
            <a:r>
              <a:rPr sz="2400" b="1" dirty="0">
                <a:latin typeface="宋体" panose="02010600030101010101" pitchFamily="2" charset="-122"/>
                <a:ea typeface="宋体" panose="02010600030101010101" pitchFamily="2" charset="-122"/>
                <a:sym typeface="+mn-ea"/>
              </a:rPr>
              <a:t>14.建设创新型国家要增强自主创新能力，坚持自主创新、重点跨越、支撑发展、引领未来的方针，坚定不移地走中国特色自主创新道路。</a:t>
            </a:r>
          </a:p>
          <a:p>
            <a:pPr algn="l">
              <a:lnSpc>
                <a:spcPct val="150000"/>
              </a:lnSpc>
              <a:buNone/>
            </a:pPr>
            <a:r>
              <a:rPr sz="2400" b="1" dirty="0">
                <a:latin typeface="宋体" panose="02010600030101010101" pitchFamily="2" charset="-122"/>
                <a:ea typeface="宋体" panose="02010600030101010101" pitchFamily="2" charset="-122"/>
                <a:sym typeface="+mn-ea"/>
              </a:rPr>
              <a:t>15.时代需要弘扬创新精神。创新精神表现为敢为人先、敢于冒险的勇气和自信，表现为探索心智的好奇心和挑战权威的批判精神，表现为承受挫折的坚强意志和沟通合作的团队精神，表现为舍我其谁的责任担当和造福人类的济世情怀。</a:t>
            </a:r>
          </a:p>
          <a:p>
            <a:pPr algn="l">
              <a:lnSpc>
                <a:spcPct val="150000"/>
              </a:lnSpc>
              <a:buNone/>
            </a:pPr>
            <a:r>
              <a:rPr sz="2400" b="1" dirty="0">
                <a:latin typeface="宋体" panose="02010600030101010101" pitchFamily="2" charset="-122"/>
                <a:ea typeface="宋体" panose="02010600030101010101" pitchFamily="2" charset="-122"/>
                <a:sym typeface="+mn-ea"/>
              </a:rPr>
              <a:t>16.创新的目的是增进人类福祉，让生活更美好。创新，让我们获得更多的尊重和认可，让我们过上体面而有尊严的生活。</a:t>
            </a: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260" y="2129790"/>
            <a:ext cx="10685145" cy="4546600"/>
          </a:xfrm>
          <a:prstGeom prst="rect">
            <a:avLst/>
          </a:prstGeom>
        </p:spPr>
        <p:txBody>
          <a:bodyPr wrap="square">
            <a:spAutoFit/>
          </a:bodyPr>
          <a:lstStyle/>
          <a:p>
            <a:pPr>
              <a:lnSpc>
                <a:spcPct val="140000"/>
              </a:lnSpc>
              <a:spcAft>
                <a:spcPts val="0"/>
              </a:spcAft>
            </a:pPr>
            <a:r>
              <a:rPr lang="zh-CN" altLang="en-US" sz="23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1.从神舟十二号载人飞船及一系列卫星成功发射中，你能得出哪些结论？</a:t>
            </a:r>
          </a:p>
          <a:p>
            <a:pPr>
              <a:lnSpc>
                <a:spcPct val="140000"/>
              </a:lnSpc>
              <a:spcAft>
                <a:spcPts val="0"/>
              </a:spcAft>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（1）我国科技实力不断增强，在某些领域走在世界前列。</a:t>
            </a:r>
          </a:p>
          <a:p>
            <a:pPr>
              <a:lnSpc>
                <a:spcPct val="140000"/>
              </a:lnSpc>
              <a:spcAft>
                <a:spcPts val="0"/>
              </a:spcAft>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（2）我国科技水平和科技创新能力不断提高，综合国力不断增强。</a:t>
            </a:r>
          </a:p>
          <a:p>
            <a:pPr>
              <a:lnSpc>
                <a:spcPct val="140000"/>
              </a:lnSpc>
              <a:spcAft>
                <a:spcPts val="0"/>
              </a:spcAft>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（3）创新是引领发展的第一动力，是一个民族进步的灵魂，是一个国家兴旺发达的不竭源泉。</a:t>
            </a:r>
          </a:p>
          <a:p>
            <a:pPr>
              <a:lnSpc>
                <a:spcPct val="140000"/>
              </a:lnSpc>
              <a:spcAft>
                <a:spcPts val="0"/>
              </a:spcAft>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（4）中国人民具有伟大创造精神、伟大奋斗精神、伟大团结精神、伟大梦想精神。</a:t>
            </a:r>
          </a:p>
          <a:p>
            <a:pPr>
              <a:lnSpc>
                <a:spcPct val="140000"/>
              </a:lnSpc>
              <a:spcAft>
                <a:spcPts val="0"/>
              </a:spcAft>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（5）我国社会主义制度具有集中力量办大事的优越性。</a:t>
            </a:r>
          </a:p>
          <a:p>
            <a:pPr>
              <a:lnSpc>
                <a:spcPct val="140000"/>
              </a:lnSpc>
              <a:spcAft>
                <a:spcPts val="0"/>
              </a:spcAft>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（6）我国实施科教兴国战略、人才强国战略和创新驱动发展战略取得显著成效。</a:t>
            </a:r>
          </a:p>
          <a:p>
            <a:pPr>
              <a:lnSpc>
                <a:spcPct val="140000"/>
              </a:lnSpc>
              <a:spcAft>
                <a:spcPts val="0"/>
              </a:spcAft>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（7）我国高度重视科技创新，致力于创新国家建设。</a:t>
            </a:r>
            <a:endPar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289065"/>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数据分析  拓展提升</a:t>
              </a:r>
              <a:endParaRPr kumimoji="1" lang="zh-CN" altLang="en-US" sz="3600" b="1" dirty="0">
                <a:latin typeface="黑体" panose="02010600030101010101" pitchFamily="49" charset="-122"/>
                <a:ea typeface="黑体" panose="0201060003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3</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07720" y="1364615"/>
            <a:ext cx="10748010" cy="5259070"/>
          </a:xfrm>
          <a:prstGeom prst="rect">
            <a:avLst/>
          </a:prstGeom>
          <a:noFill/>
        </p:spPr>
        <p:txBody>
          <a:bodyPr wrap="square" rtlCol="0" anchor="t">
            <a:spAutoFit/>
          </a:bodyPr>
          <a:lstStyle/>
          <a:p>
            <a:pPr>
              <a:lnSpc>
                <a:spcPct val="14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2.简要说明神舟十二号载人飞船及一系列卫星成功发射的主要原因。</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（1）开辟了中国特色社会主义道路，形成了中国特色社会主义理论体系，确立了中国特色社会主义制度，发展了中国特色社会主义文化。</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（2）我国重视科技创新，坚持实施科教兴国战略、人才强国战略和创新驱动发展战略。</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（3）我国经济建设取得巨大进步，综合国力显著增强，为科技发展提供了坚实的物质基础。</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（4）广大科技工作者顽强拼搏，发扬艰苦奋斗、勇于创新的精神。</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（5）坚持中国共产党的正确领导。</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（6）我国大力弘扬创新精神、科学家精神，鼓励大众创业，万众创新。</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4050" y="1781810"/>
            <a:ext cx="10883900" cy="3969385"/>
          </a:xfrm>
          <a:prstGeom prst="rect">
            <a:avLst/>
          </a:prstGeom>
          <a:noFill/>
        </p:spPr>
        <p:txBody>
          <a:bodyPr wrap="square" rtlCol="0" anchor="t">
            <a:spAutoFit/>
          </a:bodyPr>
          <a:lstStyle/>
          <a:p>
            <a:pPr algn="l">
              <a:lnSpc>
                <a:spcPct val="15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3.神舟十二号载人飞船及一系列卫星成功发射有何现实意义？</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（1）有利于激发全社会的创新热情，加快建设创新型国家。</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（2）有利于在全社会营造尊重劳动、尊重知识、尊重人才、尊重创造的良好氛围。</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（3）有利于增强我国的综合国力，提升我国的国际地位和国际影响力。</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（4）有利于增强中华民族的自尊心、自信心和自豪感，激发国人的爱国热情。</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（5）有利于提高我国的空间探索能力，造福人类社会。</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40410" y="1473200"/>
            <a:ext cx="10711815" cy="341503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4.神舟十二号载人飞船及一系列卫星成功发射能否表明中国已是科技强国。</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不能。</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我国虽然在尖端技术的掌握和创新方面打下了坚实基础，在一些重要领域走在世界前列，但从整体上看，我国仍然面临科技创新能力不强、科技发展总体水平不高、科技对经济社会发展的支撑能力不足、科技对经济增长的贡献率远低于发达国家水平等问题。科技创新任重道远，需要加快建设创新型国家。</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5330" y="1275080"/>
            <a:ext cx="10734675" cy="5169535"/>
          </a:xfrm>
          <a:prstGeom prst="rect">
            <a:avLst/>
          </a:prstGeom>
          <a:noFill/>
          <a:ln w="9525">
            <a:noFill/>
          </a:ln>
        </p:spPr>
        <p:txBody>
          <a:bodyPr wrap="square">
            <a:spAutoFit/>
          </a:bodyPr>
          <a:lstStyle/>
          <a:p>
            <a:pPr indent="0">
              <a:lnSpc>
                <a:spcPct val="150000"/>
              </a:lnSpc>
            </a:pPr>
            <a:r>
              <a:rPr sz="2200" b="1">
                <a:solidFill>
                  <a:srgbClr val="000000"/>
                </a:solidFill>
                <a:latin typeface="宋体" panose="02010600030101010101" pitchFamily="2" charset="-122"/>
                <a:ea typeface="宋体" panose="02010600030101010101" pitchFamily="2" charset="-122"/>
              </a:rPr>
              <a:t>5.为了推进我国在航天领域取得更大的发展，请你提几条合理化建议。 </a:t>
            </a:r>
          </a:p>
          <a:p>
            <a:pPr indent="0">
              <a:lnSpc>
                <a:spcPct val="150000"/>
              </a:lnSpc>
            </a:pPr>
            <a:r>
              <a:rPr lang="zh-CN" sz="2200" b="1">
                <a:solidFill>
                  <a:srgbClr val="000000"/>
                </a:solidFill>
                <a:latin typeface="楷体_GB2312" panose="02010609030101010101" charset="-122"/>
                <a:ea typeface="楷体_GB2312" panose="02010609030101010101" charset="-122"/>
              </a:rPr>
              <a:t>（</a:t>
            </a:r>
            <a:r>
              <a:rPr sz="2200" b="1">
                <a:solidFill>
                  <a:srgbClr val="000000"/>
                </a:solidFill>
                <a:latin typeface="楷体_GB2312" panose="02010609030101010101" charset="-122"/>
                <a:ea typeface="楷体_GB2312" panose="02010609030101010101" charset="-122"/>
              </a:rPr>
              <a:t>1</a:t>
            </a:r>
            <a:r>
              <a:rPr lang="zh-CN" sz="2200" b="1">
                <a:solidFill>
                  <a:srgbClr val="000000"/>
                </a:solidFill>
                <a:latin typeface="楷体_GB2312" panose="02010609030101010101" charset="-122"/>
                <a:ea typeface="楷体_GB2312" panose="02010609030101010101" charset="-122"/>
              </a:rPr>
              <a:t>）</a:t>
            </a:r>
            <a:r>
              <a:rPr sz="2200" b="1">
                <a:solidFill>
                  <a:srgbClr val="000000"/>
                </a:solidFill>
                <a:latin typeface="楷体_GB2312" panose="02010609030101010101" charset="-122"/>
                <a:ea typeface="楷体_GB2312" panose="02010609030101010101" charset="-122"/>
              </a:rPr>
              <a:t>落实科教兴国和人才强国战略、创新驱动发展战略，把科技创新摆在国家发展的重要位置。 </a:t>
            </a:r>
          </a:p>
          <a:p>
            <a:pPr indent="0">
              <a:lnSpc>
                <a:spcPct val="150000"/>
              </a:lnSpc>
            </a:pPr>
            <a:r>
              <a:rPr lang="zh-CN" sz="2200" b="1">
                <a:solidFill>
                  <a:srgbClr val="000000"/>
                </a:solidFill>
                <a:latin typeface="楷体_GB2312" panose="02010609030101010101" charset="-122"/>
                <a:ea typeface="楷体_GB2312" panose="02010609030101010101" charset="-122"/>
              </a:rPr>
              <a:t>（</a:t>
            </a:r>
            <a:r>
              <a:rPr sz="2200" b="1">
                <a:solidFill>
                  <a:srgbClr val="000000"/>
                </a:solidFill>
                <a:latin typeface="楷体_GB2312" panose="02010609030101010101" charset="-122"/>
                <a:ea typeface="楷体_GB2312" panose="02010609030101010101" charset="-122"/>
              </a:rPr>
              <a:t>2</a:t>
            </a:r>
            <a:r>
              <a:rPr lang="zh-CN" sz="2200" b="1">
                <a:solidFill>
                  <a:srgbClr val="000000"/>
                </a:solidFill>
                <a:latin typeface="楷体_GB2312" panose="02010609030101010101" charset="-122"/>
                <a:ea typeface="楷体_GB2312" panose="02010609030101010101" charset="-122"/>
              </a:rPr>
              <a:t>）</a:t>
            </a:r>
            <a:r>
              <a:rPr sz="2200" b="1">
                <a:solidFill>
                  <a:srgbClr val="000000"/>
                </a:solidFill>
                <a:latin typeface="楷体_GB2312" panose="02010609030101010101" charset="-122"/>
                <a:ea typeface="楷体_GB2312" panose="02010609030101010101" charset="-122"/>
              </a:rPr>
              <a:t>坚持以经济建设为中心，大力发展生产力，为科技发展和自主创新提供物质保障。 </a:t>
            </a:r>
          </a:p>
          <a:p>
            <a:pPr indent="0">
              <a:lnSpc>
                <a:spcPct val="150000"/>
              </a:lnSpc>
            </a:pPr>
            <a:r>
              <a:rPr lang="zh-CN" sz="2200" b="1">
                <a:solidFill>
                  <a:srgbClr val="000000"/>
                </a:solidFill>
                <a:latin typeface="楷体_GB2312" panose="02010609030101010101" charset="-122"/>
                <a:ea typeface="楷体_GB2312" panose="02010609030101010101" charset="-122"/>
              </a:rPr>
              <a:t>（</a:t>
            </a:r>
            <a:r>
              <a:rPr sz="2200" b="1">
                <a:solidFill>
                  <a:srgbClr val="000000"/>
                </a:solidFill>
                <a:latin typeface="楷体_GB2312" panose="02010609030101010101" charset="-122"/>
                <a:ea typeface="楷体_GB2312" panose="02010609030101010101" charset="-122"/>
              </a:rPr>
              <a:t>3</a:t>
            </a:r>
            <a:r>
              <a:rPr lang="zh-CN" sz="2200" b="1">
                <a:solidFill>
                  <a:srgbClr val="000000"/>
                </a:solidFill>
                <a:latin typeface="楷体_GB2312" panose="02010609030101010101" charset="-122"/>
                <a:ea typeface="楷体_GB2312" panose="02010609030101010101" charset="-122"/>
              </a:rPr>
              <a:t>）</a:t>
            </a:r>
            <a:r>
              <a:rPr sz="2200" b="1">
                <a:solidFill>
                  <a:srgbClr val="000000"/>
                </a:solidFill>
                <a:latin typeface="楷体_GB2312" panose="02010609030101010101" charset="-122"/>
                <a:ea typeface="楷体_GB2312" panose="02010609030101010101" charset="-122"/>
              </a:rPr>
              <a:t>深化科技体制改革，用改革之手激活创新引擎，释放更多的创新活力。 </a:t>
            </a:r>
          </a:p>
          <a:p>
            <a:pPr indent="0">
              <a:lnSpc>
                <a:spcPct val="150000"/>
              </a:lnSpc>
            </a:pPr>
            <a:r>
              <a:rPr lang="zh-CN" sz="2200" b="1">
                <a:solidFill>
                  <a:srgbClr val="000000"/>
                </a:solidFill>
                <a:latin typeface="楷体_GB2312" panose="02010609030101010101" charset="-122"/>
                <a:ea typeface="楷体_GB2312" panose="02010609030101010101" charset="-122"/>
              </a:rPr>
              <a:t>（</a:t>
            </a:r>
            <a:r>
              <a:rPr sz="2200" b="1">
                <a:solidFill>
                  <a:srgbClr val="000000"/>
                </a:solidFill>
                <a:latin typeface="楷体_GB2312" panose="02010609030101010101" charset="-122"/>
                <a:ea typeface="楷体_GB2312" panose="02010609030101010101" charset="-122"/>
              </a:rPr>
              <a:t>4</a:t>
            </a:r>
            <a:r>
              <a:rPr lang="zh-CN" sz="2200" b="1">
                <a:solidFill>
                  <a:srgbClr val="000000"/>
                </a:solidFill>
                <a:latin typeface="楷体_GB2312" panose="02010609030101010101" charset="-122"/>
                <a:ea typeface="楷体_GB2312" panose="02010609030101010101" charset="-122"/>
              </a:rPr>
              <a:t>）</a:t>
            </a:r>
            <a:r>
              <a:rPr sz="2200" b="1">
                <a:solidFill>
                  <a:srgbClr val="000000"/>
                </a:solidFill>
                <a:latin typeface="楷体_GB2312" panose="02010609030101010101" charset="-122"/>
                <a:ea typeface="楷体_GB2312" panose="02010609030101010101" charset="-122"/>
              </a:rPr>
              <a:t>大力发展教育事业，培养具有创新精神和实践能力的高素质人才。 </a:t>
            </a:r>
          </a:p>
          <a:p>
            <a:pPr indent="0">
              <a:lnSpc>
                <a:spcPct val="150000"/>
              </a:lnSpc>
            </a:pPr>
            <a:r>
              <a:rPr lang="zh-CN" sz="2200" b="1">
                <a:solidFill>
                  <a:srgbClr val="000000"/>
                </a:solidFill>
                <a:latin typeface="楷体_GB2312" panose="02010609030101010101" charset="-122"/>
                <a:ea typeface="楷体_GB2312" panose="02010609030101010101" charset="-122"/>
              </a:rPr>
              <a:t>（</a:t>
            </a:r>
            <a:r>
              <a:rPr sz="2200" b="1">
                <a:solidFill>
                  <a:srgbClr val="000000"/>
                </a:solidFill>
                <a:latin typeface="楷体_GB2312" panose="02010609030101010101" charset="-122"/>
                <a:ea typeface="楷体_GB2312" panose="02010609030101010101" charset="-122"/>
              </a:rPr>
              <a:t>5</a:t>
            </a:r>
            <a:r>
              <a:rPr lang="zh-CN" sz="2200" b="1">
                <a:solidFill>
                  <a:srgbClr val="000000"/>
                </a:solidFill>
                <a:latin typeface="楷体_GB2312" panose="02010609030101010101" charset="-122"/>
                <a:ea typeface="楷体_GB2312" panose="02010609030101010101" charset="-122"/>
              </a:rPr>
              <a:t>）</a:t>
            </a:r>
            <a:r>
              <a:rPr sz="2200" b="1">
                <a:solidFill>
                  <a:srgbClr val="000000"/>
                </a:solidFill>
                <a:latin typeface="楷体_GB2312" panose="02010609030101010101" charset="-122"/>
                <a:ea typeface="楷体_GB2312" panose="02010609030101010101" charset="-122"/>
              </a:rPr>
              <a:t>保护知识产权，完善科技创新奖励机制，保护和激励科技工作者的创新热情。 </a:t>
            </a:r>
          </a:p>
          <a:p>
            <a:pPr indent="0">
              <a:lnSpc>
                <a:spcPct val="150000"/>
              </a:lnSpc>
            </a:pPr>
            <a:r>
              <a:rPr lang="zh-CN" sz="2200" b="1">
                <a:solidFill>
                  <a:srgbClr val="000000"/>
                </a:solidFill>
                <a:latin typeface="楷体_GB2312" panose="02010609030101010101" charset="-122"/>
                <a:ea typeface="楷体_GB2312" panose="02010609030101010101" charset="-122"/>
              </a:rPr>
              <a:t>（</a:t>
            </a:r>
            <a:r>
              <a:rPr sz="2200" b="1">
                <a:solidFill>
                  <a:srgbClr val="000000"/>
                </a:solidFill>
                <a:latin typeface="楷体_GB2312" panose="02010609030101010101" charset="-122"/>
                <a:ea typeface="楷体_GB2312" panose="02010609030101010101" charset="-122"/>
              </a:rPr>
              <a:t>6</a:t>
            </a:r>
            <a:r>
              <a:rPr lang="zh-CN" sz="2200" b="1">
                <a:solidFill>
                  <a:srgbClr val="000000"/>
                </a:solidFill>
                <a:latin typeface="楷体_GB2312" panose="02010609030101010101" charset="-122"/>
                <a:ea typeface="楷体_GB2312" panose="02010609030101010101" charset="-122"/>
              </a:rPr>
              <a:t>）</a:t>
            </a:r>
            <a:r>
              <a:rPr sz="2200" b="1">
                <a:solidFill>
                  <a:srgbClr val="000000"/>
                </a:solidFill>
                <a:latin typeface="楷体_GB2312" panose="02010609030101010101" charset="-122"/>
                <a:ea typeface="楷体_GB2312" panose="02010609030101010101" charset="-122"/>
              </a:rPr>
              <a:t>大力弘扬工匠精神，在全社会营造尊重劳动、尊重知识、尊重人才、尊重创造的良好氛围。 </a:t>
            </a:r>
          </a:p>
          <a:p>
            <a:pPr indent="0">
              <a:lnSpc>
                <a:spcPct val="150000"/>
              </a:lnSpc>
            </a:pPr>
            <a:r>
              <a:rPr lang="zh-CN" sz="2200" b="1">
                <a:solidFill>
                  <a:srgbClr val="000000"/>
                </a:solidFill>
                <a:latin typeface="楷体_GB2312" panose="02010609030101010101" charset="-122"/>
                <a:ea typeface="楷体_GB2312" panose="02010609030101010101" charset="-122"/>
              </a:rPr>
              <a:t>（</a:t>
            </a:r>
            <a:r>
              <a:rPr sz="2200" b="1">
                <a:solidFill>
                  <a:srgbClr val="000000"/>
                </a:solidFill>
                <a:latin typeface="楷体_GB2312" panose="02010609030101010101" charset="-122"/>
                <a:ea typeface="楷体_GB2312" panose="02010609030101010101" charset="-122"/>
              </a:rPr>
              <a:t>7</a:t>
            </a:r>
            <a:r>
              <a:rPr lang="zh-CN" sz="2200" b="1">
                <a:solidFill>
                  <a:srgbClr val="000000"/>
                </a:solidFill>
                <a:latin typeface="楷体_GB2312" panose="02010609030101010101" charset="-122"/>
                <a:ea typeface="楷体_GB2312" panose="02010609030101010101" charset="-122"/>
              </a:rPr>
              <a:t>）</a:t>
            </a:r>
            <a:r>
              <a:rPr sz="2200" b="1">
                <a:solidFill>
                  <a:srgbClr val="000000"/>
                </a:solidFill>
                <a:latin typeface="楷体_GB2312" panose="02010609030101010101" charset="-122"/>
                <a:ea typeface="楷体_GB2312" panose="02010609030101010101" charset="-122"/>
              </a:rPr>
              <a:t>加强科技领域的国际交流与合作，在交流互鉴中谋取更大的发展。</a:t>
            </a:r>
            <a:r>
              <a:rPr sz="2200" b="1">
                <a:solidFill>
                  <a:srgbClr val="000000"/>
                </a:solidFill>
                <a:latin typeface="宋体" panose="02010600030101010101" pitchFamily="2" charset="-122"/>
                <a:ea typeface="宋体" panose="02010600030101010101" pitchFamily="2" charset="-122"/>
              </a:rPr>
              <a:t> </a:t>
            </a:r>
            <a:endParaRPr sz="2200" b="1">
              <a:solidFill>
                <a:srgbClr val="000000"/>
              </a:solidFill>
              <a:latin typeface="楷体_GB2312" panose="02010609030101010101" charset="-122"/>
              <a:ea typeface="楷体_GB2312" panose="02010609030101010101"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0745" y="1591945"/>
            <a:ext cx="10601325" cy="452310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6.助力祖国科技事业的发展，青少年应该怎么做？ </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树立远大理想，将个人前途与国家命运紧密相连。 </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树立终身学习的观念，养成良好的学习习惯，用知识充实自己、发展自己。 </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珍惜受教育机会，认真学习，掌握建设科技强国的本领。 </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4</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培养创新思维，敢于质疑、敢为人先、敢于冒险、善于观察、勤于思考、勇于实践。 </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5</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增强社会责任意识，培养舍我其谁的责任担当和造福人类的济世情怀。</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06145" y="1481455"/>
            <a:ext cx="10295255" cy="341503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7.简要说明全国科技活动周开展的理由。</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实施科教兴国战略、人才强国战略和创新驱动发展战略。</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科学技术是第一生产力。</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创新是一个民族的灵魂，是一个国家兴旺发达的不竭动力。</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4</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创新是现代人应该具备的素质。</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5</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科技创新能力是综合国力竞争的决定性因素；等等。</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7885" y="1560830"/>
            <a:ext cx="10634980" cy="341503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8.我国开展全国科技活动周有什么意义？</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有利于普及科学知识，提高全民科学素养。</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有利于激发人们对科学的兴趣和热爱，形成爱科学、学科学和用科学的良好氛围。</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有利于人们树立科学、健康的生活方式。</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4</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有利于提高我国的科技创新水平，促进经济社会的持续发展。</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7885" y="1402080"/>
            <a:ext cx="10634980" cy="396938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9.为什么我国把科技自立自强作为国家发展的战略支撑？</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创新是引领发展的第一动力。</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创新是民族进步的灵魂，是国家兴旺发达的不竭源泉，是中华民族最鲜明的民族禀赋。</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科技创新能力已经成为综合国力竞争的决定性因素。</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创新驱动是国家命运所系。</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5</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时代发展呼唤创新。</a:t>
            </a:r>
            <a:endParaRPr sz="2400" b="1">
              <a:solidFill>
                <a:srgbClr val="000000"/>
              </a:soli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23490" y="738505"/>
            <a:ext cx="6850380" cy="850900"/>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数据共享  热点聚焦</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1</a:t>
              </a:r>
              <a:endParaRPr kumimoji="1" lang="zh-CN" altLang="en-US" sz="3600" b="1" dirty="0">
                <a:latin typeface="黑体" panose="02010600030101010101" pitchFamily="49" charset="-122"/>
                <a:ea typeface="黑体" panose="02010600030101010101" pitchFamily="49" charset="-122"/>
              </a:endParaRPr>
            </a:p>
          </p:txBody>
        </p:sp>
      </p:grpSp>
      <p:sp>
        <p:nvSpPr>
          <p:cNvPr id="100" name="文本框 99"/>
          <p:cNvSpPr txBox="1"/>
          <p:nvPr/>
        </p:nvSpPr>
        <p:spPr>
          <a:xfrm>
            <a:off x="654685" y="1790700"/>
            <a:ext cx="10882630" cy="4523105"/>
          </a:xfrm>
          <a:prstGeom prst="rect">
            <a:avLst/>
          </a:prstGeom>
          <a:noFill/>
          <a:ln w="9525">
            <a:noFill/>
          </a:ln>
        </p:spPr>
        <p:txBody>
          <a:bodyPr wrap="square">
            <a:spAutoFit/>
          </a:bodyPr>
          <a:lstStyle/>
          <a:p>
            <a:pPr indent="0" algn="l" fontAlgn="auto">
              <a:lnSpc>
                <a:spcPct val="150000"/>
              </a:lnSpc>
            </a:pPr>
            <a:r>
              <a:rPr sz="2400">
                <a:solidFill>
                  <a:srgbClr val="FF00FF"/>
                </a:solidFill>
                <a:latin typeface="黑体" panose="02010600030101010101" pitchFamily="49" charset="-122"/>
                <a:ea typeface="黑体" panose="02010600030101010101" pitchFamily="49" charset="-122"/>
              </a:rPr>
              <a:t>热点1：科技成就</a:t>
            </a:r>
          </a:p>
          <a:p>
            <a:pPr indent="457200" algn="l" fontAlgn="auto">
              <a:lnSpc>
                <a:spcPct val="150000"/>
              </a:lnSpc>
            </a:pPr>
            <a:r>
              <a:rPr sz="2400">
                <a:solidFill>
                  <a:schemeClr val="tx1"/>
                </a:solidFill>
                <a:latin typeface="宋体" panose="02010600030101010101" pitchFamily="2" charset="-122"/>
                <a:ea typeface="宋体" panose="02010600030101010101" pitchFamily="2" charset="-122"/>
              </a:rPr>
              <a:t> 2021 年 6 月 17日 9 时 22 分，搭载神舟十二号载人飞船的长征二号 F 遥十二运载火箭，在酒泉卫星发射中心准时点火发射，约 573 秒后，神舟十二号载人飞船与火箭成功分离，进入预定轨道，顺利将聂海胜、刘伯明、汤洪波 3 名航天员送入太空，飞行乘组状态良好，发射取得圆满成功。8月6日，中国在西昌卫星发射中心用长征三号乙遥七十六运载火箭，成功将中星2E卫星发射升空，卫星顺利进入预定轨道，发射任务获得圆满成功。这是继8月4日长征六号一箭双星发射成功不到30个小时后，中国航天成功执行的又一次宇航发射任务。</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09625" y="1403985"/>
            <a:ext cx="10634980" cy="507746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10.为了实现科技自立自强，国家和企业应该如何发力？</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国家角度：不断落实科教兴国战略、人才强国战略和创新驱动发展战略；加快形成创新的治理格局和协同机制，营造有利于创新的舆论氛围。</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企业角度：自强奋斗、敢于突破，自主创新，形成自己的核心技术；应制订相关技术工作人员的激励机制，鼓励创新。</a:t>
            </a:r>
          </a:p>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11.请你为国家重视保护知识产权提供理论依据。</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保护知识产权就是尊重创造、保护创新。</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保护知识产权是激发人们创新热情、营造保护创造良好氛围的需要。</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保护知识产权是提高国家科技创新水平，推进创新型国家建设的需要。</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4195" y="1271270"/>
            <a:ext cx="10744835" cy="5259070"/>
          </a:xfrm>
          <a:prstGeom prst="rect">
            <a:avLst/>
          </a:prstGeom>
          <a:noFill/>
          <a:ln w="9525">
            <a:noFill/>
          </a:ln>
        </p:spPr>
        <p:txBody>
          <a:bodyPr wrap="square">
            <a:spAutoFit/>
          </a:bodyPr>
          <a:lstStyle/>
          <a:p>
            <a:pPr indent="0">
              <a:lnSpc>
                <a:spcPct val="140000"/>
              </a:lnSpc>
            </a:pPr>
            <a:r>
              <a:rPr sz="2400" b="1">
                <a:solidFill>
                  <a:srgbClr val="000000"/>
                </a:solidFill>
                <a:latin typeface="宋体" panose="02010600030101010101" pitchFamily="2" charset="-122"/>
                <a:ea typeface="宋体" panose="02010600030101010101" pitchFamily="2" charset="-122"/>
                <a:sym typeface="+mn-ea"/>
              </a:rPr>
              <a:t>12.请你结合热点4，分析加强知识产权保护对推动我国经济转型升级的必要性。</a:t>
            </a:r>
          </a:p>
          <a:p>
            <a:pPr indent="0">
              <a:lnSpc>
                <a:spcPct val="14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目前我国自主知识产权核心技术相对不足，存在侵权现状和维权难的局面。</a:t>
            </a:r>
          </a:p>
          <a:p>
            <a:pPr indent="0">
              <a:lnSpc>
                <a:spcPct val="14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加大知识产权保护，有利于优化产业结构，加快产业转型升级，提高经济发展的质量和效益。</a:t>
            </a:r>
          </a:p>
          <a:p>
            <a:pPr indent="0">
              <a:lnSpc>
                <a:spcPct val="14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加大知识产权保护，有利于培育新产业新业态，培育壮大经济发展新动能，适应经济发展新常态。</a:t>
            </a:r>
          </a:p>
          <a:p>
            <a:pPr indent="0">
              <a:lnSpc>
                <a:spcPct val="14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加大知识产权保护，有利于落实创新驱动发展战略，增强自主创新能力，建设创新型国家。</a:t>
            </a:r>
          </a:p>
          <a:p>
            <a:pPr indent="0">
              <a:lnSpc>
                <a:spcPct val="14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5</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加大知识产权保护，有利于减少对外依存度，提高开放型经济发展水平，增强我国国际竞争力。</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3900" y="1283335"/>
            <a:ext cx="10744835" cy="507746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13.据热点4，指出我国是如何保护知识产权的。</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通过法律手段保护知识产权。</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通过制度建设保护知识产权。</a:t>
            </a:r>
          </a:p>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14.请谈谈青少年应该如何为知识产权保护贡献自己的一份力量。</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学习关于保护知识产权的相关法律法规，如著作权法、专利法、商标法等。</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拒绝购买盗版产品，尊重他人知识产权。</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对自己的发明创造成果及时申请专利保护。</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当自己的知识产权遭受侵犯的时候，可以请求有关机关予以法律保护，要求侵权人承担法律责任。</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33755" y="1488440"/>
            <a:ext cx="10634980" cy="341503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15.概括热点5中这些科技工作者对国家和社会发展的共同作用。</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提升了国家自主创新能力。</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为国家强盛作出了突出贡献。</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增强了我国的综合国力。</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提升了我国的国际竞争力和影响力。</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5</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促进了国家的发展和社会的进步；等等。</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1690" y="1488440"/>
            <a:ext cx="10634980" cy="341503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16.中学生应如何向杨孟飞、叶叔华学习？</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培养爱国主义精神，以国家利益为重，把国家利益放在首位，时刻听从祖国召唤。</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培养强烈的社会责任感，立志报效祖国。 </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发扬实干精神，为振兴中华贡献力量。</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树立为国家和人民利益乐于奉献、勇于献身的精神。</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214618"/>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数据分类  题组演练</a:t>
              </a:r>
              <a:endParaRPr kumimoji="1" lang="zh-CN" altLang="en-US" sz="3600" b="1" dirty="0">
                <a:latin typeface="黑体" panose="02010600030101010101" pitchFamily="49" charset="-122"/>
                <a:ea typeface="黑体" panose="0201060003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4</a:t>
              </a:r>
              <a:endParaRPr kumimoji="1" lang="zh-CN" altLang="en-US" sz="3600" b="1" dirty="0">
                <a:latin typeface="黑体" panose="02010600030101010101" pitchFamily="49" charset="-122"/>
                <a:ea typeface="黑体" panose="02010600030101010101" pitchFamily="49" charset="-122"/>
              </a:endParaRPr>
            </a:p>
          </p:txBody>
        </p:sp>
      </p:grpSp>
      <p:sp>
        <p:nvSpPr>
          <p:cNvPr id="102" name="文本框 101"/>
          <p:cNvSpPr txBox="1"/>
          <p:nvPr/>
        </p:nvSpPr>
        <p:spPr>
          <a:xfrm>
            <a:off x="819785" y="1969135"/>
            <a:ext cx="10565765" cy="452310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1.“十三五”以来，我国在量子信息、铁基超导、干细胞等方面取得原创成果，高速铁路、关键元器件和基础软件研发取得积极进展，涌现了“嫦娥五号”“奋斗者”号等一批国之重器。这一系列科技成就的取得，表明</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①我国大力实施创新驱动发展战略，努力建设创新型国家</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②我国自主创新能力不断提升，科技实力跃上新台阶</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③我国科技整体水平已超过世界发达国家</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④科技创新是决定中国命运的关键抉择</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A.①③	B.①②     C.②④	     D.②③</a:t>
            </a:r>
          </a:p>
        </p:txBody>
      </p:sp>
      <p:sp>
        <p:nvSpPr>
          <p:cNvPr id="8" name="矩形 7"/>
          <p:cNvSpPr/>
          <p:nvPr/>
        </p:nvSpPr>
        <p:spPr>
          <a:xfrm flipH="1">
            <a:off x="10535920" y="3296920"/>
            <a:ext cx="43688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346835"/>
            <a:ext cx="11072495" cy="5077460"/>
          </a:xfrm>
          <a:prstGeom prst="rect">
            <a:avLst/>
          </a:prstGeom>
          <a:noFill/>
          <a:ln w="9525">
            <a:noFill/>
          </a:ln>
        </p:spPr>
        <p:txBody>
          <a:bodyPr wrap="square">
            <a:spAutoFit/>
          </a:bodyPr>
          <a:lstStyle/>
          <a:p>
            <a:pPr indent="266700">
              <a:lnSpc>
                <a:spcPct val="150000"/>
              </a:lnSpc>
            </a:pPr>
            <a:r>
              <a:rPr sz="2400" b="1">
                <a:solidFill>
                  <a:srgbClr val="000000"/>
                </a:solidFill>
                <a:latin typeface="宋体" panose="02010600030101010101" pitchFamily="2" charset="-122"/>
                <a:ea typeface="宋体" panose="02010600030101010101" pitchFamily="2" charset="-122"/>
              </a:rPr>
              <a:t>2.“北斗、嫦娥、天宫、玉兔……”这些名字背后，是我国航天发射能力的显著提升，卫星、飞船等航天飞行器技术的持续进步，反映着我国从航天大国迈向航天强国的有力步伐，这说明</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rPr>
              <a:t>）</a:t>
            </a:r>
          </a:p>
          <a:p>
            <a:pPr indent="266700">
              <a:lnSpc>
                <a:spcPct val="150000"/>
              </a:lnSpc>
            </a:pPr>
            <a:r>
              <a:rPr sz="2400" b="1">
                <a:solidFill>
                  <a:srgbClr val="000000"/>
                </a:solidFill>
                <a:latin typeface="宋体" panose="02010600030101010101" pitchFamily="2" charset="-122"/>
                <a:ea typeface="宋体" panose="02010600030101010101" pitchFamily="2" charset="-122"/>
              </a:rPr>
              <a:t>①我国推进以科技创新为核心的全面创新 </a:t>
            </a:r>
          </a:p>
          <a:p>
            <a:pPr indent="266700">
              <a:lnSpc>
                <a:spcPct val="150000"/>
              </a:lnSpc>
            </a:pPr>
            <a:r>
              <a:rPr sz="2400" b="1">
                <a:solidFill>
                  <a:srgbClr val="000000"/>
                </a:solidFill>
                <a:latin typeface="宋体" panose="02010600030101010101" pitchFamily="2" charset="-122"/>
                <a:ea typeface="宋体" panose="02010600030101010101" pitchFamily="2" charset="-122"/>
              </a:rPr>
              <a:t>②改革创新推动中国走向富强</a:t>
            </a:r>
          </a:p>
          <a:p>
            <a:pPr indent="266700">
              <a:lnSpc>
                <a:spcPct val="150000"/>
              </a:lnSpc>
            </a:pPr>
            <a:r>
              <a:rPr sz="2400" b="1">
                <a:solidFill>
                  <a:srgbClr val="000000"/>
                </a:solidFill>
                <a:latin typeface="宋体" panose="02010600030101010101" pitchFamily="2" charset="-122"/>
                <a:ea typeface="宋体" panose="02010600030101010101" pitchFamily="2" charset="-122"/>
              </a:rPr>
              <a:t>③科技创新是民族振兴、社会进步的基石 </a:t>
            </a:r>
          </a:p>
          <a:p>
            <a:pPr indent="266700">
              <a:lnSpc>
                <a:spcPct val="150000"/>
              </a:lnSpc>
            </a:pPr>
            <a:r>
              <a:rPr sz="2400" b="1">
                <a:solidFill>
                  <a:srgbClr val="000000"/>
                </a:solidFill>
                <a:latin typeface="宋体" panose="02010600030101010101" pitchFamily="2" charset="-122"/>
                <a:ea typeface="宋体" panose="02010600030101010101" pitchFamily="2" charset="-122"/>
              </a:rPr>
              <a:t>④我国坚定不移地走中国特色自主创新道路</a:t>
            </a:r>
          </a:p>
          <a:p>
            <a:pPr indent="266700">
              <a:lnSpc>
                <a:spcPct val="150000"/>
              </a:lnSpc>
            </a:pPr>
            <a:r>
              <a:rPr sz="2400" b="1">
                <a:solidFill>
                  <a:srgbClr val="000000"/>
                </a:solidFill>
                <a:latin typeface="宋体" panose="02010600030101010101" pitchFamily="2" charset="-122"/>
                <a:ea typeface="宋体" panose="02010600030101010101" pitchFamily="2" charset="-122"/>
              </a:rPr>
              <a:t>A.①②④	   B.①③④</a:t>
            </a:r>
          </a:p>
          <a:p>
            <a:pPr indent="266700">
              <a:lnSpc>
                <a:spcPct val="150000"/>
              </a:lnSpc>
            </a:pPr>
            <a:r>
              <a:rPr sz="2400" b="1">
                <a:solidFill>
                  <a:srgbClr val="000000"/>
                </a:solidFill>
                <a:latin typeface="宋体" panose="02010600030101010101" pitchFamily="2" charset="-122"/>
                <a:ea typeface="宋体" panose="02010600030101010101" pitchFamily="2" charset="-122"/>
              </a:rPr>
              <a:t>C.②③④	   D.①②③④</a:t>
            </a:r>
          </a:p>
        </p:txBody>
      </p:sp>
      <p:sp>
        <p:nvSpPr>
          <p:cNvPr id="8" name="矩形 7"/>
          <p:cNvSpPr/>
          <p:nvPr/>
        </p:nvSpPr>
        <p:spPr>
          <a:xfrm flipH="1">
            <a:off x="4966970" y="264922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852805" y="1359535"/>
            <a:ext cx="10810875" cy="4523105"/>
          </a:xfrm>
          <a:prstGeom prst="rect">
            <a:avLst/>
          </a:prstGeom>
          <a:noFill/>
          <a:ln w="9525">
            <a:noFill/>
          </a:ln>
        </p:spPr>
        <p:txBody>
          <a:bodyPr wrap="square">
            <a:spAutoFit/>
          </a:bodyPr>
          <a:lstStyle/>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3.全国青少年科技创新大赛具有30年的历史，是全国性青少年科技创新成果和科学探究项目的综合性科技竞赛。举办这一活动能够</a:t>
            </a:r>
            <a:r>
              <a:rPr 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①实现青少年的全面发展</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②为青少年提供创造空间</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③激发青少年的创造热情</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④使青少年成为科研专家</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A.①②	B.①④</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C.②③	D.③④</a:t>
            </a:r>
          </a:p>
        </p:txBody>
      </p:sp>
      <p:sp>
        <p:nvSpPr>
          <p:cNvPr id="8" name="矩形 7"/>
          <p:cNvSpPr/>
          <p:nvPr/>
        </p:nvSpPr>
        <p:spPr>
          <a:xfrm>
            <a:off x="8433435" y="2134870"/>
            <a:ext cx="41783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95985" y="1413510"/>
            <a:ext cx="10504170" cy="50774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4.2021年5月28日，习近平总书记在出席“两院”院士大会、中国科协全国代表大会时强调，要深入实施科教兴国战略、人才强国战略、创新驱动发展战略，完善国家创新体系，加快建设科技强国，实现高水平科技自立自强。国家之所以重视创新，是因为</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①创新是推动人类社会向前发展的重要力量</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②创新已成为世界主要国家发展战略的重心</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③创新是引领发展的第一动力</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④创新是解决我国所有问题的关键</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A.①②③	B.①③④    C.①②④	D.②③④</a:t>
            </a:r>
          </a:p>
        </p:txBody>
      </p:sp>
      <p:sp>
        <p:nvSpPr>
          <p:cNvPr id="8" name="矩形 7"/>
          <p:cNvSpPr/>
          <p:nvPr/>
        </p:nvSpPr>
        <p:spPr>
          <a:xfrm flipH="1">
            <a:off x="5102860" y="3199130"/>
            <a:ext cx="43688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62000" y="1570355"/>
            <a:ext cx="10540365" cy="341503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5.2021年4月26日，张掖市市场监督管理局和甘州区市场监督管理局联合举办“4·26世界知识产权日”集中宣传活动。开展这一活动可以</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A.直接打击侵犯知识产权的行为</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B.处理各种侵犯知识产权的纠纷</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C.增强公民知识产权的保护意识</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D.杜绝社会知识产权的侵权行为</a:t>
            </a:r>
          </a:p>
        </p:txBody>
      </p:sp>
      <p:sp>
        <p:nvSpPr>
          <p:cNvPr id="8" name="矩形 7"/>
          <p:cNvSpPr/>
          <p:nvPr/>
        </p:nvSpPr>
        <p:spPr>
          <a:xfrm flipH="1">
            <a:off x="9413875" y="230632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5500" y="1696085"/>
            <a:ext cx="10480675" cy="4408805"/>
          </a:xfrm>
          <a:prstGeom prst="rect">
            <a:avLst/>
          </a:prstGeom>
          <a:noFill/>
          <a:ln w="9525">
            <a:noFill/>
          </a:ln>
        </p:spPr>
        <p:txBody>
          <a:bodyPr wrap="square">
            <a:spAutoFit/>
          </a:bodyPr>
          <a:lstStyle/>
          <a:p>
            <a:pPr indent="0" algn="l" fontAlgn="auto">
              <a:lnSpc>
                <a:spcPct val="150000"/>
              </a:lnSpc>
            </a:pPr>
            <a:r>
              <a:rPr sz="2400">
                <a:solidFill>
                  <a:srgbClr val="FF00FF"/>
                </a:solidFill>
                <a:latin typeface="黑体" panose="02010600030101010101" pitchFamily="49" charset="-122"/>
                <a:ea typeface="黑体" panose="02010600030101010101" pitchFamily="49" charset="-122"/>
                <a:sym typeface="+mn-ea"/>
              </a:rPr>
              <a:t>热点2：科技活动</a:t>
            </a:r>
            <a:endParaRPr sz="2400">
              <a:latin typeface="宋体" panose="02010600030101010101" pitchFamily="2" charset="-122"/>
              <a:ea typeface="宋体" panose="02010600030101010101" pitchFamily="2" charset="-122"/>
              <a:sym typeface="+mn-ea"/>
            </a:endParaRPr>
          </a:p>
          <a:p>
            <a:pPr indent="457200" algn="l" fontAlgn="auto">
              <a:lnSpc>
                <a:spcPct val="150000"/>
              </a:lnSpc>
            </a:pPr>
            <a:r>
              <a:rPr sz="2400">
                <a:latin typeface="宋体" panose="02010600030101010101" pitchFamily="2" charset="-122"/>
                <a:ea typeface="宋体" panose="02010600030101010101" pitchFamily="2" charset="-122"/>
                <a:sym typeface="+mn-ea"/>
              </a:rPr>
              <a:t> 2021年5月22日，全国科技活动周暨北京科技周主场活动在北京市中关村国家自主创新示范区展示中心启动。今年全国科技活动周的主题为“百年回望：中国共产党领导科技发展”，主场展示内容包括“科技自力更生”“科技自立自强”“北京科创成果”3部分，突出宣传党领导科技事业发展的光辉历程，重点展示十八大以来党领导科技创新取得的重大进展和突出成就，大力弘扬科学家精神。</a:t>
            </a:r>
            <a:r>
              <a:rPr sz="2400">
                <a:solidFill>
                  <a:srgbClr val="FF00FF"/>
                </a:solidFill>
                <a:latin typeface="黑体" panose="02010600030101010101" pitchFamily="49" charset="-122"/>
                <a:ea typeface="黑体" panose="02010600030101010101" pitchFamily="49" charset="-122"/>
                <a:sym typeface="+mn-ea"/>
              </a:rPr>
              <a:t> </a:t>
            </a:r>
            <a:endParaRPr sz="2400">
              <a:solidFill>
                <a:srgbClr val="FF00FF"/>
              </a:solidFill>
              <a:latin typeface="黑体" panose="02010600030101010101" pitchFamily="49" charset="-122"/>
              <a:ea typeface="黑体" panose="02010600030101010101" pitchFamily="49" charset="-122"/>
            </a:endParaRPr>
          </a:p>
          <a:p>
            <a:pPr indent="0" algn="l" fontAlgn="auto">
              <a:lnSpc>
                <a:spcPct val="130000"/>
              </a:lnSpc>
            </a:pPr>
            <a:r>
              <a:rPr sz="2200">
                <a:solidFill>
                  <a:srgbClr val="FF00FF"/>
                </a:solidFill>
                <a:latin typeface="黑体" panose="02010600030101010101" pitchFamily="49" charset="-122"/>
                <a:ea typeface="黑体" panose="02010600030101010101" pitchFamily="49" charset="-122"/>
              </a:rPr>
              <a:t>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341120"/>
            <a:ext cx="10467340" cy="50774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6.2021年4月19日，习近平总书记在清华大学考察时，察看了脑科学与人工智能交叉科学实验研究、开发新科技应用场景情况，听取了关于增强自主创新能力等情况介绍，对取得的成绩给予肯定。这表明</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①党和国家高度重视新科技发展</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②我国坚持走中国特色自主创新道路</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③创新无处不在，创新改变生活</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④我国大力提倡大众创业、万众创新</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A.①②	B.③④</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C.②④	D.①③</a:t>
            </a:r>
          </a:p>
        </p:txBody>
      </p:sp>
      <p:sp>
        <p:nvSpPr>
          <p:cNvPr id="8" name="矩形 7"/>
          <p:cNvSpPr/>
          <p:nvPr/>
        </p:nvSpPr>
        <p:spPr>
          <a:xfrm flipH="1">
            <a:off x="8020050" y="267843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98195" y="1365250"/>
            <a:ext cx="10650855" cy="6185535"/>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7.阅读材料，综合运用所学知识探究问题。</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资讯一　</a:t>
            </a:r>
            <a:r>
              <a:rPr sz="2400" b="1" dirty="0">
                <a:latin typeface="楷体_GB2312" panose="02010609030101010101" charset="-122"/>
                <a:ea typeface="楷体_GB2312" panose="02010609030101010101" charset="-122"/>
                <a:cs typeface="宋体" panose="02010600030101010101" pitchFamily="2" charset="-122"/>
              </a:rPr>
              <a:t>科学无国界，科学家有祖国。我国科技事业取得的历史性成就，是一代又一代矢志报国的科学家前赴后继、接续奋斗的结果。从李四光、钱学森、钱三强等一大批老一辈科学家，到陈景润、黄大年等一大批中华人民共和国成立后成长起来的杰出科学家，都是爱国科学家的典范。</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资讯二　</a:t>
            </a:r>
            <a:r>
              <a:rPr sz="2400" b="1" dirty="0">
                <a:latin typeface="楷体_GB2312" panose="02010609030101010101" charset="-122"/>
                <a:ea typeface="楷体_GB2312" panose="02010609030101010101" charset="-122"/>
                <a:cs typeface="宋体" panose="02010600030101010101" pitchFamily="2" charset="-122"/>
              </a:rPr>
              <a:t>2020年“最美科技工作者”中有的积极投身抗击新冠肺炎疫情一线，舍生忘死筑起阻击病毒的钢铁长城；有的扎根脱贫攻坚一线，将论文写在祖国大地上；有的矢志不移自主创新，将核心技术牢牢掌握在自己手里；有的积极促进科技经济紧密结合，用科技服务民生……</a:t>
            </a:r>
          </a:p>
          <a:p>
            <a:pPr>
              <a:lnSpc>
                <a:spcPct val="150000"/>
              </a:lnSpc>
            </a:pPr>
            <a:endParaRPr sz="2400" b="1"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sz="24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93445" y="1379855"/>
            <a:ext cx="10135235" cy="230695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资讯三　</a:t>
            </a:r>
            <a:r>
              <a:rPr sz="2400" b="1">
                <a:solidFill>
                  <a:srgbClr val="000000"/>
                </a:solidFill>
                <a:latin typeface="楷体_GB2312" panose="02010609030101010101" charset="-122"/>
                <a:ea typeface="楷体_GB2312" panose="02010609030101010101" charset="-122"/>
              </a:rPr>
              <a:t>“中国肝胆外科之父”吴孟超从医70多年，自主创新30多项重大医学成果，是我国肝胆外科的开拓者和创始人，拯救了无数患者的生命。他在96岁高龄时，仍坚持每周都至少安排三台手术。</a:t>
            </a:r>
          </a:p>
          <a:p>
            <a:pPr indent="0">
              <a:lnSpc>
                <a:spcPct val="150000"/>
              </a:lnSpc>
            </a:pP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1</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资讯中的科技人物带给我们哪些精神滋养？</a:t>
            </a:r>
          </a:p>
        </p:txBody>
      </p:sp>
      <p:sp>
        <p:nvSpPr>
          <p:cNvPr id="5" name="矩形 4"/>
          <p:cNvSpPr/>
          <p:nvPr/>
        </p:nvSpPr>
        <p:spPr>
          <a:xfrm flipH="1">
            <a:off x="1050290" y="3547110"/>
            <a:ext cx="10467340" cy="64516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热爱祖国、无私奉献、艰苦奋斗、勇担责任、开拓创新、珍视生命。</a:t>
            </a:r>
          </a:p>
        </p:txBody>
      </p:sp>
      <p:sp>
        <p:nvSpPr>
          <p:cNvPr id="6" name="文本框 5"/>
          <p:cNvSpPr txBox="1"/>
          <p:nvPr/>
        </p:nvSpPr>
        <p:spPr>
          <a:xfrm>
            <a:off x="447040" y="4118610"/>
            <a:ext cx="10135235" cy="645160"/>
          </a:xfrm>
          <a:prstGeom prst="rect">
            <a:avLst/>
          </a:prstGeom>
          <a:noFill/>
          <a:ln w="9525">
            <a:noFill/>
          </a:ln>
        </p:spPr>
        <p:txBody>
          <a:bodyPr wrap="square">
            <a:spAutoFit/>
          </a:bodyPr>
          <a:lstStyle/>
          <a:p>
            <a:pPr indent="0">
              <a:lnSpc>
                <a:spcPct val="150000"/>
              </a:lnSpc>
            </a:pPr>
            <a:r>
              <a:rPr lang="zh-CN" altLang="en-US" sz="1050" b="0">
                <a:solidFill>
                  <a:srgbClr val="000000"/>
                </a:solidFill>
                <a:latin typeface="方正书宋_GBK" charset="0"/>
                <a:cs typeface="方正书宋_GBK" charset="0"/>
              </a:rPr>
              <a:t>　</a:t>
            </a:r>
            <a:r>
              <a:rPr lang="zh-CN" altLang="en-US" sz="2400" b="1">
                <a:solidFill>
                  <a:srgbClr val="000000"/>
                </a:solidFill>
                <a:latin typeface="宋体" panose="02010600030101010101" pitchFamily="2" charset="-122"/>
                <a:ea typeface="宋体" panose="02010600030101010101" pitchFamily="2" charset="-122"/>
                <a:cs typeface="方正书宋_GBK" charset="0"/>
              </a:rPr>
              <a:t>　（</a:t>
            </a:r>
            <a:r>
              <a:rPr lang="en-US" altLang="zh-CN" sz="2400" b="1">
                <a:solidFill>
                  <a:srgbClr val="000000"/>
                </a:solidFill>
                <a:latin typeface="宋体" panose="02010600030101010101" pitchFamily="2" charset="-122"/>
                <a:ea typeface="宋体" panose="02010600030101010101" pitchFamily="2" charset="-122"/>
                <a:cs typeface="NEU-BZ-S92" charset="0"/>
              </a:rPr>
              <a:t>2</a:t>
            </a:r>
            <a:r>
              <a:rPr lang="zh-CN" altLang="en-US"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据资讯</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概括这些科学家对国家和社会发展的作用。</a:t>
            </a:r>
            <a:endParaRPr lang="zh-CN" altLang="en-US" sz="2400" b="1">
              <a:latin typeface="宋体" panose="02010600030101010101" pitchFamily="2" charset="-122"/>
              <a:ea typeface="宋体" panose="02010600030101010101" pitchFamily="2" charset="-122"/>
            </a:endParaRPr>
          </a:p>
        </p:txBody>
      </p:sp>
      <p:sp>
        <p:nvSpPr>
          <p:cNvPr id="9" name="矩形 8"/>
          <p:cNvSpPr/>
          <p:nvPr/>
        </p:nvSpPr>
        <p:spPr>
          <a:xfrm flipH="1">
            <a:off x="1044575" y="4747895"/>
            <a:ext cx="10467340" cy="1198880"/>
          </a:xfrm>
          <a:prstGeom prst="rect">
            <a:avLst/>
          </a:prstGeom>
        </p:spPr>
        <p:txBody>
          <a:bodyPr wrap="square">
            <a:spAutoFit/>
          </a:bodyPr>
          <a:lstStyle/>
          <a:p>
            <a:pPr indent="0">
              <a:lnSpc>
                <a:spcPct val="150000"/>
              </a:lnSpc>
            </a:pPr>
            <a:r>
              <a:rPr lang="en-US" altLang="zh-CN" sz="2400" b="1" dirty="0">
                <a:solidFill>
                  <a:srgbClr val="FF0000"/>
                </a:solidFill>
                <a:latin typeface="宋体" panose="02010600030101010101" pitchFamily="2" charset="-122"/>
                <a:ea typeface="宋体" panose="02010600030101010101" pitchFamily="2" charset="-122"/>
                <a:sym typeface="+mn-ea"/>
              </a:rPr>
              <a:t>促进了我国自主创新能力的提升；推动了我国科技事业的发展；增强了我国的综合国力；促进了国家发展和社会进步；增进了人类福祉。</a:t>
            </a:r>
            <a:endParaRPr lang="en-US" altLang="zh-CN"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232535"/>
            <a:ext cx="10699115" cy="645160"/>
          </a:xfrm>
          <a:prstGeom prst="rect">
            <a:avLst/>
          </a:prstGeom>
          <a:noFill/>
          <a:ln>
            <a:noFill/>
          </a:ln>
        </p:spPr>
        <p:txBody>
          <a:bodyPr wrap="square" rtlCol="0">
            <a:spAutoFit/>
          </a:bodyPr>
          <a:lstStyle/>
          <a:p>
            <a:pPr>
              <a:lnSpc>
                <a:spcPct val="150000"/>
              </a:lnSpc>
            </a:pP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3</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据以上材料及问题，归纳科技人物与国家发展的关系。</a:t>
            </a:r>
          </a:p>
        </p:txBody>
      </p:sp>
      <p:sp>
        <p:nvSpPr>
          <p:cNvPr id="9" name="矩形 8"/>
          <p:cNvSpPr/>
          <p:nvPr/>
        </p:nvSpPr>
        <p:spPr>
          <a:xfrm flipH="1">
            <a:off x="970280" y="1807210"/>
            <a:ext cx="8195310" cy="645160"/>
          </a:xfrm>
          <a:prstGeom prst="rect">
            <a:avLst/>
          </a:prstGeom>
        </p:spPr>
        <p:txBody>
          <a:bodyPr wrap="square">
            <a:spAutoFit/>
          </a:bodyPr>
          <a:lstStyle/>
          <a:p>
            <a:pPr indent="0">
              <a:lnSpc>
                <a:spcPct val="150000"/>
              </a:lnSpc>
            </a:pPr>
            <a:r>
              <a:rPr lang="en-US" altLang="zh-CN" sz="2400" b="1" dirty="0">
                <a:solidFill>
                  <a:srgbClr val="FF0000"/>
                </a:solidFill>
                <a:latin typeface="宋体" panose="02010600030101010101" pitchFamily="2" charset="-122"/>
                <a:ea typeface="宋体" panose="02010600030101010101" pitchFamily="2" charset="-122"/>
                <a:sym typeface="+mn-ea"/>
              </a:rPr>
              <a:t>科技人物推动国家发展，国家发展需要科技人物。</a:t>
            </a:r>
          </a:p>
        </p:txBody>
      </p:sp>
      <p:sp>
        <p:nvSpPr>
          <p:cNvPr id="2" name="文本框 1"/>
          <p:cNvSpPr txBox="1"/>
          <p:nvPr/>
        </p:nvSpPr>
        <p:spPr>
          <a:xfrm>
            <a:off x="810260" y="2409825"/>
            <a:ext cx="10601960" cy="119888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FZ-S92" charset="0"/>
              </a:rPr>
              <a:t>8</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黑体_GBK" charset="0"/>
              </a:rPr>
              <a:t>材料一</a:t>
            </a:r>
            <a:r>
              <a:rPr lang="zh-CN" altLang="en-US" sz="2400" b="1">
                <a:solidFill>
                  <a:srgbClr val="000000"/>
                </a:solidFill>
                <a:latin typeface="宋体" panose="02010600030101010101" pitchFamily="2" charset="-122"/>
                <a:ea typeface="宋体" panose="02010600030101010101" pitchFamily="2" charset="-122"/>
                <a:cs typeface="方正书宋_GBK" charset="0"/>
              </a:rPr>
              <a:t>　</a:t>
            </a:r>
            <a:r>
              <a:rPr lang="zh-CN" altLang="en-US" sz="2400" b="1">
                <a:solidFill>
                  <a:srgbClr val="000000"/>
                </a:solidFill>
                <a:latin typeface="楷体_GB2312" panose="02010609030101010101" charset="-122"/>
                <a:ea typeface="楷体_GB2312" panose="02010609030101010101" charset="-122"/>
                <a:cs typeface="方正楷体_GBK" charset="0"/>
              </a:rPr>
              <a:t>采用了多种我国自主研发的“黑科技”的嫦娥五号月球探测器回家啦</a:t>
            </a:r>
            <a:r>
              <a:rPr lang="en-US" altLang="zh-CN" sz="2400" b="1">
                <a:solidFill>
                  <a:srgbClr val="000000"/>
                </a:solidFill>
                <a:latin typeface="楷体_GB2312" panose="02010609030101010101" charset="-122"/>
                <a:ea typeface="楷体_GB2312" panose="02010609030101010101" charset="-122"/>
                <a:cs typeface="方正楷体_GBK" charset="0"/>
              </a:rPr>
              <a:t>!</a:t>
            </a:r>
            <a:endParaRPr lang="zh-CN" altLang="en-US" sz="2400" b="1">
              <a:latin typeface="楷体_GB2312" panose="02010609030101010101" charset="-122"/>
              <a:ea typeface="楷体_GB2312" panose="02010609030101010101" charset="-122"/>
            </a:endParaRPr>
          </a:p>
        </p:txBody>
      </p:sp>
      <p:graphicFrame>
        <p:nvGraphicFramePr>
          <p:cNvPr id="5" name="表格 -1"/>
          <p:cNvGraphicFramePr/>
          <p:nvPr/>
        </p:nvGraphicFramePr>
        <p:xfrm>
          <a:off x="1591945" y="4038600"/>
          <a:ext cx="8957945" cy="1998347"/>
        </p:xfrm>
        <a:graphic>
          <a:graphicData uri="http://schemas.openxmlformats.org/drawingml/2006/table">
            <a:tbl>
              <a:tblPr firstRow="1" bandRow="1">
                <a:tableStyleId>{5940675A-B579-460E-94D1-54222C63F5DA}</a:tableStyleId>
              </a:tblPr>
              <a:tblGrid>
                <a:gridCol w="2649220"/>
                <a:gridCol w="6308725"/>
              </a:tblGrid>
              <a:tr h="1083945">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自动采样系统</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zh-CN" sz="2000" b="1">
                          <a:solidFill>
                            <a:srgbClr val="000000"/>
                          </a:solidFill>
                          <a:latin typeface="宋体" panose="02010600030101010101" pitchFamily="2" charset="-122"/>
                          <a:ea typeface="宋体" panose="02010600030101010101" pitchFamily="2" charset="-122"/>
                          <a:cs typeface="NEU-BZ-S92" charset="0"/>
                        </a:rPr>
                        <a:t>360</a:t>
                      </a:r>
                      <a:r>
                        <a:rPr lang="zh-CN" altLang="en-US" sz="2000" b="1">
                          <a:solidFill>
                            <a:srgbClr val="000000"/>
                          </a:solidFill>
                          <a:latin typeface="宋体" panose="02010600030101010101" pitchFamily="2" charset="-122"/>
                          <a:ea typeface="宋体" panose="02010600030101010101" pitchFamily="2" charset="-122"/>
                          <a:cs typeface="方正楷体_GBK" charset="0"/>
                        </a:rPr>
                        <a:t>度无死角可视化操作</a:t>
                      </a:r>
                      <a:r>
                        <a:rPr lang="en-US" altLang="zh-CN" sz="2000" b="1">
                          <a:solidFill>
                            <a:srgbClr val="000000"/>
                          </a:solidFill>
                          <a:latin typeface="宋体" panose="02010600030101010101" pitchFamily="2" charset="-122"/>
                          <a:ea typeface="宋体" panose="02010600030101010101" pitchFamily="2" charset="-122"/>
                          <a:cs typeface="方正楷体_GBK" charset="0"/>
                        </a:rPr>
                        <a:t>，</a:t>
                      </a:r>
                      <a:r>
                        <a:rPr lang="zh-CN" altLang="en-US" sz="2000" b="1">
                          <a:solidFill>
                            <a:srgbClr val="000000"/>
                          </a:solidFill>
                          <a:latin typeface="宋体" panose="02010600030101010101" pitchFamily="2" charset="-122"/>
                          <a:ea typeface="宋体" panose="02010600030101010101" pitchFamily="2" charset="-122"/>
                          <a:cs typeface="方正楷体_GBK" charset="0"/>
                        </a:rPr>
                        <a:t>能轻松完成铲挖、浅钻、拾取动作</a:t>
                      </a:r>
                      <a:r>
                        <a:rPr lang="en-US" altLang="zh-CN" sz="2000" b="1">
                          <a:solidFill>
                            <a:srgbClr val="000000"/>
                          </a:solidFill>
                          <a:latin typeface="宋体" panose="02010600030101010101" pitchFamily="2" charset="-122"/>
                          <a:ea typeface="宋体" panose="02010600030101010101" pitchFamily="2" charset="-122"/>
                          <a:cs typeface="方正楷体_GBK" charset="0"/>
                        </a:rPr>
                        <a:t>，“</a:t>
                      </a:r>
                      <a:r>
                        <a:rPr lang="zh-CN" altLang="en-US" sz="2000" b="1">
                          <a:solidFill>
                            <a:srgbClr val="000000"/>
                          </a:solidFill>
                          <a:latin typeface="宋体" panose="02010600030101010101" pitchFamily="2" charset="-122"/>
                          <a:ea typeface="宋体" panose="02010600030101010101" pitchFamily="2" charset="-122"/>
                          <a:cs typeface="方正楷体_GBK" charset="0"/>
                        </a:rPr>
                        <a:t>指哪挖哪”</a:t>
                      </a:r>
                      <a:r>
                        <a:rPr lang="en-US" altLang="zh-CN" sz="2000" b="1">
                          <a:solidFill>
                            <a:srgbClr val="000000"/>
                          </a:solidFill>
                          <a:latin typeface="宋体" panose="02010600030101010101" pitchFamily="2" charset="-122"/>
                          <a:ea typeface="宋体" panose="02010600030101010101" pitchFamily="2" charset="-122"/>
                          <a:cs typeface="方正楷体_GBK" charset="0"/>
                        </a:rPr>
                        <a:t>，</a:t>
                      </a:r>
                      <a:r>
                        <a:rPr lang="zh-CN" altLang="en-US" sz="2000" b="1">
                          <a:solidFill>
                            <a:srgbClr val="000000"/>
                          </a:solidFill>
                          <a:latin typeface="宋体" panose="02010600030101010101" pitchFamily="2" charset="-122"/>
                          <a:ea typeface="宋体" panose="02010600030101010101" pitchFamily="2" charset="-122"/>
                          <a:cs typeface="方正楷体_GBK" charset="0"/>
                        </a:rPr>
                        <a:t>耐超过</a:t>
                      </a:r>
                      <a:r>
                        <a:rPr lang="en-US" altLang="zh-CN" sz="2000" b="1">
                          <a:solidFill>
                            <a:srgbClr val="000000"/>
                          </a:solidFill>
                          <a:latin typeface="宋体" panose="02010600030101010101" pitchFamily="2" charset="-122"/>
                          <a:ea typeface="宋体" panose="02010600030101010101" pitchFamily="2" charset="-122"/>
                          <a:cs typeface="NEU-BZ-S92" charset="0"/>
                        </a:rPr>
                        <a:t>130</a:t>
                      </a:r>
                      <a:r>
                        <a:rPr lang="zh-CN" altLang="en-US" sz="2000" b="1">
                          <a:solidFill>
                            <a:srgbClr val="000000"/>
                          </a:solidFill>
                          <a:latin typeface="宋体" panose="02010600030101010101" pitchFamily="2" charset="-122"/>
                          <a:ea typeface="宋体" panose="02010600030101010101" pitchFamily="2" charset="-122"/>
                          <a:cs typeface="方正楷体_GBK" charset="0"/>
                        </a:rPr>
                        <a:t>摄氏度高温</a:t>
                      </a:r>
                      <a:r>
                        <a:rPr lang="en-US" altLang="zh-CN" sz="2000" b="1">
                          <a:solidFill>
                            <a:srgbClr val="000000"/>
                          </a:solidFill>
                          <a:latin typeface="宋体" panose="02010600030101010101" pitchFamily="2" charset="-122"/>
                          <a:ea typeface="宋体" panose="02010600030101010101" pitchFamily="2" charset="-122"/>
                          <a:cs typeface="方正楷体_GBK" charset="0"/>
                        </a:rPr>
                        <a:t>，</a:t>
                      </a:r>
                      <a:r>
                        <a:rPr lang="zh-CN" altLang="en-US" sz="2000" b="1">
                          <a:solidFill>
                            <a:srgbClr val="000000"/>
                          </a:solidFill>
                          <a:latin typeface="宋体" panose="02010600030101010101" pitchFamily="2" charset="-122"/>
                          <a:ea typeface="宋体" panose="02010600030101010101" pitchFamily="2" charset="-122"/>
                          <a:cs typeface="方正楷体_GBK" charset="0"/>
                        </a:rPr>
                        <a:t>适应多种月壤工况</a:t>
                      </a:r>
                      <a:endParaRPr lang="zh-CN" altLang="en-US" sz="2000" b="1">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a:buNone/>
                      </a:pPr>
                      <a:r>
                        <a:rPr lang="zh-CN" altLang="en-US" sz="2000" b="1">
                          <a:solidFill>
                            <a:srgbClr val="000000"/>
                          </a:solidFill>
                          <a:latin typeface="宋体" panose="02010600030101010101" pitchFamily="2" charset="-122"/>
                          <a:ea typeface="宋体" panose="02010600030101010101" pitchFamily="2" charset="-122"/>
                          <a:cs typeface="方正黑体_GBK" charset="0"/>
                        </a:rPr>
                        <a:t>密封封装子系统</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2000" b="1">
                          <a:solidFill>
                            <a:srgbClr val="000000"/>
                          </a:solidFill>
                          <a:latin typeface="宋体" panose="02010600030101010101" pitchFamily="2" charset="-122"/>
                          <a:ea typeface="宋体" panose="02010600030101010101" pitchFamily="2" charset="-122"/>
                          <a:cs typeface="方正楷体_GBK" charset="0"/>
                        </a:rPr>
                        <a:t>自动承接</a:t>
                      </a:r>
                      <a:r>
                        <a:rPr lang="en-US" altLang="zh-CN" sz="2000" b="1">
                          <a:solidFill>
                            <a:srgbClr val="000000"/>
                          </a:solidFill>
                          <a:latin typeface="宋体" panose="02010600030101010101" pitchFamily="2" charset="-122"/>
                          <a:ea typeface="宋体" panose="02010600030101010101" pitchFamily="2" charset="-122"/>
                          <a:cs typeface="方正楷体_GBK" charset="0"/>
                        </a:rPr>
                        <a:t>，</a:t>
                      </a:r>
                      <a:r>
                        <a:rPr lang="zh-CN" altLang="en-US" sz="2000" b="1">
                          <a:solidFill>
                            <a:srgbClr val="000000"/>
                          </a:solidFill>
                          <a:latin typeface="宋体" panose="02010600030101010101" pitchFamily="2" charset="-122"/>
                          <a:ea typeface="宋体" panose="02010600030101010101" pitchFamily="2" charset="-122"/>
                          <a:cs typeface="方正楷体_GBK" charset="0"/>
                        </a:rPr>
                        <a:t>封装月球样品并妥善密封保存</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0">
                <a:tc>
                  <a:txBody>
                    <a:bodyPr/>
                    <a:lstStyle/>
                    <a:p>
                      <a:pPr indent="0" algn="ctr">
                        <a:buNone/>
                      </a:pPr>
                      <a:r>
                        <a:rPr lang="en-US" altLang="zh-CN" sz="2000" b="1">
                          <a:solidFill>
                            <a:srgbClr val="000000"/>
                          </a:solidFill>
                          <a:latin typeface="宋体" panose="02010600030101010101" pitchFamily="2" charset="-122"/>
                          <a:ea typeface="宋体" panose="02010600030101010101" pitchFamily="2" charset="-122"/>
                          <a:cs typeface="方正黑体_GBK" charset="0"/>
                        </a:rPr>
                        <a:t>“</a:t>
                      </a:r>
                      <a:r>
                        <a:rPr lang="zh-CN" altLang="en-US" sz="2000" b="1">
                          <a:solidFill>
                            <a:srgbClr val="000000"/>
                          </a:solidFill>
                          <a:latin typeface="宋体" panose="02010600030101010101" pitchFamily="2" charset="-122"/>
                          <a:ea typeface="宋体" panose="02010600030101010101" pitchFamily="2" charset="-122"/>
                          <a:cs typeface="方正黑体_GBK" charset="0"/>
                        </a:rPr>
                        <a:t>不一般”的五星红旗</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2000" b="1">
                          <a:solidFill>
                            <a:srgbClr val="000000"/>
                          </a:solidFill>
                          <a:latin typeface="宋体" panose="02010600030101010101" pitchFamily="2" charset="-122"/>
                          <a:ea typeface="宋体" panose="02010600030101010101" pitchFamily="2" charset="-122"/>
                          <a:cs typeface="方正楷体_GBK" charset="0"/>
                        </a:rPr>
                        <a:t>新型复合材料</a:t>
                      </a:r>
                      <a:r>
                        <a:rPr lang="en-US" altLang="zh-CN" sz="2000" b="1">
                          <a:solidFill>
                            <a:srgbClr val="000000"/>
                          </a:solidFill>
                          <a:latin typeface="宋体" panose="02010600030101010101" pitchFamily="2" charset="-122"/>
                          <a:ea typeface="宋体" panose="02010600030101010101" pitchFamily="2" charset="-122"/>
                          <a:cs typeface="方正楷体_GBK" charset="0"/>
                        </a:rPr>
                        <a:t>，</a:t>
                      </a:r>
                      <a:r>
                        <a:rPr lang="zh-CN" altLang="en-US" sz="2000" b="1">
                          <a:solidFill>
                            <a:srgbClr val="000000"/>
                          </a:solidFill>
                          <a:latin typeface="宋体" panose="02010600030101010101" pitchFamily="2" charset="-122"/>
                          <a:ea typeface="宋体" panose="02010600030101010101" pitchFamily="2" charset="-122"/>
                          <a:cs typeface="方正楷体_GBK" charset="0"/>
                        </a:rPr>
                        <a:t>仅重</a:t>
                      </a:r>
                      <a:r>
                        <a:rPr lang="en-US" altLang="zh-CN" sz="2000" b="1">
                          <a:solidFill>
                            <a:srgbClr val="000000"/>
                          </a:solidFill>
                          <a:latin typeface="宋体" panose="02010600030101010101" pitchFamily="2" charset="-122"/>
                          <a:ea typeface="宋体" panose="02010600030101010101" pitchFamily="2" charset="-122"/>
                          <a:cs typeface="NEU-BZ-S92" charset="0"/>
                        </a:rPr>
                        <a:t>12</a:t>
                      </a:r>
                      <a:r>
                        <a:rPr lang="zh-CN" altLang="en-US" sz="2000" b="1">
                          <a:solidFill>
                            <a:srgbClr val="000000"/>
                          </a:solidFill>
                          <a:latin typeface="宋体" panose="02010600030101010101" pitchFamily="2" charset="-122"/>
                          <a:ea typeface="宋体" panose="02010600030101010101" pitchFamily="2" charset="-122"/>
                          <a:cs typeface="方正楷体_GBK" charset="0"/>
                        </a:rPr>
                        <a:t>克</a:t>
                      </a:r>
                      <a:r>
                        <a:rPr lang="en-US" altLang="zh-CN" sz="2000" b="1">
                          <a:solidFill>
                            <a:srgbClr val="000000"/>
                          </a:solidFill>
                          <a:latin typeface="宋体" panose="02010600030101010101" pitchFamily="2" charset="-122"/>
                          <a:ea typeface="宋体" panose="02010600030101010101" pitchFamily="2" charset="-122"/>
                          <a:cs typeface="方正楷体_GBK" charset="0"/>
                        </a:rPr>
                        <a:t>，</a:t>
                      </a:r>
                      <a:r>
                        <a:rPr lang="zh-CN" altLang="en-US" sz="2000" b="1">
                          <a:solidFill>
                            <a:srgbClr val="000000"/>
                          </a:solidFill>
                          <a:latin typeface="宋体" panose="02010600030101010101" pitchFamily="2" charset="-122"/>
                          <a:ea typeface="宋体" panose="02010600030101010101" pitchFamily="2" charset="-122"/>
                          <a:cs typeface="方正楷体_GBK" charset="0"/>
                        </a:rPr>
                        <a:t>耐高温、防静电、防月球尘埃、研制时间超</a:t>
                      </a:r>
                      <a:r>
                        <a:rPr lang="en-US" altLang="zh-CN" sz="2000" b="1">
                          <a:solidFill>
                            <a:srgbClr val="000000"/>
                          </a:solidFill>
                          <a:latin typeface="宋体" panose="02010600030101010101" pitchFamily="2" charset="-122"/>
                          <a:ea typeface="宋体" panose="02010600030101010101" pitchFamily="2" charset="-122"/>
                          <a:cs typeface="NEU-BZ-S92" charset="0"/>
                        </a:rPr>
                        <a:t>1</a:t>
                      </a:r>
                      <a:r>
                        <a:rPr lang="zh-CN" altLang="en-US" sz="2000" b="1">
                          <a:solidFill>
                            <a:srgbClr val="000000"/>
                          </a:solidFill>
                          <a:latin typeface="宋体" panose="02010600030101010101" pitchFamily="2" charset="-122"/>
                          <a:ea typeface="宋体" panose="02010600030101010101" pitchFamily="2" charset="-122"/>
                          <a:cs typeface="方正楷体_GBK" charset="0"/>
                        </a:rPr>
                        <a:t>年</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3530600" y="3575050"/>
            <a:ext cx="5080000" cy="398780"/>
          </a:xfrm>
          <a:prstGeom prst="rect">
            <a:avLst/>
          </a:prstGeom>
          <a:noFill/>
          <a:ln w="9525">
            <a:noFill/>
          </a:ln>
        </p:spPr>
        <p:txBody>
          <a:bodyPr>
            <a:spAutoFit/>
          </a:bodyPr>
          <a:lstStyle/>
          <a:p>
            <a:pPr indent="0" algn="ctr"/>
            <a:r>
              <a:rPr lang="zh-CN" altLang="en-US" sz="2000" b="1">
                <a:solidFill>
                  <a:srgbClr val="000000"/>
                </a:solidFill>
                <a:latin typeface="宋体" panose="02010600030101010101" pitchFamily="2" charset="-122"/>
                <a:ea typeface="宋体" panose="02010600030101010101" pitchFamily="2" charset="-122"/>
                <a:cs typeface="方正黑体_GBK" charset="0"/>
              </a:rPr>
              <a:t>嫦娥五号的“黑科技</a:t>
            </a:r>
            <a:r>
              <a:rPr lang="zh-CN" altLang="en-US" sz="1050" b="0">
                <a:solidFill>
                  <a:srgbClr val="000000"/>
                </a:solidFill>
                <a:latin typeface="方正黑体_GBK" charset="0"/>
                <a:cs typeface="方正黑体_GBK" charset="0"/>
              </a:rPr>
              <a:t>”</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1510" y="1075690"/>
            <a:ext cx="10930890" cy="6451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材料二　</a:t>
            </a:r>
            <a:r>
              <a:rPr sz="2400" b="1" dirty="0">
                <a:latin typeface="楷体_GB2312" panose="02010609030101010101" charset="-122"/>
                <a:ea typeface="楷体_GB2312" panose="02010609030101010101" charset="-122"/>
                <a:cs typeface="宋体" panose="02010600030101010101" pitchFamily="2" charset="-122"/>
              </a:rPr>
              <a:t>1999-2020年10月，我国发明专利申请量变化图。</a:t>
            </a:r>
          </a:p>
        </p:txBody>
      </p:sp>
      <p:sp>
        <p:nvSpPr>
          <p:cNvPr id="2" name="矩形 1"/>
          <p:cNvSpPr/>
          <p:nvPr/>
        </p:nvSpPr>
        <p:spPr>
          <a:xfrm flipH="1">
            <a:off x="651510" y="2846070"/>
            <a:ext cx="10931525" cy="4361815"/>
          </a:xfrm>
          <a:prstGeom prst="rect">
            <a:avLst/>
          </a:prstGeom>
        </p:spPr>
        <p:txBody>
          <a:bodyPr wrap="square">
            <a:spAutoFit/>
          </a:bodyPr>
          <a:lstStyle/>
          <a:p>
            <a:pPr>
              <a:lnSpc>
                <a:spcPct val="150000"/>
              </a:lnSpc>
            </a:pPr>
            <a:r>
              <a:rPr lang="en-US" altLang="zh-CN" sz="2300" b="1" dirty="0">
                <a:solidFill>
                  <a:srgbClr val="FF0000"/>
                </a:solidFill>
                <a:latin typeface="宋体" panose="02010600030101010101" pitchFamily="2" charset="-122"/>
                <a:ea typeface="宋体" panose="02010600030101010101" pitchFamily="2" charset="-122"/>
              </a:rPr>
              <a:t>材料一结论：我国科技创新能力不断提高，在尖端技术的掌握和创新方面打下了坚实基础，在航天等一些重要领域走在世界前列。事实依据：嫦娥五号月球探测器采用了多种我国自主研发的黑科技，如“不一般”的五星红旗，采用新型复合材料，仅重12克。</a:t>
            </a:r>
          </a:p>
          <a:p>
            <a:pPr>
              <a:lnSpc>
                <a:spcPct val="150000"/>
              </a:lnSpc>
            </a:pPr>
            <a:r>
              <a:rPr lang="en-US" altLang="zh-CN" sz="2300" b="1" dirty="0">
                <a:solidFill>
                  <a:srgbClr val="FF0000"/>
                </a:solidFill>
                <a:latin typeface="宋体" panose="02010600030101010101" pitchFamily="2" charset="-122"/>
                <a:ea typeface="宋体" panose="02010600030101010101" pitchFamily="2" charset="-122"/>
                <a:sym typeface="+mn-ea"/>
              </a:rPr>
              <a:t>材料二结论：我国着力建设创新型国家，科技自主创新能力不断提升。事实依据：20年间中国发明专利申请量呈大幅上升趋势，我国专利申请数量从1999年276件，上升到2020年10月1 231 000件。</a:t>
            </a:r>
            <a:endParaRPr lang="en-US" altLang="zh-CN" sz="2300" b="1" dirty="0">
              <a:solidFill>
                <a:srgbClr val="FF0000"/>
              </a:solidFill>
              <a:latin typeface="宋体" panose="02010600030101010101" pitchFamily="2" charset="-122"/>
              <a:ea typeface="宋体" panose="02010600030101010101" pitchFamily="2" charset="-122"/>
            </a:endParaRPr>
          </a:p>
          <a:p>
            <a:pPr>
              <a:lnSpc>
                <a:spcPct val="150000"/>
              </a:lnSpc>
            </a:pPr>
            <a:endParaRPr lang="en-US" altLang="zh-CN" sz="2400" b="1" dirty="0">
              <a:solidFill>
                <a:srgbClr val="FF0000"/>
              </a:solidFill>
              <a:latin typeface="宋体" panose="02010600030101010101" pitchFamily="2" charset="-122"/>
              <a:ea typeface="宋体" panose="02010600030101010101" pitchFamily="2" charset="-122"/>
            </a:endParaRPr>
          </a:p>
        </p:txBody>
      </p:sp>
      <p:pic>
        <p:nvPicPr>
          <p:cNvPr id="307" name="174-1.EPS" descr="id:2147504542;FounderCES"/>
          <p:cNvPicPr>
            <a:picLocks noChangeAspect="1"/>
          </p:cNvPicPr>
          <p:nvPr/>
        </p:nvPicPr>
        <p:blipFill>
          <a:blip r:embed="rId2"/>
          <a:stretch>
            <a:fillRect/>
          </a:stretch>
        </p:blipFill>
        <p:spPr>
          <a:xfrm>
            <a:off x="8618220" y="1445260"/>
            <a:ext cx="2964180" cy="1400810"/>
          </a:xfrm>
          <a:prstGeom prst="rect">
            <a:avLst/>
          </a:prstGeom>
        </p:spPr>
      </p:pic>
      <p:sp>
        <p:nvSpPr>
          <p:cNvPr id="6" name="文本框 5"/>
          <p:cNvSpPr txBox="1"/>
          <p:nvPr/>
        </p:nvSpPr>
        <p:spPr>
          <a:xfrm>
            <a:off x="651510" y="1694815"/>
            <a:ext cx="7241540" cy="1198880"/>
          </a:xfrm>
          <a:prstGeom prst="rect">
            <a:avLst/>
          </a:prstGeom>
          <a:noFill/>
          <a:ln w="9525">
            <a:noFill/>
          </a:ln>
        </p:spPr>
        <p:txBody>
          <a:bodyPr wrap="square">
            <a:spAutoFit/>
          </a:bodyPr>
          <a:lstStyle/>
          <a:p>
            <a:pPr indent="266700">
              <a:lnSpc>
                <a:spcPct val="150000"/>
              </a:lnSpc>
            </a:pPr>
            <a:r>
              <a:rPr lang="zh-CN" altLang="en-US" sz="2400" b="1">
                <a:solidFill>
                  <a:srgbClr val="000000"/>
                </a:solidFill>
                <a:latin typeface="宋体" panose="02010600030101010101" pitchFamily="2" charset="-122"/>
                <a:ea typeface="宋体" panose="02010600030101010101" pitchFamily="2" charset="-122"/>
                <a:cs typeface="NEU-BZ-S92" charset="0"/>
              </a:rPr>
              <a:t>（</a:t>
            </a:r>
            <a:r>
              <a:rPr lang="en-US" altLang="zh-CN" sz="2400" b="1">
                <a:solidFill>
                  <a:srgbClr val="000000"/>
                </a:solidFill>
                <a:latin typeface="宋体" panose="02010600030101010101" pitchFamily="2" charset="-122"/>
                <a:ea typeface="宋体" panose="02010600030101010101" pitchFamily="2" charset="-122"/>
                <a:cs typeface="NEU-BZ-S92" charset="0"/>
              </a:rPr>
              <a:t>1</a:t>
            </a:r>
            <a:r>
              <a:rPr lang="zh-CN" altLang="en-US"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根据材料一、材料二可以分别获得怎样的结论</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你获得结论的事实依据分别是什么</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endParaRPr lang="zh-CN" altLang="en-US" sz="2400" b="1">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96620" y="1243965"/>
            <a:ext cx="10544810" cy="2566035"/>
          </a:xfrm>
          <a:prstGeom prst="rect">
            <a:avLst/>
          </a:prstGeom>
          <a:noFill/>
          <a:ln w="9525">
            <a:noFill/>
          </a:ln>
        </p:spPr>
        <p:txBody>
          <a:bodyPr wrap="square">
            <a:spAutoFit/>
          </a:bodyPr>
          <a:lstStyle/>
          <a:p>
            <a:pPr indent="0">
              <a:lnSpc>
                <a:spcPct val="140000"/>
              </a:lnSpc>
            </a:pPr>
            <a:r>
              <a:rPr lang="zh-CN" altLang="en-US" sz="2300" b="1">
                <a:solidFill>
                  <a:srgbClr val="000000"/>
                </a:solidFill>
                <a:latin typeface="宋体" panose="02010600030101010101" pitchFamily="2" charset="-122"/>
                <a:ea typeface="宋体" panose="02010600030101010101" pitchFamily="2" charset="-122"/>
                <a:cs typeface="方正黑体_GBK" charset="0"/>
              </a:rPr>
              <a:t>材料三</a:t>
            </a:r>
            <a:r>
              <a:rPr lang="zh-CN" altLang="en-US" sz="2300" b="1">
                <a:solidFill>
                  <a:srgbClr val="000000"/>
                </a:solidFill>
                <a:latin typeface="宋体" panose="02010600030101010101" pitchFamily="2" charset="-122"/>
                <a:ea typeface="宋体" panose="02010600030101010101" pitchFamily="2" charset="-122"/>
                <a:cs typeface="方正书宋_GBK" charset="0"/>
              </a:rPr>
              <a:t>　</a:t>
            </a:r>
            <a:r>
              <a:rPr lang="zh-CN" altLang="en-US" sz="2300" b="1">
                <a:solidFill>
                  <a:srgbClr val="000000"/>
                </a:solidFill>
                <a:latin typeface="楷体_GB2312" panose="02010609030101010101" charset="-122"/>
                <a:ea typeface="楷体_GB2312" panose="02010609030101010101" charset="-122"/>
                <a:cs typeface="方正楷体_GBK" charset="0"/>
              </a:rPr>
              <a:t>习近平总书记在加强我国知识产权保护工作会议上指出</a:t>
            </a:r>
            <a:r>
              <a:rPr lang="en-US" altLang="zh-CN" sz="2300" b="1">
                <a:solidFill>
                  <a:srgbClr val="000000"/>
                </a:solidFill>
                <a:latin typeface="楷体_GB2312" panose="02010609030101010101" charset="-122"/>
                <a:ea typeface="楷体_GB2312" panose="02010609030101010101" charset="-122"/>
                <a:cs typeface="方正楷体_GBK" charset="0"/>
              </a:rPr>
              <a:t>：</a:t>
            </a:r>
            <a:r>
              <a:rPr lang="zh-CN" altLang="en-US" sz="2300" b="1">
                <a:solidFill>
                  <a:srgbClr val="000000"/>
                </a:solidFill>
                <a:latin typeface="楷体_GB2312" panose="02010609030101010101" charset="-122"/>
                <a:ea typeface="楷体_GB2312" panose="02010609030101010101" charset="-122"/>
                <a:cs typeface="方正楷体_GBK" charset="0"/>
              </a:rPr>
              <a:t>知识产权保护工作关系国家治理体系和治理能力现代化</a:t>
            </a:r>
            <a:r>
              <a:rPr lang="en-US" altLang="zh-CN" sz="2300" b="1">
                <a:solidFill>
                  <a:srgbClr val="000000"/>
                </a:solidFill>
                <a:latin typeface="楷体_GB2312" panose="02010609030101010101" charset="-122"/>
                <a:ea typeface="楷体_GB2312" panose="02010609030101010101" charset="-122"/>
                <a:cs typeface="方正楷体_GBK" charset="0"/>
              </a:rPr>
              <a:t>，</a:t>
            </a:r>
            <a:r>
              <a:rPr lang="zh-CN" altLang="en-US" sz="2300" b="1">
                <a:solidFill>
                  <a:srgbClr val="000000"/>
                </a:solidFill>
                <a:latin typeface="楷体_GB2312" panose="02010609030101010101" charset="-122"/>
                <a:ea typeface="楷体_GB2312" panose="02010609030101010101" charset="-122"/>
                <a:cs typeface="方正楷体_GBK" charset="0"/>
              </a:rPr>
              <a:t>关系高质量发展</a:t>
            </a:r>
            <a:r>
              <a:rPr lang="en-US" altLang="zh-CN" sz="2300" b="1">
                <a:solidFill>
                  <a:srgbClr val="000000"/>
                </a:solidFill>
                <a:latin typeface="楷体_GB2312" panose="02010609030101010101" charset="-122"/>
                <a:ea typeface="楷体_GB2312" panose="02010609030101010101" charset="-122"/>
                <a:cs typeface="方正楷体_GBK" charset="0"/>
              </a:rPr>
              <a:t>，</a:t>
            </a:r>
            <a:r>
              <a:rPr lang="zh-CN" altLang="en-US" sz="2300" b="1">
                <a:solidFill>
                  <a:srgbClr val="000000"/>
                </a:solidFill>
                <a:latin typeface="楷体_GB2312" panose="02010609030101010101" charset="-122"/>
                <a:ea typeface="楷体_GB2312" panose="02010609030101010101" charset="-122"/>
                <a:cs typeface="方正楷体_GBK" charset="0"/>
              </a:rPr>
              <a:t>关系人民生活幸福</a:t>
            </a:r>
            <a:r>
              <a:rPr lang="en-US" altLang="zh-CN" sz="2300" b="1">
                <a:solidFill>
                  <a:srgbClr val="000000"/>
                </a:solidFill>
                <a:latin typeface="楷体_GB2312" panose="02010609030101010101" charset="-122"/>
                <a:ea typeface="楷体_GB2312" panose="02010609030101010101" charset="-122"/>
                <a:cs typeface="方正楷体_GBK" charset="0"/>
              </a:rPr>
              <a:t>，</a:t>
            </a:r>
            <a:r>
              <a:rPr lang="zh-CN" altLang="en-US" sz="2300" b="1">
                <a:solidFill>
                  <a:srgbClr val="000000"/>
                </a:solidFill>
                <a:latin typeface="楷体_GB2312" panose="02010609030101010101" charset="-122"/>
                <a:ea typeface="楷体_GB2312" panose="02010609030101010101" charset="-122"/>
                <a:cs typeface="方正楷体_GBK" charset="0"/>
              </a:rPr>
              <a:t>关系国家对外开放大局</a:t>
            </a:r>
            <a:r>
              <a:rPr lang="en-US" altLang="zh-CN" sz="2300" b="1">
                <a:solidFill>
                  <a:srgbClr val="000000"/>
                </a:solidFill>
                <a:latin typeface="楷体_GB2312" panose="02010609030101010101" charset="-122"/>
                <a:ea typeface="楷体_GB2312" panose="02010609030101010101" charset="-122"/>
                <a:cs typeface="方正楷体_GBK" charset="0"/>
              </a:rPr>
              <a:t>，</a:t>
            </a:r>
            <a:r>
              <a:rPr lang="zh-CN" altLang="en-US" sz="2300" b="1">
                <a:solidFill>
                  <a:srgbClr val="000000"/>
                </a:solidFill>
                <a:latin typeface="楷体_GB2312" panose="02010609030101010101" charset="-122"/>
                <a:ea typeface="楷体_GB2312" panose="02010609030101010101" charset="-122"/>
                <a:cs typeface="方正楷体_GBK" charset="0"/>
              </a:rPr>
              <a:t>关系国家安全。</a:t>
            </a:r>
            <a:endParaRPr lang="zh-CN" altLang="en-US" sz="2300" b="1">
              <a:solidFill>
                <a:srgbClr val="000000"/>
              </a:solidFill>
              <a:latin typeface="楷体_GB2312" panose="02010609030101010101" charset="-122"/>
              <a:ea typeface="楷体_GB2312" panose="02010609030101010101" charset="-122"/>
              <a:cs typeface="方正书宋_GBK" charset="0"/>
            </a:endParaRPr>
          </a:p>
          <a:p>
            <a:pPr indent="0">
              <a:lnSpc>
                <a:spcPct val="140000"/>
              </a:lnSpc>
            </a:pPr>
            <a:r>
              <a:rPr lang="zh-CN" altLang="en-US" sz="2300" b="1">
                <a:solidFill>
                  <a:srgbClr val="000000"/>
                </a:solidFill>
                <a:latin typeface="宋体" panose="02010600030101010101" pitchFamily="2" charset="-122"/>
                <a:ea typeface="宋体" panose="02010600030101010101" pitchFamily="2" charset="-122"/>
                <a:cs typeface="NEU-BZ-S92" charset="0"/>
              </a:rPr>
              <a:t>（</a:t>
            </a:r>
            <a:r>
              <a:rPr lang="en-US" altLang="zh-CN" sz="2300" b="1">
                <a:solidFill>
                  <a:srgbClr val="000000"/>
                </a:solidFill>
                <a:latin typeface="宋体" panose="02010600030101010101" pitchFamily="2" charset="-122"/>
                <a:ea typeface="宋体" panose="02010600030101010101" pitchFamily="2" charset="-122"/>
                <a:cs typeface="NEU-BZ-S92" charset="0"/>
              </a:rPr>
              <a:t>2</a:t>
            </a:r>
            <a:r>
              <a:rPr lang="zh-CN" altLang="en-US" sz="2300" b="1">
                <a:solidFill>
                  <a:srgbClr val="000000"/>
                </a:solidFill>
                <a:latin typeface="宋体" panose="02010600030101010101" pitchFamily="2" charset="-122"/>
                <a:ea typeface="宋体" panose="02010600030101010101" pitchFamily="2" charset="-122"/>
                <a:cs typeface="NEU-BZ-S92" charset="0"/>
              </a:rPr>
              <a:t>）</a:t>
            </a:r>
            <a:r>
              <a:rPr lang="zh-CN" altLang="en-US" sz="2300" b="1">
                <a:solidFill>
                  <a:srgbClr val="000000"/>
                </a:solidFill>
                <a:latin typeface="宋体" panose="02010600030101010101" pitchFamily="2" charset="-122"/>
                <a:ea typeface="宋体" panose="02010600030101010101" pitchFamily="2" charset="-122"/>
                <a:cs typeface="方正书宋_GBK" charset="0"/>
              </a:rPr>
              <a:t>根据材料二、材料三</a:t>
            </a:r>
            <a:r>
              <a:rPr lang="en-US" altLang="zh-CN" sz="2300" b="1">
                <a:solidFill>
                  <a:srgbClr val="000000"/>
                </a:solidFill>
                <a:latin typeface="宋体" panose="02010600030101010101" pitchFamily="2" charset="-122"/>
                <a:ea typeface="宋体" panose="02010600030101010101" pitchFamily="2" charset="-122"/>
                <a:cs typeface="方正书宋_GBK" charset="0"/>
              </a:rPr>
              <a:t>，</a:t>
            </a:r>
            <a:r>
              <a:rPr lang="zh-CN" altLang="en-US" sz="2300" b="1">
                <a:solidFill>
                  <a:srgbClr val="000000"/>
                </a:solidFill>
                <a:latin typeface="宋体" panose="02010600030101010101" pitchFamily="2" charset="-122"/>
                <a:ea typeface="宋体" panose="02010600030101010101" pitchFamily="2" charset="-122"/>
                <a:cs typeface="方正书宋_GBK" charset="0"/>
              </a:rPr>
              <a:t>请预测我国专利发明的未来发展趋势</a:t>
            </a:r>
            <a:r>
              <a:rPr lang="en-US" altLang="zh-CN" sz="2300" b="1">
                <a:solidFill>
                  <a:srgbClr val="000000"/>
                </a:solidFill>
                <a:latin typeface="宋体" panose="02010600030101010101" pitchFamily="2" charset="-122"/>
                <a:ea typeface="宋体" panose="02010600030101010101" pitchFamily="2" charset="-122"/>
                <a:cs typeface="方正书宋_GBK" charset="0"/>
              </a:rPr>
              <a:t>，</a:t>
            </a:r>
            <a:r>
              <a:rPr lang="zh-CN" altLang="en-US" sz="2300" b="1">
                <a:solidFill>
                  <a:srgbClr val="000000"/>
                </a:solidFill>
                <a:latin typeface="宋体" panose="02010600030101010101" pitchFamily="2" charset="-122"/>
                <a:ea typeface="宋体" panose="02010600030101010101" pitchFamily="2" charset="-122"/>
                <a:cs typeface="方正书宋_GBK" charset="0"/>
              </a:rPr>
              <a:t>并陈述你这样预测的自信来源。</a:t>
            </a:r>
            <a:endParaRPr lang="zh-CN" altLang="en-US" sz="2300" b="1">
              <a:latin typeface="宋体" panose="02010600030101010101" pitchFamily="2" charset="-122"/>
              <a:ea typeface="宋体" panose="02010600030101010101" pitchFamily="2" charset="-122"/>
            </a:endParaRPr>
          </a:p>
        </p:txBody>
      </p:sp>
      <p:sp>
        <p:nvSpPr>
          <p:cNvPr id="4" name="矩形 3"/>
          <p:cNvSpPr/>
          <p:nvPr/>
        </p:nvSpPr>
        <p:spPr>
          <a:xfrm flipH="1">
            <a:off x="872490" y="3681095"/>
            <a:ext cx="10834370" cy="3488055"/>
          </a:xfrm>
          <a:prstGeom prst="rect">
            <a:avLst/>
          </a:prstGeom>
        </p:spPr>
        <p:txBody>
          <a:bodyPr wrap="square">
            <a:spAutoFit/>
          </a:bodyPr>
          <a:lstStyle/>
          <a:p>
            <a:pPr>
              <a:lnSpc>
                <a:spcPct val="140000"/>
              </a:lnSpc>
            </a:pPr>
            <a:r>
              <a:rPr lang="en-US" altLang="zh-CN" sz="2200" b="1" dirty="0">
                <a:solidFill>
                  <a:srgbClr val="FF0000"/>
                </a:solidFill>
                <a:latin typeface="宋体" panose="02010600030101010101" pitchFamily="2" charset="-122"/>
                <a:ea typeface="宋体" panose="02010600030101010101" pitchFamily="2" charset="-122"/>
              </a:rPr>
              <a:t>发展趋势：未来我国申请专利数量呈现稳步增长的趋势。</a:t>
            </a:r>
          </a:p>
          <a:p>
            <a:pPr>
              <a:lnSpc>
                <a:spcPct val="140000"/>
              </a:lnSpc>
            </a:pPr>
            <a:r>
              <a:rPr lang="en-US" altLang="zh-CN" sz="2200" b="1" dirty="0">
                <a:solidFill>
                  <a:srgbClr val="FF0000"/>
                </a:solidFill>
                <a:latin typeface="宋体" panose="02010600030101010101" pitchFamily="2" charset="-122"/>
                <a:ea typeface="宋体" panose="02010600030101010101" pitchFamily="2" charset="-122"/>
              </a:rPr>
              <a:t>自信来源：国家实施科教兴国战略、人才强国战略，创新驱动发展等战略，不断增强自主创新能力；中国在创新型国家建设上取得卓越成效，党和国家关心我国知识产权的安全保护，形成了有利于创新的治理格局和协调机制，坚定不移地走中国特色自主创新道路。在中国共产党的领导下，全社会积极践行大众创新、万众创业的理念，发扬创新精神，凝聚中国力量，不断实现创新中国梦。</a:t>
            </a:r>
          </a:p>
          <a:p>
            <a:pPr>
              <a:lnSpc>
                <a:spcPct val="150000"/>
              </a:lnSpc>
            </a:pPr>
            <a:endParaRPr lang="en-US" altLang="zh-CN"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8035" y="1354455"/>
            <a:ext cx="10835005" cy="4523105"/>
          </a:xfrm>
          <a:prstGeom prst="rect">
            <a:avLst/>
          </a:prstGeom>
          <a:noFill/>
          <a:ln w="9525">
            <a:noFill/>
          </a:ln>
        </p:spPr>
        <p:txBody>
          <a:bodyPr wrap="square">
            <a:spAutoFit/>
          </a:bodyPr>
          <a:lstStyle/>
          <a:p>
            <a:pPr indent="0" fontAlgn="auto">
              <a:lnSpc>
                <a:spcPct val="150000"/>
              </a:lnSpc>
            </a:pPr>
            <a:r>
              <a:rPr sz="2400">
                <a:solidFill>
                  <a:srgbClr val="FF00FF"/>
                </a:solidFill>
                <a:latin typeface="黑体" panose="02010600030101010101" pitchFamily="49" charset="-122"/>
                <a:ea typeface="黑体" panose="02010600030101010101" pitchFamily="49" charset="-122"/>
              </a:rPr>
              <a:t>热点3： 中国科协第十次全国代表大会</a:t>
            </a:r>
          </a:p>
          <a:p>
            <a:pPr indent="457200" fontAlgn="auto">
              <a:lnSpc>
                <a:spcPct val="150000"/>
              </a:lnSpc>
            </a:pPr>
            <a:r>
              <a:rPr sz="2400">
                <a:solidFill>
                  <a:schemeClr val="tx1"/>
                </a:solidFill>
                <a:latin typeface="宋体" panose="02010600030101010101" pitchFamily="2" charset="-122"/>
                <a:ea typeface="宋体" panose="02010600030101010101" pitchFamily="2" charset="-122"/>
              </a:rPr>
              <a:t> 2021年5月28 日，两院院士大会、中国科协第十次全国代表大会在北京召开。习近平总书记发表重要讲话强调，坚持把科技自立自强作为国家发展的战略支撑，立足新发展阶段、贯彻新发展理念、构建新发展格局、推动高质量发展，面向世界科技前沿、面向经济主战场、面向国家重大需求、面向人民生命健康，深入实施科教兴国战略、人才强国战略、创新驱动发展战略，把握大势、抢占先机，直面问题、迎难而上，完善国家创新体系，加快建设科技强国，实现高水平科技自立自强。</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1200" y="1556385"/>
            <a:ext cx="10857230" cy="4523105"/>
          </a:xfrm>
          <a:prstGeom prst="rect">
            <a:avLst/>
          </a:prstGeom>
          <a:noFill/>
          <a:ln w="9525">
            <a:noFill/>
          </a:ln>
        </p:spPr>
        <p:txBody>
          <a:bodyPr wrap="square">
            <a:spAutoFit/>
          </a:bodyPr>
          <a:lstStyle/>
          <a:p>
            <a:pPr indent="0" algn="l">
              <a:lnSpc>
                <a:spcPct val="150000"/>
              </a:lnSpc>
            </a:pPr>
            <a:r>
              <a:rPr sz="2400">
                <a:solidFill>
                  <a:srgbClr val="FF00FF"/>
                </a:solidFill>
                <a:latin typeface="黑体" panose="02010600030101010101" pitchFamily="49" charset="-122"/>
                <a:ea typeface="黑体" panose="02010600030101010101" pitchFamily="49" charset="-122"/>
              </a:rPr>
              <a:t>热点4：知识产权</a:t>
            </a:r>
          </a:p>
          <a:p>
            <a:pPr indent="457200" algn="l" fontAlgn="auto">
              <a:lnSpc>
                <a:spcPct val="150000"/>
              </a:lnSpc>
            </a:pPr>
            <a:r>
              <a:rPr sz="2400">
                <a:solidFill>
                  <a:schemeClr val="tx1"/>
                </a:solidFill>
                <a:latin typeface="宋体" panose="02010600030101010101" pitchFamily="2" charset="-122"/>
                <a:ea typeface="宋体" panose="02010600030101010101" pitchFamily="2" charset="-122"/>
              </a:rPr>
              <a:t> 自2021年6月1日起，新修订的《专利法》《著作权法》《专利导航指南》等一批法律法规开始实施。中共中央办公厅、国务院办公厅印发的《关于强化知识产权保护的意见》</a:t>
            </a:r>
            <a:r>
              <a:rPr lang="zh-CN" sz="2400">
                <a:solidFill>
                  <a:schemeClr val="tx1"/>
                </a:solidFill>
                <a:latin typeface="宋体" panose="02010600030101010101" pitchFamily="2" charset="-122"/>
                <a:ea typeface="宋体" panose="02010600030101010101" pitchFamily="2" charset="-122"/>
              </a:rPr>
              <a:t>（</a:t>
            </a:r>
            <a:r>
              <a:rPr sz="2400">
                <a:solidFill>
                  <a:schemeClr val="tx1"/>
                </a:solidFill>
                <a:latin typeface="宋体" panose="02010600030101010101" pitchFamily="2" charset="-122"/>
                <a:ea typeface="宋体" panose="02010600030101010101" pitchFamily="2" charset="-122"/>
              </a:rPr>
              <a:t>以下简称《意见》</a:t>
            </a:r>
            <a:r>
              <a:rPr lang="zh-CN" sz="2400">
                <a:solidFill>
                  <a:schemeClr val="tx1"/>
                </a:solidFill>
                <a:latin typeface="宋体" panose="02010600030101010101" pitchFamily="2" charset="-122"/>
                <a:ea typeface="宋体" panose="02010600030101010101" pitchFamily="2" charset="-122"/>
              </a:rPr>
              <a:t>）</a:t>
            </a:r>
            <a:r>
              <a:rPr sz="2400">
                <a:solidFill>
                  <a:schemeClr val="tx1"/>
                </a:solidFill>
                <a:latin typeface="宋体" panose="02010600030101010101" pitchFamily="2" charset="-122"/>
                <a:ea typeface="宋体" panose="02010600030101010101" pitchFamily="2" charset="-122"/>
              </a:rPr>
              <a:t>提出，力争到2022年，侵权易发多发现象得到有效遏制，权利人维权“举证难、周期长、成本高、赔偿低”的局面明显改观。到2025年，知识产权保护社会满意度达到并保持较高水平，保护能力有效提升，保护体系更加完善，尊重知识价值的营商环境更加优化，知识产权制度激励创新的基本保障作用得到更加有效发挥。</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6605" y="1315720"/>
            <a:ext cx="10682605" cy="5077460"/>
          </a:xfrm>
          <a:prstGeom prst="rect">
            <a:avLst/>
          </a:prstGeom>
        </p:spPr>
        <p:txBody>
          <a:bodyPr wrap="square">
            <a:spAutoFit/>
          </a:bodyPr>
          <a:lstStyle/>
          <a:p>
            <a:pPr>
              <a:lnSpc>
                <a:spcPct val="150000"/>
              </a:lnSpc>
            </a:pPr>
            <a:r>
              <a:rPr lang="zh-CN" altLang="en-US" sz="2400">
                <a:solidFill>
                  <a:srgbClr val="FF00FF"/>
                </a:solidFill>
                <a:latin typeface="黑体" panose="02010600030101010101" pitchFamily="49" charset="-122"/>
                <a:ea typeface="黑体" panose="02010600030101010101" pitchFamily="49" charset="-122"/>
                <a:cs typeface="方正黑体_GBK" charset="0"/>
              </a:rPr>
              <a:t>热点5：科技人物</a:t>
            </a:r>
          </a:p>
          <a:p>
            <a:pPr indent="457200"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方正黑体_GBK" charset="0"/>
              </a:rPr>
              <a:t> 探月工程三期探测器系统总指挥、总设计师杨孟飞把人生追求的目标同中国航天事业的发展紧紧联系在一起，始终以爱国奉献、追求卓越为己任，30余年如一日辛勤耕耘在航天领域，在空间飞行器系统和高可靠控制计算机等方面取得了众多创造性成果，为探月工程、载人航天工程发展和卫星研制作出了重大贡献；在长达70年的时间里，我国首位女天文台台长、94岁高龄的中国科学院院士叶叔华开创性地提出建设中国甚长基线射电干涉测量网（VLBI），倡导并建成上海65米射电望远镜，推动我国成为世界最大望远镜列阵（SKA）的创始国，推动上海建设SKA数据中心。</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819150" y="2084705"/>
            <a:ext cx="10551795" cy="3969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rPr>
              <a:t>1.生活处处有创新，创新改变生活，创新让生活更美好。</a:t>
            </a:r>
          </a:p>
          <a:p>
            <a:pPr>
              <a:lnSpc>
                <a:spcPct val="150000"/>
              </a:lnSpc>
            </a:pPr>
            <a:r>
              <a:rPr sz="2400" b="1" dirty="0">
                <a:latin typeface="宋体" panose="02010600030101010101" pitchFamily="2" charset="-122"/>
                <a:ea typeface="宋体" panose="02010600030101010101" pitchFamily="2" charset="-122"/>
              </a:rPr>
              <a:t>2.创新是引领发展的第一动力，是一个民族进步的灵魂，是一个国家兴旺发达的不竭源泉，也是中华民族最鲜明的民族禀赋。</a:t>
            </a:r>
          </a:p>
          <a:p>
            <a:pPr>
              <a:lnSpc>
                <a:spcPct val="150000"/>
              </a:lnSpc>
            </a:pPr>
            <a:r>
              <a:rPr sz="2400" b="1" dirty="0">
                <a:latin typeface="宋体" panose="02010600030101010101" pitchFamily="2" charset="-122"/>
                <a:ea typeface="宋体" panose="02010600030101010101" pitchFamily="2" charset="-122"/>
              </a:rPr>
              <a:t>3.创新为人类带来巨大财富，推动社会获得长足进步。</a:t>
            </a:r>
          </a:p>
          <a:p>
            <a:pPr>
              <a:lnSpc>
                <a:spcPct val="150000"/>
              </a:lnSpc>
            </a:pPr>
            <a:r>
              <a:rPr sz="2400" b="1" dirty="0">
                <a:latin typeface="宋体" panose="02010600030101010101" pitchFamily="2" charset="-122"/>
                <a:ea typeface="宋体" panose="02010600030101010101" pitchFamily="2" charset="-122"/>
              </a:rPr>
              <a:t>4.科技创新能力已经成为综合国力竞争的决定性因素。</a:t>
            </a:r>
          </a:p>
          <a:p>
            <a:pPr>
              <a:lnSpc>
                <a:spcPct val="150000"/>
              </a:lnSpc>
            </a:pPr>
            <a:r>
              <a:rPr sz="2400" b="1" dirty="0">
                <a:latin typeface="宋体" panose="02010600030101010101" pitchFamily="2" charset="-122"/>
                <a:ea typeface="宋体" panose="02010600030101010101" pitchFamily="2" charset="-122"/>
              </a:rPr>
              <a:t>5.我国实施科教兴国与人才强国战略，创新驱动发展战略。</a:t>
            </a:r>
          </a:p>
          <a:p>
            <a:pPr>
              <a:lnSpc>
                <a:spcPct val="150000"/>
              </a:lnSpc>
            </a:pPr>
            <a:r>
              <a:rPr sz="2400" b="1" dirty="0">
                <a:latin typeface="宋体" panose="02010600030101010101" pitchFamily="2" charset="-122"/>
                <a:ea typeface="宋体" panose="02010600030101010101" pitchFamily="2" charset="-122"/>
              </a:rPr>
              <a:t>6.我国坚持尊重劳动，尊重知识，尊重人才，尊重创造的方针。</a:t>
            </a:r>
          </a:p>
        </p:txBody>
      </p:sp>
      <p:grpSp>
        <p:nvGrpSpPr>
          <p:cNvPr id="14" name="组合 13"/>
          <p:cNvGrpSpPr/>
          <p:nvPr/>
        </p:nvGrpSpPr>
        <p:grpSpPr>
          <a:xfrm>
            <a:off x="2348721" y="119892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0030101010101" pitchFamily="49" charset="-122"/>
                  <a:ea typeface="黑体" panose="02010600030101010101" pitchFamily="49" charset="-122"/>
                </a:rPr>
                <a:t>数据透视</a:t>
              </a:r>
              <a:r>
                <a:rPr kumimoji="1" lang="zh-CN" altLang="en-US" sz="3600" b="1" dirty="0" smtClean="0">
                  <a:latin typeface="黑体" panose="02010600030101010101" pitchFamily="49" charset="-122"/>
                  <a:ea typeface="黑体" panose="02010600030101010101" pitchFamily="49" charset="-122"/>
                </a:rPr>
                <a:t>  知识清单</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2</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93373" y="1428200"/>
            <a:ext cx="10577736" cy="5077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sym typeface="+mn-ea"/>
              </a:rPr>
              <a:t>7.一个民族创新能力的提高，离不开创新人才的培养。</a:t>
            </a:r>
          </a:p>
          <a:p>
            <a:pPr>
              <a:lnSpc>
                <a:spcPct val="150000"/>
              </a:lnSpc>
            </a:pPr>
            <a:r>
              <a:rPr sz="2400" b="1" dirty="0">
                <a:latin typeface="宋体" panose="02010600030101010101" pitchFamily="2" charset="-122"/>
                <a:ea typeface="宋体" panose="02010600030101010101" pitchFamily="2" charset="-122"/>
                <a:sym typeface="+mn-ea"/>
              </a:rPr>
              <a:t>8.培养创新精神，敢于质疑，敢于动手，提高创新实践能力。</a:t>
            </a:r>
          </a:p>
          <a:p>
            <a:pPr>
              <a:lnSpc>
                <a:spcPct val="150000"/>
              </a:lnSpc>
            </a:pPr>
            <a:r>
              <a:rPr sz="2400" b="1" dirty="0">
                <a:latin typeface="宋体" panose="02010600030101010101" pitchFamily="2" charset="-122"/>
                <a:ea typeface="宋体" panose="02010600030101010101" pitchFamily="2" charset="-122"/>
                <a:sym typeface="+mn-ea"/>
              </a:rPr>
              <a:t>9.目前我国在尖端技术的掌握和创新方面打下了坚实基础，在一些重要领域走在世界前列，但是从整体上看，我国仍然面临科技创新能力不强，科技发展水平总体不高，科技对经济社会发展的支撑能力不足，科技对经济增长的贡献率远远低于发达国家水平的问题。</a:t>
            </a:r>
          </a:p>
          <a:p>
            <a:pPr>
              <a:lnSpc>
                <a:spcPct val="150000"/>
              </a:lnSpc>
            </a:pPr>
            <a:r>
              <a:rPr sz="2400" b="1" dirty="0">
                <a:latin typeface="宋体" panose="02010600030101010101" pitchFamily="2" charset="-122"/>
                <a:ea typeface="宋体" panose="02010600030101010101" pitchFamily="2" charset="-122"/>
                <a:sym typeface="+mn-ea"/>
              </a:rPr>
              <a:t>10.科技创新增强了我国的综合国力和国际影响力，提升了我国的国际地位，使我国在国际舞台上发挥着越来越重要的作用。</a:t>
            </a:r>
          </a:p>
          <a:p>
            <a:pPr>
              <a:lnSpc>
                <a:spcPct val="150000"/>
              </a:lnSpc>
            </a:pPr>
            <a:endParaRPr sz="2400" b="1" dirty="0">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63270" y="1345565"/>
            <a:ext cx="10701655" cy="5077460"/>
          </a:xfrm>
          <a:prstGeom prst="rect">
            <a:avLst/>
          </a:prstGeom>
          <a:noFill/>
          <a:ln w="9525">
            <a:noFill/>
          </a:ln>
        </p:spPr>
        <p:txBody>
          <a:bodyPr wrap="square">
            <a:spAutoFit/>
          </a:bodyPr>
          <a:lstStyle/>
          <a:p>
            <a:pPr algn="l">
              <a:lnSpc>
                <a:spcPct val="150000"/>
              </a:lnSpc>
              <a:buNone/>
            </a:pPr>
            <a:r>
              <a:rPr sz="2400" b="1" dirty="0">
                <a:latin typeface="宋体" panose="02010600030101010101" pitchFamily="2" charset="-122"/>
                <a:ea typeface="宋体" panose="02010600030101010101" pitchFamily="2" charset="-122"/>
                <a:sym typeface="+mn-ea"/>
              </a:rPr>
              <a:t>11.国家用改革之手激活创新引擎，释放更多创新活力，让广大人民群众通过创新更好的分享改革发展成果。</a:t>
            </a:r>
          </a:p>
          <a:p>
            <a:pPr algn="l">
              <a:lnSpc>
                <a:spcPct val="150000"/>
              </a:lnSpc>
              <a:buNone/>
            </a:pPr>
            <a:r>
              <a:rPr sz="2400" b="1" dirty="0">
                <a:latin typeface="宋体" panose="02010600030101010101" pitchFamily="2" charset="-122"/>
                <a:ea typeface="宋体" panose="02010600030101010101" pitchFamily="2" charset="-122"/>
                <a:sym typeface="+mn-ea"/>
              </a:rPr>
              <a:t>12.创新驱动是国家命运所系，实施创新驱动，发展战略推动，以科技创新为核心的全面创新，让创新成为推动发展的第一动力，是适应和引领我国经济发展新常态的现实需要。</a:t>
            </a:r>
          </a:p>
          <a:p>
            <a:pPr algn="l">
              <a:lnSpc>
                <a:spcPct val="150000"/>
              </a:lnSpc>
              <a:buNone/>
            </a:pPr>
            <a:r>
              <a:rPr sz="2400" b="1" dirty="0">
                <a:latin typeface="宋体" panose="02010600030101010101" pitchFamily="2" charset="-122"/>
                <a:ea typeface="宋体" panose="02010600030101010101" pitchFamily="2" charset="-122"/>
                <a:sym typeface="+mn-ea"/>
              </a:rPr>
              <a:t>13.建设创新型国家，必须落实科教兴国战略、人才强国战略，将科技和教育摆在经济社会发展的重要位置，把经济建设重心转移到依靠科技进步和提高劳动者素质的轨道上来，加速实现国家的繁荣昌盛。</a:t>
            </a:r>
          </a:p>
          <a:p>
            <a:pPr algn="l">
              <a:lnSpc>
                <a:spcPct val="150000"/>
              </a:lnSpc>
              <a:buNone/>
            </a:pPr>
            <a:endParaRPr sz="2400" b="1" dirty="0">
              <a:latin typeface="宋体" panose="02010600030101010101" pitchFamily="2" charset="-122"/>
              <a:ea typeface="宋体" panose="02010600030101010101" pitchFamily="2" charset="-122"/>
              <a:sym typeface="+mn-ea"/>
            </a:endParaRP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1871</Words>
  <Application>WPS 演示</Application>
  <PresentationFormat>自定义</PresentationFormat>
  <Paragraphs>207</Paragraphs>
  <Slides>35</Slides>
  <Notes>2</Notes>
  <HiddenSlides>0</HiddenSlides>
  <MMClips>0</MMClips>
  <ScaleCrop>false</ScaleCrop>
  <HeadingPairs>
    <vt:vector size="4" baseType="variant">
      <vt:variant>
        <vt:lpstr>主题</vt:lpstr>
      </vt:variant>
      <vt:variant>
        <vt:i4>6</vt:i4>
      </vt:variant>
      <vt:variant>
        <vt:lpstr>幻灯片标题</vt:lpstr>
      </vt:variant>
      <vt:variant>
        <vt:i4>35</vt:i4>
      </vt:variant>
    </vt:vector>
  </HeadingPairs>
  <TitlesOfParts>
    <vt:vector size="41" baseType="lpstr">
      <vt:lpstr>Office 主题​​</vt:lpstr>
      <vt:lpstr>2_自定义设计方案</vt:lpstr>
      <vt:lpstr>1_自定义设计方案</vt:lpstr>
      <vt:lpstr>自定义设计方案</vt:lpstr>
      <vt:lpstr>1_Office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1125</cp:revision>
  <dcterms:created xsi:type="dcterms:W3CDTF">2020-07-19T08:35:00Z</dcterms:created>
  <dcterms:modified xsi:type="dcterms:W3CDTF">2022-02-25T14:20:10Z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2052-10.1.0.7106</vt:lpwstr>
  </property>
</Properties>
</file>