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9.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37.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6"/>
  </p:notesMasterIdLst>
  <p:handoutMasterIdLst>
    <p:handoutMasterId r:id="rId97"/>
  </p:handoutMasterIdLst>
  <p:sldIdLst>
    <p:sldId id="257" r:id="rId2"/>
    <p:sldId id="258" r:id="rId3"/>
    <p:sldId id="259" r:id="rId4"/>
    <p:sldId id="272" r:id="rId5"/>
    <p:sldId id="261" r:id="rId6"/>
    <p:sldId id="416" r:id="rId7"/>
    <p:sldId id="266" r:id="rId8"/>
    <p:sldId id="260" r:id="rId9"/>
    <p:sldId id="265" r:id="rId10"/>
    <p:sldId id="262" r:id="rId11"/>
    <p:sldId id="419" r:id="rId12"/>
    <p:sldId id="420" r:id="rId13"/>
    <p:sldId id="276" r:id="rId14"/>
    <p:sldId id="421" r:id="rId15"/>
    <p:sldId id="277" r:id="rId16"/>
    <p:sldId id="422" r:id="rId17"/>
    <p:sldId id="423" r:id="rId18"/>
    <p:sldId id="424" r:id="rId19"/>
    <p:sldId id="280" r:id="rId20"/>
    <p:sldId id="286" r:id="rId21"/>
    <p:sldId id="426" r:id="rId22"/>
    <p:sldId id="427" r:id="rId23"/>
    <p:sldId id="428" r:id="rId24"/>
    <p:sldId id="429" r:id="rId25"/>
    <p:sldId id="430" r:id="rId26"/>
    <p:sldId id="432" r:id="rId27"/>
    <p:sldId id="431" r:id="rId28"/>
    <p:sldId id="433" r:id="rId29"/>
    <p:sldId id="434" r:id="rId30"/>
    <p:sldId id="281" r:id="rId31"/>
    <p:sldId id="435" r:id="rId32"/>
    <p:sldId id="293" r:id="rId33"/>
    <p:sldId id="436" r:id="rId34"/>
    <p:sldId id="294" r:id="rId35"/>
    <p:sldId id="437" r:id="rId36"/>
    <p:sldId id="297" r:id="rId37"/>
    <p:sldId id="295" r:id="rId38"/>
    <p:sldId id="438" r:id="rId39"/>
    <p:sldId id="439" r:id="rId40"/>
    <p:sldId id="296" r:id="rId41"/>
    <p:sldId id="440" r:id="rId42"/>
    <p:sldId id="442" r:id="rId43"/>
    <p:sldId id="298" r:id="rId44"/>
    <p:sldId id="443" r:id="rId45"/>
    <p:sldId id="444" r:id="rId46"/>
    <p:sldId id="445" r:id="rId47"/>
    <p:sldId id="446" r:id="rId48"/>
    <p:sldId id="447" r:id="rId49"/>
    <p:sldId id="448" r:id="rId50"/>
    <p:sldId id="449" r:id="rId51"/>
    <p:sldId id="450" r:id="rId52"/>
    <p:sldId id="451" r:id="rId53"/>
    <p:sldId id="452" r:id="rId54"/>
    <p:sldId id="453" r:id="rId55"/>
    <p:sldId id="454" r:id="rId56"/>
    <p:sldId id="455" r:id="rId57"/>
    <p:sldId id="456" r:id="rId58"/>
    <p:sldId id="458" r:id="rId59"/>
    <p:sldId id="304" r:id="rId60"/>
    <p:sldId id="313" r:id="rId61"/>
    <p:sldId id="306" r:id="rId62"/>
    <p:sldId id="310" r:id="rId63"/>
    <p:sldId id="312" r:id="rId64"/>
    <p:sldId id="305" r:id="rId65"/>
    <p:sldId id="314" r:id="rId66"/>
    <p:sldId id="315" r:id="rId67"/>
    <p:sldId id="317" r:id="rId68"/>
    <p:sldId id="500" r:id="rId69"/>
    <p:sldId id="501" r:id="rId70"/>
    <p:sldId id="502" r:id="rId71"/>
    <p:sldId id="503" r:id="rId72"/>
    <p:sldId id="504" r:id="rId73"/>
    <p:sldId id="505" r:id="rId74"/>
    <p:sldId id="318" r:id="rId75"/>
    <p:sldId id="319" r:id="rId76"/>
    <p:sldId id="329" r:id="rId77"/>
    <p:sldId id="402" r:id="rId78"/>
    <p:sldId id="406" r:id="rId79"/>
    <p:sldId id="407" r:id="rId80"/>
    <p:sldId id="324" r:id="rId81"/>
    <p:sldId id="326" r:id="rId82"/>
    <p:sldId id="327" r:id="rId83"/>
    <p:sldId id="413" r:id="rId84"/>
    <p:sldId id="411" r:id="rId85"/>
    <p:sldId id="410" r:id="rId86"/>
    <p:sldId id="409" r:id="rId87"/>
    <p:sldId id="328" r:id="rId88"/>
    <p:sldId id="320" r:id="rId89"/>
    <p:sldId id="331" r:id="rId90"/>
    <p:sldId id="332" r:id="rId91"/>
    <p:sldId id="400" r:id="rId92"/>
    <p:sldId id="333" r:id="rId93"/>
    <p:sldId id="334" r:id="rId94"/>
    <p:sldId id="401" r:id="rId9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87</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90</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91</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27.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2.xml"/><Relationship Id="rId1" Type="http://schemas.openxmlformats.org/officeDocument/2006/relationships/tags" Target="../tags/tag31.xml"/></Relationships>
</file>

<file path=ppt/slides/_rels/slide6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4.xml"/><Relationship Id="rId1" Type="http://schemas.openxmlformats.org/officeDocument/2006/relationships/tags" Target="../tags/tag33.xml"/></Relationships>
</file>

<file path=ppt/slides/_rels/slide6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37.xml"/></Relationships>
</file>

<file path=ppt/slides/_rels/slide7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9595" y="113030"/>
            <a:ext cx="10970895" cy="2030095"/>
          </a:xfrm>
          <a:prstGeom prst="rect">
            <a:avLst/>
          </a:prstGeom>
          <a:noFill/>
          <a:ln w="9525">
            <a:noFill/>
          </a:ln>
        </p:spPr>
        <p:txBody>
          <a:bodyPr wrap="square">
            <a:spAutoFit/>
          </a:bodyPr>
          <a:lstStyle/>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(3)表现。</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主要通过民族节日和文化遗产表现出来,还表现为语言文字、宗教信仰、文学艺术、风俗习惯等的多样性。</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22312" y="2057400"/>
          <a:ext cx="10664825" cy="4530725"/>
        </p:xfrm>
        <a:graphic>
          <a:graphicData uri="http://schemas.openxmlformats.org/drawingml/2006/table">
            <a:tbl>
              <a:tblPr firstRow="1" bandRow="1">
                <a:tableStyleId>{5940675A-B579-460E-94D1-54222C63F5DA}</a:tableStyleId>
              </a:tblPr>
              <a:tblGrid>
                <a:gridCol w="929640"/>
                <a:gridCol w="5050155"/>
                <a:gridCol w="468503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民族节日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文化遗产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820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是一个民族在长期历史发展中形成的、具有一定意义的、并要在这一天举行庆祝或祭祀仪式的日子。它蕴含和体现着民族生活中的风土人情、宗教信仰和道德伦理等文化因素,是一个民族历史文化的长期积淀。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文化遗产包括物质文化遗产和非物质文化遗产。物质文化遗产是指具有历史、艺术和科学价值的文物;非物质文化遗产是指各种以非物质形态存在的与群众生活密切相关、世代相承的传统文化表现形式。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001077" y="904240"/>
          <a:ext cx="10588625" cy="3937635"/>
        </p:xfrm>
        <a:graphic>
          <a:graphicData uri="http://schemas.openxmlformats.org/drawingml/2006/table">
            <a:tbl>
              <a:tblPr firstRow="1" bandRow="1">
                <a:tableStyleId>{5940675A-B579-460E-94D1-54222C63F5DA}</a:tableStyleId>
              </a:tblPr>
              <a:tblGrid>
                <a:gridCol w="899795"/>
                <a:gridCol w="4296410"/>
                <a:gridCol w="5392420"/>
              </a:tblGrid>
              <a:tr h="6457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民族节日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文化遗产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06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是一个民族历史文化的长期积淀。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是一个国家和民族历史文化成就的重要标志。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20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庆祝民族节日,是民族文化的集中展示。透过各民族的传统节日及习俗,我们可以领略不同民族文化的韵味。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文化遗产不仅对于研究人类文明的演进具有重要意义,而且对于展现世界文化的多样性具有独特作用。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5175" y="790575"/>
            <a:ext cx="10768330" cy="3322955"/>
          </a:xfrm>
          <a:prstGeom prst="rect">
            <a:avLst/>
          </a:prstGeom>
          <a:noFill/>
          <a:ln w="9525">
            <a:noFill/>
          </a:ln>
        </p:spPr>
        <p:txBody>
          <a:bodyPr wrap="square">
            <a:spAutoFit/>
          </a:bodyPr>
          <a:lstStyle/>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(4)原因。</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文化是人类社会实践的产物,是经济、政治的反映。由于各民族生产生活的地理环境、经济形式、政治运行等因素各有不同,每个民族改造客观世界的实践活动也有很大差别,在实践基础上产生的文化也多种多样。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2790" y="266700"/>
            <a:ext cx="10128885" cy="1814830"/>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辨析比较</a:t>
            </a:r>
            <a:r>
              <a:rPr sz="2800" b="1">
                <a:solidFill>
                  <a:srgbClr val="FF0000"/>
                </a:solidFill>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区分文化多样性与文化多元化　</a:t>
            </a:r>
          </a:p>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　</a:t>
            </a:r>
          </a:p>
          <a:p>
            <a:pPr indent="0"/>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33107" y="1068705"/>
          <a:ext cx="10888980" cy="4965700"/>
        </p:xfrm>
        <a:graphic>
          <a:graphicData uri="http://schemas.openxmlformats.org/drawingml/2006/table">
            <a:tbl>
              <a:tblPr firstRow="1" bandRow="1">
                <a:tableStyleId>{5940675A-B579-460E-94D1-54222C63F5DA}</a:tableStyleId>
              </a:tblPr>
              <a:tblGrid>
                <a:gridCol w="403225"/>
                <a:gridCol w="793750"/>
                <a:gridCol w="4531360"/>
                <a:gridCol w="5160645"/>
              </a:tblGrid>
              <a:tr h="52705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文化多样性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文化多元化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7198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指不同民族和国家文化的内容和形式各具特色,人类文化的表现形式丰富多彩。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主要是从文化的来源、性质方面说的,性质上泛指各种文化中既有先进的、健康的文化,又有落后的、腐朽的文化。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66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对人类社会来说,正是有了文化的多样性,世界才更加丰富多彩,充满生机和活力。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先进的、健康的文化有利于促进社会的发展,落后的、腐朽的文化则阻碍社会发展。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59142" y="947420"/>
          <a:ext cx="10927080" cy="3849370"/>
        </p:xfrm>
        <a:graphic>
          <a:graphicData uri="http://schemas.openxmlformats.org/drawingml/2006/table">
            <a:tbl>
              <a:tblPr firstRow="1" bandRow="1">
                <a:tableStyleId>{5940675A-B579-460E-94D1-54222C63F5DA}</a:tableStyleId>
              </a:tblPr>
              <a:tblGrid>
                <a:gridCol w="404495"/>
                <a:gridCol w="796290"/>
                <a:gridCol w="4759325"/>
                <a:gridCol w="4966970"/>
              </a:tblGrid>
              <a:tr h="51054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文化多样性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文化多元化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3169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正确态度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既要认同本民族文化,又要尊重其他民族文化。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既要大力维护和发展先进的、健康的文化,又要坚决克服和抵制落后的、腐朽的文化。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713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文化多元化是文化多样性的一种表现,但它不是文化多样性的发展方向。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310" y="398145"/>
            <a:ext cx="8284210" cy="521970"/>
          </a:xfrm>
          <a:prstGeom prst="rect">
            <a:avLst/>
          </a:prstGeom>
          <a:noFill/>
          <a:ln w="9525">
            <a:noFill/>
          </a:ln>
        </p:spPr>
        <p:txBody>
          <a:bodyPr wrap="square">
            <a:spAutoFit/>
          </a:bodyPr>
          <a:lstStyle/>
          <a:p>
            <a:pPr indent="0"/>
            <a:r>
              <a:rPr lang="en-US"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.文化的民族性和世界性</a:t>
            </a:r>
            <a:r>
              <a:rPr sz="2800" b="0">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[2020山东高考第10题] </a:t>
            </a:r>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797242" y="1017905"/>
          <a:ext cx="10772775" cy="4657725"/>
        </p:xfrm>
        <a:graphic>
          <a:graphicData uri="http://schemas.openxmlformats.org/drawingml/2006/table">
            <a:tbl>
              <a:tblPr firstRow="1" bandRow="1">
                <a:tableStyleId>{5940675A-B579-460E-94D1-54222C63F5DA}</a:tableStyleId>
              </a:tblPr>
              <a:tblGrid>
                <a:gridCol w="433705"/>
                <a:gridCol w="666750"/>
                <a:gridCol w="5072380"/>
                <a:gridCol w="4599940"/>
              </a:tblGrid>
              <a:tr h="55181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世界性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299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各民族文化之间存在着差异。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不同民族文化存在共性和普遍规律。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48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文化是民族的,各民族都有自己的文化个性和特征(个别、特殊)。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文化又是世界的,各民族文化都是世界文化中不可缺少的色彩(一般、普遍)。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81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成因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各民族间存在经济的和政治的、历史的和地理的等多种因素的不同。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世界各民族的社会实践有其共性,有普遍的规律。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5630" y="365125"/>
            <a:ext cx="8284210" cy="521970"/>
          </a:xfrm>
          <a:prstGeom prst="rect">
            <a:avLst/>
          </a:prstGeom>
          <a:noFill/>
          <a:ln w="9525">
            <a:noFill/>
          </a:ln>
        </p:spPr>
        <p:txBody>
          <a:bodyPr wrap="square">
            <a:spAutoFit/>
          </a:bodyPr>
          <a:lstStyle/>
          <a:p>
            <a:pPr indent="0"/>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073467" y="892175"/>
          <a:ext cx="10443845" cy="4740275"/>
        </p:xfrm>
        <a:graphic>
          <a:graphicData uri="http://schemas.openxmlformats.org/drawingml/2006/table">
            <a:tbl>
              <a:tblPr firstRow="1" bandRow="1">
                <a:tableStyleId>{5940675A-B579-460E-94D1-54222C63F5DA}</a:tableStyleId>
              </a:tblPr>
              <a:tblGrid>
                <a:gridCol w="1067435"/>
                <a:gridCol w="4916170"/>
                <a:gridCol w="4460240"/>
              </a:tblGrid>
              <a:tr h="5734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世界性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200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的世界性不能脱离文化的民族性而存在,世界性寓于民族性之中,没有民族性就没有世界性;世界性与民族性的界限具有相对性,它们在一定条件下可以相互转化。不能认为文化的世界性与民族性是整体和部分、多数与少数的关系。任何一种文化都是世界性与民族性的统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1468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错误倾向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b">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割裂文化的共性与个性,只看到个性而看不到共性或只重视共性而忽视个性。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6440" y="396875"/>
            <a:ext cx="8284210" cy="521970"/>
          </a:xfrm>
          <a:prstGeom prst="rect">
            <a:avLst/>
          </a:prstGeom>
          <a:noFill/>
          <a:ln w="9525">
            <a:noFill/>
          </a:ln>
        </p:spPr>
        <p:txBody>
          <a:bodyPr wrap="square">
            <a:spAutoFit/>
          </a:bodyPr>
          <a:lstStyle/>
          <a:p>
            <a:pPr indent="0"/>
            <a:r>
              <a:rPr lang="en-US"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.尊重文化的多样性 </a:t>
            </a:r>
            <a:r>
              <a:rPr sz="2800" b="1">
                <a:solidFill>
                  <a:srgbClr val="FF0000"/>
                </a:solidFill>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26440" y="1100455"/>
          <a:ext cx="10868025" cy="4668520"/>
        </p:xfrm>
        <a:graphic>
          <a:graphicData uri="http://schemas.openxmlformats.org/drawingml/2006/table">
            <a:tbl>
              <a:tblPr firstRow="1" bandRow="1">
                <a:tableStyleId>{5940675A-B579-460E-94D1-54222C63F5DA}</a:tableStyleId>
              </a:tblPr>
              <a:tblGrid>
                <a:gridCol w="511810"/>
                <a:gridCol w="851535"/>
                <a:gridCol w="9504680"/>
              </a:tblGrid>
              <a:tr h="181610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为什么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①文化是民族的,又是世界的;②文化多样性是人类社会的基本特征,也是人类文明进步的重要动力。同时,文化多样性是文化创新的重要基础。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524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尊重文化多样性是发展本民族文化的内在要求。文化是民族的血脉,是人们的精神家园。民族文化起着维系社会生活、维持社会稳定的重要作用,是本民族生存与发展的精神根基。②尊重文化多样性是实现世界文化繁荣的必然要求。只有保持世界文化的多样性,世界才会更加丰富多彩,充满生机与活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7875" y="486410"/>
            <a:ext cx="8284210" cy="521970"/>
          </a:xfrm>
          <a:prstGeom prst="rect">
            <a:avLst/>
          </a:prstGeom>
          <a:noFill/>
          <a:ln w="9525">
            <a:noFill/>
          </a:ln>
        </p:spPr>
        <p:txBody>
          <a:bodyPr wrap="square">
            <a:spAutoFit/>
          </a:bodyPr>
          <a:lstStyle/>
          <a:p>
            <a:pPr indent="0"/>
            <a:r>
              <a:rPr sz="2800" b="0">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26440" y="717550"/>
          <a:ext cx="10880725" cy="4862195"/>
        </p:xfrm>
        <a:graphic>
          <a:graphicData uri="http://schemas.openxmlformats.org/drawingml/2006/table">
            <a:tbl>
              <a:tblPr firstRow="1" bandRow="1">
                <a:tableStyleId>{5940675A-B579-460E-94D1-54222C63F5DA}</a:tableStyleId>
              </a:tblPr>
              <a:tblGrid>
                <a:gridCol w="512445"/>
                <a:gridCol w="852805"/>
                <a:gridCol w="9515475"/>
              </a:tblGrid>
              <a:tr h="137985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怎么样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既要认同本民族文化,又要尊重其他民族文化,相互借鉴,求同存异,尊重世界文化多样性,共同促进人类文明繁荣进步。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4823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承认世界文化的多样性、尊重不同民族的文化,必须遵循各民族文化一律平等的原则。②首先要尊重自己民族的文化,培育好、发展好本民族文化。③在文化交流中,要尊重差异,理解个性,和睦相处,共同促进世界文化的繁荣;在民族平等的基础上,做到世界各国人民相互尊重、共同发展;保持世界文化的多样性,让世界更加丰富多彩,充满生机与活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5465" y="260985"/>
            <a:ext cx="11102340" cy="633539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正确理解各民族文化一律平等的原则</a:t>
            </a:r>
            <a:endParaRPr sz="2800" b="0">
              <a:latin typeface="微软雅黑" panose="020B0503020204020204" charset="-122"/>
              <a:ea typeface="微软雅黑" panose="020B0503020204020204" charset="-122"/>
              <a:cs typeface="微软雅黑" panose="020B0503020204020204" charset="-122"/>
            </a:endParaRPr>
          </a:p>
          <a:p>
            <a:pPr indent="0" algn="just" fontAlgn="auto">
              <a:lnSpc>
                <a:spcPct val="130000"/>
              </a:lnSpc>
            </a:pPr>
            <a:r>
              <a:rPr sz="2800" b="0">
                <a:latin typeface="微软雅黑" panose="020B0503020204020204" charset="-122"/>
                <a:ea typeface="微软雅黑" panose="020B0503020204020204" charset="-122"/>
                <a:cs typeface="微软雅黑" panose="020B0503020204020204" charset="-122"/>
              </a:rPr>
              <a:t>1.坚持各民族文化一律平等的原则的原因。</a:t>
            </a:r>
          </a:p>
          <a:p>
            <a:pPr indent="0" algn="just" fontAlgn="auto">
              <a:lnSpc>
                <a:spcPct val="130000"/>
              </a:lnSpc>
            </a:pPr>
            <a:r>
              <a:rPr sz="2800" b="0">
                <a:latin typeface="微软雅黑" panose="020B0503020204020204" charset="-122"/>
                <a:ea typeface="微软雅黑" panose="020B0503020204020204" charset="-122"/>
                <a:cs typeface="微软雅黑" panose="020B0503020204020204" charset="-122"/>
              </a:rPr>
              <a:t>　　世界文化是由不同民族、不同国家的文化共同构成的,不同民族和国家文化的内容与形式各具特色,都是世界文化中不可缺少的色彩;只有在民族平等的基础上,才能做到世界各国人民相互尊重、共同发展,只有保持世界文化的多样性,世界才更加丰富多彩,充满生机与活力。</a:t>
            </a:r>
          </a:p>
          <a:p>
            <a:pPr indent="0" algn="just" fontAlgn="auto">
              <a:lnSpc>
                <a:spcPct val="130000"/>
              </a:lnSpc>
            </a:pPr>
            <a:r>
              <a:rPr sz="2800">
                <a:latin typeface="微软雅黑" panose="020B0503020204020204" charset="-122"/>
                <a:ea typeface="微软雅黑" panose="020B0503020204020204" charset="-122"/>
                <a:cs typeface="微软雅黑" panose="020B0503020204020204" charset="-122"/>
                <a:sym typeface="+mn-ea"/>
              </a:rPr>
              <a:t>2.正确理解坚持各民族文化一律平等的要求。</a:t>
            </a:r>
            <a:endParaRPr sz="2800" b="0">
              <a:latin typeface="微软雅黑" panose="020B0503020204020204" charset="-122"/>
              <a:ea typeface="微软雅黑" panose="020B0503020204020204" charset="-122"/>
              <a:cs typeface="微软雅黑" panose="020B0503020204020204" charset="-122"/>
            </a:endParaRPr>
          </a:p>
          <a:p>
            <a:pPr indent="0" algn="just" fontAlgn="auto">
              <a:lnSpc>
                <a:spcPct val="130000"/>
              </a:lnSpc>
            </a:pPr>
            <a:r>
              <a:rPr sz="2800">
                <a:latin typeface="微软雅黑" panose="020B0503020204020204" charset="-122"/>
                <a:ea typeface="微软雅黑" panose="020B0503020204020204" charset="-122"/>
                <a:cs typeface="微软雅黑" panose="020B0503020204020204" charset="-122"/>
                <a:sym typeface="+mn-ea"/>
              </a:rPr>
              <a:t>(1)从文化交往的角度看,在文化交流中,对各民族文化要平等相待。要尊重差异,理解个性,和睦相处,反对文化歧视与文化霸权主义。</a:t>
            </a:r>
            <a:endParaRPr sz="2800" b="0">
              <a:latin typeface="微软雅黑" panose="020B0503020204020204" charset="-122"/>
              <a:ea typeface="微软雅黑" panose="020B0503020204020204" charset="-122"/>
              <a:cs typeface="微软雅黑" panose="020B0503020204020204" charset="-122"/>
            </a:endParaRPr>
          </a:p>
          <a:p>
            <a:pPr indent="0" algn="just" fontAlgn="auto">
              <a:lnSpc>
                <a:spcPct val="130000"/>
              </a:lnSpc>
            </a:pPr>
            <a:r>
              <a:rPr sz="2800">
                <a:latin typeface="微软雅黑" panose="020B0503020204020204" charset="-122"/>
                <a:ea typeface="微软雅黑" panose="020B0503020204020204" charset="-122"/>
                <a:cs typeface="微软雅黑" panose="020B0503020204020204" charset="-122"/>
                <a:sym typeface="+mn-ea"/>
              </a:rPr>
              <a:t>(2)从文化认同的角度看,既要认同本民族文化,又要尊重其他民族文化,相互借鉴,求同存异,尊重世界文化多样性,共同促进人类文明繁荣进步。</a:t>
            </a:r>
            <a:endParaRPr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6997"/>
            <a:ext cx="9144000" cy="829310"/>
          </a:xfrm>
          <a:ln>
            <a:noFill/>
          </a:ln>
        </p:spPr>
        <p:txBody>
          <a:bodyPr/>
          <a:lstStyle/>
          <a:p>
            <a:r>
              <a:rPr lang="zh-CN" altLang="en-US" sz="5330" b="1" dirty="0" smtClean="0">
                <a:sym typeface="+mn-ea"/>
              </a:rPr>
              <a:t>专题十  文化传承与创新</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9275" y="274955"/>
            <a:ext cx="11094085" cy="3753485"/>
          </a:xfrm>
          <a:prstGeom prst="rect">
            <a:avLst/>
          </a:prstGeom>
          <a:noFill/>
          <a:ln w="9525">
            <a:noFill/>
          </a:ln>
        </p:spPr>
        <p:txBody>
          <a:bodyPr wrap="square">
            <a:spAutoFit/>
          </a:bodyPr>
          <a:lstStyle/>
          <a:p>
            <a:pPr indent="0" algn="just"/>
            <a:r>
              <a:rPr sz="2800" b="1">
                <a:latin typeface="微软雅黑" panose="020B0503020204020204" charset="-122"/>
                <a:ea typeface="微软雅黑" panose="020B0503020204020204" charset="-122"/>
                <a:cs typeface="微软雅黑" panose="020B0503020204020204" charset="-122"/>
              </a:rPr>
              <a:t>4.文化</a:t>
            </a:r>
            <a:r>
              <a:rPr lang="zh-CN" sz="2800" b="1">
                <a:latin typeface="微软雅黑" panose="020B0503020204020204" charset="-122"/>
                <a:ea typeface="微软雅黑" panose="020B0503020204020204" charset="-122"/>
                <a:cs typeface="微软雅黑" panose="020B0503020204020204" charset="-122"/>
              </a:rPr>
              <a:t>传播</a:t>
            </a:r>
            <a:r>
              <a:rPr sz="2800" b="1">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含义。</a:t>
            </a:r>
          </a:p>
          <a:p>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文化传播指的是文化交流的活动和过程。人们通过一定的方式传递知识、信息、观念、情感和信仰</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以及与此相关的所有社会交往活动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都可视为文化传播。</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重要途径和主要手段。</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[2017</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全国卷</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Ⅲ</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第</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38</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题第</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问</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altLang="en-US"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18490" y="789940"/>
          <a:ext cx="10760710" cy="3532505"/>
        </p:xfrm>
        <a:graphic>
          <a:graphicData uri="http://schemas.openxmlformats.org/drawingml/2006/table">
            <a:tbl>
              <a:tblPr firstRow="1" bandRow="1">
                <a:tableStyleId>{5940675A-B579-460E-94D1-54222C63F5DA}</a:tableStyleId>
              </a:tblPr>
              <a:tblGrid>
                <a:gridCol w="539750"/>
                <a:gridCol w="2360295"/>
                <a:gridCol w="2342515"/>
                <a:gridCol w="2057400"/>
                <a:gridCol w="3460750"/>
              </a:tblGrid>
              <a:tr h="502920">
                <a:tc rowSpan="2">
                  <a:txBody>
                    <a:bodyPr/>
                    <a:lstStyle/>
                    <a:p>
                      <a:pPr indent="0" fontAlgn="auto">
                        <a:lnSpc>
                          <a:spcPct val="150000"/>
                        </a:lnSpc>
                        <a:buNone/>
                      </a:pPr>
                      <a:endParaRPr lang="en-US" altLang="en-US" sz="2200" b="0">
                        <a:solidFill>
                          <a:srgbClr val="00FFFF"/>
                        </a:solidFill>
                        <a:latin typeface="微软雅黑" panose="020B0503020204020204" charset="-122"/>
                        <a:ea typeface="微软雅黑" panose="020B0503020204020204" charset="-122"/>
                        <a:cs typeface="方正兰亭中黑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重要途径</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主要手段</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商业贸易</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人口迁徙</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教育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大众传媒</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26665">
                <a:tc>
                  <a:txBody>
                    <a:bodyPr/>
                    <a:lstStyle/>
                    <a:p>
                      <a:pPr indent="0" algn="ctr" fontAlgn="auto">
                        <a:lnSpc>
                          <a:spcPct val="150000"/>
                        </a:lnSpc>
                        <a:buNone/>
                      </a:pPr>
                      <a:endParaRPr lang="en-US" sz="22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地位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是文化交流的重要途径。</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是文化交流的重要途径之一。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是文化传播的又一重要途径。</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依托现代信息技术,能够最大程度地超越时空的局限,汇集来自世界各地的信息,已成为文化传播的主要手段。</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06425" y="414020"/>
          <a:ext cx="10761345" cy="8423910"/>
        </p:xfrm>
        <a:graphic>
          <a:graphicData uri="http://schemas.openxmlformats.org/drawingml/2006/table">
            <a:tbl>
              <a:tblPr firstRow="1" bandRow="1">
                <a:tableStyleId>{5940675A-B579-460E-94D1-54222C63F5DA}</a:tableStyleId>
              </a:tblPr>
              <a:tblGrid>
                <a:gridCol w="539750"/>
                <a:gridCol w="2360295"/>
                <a:gridCol w="2329815"/>
                <a:gridCol w="2070735"/>
                <a:gridCol w="3460750"/>
              </a:tblGrid>
              <a:tr h="742950">
                <a:tc rowSpan="2">
                  <a:txBody>
                    <a:bodyPr/>
                    <a:lstStyle/>
                    <a:p>
                      <a:pPr indent="0" fontAlgn="auto">
                        <a:lnSpc>
                          <a:spcPct val="150000"/>
                        </a:lnSpc>
                        <a:buNone/>
                      </a:pPr>
                      <a:endParaRPr lang="en-US" altLang="en-US" sz="2400" b="0">
                        <a:solidFill>
                          <a:srgbClr val="00FFFF"/>
                        </a:solidFill>
                        <a:latin typeface="微软雅黑" panose="020B0503020204020204" charset="-122"/>
                        <a:ea typeface="微软雅黑" panose="020B0503020204020204" charset="-122"/>
                        <a:cs typeface="方正兰亭中黑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重要途径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121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商业贸易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人口迁徙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教育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大众传媒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58920">
                <a:tc>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不仅通过商品的交换交流蕴含在商品中的丰富文化,而且通过人与人之间的交往交流文化。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每一次大规模的人口迁徙,都意味着大规模的文化传播,都会对当时当地的经济、政治、文化产生极大的影响。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人们通过学习各种文化课程,能够获得不同的文化知识。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加快了文化的交流与传播。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30555" y="657225"/>
          <a:ext cx="10761345" cy="5374640"/>
        </p:xfrm>
        <a:graphic>
          <a:graphicData uri="http://schemas.openxmlformats.org/drawingml/2006/table">
            <a:tbl>
              <a:tblPr firstRow="1" bandRow="1">
                <a:tableStyleId>{5940675A-B579-460E-94D1-54222C63F5DA}</a:tableStyleId>
              </a:tblPr>
              <a:tblGrid>
                <a:gridCol w="539750"/>
                <a:gridCol w="2360295"/>
                <a:gridCol w="2329815"/>
                <a:gridCol w="2070735"/>
                <a:gridCol w="3460750"/>
              </a:tblGrid>
              <a:tr h="742950">
                <a:tc rowSpan="2">
                  <a:txBody>
                    <a:bodyPr/>
                    <a:lstStyle/>
                    <a:p>
                      <a:pPr indent="0" fontAlgn="auto">
                        <a:lnSpc>
                          <a:spcPct val="150000"/>
                        </a:lnSpc>
                        <a:buNone/>
                      </a:pPr>
                      <a:endParaRPr lang="en-US" altLang="en-US" sz="2400" b="0">
                        <a:solidFill>
                          <a:srgbClr val="00FFFF"/>
                        </a:solidFill>
                        <a:latin typeface="微软雅黑" panose="020B0503020204020204" charset="-122"/>
                        <a:ea typeface="微软雅黑" panose="020B0503020204020204" charset="-122"/>
                        <a:cs typeface="方正兰亭中黑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重要途径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121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商业贸易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人口迁徙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教育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大众传媒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662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侧重点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主要强调的是文化怎样传播。(教育对文化传播的作用侧重于通过影响人来实现)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主要强调的是文化靠什么传播。(大众传媒、科学技术对文化传播的作用侧重于手段)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646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文化传播以大众传媒为载体,通过商业贸易、人口迁徙、教育等传播途径,实现文化的交流和发展。无论是文化传播的途径还是文化传播的手段,都直接影响文化传播的速度、广度和深度。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2650" y="322580"/>
            <a:ext cx="9986645" cy="1198880"/>
          </a:xfrm>
          <a:prstGeom prst="rect">
            <a:avLst/>
          </a:prstGeom>
          <a:noFill/>
          <a:ln w="9525">
            <a:noFill/>
          </a:ln>
        </p:spPr>
        <p:txBody>
          <a:bodyPr wrap="square">
            <a:spAutoFit/>
          </a:bodyPr>
          <a:lstStyle/>
          <a:p>
            <a:pPr indent="0" fontAlgn="auto">
              <a:lnSpc>
                <a:spcPct val="150000"/>
              </a:lnSpc>
            </a:pPr>
            <a:r>
              <a:rPr lang="en-US" sz="2400" b="0">
                <a:solidFill>
                  <a:srgbClr val="000000"/>
                </a:solidFill>
                <a:latin typeface="微软雅黑" panose="020B0503020204020204" charset="-122"/>
                <a:ea typeface="微软雅黑" panose="020B0503020204020204" charset="-122"/>
                <a:cs typeface="微软雅黑" panose="020B0503020204020204" charset="-122"/>
              </a:rPr>
              <a:t>(3)</a:t>
            </a:r>
            <a:r>
              <a:rPr lang="zh-CN" sz="2400" b="0">
                <a:solidFill>
                  <a:srgbClr val="000000"/>
                </a:solidFill>
                <a:latin typeface="微软雅黑" panose="020B0503020204020204" charset="-122"/>
                <a:ea typeface="微软雅黑" panose="020B0503020204020204" charset="-122"/>
                <a:cs typeface="微软雅黑" panose="020B0503020204020204" charset="-122"/>
              </a:rPr>
              <a:t>重视文化传播手段建设和创新。</a:t>
            </a:r>
          </a:p>
          <a:p>
            <a:pPr indent="0" fontAlgn="auto">
              <a:lnSpc>
                <a:spcPct val="150000"/>
              </a:lnSpc>
            </a:pPr>
            <a:endParaRPr lang="zh-CN" sz="24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1"/>
            </p:custDataLst>
          </p:nvPr>
        </p:nvGraphicFramePr>
        <p:xfrm>
          <a:off x="876300" y="1043940"/>
          <a:ext cx="10773410" cy="4739005"/>
        </p:xfrm>
        <a:graphic>
          <a:graphicData uri="http://schemas.openxmlformats.org/drawingml/2006/table">
            <a:tbl>
              <a:tblPr firstRow="1" bandRow="1">
                <a:tableStyleId>{5940675A-B579-460E-94D1-54222C63F5DA}</a:tableStyleId>
              </a:tblPr>
              <a:tblGrid>
                <a:gridCol w="1592580"/>
                <a:gridCol w="9180830"/>
              </a:tblGrid>
              <a:tr h="47390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党的十九大报告指出,要高度重视传播手段建设和创新,提高新闻舆论传播力、引导力、影响力、公信力。②当前,社会思想观念深刻变化,人们思想活动的独立性、选择性、多变性、差异性明显增强。同时,网络信息技术迅猛发展,传播理念、传播渠道、传播方式正在发生深刻的变化和调整。③与我国经济社会快速发展的要求相比,与人民群众不断增长的精神文化需求相比,与现代科学技术和传播手段迅猛发展的形势相比,与我国日益提升的国际地位相比,我国文化传播能力和水平还有很大提升空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p:nvPr>
            <p:custDataLst>
              <p:tags r:id="rId1"/>
            </p:custDataLst>
          </p:nvPr>
        </p:nvGraphicFramePr>
        <p:xfrm>
          <a:off x="882650" y="1214120"/>
          <a:ext cx="10676890" cy="2743200"/>
        </p:xfrm>
        <a:graphic>
          <a:graphicData uri="http://schemas.openxmlformats.org/drawingml/2006/table">
            <a:tbl>
              <a:tblPr firstRow="1" bandRow="1">
                <a:tableStyleId>{5940675A-B579-460E-94D1-54222C63F5DA}</a:tableStyleId>
              </a:tblPr>
              <a:tblGrid>
                <a:gridCol w="1577975"/>
                <a:gridCol w="9098915"/>
              </a:tblGrid>
              <a:tr h="27432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改进话语方式。既增强内容的吸引力和影响力,又促进传播话语大众化。②优化传播形态。推动传统媒体和新兴媒体融合发展,以科技创新带动体制机制创新,加快媒体数字化进程,打造一批新型主流媒体,实现多媒体综合集成发展。③提高传播技巧。用讲故事的方式促进文化传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1350" y="435610"/>
            <a:ext cx="8381365" cy="521970"/>
          </a:xfrm>
          <a:prstGeom prst="rect">
            <a:avLst/>
          </a:prstGeom>
          <a:noFill/>
          <a:ln w="9525">
            <a:noFill/>
          </a:ln>
        </p:spPr>
        <p:txBody>
          <a:bodyPr wrap="square">
            <a:spAutoFit/>
          </a:bodyPr>
          <a:lstStyle/>
          <a:p>
            <a:pPr indent="0"/>
            <a:r>
              <a:rPr lang="en-US" sz="2800" b="1">
                <a:latin typeface="微软雅黑" panose="020B0503020204020204" charset="-122"/>
                <a:ea typeface="微软雅黑" panose="020B0503020204020204" charset="-122"/>
                <a:cs typeface="微软雅黑" panose="020B0503020204020204" charset="-122"/>
              </a:rPr>
              <a:t>5</a:t>
            </a:r>
            <a:r>
              <a:rPr sz="2800" b="1">
                <a:latin typeface="微软雅黑" panose="020B0503020204020204" charset="-122"/>
                <a:ea typeface="微软雅黑" panose="020B0503020204020204" charset="-122"/>
                <a:cs typeface="微软雅黑" panose="020B0503020204020204" charset="-122"/>
              </a:rPr>
              <a:t>.</a:t>
            </a:r>
            <a:r>
              <a:rPr lang="zh-CN" sz="2800" b="1">
                <a:latin typeface="微软雅黑" panose="020B0503020204020204" charset="-122"/>
                <a:ea typeface="微软雅黑" panose="020B0503020204020204" charset="-122"/>
                <a:cs typeface="微软雅黑" panose="020B0503020204020204" charset="-122"/>
              </a:rPr>
              <a:t>推动</a:t>
            </a:r>
            <a:r>
              <a:rPr sz="2800" b="1">
                <a:latin typeface="微软雅黑" panose="020B0503020204020204" charset="-122"/>
                <a:ea typeface="微软雅黑" panose="020B0503020204020204" charset="-122"/>
                <a:cs typeface="微软雅黑" panose="020B0503020204020204" charset="-122"/>
              </a:rPr>
              <a:t>文化</a:t>
            </a:r>
            <a:r>
              <a:rPr lang="zh-CN" sz="2800" b="1">
                <a:latin typeface="微软雅黑" panose="020B0503020204020204" charset="-122"/>
                <a:ea typeface="微软雅黑" panose="020B0503020204020204" charset="-122"/>
                <a:cs typeface="微软雅黑" panose="020B0503020204020204" charset="-122"/>
              </a:rPr>
              <a:t>交流</a:t>
            </a:r>
          </a:p>
        </p:txBody>
      </p:sp>
      <p:sp>
        <p:nvSpPr>
          <p:cNvPr id="100" name="文本框 99"/>
          <p:cNvSpPr txBox="1"/>
          <p:nvPr/>
        </p:nvSpPr>
        <p:spPr>
          <a:xfrm>
            <a:off x="641350" y="957580"/>
            <a:ext cx="9986645" cy="1198880"/>
          </a:xfrm>
          <a:prstGeom prst="rect">
            <a:avLst/>
          </a:prstGeom>
          <a:noFill/>
          <a:ln w="9525">
            <a:noFill/>
          </a:ln>
        </p:spPr>
        <p:txBody>
          <a:bodyPr wrap="square">
            <a:spAutoFit/>
          </a:bodyPr>
          <a:lstStyle/>
          <a:p>
            <a:pPr indent="0" fontAlgn="auto">
              <a:lnSpc>
                <a:spcPct val="150000"/>
              </a:lnSpc>
            </a:pPr>
            <a:r>
              <a:rPr sz="2400" b="0">
                <a:solidFill>
                  <a:srgbClr val="000000"/>
                </a:solidFill>
                <a:latin typeface="微软雅黑" panose="020B0503020204020204" charset="-122"/>
                <a:ea typeface="微软雅黑" panose="020B0503020204020204" charset="-122"/>
                <a:cs typeface="微软雅黑" panose="020B0503020204020204" charset="-122"/>
              </a:rPr>
              <a:t>(1)加强和促进文化交流与传播的原因。</a:t>
            </a:r>
          </a:p>
          <a:p>
            <a:pPr indent="0" fontAlgn="auto">
              <a:lnSpc>
                <a:spcPct val="150000"/>
              </a:lnSpc>
            </a:pP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823912" y="1702435"/>
          <a:ext cx="10727690" cy="3504565"/>
        </p:xfrm>
        <a:graphic>
          <a:graphicData uri="http://schemas.openxmlformats.org/drawingml/2006/table">
            <a:tbl>
              <a:tblPr firstRow="1" bandRow="1">
                <a:tableStyleId>{5940675A-B579-460E-94D1-54222C63F5DA}</a:tableStyleId>
              </a:tblPr>
              <a:tblGrid>
                <a:gridCol w="569595"/>
                <a:gridCol w="1097280"/>
                <a:gridCol w="9060815"/>
              </a:tblGrid>
              <a:tr h="18586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必要性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①文化是民族的,又是世界的;②文化多样性是人类社会的基本特征,也是人类文明进步的重要动力;③尊重文化多样性是发展本民族文化的内在要求,是实现世界文化繁荣的必然要求。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1176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对中国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有利于推动中华文化“走出去”,扩大中华文化国际影响力,提高我国文化软实力和综合国力。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89927" y="1240155"/>
          <a:ext cx="10702925" cy="3947795"/>
        </p:xfrm>
        <a:graphic>
          <a:graphicData uri="http://schemas.openxmlformats.org/drawingml/2006/table">
            <a:tbl>
              <a:tblPr firstRow="1" bandRow="1">
                <a:tableStyleId>{5940675A-B579-460E-94D1-54222C63F5DA}</a:tableStyleId>
              </a:tblPr>
              <a:tblGrid>
                <a:gridCol w="565785"/>
                <a:gridCol w="1150620"/>
                <a:gridCol w="8986520"/>
              </a:tblGrid>
              <a:tr h="225552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对世界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有利于世界各种文化相互借鉴,取长补短,维护世界文化多样性,促进世界文化繁荣与发展。②有利于促进国际贸易的发展,实现经济上的互利共赢;③有利于促进国家间的相互理解,减少隔阂、增进共识,促进世界和平与发展,建设和谐世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922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对他国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有利于其他国家增强对中华文化的了解与认识,在文化的交流、传播、互鉴中,形成对具有一定普遍性的基本价值和理念的认可,推动人类共同价值观的构建。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2310" y="605790"/>
            <a:ext cx="9986645" cy="1198880"/>
          </a:xfrm>
          <a:prstGeom prst="rect">
            <a:avLst/>
          </a:prstGeom>
          <a:noFill/>
          <a:ln w="9525">
            <a:noFill/>
          </a:ln>
        </p:spPr>
        <p:txBody>
          <a:bodyPr wrap="square">
            <a:spAutoFit/>
          </a:bodyPr>
          <a:lstStyle/>
          <a:p>
            <a:pPr indent="0" fontAlgn="auto">
              <a:lnSpc>
                <a:spcPct val="150000"/>
              </a:lnSpc>
            </a:pPr>
            <a:r>
              <a:rPr sz="2400" b="0">
                <a:solidFill>
                  <a:srgbClr val="000000"/>
                </a:solidFill>
                <a:latin typeface="微软雅黑" panose="020B0503020204020204" charset="-122"/>
                <a:ea typeface="微软雅黑" panose="020B0503020204020204" charset="-122"/>
                <a:cs typeface="微软雅黑" panose="020B0503020204020204" charset="-122"/>
              </a:rPr>
              <a:t>(</a:t>
            </a:r>
            <a:r>
              <a:rPr lang="en-US" sz="2400" b="0">
                <a:solidFill>
                  <a:srgbClr val="000000"/>
                </a:solidFill>
                <a:latin typeface="微软雅黑" panose="020B0503020204020204" charset="-122"/>
                <a:ea typeface="微软雅黑" panose="020B0503020204020204" charset="-122"/>
                <a:cs typeface="微软雅黑" panose="020B0503020204020204" charset="-122"/>
              </a:rPr>
              <a:t>2</a:t>
            </a:r>
            <a:r>
              <a:rPr sz="2400" b="0">
                <a:solidFill>
                  <a:srgbClr val="000000"/>
                </a:solidFill>
                <a:latin typeface="微软雅黑" panose="020B0503020204020204" charset="-122"/>
                <a:ea typeface="微软雅黑" panose="020B0503020204020204" charset="-122"/>
                <a:cs typeface="微软雅黑" panose="020B0503020204020204" charset="-122"/>
              </a:rPr>
              <a:t>)加强和促进文化交流与传播的</a:t>
            </a:r>
            <a:r>
              <a:rPr lang="zh-CN" sz="2400" b="0">
                <a:solidFill>
                  <a:srgbClr val="000000"/>
                </a:solidFill>
                <a:latin typeface="微软雅黑" panose="020B0503020204020204" charset="-122"/>
                <a:ea typeface="微软雅黑" panose="020B0503020204020204" charset="-122"/>
                <a:cs typeface="微软雅黑" panose="020B0503020204020204" charset="-122"/>
              </a:rPr>
              <a:t>举措</a:t>
            </a:r>
            <a:r>
              <a:rPr sz="2400" b="0">
                <a:solidFill>
                  <a:srgbClr val="000000"/>
                </a:solidFill>
                <a:latin typeface="微软雅黑" panose="020B0503020204020204" charset="-122"/>
                <a:ea typeface="微软雅黑" panose="020B0503020204020204" charset="-122"/>
                <a:cs typeface="微软雅黑" panose="020B0503020204020204" charset="-122"/>
              </a:rPr>
              <a:t>。</a:t>
            </a:r>
          </a:p>
          <a:p>
            <a:pPr indent="0" fontAlgn="auto">
              <a:lnSpc>
                <a:spcPct val="150000"/>
              </a:lnSpc>
            </a:pP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1"/>
            </p:custDataLst>
          </p:nvPr>
        </p:nvGraphicFramePr>
        <p:xfrm>
          <a:off x="908367" y="1435100"/>
          <a:ext cx="10688955" cy="4655820"/>
        </p:xfrm>
        <a:graphic>
          <a:graphicData uri="http://schemas.openxmlformats.org/drawingml/2006/table">
            <a:tbl>
              <a:tblPr firstRow="1" bandRow="1">
                <a:tableStyleId>{5940675A-B579-460E-94D1-54222C63F5DA}</a:tableStyleId>
              </a:tblPr>
              <a:tblGrid>
                <a:gridCol w="1059180"/>
                <a:gridCol w="9629775"/>
              </a:tblGrid>
              <a:tr h="11817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既要认同本民族文化,又要尊重其他民族文化,相互借鉴,求同存异,共同促进人类文明繁荣进步。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44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遵循各民族文化一律平等的原则。在文化交流中,要尊重差异,理解个性,和睦相处,共同促进世界文化的繁荣。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23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创新文化传播方式,通过商业贸易、人口迁徙、教育等多种途径进行文化交流。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62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任务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倡导交流互鉴,既要吸收各国优秀文明成果,又要推动中华文化走向世界,做传播中华文化的使者,增强中华文化国际影响力。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p:nvPr>
            <p:custDataLst>
              <p:tags r:id="rId1"/>
            </p:custDataLst>
          </p:nvPr>
        </p:nvGraphicFramePr>
        <p:xfrm>
          <a:off x="981392" y="1035050"/>
          <a:ext cx="10612755" cy="4410075"/>
        </p:xfrm>
        <a:graphic>
          <a:graphicData uri="http://schemas.openxmlformats.org/drawingml/2006/table">
            <a:tbl>
              <a:tblPr firstRow="1" bandRow="1">
                <a:tableStyleId>{5940675A-B579-460E-94D1-54222C63F5DA}</a:tableStyleId>
              </a:tblPr>
              <a:tblGrid>
                <a:gridCol w="1051560"/>
                <a:gridCol w="9561195"/>
              </a:tblGrid>
              <a:tr h="12623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借助现代文化传播手段,充分利用报刊、广播、电视、网络等大众传媒进行文化交流。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685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坚持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①必须以世界优秀文化为营养,充分吸收外国文化的有益成果。②要以我为主,为我所用。③坚守中华文化立场、立足当代中国现实,结合当今时代条件。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91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反对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“封闭主义”“守旧主义”“民族虚无主义”“历史虚无主义”。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文化的多样性与文化传播</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689450" y="263401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文化的继承、发展与创新</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341421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4" name="矩形 3">
            <a:hlinkClick r:id="rId2" action="ppaction://hlinksldjump"/>
          </p:cNvPr>
          <p:cNvSpPr/>
          <p:nvPr/>
        </p:nvSpPr>
        <p:spPr>
          <a:xfrm>
            <a:off x="767555" y="408836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文化的多样性与文化传播</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a:hlinkClick r:id="rId2" action="ppaction://hlinksldjump"/>
          </p:cNvPr>
          <p:cNvSpPr/>
          <p:nvPr/>
        </p:nvSpPr>
        <p:spPr>
          <a:xfrm>
            <a:off x="767555" y="474050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传统文化的传承与创新</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8675" y="377825"/>
            <a:ext cx="10850880"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文化多样性与文化交流的关系</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1.文化多样性是文化交流的前提。各民族间经济的和政治的、历史的和地理的等多种因素的不同,决定了各民族文化之间存在着差异。这些差异使得世界文化呈现多姿多彩的景象,同时也为各民族在文化上的交流、借鉴提供了可能。</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2.尊重文化多样性,有利于促进文化交流。承认世界文化的多样性,尊重不同民族的文化,坚持各民族文化一律平等的原则,尊重差异、理解个性、和睦相处,有利于促进各民族在文化上的交流与合作,推动世界文化的繁荣和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0590" y="860425"/>
            <a:ext cx="10761980" cy="3969385"/>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3.文化交流是学习和吸收各民族优秀文化成果、发展本民族文化的过程,是不同民族文化之间相互借鉴、取长补短的过程,因此,开展文化交流有利于维护世界文化的多样性。</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特别提醒</a:t>
            </a:r>
            <a:r>
              <a:rPr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大众传媒是现代文化传播的主要手段。但大众传媒的出现并不意味着旧的传媒的消失,各种传媒都在文化传播中发挥着重要作用。</a:t>
            </a:r>
            <a:endParaRPr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40195"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文化的继承、发展与创新</a:t>
            </a:r>
          </a:p>
        </p:txBody>
      </p:sp>
      <p:sp>
        <p:nvSpPr>
          <p:cNvPr id="100" name="文本框 99"/>
          <p:cNvSpPr txBox="1"/>
          <p:nvPr/>
        </p:nvSpPr>
        <p:spPr>
          <a:xfrm>
            <a:off x="685165" y="655955"/>
            <a:ext cx="10616565" cy="396938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1.传统文化</a:t>
            </a:r>
            <a:r>
              <a:rPr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[2020天津高考第14题]</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(1)含义。</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传统文化是在长期历史发展中形成并保留在现实生活中的、具有相对稳定性的文化。</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(2)表现。</a:t>
            </a:r>
          </a:p>
          <a:p>
            <a:pPr indent="0" fontAlgn="auto">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879475" y="3862705"/>
          <a:ext cx="10689590" cy="2797810"/>
        </p:xfrm>
        <a:graphic>
          <a:graphicData uri="http://schemas.openxmlformats.org/drawingml/2006/table">
            <a:tbl>
              <a:tblPr firstRow="1" bandRow="1">
                <a:tableStyleId>{5940675A-B579-460E-94D1-54222C63F5DA}</a:tableStyleId>
              </a:tblPr>
              <a:tblGrid>
                <a:gridCol w="516255"/>
                <a:gridCol w="2266315"/>
                <a:gridCol w="1795780"/>
                <a:gridCol w="2403475"/>
                <a:gridCol w="3707765"/>
              </a:tblGrid>
              <a:tr h="578485">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传统习俗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传统建筑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传统文艺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93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在一定社会群体中约定俗成、世代相传的风尚、礼节和习惯。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建筑被称为凝固的艺术。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文学艺术被称为民族精神的火炬。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包括在长期历史积淀中形成的理论观点、学术思想和道德观念等。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818515" y="351790"/>
          <a:ext cx="10783570" cy="6263640"/>
        </p:xfrm>
        <a:graphic>
          <a:graphicData uri="http://schemas.openxmlformats.org/drawingml/2006/table">
            <a:tbl>
              <a:tblPr firstRow="1" bandRow="1">
                <a:tableStyleId>{5940675A-B579-460E-94D1-54222C63F5DA}</a:tableStyleId>
              </a:tblPr>
              <a:tblGrid>
                <a:gridCol w="513715"/>
                <a:gridCol w="2447290"/>
                <a:gridCol w="2269490"/>
                <a:gridCol w="2406015"/>
                <a:gridCol w="3147060"/>
              </a:tblGrid>
              <a:tr h="548640">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传统习俗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传统建筑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传统文艺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348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对人们的物质生活和精神生活产生持久的影响。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中国古代建筑在世界建筑史上写下了光辉的一页。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蕴藏着丰富的文化内涵,能够对人的发展产生影响。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对今天中国人的价值观念、生活方式和中国的社会发展具有深刻影响。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传统文化的基本形式之一。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展现中国传统文化的重要标志。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中华民族灿烂文化的重要组成部分。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已经成为中华文化中一个非常重要的组成部分。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342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典例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元宵节看花灯、吃汤圆,端午节赛龙舟、吃粽子等。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土楼、四合院等。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京剧、武术、书法等。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“大同”世界和“天下为公”的社会理想等。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2815" y="632460"/>
            <a:ext cx="9146540" cy="4615815"/>
          </a:xfrm>
          <a:prstGeom prst="rect">
            <a:avLst/>
          </a:prstGeom>
          <a:noFill/>
          <a:ln w="9525">
            <a:noFill/>
          </a:ln>
        </p:spPr>
        <p:txBody>
          <a:bodyPr wrap="square">
            <a:spAutoFit/>
          </a:bodyPr>
          <a:lstStyle/>
          <a:p>
            <a:pPr indent="0" fontAlgn="auto">
              <a:lnSpc>
                <a:spcPct val="150000"/>
              </a:lnSpc>
            </a:pPr>
            <a:r>
              <a:rPr lang="zh-CN" sz="2800" b="0">
                <a:latin typeface="微软雅黑" panose="020B0503020204020204" charset="-122"/>
                <a:ea typeface="微软雅黑" panose="020B0503020204020204" charset="-122"/>
                <a:cs typeface="微软雅黑" panose="020B0503020204020204" charset="-122"/>
              </a:rPr>
              <a:t>(</a:t>
            </a:r>
            <a:r>
              <a:rPr lang="en-US" altLang="zh-CN" sz="2800" b="0">
                <a:latin typeface="微软雅黑" panose="020B0503020204020204" charset="-122"/>
                <a:ea typeface="微软雅黑" panose="020B0503020204020204" charset="-122"/>
                <a:cs typeface="微软雅黑" panose="020B0503020204020204" charset="-122"/>
              </a:rPr>
              <a:t>3</a:t>
            </a:r>
            <a:r>
              <a:rPr lang="zh-CN" sz="2800" b="0">
                <a:latin typeface="微软雅黑" panose="020B0503020204020204" charset="-122"/>
                <a:ea typeface="微软雅黑" panose="020B0503020204020204" charset="-122"/>
                <a:cs typeface="微软雅黑" panose="020B0503020204020204" charset="-122"/>
              </a:rPr>
              <a:t>)特征。</a:t>
            </a: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1206817" y="1507490"/>
          <a:ext cx="10226675" cy="4023995"/>
        </p:xfrm>
        <a:graphic>
          <a:graphicData uri="http://schemas.openxmlformats.org/drawingml/2006/table">
            <a:tbl>
              <a:tblPr firstRow="1" bandRow="1">
                <a:tableStyleId>{5940675A-B579-460E-94D1-54222C63F5DA}</a:tableStyleId>
              </a:tblPr>
              <a:tblGrid>
                <a:gridCol w="2000885"/>
                <a:gridCol w="8225790"/>
              </a:tblGrid>
              <a:tr h="6292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阐释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94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相对稳定性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传统文化在世代相传中保留着其基本特征。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04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鲜明的民族性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传统文化具有鲜明的民族特色、民族风格和民族气派,是维系民族生存和发展的精神纽带。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47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时代的发展性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传统文化的具体内涵能够因时而变,随着社会经济政治的发展而获得新的内涵。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2815" y="632460"/>
            <a:ext cx="10711815" cy="3969385"/>
          </a:xfrm>
          <a:prstGeom prst="rect">
            <a:avLst/>
          </a:prstGeom>
          <a:noFill/>
          <a:ln w="9525">
            <a:noFill/>
          </a:ln>
        </p:spPr>
        <p:txBody>
          <a:bodyPr wrap="square">
            <a:spAutoFit/>
          </a:bodyPr>
          <a:lstStyle/>
          <a:p>
            <a:pPr indent="0" algn="just" fontAlgn="auto">
              <a:lnSpc>
                <a:spcPct val="150000"/>
              </a:lnSpc>
            </a:pPr>
            <a:r>
              <a:rPr lang="zh-CN" sz="2800" b="0">
                <a:latin typeface="微软雅黑" panose="020B0503020204020204" charset="-122"/>
                <a:ea typeface="微软雅黑" panose="020B0503020204020204" charset="-122"/>
                <a:cs typeface="微软雅黑" panose="020B0503020204020204" charset="-122"/>
              </a:rPr>
              <a:t>(</a:t>
            </a:r>
            <a:r>
              <a:rPr lang="en-US" altLang="zh-CN" sz="2800" b="0">
                <a:latin typeface="微软雅黑" panose="020B0503020204020204" charset="-122"/>
                <a:ea typeface="微软雅黑" panose="020B0503020204020204" charset="-122"/>
                <a:cs typeface="微软雅黑" panose="020B0503020204020204" charset="-122"/>
              </a:rPr>
              <a:t>4</a:t>
            </a:r>
            <a:r>
              <a:rPr lang="zh-CN" sz="2800" b="0">
                <a:latin typeface="微软雅黑" panose="020B0503020204020204" charset="-122"/>
                <a:ea typeface="微软雅黑" panose="020B0503020204020204" charset="-122"/>
                <a:cs typeface="微软雅黑" panose="020B0503020204020204" charset="-122"/>
              </a:rPr>
              <a:t>)影响(双重作用)。</a:t>
            </a:r>
          </a:p>
          <a:p>
            <a:pPr indent="0" algn="just" fontAlgn="auto">
              <a:lnSpc>
                <a:spcPct val="150000"/>
              </a:lnSpc>
            </a:pPr>
            <a:r>
              <a:rPr lang="zh-CN" sz="2800" b="0">
                <a:latin typeface="微软雅黑" panose="020B0503020204020204" charset="-122"/>
                <a:ea typeface="微软雅黑" panose="020B0503020204020204" charset="-122"/>
                <a:cs typeface="微软雅黑" panose="020B0503020204020204" charset="-122"/>
              </a:rPr>
              <a:t>①在社会发展过程中,随着生产力的发展和经济、政治的变化,传统文化如果能顺应社会生活的变迁,不断满足人们日益增长的精神需求,就能对社会与人的发展起积极作用。</a:t>
            </a:r>
          </a:p>
          <a:p>
            <a:pPr indent="0" algn="just" fontAlgn="auto">
              <a:lnSpc>
                <a:spcPct val="150000"/>
              </a:lnSpc>
            </a:pPr>
            <a:r>
              <a:rPr lang="zh-CN" sz="2800" b="0">
                <a:latin typeface="微软雅黑" panose="020B0503020204020204" charset="-122"/>
                <a:ea typeface="微软雅黑" panose="020B0503020204020204" charset="-122"/>
                <a:cs typeface="微软雅黑" panose="020B0503020204020204" charset="-122"/>
              </a:rPr>
              <a:t>②如果一成不变,传统文化也会起阻碍社会进步、妨害人的发展的消极作用。</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4230" y="570865"/>
            <a:ext cx="10875645"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把握传统文化的内涵要注意三点</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1.传统文化是在历史发展中形成的,是人们在历史实践活动中创造的,它渗透在现实生活的各个领域。</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2.传统文化的“稳定性”是“相对稳定”而非“永恒不变”,传统文化的相对稳定性是指传统文化在世界代相传中保留着其基本特征,它的具体内涵则能够与时俱进。</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3.传统文化具有民族性并不意味着不同民族间的传统文化不具有共同的东西。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6620" y="620395"/>
            <a:ext cx="10647680" cy="4615815"/>
          </a:xfrm>
          <a:prstGeom prst="rect">
            <a:avLst/>
          </a:prstGeom>
          <a:noFill/>
          <a:ln w="9525">
            <a:noFill/>
          </a:ln>
        </p:spPr>
        <p:txBody>
          <a:bodyPr wrap="square">
            <a:spAutoFit/>
          </a:bodyPr>
          <a:lstStyle/>
          <a:p>
            <a:pPr indent="0" algn="just" fontAlgn="auto">
              <a:lnSpc>
                <a:spcPct val="150000"/>
              </a:lnSpc>
            </a:pPr>
            <a:r>
              <a:rPr lang="en-US" sz="2800" b="1">
                <a:solidFill>
                  <a:schemeClr val="tx1"/>
                </a:solidFill>
                <a:latin typeface="微软雅黑" panose="020B0503020204020204" charset="-122"/>
                <a:ea typeface="微软雅黑" panose="020B0503020204020204" charset="-122"/>
                <a:cs typeface="微软雅黑" panose="020B0503020204020204" charset="-122"/>
              </a:rPr>
              <a:t>2.</a:t>
            </a:r>
            <a:r>
              <a:rPr sz="2800" b="1">
                <a:solidFill>
                  <a:schemeClr val="tx1"/>
                </a:solidFill>
                <a:latin typeface="微软雅黑" panose="020B0503020204020204" charset="-122"/>
                <a:ea typeface="微软雅黑" panose="020B0503020204020204" charset="-122"/>
                <a:cs typeface="微软雅黑" panose="020B0503020204020204" charset="-122"/>
              </a:rPr>
              <a:t>正确对待传统文化</a:t>
            </a:r>
            <a:r>
              <a:rPr sz="2800" b="0">
                <a:solidFill>
                  <a:schemeClr val="tx1"/>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[2019全国卷Ⅰ第40题第(1)问]</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(1)正确态度:“取其精华、去其糟粕”,批判继承,古为今用。</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　　对于传统文化中符合社会发展要求的、积极向上的内容,应该继续保持和发扬;对于传统文化中不符合社会发展要求的、落后的、腐朽的东西,必须“移风易俗”,自觉地加以改造或剔除。</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(2)正确方向:反对拒绝接受新文化的“守旧主义”和根本否定传统文化的“历史虚无主义”。</a:t>
            </a:r>
            <a:endParaRPr lang="zh-CN" sz="2800"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4555" y="340995"/>
            <a:ext cx="9146540" cy="203009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3.文化继承与文化发展</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(1)文化继承与文化发展的关系。</a:t>
            </a:r>
          </a:p>
          <a:p>
            <a:pPr indent="0" algn="just"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1085532" y="1740535"/>
          <a:ext cx="10391775" cy="3865245"/>
        </p:xfrm>
        <a:graphic>
          <a:graphicData uri="http://schemas.openxmlformats.org/drawingml/2006/table">
            <a:tbl>
              <a:tblPr firstRow="1" bandRow="1">
                <a:tableStyleId>{5940675A-B579-460E-94D1-54222C63F5DA}</a:tableStyleId>
              </a:tblPr>
              <a:tblGrid>
                <a:gridCol w="1096645"/>
                <a:gridCol w="4599940"/>
                <a:gridCol w="4695190"/>
              </a:tblGrid>
              <a:tr h="5524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文化继承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85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传统文化中有符合社会发展要求的、积极向上的内容,它们是中华民族的智慧结晶,是祖先留给后代子孙宝贵的精神财富。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生产力与生产关系的矛盾运动、科学技术的进步、思想运动等因素共同作用,推动传统文化发展。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42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取其精华、去其糟粕;批判继承,古为今用。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推陈出新,革故鼎新。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1109662" y="563880"/>
          <a:ext cx="10455275" cy="6022340"/>
        </p:xfrm>
        <a:graphic>
          <a:graphicData uri="http://schemas.openxmlformats.org/drawingml/2006/table">
            <a:tbl>
              <a:tblPr firstRow="1" bandRow="1">
                <a:tableStyleId>{5940675A-B579-460E-94D1-54222C63F5DA}</a:tableStyleId>
              </a:tblPr>
              <a:tblGrid>
                <a:gridCol w="1103630"/>
                <a:gridCol w="4781550"/>
                <a:gridCol w="4570095"/>
              </a:tblGrid>
              <a:tr h="6343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文化继承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185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辩证地认识传统文化在现实生活中的作用,分辨其中的精华和糟粕。对于符合社会发展要求的、积极向上的内容,应该继续保持和发扬;对于不符合社会发展要求的、落后的、腐朽的东西,要加以改造或剔除。</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在继承的基础上发展,在发展的过程中继承,不断革除旧文化,推出体现时代精神的新文化。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93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继承是发展的必要前提,发展是继承的必然要求。继承与发展是同一个过程的两个方面。文化在继承的基础上发展,在发展的过程中继承。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689450" y="24691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措施类试题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309226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375625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推动黄河流域生态保护和高质量发展</a:t>
            </a:r>
          </a:p>
        </p:txBody>
      </p:sp>
      <p:sp>
        <p:nvSpPr>
          <p:cNvPr id="6" name="矩形 5">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3125" y="254635"/>
            <a:ext cx="10803255" cy="5908040"/>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分辨“取其精华、去其糟粕”与“推陈出新、革故鼎新”</a:t>
            </a:r>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　“取其精华、去其糟粕”强调对待传统文化的正确态度,是改造传统文化的过程。“推陈出新、革故鼎新”强调对文化的继承、发展和创新,是在创造中继承,在推陈中出新,创造出既具有时代精神,又具有中国特色的社会主义新文化的过程。“取其精华、去其糟粕”是“推陈出新、革故鼎新”的前提和基础,“推陈出新、革故鼎新”是“取其精华、去其糟粕”的必然要求。从一定意义上可以说二者是一个前后相继、不可分割的过程。</a:t>
            </a:r>
            <a:endParaRPr lang="en-US" altLang="en-US"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95" y="384175"/>
            <a:ext cx="10854690" cy="5908040"/>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1.文化传承≠文化继承,文化传承包括文化继承和文化发展两个方面。</a:t>
            </a:r>
          </a:p>
          <a:p>
            <a:pPr indent="0" fontAlgn="auto">
              <a:lnSpc>
                <a:spcPct val="150000"/>
              </a:lnSpc>
            </a:pPr>
            <a:r>
              <a:rPr lang="en-US" altLang="en-US" sz="2800" b="0">
                <a:latin typeface="微软雅黑" panose="020B0503020204020204" charset="-122"/>
                <a:ea typeface="微软雅黑" panose="020B0503020204020204" charset="-122"/>
                <a:cs typeface="微软雅黑" panose="020B0503020204020204" charset="-122"/>
              </a:rPr>
              <a:t>2.新的文化取代旧的文化不一定是文化的发展。文化的发展是一个“推陈出新、革故鼎新”的过程,表现为新的文化取代旧的文化。但新的文化取代旧的文化不一定是文化发展,发展是事物的前进与上升,只有健康的、先进的新文化取代落后的、腐朽的旧文化才是文化发展。</a:t>
            </a:r>
          </a:p>
          <a:p>
            <a:pPr indent="0" fontAlgn="auto">
              <a:lnSpc>
                <a:spcPct val="150000"/>
              </a:lnSpc>
            </a:pPr>
            <a:r>
              <a:rPr lang="en-US" altLang="en-US" sz="2800">
                <a:latin typeface="微软雅黑" panose="020B0503020204020204" charset="-122"/>
                <a:ea typeface="微软雅黑" panose="020B0503020204020204" charset="-122"/>
                <a:cs typeface="微软雅黑" panose="020B0503020204020204" charset="-122"/>
                <a:sym typeface="+mn-ea"/>
              </a:rPr>
              <a:t>3.继承传统文化≠承袭传统文化。传统文化中精华与糟粕并存,对于符合社会发展要求的、积极向上的内容,要予以保留并发扬光大,对于不符合社会发展要求的糟粕性内容,必须加以改造或剔除。</a:t>
            </a:r>
            <a:endParaRPr lang="en-US" altLang="en-US"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9955" y="534670"/>
            <a:ext cx="10764520" cy="5908040"/>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(2)中华优秀传统文化的创造性转化和创新性发展的要求。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①坚持古为今用、推陈出新,有鉴别地加以对待,有批判地予以继承,努力用中华民族创造的一切精神财富来以文化人、以文育人。</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②实现中华优秀传统文化创造性转化,必须按照当今时代的特点和要求,对传统文化中有借鉴意义的内涵和陈旧的呈现形式予以改造,转化为符合时代特点和要求的新内涵和新的呈现形式,使之与当代文化相适应、与现代社会相协调。</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③实现中华优秀传统文化创新性发展,必须按照当今时代社会生活和社会实践的进步和发展,对中华优秀传统文化的内容进行补充、拓展</a:t>
            </a:r>
            <a:endParaRPr lang="en-US" altLang="en-US"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8990" y="534670"/>
            <a:ext cx="10751185" cy="5908040"/>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和完善,有损有益,使之成为符合当今时代实践和社会发展要求的新文化。</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④推动中华优秀传统文化创造性(新的内涵、新的呈现形式)转化、创新性(新文化)发展,要继承革命文化,发展社会主义先进文化,不忘本来、吸收外来、面向未来,更好构筑中国精神、中国价值、中国力量,为人民提供精神指引。</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⑤从途径上看:以人们喜闻乐见、具有广泛参与性的方式推广开来,把既继承传统又弘扬时代精神、既立足本国又面向世界的当代中国文化创新成果传播出去。</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3125" y="193675"/>
            <a:ext cx="10299065" cy="1383665"/>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1">
                <a:latin typeface="微软雅黑" panose="020B0503020204020204" charset="-122"/>
                <a:ea typeface="微软雅黑" panose="020B0503020204020204" charset="-122"/>
                <a:cs typeface="微软雅黑" panose="020B0503020204020204" charset="-122"/>
              </a:rPr>
              <a:t>中华优秀传统文化的当代价值</a:t>
            </a:r>
          </a:p>
          <a:p>
            <a:pPr indent="0" fontAlgn="auto">
              <a:lnSpc>
                <a:spcPct val="150000"/>
              </a:lnSpc>
            </a:pPr>
            <a:r>
              <a:rPr lang="zh-CN"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46442" y="924560"/>
          <a:ext cx="11076305" cy="5735955"/>
        </p:xfrm>
        <a:graphic>
          <a:graphicData uri="http://schemas.openxmlformats.org/drawingml/2006/table">
            <a:tbl>
              <a:tblPr firstRow="1" bandRow="1">
                <a:tableStyleId>{5940675A-B579-460E-94D1-54222C63F5DA}</a:tableStyleId>
              </a:tblPr>
              <a:tblGrid>
                <a:gridCol w="1940560"/>
                <a:gridCol w="4444365"/>
                <a:gridCol w="4691380"/>
              </a:tblGrid>
              <a:tr h="5746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879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中华民族共同体意识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中华文化是中华民族共同的精神标识,涵养着中华民族共同的价值观。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传承和弘扬中华优秀传统文化,能够激发民族自信心和自豪感,有助于促进民族团结,维护国家的安全和统一,铸牢中华民族共同体意识。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7337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中国和世界发展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中华优秀传统文化蕴含诸如革故鼎新、与时俱进的思想,脚踏实地、实事求是的思想,惠民利民、安民富民的思想,道法自然、天人合一的思想等。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这些思想能够为解决当代中国和世界发展中的许多问题提供有益借鉴。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85482" y="936625"/>
          <a:ext cx="11076305" cy="2874010"/>
        </p:xfrm>
        <a:graphic>
          <a:graphicData uri="http://schemas.openxmlformats.org/drawingml/2006/table">
            <a:tbl>
              <a:tblPr firstRow="1" bandRow="1">
                <a:tableStyleId>{5940675A-B579-460E-94D1-54222C63F5DA}</a:tableStyleId>
              </a:tblPr>
              <a:tblGrid>
                <a:gridCol w="1940560"/>
                <a:gridCol w="4444365"/>
                <a:gridCol w="4691380"/>
              </a:tblGrid>
              <a:tr h="5746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993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国际关系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中华优秀传统文化强调求同存异、和而不同、和平发展。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这些思想观念有助于正确认识和处理国际关系,推动建立以合作共赢为核心的新型国际关系,构建人类命运共同体。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0425" y="511175"/>
            <a:ext cx="9146540" cy="73723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4.</a:t>
            </a:r>
            <a:r>
              <a:rPr sz="2800" b="1">
                <a:latin typeface="微软雅黑" panose="020B0503020204020204" charset="-122"/>
                <a:ea typeface="微软雅黑" panose="020B0503020204020204" charset="-122"/>
                <a:cs typeface="微软雅黑" panose="020B0503020204020204" charset="-122"/>
              </a:rPr>
              <a:t>影响文化发展的重要因素</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1013142" y="1302385"/>
          <a:ext cx="10614660" cy="4609465"/>
        </p:xfrm>
        <a:graphic>
          <a:graphicData uri="http://schemas.openxmlformats.org/drawingml/2006/table">
            <a:tbl>
              <a:tblPr firstRow="1" bandRow="1">
                <a:tableStyleId>{5940675A-B579-460E-94D1-54222C63F5DA}</a:tableStyleId>
              </a:tblPr>
              <a:tblGrid>
                <a:gridCol w="584835"/>
                <a:gridCol w="1390015"/>
                <a:gridCol w="4825365"/>
                <a:gridCol w="3814445"/>
              </a:tblGrid>
              <a:tr h="95885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阐释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发展文化的措施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506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外部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生产力与生产关系的矛盾运动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决定着社会制度的变化,也决定着文化的发展方向: </a:t>
                      </a:r>
                    </a:p>
                    <a:p>
                      <a:pPr indent="0" algn="just"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 </a:t>
                      </a:r>
                    </a:p>
                  </a:txBody>
                  <a:tcPr marL="11429" marR="11429"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大力发展生产力,深化文化体制改革。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pic>
        <p:nvPicPr>
          <p:cNvPr id="5" name="图片 4"/>
          <p:cNvPicPr>
            <a:picLocks noChangeAspect="1"/>
          </p:cNvPicPr>
          <p:nvPr/>
        </p:nvPicPr>
        <p:blipFill>
          <a:blip r:embed="rId4"/>
          <a:stretch>
            <a:fillRect/>
          </a:stretch>
        </p:blipFill>
        <p:spPr>
          <a:xfrm>
            <a:off x="3317240" y="3855720"/>
            <a:ext cx="4232910" cy="1905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612457" y="610235"/>
          <a:ext cx="11014075" cy="5702300"/>
        </p:xfrm>
        <a:graphic>
          <a:graphicData uri="http://schemas.openxmlformats.org/drawingml/2006/table">
            <a:tbl>
              <a:tblPr firstRow="1" bandRow="1">
                <a:tableStyleId>{5940675A-B579-460E-94D1-54222C63F5DA}</a:tableStyleId>
              </a:tblPr>
              <a:tblGrid>
                <a:gridCol w="704215"/>
                <a:gridCol w="1434465"/>
                <a:gridCol w="4859020"/>
                <a:gridCol w="4016375"/>
              </a:tblGrid>
              <a:tr h="49403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阐释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发展文化的措施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6761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科学技术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科学技术的进步是推动文化发展的重要因素;现代信息技术的运用,使收集、选择、传递、储存文化资源的手段和方式发生了根本变革。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大力发展科学技术,为文化发展提供技术支撑。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3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思想运动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往往催生社会变革,促进文化发展。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a:buNone/>
                      </a:pPr>
                      <a:r>
                        <a:rPr lang="en-US" sz="2400" b="0">
                          <a:solidFill>
                            <a:srgbClr val="000000"/>
                          </a:solidFill>
                          <a:latin typeface="微软雅黑" panose="020B0503020204020204" charset="-122"/>
                          <a:ea typeface="微软雅黑" panose="020B0503020204020204" charset="-122"/>
                          <a:cs typeface="NEU-BZ-S92" charset="0"/>
                        </a:rPr>
                        <a:t>不断解放思想。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393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教育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教育是人类特有的传承文化的能动性活动,具有选择、传递、创造文化的特定功能。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大力发展教育事业。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125" y="266700"/>
            <a:ext cx="1029906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1">
                <a:latin typeface="微软雅黑" panose="020B0503020204020204" charset="-122"/>
                <a:ea typeface="微软雅黑" panose="020B0503020204020204" charset="-122"/>
                <a:cs typeface="微软雅黑" panose="020B0503020204020204" charset="-122"/>
              </a:rPr>
              <a:t>全面认识教育对文化的作用</a:t>
            </a:r>
            <a:r>
              <a:rPr lang="zh-CN"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847407" y="1156970"/>
          <a:ext cx="10674985" cy="4133215"/>
        </p:xfrm>
        <a:graphic>
          <a:graphicData uri="http://schemas.openxmlformats.org/drawingml/2006/table">
            <a:tbl>
              <a:tblPr firstRow="1" bandRow="1">
                <a:tableStyleId>{5940675A-B579-460E-94D1-54222C63F5DA}</a:tableStyleId>
              </a:tblPr>
              <a:tblGrid>
                <a:gridCol w="1619250"/>
                <a:gridCol w="9055735"/>
              </a:tblGrid>
              <a:tr h="1413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对文化交流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教育是文化传播的重要途径之一。教育作为一种更为直接的文化传播方式,能够促进民族文化交流,发展本民族文化和繁荣世界文化。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46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对文化传承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教育作为人类特有的传承文化的能动性活动,具有选择、传递、创造文化的特定功能,在人的教化与培育上始终扮演着重要的角色。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50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对民族振兴和个人素质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教育是民族振兴和社会进步的基石;教育有利于提高公民的思想道德修养和科学素养,促进人的全面发展。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7070" y="151765"/>
            <a:ext cx="11021060" cy="6554470"/>
          </a:xfrm>
          <a:prstGeom prst="rect">
            <a:avLst/>
          </a:prstGeom>
          <a:noFill/>
          <a:ln w="9525">
            <a:noFill/>
          </a:ln>
        </p:spPr>
        <p:txBody>
          <a:bodyPr wrap="square">
            <a:spAutoFit/>
          </a:bodyPr>
          <a:lstStyle/>
          <a:p>
            <a:pPr indent="0" algn="just" fontAlgn="auto">
              <a:lnSpc>
                <a:spcPct val="150000"/>
              </a:lnSpc>
            </a:pPr>
            <a:r>
              <a:rPr lang="en-US" sz="2800" b="1">
                <a:solidFill>
                  <a:schemeClr val="tx1"/>
                </a:solidFill>
                <a:latin typeface="微软雅黑" panose="020B0503020204020204" charset="-122"/>
                <a:ea typeface="微软雅黑" panose="020B0503020204020204" charset="-122"/>
                <a:cs typeface="微软雅黑" panose="020B0503020204020204" charset="-122"/>
              </a:rPr>
              <a:t>5.</a:t>
            </a:r>
            <a:r>
              <a:rPr sz="2800" b="1">
                <a:solidFill>
                  <a:schemeClr val="tx1"/>
                </a:solidFill>
                <a:latin typeface="微软雅黑" panose="020B0503020204020204" charset="-122"/>
                <a:ea typeface="微软雅黑" panose="020B0503020204020204" charset="-122"/>
                <a:cs typeface="微软雅黑" panose="020B0503020204020204" charset="-122"/>
              </a:rPr>
              <a:t>文化创新</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　　文化创新的源泉和动力:社会实践。</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(1)社会实践是文化创新的源泉。</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     离开了社会实践,文化就会成为无源之水、无本之木,人们就不能进行有价值的文化创造。</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(2)社会实践是文化创新的动力。</a:t>
            </a:r>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①社会实践中不断出现新情况,提出新问题,需要文化不断创新,以适应新情况,回答新问题。</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②社会实践的发展,为文化创新提供了更为丰富的资源,准备了更加充足的条件。</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88010" y="911860"/>
            <a:ext cx="10680700" cy="395605"/>
          </a:xfrm>
          <a:prstGeom prst="rect">
            <a:avLst/>
          </a:prstGeom>
        </p:spPr>
      </p:pic>
      <p:graphicFrame>
        <p:nvGraphicFramePr>
          <p:cNvPr id="3" name="表格 2"/>
          <p:cNvGraphicFramePr/>
          <p:nvPr>
            <p:custDataLst>
              <p:tags r:id="rId1"/>
            </p:custDataLst>
          </p:nvPr>
        </p:nvGraphicFramePr>
        <p:xfrm>
          <a:off x="575945" y="1307465"/>
          <a:ext cx="10692765" cy="4993640"/>
        </p:xfrm>
        <a:graphic>
          <a:graphicData uri="http://schemas.openxmlformats.org/drawingml/2006/table">
            <a:tbl>
              <a:tblPr firstRow="1" bandRow="1">
                <a:tableStyleId>{5940675A-B579-460E-94D1-54222C63F5DA}</a:tableStyleId>
              </a:tblPr>
              <a:tblGrid>
                <a:gridCol w="3107055"/>
                <a:gridCol w="1989455"/>
                <a:gridCol w="1821815"/>
                <a:gridCol w="1628775"/>
                <a:gridCol w="2145665"/>
              </a:tblGrid>
              <a:tr h="1672590">
                <a:tc>
                  <a:txBody>
                    <a:bodyPr/>
                    <a:lstStyle/>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感悟世界文化的多样性,理解文化多样性的价值,明确文化交流互鉴的途径和意义。</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NEU-BZ-S92" charset="0"/>
                        </a:rPr>
                        <a:t>文化的多样性与文化传播</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NEU-BZ-S92" charset="0"/>
                        </a:rPr>
                        <a:t>文化的多样性与文化传播</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2020全国卷Ⅲ,</a:t>
                      </a:r>
                    </a:p>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T20</a:t>
                      </a:r>
                    </a:p>
                    <a:p>
                      <a:pPr indent="0" algn="just" fontAlgn="auto">
                        <a:lnSpc>
                          <a:spcPct val="15000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2020山东高考,</a:t>
                      </a:r>
                    </a:p>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T11</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1800" b="0" spc="-100">
                          <a:solidFill>
                            <a:srgbClr val="000000"/>
                          </a:solidFill>
                          <a:uFillTx/>
                          <a:latin typeface="微软雅黑" panose="020B0503020204020204" charset="-122"/>
                          <a:ea typeface="微软雅黑" panose="020B0503020204020204" charset="-122"/>
                          <a:cs typeface="微软雅黑" panose="020B0503020204020204" charset="-122"/>
                        </a:rPr>
                        <a:t>认同我国在文化传承与创新方面的政策,认同我国的优秀传统文化;正确对待不同民族的文化,尊重文化多样性。科学认识文化的传承与创新;积极主动参与文化传播和文化创新,自觉做传播中华文化的使者、传承中华优秀传统文化的志愿者。</a:t>
                      </a:r>
                      <a:endParaRPr lang="en-US" altLang="en-US" sz="18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21050">
                <a:tc>
                  <a:txBody>
                    <a:bodyPr/>
                    <a:lstStyle/>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辩证地看待传统文化,领会对中华优秀传统文化进行创造性转化、创新性发展的重要意义。探究文化创新的动力和途径。</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NEU-BZ-S92" charset="0"/>
                        </a:rPr>
                        <a:t>文化的继承、发展与创新</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NEU-BZ-S92" charset="0"/>
                        </a:rPr>
                        <a:t>传统文化的传承与创新</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2020全国卷Ⅱ,</a:t>
                      </a:r>
                    </a:p>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T20</a:t>
                      </a:r>
                    </a:p>
                    <a:p>
                      <a:pPr indent="0" algn="just" fontAlgn="auto">
                        <a:lnSpc>
                          <a:spcPct val="15000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2020全国卷Ⅲ,</a:t>
                      </a:r>
                    </a:p>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T20</a:t>
                      </a:r>
                      <a:endParaRPr lang="en-US" sz="1800" b="0" spc="-130">
                        <a:solidFill>
                          <a:srgbClr val="000000"/>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buNone/>
                      </a:pPr>
                      <a:r>
                        <a:rPr lang="en-US" sz="1800" b="0" spc="-130">
                          <a:solidFill>
                            <a:srgbClr val="000000"/>
                          </a:solidFill>
                          <a:uFillTx/>
                          <a:latin typeface="微软雅黑" panose="020B0503020204020204" charset="-122"/>
                          <a:ea typeface="微软雅黑" panose="020B0503020204020204" charset="-122"/>
                          <a:cs typeface="NEU-BZ-S92" charset="0"/>
                        </a:rPr>
                        <a:t>2019天津高考,</a:t>
                      </a:r>
                    </a:p>
                    <a:p>
                      <a:pPr indent="0" algn="just" fontAlgn="auto">
                        <a:lnSpc>
                          <a:spcPct val="15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0735" y="674370"/>
            <a:ext cx="10806430" cy="3969385"/>
          </a:xfrm>
          <a:prstGeom prst="rect">
            <a:avLst/>
          </a:prstGeom>
          <a:noFill/>
          <a:ln w="9525">
            <a:noFill/>
          </a:ln>
        </p:spPr>
        <p:txBody>
          <a:bodyPr wrap="square">
            <a:spAutoFit/>
          </a:bodyPr>
          <a:lstStyle/>
          <a:p>
            <a:pPr indent="0" algn="just" fontAlgn="auto">
              <a:lnSpc>
                <a:spcPct val="150000"/>
              </a:lnSpc>
            </a:pPr>
            <a:r>
              <a:rPr sz="2800" b="1">
                <a:solidFill>
                  <a:schemeClr val="tx1"/>
                </a:solidFill>
                <a:latin typeface="微软雅黑" panose="020B0503020204020204" charset="-122"/>
                <a:ea typeface="微软雅黑" panose="020B0503020204020204" charset="-122"/>
                <a:cs typeface="微软雅黑" panose="020B0503020204020204" charset="-122"/>
              </a:rPr>
              <a:t>6.文化创新的意义</a:t>
            </a:r>
            <a:endParaRPr sz="2800" b="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(1)文化创新可以推动社会实践的发展。</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    文化源于社会实践,又引导、制约着社会实践的发展。推动社会实践的发展,是文化创新的根本目的,也是检验文化创新的根本标准。</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(2)文化创新能够促进民族文化的繁荣。</a:t>
            </a:r>
          </a:p>
          <a:p>
            <a:pPr indent="0" algn="just"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    文化创新,是一个民族的文化永葆生命力和富有凝聚力的重要保证。</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0735" y="674370"/>
            <a:ext cx="11008360" cy="2030095"/>
          </a:xfrm>
          <a:prstGeom prst="rect">
            <a:avLst/>
          </a:prstGeom>
          <a:noFill/>
          <a:ln w="9525">
            <a:noFill/>
          </a:ln>
        </p:spPr>
        <p:txBody>
          <a:bodyPr wrap="square">
            <a:spAutoFit/>
          </a:bodyPr>
          <a:lstStyle/>
          <a:p>
            <a:pPr indent="0" fontAlgn="auto">
              <a:lnSpc>
                <a:spcPct val="150000"/>
              </a:lnSpc>
            </a:pPr>
            <a:r>
              <a:rPr lang="en-US" sz="2800" b="1">
                <a:solidFill>
                  <a:schemeClr val="tx1"/>
                </a:solidFill>
                <a:latin typeface="微软雅黑" panose="020B0503020204020204" charset="-122"/>
                <a:ea typeface="微软雅黑" panose="020B0503020204020204" charset="-122"/>
                <a:cs typeface="微软雅黑" panose="020B0503020204020204" charset="-122"/>
              </a:rPr>
              <a:t>7</a:t>
            </a:r>
            <a:r>
              <a:rPr sz="2800" b="1">
                <a:solidFill>
                  <a:schemeClr val="tx1"/>
                </a:solidFill>
                <a:latin typeface="微软雅黑" panose="020B0503020204020204" charset="-122"/>
                <a:ea typeface="微软雅黑" panose="020B0503020204020204" charset="-122"/>
                <a:cs typeface="微软雅黑" panose="020B0503020204020204" charset="-122"/>
              </a:rPr>
              <a:t>.文化创新的主体</a:t>
            </a:r>
          </a:p>
          <a:p>
            <a:pPr indent="0" fontAlgn="auto">
              <a:lnSpc>
                <a:spcPct val="150000"/>
              </a:lnSpc>
            </a:pPr>
            <a:r>
              <a:rPr sz="2800" b="0">
                <a:solidFill>
                  <a:schemeClr val="tx1"/>
                </a:solidFill>
                <a:latin typeface="微软雅黑" panose="020B0503020204020204" charset="-122"/>
                <a:ea typeface="微软雅黑" panose="020B0503020204020204" charset="-122"/>
                <a:cs typeface="微软雅黑" panose="020B0503020204020204" charset="-122"/>
              </a:rPr>
              <a:t>    人民群众是社会实践的主体,也是文化创造的主体。</a:t>
            </a:r>
          </a:p>
          <a:p>
            <a:pPr indent="0" fontAlgn="auto">
              <a:lnSpc>
                <a:spcPct val="150000"/>
              </a:lnSpc>
            </a:pPr>
            <a:r>
              <a:rPr sz="2800" b="1">
                <a:solidFill>
                  <a:schemeClr val="tx1"/>
                </a:solidFill>
                <a:latin typeface="微软雅黑" panose="020B0503020204020204" charset="-122"/>
                <a:ea typeface="微软雅黑" panose="020B0503020204020204" charset="-122"/>
                <a:cs typeface="微软雅黑" panose="020B0503020204020204" charset="-122"/>
              </a:rPr>
              <a:t>8.坚持文化创新的正确方向</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2" name="图片 1"/>
          <p:cNvPicPr>
            <a:picLocks noChangeAspect="1"/>
          </p:cNvPicPr>
          <p:nvPr/>
        </p:nvPicPr>
        <p:blipFill>
          <a:blip r:embed="rId3"/>
          <a:stretch>
            <a:fillRect/>
          </a:stretch>
        </p:blipFill>
        <p:spPr>
          <a:xfrm>
            <a:off x="995045" y="2795905"/>
            <a:ext cx="9182100" cy="30384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0735" y="577215"/>
            <a:ext cx="10591800" cy="737235"/>
          </a:xfrm>
          <a:prstGeom prst="rect">
            <a:avLst/>
          </a:prstGeom>
          <a:noFill/>
          <a:ln w="9525">
            <a:noFill/>
          </a:ln>
        </p:spPr>
        <p:txBody>
          <a:bodyPr wrap="square">
            <a:spAutoFit/>
          </a:bodyPr>
          <a:lstStyle/>
          <a:p>
            <a:pPr indent="0" fontAlgn="auto">
              <a:lnSpc>
                <a:spcPct val="150000"/>
              </a:lnSpc>
            </a:pPr>
            <a:r>
              <a:rPr lang="en-US" sz="2800" b="1">
                <a:solidFill>
                  <a:schemeClr val="tx1"/>
                </a:solidFill>
                <a:latin typeface="微软雅黑" panose="020B0503020204020204" charset="-122"/>
                <a:ea typeface="微软雅黑" panose="020B0503020204020204" charset="-122"/>
                <a:cs typeface="微软雅黑" panose="020B0503020204020204" charset="-122"/>
              </a:rPr>
              <a:t>9.</a:t>
            </a:r>
            <a:r>
              <a:rPr sz="2800" b="1">
                <a:solidFill>
                  <a:schemeClr val="tx1"/>
                </a:solidFill>
                <a:latin typeface="微软雅黑" panose="020B0503020204020204" charset="-122"/>
                <a:ea typeface="微软雅黑" panose="020B0503020204020204" charset="-122"/>
                <a:cs typeface="微软雅黑" panose="020B0503020204020204" charset="-122"/>
              </a:rPr>
              <a:t>文化创新的途径</a:t>
            </a:r>
            <a:r>
              <a:rPr sz="2800" b="0">
                <a:solidFill>
                  <a:schemeClr val="tx1"/>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[2018海南高考第16题]</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3" name="图片 2"/>
          <p:cNvPicPr>
            <a:picLocks noChangeAspect="1"/>
          </p:cNvPicPr>
          <p:nvPr/>
        </p:nvPicPr>
        <p:blipFill>
          <a:blip r:embed="rId3"/>
          <a:stretch>
            <a:fillRect/>
          </a:stretch>
        </p:blipFill>
        <p:spPr>
          <a:xfrm>
            <a:off x="1123950" y="1411605"/>
            <a:ext cx="9894570" cy="47529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4230" y="521970"/>
            <a:ext cx="10853420"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rPr>
              <a:t>1.为什么要坚持文化创新</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(1)文化发展的实质,就在于文化创新。文化创新是社会实践发展的必然要求。</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(2)文化创新,是文化自身发展的内在动力,是一个民族的文化永葆生命力和富有凝聚力的重要保证。</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(3)文化创新可以推动社会实践的发展,能够促进民族文化的繁荣和实现人的全面发展。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2165" y="546100"/>
            <a:ext cx="10917555" cy="461581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(4)在时代的新起点上激发全民族文化创造活力,推动文化内容形式、体制机制、传播手段创新,解放和发展文化生产力,不断提高国家文化软实力,是繁荣文化的必由之路。</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rPr>
              <a:t>2.如何实现文化创新</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(1)立足于社会实践,是文化创作的基本要求,也是文化创新的根本途径。</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(2)要继承传统、推陈出新,为传统文化的发展注入时代精神。</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(3)要面向世界、博采众长,以我为主、为我所用。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2165" y="667385"/>
            <a:ext cx="10791190" cy="396938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(4)要坚持正确方向,克服错误倾向。</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(5)人民群众是文化创新的主体,要立足于发展中国特色社会主义的实践,着眼于人民群众不断增长的精神文化需要,在内容和形式上积极创新。</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(6)科技创新是文化发展的重要引擎。要发挥文化和科技相互促进的作用,增强自主创新能力。</a:t>
            </a:r>
            <a:endParaRPr lang="zh-CN"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1330" y="140970"/>
            <a:ext cx="10299065"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rPr>
              <a:t>3.文化交流与借鉴、融合</a:t>
            </a:r>
          </a:p>
        </p:txBody>
      </p:sp>
      <p:graphicFrame>
        <p:nvGraphicFramePr>
          <p:cNvPr id="2" name="表格 1"/>
          <p:cNvGraphicFramePr/>
          <p:nvPr>
            <p:custDataLst>
              <p:tags r:id="rId1"/>
            </p:custDataLst>
          </p:nvPr>
        </p:nvGraphicFramePr>
        <p:xfrm>
          <a:off x="481330" y="878205"/>
          <a:ext cx="11274425" cy="5746750"/>
        </p:xfrm>
        <a:graphic>
          <a:graphicData uri="http://schemas.openxmlformats.org/drawingml/2006/table">
            <a:tbl>
              <a:tblPr firstRow="1" bandRow="1">
                <a:tableStyleId>{5940675A-B579-460E-94D1-54222C63F5DA}</a:tableStyleId>
              </a:tblPr>
              <a:tblGrid>
                <a:gridCol w="504825"/>
                <a:gridCol w="10769600"/>
              </a:tblGrid>
              <a:tr h="16579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①是学习和吸收各民族优秀文化成果,以发展本民族文化的过程。②是不同民族文化之间相互借鉴、“取长补短”的过程。③是在文化交流、借鉴的基础上,推出融汇多种文化特质的新文化的过程。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0887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正确处理本民族文化与外来文化的关系:既要以世界优秀文化为营养,充分吸收外国文化的有益成果,又要以我为主,为我所用,保持文化的民族特色。②尊重文化的多样性:既要有海纳百川的胸怀、熔铸百家的气魄、科学分析的态度,又要坚持各民族文化一律平等的原则,正确处理文化竞争与合作的关系,尊重与理解文化差异。③反对两种错误倾向:既要反对一味固守本民族的传统文化,拒绝接受新文化和任何外来文化的“守旧主义”“封闭主义” 错误倾向;又要反对一味推崇外来文化,根本否定传统文化的“民族虚无主义”“历史虚无主义”错误倾向。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2165" y="474980"/>
            <a:ext cx="10854690" cy="5908040"/>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文化继承、文化发展与文化创新</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0">
                <a:solidFill>
                  <a:schemeClr val="tx1"/>
                </a:solidFill>
                <a:latin typeface="微软雅黑" panose="020B0503020204020204" charset="-122"/>
                <a:ea typeface="微软雅黑" panose="020B0503020204020204" charset="-122"/>
                <a:cs typeface="微软雅黑" panose="020B0503020204020204" charset="-122"/>
              </a:rPr>
              <a:t>对传统文化的批判性继承是文化创新的根基,文化发展的实质是文化创新,文化继承、文化发展、文化创新紧密联系,不可分割。</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高考链接</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1.[2018江苏高考,20,A]人民群众是文化创造的主体。	(　　)</a:t>
            </a:r>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2.[2018全国卷Ⅲ,19,④]传统文化的传承以现代传播手段的运用为前提。	(　　)</a:t>
            </a:r>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3.[2016全国卷Ⅰ,19,③]与现代流行文化融合是优秀传统文化创新的根本途径。	(　　)</a:t>
            </a:r>
            <a:endParaRPr 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2165" y="1153160"/>
            <a:ext cx="10299065" cy="2676525"/>
          </a:xfrm>
          <a:prstGeom prst="rect">
            <a:avLst/>
          </a:prstGeom>
          <a:noFill/>
          <a:ln w="9525">
            <a:noFill/>
          </a:ln>
        </p:spPr>
        <p:txBody>
          <a:bodyPr wrap="square">
            <a:spAutoFit/>
          </a:bodyPr>
          <a:lstStyle/>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　</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2.✕　(文化继承是文化发展的前提。)</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3.✕　(立足于实践是文化创新的根本途径。)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3999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文化的多样性与文化传播</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传统文化的传承与创新 </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93725" y="756920"/>
          <a:ext cx="11005820" cy="5029200"/>
        </p:xfrm>
        <a:graphic>
          <a:graphicData uri="http://schemas.openxmlformats.org/drawingml/2006/table">
            <a:tbl>
              <a:tblPr firstRow="1" bandRow="1">
                <a:tableStyleId>{5940675A-B579-460E-94D1-54222C63F5DA}</a:tableStyleId>
              </a:tblPr>
              <a:tblGrid>
                <a:gridCol w="2988945"/>
                <a:gridCol w="8016875"/>
              </a:tblGrid>
              <a:tr h="4361815">
                <a:tc>
                  <a:txBody>
                    <a:bodyPr/>
                    <a:lstStyle/>
                    <a:p>
                      <a:pPr indent="0" algn="just" fontAlgn="auto">
                        <a:lnSpc>
                          <a:spcPct val="150000"/>
                        </a:lnSpc>
                        <a:buNone/>
                      </a:pPr>
                      <a:r>
                        <a:rPr lang="en-US" altLang="zh-CN" sz="2000" b="1">
                          <a:solidFill>
                            <a:srgbClr val="000000"/>
                          </a:solidFill>
                          <a:latin typeface="微软雅黑" panose="020B0503020204020204" charset="-122"/>
                          <a:ea typeface="微软雅黑" panose="020B0503020204020204" charset="-122"/>
                          <a:cs typeface="NEU-BZ-S92" charset="0"/>
                        </a:rPr>
                        <a:t> </a:t>
                      </a: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sz="2000" b="0">
                          <a:solidFill>
                            <a:srgbClr val="000000"/>
                          </a:solidFill>
                          <a:latin typeface="微软雅黑" panose="020B0503020204020204" charset="-122"/>
                          <a:ea typeface="微软雅黑" panose="020B0503020204020204" charset="-122"/>
                          <a:cs typeface="微软雅黑" panose="020B0503020204020204" charset="-122"/>
                        </a:rPr>
                        <a:t>主要考查文化多样性的表现、对待文化多样性的态度、文化传播的途径和手段、传统文化的特点、影响文化发展的重要因素、文化创新的途径等基础知识。</a:t>
                      </a:r>
                    </a:p>
                    <a:p>
                      <a:pPr indent="0" algn="just"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sz="2000" b="0">
                          <a:solidFill>
                            <a:srgbClr val="000000"/>
                          </a:solidFill>
                          <a:latin typeface="微软雅黑" panose="020B0503020204020204" charset="-122"/>
                          <a:ea typeface="微软雅黑" panose="020B0503020204020204" charset="-122"/>
                          <a:cs typeface="微软雅黑" panose="020B0503020204020204" charset="-122"/>
                        </a:rPr>
                        <a:t>结合文化的社会作用、传统文化、发展中国特色社会主义文化等综合考查文化创新。</a:t>
                      </a:r>
                    </a:p>
                    <a:p>
                      <a:pPr indent="0" algn="just"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sz="2000" b="0">
                          <a:solidFill>
                            <a:srgbClr val="000000"/>
                          </a:solidFill>
                          <a:latin typeface="微软雅黑" panose="020B0503020204020204" charset="-122"/>
                          <a:ea typeface="微软雅黑" panose="020B0503020204020204" charset="-122"/>
                          <a:cs typeface="微软雅黑" panose="020B0503020204020204" charset="-122"/>
                        </a:rPr>
                        <a:t>以我国文化发展中进行创新的事例为背景材料,以选择题或非选择题形式考查如何实现文化的创新、如何增强中华文化的传播力等知识。</a:t>
                      </a:r>
                    </a:p>
                    <a:p>
                      <a:pPr indent="0" algn="just"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sz="2000" b="0">
                          <a:solidFill>
                            <a:srgbClr val="000000"/>
                          </a:solidFill>
                          <a:latin typeface="微软雅黑" panose="020B0503020204020204" charset="-122"/>
                          <a:ea typeface="微软雅黑" panose="020B0503020204020204" charset="-122"/>
                          <a:cs typeface="微软雅黑" panose="020B0503020204020204" charset="-122"/>
                        </a:rPr>
                        <a:t>选用世界文化发展的新成果、我国人民在实践中创造的多样文化等素材创设情境,非选择题以开放性设问、说明类设问形式呈现,注重考查考生的发散思维。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750685" cy="696880"/>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文化的多样性与文化传播</a:t>
            </a:r>
          </a:p>
        </p:txBody>
      </p:sp>
      <p:graphicFrame>
        <p:nvGraphicFramePr>
          <p:cNvPr id="8" name="表格 7"/>
          <p:cNvGraphicFramePr/>
          <p:nvPr>
            <p:custDataLst>
              <p:tags r:id="rId1"/>
            </p:custDataLst>
          </p:nvPr>
        </p:nvGraphicFramePr>
        <p:xfrm>
          <a:off x="685165" y="941070"/>
          <a:ext cx="10424160" cy="3074670"/>
        </p:xfrm>
        <a:graphic>
          <a:graphicData uri="http://schemas.openxmlformats.org/drawingml/2006/table">
            <a:tbl>
              <a:tblPr firstRow="1" bandRow="1">
                <a:tableStyleId>{5940675A-B579-460E-94D1-54222C63F5DA}</a:tableStyleId>
              </a:tblPr>
              <a:tblGrid>
                <a:gridCol w="1459230"/>
                <a:gridCol w="8964930"/>
              </a:tblGrid>
              <a:tr h="3074670">
                <a:tc>
                  <a:txBody>
                    <a:bodyPr/>
                    <a:lstStyle/>
                    <a:p>
                      <a:pPr indent="0" algn="ctr" fontAlgn="auto">
                        <a:lnSpc>
                          <a:spcPct val="150000"/>
                        </a:lnSpc>
                        <a:buNone/>
                      </a:pPr>
                      <a:r>
                        <a:rPr lang="en-US" sz="2200" b="1">
                          <a:solidFill>
                            <a:srgbClr val="000000"/>
                          </a:solidFill>
                          <a:uFillTx/>
                          <a:latin typeface="微软雅黑" panose="020B0503020204020204" charset="-122"/>
                          <a:ea typeface="微软雅黑" panose="020B0503020204020204" charset="-122"/>
                          <a:cs typeface="NEU-BZ-S92" charset="0"/>
                        </a:rPr>
                        <a:t>命题分析</a:t>
                      </a:r>
                      <a:endParaRPr lang="en-US" altLang="en-US" sz="2200" b="1">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文化的多样性与文化传播一直是高考的高频考点。试题常选取某地保护文化遗产的做法、国家之间文化交流的事例等设置情境,考查文化多样性的表现、对待文化多样性的态度和原则、如何进行文化交流和传播等知识。题型以选择题为主,非选择题也有所涉及。试题综合性程度较高,注重考查考生的分析与综合能力和科学精神、公共参与核心素养。备考时,要结合传统文化的相关知识,准确理解和把握文化多样性的科学内涵。</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685165" y="4015740"/>
          <a:ext cx="10424160" cy="2659380"/>
        </p:xfrm>
        <a:graphic>
          <a:graphicData uri="http://schemas.openxmlformats.org/drawingml/2006/table">
            <a:tbl>
              <a:tblPr firstRow="1" bandRow="1">
                <a:tableStyleId>{5940675A-B579-460E-94D1-54222C63F5DA}</a:tableStyleId>
              </a:tblPr>
              <a:tblGrid>
                <a:gridCol w="1458595"/>
                <a:gridCol w="8965565"/>
              </a:tblGrid>
              <a:tr h="2011680">
                <a:tc>
                  <a:txBody>
                    <a:bodyPr/>
                    <a:lstStyle/>
                    <a:p>
                      <a:pPr indent="0" algn="ctr" fontAlgn="auto">
                        <a:lnSpc>
                          <a:spcPct val="150000"/>
                        </a:lnSpc>
                        <a:buNone/>
                      </a:pPr>
                      <a:r>
                        <a:rPr lang="en-US" sz="2200" b="1">
                          <a:solidFill>
                            <a:srgbClr val="000000"/>
                          </a:solidFill>
                          <a:uFillTx/>
                          <a:latin typeface="微软雅黑" panose="020B0503020204020204" charset="-122"/>
                          <a:ea typeface="微软雅黑" panose="020B0503020204020204" charset="-122"/>
                          <a:cs typeface="NEU-BZ-S92" charset="0"/>
                        </a:rPr>
                        <a:t>已考视角</a:t>
                      </a:r>
                      <a:endParaRPr lang="en-US" altLang="en-US" sz="2200" b="1">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1.文化多样性的表现</a:t>
                      </a:r>
                    </a:p>
                    <a:p>
                      <a:pPr indent="0" algn="just" fontAlgn="auto">
                        <a:lnSpc>
                          <a:spcPct val="150000"/>
                        </a:lnSpc>
                        <a:buNone/>
                      </a:pPr>
                      <a:r>
                        <a:rPr lang="en-US" altLang="en-US" sz="2200" b="0">
                          <a:solidFill>
                            <a:srgbClr val="000000"/>
                          </a:solidFill>
                          <a:uFillTx/>
                          <a:latin typeface="微软雅黑" panose="020B0503020204020204" charset="-122"/>
                          <a:ea typeface="微软雅黑" panose="020B0503020204020204" charset="-122"/>
                          <a:cs typeface="微软雅黑" panose="020B0503020204020204" charset="-122"/>
                        </a:rPr>
                        <a:t>2.对待文化多样性的态度和原则</a:t>
                      </a:r>
                    </a:p>
                    <a:p>
                      <a:pPr indent="0" algn="just" fontAlgn="auto">
                        <a:lnSpc>
                          <a:spcPct val="150000"/>
                        </a:lnSpc>
                        <a:buNone/>
                      </a:pPr>
                      <a:r>
                        <a:rPr lang="en-US" altLang="en-US" sz="2200" b="0">
                          <a:solidFill>
                            <a:srgbClr val="000000"/>
                          </a:solidFill>
                          <a:uFillTx/>
                          <a:latin typeface="微软雅黑" panose="020B0503020204020204" charset="-122"/>
                          <a:ea typeface="微软雅黑" panose="020B0503020204020204" charset="-122"/>
                          <a:cs typeface="微软雅黑" panose="020B0503020204020204" charset="-122"/>
                        </a:rPr>
                        <a:t>3.文化传播的主要途径和主要手段</a:t>
                      </a:r>
                    </a:p>
                    <a:p>
                      <a:pPr indent="0" algn="just" fontAlgn="auto">
                        <a:lnSpc>
                          <a:spcPct val="150000"/>
                        </a:lnSpc>
                        <a:buNone/>
                      </a:pPr>
                      <a:r>
                        <a:rPr lang="en-US" altLang="en-US" sz="2200" b="0">
                          <a:solidFill>
                            <a:srgbClr val="000000"/>
                          </a:solidFill>
                          <a:uFillTx/>
                          <a:latin typeface="微软雅黑" panose="020B0503020204020204" charset="-122"/>
                          <a:ea typeface="微软雅黑" panose="020B0503020204020204" charset="-122"/>
                          <a:cs typeface="微软雅黑" panose="020B0503020204020204" charset="-122"/>
                        </a:rPr>
                        <a:t>4.文化交流的意义</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7700">
                <a:tc>
                  <a:txBody>
                    <a:bodyPr/>
                    <a:lstStyle/>
                    <a:p>
                      <a:pPr indent="0" algn="ctr" fontAlgn="auto">
                        <a:lnSpc>
                          <a:spcPct val="150000"/>
                        </a:lnSpc>
                        <a:buNone/>
                      </a:pPr>
                      <a:r>
                        <a:rPr lang="en-US" sz="2200" b="1">
                          <a:solidFill>
                            <a:srgbClr val="000000"/>
                          </a:solidFill>
                          <a:uFillTx/>
                          <a:latin typeface="微软雅黑" panose="020B0503020204020204" charset="-122"/>
                          <a:ea typeface="微软雅黑" panose="020B0503020204020204" charset="-122"/>
                          <a:cs typeface="NEU-BZ-S92" charset="0"/>
                        </a:rPr>
                        <a:t>预测视角</a:t>
                      </a:r>
                      <a:endParaRPr lang="en-US" altLang="en-US" sz="2200" b="1">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如何正确对待文化多样性</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210" y="151765"/>
            <a:ext cx="11003280"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[2020山东高考,10,3]茶起源于中国,盛行于世界。2020年5月21日是联合国确定的首个“国际茶日”,我国农业农村部与联合国粮农组织等国内外相关机构,围绕“茶和世界·共品共享”这一主题,开展“全球相约‘共饮一杯茶’”线上活动,让人们从一“叶”间感受各国不同韵味的茶文化。这表明</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①“茶”中蕴含的人文精神是民族文化的集中表现</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②文化多样性是人类社会发展进步的根本动力</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③互联网是人们超越时空局限共享茶文化的重要手段</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④各国文化都是世界文化中不可缺少的色彩</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A.①②　　　B.①④　　　C.②③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823595" y="368300"/>
            <a:ext cx="881380" cy="4330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3270" y="474980"/>
            <a:ext cx="10942955"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sz="2800">
                <a:latin typeface="微软雅黑" panose="020B0503020204020204" charset="-122"/>
                <a:ea typeface="微软雅黑" panose="020B0503020204020204" charset="-122"/>
                <a:cs typeface="微软雅黑" panose="020B0503020204020204" charset="-122"/>
                <a:sym typeface="+mn-ea"/>
              </a:rPr>
              <a:t>本题考查文化传播的手段、文化多样性等知识。民族节日是民族文化的集中表现,①说法错误。文化多样性是人类文明进步的重要动力,而不是根本动力,②说法错误。通过开展“全球相约‘共饮一杯茶’”线上活动,实现了茶文化共享,体现了互联网让人们超越时空局限共享茶文化,③符合题意。人们从一“叶”间感受各国不同韵味的茶文化,表明文化既是民族的,也是世界的,人们能够从中感受到文化多样性的魅力,④符合题意。</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D</a:t>
            </a:r>
            <a:r>
              <a:rPr lang="zh-CN" sz="2800">
                <a:latin typeface="微软雅黑" panose="020B0503020204020204" charset="-122"/>
                <a:ea typeface="微软雅黑" panose="020B0503020204020204" charset="-122"/>
                <a:cs typeface="微软雅黑" panose="020B0503020204020204" charset="-122"/>
                <a:sym typeface="+mn-ea"/>
              </a:rPr>
              <a:t> </a:t>
            </a: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00760" y="1348740"/>
            <a:ext cx="10669270"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试题分析</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本题以联合国确定的首个“国际茶日”为载体,强调茶起源于中国,盛行于世界,侧重考查考生对文化的民族性与世界性、文化的交流与传播等知识的理解,引导考生树立人类命运共同体意识,坚定文化自信。</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240145" cy="69326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传统文化的传承与创新</a:t>
            </a:r>
          </a:p>
        </p:txBody>
      </p:sp>
      <p:graphicFrame>
        <p:nvGraphicFramePr>
          <p:cNvPr id="8" name="表格 7"/>
          <p:cNvGraphicFramePr/>
          <p:nvPr>
            <p:custDataLst>
              <p:tags r:id="rId1"/>
            </p:custDataLst>
          </p:nvPr>
        </p:nvGraphicFramePr>
        <p:xfrm>
          <a:off x="384175" y="944245"/>
          <a:ext cx="11089005" cy="3435985"/>
        </p:xfrm>
        <a:graphic>
          <a:graphicData uri="http://schemas.openxmlformats.org/drawingml/2006/table">
            <a:tbl>
              <a:tblPr firstRow="1" bandRow="1">
                <a:tableStyleId>{5940675A-B579-460E-94D1-54222C63F5DA}</a:tableStyleId>
              </a:tblPr>
              <a:tblGrid>
                <a:gridCol w="1307465"/>
                <a:gridCol w="9781540"/>
              </a:tblGrid>
              <a:tr h="3435985">
                <a:tc>
                  <a:txBody>
                    <a:bodyPr/>
                    <a:lstStyle/>
                    <a:p>
                      <a:pPr indent="0" algn="ctr" fontAlgn="auto">
                        <a:lnSpc>
                          <a:spcPct val="150000"/>
                        </a:lnSpc>
                        <a:buNone/>
                      </a:pPr>
                      <a:r>
                        <a:rPr lang="en-US" sz="2100" b="1">
                          <a:solidFill>
                            <a:schemeClr val="tx1"/>
                          </a:solidFill>
                          <a:latin typeface="微软雅黑" panose="020B0503020204020204" charset="-122"/>
                          <a:ea typeface="微软雅黑" panose="020B0503020204020204" charset="-122"/>
                          <a:cs typeface="NEU-BZ-S92" charset="0"/>
                        </a:rPr>
                        <a:t>命题分析</a:t>
                      </a:r>
                      <a:endParaRPr lang="en-US" altLang="en-US" sz="21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100" b="0" spc="-100">
                          <a:solidFill>
                            <a:srgbClr val="000000"/>
                          </a:solidFill>
                          <a:uFillTx/>
                          <a:latin typeface="微软雅黑" panose="020B0503020204020204" charset="-122"/>
                          <a:ea typeface="微软雅黑" panose="020B0503020204020204" charset="-122"/>
                          <a:cs typeface="微软雅黑" panose="020B0503020204020204" charset="-122"/>
                        </a:rPr>
                        <a:t>高考对传统文化的传承与创新的考查几乎每年都会涉及。试题常选取传统文化传承与发展的典型事例设置情境,考查考生对传统文化的特点、影响文化发展的重要因素、文化创新的途径等知识的理解和运用,有时还会结合文化交流与传播、文化自信等知识综合考查。考查形式选择题、非选择题均涉及,以原因类、意义类、措施类题型为主。试题综合性程度较高,主要考查考生综合运用传统文化传承与发展的相关知识分析、评价有关文化现象的能力,凸显政治认同、科学精神核心素养。备考时,要结合我国在乡村振兴过程中保护发展传统文化的成功案例,理解文化创新的途径。</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384175" y="4380230"/>
          <a:ext cx="11089640" cy="2040890"/>
        </p:xfrm>
        <a:graphic>
          <a:graphicData uri="http://schemas.openxmlformats.org/drawingml/2006/table">
            <a:tbl>
              <a:tblPr firstRow="1" bandRow="1">
                <a:tableStyleId>{5940675A-B579-460E-94D1-54222C63F5DA}</a:tableStyleId>
              </a:tblPr>
              <a:tblGrid>
                <a:gridCol w="1301750"/>
                <a:gridCol w="9787890"/>
              </a:tblGrid>
              <a:tr h="1560830">
                <a:tc>
                  <a:txBody>
                    <a:bodyPr/>
                    <a:lstStyle/>
                    <a:p>
                      <a:pPr indent="0" algn="ctr" fontAlgn="auto">
                        <a:lnSpc>
                          <a:spcPct val="150000"/>
                        </a:lnSpc>
                        <a:buNone/>
                      </a:pPr>
                      <a:r>
                        <a:rPr lang="en-US" sz="2100" b="1">
                          <a:solidFill>
                            <a:srgbClr val="000000"/>
                          </a:solidFill>
                          <a:uFillTx/>
                          <a:latin typeface="微软雅黑" panose="020B0503020204020204" charset="-122"/>
                          <a:ea typeface="微软雅黑" panose="020B0503020204020204" charset="-122"/>
                          <a:cs typeface="NEU-BZ-S92" charset="0"/>
                        </a:rPr>
                        <a:t>已考视角</a:t>
                      </a:r>
                      <a:endParaRPr lang="en-US" altLang="en-US" sz="2100" b="1">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1.传统文化的特点、影响      2.对待传统文化的正确态度</a:t>
                      </a:r>
                    </a:p>
                    <a:p>
                      <a:pPr indent="0" algn="just"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3.文化继承与发展的关系      4.影响文化发展的重要因素(科学技术、教育)</a:t>
                      </a:r>
                    </a:p>
                    <a:p>
                      <a:pPr indent="0" algn="just"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5.文化创新的途径</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0060">
                <a:tc>
                  <a:txBody>
                    <a:bodyPr/>
                    <a:lstStyle/>
                    <a:p>
                      <a:pPr indent="0" algn="ctr" fontAlgn="auto">
                        <a:lnSpc>
                          <a:spcPct val="150000"/>
                        </a:lnSpc>
                        <a:buNone/>
                      </a:pPr>
                      <a:r>
                        <a:rPr lang="en-US" sz="2100" b="1">
                          <a:solidFill>
                            <a:srgbClr val="000000"/>
                          </a:solidFill>
                          <a:uFillTx/>
                          <a:latin typeface="微软雅黑" panose="020B0503020204020204" charset="-122"/>
                          <a:ea typeface="微软雅黑" panose="020B0503020204020204" charset="-122"/>
                          <a:cs typeface="NEU-BZ-S92" charset="0"/>
                        </a:rPr>
                        <a:t>预测视角</a:t>
                      </a:r>
                      <a:endParaRPr lang="en-US" altLang="en-US" sz="2100" b="1">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如何进行文化创新</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930" y="151765"/>
            <a:ext cx="1080833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sz="2800" b="0">
                <a:latin typeface="微软雅黑" panose="020B0503020204020204" charset="-122"/>
                <a:ea typeface="微软雅黑" panose="020B0503020204020204" charset="-122"/>
                <a:cs typeface="微软雅黑" panose="020B0503020204020204" charset="-122"/>
              </a:rPr>
              <a:t>[2020全国卷Ⅱ,20,4]《中共中央 国务院关于促进中医药传承创新发展的意见》指出:“中医药学是中华民族的伟大创造,是中国古代科学的瑰宝,也是打开中华文明宝库的钥匙,为中华民族繁衍生息作出了巨大贡献,对世界文明进步产生了积极影响。”其中蕴含的文化道理是</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①中华优秀传统文化既是民族的又是世界的</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②中华优秀传统文化在发挥积极作用中传承发展</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③中华文化发展的实质在于继承中华优秀传统文化</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④中华优秀传统文化只有通过交流传播才具有价值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A.①②	B.①④	C.②③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943610" y="371475"/>
            <a:ext cx="887730" cy="4375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1855" y="542925"/>
            <a:ext cx="10830560" cy="396938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  </a:t>
            </a:r>
            <a:r>
              <a:rPr sz="2800">
                <a:latin typeface="微软雅黑" panose="020B0503020204020204" charset="-122"/>
                <a:ea typeface="微软雅黑" panose="020B0503020204020204" charset="-122"/>
                <a:cs typeface="微软雅黑" panose="020B0503020204020204" charset="-122"/>
                <a:sym typeface="+mn-ea"/>
              </a:rPr>
              <a:t>中医药学是中华民族的伟大创造,为中华民族繁衍生息作出了巨大贡献,对世界文明进步产生了积极影响,这体现了中华优秀传统文化既是民族的又是世界的,其在发挥积极作用中传承与发展,①②符合题意。文化发展的实质在于文化创新,③说法错误。中华优秀传统文化的价值是其本身固有的,并不是通过交流传播才具有价值,④说法错误。</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sz="2800">
                <a:latin typeface="微软雅黑" panose="020B0503020204020204" charset="-122"/>
                <a:ea typeface="微软雅黑" panose="020B0503020204020204" charset="-122"/>
                <a:cs typeface="微软雅黑" panose="020B0503020204020204" charset="-122"/>
                <a:sym typeface="+mn-ea"/>
              </a:rPr>
              <a:t>A</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5985" y="1348740"/>
            <a:ext cx="10619740"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备考启示</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中医药在解决人类病痛中发挥着越来越重要的作用,不论是青蒿素对于治疗疟疾,还是中医药应对新冠肺炎疫情,这些都启示考生在备考过程中要关注中国优秀传统文化,多注意现实生活中优秀传统文化发挥作用的具体事例,深刻理解传统文化的传承与创新。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0195" y="151765"/>
            <a:ext cx="10868660"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3 [2019全国卷Ⅰ,40(1),10]阅读材料,完成下列要求。</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走进北京市西胡林村、天津市六街村等传统村落,我们能够欣赏风格独特的民居建筑、丰富多样的村镇空间格局,品味具有浓郁地方特色的俚语方言、家风家训、乡约乡规、民情风俗,感受人与自然和谐共生的文化韵味。传统村落承载着绚丽多彩的农耕文化,寄托着一代又一代中华儿女的情感记忆和绵远乡愁,是我国乡村历史、文化、自然遗产的“活化石”。 </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随着工业化、城镇化的快速发展,传统村落衰落、消失的现象时有发生。例如:不少传统村落因缺少产业支撑,医疗、文化、教育等公共服务不能满足现代生活需要,导致人口流失严重,甚至出现“空心</a:t>
            </a:r>
            <a:r>
              <a:rPr lang="en-US" altLang="zh-CN" sz="2800">
                <a:latin typeface="微软雅黑" panose="020B0503020204020204" charset="-122"/>
                <a:ea typeface="微软雅黑" panose="020B0503020204020204" charset="-122"/>
                <a:cs typeface="微软雅黑" panose="020B0503020204020204" charset="-122"/>
                <a:sym typeface="+mn-ea"/>
              </a:rPr>
              <a:t>化”;</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943610" y="371475"/>
            <a:ext cx="887730" cy="4375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01611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古民居、古建筑得不到及时修缮和维护,自然毁损严重;传统工匠越来越少,传统建筑工艺、传统艺术日渐失传;在旅游开发过程中,无视传统村落的自然、历史、文化等个性化特征而盲目拆旧建新、拆真建假,对传统建筑、历史风貌造成破坏性影响,导致“千村一面”。  </a:t>
            </a:r>
            <a:br>
              <a:rPr lang="en-US" altLang="zh-CN" sz="2800">
                <a:latin typeface="微软雅黑" panose="020B0503020204020204" charset="-122"/>
                <a:ea typeface="微软雅黑" panose="020B0503020204020204" charset="-122"/>
                <a:cs typeface="微软雅黑" panose="020B0503020204020204" charset="-122"/>
                <a:sym typeface="+mn-ea"/>
              </a:rPr>
            </a:br>
            <a:r>
              <a:rPr lang="en-US" altLang="zh-CN" sz="2800">
                <a:latin typeface="微软雅黑" panose="020B0503020204020204" charset="-122"/>
                <a:ea typeface="微软雅黑" panose="020B0503020204020204" charset="-122"/>
                <a:cs typeface="微软雅黑" panose="020B0503020204020204" charset="-122"/>
                <a:sym typeface="+mn-ea"/>
              </a:rPr>
              <a:t>      保护、传承和利用好传统村落,是实施乡村振兴战略和增强中华文化自信的内在要求。2012年以来,我国大部分传统村落已被列为保护对象。</a:t>
            </a:r>
            <a:br>
              <a:rPr lang="en-US" altLang="zh-CN" sz="2800">
                <a:latin typeface="微软雅黑" panose="020B0503020204020204" charset="-122"/>
                <a:ea typeface="微软雅黑" panose="020B0503020204020204" charset="-122"/>
                <a:cs typeface="微软雅黑" panose="020B0503020204020204" charset="-122"/>
                <a:sym typeface="+mn-ea"/>
              </a:rPr>
            </a:br>
            <a:r>
              <a:rPr lang="en-US" altLang="zh-CN" sz="2400">
                <a:latin typeface="微软雅黑" panose="020B0503020204020204" charset="-122"/>
                <a:ea typeface="微软雅黑" panose="020B0503020204020204" charset="-122"/>
                <a:cs typeface="微软雅黑" panose="020B0503020204020204" charset="-122"/>
                <a:sym typeface="+mn-ea"/>
              </a:rPr>
              <a:t>(注:传统村落是指拥有物质形态和非物质形态文化遗产,具有较高的历史、文化、科学、艺术、社会、经济价值的村落。)</a:t>
            </a:r>
            <a:br>
              <a:rPr lang="en-US" altLang="zh-CN" sz="2400">
                <a:latin typeface="微软雅黑" panose="020B0503020204020204" charset="-122"/>
                <a:ea typeface="微软雅黑" panose="020B0503020204020204" charset="-122"/>
                <a:cs typeface="微软雅黑" panose="020B0503020204020204" charset="-122"/>
                <a:sym typeface="+mn-ea"/>
              </a:rPr>
            </a:br>
            <a:r>
              <a:rPr lang="en-US" altLang="zh-CN" sz="2800">
                <a:latin typeface="微软雅黑" panose="020B0503020204020204" charset="-122"/>
                <a:ea typeface="微软雅黑" panose="020B0503020204020204" charset="-122"/>
                <a:cs typeface="微软雅黑" panose="020B0503020204020204" charset="-122"/>
                <a:sym typeface="+mn-ea"/>
              </a:rPr>
              <a:t>　　有人说:“随着经济社会不断发展,传统村落必然走向消亡。”运用文化生活知识对此观点加以评析。</a:t>
            </a:r>
            <a:r>
              <a:rPr sz="2800" b="0">
                <a:latin typeface="微软雅黑" panose="020B0503020204020204" charset="-122"/>
                <a:ea typeface="微软雅黑" panose="020B0503020204020204" charset="-122"/>
                <a:cs typeface="微软雅黑" panose="020B0503020204020204" charset="-122"/>
              </a:rPr>
              <a:t/>
            </a:r>
            <a:br>
              <a:rPr sz="2800" b="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576830" y="916305"/>
            <a:ext cx="7371080" cy="54457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rPr>
              <a:t>解析</a:t>
            </a:r>
          </a:p>
        </p:txBody>
      </p:sp>
      <p:graphicFrame>
        <p:nvGraphicFramePr>
          <p:cNvPr id="4" name="表格 3"/>
          <p:cNvGraphicFramePr/>
          <p:nvPr>
            <p:custDataLst>
              <p:tags r:id="rId1"/>
            </p:custDataLst>
          </p:nvPr>
        </p:nvGraphicFramePr>
        <p:xfrm>
          <a:off x="989012" y="998220"/>
          <a:ext cx="10407650" cy="5381625"/>
        </p:xfrm>
        <a:graphic>
          <a:graphicData uri="http://schemas.openxmlformats.org/drawingml/2006/table">
            <a:tbl>
              <a:tblPr firstRow="1" bandRow="1">
                <a:tableStyleId>{5940675A-B579-460E-94D1-54222C63F5DA}</a:tableStyleId>
              </a:tblPr>
              <a:tblGrid>
                <a:gridCol w="2953385"/>
                <a:gridCol w="2497455"/>
                <a:gridCol w="4956810"/>
              </a:tblGrid>
              <a:tr h="8147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4665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随着经济社会不断发展,传统村落必然走向消亡。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文化与经济、政治的关系,传统文化应因时而变。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文化是经济和政治的反映,随着经济和社会的发展,文化也会变化发展。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2026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传统村落是我国乡村历史、文化、自然遗产的“活化石”。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传统文化具有鲜明的民族性。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传统村落具有鲜明的地域文化和民族文化特色。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976947" y="645160"/>
          <a:ext cx="9994900" cy="5676265"/>
        </p:xfrm>
        <a:graphic>
          <a:graphicData uri="http://schemas.openxmlformats.org/drawingml/2006/table">
            <a:tbl>
              <a:tblPr firstRow="1" bandRow="1">
                <a:tableStyleId>{5940675A-B579-460E-94D1-54222C63F5DA}</a:tableStyleId>
              </a:tblPr>
              <a:tblGrid>
                <a:gridCol w="3957320"/>
                <a:gridCol w="2378075"/>
                <a:gridCol w="3659505"/>
              </a:tblGrid>
              <a:tr h="6305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9230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随着工业化、城镇化的快速发展,传统村落衰落、消失的现象时有发生。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文化与经济、政治的关系。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随着工业化、城镇化的发展,传统村落的生存和发展面临困难。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1534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保护、传承和利用好传统村落,是实施乡村振兴战略和增强中华文化自信的内在要求。2012年以来,我国大部分传统村落已被列为保护对象。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传统文化的创造性转化和创新性发展。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顺应时代要求和人们对美好生活的向往,进行创造性地保护和利用,传统村落就能焕发出新的生机和活力。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文化是经济和政治的反映,随着经济和社会的发展,文化也会变化发展。(3分)传统村落具有鲜明的地域文化和民族文化特色;(2分)随着工业化、城镇化的发展,传统村落的生存和发展面临困难;(2分)顺应时代要求和人们对美好生活的向往,进行创造性地保护和利用,传统村落就能焕发出新的生机和活力。(3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latin typeface="微软雅黑" panose="020B0503020204020204" charset="-122"/>
                <a:ea typeface="微软雅黑" panose="020B0503020204020204" charset="-122"/>
                <a:cs typeface="微软雅黑" panose="020B0503020204020204" charset="-122"/>
              </a:rPr>
              <a:t>　本题属于评析类试题,需要对所列观点进行正反两方面辨别和分析。高考试题中的评析类试题一般是正误混杂型的,这需要考生分清观点的正误部分,且有相应的理由。就本题而言,随着经济社会不断发展,传统村落会受到冲击和挑战,但认为传统村落必然走向消亡则是不正确的。因此,解答本题,需要从文化与经济政治的关系、传统文化的民族性、对优秀传统文化进行创造性转化和创新性发展等角度加以分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270500" y="850265"/>
            <a:ext cx="692658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措施</a:t>
            </a:r>
            <a:r>
              <a:rPr sz="2800" dirty="0">
                <a:solidFill>
                  <a:schemeClr val="tx1">
                    <a:lumMod val="95000"/>
                    <a:lumOff val="5000"/>
                  </a:schemeClr>
                </a:solidFill>
                <a:latin typeface="微软雅黑" panose="020B0503020204020204" charset="-122"/>
                <a:ea typeface="微软雅黑" panose="020B0503020204020204" charset="-122"/>
              </a:rPr>
              <a:t>类试题</a:t>
            </a:r>
            <a:endParaRPr lang="zh-CN" altLang="en-US" sz="2800" b="1" dirty="0">
              <a:solidFill>
                <a:srgbClr val="DA251C"/>
              </a:solidFill>
              <a:latin typeface="微软雅黑" panose="020B0503020204020204" charset="-122"/>
              <a:ea typeface="微软雅黑" panose="020B0503020204020204" charset="-122"/>
              <a:sym typeface="+mn-ea"/>
            </a:endParaRP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推动黄河流域生态保护和高质量发展</a:t>
            </a:r>
          </a:p>
        </p:txBody>
      </p:sp>
      <p:sp>
        <p:nvSpPr>
          <p:cNvPr id="6" name="文本框 5"/>
          <p:cNvSpPr txBox="1"/>
          <p:nvPr/>
        </p:nvSpPr>
        <p:spPr>
          <a:xfrm>
            <a:off x="0" y="267081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04495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措施类试题</a:t>
            </a:r>
          </a:p>
        </p:txBody>
      </p:sp>
      <p:sp>
        <p:nvSpPr>
          <p:cNvPr id="100" name="文本框 99"/>
          <p:cNvSpPr txBox="1"/>
          <p:nvPr/>
        </p:nvSpPr>
        <p:spPr>
          <a:xfrm>
            <a:off x="653415" y="1120775"/>
            <a:ext cx="11162665"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该类试题常以“如何解决(加强、改善)”“采取什么措施(对策、途径、方法)”“怎么实现”等进行设问,要求考生为解决有关问题提出措施。设问一般都指定了行为主体,如公民、企业、消费者、劳动者等。(如2017年全国卷Ⅰ第38题第二小问考查我国生产企业应如何应对消费品供给存在的突出问题)少数没有指定行为主体的,需要考生根据试题内容确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81075" y="1179195"/>
            <a:ext cx="10570845" cy="2676525"/>
          </a:xfrm>
          <a:prstGeom prst="rect">
            <a:avLst/>
          </a:prstGeom>
          <a:noFill/>
          <a:ln w="9525">
            <a:noFill/>
          </a:ln>
        </p:spPr>
        <p:txBody>
          <a:bodyPr wrap="square">
            <a:spAutoFit/>
          </a:bodyPr>
          <a:lstStyle/>
          <a:p>
            <a:pPr indent="0" algn="just"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提醒:</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此类试题一般不会出现党、国家、政府应该怎么做,而是党、国家、政府是如何做成某件事的。(只讨论怎么达到某个目的,并不纠结应该怎么做,体现了政治自信)。②此类试题侧重于“做”,要求解决材料中的问题,针对性更强。</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8995" y="287655"/>
            <a:ext cx="10250805" cy="1383665"/>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902970" y="1024255"/>
          <a:ext cx="10493375" cy="5426075"/>
        </p:xfrm>
        <a:graphic>
          <a:graphicData uri="http://schemas.openxmlformats.org/drawingml/2006/table">
            <a:tbl>
              <a:tblPr firstRow="1" bandRow="1">
                <a:tableStyleId>{5940675A-B579-460E-94D1-54222C63F5DA}</a:tableStyleId>
              </a:tblPr>
              <a:tblGrid>
                <a:gridCol w="1061085"/>
                <a:gridCol w="9432290"/>
              </a:tblGrid>
              <a:tr h="1724660">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针对主体找措施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如果设问明确指出了主体,就应该对主体可实施的主要措施详细列举,并结合教材知识、材料、时政等进行分析。如果设问没有明确指出主体,就应该尽量在材料中搜索相关主体,提出解决方案。</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94890">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针对教材原理找措施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在材料中只是引出一个话题,然后在设问中有明确的知识范围限定,如运用文化传承的知识、运用政府的相关知识等,要求在特定知识范围内,找出解决某一问题的具体措施。解答这类试题,首先要依据设问限定的知识范围,结合所学的教材原理构建相应的知识体系。然后根据构建的知识体系,结合材料,融合材料内容与教材知识,组织答案。</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06525">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针对材料找措施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根据材料的具体内容,搜寻合理的、多样化的措施,主要适用于材料信息比较多的题目。首先,概括材料中存在的问题或具体举措,然后针对问题总结解决措施或提炼出一般措施。</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2320" y="218440"/>
            <a:ext cx="10214610" cy="5908040"/>
          </a:xfrm>
          <a:prstGeom prst="rect">
            <a:avLst/>
          </a:prstGeom>
          <a:noFill/>
          <a:ln w="9525">
            <a:noFill/>
          </a:ln>
        </p:spPr>
        <p:txBody>
          <a:bodyPr wrap="square">
            <a:spAutoFit/>
          </a:bodyPr>
          <a:lstStyle/>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[2020山东高考,17]</a:t>
            </a:r>
          </a:p>
          <a:p>
            <a:pPr indent="0" algn="ctr" fontAlgn="auto">
              <a:lnSpc>
                <a:spcPct val="150000"/>
              </a:lnSpc>
            </a:pP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关于治理高空抛物坠物的“呼”与“应”</a:t>
            </a: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907415" y="368935"/>
            <a:ext cx="988695" cy="468630"/>
          </a:xfrm>
          <a:prstGeom prst="rect">
            <a:avLst/>
          </a:prstGeom>
        </p:spPr>
      </p:pic>
      <p:graphicFrame>
        <p:nvGraphicFramePr>
          <p:cNvPr id="2" name="表格 1"/>
          <p:cNvGraphicFramePr/>
          <p:nvPr/>
        </p:nvGraphicFramePr>
        <p:xfrm>
          <a:off x="981075" y="1640840"/>
          <a:ext cx="9816465" cy="5083810"/>
        </p:xfrm>
        <a:graphic>
          <a:graphicData uri="http://schemas.openxmlformats.org/drawingml/2006/table">
            <a:tbl>
              <a:tblPr firstRow="1" bandRow="1">
                <a:tableStyleId>{5940675A-B579-460E-94D1-54222C63F5DA}</a:tableStyleId>
              </a:tblPr>
              <a:tblGrid>
                <a:gridCol w="4630420"/>
                <a:gridCol w="5186045"/>
              </a:tblGrid>
              <a:tr h="50838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民有所呼　　</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近年来,高空抛物坠物危及人民群众人身财产安全的事件时有发生。社会公众强烈呼吁各方彻底整治高空抛物坠物。</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某智库针对社区治理进行的一次网上“微调研”显示,在应对高空抛物坠物等问题上,30.03%的人认为社区采取过有效措施;26.40%</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法有所应　　</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第一千二百五十四条　禁止从建筑物中抛掷物品。从建筑物中抛掷物品或者从建筑物上坠落的物品造成他人损害的,由侵权人依法承担侵权责任;经调查难以确定具体侵权人的,除能够证明自己不是侵权人的外,由可能加害的建筑物使用人给予补偿……物业服务企业等建筑物管理人应当采取必要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1685" y="267335"/>
            <a:ext cx="10214610" cy="4615815"/>
          </a:xfrm>
          <a:prstGeom prst="rect">
            <a:avLst/>
          </a:prstGeom>
          <a:noFill/>
          <a:ln w="9525">
            <a:noFill/>
          </a:ln>
        </p:spPr>
        <p:txBody>
          <a:bodyPr wrap="square">
            <a:spAutoFit/>
          </a:bodyPr>
          <a:lstStyle/>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nvGraphicFramePr>
        <p:xfrm>
          <a:off x="980440" y="962025"/>
          <a:ext cx="9816465" cy="3226435"/>
        </p:xfrm>
        <a:graphic>
          <a:graphicData uri="http://schemas.openxmlformats.org/drawingml/2006/table">
            <a:tbl>
              <a:tblPr firstRow="1" bandRow="1">
                <a:tableStyleId>{5940675A-B579-460E-94D1-54222C63F5DA}</a:tableStyleId>
              </a:tblPr>
              <a:tblGrid>
                <a:gridCol w="4630420"/>
                <a:gridCol w="5186045"/>
              </a:tblGrid>
              <a:tr h="3226435">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的人认为社区虽采取过相关措施,但大都流于形式;39.60%的人表示所居住的社区并未采取相关措施。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安全保障措施防止前款规定情形的发生……发生本条第一款规定的情形的,公安等机关应当依法及时调查,查清责任人。</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——摘自《中华人民共和国民法典》</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980440" y="4094480"/>
            <a:ext cx="9815830" cy="2030095"/>
          </a:xfrm>
          <a:prstGeom prst="rect">
            <a:avLst/>
          </a:prstGeom>
          <a:noFill/>
          <a:ln w="9525">
            <a:noFill/>
          </a:ln>
        </p:spPr>
        <p:txBody>
          <a:bodyPr wrap="square">
            <a:spAutoFit/>
          </a:bodyPr>
          <a:lstStyle/>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sz="2800" b="0">
                <a:solidFill>
                  <a:srgbClr val="000000"/>
                </a:solidFill>
                <a:latin typeface="微软雅黑" panose="020B0503020204020204" charset="-122"/>
                <a:ea typeface="微软雅黑" panose="020B0503020204020204" charset="-122"/>
                <a:cs typeface="微软雅黑" panose="020B0503020204020204" charset="-122"/>
              </a:rPr>
              <a:t>治理高空抛物坠物是全社会的共同责任。结合材料</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运用政治生活知识</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说明社区居民应如何参与社区的高空抛物坠物治理。</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3999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sz="2800" dirty="0">
                <a:solidFill>
                  <a:schemeClr val="tx1">
                    <a:lumMod val="95000"/>
                    <a:lumOff val="5000"/>
                  </a:schemeClr>
                </a:solidFill>
                <a:latin typeface="微软雅黑" panose="020B0503020204020204" charset="-122"/>
                <a:ea typeface="微软雅黑" panose="020B0503020204020204" charset="-122"/>
              </a:rPr>
              <a:t>文化</a:t>
            </a:r>
            <a:r>
              <a:rPr lang="zh-CN" sz="2800" dirty="0">
                <a:solidFill>
                  <a:schemeClr val="tx1">
                    <a:lumMod val="95000"/>
                    <a:lumOff val="5000"/>
                  </a:schemeClr>
                </a:solidFill>
                <a:latin typeface="微软雅黑" panose="020B0503020204020204" charset="-122"/>
                <a:ea typeface="微软雅黑" panose="020B0503020204020204" charset="-122"/>
              </a:rPr>
              <a:t>的多样性与文化传播</a:t>
            </a:r>
            <a:endParaRPr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文化的继承、发展与创新 </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94410" y="1019175"/>
            <a:ext cx="10202545" cy="332295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适合针对主体找措施。分析本题设问:主体——社区居民,事件——参与社区的高空抛物坠物治理,可结合教材知识答题。社区治理是在党的领导下的自治、法治、德治的统一。考生可从自治、法治、德治三个角度演绎出答案,具体分析如下:</a:t>
            </a:r>
          </a:p>
          <a:p>
            <a:pPr indent="0" algn="just"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180975"/>
            <a:ext cx="10493375" cy="1383665"/>
          </a:xfrm>
          <a:prstGeom prst="rect">
            <a:avLst/>
          </a:prstGeom>
          <a:noFill/>
          <a:ln w="9525">
            <a:noFill/>
          </a:ln>
        </p:spPr>
        <p:txBody>
          <a:bodyPr wrap="square">
            <a:spAutoFit/>
          </a:bodyPr>
          <a:lstStyle/>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1316037" y="840740"/>
          <a:ext cx="9766300" cy="4790440"/>
        </p:xfrm>
        <a:graphic>
          <a:graphicData uri="http://schemas.openxmlformats.org/drawingml/2006/table">
            <a:tbl>
              <a:tblPr firstRow="1" bandRow="1">
                <a:tableStyleId>{5940675A-B579-460E-94D1-54222C63F5DA}</a:tableStyleId>
              </a:tblPr>
              <a:tblGrid>
                <a:gridCol w="1429385"/>
                <a:gridCol w="8336915"/>
              </a:tblGrid>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主体(居民)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措施(如何参与)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德治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针对高空抛物坠物现象——提高自身道德素养,拒绝高空抛物坠物。(居民道德观念层面)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8661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法治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民法典第一千二百五十四条——积极参与民法典学习宣传,增强法治意识。(法律制度层面)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17297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居民自治包括民主选举、民主管理、民主决策、民主监督——主动参与社区治理,为社区治理建言献策;勇于监督,对违法行为、社区治理、执法工作进行监督。(改善社区治理现状)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3920" y="1094105"/>
            <a:ext cx="10741025" cy="267652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提高自身道德素养,拒绝高空抛物坠物;积极参与民法典学习宣传,增强法治意识;主动参与社区治理,为社区治理建言献策;勇于监督,对违法行为、社区治理、执法工作进行监督。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7050" y="88265"/>
            <a:ext cx="11175365" cy="613918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lang="en-US" altLang="zh-CN" sz="2600" b="0">
                <a:solidFill>
                  <a:schemeClr val="tx1"/>
                </a:solidFill>
                <a:uFillTx/>
                <a:latin typeface="微软雅黑" panose="020B0503020204020204" charset="-122"/>
                <a:ea typeface="微软雅黑" panose="020B0503020204020204" charset="-122"/>
                <a:cs typeface="微软雅黑" panose="020B0503020204020204" charset="-122"/>
              </a:rPr>
              <a:t>人工智能正加速融入人类生活,并深刻改变着人类经济社会的活动形态。伴随人工智能时代的来临,关于人工智能取代就业的说法层出不穷。人工智能虽然可以替代由不同“任务”组成的一个职业中的某一个或几个任务,但人工智能不是直接替代职业岗位,而是替代工作内容。人工智能会改变工作范式,并可能创造新的就业岗位。我国当前实施创新驱动和供给侧结构性改革,意味着必然经历产业、消费升级引领就业升级的过程,让一些“低端”的不安全的就业岗位消失。可见,应对人工智能对就业。 </a:t>
            </a:r>
            <a:r>
              <a:rPr lang="en-US" altLang="zh-CN" sz="2600">
                <a:solidFill>
                  <a:schemeClr val="tx1"/>
                </a:solidFill>
                <a:uFillTx/>
                <a:latin typeface="微软雅黑" panose="020B0503020204020204" charset="-122"/>
                <a:ea typeface="微软雅黑" panose="020B0503020204020204" charset="-122"/>
                <a:cs typeface="微软雅黑" panose="020B0503020204020204" charset="-122"/>
                <a:sym typeface="+mn-ea"/>
              </a:rPr>
              <a:t>的影响,重要的是拥抱变革和变革带来的变化,并采取积极的、创造性的措施。 </a:t>
            </a:r>
            <a:endParaRPr lang="en-US" altLang="zh-CN" sz="26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600">
                <a:solidFill>
                  <a:schemeClr val="tx1"/>
                </a:solidFill>
                <a:uFillTx/>
                <a:latin typeface="微软雅黑" panose="020B0503020204020204" charset="-122"/>
                <a:ea typeface="微软雅黑" panose="020B0503020204020204" charset="-122"/>
                <a:cs typeface="微软雅黑" panose="020B0503020204020204" charset="-122"/>
                <a:sym typeface="+mn-ea"/>
              </a:rPr>
              <a:t>　　结合材料,运用“辩证法的革命批判精神与创新意识”的知识,说明劳动者应如何拥抱变革和变革带来的变化。 </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22300" y="305435"/>
            <a:ext cx="951230" cy="4222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9630" y="1056005"/>
            <a:ext cx="10445750" cy="267652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适合针对教材原理找措施。设问指定了要运用“辩证法的革命批判精神与创新意识”的知识,因此要先表述这一原理的核心内容(此部分内容必答),再根据方法论(组织答案时此部分可省略)去分析劳动者应如何做。具体分析如下:</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180975"/>
            <a:ext cx="10493375" cy="1383665"/>
          </a:xfrm>
          <a:prstGeom prst="rect">
            <a:avLst/>
          </a:prstGeom>
          <a:noFill/>
          <a:ln w="9525">
            <a:noFill/>
          </a:ln>
        </p:spPr>
        <p:txBody>
          <a:bodyPr wrap="square">
            <a:spAutoFit/>
          </a:bodyPr>
          <a:lstStyle/>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848995" y="471805"/>
          <a:ext cx="10880090" cy="5883275"/>
        </p:xfrm>
        <a:graphic>
          <a:graphicData uri="http://schemas.openxmlformats.org/drawingml/2006/table">
            <a:tbl>
              <a:tblPr firstRow="1" bandRow="1">
                <a:tableStyleId>{5940675A-B579-460E-94D1-54222C63F5DA}</a:tableStyleId>
              </a:tblPr>
              <a:tblGrid>
                <a:gridCol w="2433955"/>
                <a:gridCol w="3812540"/>
                <a:gridCol w="4633595"/>
              </a:tblGrid>
              <a:tr h="5518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原理内容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劳动者应如何做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73655">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辩证法在对现存事物的肯定的理解中同时包含对现存事物的否定的理解。按其本质来说,它是批判的、革命的和创新的。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密切关注变化发展着的实际,敢于突破与实际不相符合的成规陈说,敢于破除落后的思想观念。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密切关注人工智能带来的新变化,突破传统工作模式,破除落后的就业观念,调整职业规划。</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578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注重研究新情况,善于提出新问题,敢于寻找新思路,确立新观念,开拓新境界。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注重研究新情况,善于提出新问题,敢于寻找新思路,确立新观念,开拓新境界,积极利用发展人工智能的契机提升自身的就业能力。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3755" y="740410"/>
            <a:ext cx="10704830" cy="461581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辩证法在对现存事物的肯定的理解中同时包含对现存事物的否定的理解。按其本质来说,它是批判的、革命的和创新的。②劳动者要密切关注人工智能带来的新变化,突破传统工作模式,破除落后的就业观念,调整职业规划。③劳动者要注重研究新情况,善于提出新问题,敢于寻找新思路,确立新观念,开拓新境界,积极利用发展人工智能的契机提升自身的就业能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653780"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热点</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推动黄河流域生态保护和高质量发展</a:t>
            </a:r>
          </a:p>
        </p:txBody>
      </p:sp>
      <p:sp>
        <p:nvSpPr>
          <p:cNvPr id="100" name="文本框 99"/>
          <p:cNvSpPr txBox="1"/>
          <p:nvPr/>
        </p:nvSpPr>
        <p:spPr>
          <a:xfrm>
            <a:off x="800100" y="991235"/>
            <a:ext cx="10737850" cy="526224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2020年8月31日,中共中央政治局召开会议,审议《黄河流域生态保护和高质量发展规划纲要》。</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会议强调,要大力推进黄河水资源集约节约利用,把水资源作为最大的刚性约束,以节约用水扩大发展空间。要着眼长远减少黄河水旱灾害,加强科学研究,完善防灾减灾体系,提高应对各类灾害能力。要采取有效举措推动黄河流域高质量发展,加快新旧动能转换,建设特色优势现</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代产业体系,优化城市发展格局,推进乡村振兴。要大力保护和</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7885" y="901065"/>
            <a:ext cx="10691495" cy="3322955"/>
          </a:xfrm>
          <a:prstGeom prst="rect">
            <a:avLst/>
          </a:prstGeom>
          <a:noFill/>
          <a:ln w="9525">
            <a:noFill/>
          </a:ln>
        </p:spPr>
        <p:txBody>
          <a:bodyPr wrap="square">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弘扬黄河文化,延续历史文脉,挖掘时代价值,坚定文化自信。要以抓铁有痕、踏石留印的作风推动各项工作落实,加强统筹协调,落实沿黄各省区和有关部门主体责任,加快制定实施具体规划、实施方案和政策体系,努力在“十四五”期间取得明显进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9790" y="215265"/>
            <a:ext cx="10677525" cy="526224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素材解读</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素材一</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黄河流域生态保护治理要因地制宜、分类施策、尊重规律,改善黄河流域生态环境。黄河生态系统是一个有机整体,要充分考虑上中下游的差异。要紧紧抓住水沙关系调节这个“牛鼻子”,完善水沙调控机制,实施河道和滩区综合提升治理工程,减缓黄河下游淤积,确保黄河沿岸安全。上游要以三江源、祁连山、甘南黄河上游水源涵养区等为重点,推进实施一批重大生态保护修复和建设工程。中游要突出抓好水土保持和污染治理,有条件的地方要大力建设旱作梯田、淤地坝等。下游的黄河三角洲要做好保护工作,促进河流生态系统健康,提高生物多样性。</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40500" cy="67760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文化的多样性与文化传播</a:t>
            </a:r>
          </a:p>
        </p:txBody>
      </p:sp>
      <p:sp>
        <p:nvSpPr>
          <p:cNvPr id="100" name="文本框 99"/>
          <p:cNvSpPr txBox="1"/>
          <p:nvPr/>
        </p:nvSpPr>
        <p:spPr>
          <a:xfrm>
            <a:off x="671830" y="715010"/>
            <a:ext cx="11012805" cy="5908040"/>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1.文化的多样性</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(1)含义。</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①每一个国家和民族的文化都扎根于本国本民族的土壤之中,各国、各民族的政治、经济等社会条件不同,形成了各具特色的民族文化。(民族文化是一个民族区别于其他民族的独特标识)</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②世界文化是由不同民族、不同国家的文化共同构成的。不同民族和国家文化的内容和形式各具特色。</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(2)地位:文化多样性是人类社会的基本特征,也是人类文明进步的重要动力。同时,文化多样性是文化创新的重要基础。</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570865"/>
            <a:ext cx="10978515"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国家治理要做好顶层设计,树立“一盘棋”思想。运用政治生活知识,分析我国应如何推动黄河流域生态保护和高质量发展。</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中国共产党要发挥中国特色社会主义事业的领导核心作用,在黄河流域的开发和保护中发挥总揽全局、协调各方的作用。②立法机关要为黄河流域生态环境保护和发展中存在的问题制定法律法规,实现发展和保护有法可依。③政府要切实履行职能,加强经济建设和生态文明建设,坚持对人民负责,实现黄河流域生态保护和高质量发展。④人民政协要充分发挥民主协商的作用,切实履行职责,为黄河流域生态保护和高质量发展出谋划策。⑤司法机关要公正司法,打击各类破坏黄河生态的行为。</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760" y="443230"/>
            <a:ext cx="10833100" cy="470789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黄河流域生态保护治理要因地制宜、分类施策、尊重规律。结合材料,运用具体问题具体分析的知识对此加以说明。</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具体问题具体分析是指在矛盾普遍性原理的指导下,具体分析矛盾的特殊性,并找出解决矛盾的正确方法。具体问题具体分析是正确认识事物的基础,是正确解决矛盾的关键,是马克思主义的一个重要原则和活的灵魂。②黄河流域生态保护和治理要在习近平生态文明思想的指导下,充分考虑黄河流域自然条件、经济社会发展情况,因地制宜、分类施策。③上游要做好水源涵养,中游要抓好水土保持和污染治理,下游的黄河三角洲要做好保护工作,做到具体问题具体分析。</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5025" y="980440"/>
            <a:ext cx="10740390" cy="406146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黄河是中华民族的母亲河。千百年来,奔腾不息的黄河同长江一起,哺育着中华民族,孕育了中华文明。在我国5 000多年文明史上,黄河流域孕育了河湟文化、河洛文化、关中文化、齐鲁文化等,诞生了“四大发明”和《诗经》《老子》《史记》等经典著作。九曲黄河,奔腾向前,以百折不挠的磅礴气势塑造了中华民族自强不息的民族品格,是中华民族坚定文化自信的重要根基。习近平总书记指出要保护、传承、弘扬黄河文化,延续历史文脉,坚定文化自信,为实现中华民族伟大复兴的中国梦凝聚精神力量。</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5955" y="521335"/>
            <a:ext cx="10956925" cy="581596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运用文化生活知识,说明保护、传承、弘扬黄河文化,坚定文化自信的理由。</a:t>
            </a:r>
            <a:endParaRPr sz="2800" b="1">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文化自信是一个国家、一个民族发展中更基本、更深沉、更持久的力量。坚定文化自信,事关国运兴衰、事关文化安全、事关民族精神独立性。弘扬黄河文化,坚定文化自信,能为实现中华民族伟大复兴的中国梦凝聚精神力量。②我们的文化自信,来自对时代发展潮流、中国特色社会主义伟大实践的深刻把握,来自对自身文化价值的充分肯定、对自身文化生命力的坚定信念。③中华文化源远流长、博大精深,中华文化的力量集中表现为民族精神的力量。九曲黄河,奔腾向前,以百折不挠的磅礴气势塑造了中华民族自强不息的民族品格,是中华民族坚定文化自信的重要根基。</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5955" y="662305"/>
            <a:ext cx="10578465" cy="470789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运用文化生活知识,说明保护传承弘扬黄河文化对于实现中华民族伟大复兴的作用。</a:t>
            </a:r>
            <a:endParaRPr sz="24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黄河文化是中华文化的重要组成部分,保护传承弘扬黄河文化是培中华之根、铸民族之魂的根本要求。②保护传承弘扬黄河文化,可以延续历史文脉,坚定文化自信,增强中华儿女对中华文化的认同感和归属感,推动黄河文化创造性转化和创新性发展,为实现中华民族伟大复兴凝聚精神力量。③保护传承弘扬黄河文化,能够打牢文化强国的坚实根基,为实现经济社会高质量发展提供精神动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6ddc5ed-86c0-4e2e-8c64-af57f947c7f1}"/>
  <p:tag name="TABLE_ENDDRAG_ORIGIN_RECT" val="841*400"/>
  <p:tag name="TABLE_ENDDRAG_RECT" val="46*102*841*40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584e853a-ba59-4aa9-9dca-a8d512ee9cd0}"/>
  <p:tag name="TABLE_ENDDRAG_ORIGIN_RECT" val="856*382"/>
  <p:tag name="TABLE_ENDDRAG_RECT" val="57*56*856*38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46e22856-67ca-44b1-a7c8-e24887ea7a27}"/>
  <p:tag name="TABLE_ENDDRAG_ORIGIN_RECT" val="847*265"/>
  <p:tag name="TABLE_ENDDRAG_RECT" val="48*62*847*265"/>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46e22856-67ca-44b1-a7c8-e24887ea7a27}"/>
  <p:tag name="TABLE_ENDDRAG_ORIGIN_RECT" val="847*869"/>
  <p:tag name="TABLE_ENDDRAG_RECT" val="57*43*847*869"/>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46e22856-67ca-44b1-a7c8-e24887ea7a27}"/>
  <p:tag name="TABLE_ENDDRAG_ORIGIN_RECT" val="847*869"/>
  <p:tag name="TABLE_ENDDRAG_RECT" val="57*43*847*869"/>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2f058e96-7e69-46bd-9904-a7a7af263d48}"/>
  <p:tag name="TABLE_ENDDRAG_ORIGIN_RECT" val="822*563"/>
  <p:tag name="TABLE_ENDDRAG_RECT" val="69*94*822*563"/>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2f058e96-7e69-46bd-9904-a7a7af263d48}"/>
  <p:tag name="TABLE_ENDDRAG_ORIGIN_RECT" val="822*563"/>
  <p:tag name="TABLE_ENDDRAG_RECT" val="69*94*822*563"/>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4bbf1e1f-1c0b-4a05-ad27-a33effece8ea}"/>
  <p:tag name="TABLE_ENDDRAG_ORIGIN_RECT" val="877*527"/>
  <p:tag name="TABLE_ENDDRAG_RECT" val="50*129*877*527"/>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4bbf1e1f-1c0b-4a05-ad27-a33effece8ea}"/>
  <p:tag name="TABLE_ENDDRAG_ORIGIN_RECT" val="842*310"/>
  <p:tag name="TABLE_ENDDRAG_RECT" val="54*97*842*310"/>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23682005-7de2-42b3-a3dd-21d079ccee99}"/>
  <p:tag name="TABLE_ENDDRAG_ORIGIN_RECT" val="841*366"/>
  <p:tag name="TABLE_ENDDRAG_RECT" val="71*113*841*366"/>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23682005-7de2-42b3-a3dd-21d079ccee99}"/>
  <p:tag name="TABLE_ENDDRAG_ORIGIN_RECT" val="835*347"/>
  <p:tag name="TABLE_ENDDRAG_RECT" val="77*81*835*347"/>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6ddc5ed-86c0-4e2e-8c64-af57f947c7f1}"/>
  <p:tag name="TABLE_ENDDRAG_ORIGIN_RECT" val="830*864"/>
  <p:tag name="TABLE_ENDDRAG_RECT" val="47*102*830*864"/>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610eec9a-2908-416c-b15f-b193acf92ade}"/>
  <p:tag name="TABLE_ENDDRAG_ORIGIN_RECT" val="820*199"/>
  <p:tag name="TABLE_ENDDRAG_RECT" val="77*320*820*199"/>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7c081ee5-c221-496c-9018-f36a78a9beda}"/>
  <p:tag name="TABLE_ENDDRAG_ORIGIN_RECT" val="809*507"/>
  <p:tag name="TABLE_ENDDRAG_RECT" val="65*10*809*507"/>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bba16f31-5fe9-43e0-94d3-b72887d41f0b}"/>
  <p:tag name="TABLE_ENDDRAG_ORIGIN_RECT" val="805*316"/>
  <p:tag name="TABLE_ENDDRAG_RECT" val="95*118*805*316"/>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48567e70-11c3-4bb6-9b5b-77130ae5207c}"/>
  <p:tag name="TABLE_ENDDRAG_ORIGIN_RECT" val="818*304"/>
  <p:tag name="TABLE_ENDDRAG_RECT" val="85*137*818*304"/>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48567e70-11c3-4bb6-9b5b-77130ae5207c}"/>
  <p:tag name="TABLE_ENDDRAG_ORIGIN_RECT" val="823*474"/>
  <p:tag name="TABLE_ENDDRAG_RECT" val="87*44*823*474"/>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56e55052-d63b-4e17-b41a-8856ef353169}"/>
  <p:tag name="TABLE_ENDDRAG_ORIGIN_RECT" val="872*651"/>
  <p:tag name="TABLE_ENDDRAG_RECT" val="53*67*872*651"/>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56e55052-d63b-4e17-b41a-8856ef353169}"/>
  <p:tag name="TABLE_ENDDRAG_ORIGIN_RECT" val="872*651"/>
  <p:tag name="TABLE_ENDDRAG_RECT" val="53*67*872*651"/>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e9f72709-a5d4-4548-9e35-a6f1c5224c09}"/>
  <p:tag name="TABLE_ENDDRAG_ORIGIN_RECT" val="835*361"/>
  <p:tag name="TABLE_ENDDRAG_RECT" val="79*102*835*361"/>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64408354-5a75-46d0-a417-06923f35e116}"/>
  <p:tag name="TABLE_ENDDRAG_ORIGIN_RECT" val="867*449"/>
  <p:tag name="TABLE_ENDDRAG_RECT" val="48*48*867*449"/>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dbb65a5c-32ff-4227-8af1-0d46bd16e8d9}"/>
  <p:tag name="TABLE_ENDDRAG_ORIGIN_RECT" val="840*348"/>
  <p:tag name="TABLE_ENDDRAG_RECT" val="66*91*840*34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1a17d663-a9cd-4f84-b2f1-c24fb92185e8}"/>
  <p:tag name="TABLE_ENDDRAG_ORIGIN_RECT" val="839*356"/>
  <p:tag name="TABLE_ENDDRAG_RECT" val="57*161*839*356"/>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c4bbd820-1209-4be1-bdeb-4532384e9290}"/>
  <p:tag name="TABLE_ENDDRAG_ORIGIN_RECT" val="887*442"/>
  <p:tag name="TABLE_ENDDRAG_RECT" val="37*78*887*442"/>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926c54b3-6ed9-477d-b6b4-4d5f96ec92cb}"/>
  <p:tag name="TABLE_ENDDRAG_ORIGIN_RECT" val="820*435"/>
  <p:tag name="TABLE_ENDDRAG_RECT" val="61*73*820*435"/>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fc8339ee-af3b-4744-9e1d-439c8782f454}"/>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926c54b3-6ed9-477d-b6b4-4d5f96ec92cb}"/>
  <p:tag name="TABLE_ENDDRAG_ORIGIN_RECT" val="820*435"/>
  <p:tag name="TABLE_ENDDRAG_RECT" val="61*73*820*435"/>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926c54b3-6ed9-477d-b6b4-4d5f96ec92cb}"/>
  <p:tag name="TABLE_ENDDRAG_ORIGIN_RECT" val="820*435"/>
  <p:tag name="TABLE_ENDDRAG_RECT" val="61*73*820*435"/>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e67d4cf0-895b-45b0-913b-8da69b648900}"/>
  <p:tag name="TABLE_ENDDRAG_ORIGIN_RECT" val="819*423"/>
  <p:tag name="TABLE_ENDDRAG_RECT" val="77*78*819*423"/>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77675a60-8424-41a9-86ec-5a7fc45246d2}"/>
  <p:tag name="TABLE_ENDDRAG_ORIGIN_RECT" val="787*446"/>
  <p:tag name="TABLE_ENDDRAG_RECT" val="76*50*787*446"/>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0a571fa8-404e-4057-88ac-1f0bc0f191ec}"/>
  <p:tag name="TABLE_ENDDRAG_ORIGIN_RECT" val="826*427"/>
  <p:tag name="TABLE_ENDDRAG_RECT" val="71*80*826*427"/>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e5612271-7ab1-426d-b392-a53158f01b0a}"/>
  <p:tag name="TABLE_ENDDRAG_ORIGIN_RECT" val="769*340"/>
  <p:tag name="TABLE_ENDDRAG_RECT" val="103*66*769*340"/>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512b3a69-69a6-41e4-b598-0cc72082b402}"/>
  <p:tag name="TABLE_ENDDRAG_ORIGIN_RECT" val="778*1263"/>
  <p:tag name="TABLE_ENDDRAG_RECT" val="70*81*778*1263"/>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d3e05784-ea76-4ee5-8e87-bd872bf704cd}"/>
  <p:tag name="TABLE_ENDDRAG_ORIGIN_RECT" val="812*280"/>
  <p:tag name="TABLE_ENDDRAG_RECT" val="79*61*812*28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de66689c-4004-43fa-8c48-e7e86ad2fa9c}"/>
  <p:tag name="TABLE_ENDDRAG_ORIGIN_RECT" val="857*391"/>
  <p:tag name="TABLE_ENDDRAG_RECT" val="57*84*857*391"/>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de66689c-4004-43fa-8c48-e7e86ad2fa9c}"/>
  <p:tag name="TABLE_ENDDRAG_ORIGIN_RECT" val="860*303"/>
  <p:tag name="TABLE_ENDDRAG_RECT" val="56*106*860*303"/>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8d7b47e-ff36-4550-89f4-f44256477ada}"/>
  <p:tag name="TABLE_ENDDRAG_ORIGIN_RECT" val="848*366"/>
  <p:tag name="TABLE_ENDDRAG_RECT" val="62*80*848*366"/>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d8d7b47e-ff36-4550-89f4-f44256477ada}"/>
  <p:tag name="TABLE_ENDDRAG_ORIGIN_RECT" val="822*373"/>
  <p:tag name="TABLE_ENDDRAG_RECT" val="84*70*822*373"/>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584e853a-ba59-4aa9-9dca-a8d512ee9cd0}"/>
  <p:tag name="TABLE_ENDDRAG_ORIGIN_RECT" val="855*367"/>
  <p:tag name="TABLE_ENDDRAG_RECT" val="58*72*855*36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3634</Words>
  <Application>WPS 演示</Application>
  <PresentationFormat>自定义</PresentationFormat>
  <Paragraphs>881</Paragraphs>
  <Slides>94</Slides>
  <Notes>35</Notes>
  <HiddenSlides>0</HiddenSlides>
  <MMClips>0</MMClips>
  <ScaleCrop>false</ScaleCrop>
  <HeadingPairs>
    <vt:vector size="4" baseType="variant">
      <vt:variant>
        <vt:lpstr>主题</vt:lpstr>
      </vt:variant>
      <vt:variant>
        <vt:i4>1</vt:i4>
      </vt:variant>
      <vt:variant>
        <vt:lpstr>幻灯片标题</vt:lpstr>
      </vt:variant>
      <vt:variant>
        <vt:i4>94</vt:i4>
      </vt:variant>
    </vt:vector>
  </HeadingPairs>
  <TitlesOfParts>
    <vt:vector size="95" baseType="lpstr">
      <vt:lpstr>Office 主题​​</vt:lpstr>
      <vt:lpstr>幻灯片 1</vt:lpstr>
      <vt:lpstr>专题十  文化传承与创新</vt:lpstr>
      <vt:lpstr>幻灯片 3</vt:lpstr>
      <vt:lpstr>幻灯片 4</vt:lpstr>
      <vt:lpstr>  考情解读</vt:lpstr>
      <vt:lpstr>幻灯片 6</vt:lpstr>
      <vt:lpstr>  知识体系构建</vt:lpstr>
      <vt:lpstr>幻灯片 8</vt:lpstr>
      <vt:lpstr>  考点1   文化的多样性与文化传播</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  考点2   文化的继承、发展与创新</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  考法1   文化的多样性与文化传播</vt:lpstr>
      <vt:lpstr>幻灯片 61</vt:lpstr>
      <vt:lpstr>幻灯片 62</vt:lpstr>
      <vt:lpstr>幻灯片 63</vt:lpstr>
      <vt:lpstr>  考法2   传统文化的传承与创新</vt:lpstr>
      <vt:lpstr>幻灯片 65</vt:lpstr>
      <vt:lpstr>幻灯片 66</vt:lpstr>
      <vt:lpstr>幻灯片 67</vt:lpstr>
      <vt:lpstr>幻灯片 68</vt:lpstr>
      <vt:lpstr>古民居、古建筑得不到及时修缮和维护,自然毁损严重;传统工匠越来越少,传统建筑工艺、传统艺术日渐失传;在旅游开发过程中,无视传统村落的自然、历史、文化等个性化特征而盲目拆旧建新、拆真建假,对传统建筑、历史风貌造成破坏性影响,导致“千村一面”。         保护、传承和利用好传统村落,是实施乡村振兴战略和增强中华文化自信的内在要求。2012年以来,我国大部分传统村落已被列为保护对象。 (注:传统村落是指拥有物质形态和非物质形态文化遗产,具有较高的历史、文化、科学、艺术、社会、经济价值的村落。) 　　有人说:“随着经济社会不断发展,传统村落必然走向消亡。”运用文化生活知识对此观点加以评析。 </vt:lpstr>
      <vt:lpstr>解析</vt:lpstr>
      <vt:lpstr>幻灯片 71</vt:lpstr>
      <vt:lpstr>答案    文化是经济和政治的反映,随着经济和社会的发展,文化也会变化发展。(3分)传统村落具有鲜明的地域文化和民族文化特色;(2分)随着工业化、城镇化的发展,传统村落的生存和发展面临困难;(2分)顺应时代要求和人们对美好生活的向往,进行创造性地保护和利用,传统村落就能焕发出新的生机和活力。(3分)</vt:lpstr>
      <vt:lpstr>解后反思　本题属于评析类试题,需要对所列观点进行正反两方面辨别和分析。高考试题中的评析类试题一般是正误混杂型的,这需要考生分清观点的正误部分,且有相应的理由。就本题而言,随着经济社会不断发展,传统村落会受到冲击和挑战,但认为传统村落必然走向消亡则是不正确的。因此,解答本题,需要从文化与经济政治的关系、传统文化的民族性、对优秀传统文化进行创造性转化和创新性发展等角度加以分析。</vt:lpstr>
      <vt:lpstr>幻灯片 74</vt:lpstr>
      <vt:lpstr>  方法   措施类试题</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  热点   推动黄河流域生态保护和高质量发展</vt:lpstr>
      <vt:lpstr>幻灯片 88</vt:lpstr>
      <vt:lpstr>幻灯片 89</vt:lpstr>
      <vt:lpstr>幻灯片 90</vt:lpstr>
      <vt:lpstr>幻灯片 91</vt:lpstr>
      <vt:lpstr>幻灯片 92</vt:lpstr>
      <vt:lpstr>幻灯片 93</vt:lpstr>
      <vt:lpstr>幻灯片 94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47</cp:revision>
  <dcterms:created xsi:type="dcterms:W3CDTF">2021-01-08T01:23:00Z</dcterms:created>
  <dcterms:modified xsi:type="dcterms:W3CDTF">2021-09-23T13:00:40Z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