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tags/tag34.xml" ContentType="application/vnd.openxmlformats-officedocument.presentationml.tags+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tags/tag24.xml" ContentType="application/vnd.openxmlformats-officedocument.presentationml.tags+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tags/tag22.xml" ContentType="application/vnd.openxmlformats-officedocument.presentationml.tags+xml"/>
  <Override PartName="/ppt/tags/tag40.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8"/>
  </p:notesMasterIdLst>
  <p:handoutMasterIdLst>
    <p:handoutMasterId r:id="rId139"/>
  </p:handoutMasterIdLst>
  <p:sldIdLst>
    <p:sldId id="257" r:id="rId2"/>
    <p:sldId id="258" r:id="rId3"/>
    <p:sldId id="271" r:id="rId4"/>
    <p:sldId id="272" r:id="rId5"/>
    <p:sldId id="273" r:id="rId6"/>
    <p:sldId id="261" r:id="rId7"/>
    <p:sldId id="274" r:id="rId8"/>
    <p:sldId id="275" r:id="rId9"/>
    <p:sldId id="266" r:id="rId10"/>
    <p:sldId id="260" r:id="rId11"/>
    <p:sldId id="265" r:id="rId12"/>
    <p:sldId id="262" r:id="rId13"/>
    <p:sldId id="276" r:id="rId14"/>
    <p:sldId id="277" r:id="rId15"/>
    <p:sldId id="278" r:id="rId16"/>
    <p:sldId id="279" r:id="rId17"/>
    <p:sldId id="280" r:id="rId18"/>
    <p:sldId id="281" r:id="rId19"/>
    <p:sldId id="282" r:id="rId20"/>
    <p:sldId id="520" r:id="rId21"/>
    <p:sldId id="283" r:id="rId22"/>
    <p:sldId id="284" r:id="rId23"/>
    <p:sldId id="285" r:id="rId24"/>
    <p:sldId id="286" r:id="rId25"/>
    <p:sldId id="287" r:id="rId26"/>
    <p:sldId id="288" r:id="rId27"/>
    <p:sldId id="326" r:id="rId28"/>
    <p:sldId id="289" r:id="rId29"/>
    <p:sldId id="290" r:id="rId30"/>
    <p:sldId id="291" r:id="rId31"/>
    <p:sldId id="292" r:id="rId32"/>
    <p:sldId id="293" r:id="rId33"/>
    <p:sldId id="294" r:id="rId34"/>
    <p:sldId id="295" r:id="rId35"/>
    <p:sldId id="327" r:id="rId36"/>
    <p:sldId id="296" r:id="rId37"/>
    <p:sldId id="297" r:id="rId38"/>
    <p:sldId id="298" r:id="rId39"/>
    <p:sldId id="299" r:id="rId40"/>
    <p:sldId id="300" r:id="rId41"/>
    <p:sldId id="301" r:id="rId42"/>
    <p:sldId id="302" r:id="rId43"/>
    <p:sldId id="521" r:id="rId44"/>
    <p:sldId id="303" r:id="rId45"/>
    <p:sldId id="304" r:id="rId46"/>
    <p:sldId id="328" r:id="rId47"/>
    <p:sldId id="305" r:id="rId48"/>
    <p:sldId id="306" r:id="rId49"/>
    <p:sldId id="307" r:id="rId50"/>
    <p:sldId id="308" r:id="rId51"/>
    <p:sldId id="309" r:id="rId52"/>
    <p:sldId id="310" r:id="rId53"/>
    <p:sldId id="311" r:id="rId54"/>
    <p:sldId id="312" r:id="rId55"/>
    <p:sldId id="329" r:id="rId56"/>
    <p:sldId id="313" r:id="rId57"/>
    <p:sldId id="314" r:id="rId58"/>
    <p:sldId id="315" r:id="rId59"/>
    <p:sldId id="438" r:id="rId60"/>
    <p:sldId id="316" r:id="rId61"/>
    <p:sldId id="317" r:id="rId62"/>
    <p:sldId id="318" r:id="rId63"/>
    <p:sldId id="319" r:id="rId64"/>
    <p:sldId id="320" r:id="rId65"/>
    <p:sldId id="321" r:id="rId66"/>
    <p:sldId id="330" r:id="rId67"/>
    <p:sldId id="331" r:id="rId68"/>
    <p:sldId id="322" r:id="rId69"/>
    <p:sldId id="323" r:id="rId70"/>
    <p:sldId id="324" r:id="rId71"/>
    <p:sldId id="332" r:id="rId72"/>
    <p:sldId id="325" r:id="rId73"/>
    <p:sldId id="333" r:id="rId74"/>
    <p:sldId id="334" r:id="rId75"/>
    <p:sldId id="364" r:id="rId76"/>
    <p:sldId id="335" r:id="rId77"/>
    <p:sldId id="336" r:id="rId78"/>
    <p:sldId id="365" r:id="rId79"/>
    <p:sldId id="337" r:id="rId80"/>
    <p:sldId id="338" r:id="rId81"/>
    <p:sldId id="366" r:id="rId82"/>
    <p:sldId id="339" r:id="rId83"/>
    <p:sldId id="340" r:id="rId84"/>
    <p:sldId id="341" r:id="rId85"/>
    <p:sldId id="342" r:id="rId86"/>
    <p:sldId id="367" r:id="rId87"/>
    <p:sldId id="343" r:id="rId88"/>
    <p:sldId id="344" r:id="rId89"/>
    <p:sldId id="675" r:id="rId90"/>
    <p:sldId id="368" r:id="rId91"/>
    <p:sldId id="369" r:id="rId92"/>
    <p:sldId id="345" r:id="rId93"/>
    <p:sldId id="346" r:id="rId94"/>
    <p:sldId id="347" r:id="rId95"/>
    <p:sldId id="348" r:id="rId96"/>
    <p:sldId id="349" r:id="rId97"/>
    <p:sldId id="350" r:id="rId98"/>
    <p:sldId id="352" r:id="rId99"/>
    <p:sldId id="353" r:id="rId100"/>
    <p:sldId id="354" r:id="rId101"/>
    <p:sldId id="355" r:id="rId102"/>
    <p:sldId id="356" r:id="rId103"/>
    <p:sldId id="357" r:id="rId104"/>
    <p:sldId id="358" r:id="rId105"/>
    <p:sldId id="641" r:id="rId106"/>
    <p:sldId id="359" r:id="rId107"/>
    <p:sldId id="361" r:id="rId108"/>
    <p:sldId id="363" r:id="rId109"/>
    <p:sldId id="370" r:id="rId110"/>
    <p:sldId id="371" r:id="rId111"/>
    <p:sldId id="642" r:id="rId112"/>
    <p:sldId id="373" r:id="rId113"/>
    <p:sldId id="374" r:id="rId114"/>
    <p:sldId id="375" r:id="rId115"/>
    <p:sldId id="376" r:id="rId116"/>
    <p:sldId id="377" r:id="rId117"/>
    <p:sldId id="378" r:id="rId118"/>
    <p:sldId id="380" r:id="rId119"/>
    <p:sldId id="381" r:id="rId120"/>
    <p:sldId id="394" r:id="rId121"/>
    <p:sldId id="382" r:id="rId122"/>
    <p:sldId id="383" r:id="rId123"/>
    <p:sldId id="384" r:id="rId124"/>
    <p:sldId id="386" r:id="rId125"/>
    <p:sldId id="387" r:id="rId126"/>
    <p:sldId id="388" r:id="rId127"/>
    <p:sldId id="389" r:id="rId128"/>
    <p:sldId id="390" r:id="rId129"/>
    <p:sldId id="391" r:id="rId130"/>
    <p:sldId id="395" r:id="rId131"/>
    <p:sldId id="392" r:id="rId132"/>
    <p:sldId id="393" r:id="rId133"/>
    <p:sldId id="396" r:id="rId134"/>
    <p:sldId id="397" r:id="rId135"/>
    <p:sldId id="398" r:id="rId136"/>
    <p:sldId id="399" r:id="rId137"/>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61D"/>
    <a:srgbClr val="DA251C"/>
    <a:srgbClr val="E45F58"/>
    <a:srgbClr val="FFFFFF"/>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9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2514398" y="857250"/>
            <a:ext cx="4115205"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5.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0.xml"/><Relationship Id="rId1" Type="http://schemas.openxmlformats.org/officeDocument/2006/relationships/tags" Target="../tags/tag1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2.xml"/><Relationship Id="rId1" Type="http://schemas.openxmlformats.org/officeDocument/2006/relationships/tags" Target="../tags/tag2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4.xml"/><Relationship Id="rId1" Type="http://schemas.openxmlformats.org/officeDocument/2006/relationships/tags" Target="../tags/tag23.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9.xml"/><Relationship Id="rId1" Type="http://schemas.openxmlformats.org/officeDocument/2006/relationships/tags" Target="../tags/tag2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8.png"/><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11.png"/><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4.xml"/><Relationship Id="rId1" Type="http://schemas.openxmlformats.org/officeDocument/2006/relationships/tags" Target="../tags/tag3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8.xml"/><Relationship Id="rId1" Type="http://schemas.openxmlformats.org/officeDocument/2006/relationships/tags" Target="../tags/tag3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0.xml"/></Relationships>
</file>

<file path=ppt/slides/_rels/slide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7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7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7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4.xml"/></Relationships>
</file>

<file path=ppt/slides/_rels/slide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5.xml"/></Relationships>
</file>

<file path=ppt/slides/_rels/slide8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7.xml"/></Relationships>
</file>

<file path=ppt/slides/_rels/slide9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货币的本质与种类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汇率的变动及其影响</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价格的决定与变动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a:t>
            </a:r>
            <a:r>
              <a:rPr lang="zh-CN" altLang="en-US" sz="2800" dirty="0">
                <a:solidFill>
                  <a:schemeClr val="tx1">
                    <a:lumMod val="95000"/>
                    <a:lumOff val="5000"/>
                  </a:schemeClr>
                </a:solidFill>
                <a:latin typeface="微软雅黑" panose="020B0503020204020204" charset="-122"/>
                <a:ea typeface="微软雅黑" panose="020B0503020204020204" charset="-122"/>
              </a:rPr>
              <a:t>   价格变动对经济生活的影响</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a:t>
            </a:r>
            <a:r>
              <a:rPr lang="zh-CN" altLang="en-US" sz="2800" dirty="0">
                <a:solidFill>
                  <a:schemeClr val="tx1">
                    <a:lumMod val="95000"/>
                    <a:lumOff val="5000"/>
                  </a:schemeClr>
                </a:solidFill>
                <a:latin typeface="微软雅黑" panose="020B0503020204020204" charset="-122"/>
                <a:ea typeface="微软雅黑" panose="020B0503020204020204" charset="-122"/>
              </a:rPr>
              <a:t>消费</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360" y="493395"/>
            <a:ext cx="7343775" cy="1383665"/>
          </a:xfrm>
          <a:prstGeom prst="rect">
            <a:avLst/>
          </a:prstGeom>
          <a:noFill/>
          <a:ln w="9525">
            <a:noFill/>
          </a:ln>
        </p:spPr>
        <p:txBody>
          <a:bodyPr wrap="square">
            <a:spAutoFit/>
          </a:bodyPr>
          <a:lstStyle/>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需求价格弹性与供给价格弹性</a:t>
            </a:r>
          </a:p>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 </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94360" y="1767840"/>
            <a:ext cx="11003915" cy="3322955"/>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价格弹性曲线反映商品供给量或需求量变动对该商品价格变动的反应程度。一般进行对比考查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比如将生活必需品和高档耐用品、生存资料消费和享受资料消费等进行对比考查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让考生根据不同商品的不同需求弹性作出图示判断。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题考查新老顾客对价格变化的反应程度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738505" y="355600"/>
            <a:ext cx="11069320" cy="461581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知识必备</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需求价格弹性</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需求价格弹性表示在一定时期内一种商品的需求量变动对该商品的价格变动的反应程度。</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一般来说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有替代品的商品需求富有弹性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而没有替代品的商品需求缺乏弹性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生活必需品的需求弹性较小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需求曲线陡直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见甲图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而高档耐用品、奢侈品的需求弹性较大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需求曲线平缓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见乙图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714625" y="758825"/>
            <a:ext cx="6129020" cy="47948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517525" y="452120"/>
            <a:ext cx="11299190" cy="5262245"/>
          </a:xfrm>
          <a:prstGeom prst="rect">
            <a:avLst/>
          </a:prstGeom>
          <a:noFill/>
          <a:ln w="9525">
            <a:noFill/>
          </a:ln>
        </p:spPr>
        <p:txBody>
          <a:bodyPr wrap="square">
            <a:spAutoFit/>
          </a:bodyPr>
          <a:lstStyle/>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供给价格弹性</a:t>
            </a: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市场商品供给量对于价格变动作出反应的敏感程度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通常用供给量变动的幅度对价格变动幅度的百分比比值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即供给价格弹性系数来表示。</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现实生活中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资金密集、技术密集型行业经营规模改变困难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其产品供给弹性小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劳动密集型行业经营规模改变容易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其产品的供给弹性大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农产品中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木材等生产周期长的产品供给弹性小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蔬菜等生产周期短的产品供给弹性大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易腐变质、难于储存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或有储存期限的产品供给弹性小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易于储存的产品供给弹性大。</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319405" y="586740"/>
            <a:ext cx="11405235" cy="2030095"/>
          </a:xfrm>
          <a:prstGeom prst="rect">
            <a:avLst/>
          </a:prstGeom>
          <a:noFill/>
          <a:ln w="9525">
            <a:noFill/>
          </a:ln>
        </p:spPr>
        <p:txBody>
          <a:bodyPr wrap="square">
            <a:spAutoFit/>
          </a:bodyPr>
          <a:lstStyle/>
          <a:p>
            <a:pPr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3</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Ⅰ,13]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对于同一商品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某企业销售给老客户的价格高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而销售给新客户的价格低。正确解释该企业价格策略原因的图示是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图中</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表示需求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433070" y="760730"/>
            <a:ext cx="802005" cy="449580"/>
          </a:xfrm>
          <a:prstGeom prst="rect">
            <a:avLst/>
          </a:prstGeom>
        </p:spPr>
      </p:pic>
      <p:pic>
        <p:nvPicPr>
          <p:cNvPr id="2" name="图片 1"/>
          <p:cNvPicPr>
            <a:picLocks noChangeAspect="1"/>
          </p:cNvPicPr>
          <p:nvPr/>
        </p:nvPicPr>
        <p:blipFill>
          <a:blip r:embed="rId3"/>
          <a:stretch>
            <a:fillRect/>
          </a:stretch>
        </p:blipFill>
        <p:spPr>
          <a:xfrm>
            <a:off x="2926080" y="2720340"/>
            <a:ext cx="5105400" cy="3190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423545" y="528955"/>
            <a:ext cx="11445875" cy="526224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根据题意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判断商品的需求弹性大小。面对同一商品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价格的变化对老客户的影响要远远小于对新客户的影响。对于同一商品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该企业销售给老客户的价格高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这是因为老客户对价格变动的反应不敏感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其需求弹性较小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故其需求曲线较陡直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而销售给新客户的价格低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这是因为新客户对价格变动的反应较敏感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其需求弹性较大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故其需求曲线较平缓。第二步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结合图示作进一步判断。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中新老客户的需求曲线倾斜度相同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中新老客户的需求曲线是同一条曲线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均排除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中新客户的需求曲线倾斜度小于老客户需求曲线的倾斜度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这意味着价格变动对新客户的影响大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对老</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499745" y="465455"/>
            <a:ext cx="11193145" cy="3969385"/>
          </a:xfrm>
          <a:prstGeom prst="rect">
            <a:avLst/>
          </a:prstGeom>
          <a:noFill/>
          <a:ln w="9525">
            <a:noFill/>
          </a:ln>
        </p:spPr>
        <p:txBody>
          <a:bodyPr wrap="square">
            <a:spAutoFit/>
          </a:bodyPr>
          <a:lstStyle/>
          <a:p>
            <a:pPr marL="0" indent="0" algn="l"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客户的影响小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能够正确解释企业销售给老客户的价格高</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而销售给新客户的价格低的原因</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正确</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中新客户的需求曲线倾斜度大于老客户的需求曲线倾斜度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这意味着价格变动对新客户的影响小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对老客户的影响大</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对该企业价格策略原因的分析错误</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排除。</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0">
                                            <p:txEl>
                                              <p:pRg st="1" end="1"/>
                                            </p:txEl>
                                          </p:spTgt>
                                        </p:tgtEl>
                                        <p:attrNameLst>
                                          <p:attrName>style.visibility</p:attrName>
                                        </p:attrNameLst>
                                      </p:cBhvr>
                                      <p:to>
                                        <p:strVal val="visible"/>
                                      </p:to>
                                    </p:set>
                                    <p:anim calcmode="lin" valueType="num">
                                      <p:cBhvr additive="base">
                                        <p:cTn id="7" dur="500" fill="hold"/>
                                        <p:tgtEl>
                                          <p:spTgt spid="12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488315" y="0"/>
            <a:ext cx="11216005" cy="2607310"/>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700" b="0">
                <a:solidFill>
                  <a:srgbClr val="333333"/>
                </a:solidFill>
                <a:latin typeface="微软雅黑" panose="020B0503020204020204" charset="-122"/>
                <a:ea typeface="微软雅黑" panose="020B0503020204020204" charset="-122"/>
                <a:cs typeface="微软雅黑" panose="020B0503020204020204" charset="-122"/>
              </a:rPr>
              <a:t>4</a:t>
            </a:r>
            <a:r>
              <a:rPr lang="zh-CN" altLang="en-US" sz="27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[2021</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河南鹤壁模拟</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供给弹性是指供给量相对价格变动的反应程度</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即某种商品价格上升或下降的百分比</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带来的该商品供给量增加或减少的百分比。不同商品的供给弹性不同</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下列文字描述与商品供给曲线图对应正确的是</a:t>
            </a:r>
            <a:endParaRPr lang="zh-CN" altLang="en-US" sz="27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01015" y="199390"/>
            <a:ext cx="802005" cy="411480"/>
          </a:xfrm>
          <a:prstGeom prst="rect">
            <a:avLst/>
          </a:prstGeom>
        </p:spPr>
      </p:pic>
      <p:pic>
        <p:nvPicPr>
          <p:cNvPr id="3" name="图片 2"/>
          <p:cNvPicPr>
            <a:picLocks noChangeAspect="1"/>
          </p:cNvPicPr>
          <p:nvPr/>
        </p:nvPicPr>
        <p:blipFill>
          <a:blip r:embed="rId3"/>
          <a:stretch>
            <a:fillRect/>
          </a:stretch>
        </p:blipFill>
        <p:spPr>
          <a:xfrm>
            <a:off x="3079750" y="2207895"/>
            <a:ext cx="7584440" cy="1859280"/>
          </a:xfrm>
          <a:prstGeom prst="rect">
            <a:avLst/>
          </a:prstGeom>
        </p:spPr>
      </p:pic>
      <p:sp>
        <p:nvSpPr>
          <p:cNvPr id="4" name="文本框 3"/>
          <p:cNvSpPr txBox="1"/>
          <p:nvPr/>
        </p:nvSpPr>
        <p:spPr>
          <a:xfrm>
            <a:off x="501015" y="3956685"/>
            <a:ext cx="11203305" cy="2790825"/>
          </a:xfrm>
          <a:prstGeom prst="rect">
            <a:avLst/>
          </a:prstGeom>
          <a:noFill/>
          <a:ln w="9525">
            <a:noFill/>
          </a:ln>
        </p:spPr>
        <p:txBody>
          <a:bodyPr wrap="square">
            <a:spAutoFit/>
          </a:bodyPr>
          <a:lstStyle/>
          <a:p>
            <a:pPr marL="0" indent="0" algn="l" fontAlgn="auto">
              <a:lnSpc>
                <a:spcPct val="130000"/>
              </a:lnSpc>
            </a:pP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①</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私人收藏的明代成化斗彩鸡缸杯作为商品</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供给无弹性</a:t>
            </a:r>
          </a:p>
          <a:p>
            <a:pPr marL="0" indent="0" algn="l" fontAlgn="auto">
              <a:lnSpc>
                <a:spcPct val="130000"/>
              </a:lnSpc>
            </a:pP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②</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鲜肉等易腐、易变质的商品</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供给弹性小</a:t>
            </a:r>
          </a:p>
          <a:p>
            <a:pPr marL="0" indent="0" algn="l" fontAlgn="auto">
              <a:lnSpc>
                <a:spcPct val="130000"/>
              </a:lnSpc>
            </a:pP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③</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船舶、风电设备、高铁列车等生产周期长的商品</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供给弹性大</a:t>
            </a:r>
          </a:p>
          <a:p>
            <a:pPr marL="0" indent="0" algn="l" fontAlgn="auto">
              <a:lnSpc>
                <a:spcPct val="130000"/>
              </a:lnSpc>
            </a:pP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④3D</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打印、第五代移动通信技术</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(5G)</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等</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供给弹性无限大</a:t>
            </a:r>
          </a:p>
          <a:p>
            <a:pPr marL="0" indent="0" algn="l" fontAlgn="auto">
              <a:lnSpc>
                <a:spcPct val="130000"/>
              </a:lnSpc>
            </a:pP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A.①②</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　	</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B.①④</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　　	</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C.②③</a:t>
            </a:r>
            <a:r>
              <a:rPr lang="zh-CN" altLang="en-US" sz="2700" b="0">
                <a:solidFill>
                  <a:srgbClr val="000000"/>
                </a:solidFill>
                <a:uFillTx/>
                <a:latin typeface="微软雅黑" panose="020B0503020204020204" charset="-122"/>
                <a:ea typeface="微软雅黑" panose="020B0503020204020204" charset="-122"/>
                <a:cs typeface="微软雅黑" panose="020B0503020204020204" charset="-122"/>
              </a:rPr>
              <a:t>　　	</a:t>
            </a:r>
            <a:r>
              <a:rPr lang="en-US" altLang="zh-CN" sz="2700" b="0">
                <a:solidFill>
                  <a:srgbClr val="000000"/>
                </a:solidFill>
                <a:uFillTx/>
                <a:latin typeface="微软雅黑" panose="020B0503020204020204" charset="-122"/>
                <a:ea typeface="微软雅黑" panose="020B0503020204020204" charset="-122"/>
                <a:cs typeface="微软雅黑" panose="020B0503020204020204" charset="-122"/>
              </a:rPr>
              <a:t>D.①③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文本框 119"/>
          <p:cNvSpPr txBox="1"/>
          <p:nvPr/>
        </p:nvSpPr>
        <p:spPr>
          <a:xfrm>
            <a:off x="417830" y="532765"/>
            <a:ext cx="11356975" cy="5128895"/>
          </a:xfrm>
          <a:prstGeom prst="rect">
            <a:avLst/>
          </a:prstGeom>
          <a:noFill/>
          <a:ln w="9525">
            <a:noFill/>
          </a:ln>
        </p:spPr>
        <p:txBody>
          <a:bodyPr wrap="square">
            <a:spAutoFit/>
          </a:bodyPr>
          <a:lstStyle/>
          <a:p>
            <a:pPr marL="0" indent="0" algn="just" fontAlgn="auto">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明确图示含义。图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表示无论价格如何变动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供给量都固定不变。图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表示供给弹性较小。图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表示供给弹性较大。图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表示价格一定时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供给不断增加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供给不受价格变动影响。第二步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结合图示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对照题肢。明代成化斗彩鸡缸杯非常稀有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其供给与价格无关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因此无弹性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入选。鲜肉等易腐、易变质的商品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其供给量应根据市场需要合理安排</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因此其供给量变动的百分比一般会小于价格变动的百分比</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供给弹性较小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正确。生产周期长的商品和高新技术产品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其供给量一般不会因为价格变动而有大幅度变动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即两者供给弹性都较小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a:t>
            </a:r>
          </a:p>
          <a:p>
            <a:pPr marL="0" indent="0" algn="just" fontAlgn="auto">
              <a:lnSpc>
                <a:spcPct val="13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0">
                                            <p:txEl>
                                              <p:pRg st="1" end="1"/>
                                            </p:txEl>
                                          </p:spTgt>
                                        </p:tgtEl>
                                        <p:attrNameLst>
                                          <p:attrName>style.visibility</p:attrName>
                                        </p:attrNameLst>
                                      </p:cBhvr>
                                      <p:to>
                                        <p:strVal val="visible"/>
                                      </p:to>
                                    </p:set>
                                    <p:anim calcmode="lin" valueType="num">
                                      <p:cBhvr additive="base">
                                        <p:cTn id="7" dur="500" fill="hold"/>
                                        <p:tgtEl>
                                          <p:spTgt spid="12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0385" y="547370"/>
            <a:ext cx="10763885" cy="1383665"/>
          </a:xfrm>
          <a:prstGeom prst="rect">
            <a:avLst/>
          </a:prstGeom>
          <a:noFill/>
          <a:ln w="9525">
            <a:noFill/>
          </a:ln>
        </p:spPr>
        <p:txBody>
          <a:bodyPr wrap="square">
            <a:spAutoFit/>
          </a:bodyPr>
          <a:lstStyle/>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均衡价格</a:t>
            </a:r>
          </a:p>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p>
        </p:txBody>
      </p:sp>
      <p:sp>
        <p:nvSpPr>
          <p:cNvPr id="120" name="文本框 119"/>
          <p:cNvSpPr txBox="1"/>
          <p:nvPr/>
        </p:nvSpPr>
        <p:spPr>
          <a:xfrm>
            <a:off x="558800" y="1931035"/>
            <a:ext cx="11075035" cy="3969385"/>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要求通过供求关系的变化判断均衡价格的变化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具体有两种形式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以图求事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即给出图示变化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要求找到与图示变化特点相符合的具体事件、行为。</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以事求图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即给出具体事件、行为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要求找到与事件、行为结果对应的图示变化。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Ⅲ</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2016</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9540" y="132080"/>
            <a:ext cx="5205730" cy="67693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货币的本质与种类</a:t>
            </a:r>
          </a:p>
        </p:txBody>
      </p:sp>
      <p:sp>
        <p:nvSpPr>
          <p:cNvPr id="118" name="文本框 117"/>
          <p:cNvSpPr txBox="1"/>
          <p:nvPr/>
        </p:nvSpPr>
        <p:spPr>
          <a:xfrm>
            <a:off x="579755" y="918210"/>
            <a:ext cx="11381105" cy="203009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商品的概念及基本属性</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商品是用于交换的劳动产品。</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基本属性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使用价值和价值。二者关系如下表所示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9130" y="2948305"/>
          <a:ext cx="11381105" cy="3232150"/>
        </p:xfrm>
        <a:graphic>
          <a:graphicData uri="http://schemas.openxmlformats.org/drawingml/2006/table">
            <a:tbl>
              <a:tblPr firstRow="1" bandRow="1">
                <a:tableStyleId>{5940675A-B579-460E-94D1-54222C63F5DA}</a:tableStyleId>
              </a:tblPr>
              <a:tblGrid>
                <a:gridCol w="488950"/>
                <a:gridCol w="610870"/>
                <a:gridCol w="4937760"/>
                <a:gridCol w="5343525"/>
              </a:tblGrid>
              <a:tr h="64579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商品的使用价值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286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商品能够满足人们某种需要的属性。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凝结在商品中的无差别的人类劳动。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34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强调性能、质量、服务、实用性等。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强调成本、价格、花费的时间等。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5005" y="409575"/>
            <a:ext cx="10995660" cy="521970"/>
          </a:xfrm>
          <a:prstGeom prst="rect">
            <a:avLst/>
          </a:prstGeom>
          <a:noFill/>
        </p:spPr>
        <p:txBody>
          <a:bodyPr wrap="square" rtlCol="0" anchor="t">
            <a:spAutoFit/>
          </a:bodyPr>
          <a:lstStyle/>
          <a:p>
            <a:r>
              <a:rPr lang="zh-CN" altLang="en-US" sz="2800" b="1">
                <a:solidFill>
                  <a:schemeClr val="tx1"/>
                </a:solidFill>
                <a:latin typeface="微软雅黑" panose="020B0503020204020204" charset="-122"/>
                <a:ea typeface="微软雅黑" panose="020B0503020204020204" charset="-122"/>
              </a:rPr>
              <a:t>知识必备</a:t>
            </a:r>
          </a:p>
        </p:txBody>
      </p:sp>
      <p:sp>
        <p:nvSpPr>
          <p:cNvPr id="120" name="文本框 119"/>
          <p:cNvSpPr txBox="1"/>
          <p:nvPr/>
        </p:nvSpPr>
        <p:spPr>
          <a:xfrm>
            <a:off x="675005" y="931545"/>
            <a:ext cx="10349230" cy="1383665"/>
          </a:xfrm>
          <a:prstGeom prst="rect">
            <a:avLst/>
          </a:prstGeom>
          <a:noFill/>
          <a:ln w="9525">
            <a:noFill/>
          </a:ln>
        </p:spPr>
        <p:txBody>
          <a:bodyPr wrap="square">
            <a:spAutoFit/>
          </a:bodyPr>
          <a:lstStyle/>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一种商品的均衡价格是指该种商品的需求量和供给量相等时的价格。具体来说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均衡价格曲线有以下三种情况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3146425" y="2696845"/>
            <a:ext cx="5405755" cy="32061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40385" y="303530"/>
            <a:ext cx="11111865" cy="5908040"/>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当商品的价格为</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0</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如上图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供求平衡。</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当商品的价格处于</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位置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&lt;P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0</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供不应求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存在商品短缺的现象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如上图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此时太多买家抢购太少的商品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市场处于卖方市场。由于商品供不应求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卖方可以作出的反应是提高商品的价格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同时增加产量。随着价格的上升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商品需求量减少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供给量增加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市场逐渐趋向均衡。</a:t>
            </a:r>
          </a:p>
          <a:p>
            <a:pPr marL="0" indent="0" algn="just" fontAlgn="auto">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当商品的价格处于</a:t>
            </a:r>
            <a:r>
              <a:rPr lang="en-US" altLang="zh-CN" sz="2800" i="1">
                <a:solidFill>
                  <a:srgbClr val="000000"/>
                </a:solidFill>
                <a:latin typeface="微软雅黑" panose="020B0503020204020204" charset="-122"/>
                <a:ea typeface="微软雅黑" panose="020B0503020204020204" charset="-122"/>
                <a:cs typeface="微软雅黑" panose="020B0503020204020204" charset="-122"/>
                <a:sym typeface="+mn-ea"/>
              </a:rPr>
              <a:t>P</a:t>
            </a:r>
            <a:r>
              <a:rPr lang="en-US" altLang="zh-CN" sz="2800" baseline="-250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位置</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800" i="1">
                <a:solidFill>
                  <a:srgbClr val="000000"/>
                </a:solidFill>
                <a:latin typeface="微软雅黑" panose="020B0503020204020204" charset="-122"/>
                <a:ea typeface="微软雅黑" panose="020B0503020204020204" charset="-122"/>
                <a:cs typeface="微软雅黑" panose="020B0503020204020204" charset="-122"/>
                <a:sym typeface="+mn-ea"/>
              </a:rPr>
              <a:t>P</a:t>
            </a:r>
            <a:r>
              <a:rPr lang="en-US" altLang="zh-CN" sz="2800" baseline="-250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altLang="zh-CN" sz="2800" i="1">
                <a:solidFill>
                  <a:srgbClr val="000000"/>
                </a:solidFill>
                <a:latin typeface="微软雅黑" panose="020B0503020204020204" charset="-122"/>
                <a:ea typeface="微软雅黑" panose="020B0503020204020204" charset="-122"/>
                <a:cs typeface="微软雅黑" panose="020B0503020204020204" charset="-122"/>
                <a:sym typeface="+mn-ea"/>
              </a:rPr>
              <a:t>&gt;P</a:t>
            </a:r>
            <a:r>
              <a:rPr lang="en-US" altLang="zh-CN" sz="2800" baseline="-25000">
                <a:solidFill>
                  <a:srgbClr val="000000"/>
                </a:solidFill>
                <a:latin typeface="微软雅黑" panose="020B0503020204020204" charset="-122"/>
                <a:ea typeface="微软雅黑" panose="020B0503020204020204" charset="-122"/>
                <a:cs typeface="微软雅黑" panose="020B0503020204020204" charset="-122"/>
                <a:sym typeface="+mn-ea"/>
              </a:rPr>
              <a:t>0</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时</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供过于求</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存在商品过剩的现象</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如上图</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此时市场处于买方市场。由于商品供过于求</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卖方可以作出的反应是降低商品的价格</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并减少产量。随着价格的下降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商品需求量增加</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供给量减少</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市场又一次趋向均衡。</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518160" y="151765"/>
            <a:ext cx="11156315" cy="6554470"/>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5</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如图表示某商品供求关系变化与价格变动的关系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其中</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为需求曲线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为供给曲线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E</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为均衡点。下列能导致均衡点</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E</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向</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E</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变化的是</a:t>
            </a:r>
          </a:p>
          <a:p>
            <a:pPr marL="0" indent="0" algn="just"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国际原油产量超预期增长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经济下滑影响石油需求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该商品为石油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为维护粮食安全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我国政府提高粮食最低保护价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该商品为粮食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高铁运营里程增加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选择民航出行的乘客减少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该商品为机票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钢铁投资规模增加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住房和铁路等建设投资减少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该商品为钢铁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A.①②	B.③④	C.①④	D.②④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18160" y="356870"/>
            <a:ext cx="802005" cy="481330"/>
          </a:xfrm>
          <a:prstGeom prst="rect">
            <a:avLst/>
          </a:prstGeom>
        </p:spPr>
      </p:pic>
      <p:pic>
        <p:nvPicPr>
          <p:cNvPr id="3" name="图片 2"/>
          <p:cNvPicPr>
            <a:picLocks noChangeAspect="1"/>
          </p:cNvPicPr>
          <p:nvPr/>
        </p:nvPicPr>
        <p:blipFill>
          <a:blip r:embed="rId3"/>
          <a:stretch>
            <a:fillRect/>
          </a:stretch>
        </p:blipFill>
        <p:spPr>
          <a:xfrm>
            <a:off x="4615815" y="1548765"/>
            <a:ext cx="2390775" cy="19240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531495" y="445135"/>
            <a:ext cx="11177905" cy="5688965"/>
          </a:xfrm>
          <a:prstGeom prst="rect">
            <a:avLst/>
          </a:prstGeom>
          <a:noFill/>
          <a:ln w="9525">
            <a:noFill/>
          </a:ln>
        </p:spPr>
        <p:txBody>
          <a:bodyPr wrap="square">
            <a:spAutoFit/>
          </a:bodyPr>
          <a:lstStyle/>
          <a:p>
            <a:pPr marL="0" indent="0" algn="just" fontAlgn="auto">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本题属于以图求事类。第一步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分析图中信息。从图中信息可以看出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该商品的供给量增加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需求量减少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导致价格下降。第二步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分析题肢。国际原油产量超预期增长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石油的供给量会增加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经济下滑影响石油需求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石油的需求量会减少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符合题意。钢铁投资规模增加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钢铁的供给量会增加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住房和铁路等建设投资减少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钢铁的需求量会减少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符合题意。我国政府提高粮食最低保护价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农民会扩大粮食种植规模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促使粮食的供给量增加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但未涉及粮食的需求量的变化情况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排除。高铁运营里程增加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选择民航出行的乘客减少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只表明机票的需求量减少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并未反映机票供给量的变化情况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排除。</a:t>
            </a:r>
            <a:endParaRPr lang="zh-CN" altLang="en-US" sz="2800">
              <a:latin typeface="微软雅黑" panose="020B0503020204020204" charset="-122"/>
              <a:ea typeface="微软雅黑" panose="020B0503020204020204" charset="-122"/>
              <a:cs typeface="微软雅黑" panose="020B0503020204020204" charset="-122"/>
            </a:endParaRPr>
          </a:p>
          <a:p>
            <a:pPr marL="0" indent="0" algn="just" fontAlgn="auto">
              <a:lnSpc>
                <a:spcPct val="13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
                                            <p:txEl>
                                              <p:pRg st="1" end="1"/>
                                            </p:txEl>
                                          </p:spTgt>
                                        </p:tgtEl>
                                        <p:attrNameLst>
                                          <p:attrName>style.visibility</p:attrName>
                                        </p:attrNameLst>
                                      </p:cBhvr>
                                      <p:to>
                                        <p:strVal val="visible"/>
                                      </p:to>
                                    </p:set>
                                    <p:anim calcmode="lin" valueType="num">
                                      <p:cBhvr additive="base">
                                        <p:cTn id="7" dur="500" fill="hold"/>
                                        <p:tgtEl>
                                          <p:spTgt spid="1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575945" y="173355"/>
            <a:ext cx="11064875" cy="396938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6</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山东省大联考第一次质量监测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潍坊是我国生姜主产区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受天气因素的影响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生姜的产量和质量出现不同程度的下降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随着养生观念的不断增强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人们对姜油、姜粉、姜糖等深加工产品的消费逐步增加。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月以来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生姜价格每斤上涨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元多。不考虑其他因素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下列能正确反映生姜价格上涨原因的图示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分别表示供给曲线和需求曲线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575945" y="379730"/>
            <a:ext cx="802005" cy="449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134360" y="464185"/>
            <a:ext cx="6208395" cy="54781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511810" y="413385"/>
            <a:ext cx="11169015" cy="5262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本题属于以事求图类。第一步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分析材料信息。生姜产量下降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导致价格上涨。第二步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分析四个图反映的信息。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图反映的是需求和供给同时增加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需求增加幅度大于供给增加幅度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与题意不符。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图反映的是需求和供给同时下降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供给下降的幅度大于需求下降的幅度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与题意不符。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图反映的是供给与需求都在增加且增加幅度相同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价格不变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与题意不符。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图反映的是需求增加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a:t>
            </a: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
                                            <p:txEl>
                                              <p:pRg st="1" end="1"/>
                                            </p:txEl>
                                          </p:spTgt>
                                        </p:tgtEl>
                                        <p:attrNameLst>
                                          <p:attrName>style.visibility</p:attrName>
                                        </p:attrNameLst>
                                      </p:cBhvr>
                                      <p:to>
                                        <p:strVal val="visible"/>
                                      </p:to>
                                    </p:set>
                                    <p:anim calcmode="lin" valueType="num">
                                      <p:cBhvr additive="base">
                                        <p:cTn id="7" dur="500" fill="hold"/>
                                        <p:tgtEl>
                                          <p:spTgt spid="1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7080" y="563245"/>
            <a:ext cx="10937875" cy="3322955"/>
          </a:xfrm>
          <a:prstGeom prst="rect">
            <a:avLst/>
          </a:prstGeom>
          <a:noFill/>
          <a:ln w="9525">
            <a:noFill/>
          </a:ln>
        </p:spPr>
        <p:txBody>
          <a:bodyPr wrap="square">
            <a:spAutoFit/>
          </a:bodyPr>
          <a:lstStyle/>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保护价格、限制价格</a:t>
            </a:r>
          </a:p>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p>
          <a:p>
            <a:pPr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材料先给出保护价格或限制价格的含义</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再提供国家相关政策</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要求考生分析图中价格变化的趋势。</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如</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2018</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年江苏高考第</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10</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题</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nvSpPr>
        <p:spPr>
          <a:xfrm>
            <a:off x="540385" y="2499360"/>
            <a:ext cx="10956925" cy="737235"/>
          </a:xfrm>
          <a:prstGeom prst="rect">
            <a:avLst/>
          </a:prstGeom>
          <a:noFill/>
          <a:ln w="9525">
            <a:noFill/>
          </a:ln>
        </p:spPr>
        <p:txBody>
          <a:bodyPr wrap="square">
            <a:spAutoFit/>
          </a:bodyPr>
          <a:lstStyle/>
          <a:p>
            <a:pPr marL="0" indent="0"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5805" y="3236595"/>
            <a:ext cx="11021060" cy="267652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解题指导</a:t>
            </a: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理解材料中关于保护价格或限制价格的含义。</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根据限制价格低于市场均衡价格、保护价格高于市场均衡价格的特点进行判断。</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695325" y="134620"/>
            <a:ext cx="10959465" cy="396938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7</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[2018江苏高考,10]最低工资制度旨在保护低收入劳动者的合法权益,因此最低工资应高于劳动力市场供需平衡时的工资水平。2017年,我国有22个地区提高了最低工资标准。在其他条件不变的情况下,下图中(</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代表劳动力价格,</a:t>
            </a:r>
            <a:r>
              <a:rPr sz="2800" b="0" i="1">
                <a:solidFill>
                  <a:srgbClr val="000000"/>
                </a:solidFill>
                <a:latin typeface="微软雅黑" panose="020B0503020204020204" charset="-122"/>
                <a:ea typeface="微软雅黑" panose="020B0503020204020204" charset="-122"/>
                <a:cs typeface="微软雅黑" panose="020B0503020204020204" charset="-122"/>
              </a:rPr>
              <a:t>Q</a:t>
            </a:r>
            <a:r>
              <a:rPr sz="2800" b="0">
                <a:solidFill>
                  <a:srgbClr val="000000"/>
                </a:solidFill>
                <a:latin typeface="微软雅黑" panose="020B0503020204020204" charset="-122"/>
                <a:ea typeface="微软雅黑" panose="020B0503020204020204" charset="-122"/>
                <a:cs typeface="微软雅黑" panose="020B0503020204020204" charset="-122"/>
              </a:rPr>
              <a:t>代表劳动力数量,</a:t>
            </a:r>
            <a:r>
              <a:rPr sz="2800" b="0" i="1">
                <a:solidFill>
                  <a:srgbClr val="000000"/>
                </a:solidFill>
                <a:latin typeface="微软雅黑" panose="020B0503020204020204" charset="-122"/>
                <a:ea typeface="微软雅黑" panose="020B0503020204020204" charset="-122"/>
                <a:cs typeface="微软雅黑" panose="020B0503020204020204" charset="-122"/>
              </a:rPr>
              <a:t>D</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S</a:t>
            </a:r>
            <a:r>
              <a:rPr sz="2800" b="0">
                <a:solidFill>
                  <a:srgbClr val="000000"/>
                </a:solidFill>
                <a:latin typeface="微软雅黑" panose="020B0503020204020204" charset="-122"/>
                <a:ea typeface="微软雅黑" panose="020B0503020204020204" charset="-122"/>
                <a:cs typeface="微软雅黑" panose="020B0503020204020204" charset="-122"/>
              </a:rPr>
              <a:t>分别代表需求曲线和供给曲线,</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1、</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2分别表示变化前后的劳动力价格)能正确反映这一变化的是</a:t>
            </a:r>
          </a:p>
        </p:txBody>
      </p:sp>
      <p:pic>
        <p:nvPicPr>
          <p:cNvPr id="135" name="示例_1.jpg" descr="id:2147500184;FounderCES"/>
          <p:cNvPicPr>
            <a:picLocks noChangeAspect="1"/>
          </p:cNvPicPr>
          <p:nvPr/>
        </p:nvPicPr>
        <p:blipFill>
          <a:blip r:embed="rId2"/>
          <a:stretch>
            <a:fillRect/>
          </a:stretch>
        </p:blipFill>
        <p:spPr>
          <a:xfrm>
            <a:off x="771525" y="337185"/>
            <a:ext cx="802005" cy="449580"/>
          </a:xfrm>
          <a:prstGeom prst="rect">
            <a:avLst/>
          </a:prstGeom>
        </p:spPr>
      </p:pic>
      <p:pic>
        <p:nvPicPr>
          <p:cNvPr id="2" name="图片 1"/>
          <p:cNvPicPr>
            <a:picLocks noChangeAspect="1"/>
          </p:cNvPicPr>
          <p:nvPr/>
        </p:nvPicPr>
        <p:blipFill>
          <a:blip r:embed="rId3"/>
          <a:stretch>
            <a:fillRect/>
          </a:stretch>
        </p:blipFill>
        <p:spPr>
          <a:xfrm>
            <a:off x="3209290" y="4104005"/>
            <a:ext cx="4697095" cy="25088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824865" y="586105"/>
            <a:ext cx="10991850" cy="461581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第一步,理解材料中关于最低工资(保护价格)的含义。第二步,由“最低工资应高于劳动力市场供需平衡时的工资水平”可知,</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1、</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2都应高于</a:t>
            </a:r>
            <a:r>
              <a:rPr sz="2800" b="0" i="1">
                <a:solidFill>
                  <a:srgbClr val="000000"/>
                </a:solidFill>
                <a:latin typeface="微软雅黑" panose="020B0503020204020204" charset="-122"/>
                <a:ea typeface="微软雅黑" panose="020B0503020204020204" charset="-122"/>
                <a:cs typeface="微软雅黑" panose="020B0503020204020204" charset="-122"/>
              </a:rPr>
              <a:t>D</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S</a:t>
            </a:r>
            <a:r>
              <a:rPr sz="2800" b="0">
                <a:solidFill>
                  <a:srgbClr val="000000"/>
                </a:solidFill>
                <a:latin typeface="微软雅黑" panose="020B0503020204020204" charset="-122"/>
                <a:ea typeface="微软雅黑" panose="020B0503020204020204" charset="-122"/>
                <a:cs typeface="微软雅黑" panose="020B0503020204020204" charset="-122"/>
              </a:rPr>
              <a:t>曲线的交点(供需平衡时的劳动力价格),且由“提高了最低工资标准”可知,</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2应高于</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1,A符合题意。B中P1低于</a:t>
            </a:r>
            <a:r>
              <a:rPr sz="2800" b="0" i="1">
                <a:solidFill>
                  <a:srgbClr val="000000"/>
                </a:solidFill>
                <a:latin typeface="微软雅黑" panose="020B0503020204020204" charset="-122"/>
                <a:ea typeface="微软雅黑" panose="020B0503020204020204" charset="-122"/>
                <a:cs typeface="微软雅黑" panose="020B0503020204020204" charset="-122"/>
              </a:rPr>
              <a:t>D</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S</a:t>
            </a:r>
            <a:r>
              <a:rPr sz="2800" b="0">
                <a:solidFill>
                  <a:srgbClr val="000000"/>
                </a:solidFill>
                <a:latin typeface="微软雅黑" panose="020B0503020204020204" charset="-122"/>
                <a:ea typeface="微软雅黑" panose="020B0503020204020204" charset="-122"/>
                <a:cs typeface="微软雅黑" panose="020B0503020204020204" charset="-122"/>
              </a:rPr>
              <a:t>曲线的交点,排除;C中</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1、</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2都低于</a:t>
            </a:r>
            <a:r>
              <a:rPr sz="2800" b="0" i="1">
                <a:solidFill>
                  <a:srgbClr val="000000"/>
                </a:solidFill>
                <a:latin typeface="微软雅黑" panose="020B0503020204020204" charset="-122"/>
                <a:ea typeface="微软雅黑" panose="020B0503020204020204" charset="-122"/>
                <a:cs typeface="微软雅黑" panose="020B0503020204020204" charset="-122"/>
              </a:rPr>
              <a:t>D</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S</a:t>
            </a:r>
            <a:r>
              <a:rPr sz="2800" b="0">
                <a:solidFill>
                  <a:srgbClr val="000000"/>
                </a:solidFill>
                <a:latin typeface="微软雅黑" panose="020B0503020204020204" charset="-122"/>
                <a:ea typeface="微软雅黑" panose="020B0503020204020204" charset="-122"/>
                <a:cs typeface="微软雅黑" panose="020B0503020204020204" charset="-122"/>
              </a:rPr>
              <a:t>曲线的交点,不选;D中</a:t>
            </a:r>
            <a:r>
              <a:rPr sz="2800" b="0" i="1">
                <a:solidFill>
                  <a:srgbClr val="000000"/>
                </a:solidFill>
                <a:latin typeface="微软雅黑" panose="020B0503020204020204" charset="-122"/>
                <a:ea typeface="微软雅黑" panose="020B0503020204020204" charset="-122"/>
                <a:cs typeface="微软雅黑" panose="020B0503020204020204" charset="-122"/>
              </a:rPr>
              <a:t>P</a:t>
            </a:r>
            <a:r>
              <a:rPr sz="2800" b="0">
                <a:solidFill>
                  <a:srgbClr val="000000"/>
                </a:solidFill>
                <a:latin typeface="微软雅黑" panose="020B0503020204020204" charset="-122"/>
                <a:ea typeface="微软雅黑" panose="020B0503020204020204" charset="-122"/>
                <a:cs typeface="微软雅黑" panose="020B0503020204020204" charset="-122"/>
              </a:rPr>
              <a:t>1与 </a:t>
            </a:r>
            <a:r>
              <a:rPr sz="2800" b="0" i="1">
                <a:solidFill>
                  <a:srgbClr val="000000"/>
                </a:solidFill>
                <a:latin typeface="微软雅黑" panose="020B0503020204020204" charset="-122"/>
                <a:ea typeface="微软雅黑" panose="020B0503020204020204" charset="-122"/>
                <a:cs typeface="微软雅黑" panose="020B0503020204020204" charset="-122"/>
              </a:rPr>
              <a:t>D</a:t>
            </a:r>
            <a:r>
              <a:rPr sz="2800" b="0">
                <a:solidFill>
                  <a:srgbClr val="000000"/>
                </a:solidFill>
                <a:latin typeface="微软雅黑" panose="020B0503020204020204" charset="-122"/>
                <a:ea typeface="微软雅黑" panose="020B0503020204020204" charset="-122"/>
                <a:cs typeface="微软雅黑" panose="020B0503020204020204" charset="-122"/>
              </a:rPr>
              <a:t>、</a:t>
            </a:r>
            <a:r>
              <a:rPr sz="2800" b="0" i="1">
                <a:solidFill>
                  <a:srgbClr val="000000"/>
                </a:solidFill>
                <a:latin typeface="微软雅黑" panose="020B0503020204020204" charset="-122"/>
                <a:ea typeface="微软雅黑" panose="020B0503020204020204" charset="-122"/>
                <a:cs typeface="微软雅黑" panose="020B0503020204020204" charset="-122"/>
              </a:rPr>
              <a:t>S</a:t>
            </a:r>
            <a:r>
              <a:rPr sz="2800" b="0">
                <a:solidFill>
                  <a:srgbClr val="000000"/>
                </a:solidFill>
                <a:latin typeface="微软雅黑" panose="020B0503020204020204" charset="-122"/>
                <a:ea typeface="微软雅黑" panose="020B0503020204020204" charset="-122"/>
                <a:cs typeface="微软雅黑" panose="020B0503020204020204" charset="-122"/>
              </a:rPr>
              <a:t>曲线的交点等同,不选。</a:t>
            </a: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A</a:t>
            </a:r>
            <a:endParaRPr 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
                                            <p:txEl>
                                              <p:pRg st="1" end="1"/>
                                            </p:txEl>
                                          </p:spTgt>
                                        </p:tgtEl>
                                        <p:attrNameLst>
                                          <p:attrName>style.visibility</p:attrName>
                                        </p:attrNameLst>
                                      </p:cBhvr>
                                      <p:to>
                                        <p:strVal val="visible"/>
                                      </p:to>
                                    </p:set>
                                    <p:anim calcmode="lin" valueType="num">
                                      <p:cBhvr additive="base">
                                        <p:cTn id="7" dur="500" fill="hold"/>
                                        <p:tgtEl>
                                          <p:spTgt spid="1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73735" y="760095"/>
          <a:ext cx="11081385" cy="5100955"/>
        </p:xfrm>
        <a:graphic>
          <a:graphicData uri="http://schemas.openxmlformats.org/drawingml/2006/table">
            <a:tbl>
              <a:tblPr firstRow="1" bandRow="1">
                <a:tableStyleId>{5940675A-B579-460E-94D1-54222C63F5DA}</a:tableStyleId>
              </a:tblPr>
              <a:tblGrid>
                <a:gridCol w="678180"/>
                <a:gridCol w="969010"/>
                <a:gridCol w="4217670"/>
                <a:gridCol w="5216525"/>
              </a:tblGrid>
              <a:tr h="71628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商品的使用价值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8467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属性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是商品的自然属性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反映的是人和物的关系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体现了生产力发展的水平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是商品的非本质、非特有属性。</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是商品的社会属性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反映的是人和人的关系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体现了人与人之间相互交换劳动的关系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是商品的本质属性、特有属性。</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5503545" cy="676416"/>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方法</a:t>
            </a:r>
            <a:r>
              <a:rPr lang="en-US" altLang="zh-CN" sz="3200" strike="noStrike" noProof="1">
                <a:solidFill>
                  <a:schemeClr val="bg1"/>
                </a:solidFill>
                <a:latin typeface="微软雅黑" panose="020B0503020204020204" charset="-122"/>
                <a:ea typeface="微软雅黑" panose="020B0503020204020204" charset="-122"/>
                <a:sym typeface="+mn-ea"/>
              </a:rPr>
              <a:t>2</a:t>
            </a:r>
            <a:r>
              <a:rPr lang="zh-CN" altLang="en-US" sz="3200" strike="noStrike" noProof="1">
                <a:solidFill>
                  <a:schemeClr val="bg1"/>
                </a:solidFill>
                <a:latin typeface="微软雅黑" panose="020B0503020204020204" charset="-122"/>
                <a:ea typeface="微软雅黑" panose="020B0503020204020204" charset="-122"/>
                <a:sym typeface="+mn-ea"/>
              </a:rPr>
              <a:t>  坐标非常规性曲线题</a:t>
            </a:r>
          </a:p>
        </p:txBody>
      </p:sp>
      <p:sp>
        <p:nvSpPr>
          <p:cNvPr id="121" name="文本框 120"/>
          <p:cNvSpPr txBox="1"/>
          <p:nvPr/>
        </p:nvSpPr>
        <p:spPr>
          <a:xfrm>
            <a:off x="720725" y="1004570"/>
            <a:ext cx="10990580" cy="526224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除供求曲线外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经济生活中还有其他一些非常规性曲线。可以归纳为三种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正相关关系类曲线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如消费与收入关系曲线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负相关关系类曲线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如菲利普斯曲线、消费与储蓄关系曲线、币值与汇率曲线等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抛物线类曲线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如拉弗曲线、库兹涅茨曲线、微笑曲线等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619125" y="958850"/>
            <a:ext cx="10954385" cy="2676525"/>
          </a:xfrm>
          <a:prstGeom prst="rect">
            <a:avLst/>
          </a:prstGeom>
          <a:noFill/>
          <a:ln w="9525">
            <a:noFill/>
          </a:ln>
        </p:spPr>
        <p:txBody>
          <a:bodyPr wrap="square">
            <a:spAutoFit/>
          </a:bodyPr>
          <a:lstStyle/>
          <a:p>
            <a:pPr marL="0" indent="0"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解题指导</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解答这类题的关键在于弄清知识间的内在联系。正相关曲线一般是向右上方倾斜</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负相关曲线一般是向右下方倾斜</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抛物线类曲线一般要考虑转折点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型曲线一般要考虑新的成长点。</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800735" y="617855"/>
            <a:ext cx="11145520" cy="526224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8</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拉弗曲线描绘了政府的税收收入与税率之间的关系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当税率在一定的限度以下时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提高税率能增加政府税收收入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但当超过这一限度时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再提高税率反而导致政府税收收入减少。从中可以看出</a:t>
            </a:r>
            <a:endParaRPr lang="zh-CN" altLang="en-US" sz="2800" b="0" i="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①在</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点和</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市场反应明显不同</a:t>
            </a:r>
            <a:endParaRPr lang="zh-CN" altLang="en-US" sz="2800" b="0" i="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点比</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点更容易实现财政平衡</a:t>
            </a:r>
            <a:endParaRPr lang="zh-CN" altLang="en-US" sz="2800" b="0" i="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企业在</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点的投资意愿高于</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a:t>
            </a:r>
            <a:endParaRPr lang="zh-CN" altLang="en-US" sz="2800" b="0" i="1">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就财政收入而言</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F</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点是最佳税率</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A.②③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B.②④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C.①④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D.①③</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2"/>
          <a:stretch>
            <a:fillRect/>
          </a:stretch>
        </p:blipFill>
        <p:spPr>
          <a:xfrm>
            <a:off x="800735" y="822960"/>
            <a:ext cx="802005" cy="449580"/>
          </a:xfrm>
          <a:prstGeom prst="rect">
            <a:avLst/>
          </a:prstGeom>
        </p:spPr>
      </p:pic>
      <p:pic>
        <p:nvPicPr>
          <p:cNvPr id="3" name="图片 2"/>
          <p:cNvPicPr>
            <a:picLocks noChangeAspect="1"/>
          </p:cNvPicPr>
          <p:nvPr/>
        </p:nvPicPr>
        <p:blipFill>
          <a:blip r:embed="rId3"/>
          <a:stretch>
            <a:fillRect/>
          </a:stretch>
        </p:blipFill>
        <p:spPr>
          <a:xfrm>
            <a:off x="7458075" y="2731135"/>
            <a:ext cx="3133725" cy="19742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618490" y="206375"/>
            <a:ext cx="11176635" cy="6574790"/>
          </a:xfrm>
          <a:prstGeom prst="rect">
            <a:avLst/>
          </a:prstGeom>
          <a:noFill/>
          <a:ln w="9525">
            <a:noFill/>
          </a:ln>
        </p:spPr>
        <p:txBody>
          <a:bodyPr wrap="square">
            <a:spAutoFit/>
          </a:bodyPr>
          <a:lstStyle/>
          <a:p>
            <a:pPr marL="0" indent="0" algn="l" fontAlgn="auto">
              <a:lnSpc>
                <a:spcPct val="14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税率的高低</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直接影响国家财政收入</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税收是国家财政收入最重要的来源</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同时也影响企业的投资</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企业利润一部分通过税收上缴国家、一部分给员工发工资、一部分用于扩大再生产</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意愿</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最终又将影响国家财政收入。从拉弗曲线可以看出</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点到</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税收收入会随税率的提高而增加</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点到</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税收收入反而随税率的提高而减少。在</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点和</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税收收入相同</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但在</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点时</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税率较高</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必定影响企业扩大再生产</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故在</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点和</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点市场反应明显不同</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就财政收入而言</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税率在</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F</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点时税收收入最多</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因此</a:t>
            </a:r>
            <a:r>
              <a:rPr lang="en-US" altLang="zh-CN" sz="2700" b="0" i="1">
                <a:solidFill>
                  <a:srgbClr val="000000"/>
                </a:solidFill>
                <a:latin typeface="微软雅黑" panose="020B0503020204020204" charset="-122"/>
                <a:ea typeface="微软雅黑" panose="020B0503020204020204" charset="-122"/>
                <a:cs typeface="微软雅黑" panose="020B0503020204020204" charset="-122"/>
              </a:rPr>
              <a:t>F</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点是最佳税率</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,①④</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正确且符合题意</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点与</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B</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点的税收收入相同</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不能说哪一点更容易实现财政平衡</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,②</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错误</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点到</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税收收入会随税率的提高而增加</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但企业的税收负担也相应增加</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因此</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企业在</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C</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点的投资意愿低于</a:t>
            </a:r>
            <a:r>
              <a:rPr lang="en-US" altLang="zh-CN" sz="2700" i="1">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点</a:t>
            </a:r>
            <a:r>
              <a:rPr lang="en-US" altLang="zh-CN" sz="2700">
                <a:solidFill>
                  <a:srgbClr val="000000"/>
                </a:solidFill>
                <a:latin typeface="微软雅黑" panose="020B0503020204020204" charset="-122"/>
                <a:ea typeface="微软雅黑" panose="020B0503020204020204" charset="-122"/>
                <a:cs typeface="微软雅黑" panose="020B0503020204020204" charset="-122"/>
                <a:sym typeface="+mn-ea"/>
              </a:rPr>
              <a:t>,③</a:t>
            </a:r>
            <a:r>
              <a:rPr lang="zh-CN" altLang="en-US" sz="2700">
                <a:solidFill>
                  <a:srgbClr val="000000"/>
                </a:solidFill>
                <a:latin typeface="微软雅黑" panose="020B0503020204020204" charset="-122"/>
                <a:ea typeface="微软雅黑" panose="020B0503020204020204" charset="-122"/>
                <a:cs typeface="微软雅黑" panose="020B0503020204020204" charset="-122"/>
                <a:sym typeface="+mn-ea"/>
              </a:rPr>
              <a:t>错误。</a:t>
            </a:r>
            <a:endParaRPr lang="zh-CN" altLang="en-US" sz="2700">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1">
                                            <p:txEl>
                                              <p:pRg st="1" end="1"/>
                                            </p:txEl>
                                          </p:spTgt>
                                        </p:tgtEl>
                                        <p:attrNameLst>
                                          <p:attrName>style.visibility</p:attrName>
                                        </p:attrNameLst>
                                      </p:cBhvr>
                                      <p:to>
                                        <p:strVal val="visible"/>
                                      </p:to>
                                    </p:set>
                                    <p:anim calcmode="lin" valueType="num">
                                      <p:cBhvr additive="base">
                                        <p:cTn id="7" dur="500" fill="hold"/>
                                        <p:tgtEl>
                                          <p:spTgt spid="1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424180" y="612775"/>
            <a:ext cx="11200130" cy="396938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拉弗曲线至少阐明了三方面的经济含义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高税率不一定能取得高税收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而高税收也不一定要实行高税率。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取得同样多的税收收入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一般情况下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可以采取两种不同的税率。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税率、税收收入和经济增长之间存在着相互依存、相互制约的关系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从理论上来讲</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应当存在一种兼顾税收收入与经济增长的最优税率。因此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保持适度的宏观税负水平是促进经济增长的一个重要条件。</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a:xfrm>
            <a:off x="445135" y="144780"/>
            <a:ext cx="11303000" cy="2030095"/>
          </a:xfrm>
          <a:prstGeom prst="rect">
            <a:avLst/>
          </a:prstGeom>
          <a:noFill/>
          <a:ln w="9525">
            <a:noFill/>
          </a:ln>
        </p:spPr>
        <p:txBody>
          <a:bodyPr wrap="square">
            <a:spAutoFit/>
          </a:bodyPr>
          <a:lstStyle/>
          <a:p>
            <a:pPr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9</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稳定物价和增加就业是宏观调控的两大目标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但在短期内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通货膨胀率与失业率之间存在如下图所示的经济关系。下列选项中能实现经济状况从</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点到</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点变化的经济手段是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45135" y="3980180"/>
            <a:ext cx="10530205" cy="2676525"/>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提高个人所得税起征点</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提高商业银行的贷款基准利率</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降低金融机构的存款准备金率</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对关系国计民生的基础产品实施最低限价</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3555365" y="2085975"/>
            <a:ext cx="4053840" cy="2190115"/>
          </a:xfrm>
          <a:prstGeom prst="rect">
            <a:avLst/>
          </a:prstGeom>
        </p:spPr>
      </p:pic>
      <p:pic>
        <p:nvPicPr>
          <p:cNvPr id="135" name="示例_1.jpg" descr="id:2147500184;FounderCES"/>
          <p:cNvPicPr>
            <a:picLocks noChangeAspect="1"/>
          </p:cNvPicPr>
          <p:nvPr/>
        </p:nvPicPr>
        <p:blipFill>
          <a:blip r:embed="rId3"/>
          <a:stretch>
            <a:fillRect/>
          </a:stretch>
        </p:blipFill>
        <p:spPr>
          <a:xfrm>
            <a:off x="445135" y="364490"/>
            <a:ext cx="802005" cy="449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505460" y="593725"/>
            <a:ext cx="11262995" cy="461581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促使经济状况从</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点向</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是要降低通货膨胀率。提高个人所得税起征点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可以增加居民实际收入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增强居民的消费能力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不利于降低通货膨胀率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不符合题意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提高商业银行的贷款基准利率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促使货币回笼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可以降低通货膨胀率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降低金融机构的存款准备金率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有利于扩大金融机构的放贷规模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不利于降低通货膨胀率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不符合题意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中“实施最低限价”不利于降低通货膨胀率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不选。</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
                                            <p:txEl>
                                              <p:pRg st="1" end="1"/>
                                            </p:txEl>
                                          </p:spTgt>
                                        </p:tgtEl>
                                        <p:attrNameLst>
                                          <p:attrName>style.visibility</p:attrName>
                                        </p:attrNameLst>
                                      </p:cBhvr>
                                      <p:to>
                                        <p:strVal val="visible"/>
                                      </p:to>
                                    </p:set>
                                    <p:anim calcmode="lin" valueType="num">
                                      <p:cBhvr additive="base">
                                        <p:cTn id="7" dur="500" fill="hold"/>
                                        <p:tgtEl>
                                          <p:spTgt spid="12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499745" y="1084580"/>
            <a:ext cx="11176635" cy="332295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菲利普斯曲线表示的是失业率与通货膨胀率之间的负相关关系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即失业率越高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通货膨胀率越低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失业率越低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则通货膨胀率越高。菲利普斯曲线表明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政策制定者可以选择不同的失业率和通货膨胀率的组合。例如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只要他们能够容忍高通货膨胀率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他们就可以拥有较低的失业率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或者他们可以通过高失业率来维持较低的通货膨胀率。</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322580" y="68580"/>
            <a:ext cx="11393170" cy="6721475"/>
          </a:xfrm>
          <a:prstGeom prst="rect">
            <a:avLst/>
          </a:prstGeom>
          <a:noFill/>
          <a:ln w="9525">
            <a:noFill/>
          </a:ln>
        </p:spPr>
        <p:txBody>
          <a:bodyPr wrap="square">
            <a:spAutoFit/>
          </a:bodyPr>
          <a:lstStyle/>
          <a:p>
            <a:pPr marL="0" indent="0" algn="just" fontAlgn="auto">
              <a:lnSpc>
                <a:spcPct val="140000"/>
              </a:lnSpc>
            </a:pP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10</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经济学中的“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理论是指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每一种技术的增长都是一条条独立的“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一个技术在导入期进步比较缓慢</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一旦进入成长期就会呈现指数型增长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但进入成熟期就走向曲线顶端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会出现增长率放缓、动力缺乏的问题。而这时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会有新技术在下方蓬勃发展</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形成新的“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最终超越传统技术。这一理论对于当前实现我国新旧经济增长动能转换的启示是 </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科技是生产力中的决定因素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要实施创新驱动发展战略</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要大力推动科技创新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积极推进经济结构战略性调整</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在新技术开发过程中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要充分发挥市场的决定性作用</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政府发挥作用应该在新技术的成熟期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而不是导入期</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A.①④	B.①③	C.②③	D.②④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9028430" y="3296285"/>
            <a:ext cx="2846070" cy="2230120"/>
          </a:xfrm>
          <a:prstGeom prst="rect">
            <a:avLst/>
          </a:prstGeom>
        </p:spPr>
      </p:pic>
      <p:pic>
        <p:nvPicPr>
          <p:cNvPr id="135" name="示例_1.jpg" descr="id:2147500184;FounderCES"/>
          <p:cNvPicPr>
            <a:picLocks noChangeAspect="1"/>
          </p:cNvPicPr>
          <p:nvPr/>
        </p:nvPicPr>
        <p:blipFill>
          <a:blip r:embed="rId3"/>
          <a:stretch>
            <a:fillRect/>
          </a:stretch>
        </p:blipFill>
        <p:spPr>
          <a:xfrm>
            <a:off x="322580" y="253365"/>
            <a:ext cx="802005" cy="449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541020" y="492760"/>
            <a:ext cx="11110595" cy="396938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科学技术是第一生产力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但不是决定因素。通过对图的分析可知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型曲线”强调的是技术的作用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在新技术开发过程中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要充分发挥市场的决定性作用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而且必须大力推动科技创新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积极推进经济结构的战略性调整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符合题意。政府发挥作用应该在新技术的导入期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而不是成熟期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a:t>
            </a: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
                                            <p:txEl>
                                              <p:pRg st="1" end="1"/>
                                            </p:txEl>
                                          </p:spTgt>
                                        </p:tgtEl>
                                        <p:attrNameLst>
                                          <p:attrName>style.visibility</p:attrName>
                                        </p:attrNameLst>
                                      </p:cBhvr>
                                      <p:to>
                                        <p:strVal val="visible"/>
                                      </p:to>
                                    </p:set>
                                    <p:anim calcmode="lin" valueType="num">
                                      <p:cBhvr additive="base">
                                        <p:cTn id="7" dur="500" fill="hold"/>
                                        <p:tgtEl>
                                          <p:spTgt spid="12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80060" y="334645"/>
          <a:ext cx="11318875" cy="6173470"/>
        </p:xfrm>
        <a:graphic>
          <a:graphicData uri="http://schemas.openxmlformats.org/drawingml/2006/table">
            <a:tbl>
              <a:tblPr firstRow="1" bandRow="1">
                <a:tableStyleId>{5940675A-B579-460E-94D1-54222C63F5DA}</a:tableStyleId>
              </a:tblPr>
              <a:tblGrid>
                <a:gridCol w="492125"/>
                <a:gridCol w="1237615"/>
                <a:gridCol w="4274185"/>
                <a:gridCol w="5314950"/>
              </a:tblGrid>
              <a:tr h="62166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商品的使用价值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商品的价值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080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能否量比</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不同商品的使用价值在质上是不同的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不能进行量的比较。</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由于价值在质上是相同的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可以进行量的比较。</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1744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对商品生产者、消费者的意义</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消费者购买商品的目的是获得商品的使用价值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但要获得商品的使用价值必须让渡商品的价值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即给商品生产者价值补偿。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生产者生产商品的目的是实现商品的价值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但要实现商品的价值必须让渡商品的使用价值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即让消费者使用商品。</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1356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l"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商品是使用价值和价值的统一体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一种物品要想成为商品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必须既有使用价值又有价值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二者缺一不可。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使用价值是价值的物质承担者</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有价值的东西一定有使用价值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但有使用价值的东西不一定有价值。</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18" y="131763"/>
            <a:ext cx="9459913" cy="676954"/>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热点 夯实粮食安全之基  始终端牢中国饭碗</a:t>
            </a:r>
          </a:p>
        </p:txBody>
      </p:sp>
      <p:sp>
        <p:nvSpPr>
          <p:cNvPr id="115715" name="文本框 4"/>
          <p:cNvSpPr txBox="1"/>
          <p:nvPr/>
        </p:nvSpPr>
        <p:spPr>
          <a:xfrm>
            <a:off x="593408" y="949008"/>
            <a:ext cx="5080000" cy="521970"/>
          </a:xfrm>
          <a:prstGeom prst="rect">
            <a:avLst/>
          </a:prstGeom>
          <a:noFill/>
          <a:ln w="9525">
            <a:noFill/>
          </a:ln>
        </p:spPr>
        <p:txBody>
          <a:bodyPr anchor="t">
            <a:spAutoFit/>
          </a:bodyPr>
          <a:lstStyle/>
          <a:p>
            <a:pPr indent="0"/>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热点导览</a:t>
            </a:r>
          </a:p>
        </p:txBody>
      </p:sp>
      <p:sp>
        <p:nvSpPr>
          <p:cNvPr id="122" name="文本框 121"/>
          <p:cNvSpPr txBox="1"/>
          <p:nvPr/>
        </p:nvSpPr>
        <p:spPr>
          <a:xfrm>
            <a:off x="593725" y="1471295"/>
            <a:ext cx="11283315" cy="5128895"/>
          </a:xfrm>
          <a:prstGeom prst="rect">
            <a:avLst/>
          </a:prstGeom>
          <a:noFill/>
          <a:ln w="9525">
            <a:noFill/>
          </a:ln>
        </p:spPr>
        <p:txBody>
          <a:bodyPr wrap="square">
            <a:spAutoFit/>
          </a:bodyPr>
          <a:lstStyle/>
          <a:p>
            <a:pPr marL="0" indent="0" algn="just"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洪范八政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食为政首。”解决好十几亿人口的吃饭问题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始终是我们党治国理政的头等大事。“手中有粮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心中不慌”在任何时候都是真理。这次新冠肺炎疫情在全球蔓延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但我国社会始终保持稳定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粮食和重要农副产品稳定供给功不可没。当前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我国农业连年丰收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粮食储备充裕</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完全有能力保证粮食和重要农产品供给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为安民心、稳市场、保民生提供了坚实基础。正如习近平总书记深刻指出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保障国家粮食安全是一个永恒课题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任何时候这根弦都不能松。面对纷繁复杂的国内外形势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要坚持底线思维、增强风险意识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毫不放松抓好粮食生产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确保粮食安全、端牢中国饭碗。</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文本框 117"/>
          <p:cNvSpPr txBox="1"/>
          <p:nvPr/>
        </p:nvSpPr>
        <p:spPr>
          <a:xfrm>
            <a:off x="375920" y="459105"/>
            <a:ext cx="5080000" cy="521970"/>
          </a:xfrm>
          <a:prstGeom prst="rect">
            <a:avLst/>
          </a:prstGeom>
          <a:noFill/>
          <a:ln w="9525">
            <a:noFill/>
          </a:ln>
        </p:spPr>
        <p:txBody>
          <a:bodyPr anchor="t">
            <a:spAutoFit/>
          </a:bodyPr>
          <a:lstStyle/>
          <a:p>
            <a:pPr indent="0"/>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素材解读</a:t>
            </a:r>
          </a:p>
        </p:txBody>
      </p:sp>
      <p:sp>
        <p:nvSpPr>
          <p:cNvPr id="122" name="文本框 121"/>
          <p:cNvSpPr txBox="1"/>
          <p:nvPr/>
        </p:nvSpPr>
        <p:spPr>
          <a:xfrm>
            <a:off x="375920" y="981075"/>
            <a:ext cx="11262995" cy="5262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粮食安全是维护国家安全的重要基石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保障粮食安全在任何时候都不能放松。只有确保谷物基本自给、口粮绝对安全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把饭碗牢牢端在自己手中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才能保持社会大局稳定。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习近平总书记在吉林考察时强调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要把保障粮食安全放在突出位置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毫不放松抓好粮食生产。加快转变农业发展方式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在探索现代农业发展道路上创造更多经验。农业现代化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关键是农业科技现代化。要加强农业与科技融合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加强农业科技创新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科研人员要把论文写在大地上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让农民用最好的技术种出最好的粮食。</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399415" y="885190"/>
            <a:ext cx="11338560" cy="359981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从大力发展生产力的角度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分析我国如何才能确保粮食安全。</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人是生产力中最具决定性的力量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要大力培育新型职业农民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提高农民的科学文化素质和生产经营能力。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科学技术是第一生产力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要依靠科技进步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着力提高粮食综合生产能力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以科技创新保障粮食安全。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推动农村生产关系同农村生产力相适应</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巩固和完善农村基本经营制度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深化农村土地制度改革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完善土地“三权分置”制度。</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8820" y="684530"/>
            <a:ext cx="10801350" cy="4246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解决粮食安全问题需要协调人与自然的关系。运用联系的观点对此加以说明。</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联系是普遍的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要用联系的观点看问题。人是自然的一部分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人与自然处于联系之中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自然界及其规律制约人的活动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影响粮食生产。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联系是客观的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要从事物固有的联系中把握事物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切忌主观随意性。无视人与自然界联系的客观性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对自然界改造不当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必将影响粮食生产和粮食安全。正确分析和把握人与自然的关系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才能促进粮食生产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维护粮食安全。</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523875" y="1002030"/>
            <a:ext cx="11145520" cy="295338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素材二</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习近平总书记一直高度重视粮食安全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提倡“厉行节约、反对浪费”的社会风尚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多次强调要制止餐饮浪费行为。要求以刚性的制度约束、严格的制度执行、强有力的监督检查、严厉的惩戒机制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切实遏制公款消费中的各种违规违纪违法现象。并针对部分学校存在食物浪费和学生节俭意识缺乏的问题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对切实加强引导和管理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培养学生勤俭节约良好美德等提出明确要求。</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629920" y="404495"/>
            <a:ext cx="10932160" cy="4707890"/>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运用所学经济生活知识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对“舌尖上的浪费”行为进行评析。</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资源具有稀缺性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应合理使用资源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厉行节约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保护环境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实现可持续发展。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生产决定消费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生产力的发展水平决定人们的消费水平。当前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我国处于社会主义初级阶段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生产力发展呈现不平衡、多层次状况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因此要勤俭节约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不应造成人为的浪费。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消费对生产具有反作用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消费是物质资料生产总过程的最终目的和动力。过分抑制消费或浪费资源都会影响甚至阻碍生产的发展。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消费者应树立正确的消费观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做到量入为出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适度消费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避免盲从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理性消费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保护环境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绿色消费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勤俭节约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艰苦奋斗。</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框 121"/>
          <p:cNvSpPr txBox="1"/>
          <p:nvPr/>
        </p:nvSpPr>
        <p:spPr>
          <a:xfrm>
            <a:off x="701040" y="534670"/>
            <a:ext cx="11043285" cy="5607685"/>
          </a:xfrm>
          <a:prstGeom prst="rect">
            <a:avLst/>
          </a:prstGeom>
          <a:noFill/>
          <a:ln w="9525">
            <a:noFill/>
          </a:ln>
        </p:spPr>
        <p:txBody>
          <a:bodyPr wrap="square">
            <a:spAutoFit/>
          </a:bodyPr>
          <a:lstStyle/>
          <a:p>
            <a:pPr marL="0" indent="0" algn="just" fontAlgn="auto">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角度</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运用文化对人的影响的知识</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说明全国各地学校广泛开展“节约粮食</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杜绝浪费”教育活动的依据。</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解读</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文化对人的影响来自特定的文化环境和各种形式的文化活动。全国各地学校广泛开展“节约粮食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杜绝浪费”教育活动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有利于创设浪费可耻、节约为荣的校园文化环境。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文化影响人的认识活动、实践活动和思维方式。全国各地学校广泛开展“节约粮食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杜绝浪费”教育活动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有利于引导学生正确认识粮食的重要性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并践行节约粮食。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文化对人有潜移默化的影响。全国各地学校广泛开展“节约粮食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杜绝浪费”教育活动能加深学生对节约粮食的认识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使学生在无形中树立正确的消费观。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文化塑造人生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优秀文化能够丰富人的精神世界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增强人的精神力量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促进人的全面发展。全国各地学校广泛开展“节约粮食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杜绝浪费”教育活动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有利于丰富学生的精神世界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增强学生的精神力量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促进学生的全面发展。</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777240" y="474980"/>
            <a:ext cx="10873740" cy="5262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全面认识商品价值的实现</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意义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实现商品的价值是商品生产者的直接目的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根本目的是营利</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途径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通过交换实现。</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交换形式多样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物物交换或商品流通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商品价值的实现具有不确定性。商品价值的实现受商品的质量、性能、市场需求、价格、营销策略、消费者的收入水平、消费心理等诸多因素的影响。</a:t>
            </a:r>
          </a:p>
          <a:p>
            <a:pPr marL="0" indent="0" algn="just" fontAlgn="auto">
              <a:lnSpc>
                <a:spcPct val="150000"/>
              </a:lnSpc>
            </a:pP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(3)</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网络交易平台、移动支付等的产生和发展都有利于商品价值的实现。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52755" y="183515"/>
            <a:ext cx="11287125" cy="6118860"/>
          </a:xfrm>
          <a:prstGeom prst="rect">
            <a:avLst/>
          </a:prstGeom>
          <a:noFill/>
          <a:ln w="9525">
            <a:noFill/>
          </a:ln>
        </p:spPr>
        <p:txBody>
          <a:bodyPr wrap="square">
            <a:spAutoFit/>
          </a:bodyPr>
          <a:lstStyle/>
          <a:p>
            <a:pPr marL="0" indent="0" algn="just" fontAlgn="auto">
              <a:lnSpc>
                <a:spcPct val="14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教材纵横</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马克思主义劳动价值论与经济高质量发展之间的关系</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商品是使用价值与价值的统一体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以供给侧结构性改革为主线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有利于提高商品质量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提供有效供给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提高经济发展质量。</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商品的价值是由劳动形成的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劳动不仅有量的差别</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还有质的差别。在同样的时间里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复杂劳动所创造的价值比简单劳动所创造的价值要大。复杂劳动有利于提高劳动者素质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培养科技创新人才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提高经济发展质量。</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价值规律自发地使社会资源在不同部门之间流动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实现优胜劣汰。以市场为导向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化解过剩产能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有利于实现资源优化配置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提高经济发展质量。</a:t>
            </a:r>
          </a:p>
          <a:p>
            <a:pPr marL="0" indent="0" algn="just" fontAlgn="auto">
              <a:lnSpc>
                <a:spcPct val="14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价值规律促使商品生产者提高劳动生产率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促进技术进步和社会生产力的发展</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强化科技创新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提高经济发展质量。</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40690" y="345440"/>
            <a:ext cx="11310620" cy="526224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货币的本质与职能</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货币的本质。</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货币是从商品世界中分离出来固定地充当一般等价物的商品。</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货币的本质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一般等价物。</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货币的职能。</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货币的基本职能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价值尺度和流通手段。</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货币的其他职能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贮藏手段、支付手段、世界货币等。</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51790" y="169545"/>
            <a:ext cx="8284210" cy="521970"/>
          </a:xfrm>
          <a:prstGeom prst="rect">
            <a:avLst/>
          </a:prstGeom>
          <a:noFill/>
          <a:ln w="9525">
            <a:noFill/>
          </a:ln>
        </p:spPr>
        <p:txBody>
          <a:bodyPr wrap="square">
            <a:spAutoFit/>
          </a:bodyPr>
          <a:lstStyle/>
          <a:p>
            <a:pPr indent="0" algn="just"/>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技巧点拨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正确区分货币的职能</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39432" y="742315"/>
          <a:ext cx="11198225" cy="5486400"/>
        </p:xfrm>
        <a:graphic>
          <a:graphicData uri="http://schemas.openxmlformats.org/drawingml/2006/table">
            <a:tbl>
              <a:tblPr firstRow="1" bandRow="1">
                <a:tableStyleId>{5940675A-B579-460E-94D1-54222C63F5DA}</a:tableStyleId>
              </a:tblPr>
              <a:tblGrid>
                <a:gridCol w="542925"/>
                <a:gridCol w="1319530"/>
                <a:gridCol w="3903980"/>
                <a:gridCol w="5431790"/>
              </a:tblGrid>
              <a:tr h="48831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标志词法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7715">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基本职能</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价值尺度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表现商品的价值大小。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“标价”“价格”“定价”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83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流通手段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充当商品交换的媒介。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“购买”“买卖”“现场交易”“现场支付”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8950">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其他职能</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贮藏手段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贮藏财富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“保存”“退出流通领域”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59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支付手段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被用来偿还债务或支付税款、工资等(具有时间差)。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“赊销赊购”“还债”“地租”“利息”“工资”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83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世界货币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货币在国家间转移。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“国际贷款”“在国际市场上购买外国商品”“支付国际收支差额”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730885" y="788670"/>
            <a:ext cx="11049635" cy="396938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商品交换、商品流通、流通手段</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商品交换</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就是商品所有者按照等价交换的原则相互自愿让渡商品所有权的经济行为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包括物物交换和商品流通。以货币为媒介的商品交换叫作商品流通。在商品流通中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货币充当商品交换媒介的职能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叫作流通手段。流通手段落脚在货币的媒介作用上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而商品流通落脚在商品交换上。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69265" y="304165"/>
            <a:ext cx="11452225" cy="5688965"/>
          </a:xfrm>
          <a:prstGeom prst="rect">
            <a:avLst/>
          </a:prstGeom>
          <a:noFill/>
          <a:ln w="9525">
            <a:noFill/>
          </a:ln>
        </p:spPr>
        <p:txBody>
          <a:bodyPr wrap="square">
            <a:spAutoFit/>
          </a:bodyPr>
          <a:lstStyle/>
          <a:p>
            <a:pPr marL="0" indent="0" algn="just" fontAlgn="auto">
              <a:lnSpc>
                <a:spcPct val="13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纸币的产生与发行</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产生原因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纸币的制作成本低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更易于保管、携带和运输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从货币充当流通手段的职能中产生。</a:t>
            </a:r>
          </a:p>
          <a:p>
            <a:pPr marL="0" indent="0" algn="just"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发行主体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或某些地区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。任何单位和个人都无权发行纸币。</a:t>
            </a:r>
          </a:p>
          <a:p>
            <a:pPr marL="0" indent="0" algn="just"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货币的供应量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必须以流通中所需要的货币量为限度。流通中所需要的货币量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商品和服务的价格总额</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货币流通速度。如果货币的供应量超过流通中所需要的货币量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就会导致通货膨胀。如果货币的供应量少于流通中实际需要的货币量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就会导致通货紧缩。</a:t>
            </a:r>
          </a:p>
          <a:p>
            <a:pPr marL="0" indent="0" algn="just"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纸币的实际购买力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国家有权规定纸币的面值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有权决定每种面值的纸币各发行多少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但无权规定纸币的实际购买力。</a:t>
            </a:r>
            <a:endParaRPr lang="en-US" altLang="zh-CN" sz="28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latin typeface="微软雅黑" panose="020B0503020204020204" charset="-122"/>
                <a:ea typeface="微软雅黑" panose="020B0503020204020204" charset="-122"/>
                <a:cs typeface="微软雅黑" panose="020B0503020204020204" charset="-122"/>
                <a:sym typeface="+mn-ea"/>
              </a:rPr>
              <a:t>专题一  生活与消费</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98345"/>
            <a:ext cx="11515730" cy="865505"/>
          </a:xfrm>
        </p:spPr>
        <p:txBody>
          <a:bodyPr wrap="square"/>
          <a:lstStyle/>
          <a:p>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(5)</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通货膨胀与通货紧缩。</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[2016</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天津高考第</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r>
            <a:br>
              <a:rPr lang="en-US" altLang="zh-CN" sz="2800" b="0">
                <a:solidFill>
                  <a:srgbClr val="FF0000"/>
                </a:solidFill>
                <a:latin typeface="微软雅黑" panose="020B0503020204020204" charset="-122"/>
                <a:ea typeface="微软雅黑" panose="020B0503020204020204" charset="-122"/>
                <a:cs typeface="微软雅黑" panose="020B0503020204020204" charset="-122"/>
              </a:rPr>
            </a:br>
            <a:endParaRPr lang="zh-CN" altLang="en-US" sz="2800"/>
          </a:p>
        </p:txBody>
      </p:sp>
      <p:graphicFrame>
        <p:nvGraphicFramePr>
          <p:cNvPr id="4" name="表格 3"/>
          <p:cNvGraphicFramePr/>
          <p:nvPr>
            <p:custDataLst>
              <p:tags r:id="rId1"/>
            </p:custDataLst>
          </p:nvPr>
        </p:nvGraphicFramePr>
        <p:xfrm>
          <a:off x="369570" y="627380"/>
          <a:ext cx="11404600" cy="5805170"/>
        </p:xfrm>
        <a:graphic>
          <a:graphicData uri="http://schemas.openxmlformats.org/drawingml/2006/table">
            <a:tbl>
              <a:tblPr firstRow="1" bandRow="1">
                <a:tableStyleId>{5940675A-B579-460E-94D1-54222C63F5DA}</a:tableStyleId>
              </a:tblPr>
              <a:tblGrid>
                <a:gridCol w="367030"/>
                <a:gridCol w="672465"/>
                <a:gridCol w="5245735"/>
                <a:gridCol w="5119370"/>
              </a:tblGrid>
              <a:tr h="43370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通货膨胀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通货紧缩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5720">
                <a:tc rowSpan="3">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区   别</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含义及实质</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经济运行中出现的物价总水平持续上涨的现象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其实质是社会总需求大于社会总供给。</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经济运行中出现的物价总水平持续下跌的现象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其实质是社会总需求小于社会总供给。</a:t>
                      </a:r>
                    </a:p>
                  </a:txBody>
                  <a:tcPr marL="107950"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74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物价持续上涨、纸币贬值、经济过热。</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物价持续下跌、市场疲软、经济萎缩。</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996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原因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货币的供应量超过流通中所需要的货币量是引起通货膨胀的重要原因。另外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经济结构不合理、固定资产投资规模过大、生产资料价格大幅调整、需求膨胀等因素也会引起通货膨胀。</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货币的供应量少于流通中所需要的货币量是引起通货紧缩的重要原因。另外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金融危机等造成国内外宏观经济不景气引发的有效需求不足也是引起通货紧缩的重要原因。</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76910" y="424180"/>
          <a:ext cx="10946130" cy="5949315"/>
        </p:xfrm>
        <a:graphic>
          <a:graphicData uri="http://schemas.openxmlformats.org/drawingml/2006/table">
            <a:tbl>
              <a:tblPr firstRow="1" bandRow="1">
                <a:tableStyleId>{5940675A-B579-460E-94D1-54222C63F5DA}</a:tableStyleId>
              </a:tblPr>
              <a:tblGrid>
                <a:gridCol w="433705"/>
                <a:gridCol w="683260"/>
                <a:gridCol w="3556000"/>
                <a:gridCol w="6273165"/>
              </a:tblGrid>
              <a:tr h="59499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通货膨胀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通货紧缩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435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区   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危害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物价上涨、纸币贬值,人民生活水平降低,社会经济秩序混乱。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物价下跌,在短期内对人民生活有利,但是会影响企业生产和投资的增长,导致经济低迷、劳动者失业率提高。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806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实行紧缩性财政政策和适度从紧的货币政策,调控货币的供应量。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实行扩张性财政政策和适度宽松的货币政策,适度加大货币供应量。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935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①二者都是由社会总需求与社会总供给不平衡造成的。②二者都会影响正常的社会经济秩序,一般通过相应的财政政策和货币政策来调节。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245110" y="417195"/>
            <a:ext cx="10825480" cy="521970"/>
          </a:xfrm>
          <a:prstGeom prst="rect">
            <a:avLst/>
          </a:prstGeom>
          <a:noFill/>
          <a:ln w="9525">
            <a:noFill/>
          </a:ln>
        </p:spPr>
        <p:txBody>
          <a:bodyPr wrap="square">
            <a:spAutoFit/>
          </a:bodyPr>
          <a:lstStyle/>
          <a:p>
            <a:pPr marL="0" indent="0" algn="just"/>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货币发行与国家宏观调控的关系</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114" name="新加2F.jpg" descr="id:2147503439;FounderCES"/>
          <p:cNvPicPr>
            <a:picLocks noChangeAspect="1"/>
          </p:cNvPicPr>
          <p:nvPr/>
        </p:nvPicPr>
        <p:blipFill>
          <a:blip r:embed="rId2"/>
          <a:stretch>
            <a:fillRect/>
          </a:stretch>
        </p:blipFill>
        <p:spPr>
          <a:xfrm>
            <a:off x="1296670" y="1553845"/>
            <a:ext cx="7386320" cy="43554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94030" y="1744345"/>
            <a:ext cx="10826115" cy="203009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指点迷津</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正确认识物价上涨和通货膨胀</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一般来说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通货膨胀必然表现为物价上涨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但不能说凡是物价上涨都是通货膨胀</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只有全面、持续的物价上涨现象才是通货膨胀。</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741680" y="875030"/>
            <a:ext cx="10932795" cy="396938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货币的种类与形式</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结算。</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核算一定时期的各项经济收支往来。</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方式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一是现金结算</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二是转账结算。前者是用现金完成经济往来的收付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后者是双方通过银行转账完成经济往来的收付。</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工具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信用卡、支票等。</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293370" y="0"/>
            <a:ext cx="11605895" cy="6554470"/>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信用卡。</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是具有消费、转账结算、存取现金、信用贷款等功能的电子支付卡。</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性质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银行信用卡是商业银行对资信状况良好的客户发行的一种信用凭证。</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优点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使用信用卡可以集存款、取款、借款、消费、结算、查询为一体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能减少现金的使用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简化收款手续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方便购物消费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给持卡人带来诸多便利。</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支票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是活期存款的支付凭证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是出票人委托银行等金融机构见票时无条件支付一定金额给持票人的票据。在我国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支票主要分为转账支票和现金支票两种。</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94335" y="56515"/>
            <a:ext cx="11216005" cy="6744970"/>
          </a:xfrm>
          <a:prstGeom prst="rect">
            <a:avLst/>
          </a:prstGeom>
          <a:noFill/>
          <a:ln w="9525">
            <a:noFill/>
          </a:ln>
        </p:spPr>
        <p:txBody>
          <a:bodyPr wrap="square">
            <a:spAutoFit/>
          </a:bodyPr>
          <a:lstStyle/>
          <a:p>
            <a:pPr marL="0" indent="0" algn="just" fontAlgn="auto">
              <a:lnSpc>
                <a:spcPct val="13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全面认识移动支付</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移动支付也称手机支付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就是允许用户使用移动终端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通常是手机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对所消费的商品或服务进行账务支付的一种服务方式。</a:t>
            </a:r>
          </a:p>
          <a:p>
            <a:pPr marL="0" indent="0" algn="di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对消费者来说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移动支付便捷高效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有利于改变消费者的消费方式。</a:t>
            </a:r>
          </a:p>
          <a:p>
            <a:pPr marL="0" indent="0" algn="di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对商家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企业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来说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交易成本下降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效率提高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有利于增强商家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企业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的竞争力。</a:t>
            </a:r>
          </a:p>
          <a:p>
            <a:pPr marL="0" indent="0" algn="ju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对国家来说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由移动支付带来的消费将成为促进电子商务增长乃至拉动经济增长的新引擎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有利于提高资源配置效率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提高国家整体科技水平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促进产业结构优化升级和经济发展。</a:t>
            </a:r>
          </a:p>
          <a:p>
            <a:pPr marL="0" indent="0" algn="ju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货币职能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移动支付是一种支付方式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支付过程体现了货币执行流通手段和支付手段职能。</a:t>
            </a:r>
          </a:p>
          <a:p>
            <a:pPr marL="0" indent="0" algn="just"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移动支付的使用与流通中所需要的货币量、货币流通速度及通货膨胀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通货紧缩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均无直接关系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但会减少流通中现金的需求量和使用量。</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9540" y="132080"/>
            <a:ext cx="5643880" cy="6757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汇率的变动及其影响</a:t>
            </a:r>
          </a:p>
        </p:txBody>
      </p:sp>
      <p:sp>
        <p:nvSpPr>
          <p:cNvPr id="2" name="文本框 1"/>
          <p:cNvSpPr txBox="1"/>
          <p:nvPr/>
        </p:nvSpPr>
        <p:spPr>
          <a:xfrm>
            <a:off x="765810" y="1123315"/>
            <a:ext cx="10967720" cy="461581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外汇和汇率</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外汇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用外币表示的用于国际结算的支付手段。</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汇率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又称汇价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是两种货币之间的兑换比率。</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保持人民币币值基本稳定的意义。</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保持物价总水平稳定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有利于人民生活安定、经济社会持续健康发展。</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保持人民币汇率稳定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有利于世界金融稳定、经济发展。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294005" y="419100"/>
            <a:ext cx="8721725" cy="521970"/>
          </a:xfrm>
          <a:prstGeom prst="rect">
            <a:avLst/>
          </a:prstGeom>
          <a:noFill/>
          <a:ln w="9525">
            <a:noFill/>
          </a:ln>
        </p:spPr>
        <p:txBody>
          <a:bodyPr wrap="square">
            <a:spAutoFit/>
          </a:bodyPr>
          <a:lstStyle/>
          <a:p>
            <a:pPr indent="0" algn="just"/>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汇率变动的判断</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452120" y="1106805"/>
          <a:ext cx="11577955" cy="3100705"/>
        </p:xfrm>
        <a:graphic>
          <a:graphicData uri="http://schemas.openxmlformats.org/drawingml/2006/table">
            <a:tbl>
              <a:tblPr firstRow="1" bandRow="1">
                <a:tableStyleId>{5940675A-B579-460E-94D1-54222C63F5DA}</a:tableStyleId>
              </a:tblPr>
              <a:tblGrid>
                <a:gridCol w="2474595"/>
                <a:gridCol w="1790700"/>
                <a:gridCol w="1807845"/>
                <a:gridCol w="1807210"/>
                <a:gridCol w="3697605"/>
              </a:tblGrid>
              <a:tr h="52895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本币汇率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本币币值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外币汇率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外币币值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95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相同单位外币兑换的本币增多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跌落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贬值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升高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升值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111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相同单位外币兑换的本币减少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升高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升值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跌落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贬值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452120" y="4446905"/>
            <a:ext cx="11659235" cy="138366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结论</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同种同向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同一种货币的币值与汇率呈同向变动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、异种反向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不同货币的币值与汇率呈反向变动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58800" y="1403350"/>
            <a:ext cx="11075035" cy="332295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影响汇率变动的因素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影响汇率变动的因素包括外汇的供给与需求、经济增长率、利率水平、国家的干预与管制、市场预期、外汇投机活动等。在这些因素的影响下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本国货币与外币相比会出现贬值或升值的变动。</a:t>
            </a:r>
          </a:p>
          <a:p>
            <a:pPr marL="0" indent="0" algn="just" fontAlgn="auto">
              <a:lnSpc>
                <a:spcPct val="150000"/>
              </a:lnSpc>
            </a:pPr>
            <a:endParaRPr lang="zh-CN" altLang="en-US" sz="28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293"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考点帮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293" y="200660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货币的本质与种类</a:t>
            </a:r>
          </a:p>
        </p:txBody>
      </p:sp>
      <p:sp>
        <p:nvSpPr>
          <p:cNvPr id="17" name="矩形 16">
            <a:hlinkClick r:id="rId2" action="ppaction://hlinksldjump"/>
          </p:cNvPr>
          <p:cNvSpPr/>
          <p:nvPr/>
        </p:nvSpPr>
        <p:spPr>
          <a:xfrm>
            <a:off x="689293" y="268097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汇率的变动及其影响</a:t>
            </a:r>
          </a:p>
        </p:txBody>
      </p:sp>
      <p:sp>
        <p:nvSpPr>
          <p:cNvPr id="4" name="矩形 3">
            <a:hlinkClick r:id="rId2" action="ppaction://hlinksldjump"/>
          </p:cNvPr>
          <p:cNvSpPr/>
          <p:nvPr/>
        </p:nvSpPr>
        <p:spPr>
          <a:xfrm>
            <a:off x="689293" y="33734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价格的决定与变动</a:t>
            </a:r>
          </a:p>
        </p:txBody>
      </p:sp>
      <p:sp>
        <p:nvSpPr>
          <p:cNvPr id="5" name="矩形 4">
            <a:hlinkClick r:id="rId2" action="ppaction://hlinksldjump"/>
          </p:cNvPr>
          <p:cNvSpPr/>
          <p:nvPr/>
        </p:nvSpPr>
        <p:spPr>
          <a:xfrm>
            <a:off x="689293" y="4057650"/>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考点</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价格变动对经济生活的影响</a:t>
            </a:r>
          </a:p>
        </p:txBody>
      </p:sp>
      <p:sp>
        <p:nvSpPr>
          <p:cNvPr id="2" name="文本框 1"/>
          <p:cNvSpPr txBox="1"/>
          <p:nvPr/>
        </p:nvSpPr>
        <p:spPr>
          <a:xfrm>
            <a:off x="689610" y="4740275"/>
            <a:ext cx="6260465" cy="521970"/>
          </a:xfrm>
          <a:prstGeom prst="rect">
            <a:avLst/>
          </a:prstGeom>
          <a:noFill/>
        </p:spPr>
        <p:txBody>
          <a:bodyPr wrap="square" rtlCol="0" anchor="t">
            <a:spAutoFit/>
          </a:bodyPr>
          <a:lstStyle/>
          <a:p>
            <a:pPr fontAlgn="auto"/>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消费</a:t>
            </a:r>
          </a:p>
        </p:txBody>
      </p:sp>
    </p:spTree>
  </p:cSld>
  <p:clrMapOvr>
    <a:masterClrMapping/>
  </p:clrMapOvr>
  <p:transition spd="slow">
    <p:circl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78155" y="977900"/>
          <a:ext cx="11454765" cy="5532120"/>
        </p:xfrm>
        <a:graphic>
          <a:graphicData uri="http://schemas.openxmlformats.org/drawingml/2006/table">
            <a:tbl>
              <a:tblPr firstRow="1" bandRow="1">
                <a:tableStyleId>{5940675A-B579-460E-94D1-54222C63F5DA}</a:tableStyleId>
              </a:tblPr>
              <a:tblGrid>
                <a:gridCol w="553085"/>
                <a:gridCol w="2338070"/>
                <a:gridCol w="2894965"/>
                <a:gridCol w="2094230"/>
                <a:gridCol w="3574415"/>
              </a:tblGrid>
              <a:tr h="446405">
                <a:tc rowSpan="2">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p>
                    <a:p>
                      <a:pPr indent="0" algn="ctr">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本币汇率上升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本币汇率下跌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4704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311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贸易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有利于该国进口。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不利于该国出口。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有利于该国出口。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不利于该国进口。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126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投资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有利于该国对外投资。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不利于该国吸引外商投资。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有利于该国吸引外商投资。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不利于该国对外投资。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04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消费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能提高该国企业和居民的国际购买力。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不利于该国扩大外需。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有利于该国扩大外需。</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会降低该国企业和居民的国际购买力。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126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债务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有利于该国偿还外债。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不利于该国收回外债。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有利于该国收回外债。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不利于该国偿还外债。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60350" y="271780"/>
            <a:ext cx="7214235" cy="521970"/>
          </a:xfrm>
          <a:prstGeom prst="rect">
            <a:avLst/>
          </a:prstGeom>
          <a:noFill/>
        </p:spPr>
        <p:txBody>
          <a:bodyPr wrap="square" rtlCol="0">
            <a:spAutoFit/>
          </a:bodyPr>
          <a:lstStyle/>
          <a:p>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汇率变动的影响</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[2019</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全国卷</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Ⅲ</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第</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15</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472440" y="278130"/>
          <a:ext cx="11199495" cy="1019810"/>
        </p:xfrm>
        <a:graphic>
          <a:graphicData uri="http://schemas.openxmlformats.org/drawingml/2006/table">
            <a:tbl>
              <a:tblPr firstRow="1" bandRow="1">
                <a:tableStyleId>{5940675A-B579-460E-94D1-54222C63F5DA}</a:tableStyleId>
              </a:tblPr>
              <a:tblGrid>
                <a:gridCol w="723900"/>
                <a:gridCol w="2172970"/>
                <a:gridCol w="2783205"/>
                <a:gridCol w="2546350"/>
                <a:gridCol w="2973070"/>
              </a:tblGrid>
              <a:tr h="509905">
                <a:tc rowSpan="2">
                  <a:txBody>
                    <a:bodyPr/>
                    <a:lstStyle/>
                    <a:p>
                      <a:pPr indent="0" algn="ctr">
                        <a:buNone/>
                      </a:pPr>
                      <a:r>
                        <a:rPr lang="en-US" altLang="zh-CN" sz="2400" b="0">
                          <a:solidFill>
                            <a:srgbClr val="000000"/>
                          </a:solidFill>
                          <a:latin typeface="微软雅黑" panose="020B0503020204020204" charset="-122"/>
                          <a:ea typeface="微软雅黑" panose="020B0503020204020204" charset="-122"/>
                        </a:rPr>
                        <a:t> </a:t>
                      </a: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本币汇率上升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本币汇率下跌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50990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472440" y="1297940"/>
          <a:ext cx="11199495" cy="5072380"/>
        </p:xfrm>
        <a:graphic>
          <a:graphicData uri="http://schemas.openxmlformats.org/drawingml/2006/table">
            <a:tbl>
              <a:tblPr firstRow="1" bandRow="1">
                <a:tableStyleId>{5940675A-B579-460E-94D1-54222C63F5DA}</a:tableStyleId>
              </a:tblPr>
              <a:tblGrid>
                <a:gridCol w="722630"/>
                <a:gridCol w="2160905"/>
                <a:gridCol w="2800985"/>
                <a:gridCol w="2540635"/>
                <a:gridCol w="2974340"/>
              </a:tblGrid>
              <a:tr h="186118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旅游</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有利于该国居民去国外旅游。</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不利于该国吸引国外居民旅游。</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有利于该国吸引国外居民旅游。</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不利于该国居民去国外旅游。</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7967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提高该国国际地位。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国际投机性游动资本涌入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加大该国的国际金融风险。</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NEU-BZ-S92" charset="0"/>
                        </a:rPr>
                        <a:t>降低该国的国际金融风险。</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若大量投机性游动资本短期内迅速撤离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会引发国际金融风险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降低该国国际地位。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039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结论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要保持人民币币值基本稳定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即对内保持物价总水平稳定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对外保持人民币汇率稳定。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70205" y="212090"/>
            <a:ext cx="11452225" cy="3322955"/>
          </a:xfrm>
          <a:prstGeom prst="rect">
            <a:avLst/>
          </a:prstGeom>
          <a:noFill/>
          <a:ln w="9525">
            <a:noFill/>
          </a:ln>
        </p:spPr>
        <p:txBody>
          <a:bodyPr wrap="square">
            <a:spAutoFit/>
          </a:bodyPr>
          <a:lstStyle/>
          <a:p>
            <a:pPr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汇率作为一国货币对外价格的表现形式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既受到政治、社会因素的影响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也受到经济因素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诸如国际收支、通胀率、相对利率等因素的影响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同时汇率的变动也会影响国际收支、物价、就业等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能够对经济产生巨大的影响。具体如下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对我国经济发展方式转变的影响</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370205" y="3535045"/>
          <a:ext cx="11452225" cy="2781300"/>
        </p:xfrm>
        <a:graphic>
          <a:graphicData uri="http://schemas.openxmlformats.org/drawingml/2006/table">
            <a:tbl>
              <a:tblPr firstRow="1" bandRow="1">
                <a:tableStyleId>{5940675A-B579-460E-94D1-54222C63F5DA}</a:tableStyleId>
              </a:tblPr>
              <a:tblGrid>
                <a:gridCol w="1153160"/>
                <a:gridCol w="10299065"/>
              </a:tblGrid>
              <a:tr h="1613535">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人民币升值</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促进贸易结构转变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我国出口贸易会受阻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但会促进我国经济发展形成以技术、品牌、质量、服务为核心的出口竞争优势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促进贸易结构转变。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转变经济发展方式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促进国内科技发展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从而促进产业结构优化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提升经济发展质量和效益。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促进“走出去”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促进对外投资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提高“走出去”水平。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7765">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人民币贬值</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促进经济发展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有利于促进商品出口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带动就业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通过发展对外贸易促进经济发展。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优化资源配置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有利于引进外商投资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弥补我国经济建设资金不足。</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98780" y="248920"/>
            <a:ext cx="11547475" cy="5908040"/>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对企业经营的影响</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以人民币升值为例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出口贸易型企业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人民币升值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出口产品价格上涨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商品出口减少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出口企业经济效益降低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企业会增强自主创新能力和品牌意识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提高产品技术含量和附加值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提升企业科学管理水平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通过到境外投资办厂等形式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实施“走出去”战略。</a:t>
            </a:r>
          </a:p>
          <a:p>
            <a:pPr marL="0" indent="0" algn="just" fontAlgn="auto">
              <a:lnSpc>
                <a:spcPct val="150000"/>
              </a:lnSpc>
            </a:pP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(2)</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进口型企业</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人民币升值</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人民币购买力提高</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进口商品价格降低</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促进进口。</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对外投资型企业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人民币升值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同样多的人民币可以兑换更多的外币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有利于降低对外投资成本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企业会创新对外投资方式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扩大对外投资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在研发、生产等方面开展全球化经营。</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281305" y="181610"/>
            <a:ext cx="10199370"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人民币国际化</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Ⅰ</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14</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281305" y="918845"/>
          <a:ext cx="11624945" cy="5461000"/>
        </p:xfrm>
        <a:graphic>
          <a:graphicData uri="http://schemas.openxmlformats.org/drawingml/2006/table">
            <a:tbl>
              <a:tblPr firstRow="1" bandRow="1">
                <a:tableStyleId>{5940675A-B579-460E-94D1-54222C63F5DA}</a:tableStyleId>
              </a:tblPr>
              <a:tblGrid>
                <a:gridCol w="1472565"/>
                <a:gridCol w="10152380"/>
              </a:tblGrid>
              <a:tr h="10972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人民币国际化是指人民币越出国界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在境外流通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成为国际上普遍接受的计价、结算及储备货币。</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685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积极影响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提升中国国际地位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增强中国对世界经济的影响力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降低汇率风险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促进中国国际贸易和投资的发展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促进国际消费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丰富国内商品市场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从根本上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降低中国对外汇储备的需求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大大提升我国国际支付的偿还能力和安全系数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降低外汇储备缩水的风险。</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691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消极影响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对中国经济、金融稳定产生一定影响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增加宏观调控的难度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加大人民币现金管理和监测的难度。</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9540" y="132080"/>
            <a:ext cx="5217160" cy="67042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价格的决定与变动</a:t>
            </a:r>
          </a:p>
        </p:txBody>
      </p:sp>
      <p:sp>
        <p:nvSpPr>
          <p:cNvPr id="2" name="文本框 1"/>
          <p:cNvSpPr txBox="1"/>
          <p:nvPr/>
        </p:nvSpPr>
        <p:spPr>
          <a:xfrm>
            <a:off x="422910" y="901700"/>
            <a:ext cx="11334750"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影响价格的因素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江苏高考第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9</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3" name="表格 2"/>
          <p:cNvGraphicFramePr/>
          <p:nvPr>
            <p:custDataLst>
              <p:tags r:id="rId1"/>
            </p:custDataLst>
          </p:nvPr>
        </p:nvGraphicFramePr>
        <p:xfrm>
          <a:off x="423545" y="1851025"/>
          <a:ext cx="11334750" cy="3167380"/>
        </p:xfrm>
        <a:graphic>
          <a:graphicData uri="http://schemas.openxmlformats.org/drawingml/2006/table">
            <a:tbl>
              <a:tblPr firstRow="1" bandRow="1">
                <a:tableStyleId>{5940675A-B579-460E-94D1-54222C63F5DA}</a:tableStyleId>
              </a:tblPr>
              <a:tblGrid>
                <a:gridCol w="1399540"/>
                <a:gridCol w="2656840"/>
                <a:gridCol w="7278370"/>
              </a:tblGrid>
              <a:tr h="69786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稳定物价的措施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6951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根本因素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价值量越大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价格越高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价值量越小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价格越低。</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依靠科技进步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提高社会劳动生产率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降低生产成本。</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420370" y="394970"/>
          <a:ext cx="11482070" cy="2604135"/>
        </p:xfrm>
        <a:graphic>
          <a:graphicData uri="http://schemas.openxmlformats.org/drawingml/2006/table">
            <a:tbl>
              <a:tblPr firstRow="1" bandRow="1">
                <a:tableStyleId>{5940675A-B579-460E-94D1-54222C63F5DA}</a:tableStyleId>
              </a:tblPr>
              <a:tblGrid>
                <a:gridCol w="1109980"/>
                <a:gridCol w="4993640"/>
                <a:gridCol w="5378450"/>
              </a:tblGrid>
              <a:tr h="5715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稳定物价的措施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26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供求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其他因素不变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商品价格下降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商品价格上涨。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大力发展生产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保障商品的有效供给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打击投机行为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抑制不合理需求。</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420370" y="2999105"/>
          <a:ext cx="11482070" cy="3422650"/>
        </p:xfrm>
        <a:graphic>
          <a:graphicData uri="http://schemas.openxmlformats.org/drawingml/2006/table">
            <a:tbl>
              <a:tblPr firstRow="1" bandRow="1">
                <a:tableStyleId>{5940675A-B579-460E-94D1-54222C63F5DA}</a:tableStyleId>
              </a:tblPr>
              <a:tblGrid>
                <a:gridCol w="1109980"/>
                <a:gridCol w="4993005"/>
                <a:gridCol w="5379085"/>
              </a:tblGrid>
              <a:tr h="195643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货币供应量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货币供应量超过流通中所需要的货币量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会导致物价上涨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货币供应量少于流通中所需要的货币量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会导致物价下降。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合理控制货币供应量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使货币供应量与流通中所需要的货币量相符合。</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621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汇率变动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人民币汇率上升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人民币升值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进口商品价格降低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人民币汇率下降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人民币贬值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进口商品价格上升。</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保持人民币汇率稳定。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32130" y="460375"/>
          <a:ext cx="11176000" cy="640080"/>
        </p:xfrm>
        <a:graphic>
          <a:graphicData uri="http://schemas.openxmlformats.org/drawingml/2006/table">
            <a:tbl>
              <a:tblPr firstRow="1" bandRow="1">
                <a:tableStyleId>{5940675A-B579-460E-94D1-54222C63F5DA}</a:tableStyleId>
              </a:tblPr>
              <a:tblGrid>
                <a:gridCol w="1287145"/>
                <a:gridCol w="5900420"/>
                <a:gridCol w="3988435"/>
              </a:tblGrid>
              <a:tr h="64008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稳定物价的措施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531495" y="1100455"/>
          <a:ext cx="11176000" cy="5155565"/>
        </p:xfrm>
        <a:graphic>
          <a:graphicData uri="http://schemas.openxmlformats.org/drawingml/2006/table">
            <a:tbl>
              <a:tblPr firstRow="1" bandRow="1">
                <a:tableStyleId>{5940675A-B579-460E-94D1-54222C63F5DA}</a:tableStyleId>
              </a:tblPr>
              <a:tblGrid>
                <a:gridCol w="1287145"/>
                <a:gridCol w="5899785"/>
                <a:gridCol w="3989070"/>
              </a:tblGrid>
              <a:tr h="33909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相关商品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替代品需求增加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该商品需求减少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从而导致该商品价格降低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替代品需求减少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该商品需求增加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从而导致该商品价格上涨。互补品需求增加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该商品需求增加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从而导致该商品价格上涨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互补品需求减少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该商品需求减少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从而导致该商品价格下降。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加强宏观调控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增加商品有效供给。</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466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收入分配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当前收入增加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会拉动商品价格上涨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当前收入减少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消费需求减少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会导致商品价格下降。</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完善收入分配政策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促进社会公平。</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08635" y="331470"/>
          <a:ext cx="11348720" cy="664210"/>
        </p:xfrm>
        <a:graphic>
          <a:graphicData uri="http://schemas.openxmlformats.org/drawingml/2006/table">
            <a:tbl>
              <a:tblPr firstRow="1" bandRow="1">
                <a:tableStyleId>{5940675A-B579-460E-94D1-54222C63F5DA}</a:tableStyleId>
              </a:tblPr>
              <a:tblGrid>
                <a:gridCol w="1303655"/>
                <a:gridCol w="6033770"/>
                <a:gridCol w="4011295"/>
              </a:tblGrid>
              <a:tr h="664210">
                <a:tc>
                  <a:txBody>
                    <a:bodyPr/>
                    <a:lstStyle/>
                    <a:p>
                      <a:pPr indent="0" algn="ctr" fontAlgn="auto">
                        <a:lnSpc>
                          <a:spcPct val="150000"/>
                        </a:lnSpc>
                        <a:buNone/>
                      </a:pPr>
                      <a:r>
                        <a:rPr lang="zh-CN" altLang="en-US" sz="28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800" b="0">
                          <a:solidFill>
                            <a:srgbClr val="000000"/>
                          </a:solidFill>
                          <a:latin typeface="微软雅黑" panose="020B0503020204020204" charset="-122"/>
                          <a:ea typeface="微软雅黑" panose="020B0503020204020204" charset="-122"/>
                          <a:cs typeface="NEU-BZ-S92" charset="0"/>
                        </a:rPr>
                        <a:t>具体表现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800" b="0">
                          <a:solidFill>
                            <a:srgbClr val="000000"/>
                          </a:solidFill>
                          <a:latin typeface="微软雅黑" panose="020B0503020204020204" charset="-122"/>
                          <a:ea typeface="微软雅黑" panose="020B0503020204020204" charset="-122"/>
                          <a:cs typeface="NEU-BZ-S92" charset="0"/>
                        </a:rPr>
                        <a:t>稳定物价的措施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508635" y="995680"/>
          <a:ext cx="11342370" cy="5704205"/>
        </p:xfrm>
        <a:graphic>
          <a:graphicData uri="http://schemas.openxmlformats.org/drawingml/2006/table">
            <a:tbl>
              <a:tblPr firstRow="1" bandRow="1">
                <a:tableStyleId>{5940675A-B579-460E-94D1-54222C63F5DA}</a:tableStyleId>
              </a:tblPr>
              <a:tblGrid>
                <a:gridCol w="1303020"/>
                <a:gridCol w="6040120"/>
                <a:gridCol w="3999230"/>
              </a:tblGrid>
              <a:tr h="2193925">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国家政策</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实施扩张性财政政策和适度宽松的货币政策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会导致流通中的货币量增加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从而导致商品价格上涨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实施紧缩性财政政策和适度从紧货币政策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会导致流通中的货币量减少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从而导致商品价格下降。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加强宏观调控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通过财政政策 和货币政策进行调节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实现总供给与总需求基本平衡。</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7775">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货币价值</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在商品价值不变的情况下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商品的价格与货币的价值成反比。“币重而万物轻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币轻而万物重。”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稳定币值。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7570">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商品交换</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交换是连接生产和消费的桥梁和纽带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流通不畅会导致物价上涨。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减少流通环节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降低流通成本。</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6355">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市场缺陷</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市场调节具有自发性、盲目性、滞后性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一些生产者、经营者恶意囤积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哄抬物价。</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加强市场监管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通过经济立法 和行政命令等手段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打击市场炒作等行为。</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81635" y="165100"/>
            <a:ext cx="11430000" cy="369252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均衡价格、均衡数量和均衡点</a:t>
            </a:r>
          </a:p>
          <a:p>
            <a:pPr marL="0" indent="0" algn="just"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一种商品的均衡价格是指该种商品的需求量和供给量相等时的价格。在均衡价格水平下的供求数量被称为均衡数量。从几何意义上说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一种商品的市场均衡点出现在该商品的需求曲线和供给曲线相交的点上。均衡点对应的价格和供求量分别被称为均衡价格和均衡数量。如下图所示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E</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为均衡点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P</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为均衡价格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Q</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为均衡数量。</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82" name="ZZ23.jpg" descr="id:2147503951;FounderCES"/>
          <p:cNvPicPr>
            <a:picLocks noChangeAspect="1"/>
          </p:cNvPicPr>
          <p:nvPr/>
        </p:nvPicPr>
        <p:blipFill>
          <a:blip r:embed="rId2"/>
          <a:stretch>
            <a:fillRect/>
          </a:stretch>
        </p:blipFill>
        <p:spPr>
          <a:xfrm>
            <a:off x="3817620" y="4057015"/>
            <a:ext cx="3944620" cy="2159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293" y="129540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考法帮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解题能力提升</a:t>
            </a:r>
          </a:p>
        </p:txBody>
      </p:sp>
      <p:sp>
        <p:nvSpPr>
          <p:cNvPr id="16" name="矩形 15">
            <a:hlinkClick r:id="" action="ppaction://noaction"/>
          </p:cNvPr>
          <p:cNvSpPr/>
          <p:nvPr/>
        </p:nvSpPr>
        <p:spPr>
          <a:xfrm>
            <a:off x="689292" y="200469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商品的基本属性</a:t>
            </a:r>
          </a:p>
        </p:txBody>
      </p:sp>
      <p:sp>
        <p:nvSpPr>
          <p:cNvPr id="17" name="矩形 16">
            <a:hlinkClick r:id="" action="ppaction://noaction"/>
          </p:cNvPr>
          <p:cNvSpPr/>
          <p:nvPr/>
        </p:nvSpPr>
        <p:spPr>
          <a:xfrm>
            <a:off x="689293" y="268922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货币的职能</a:t>
            </a:r>
          </a:p>
        </p:txBody>
      </p:sp>
      <p:sp>
        <p:nvSpPr>
          <p:cNvPr id="4" name="矩形 3">
            <a:hlinkClick r:id="" action="ppaction://noaction"/>
          </p:cNvPr>
          <p:cNvSpPr/>
          <p:nvPr/>
        </p:nvSpPr>
        <p:spPr>
          <a:xfrm>
            <a:off x="689293" y="33734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外汇和汇率</a:t>
            </a:r>
          </a:p>
        </p:txBody>
      </p:sp>
      <p:sp>
        <p:nvSpPr>
          <p:cNvPr id="5" name="矩形 4">
            <a:hlinkClick r:id="" action="ppaction://noaction"/>
          </p:cNvPr>
          <p:cNvSpPr/>
          <p:nvPr/>
        </p:nvSpPr>
        <p:spPr>
          <a:xfrm>
            <a:off x="689293" y="4057650"/>
            <a:ext cx="10066338" cy="549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影响（均衡）价格的因素</a:t>
            </a:r>
          </a:p>
        </p:txBody>
      </p:sp>
      <p:sp>
        <p:nvSpPr>
          <p:cNvPr id="2" name="矩形 1">
            <a:hlinkClick r:id="" action="ppaction://noaction"/>
          </p:cNvPr>
          <p:cNvSpPr/>
          <p:nvPr/>
        </p:nvSpPr>
        <p:spPr>
          <a:xfrm>
            <a:off x="689292" y="474218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5</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价格变动的影响</a:t>
            </a:r>
          </a:p>
        </p:txBody>
      </p:sp>
      <p:sp>
        <p:nvSpPr>
          <p:cNvPr id="6" name="矩形 5">
            <a:hlinkClick r:id="" action="ppaction://noaction"/>
          </p:cNvPr>
          <p:cNvSpPr/>
          <p:nvPr/>
        </p:nvSpPr>
        <p:spPr>
          <a:xfrm>
            <a:off x="689292" y="543687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6</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消费的相关知识</a:t>
            </a:r>
          </a:p>
        </p:txBody>
      </p:sp>
    </p:spTree>
  </p:cSld>
  <p:clrMapOvr>
    <a:masterClrMapping/>
  </p:clrMapOvr>
  <p:transition spd="slow">
    <p:circl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52450" y="579755"/>
            <a:ext cx="11109325" cy="461581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altLang="zh-CN" sz="2800" b="1"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保护价格</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保护价格也称支持价格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是指政府为了扶植和保护某一产品或者某一行业的生产而规定的该行业产品的最低价格。</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目的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保护生产者的利益或支持某一产业的发展。</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特点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属于政府对价格的干预措施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保护价格高于均衡价格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实施保护价格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需建立政府的收购和储备系统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保护价格只宜对少数产品实行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主要是农产品。</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28955" y="581660"/>
            <a:ext cx="11322685" cy="526224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altLang="zh-CN" sz="2800" b="1"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限制价格</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限制价格也称最高价格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是政府为限制某些生活必需品的价格上涨而对这些产品所规定的最高价格。</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目的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保护消费者的利益或降低某些生产者的生产成本。</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特点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属于政府对价格的干预措施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限制价格低于均衡价格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实施限制价格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往往是因为出现了供不应求现象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要保障最高限价的顺利实施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必须有强有力的行政措施或分配措施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如凭票供应</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限制价格只宜短期、在局部地区实行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不应长期化。</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624840" y="428625"/>
            <a:ext cx="11226165" cy="267652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altLang="zh-CN" sz="2800" b="1"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价值规律</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基本内容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商品的价值量由生产该商品的社会必要劳动时间决定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商品交换以价值量为基础实行等价交换。</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表现形式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商品价格受供求关系的影响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围绕价值上下波动。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709400" cy="636968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r>
            <a:br>
              <a:rPr lang="zh-CN" altLang="en-US" sz="2800" b="0">
                <a:solidFill>
                  <a:srgbClr val="000000"/>
                </a:solidFill>
                <a:latin typeface="微软雅黑" panose="020B0503020204020204" charset="-122"/>
                <a:ea typeface="微软雅黑" panose="020B0503020204020204" charset="-122"/>
                <a:cs typeface="微软雅黑" panose="020B0503020204020204" charset="-122"/>
              </a:rPr>
            </a:b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altLang="zh-CN" sz="2400" b="1" i="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理解等价交换要注意两点</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
            </a:r>
            <a:br>
              <a:rPr lang="zh-CN" altLang="en-US" sz="2400" b="1">
                <a:solidFill>
                  <a:srgbClr val="000000"/>
                </a:solidFill>
                <a:latin typeface="微软雅黑" panose="020B0503020204020204" charset="-122"/>
                <a:ea typeface="微软雅黑" panose="020B0503020204020204" charset="-122"/>
                <a:cs typeface="微软雅黑" panose="020B0503020204020204" charset="-122"/>
              </a:rPr>
            </a:b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等价交换是在动态中实现的。在现实生活中</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由于受供求关系影响</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价格围绕价值上下波动。等价交换的原则并不是体现在每一次具体的买卖关系当中</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而是体现在一定时期社会的总体交易中。</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a:r>
            <a:br>
              <a:rPr lang="zh-CN" altLang="en-US" sz="2400" b="0">
                <a:solidFill>
                  <a:srgbClr val="000000"/>
                </a:solidFill>
                <a:latin typeface="微软雅黑" panose="020B0503020204020204" charset="-122"/>
                <a:ea typeface="微软雅黑" panose="020B0503020204020204" charset="-122"/>
                <a:cs typeface="微软雅黑" panose="020B0503020204020204" charset="-122"/>
              </a:rPr>
            </a:b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等价交换原则要求商品价格既要反映商品价值</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又要反映供求关系的变化。</a:t>
            </a:r>
            <a:b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b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altLang="zh-CN" sz="2400" i="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商品价格受供求关系的影响</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围绕价值上下波动是价值规律的表现形式</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依据价格调节生产规模是价值规律发</a:t>
            </a:r>
            <a:r>
              <a:rPr lang="zh-CN" altLang="en-US" sz="2400">
                <a:latin typeface="微软雅黑" panose="020B0503020204020204" charset="-122"/>
                <a:ea typeface="微软雅黑" panose="020B0503020204020204" charset="-122"/>
                <a:cs typeface="微软雅黑" panose="020B0503020204020204" charset="-122"/>
                <a:sym typeface="+mn-ea"/>
              </a:rPr>
              <a:t>生作用的重要表现。但价格变动往往是一个周期性的过程,因而遵循价值规律,要具体分析价格的走势和价格所处的阶段,对价格变动要有预见性,而不是盲目地追随某一时间段的价格。</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rot="10800000" flipV="1">
            <a:off x="574675" y="582295"/>
            <a:ext cx="11080750" cy="4615815"/>
          </a:xfrm>
          <a:prstGeom prst="rect">
            <a:avLst/>
          </a:prstGeom>
          <a:noFill/>
        </p:spPr>
        <p:txBody>
          <a:bodyPr wrap="square" rtlCol="0" anchor="t">
            <a:spAutoFit/>
          </a:bodyPr>
          <a:lstStyle/>
          <a:p>
            <a:pPr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教材纵横</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价值规律的作用与市场配置资源的关系</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1.在生产生活里,价值规律的作用是在竞争中通过供求关系和价格变动的相互作用表现出来的。</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市场对资源的优化配置是通过将市场上商品价格的波动信息传递给生产者以及市场竞争达到的,这正是价值规律在通过价格围绕价值上下波动这种表现形式发挥作用的。因此,价值规律的作用可以概括为:实现资源的优化配置和经济效益的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58470" y="200025"/>
            <a:ext cx="11488420" cy="332295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altLang="zh-CN" sz="2800" b="1"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价值量与价值总量</a:t>
            </a:r>
            <a:r>
              <a:rPr lang="zh-CN" altLang="en-US" sz="2800" b="1">
                <a:solidFill>
                  <a:srgbClr val="00FFFF"/>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重点</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单位商品价值量和一定时间内创造的商品价值总量。</a:t>
            </a:r>
            <a:endParaRPr lang="zh-CN" altLang="en-US" sz="2800" b="0" i="1">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i="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一定时间内创造的商品价值总量</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单位商品价值量</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一定时间内生产的商品数量</a:t>
            </a:r>
          </a:p>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与价值量、价值总量有关的几对关系。</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[2018</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全国卷第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12</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433705" y="3575685"/>
          <a:ext cx="11489055" cy="2847975"/>
        </p:xfrm>
        <a:graphic>
          <a:graphicData uri="http://schemas.openxmlformats.org/drawingml/2006/table">
            <a:tbl>
              <a:tblPr firstRow="1" bandRow="1">
                <a:tableStyleId>{5940675A-B579-460E-94D1-54222C63F5DA}</a:tableStyleId>
              </a:tblPr>
              <a:tblGrid>
                <a:gridCol w="786130"/>
                <a:gridCol w="1250315"/>
                <a:gridCol w="1903095"/>
                <a:gridCol w="2139315"/>
                <a:gridCol w="1728470"/>
                <a:gridCol w="3681730"/>
              </a:tblGrid>
              <a:tr h="914400">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劳动生产率</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相同时间内生产的产品数量</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单位产品耗费时间</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单位商品价值量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商品的价值总量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5930">
                <a:tc row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社会</a:t>
                      </a:r>
                    </a:p>
                    <a:p>
                      <a:pPr indent="0" algn="ctr">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提高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降低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不变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8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降低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提高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不变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4025">
                <a:tc row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个别</a:t>
                      </a:r>
                    </a:p>
                    <a:p>
                      <a:pPr indent="0" algn="ctr">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提高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不变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8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降低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增多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不变</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29540" y="132080"/>
            <a:ext cx="6823710" cy="67520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价格变动对经济生活的影响</a:t>
            </a:r>
          </a:p>
        </p:txBody>
      </p:sp>
      <p:sp>
        <p:nvSpPr>
          <p:cNvPr id="118" name="文本框 117"/>
          <p:cNvSpPr txBox="1"/>
          <p:nvPr/>
        </p:nvSpPr>
        <p:spPr>
          <a:xfrm>
            <a:off x="415290" y="910590"/>
            <a:ext cx="5848350"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价格变动对居民消费的影响</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48005" y="1725930"/>
          <a:ext cx="10283825" cy="4046220"/>
        </p:xfrm>
        <a:graphic>
          <a:graphicData uri="http://schemas.openxmlformats.org/drawingml/2006/table">
            <a:tbl>
              <a:tblPr firstRow="1" bandRow="1">
                <a:tableStyleId>{5940675A-B579-460E-94D1-54222C63F5DA}</a:tableStyleId>
              </a:tblPr>
              <a:tblGrid>
                <a:gridCol w="4874895"/>
                <a:gridCol w="5408930"/>
              </a:tblGrid>
              <a:tr h="13487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价格变动怎样影响居民消费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如何应对价格变动对居民消费的影响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9748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一般来说,价格上升,人们对该商品的需求量减少;价格下降,人们对该商品的需求量增加。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价格与商品需求量呈反向变动→反季节消费,避开消费旺季、消费高峰。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35305" y="414020"/>
          <a:ext cx="10951210" cy="5792470"/>
        </p:xfrm>
        <a:graphic>
          <a:graphicData uri="http://schemas.openxmlformats.org/drawingml/2006/table">
            <a:tbl>
              <a:tblPr firstRow="1" bandRow="1">
                <a:tableStyleId>{5940675A-B579-460E-94D1-54222C63F5DA}</a:tableStyleId>
              </a:tblPr>
              <a:tblGrid>
                <a:gridCol w="4940935"/>
                <a:gridCol w="6010275"/>
              </a:tblGrid>
              <a:tr h="8020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价格变动怎样影响居民消费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如何应对价格变动对居民消费的影响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484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不同商品的需求量对价格变动的反应程度是不同的。价格变动对生活必需品需求量的影响较小,对高档耐用品需求量的影响较大。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不同商品的需求弹性有差异→国家要加强宏观调控,保持生活必需品物价基本稳定。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56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消费者对既定商品的需求量还会受到相关商品价格变动的影响。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既定商品的价格与其替代商品的需求呈反向变动→消费者使用替代商品可以节省开支而不降低生活质量。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673100" y="171450"/>
            <a:ext cx="9655175"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替代品和互补品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山东高考第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1584960" y="1038860"/>
          <a:ext cx="9628505" cy="5159375"/>
        </p:xfrm>
        <a:graphic>
          <a:graphicData uri="http://schemas.openxmlformats.org/drawingml/2006/table">
            <a:tbl>
              <a:tblPr firstRow="1" bandRow="1">
                <a:tableStyleId>{5940675A-B579-460E-94D1-54222C63F5DA}</a:tableStyleId>
              </a:tblPr>
              <a:tblGrid>
                <a:gridCol w="1210310"/>
                <a:gridCol w="1696085"/>
                <a:gridCol w="1750695"/>
                <a:gridCol w="1727200"/>
                <a:gridCol w="3244215"/>
              </a:tblGrid>
              <a:tr h="169672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一种商品价格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消费者对该商品的需求量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导致对另一种商品的需求量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最终会导致另一种商品价格</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结论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488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增加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价格间呈正相关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需求间呈负相关。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071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增加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价格间呈正相关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需求间呈负相关。</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467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减少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价格间呈负相关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需求间呈正相关。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473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增加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增加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上升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价格间呈负相关</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mn-ea"/>
                        </a:rPr>
                        <a:t>需求间呈正相关。</a:t>
                      </a: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734060" y="1038860"/>
          <a:ext cx="850900" cy="5176520"/>
        </p:xfrm>
        <a:graphic>
          <a:graphicData uri="http://schemas.openxmlformats.org/drawingml/2006/table">
            <a:tbl>
              <a:tblPr firstRow="1" bandRow="1">
                <a:tableStyleId>{5940675A-B579-460E-94D1-54222C63F5DA}</a:tableStyleId>
              </a:tblPr>
              <a:tblGrid>
                <a:gridCol w="850900"/>
              </a:tblGrid>
              <a:tr h="343408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替代品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244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互补品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59105" y="404495"/>
            <a:ext cx="11323955" cy="526224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价格变动对生产的影响</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价格变动对生产的影响是价值规律发生作用的重要体现</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调节产量。某种商品的价格下降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生产者获利减少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这时生产者会压缩生产规模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减少产量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某种商品的价格上涨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生产者获利增加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这时生产者会</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扩大生产规模</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增加产量。一般来说</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商品价格变动与生产规模呈同向变动。</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调节生产要素的投入。当一些生产要素之间可以相互替代时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为了降低生产成本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哪种生产要素的价格下降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生产者就会增加对这种要素的使用量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哪种生产要素的价格上升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生产者就会减少对这种要素的使用量。</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293" y="1261110"/>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b="1" strike="noStrike" noProof="1">
                <a:solidFill>
                  <a:srgbClr val="DA251C"/>
                </a:solidFill>
                <a:latin typeface="微软雅黑" panose="020B0503020204020204" charset="-122"/>
                <a:ea typeface="微软雅黑" panose="020B0503020204020204" charset="-122"/>
              </a:rPr>
              <a:t>高分帮</a:t>
            </a:r>
            <a:r>
              <a:rPr lang="en-US" altLang="zh-CN" sz="2800" b="1" strike="noStrike" noProof="1">
                <a:solidFill>
                  <a:srgbClr val="DA251C"/>
                </a:solidFill>
                <a:latin typeface="微软雅黑" panose="020B0503020204020204" charset="-122"/>
                <a:ea typeface="微软雅黑" panose="020B0503020204020204" charset="-122"/>
              </a:rPr>
              <a:t>·</a:t>
            </a:r>
            <a:r>
              <a:rPr lang="zh-CN" altLang="en-US" sz="2800" b="1" strike="noStrike" noProof="1">
                <a:solidFill>
                  <a:srgbClr val="DA251C"/>
                </a:solidFill>
                <a:latin typeface="微软雅黑" panose="020B0503020204020204" charset="-122"/>
                <a:ea typeface="微软雅黑" panose="020B0503020204020204" charset="-122"/>
              </a:rPr>
              <a:t>“双一流”名校冲刺</a:t>
            </a:r>
          </a:p>
        </p:txBody>
      </p:sp>
      <p:sp>
        <p:nvSpPr>
          <p:cNvPr id="16" name="矩形 15">
            <a:hlinkClick r:id="" action="ppaction://noaction"/>
          </p:cNvPr>
          <p:cNvSpPr/>
          <p:nvPr/>
        </p:nvSpPr>
        <p:spPr>
          <a:xfrm>
            <a:off x="524193" y="193833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strike="noStrike" noProof="1" smtClean="0">
                <a:solidFill>
                  <a:srgbClr val="DA251C"/>
                </a:solidFill>
                <a:latin typeface="微软雅黑" panose="020B0503020204020204" charset="-122"/>
                <a:ea typeface="微软雅黑" panose="020B0503020204020204" charset="-122"/>
              </a:rPr>
              <a:t>                </a:t>
            </a:r>
            <a:r>
              <a:rPr lang="zh-CN" altLang="en-US" sz="2800" b="1" strike="noStrike" noProof="1" smtClean="0">
                <a:solidFill>
                  <a:srgbClr val="DA251C"/>
                </a:solidFill>
                <a:latin typeface="微软雅黑" panose="020B0503020204020204" charset="-122"/>
                <a:ea typeface="微软雅黑" panose="020B0503020204020204" charset="-122"/>
              </a:rPr>
              <a:t>通方法</a:t>
            </a:r>
            <a:r>
              <a:rPr lang="en-US" altLang="zh-CN" sz="2800" b="1" strike="noStrike" noProof="1" smtClean="0">
                <a:solidFill>
                  <a:srgbClr val="DA251C"/>
                </a:solidFill>
                <a:latin typeface="微软雅黑" panose="020B0503020204020204" charset="-122"/>
                <a:ea typeface="微软雅黑" panose="020B0503020204020204" charset="-122"/>
              </a:rPr>
              <a:t>·</a:t>
            </a:r>
            <a:r>
              <a:rPr lang="zh-CN" altLang="en-US" sz="2800" b="1" strike="noStrike" noProof="1" smtClean="0">
                <a:solidFill>
                  <a:srgbClr val="DA251C"/>
                </a:solidFill>
                <a:latin typeface="微软雅黑" panose="020B0503020204020204" charset="-122"/>
                <a:ea typeface="微软雅黑" panose="020B0503020204020204" charset="-122"/>
              </a:rPr>
              <a:t>解题指导</a:t>
            </a:r>
          </a:p>
        </p:txBody>
      </p:sp>
      <p:sp>
        <p:nvSpPr>
          <p:cNvPr id="17" name="矩形 16">
            <a:hlinkClick r:id="" action="ppaction://noaction"/>
          </p:cNvPr>
          <p:cNvSpPr/>
          <p:nvPr/>
        </p:nvSpPr>
        <p:spPr>
          <a:xfrm>
            <a:off x="689293" y="2689225"/>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方法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坐标常规性曲线题</a:t>
            </a:r>
          </a:p>
        </p:txBody>
      </p:sp>
      <p:sp>
        <p:nvSpPr>
          <p:cNvPr id="2" name="矩形 1">
            <a:hlinkClick r:id="" action="ppaction://noaction"/>
          </p:cNvPr>
          <p:cNvSpPr/>
          <p:nvPr/>
        </p:nvSpPr>
        <p:spPr>
          <a:xfrm>
            <a:off x="785177" y="3978593"/>
            <a:ext cx="10066338" cy="547688"/>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strike="noStrike" noProof="1">
                <a:solidFill>
                  <a:srgbClr val="DA261D"/>
                </a:solidFill>
                <a:latin typeface="微软雅黑" panose="020B0503020204020204" charset="-122"/>
                <a:ea typeface="微软雅黑" panose="020B0503020204020204" charset="-122"/>
              </a:rPr>
              <a:t>             </a:t>
            </a:r>
            <a:r>
              <a:rPr lang="zh-CN" altLang="en-US" sz="2800" b="1" strike="noStrike" noProof="1">
                <a:solidFill>
                  <a:srgbClr val="DA261D"/>
                </a:solidFill>
                <a:latin typeface="微软雅黑" panose="020B0503020204020204" charset="-122"/>
                <a:ea typeface="微软雅黑" panose="020B0503020204020204" charset="-122"/>
              </a:rPr>
              <a:t>析热点</a:t>
            </a:r>
            <a:r>
              <a:rPr lang="en-US" altLang="zh-CN" sz="2800" b="1" strike="noStrike" noProof="1">
                <a:solidFill>
                  <a:srgbClr val="DA261D"/>
                </a:solidFill>
                <a:latin typeface="微软雅黑" panose="020B0503020204020204" charset="-122"/>
                <a:ea typeface="微软雅黑" panose="020B0503020204020204" charset="-122"/>
              </a:rPr>
              <a:t>·</a:t>
            </a:r>
            <a:r>
              <a:rPr lang="zh-CN" altLang="en-US" sz="2800" b="1" strike="noStrike" noProof="1">
                <a:solidFill>
                  <a:srgbClr val="DA261D"/>
                </a:solidFill>
                <a:latin typeface="微软雅黑" panose="020B0503020204020204" charset="-122"/>
                <a:ea typeface="微软雅黑" panose="020B0503020204020204" charset="-122"/>
              </a:rPr>
              <a:t>时政解读</a:t>
            </a:r>
          </a:p>
        </p:txBody>
      </p:sp>
      <p:sp>
        <p:nvSpPr>
          <p:cNvPr id="6" name="矩形 5">
            <a:hlinkClick r:id="" action="ppaction://noaction"/>
          </p:cNvPr>
          <p:cNvSpPr/>
          <p:nvPr/>
        </p:nvSpPr>
        <p:spPr>
          <a:xfrm>
            <a:off x="689292" y="4628198"/>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热点     夯实粮食安全之基   始终端牢中国饭碗</a:t>
            </a:r>
          </a:p>
        </p:txBody>
      </p:sp>
      <p:sp>
        <p:nvSpPr>
          <p:cNvPr id="4" name="矩形 3">
            <a:hlinkClick r:id="" action="ppaction://noaction"/>
          </p:cNvPr>
          <p:cNvSpPr/>
          <p:nvPr/>
        </p:nvSpPr>
        <p:spPr>
          <a:xfrm>
            <a:off x="688658" y="3440430"/>
            <a:ext cx="10066338" cy="5381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方法</a:t>
            </a:r>
            <a:r>
              <a:rPr lang="en-US" altLang="zh-CN" sz="2800" strike="noStrike" noProof="1" smtClean="0">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smtClean="0">
                <a:solidFill>
                  <a:schemeClr val="tx1">
                    <a:lumMod val="95000"/>
                    <a:lumOff val="5000"/>
                  </a:schemeClr>
                </a:solidFill>
                <a:latin typeface="微软雅黑" panose="020B0503020204020204" charset="-122"/>
                <a:ea typeface="微软雅黑" panose="020B0503020204020204" charset="-122"/>
              </a:rPr>
              <a:t>   坐标非常规性曲线题</a:t>
            </a:r>
          </a:p>
        </p:txBody>
      </p:sp>
    </p:spTree>
  </p:cSld>
  <p:clrMapOvr>
    <a:masterClrMapping/>
  </p:clrMapOvr>
  <p:transition spd="slow">
    <p:circl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03555" y="942975"/>
            <a:ext cx="11278235" cy="332295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区分两种调节 </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调节产量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强调的是生产者根据价格所传递的市场供求信息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确定对某种商品是扩大生产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还是缩小生产。</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调节生产要素的投入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强调的是为降低生产成本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生产者使用价格相对低廉的生产要素。</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52425" y="0"/>
            <a:ext cx="11487785"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围绕价格变动的影响的曲线图</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447675" y="682625"/>
          <a:ext cx="11534140" cy="5707380"/>
        </p:xfrm>
        <a:graphic>
          <a:graphicData uri="http://schemas.openxmlformats.org/drawingml/2006/table">
            <a:tbl>
              <a:tblPr firstRow="1" bandRow="1">
                <a:tableStyleId>{5940675A-B579-460E-94D1-54222C63F5DA}</a:tableStyleId>
              </a:tblPr>
              <a:tblGrid>
                <a:gridCol w="1457325"/>
                <a:gridCol w="2145030"/>
                <a:gridCol w="7931785"/>
              </a:tblGrid>
              <a:tr h="7696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图像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经济含义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需求曲线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表示价格变动对需求量的影响。 当某种商品价格上升时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人们会减少对它的购买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当某种商品价格下降时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人们会增加对它的购买。</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供给曲线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表示价格变动对供给量的影响。 价格升高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获利增多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生产规模扩大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价格降低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获利减少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生产规模缩小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供给减少。</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需求变动曲线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在某商品自身价格不变的条件下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由于其他因素变动所引起的该商品的需求量的变动。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整条曲线向右平移表示需求量增加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整条曲线向左平移表示需求量减少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3" name="图片 2"/>
          <p:cNvPicPr>
            <a:picLocks noChangeAspect="1"/>
          </p:cNvPicPr>
          <p:nvPr/>
        </p:nvPicPr>
        <p:blipFill>
          <a:blip r:embed="rId3"/>
          <a:stretch>
            <a:fillRect/>
          </a:stretch>
        </p:blipFill>
        <p:spPr>
          <a:xfrm>
            <a:off x="2188210" y="3247390"/>
            <a:ext cx="1386205" cy="1395095"/>
          </a:xfrm>
          <a:prstGeom prst="rect">
            <a:avLst/>
          </a:prstGeom>
        </p:spPr>
      </p:pic>
      <p:pic>
        <p:nvPicPr>
          <p:cNvPr id="6" name="图片 5"/>
          <p:cNvPicPr>
            <a:picLocks noChangeAspect="1"/>
          </p:cNvPicPr>
          <p:nvPr/>
        </p:nvPicPr>
        <p:blipFill>
          <a:blip r:embed="rId4"/>
          <a:stretch>
            <a:fillRect/>
          </a:stretch>
        </p:blipFill>
        <p:spPr>
          <a:xfrm>
            <a:off x="2157730" y="4866005"/>
            <a:ext cx="1466850" cy="1390650"/>
          </a:xfrm>
          <a:prstGeom prst="rect">
            <a:avLst/>
          </a:prstGeom>
        </p:spPr>
      </p:pic>
      <p:pic>
        <p:nvPicPr>
          <p:cNvPr id="7" name="图片 6"/>
          <p:cNvPicPr>
            <a:picLocks noChangeAspect="1"/>
          </p:cNvPicPr>
          <p:nvPr/>
        </p:nvPicPr>
        <p:blipFill>
          <a:blip r:embed="rId5"/>
          <a:stretch>
            <a:fillRect/>
          </a:stretch>
        </p:blipFill>
        <p:spPr>
          <a:xfrm>
            <a:off x="2157730" y="1592580"/>
            <a:ext cx="1457325" cy="1390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11835" y="356870"/>
          <a:ext cx="11170920" cy="6074410"/>
        </p:xfrm>
        <a:graphic>
          <a:graphicData uri="http://schemas.openxmlformats.org/drawingml/2006/table">
            <a:tbl>
              <a:tblPr firstRow="1" bandRow="1">
                <a:tableStyleId>{5940675A-B579-460E-94D1-54222C63F5DA}</a:tableStyleId>
              </a:tblPr>
              <a:tblGrid>
                <a:gridCol w="1442085"/>
                <a:gridCol w="1884680"/>
                <a:gridCol w="7844155"/>
              </a:tblGrid>
              <a:tr h="647065">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比较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图像</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经济含义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4765">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供给变动曲线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5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在某商品自身价格不变的条件下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由于其他因素变动所引起的该商品的供给量的变动。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整条曲线向右平移表示供给量增加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整条曲线向左平移表示供给量减少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2465">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需求弹性曲线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5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表示不同商品的需求量对价格变动的反应程度不同。 价格变动对生活必需品的需求量影响较小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需求弹性小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对高档耐用品的需求量影响较大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需求弹性大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因此</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属于生活必需品需求曲线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属于高档耐用品需求曲线。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1830">
                <a:tc>
                  <a:txBody>
                    <a:bodyPr/>
                    <a:lstStyle/>
                    <a:p>
                      <a:pPr indent="0" algn="ctr"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NEU-BZ-S92" charset="0"/>
                        </a:rPr>
                        <a:t>互补品、替代品需求曲线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5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5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表示某种商品价格变动对其互补品、替代品需求量的影响。某种商品价格变动与其互补品需求量的变化呈负相关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与其替代品需求量的变化呈正相关。</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1</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表明甲、乙两种商品是互补品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b="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400" b="0" baseline="-250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表明甲、乙两种商品互为替代品。</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3" name="图片 2"/>
          <p:cNvPicPr>
            <a:picLocks noChangeAspect="1"/>
          </p:cNvPicPr>
          <p:nvPr/>
        </p:nvPicPr>
        <p:blipFill>
          <a:blip r:embed="rId3"/>
          <a:stretch>
            <a:fillRect/>
          </a:stretch>
        </p:blipFill>
        <p:spPr>
          <a:xfrm>
            <a:off x="2323465" y="1098550"/>
            <a:ext cx="1400175" cy="1333500"/>
          </a:xfrm>
          <a:prstGeom prst="rect">
            <a:avLst/>
          </a:prstGeom>
        </p:spPr>
      </p:pic>
      <p:pic>
        <p:nvPicPr>
          <p:cNvPr id="4" name="图片 3"/>
          <p:cNvPicPr>
            <a:picLocks noChangeAspect="1"/>
          </p:cNvPicPr>
          <p:nvPr/>
        </p:nvPicPr>
        <p:blipFill>
          <a:blip r:embed="rId4"/>
          <a:stretch>
            <a:fillRect/>
          </a:stretch>
        </p:blipFill>
        <p:spPr>
          <a:xfrm>
            <a:off x="2239010" y="2803525"/>
            <a:ext cx="1579880" cy="1348740"/>
          </a:xfrm>
          <a:prstGeom prst="rect">
            <a:avLst/>
          </a:prstGeom>
        </p:spPr>
      </p:pic>
      <p:pic>
        <p:nvPicPr>
          <p:cNvPr id="8" name="图片 7"/>
          <p:cNvPicPr>
            <a:picLocks noChangeAspect="1"/>
          </p:cNvPicPr>
          <p:nvPr/>
        </p:nvPicPr>
        <p:blipFill>
          <a:blip r:embed="rId5"/>
          <a:stretch>
            <a:fillRect/>
          </a:stretch>
        </p:blipFill>
        <p:spPr>
          <a:xfrm>
            <a:off x="2346325" y="4770120"/>
            <a:ext cx="1587500" cy="1397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18160" y="186055"/>
            <a:ext cx="11186160" cy="6554470"/>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p>
          <a:p>
            <a:pPr marL="0" indent="0" algn="just" fontAlgn="auto">
              <a:lnSpc>
                <a:spcPct val="150000"/>
              </a:lnSpc>
            </a:pPr>
            <a:r>
              <a:rPr lang="en-US" altLang="zh-CN" sz="2800" b="1" spc="-200">
                <a:solidFill>
                  <a:srgbClr val="000000"/>
                </a:solidFill>
                <a:uFillTx/>
                <a:latin typeface="微软雅黑" panose="020B0503020204020204" charset="-122"/>
                <a:ea typeface="微软雅黑" panose="020B0503020204020204" charset="-122"/>
                <a:cs typeface="微软雅黑" panose="020B0503020204020204" charset="-122"/>
              </a:rPr>
              <a:t>1.</a:t>
            </a:r>
            <a:r>
              <a:rPr lang="zh-CN" altLang="en-US" sz="2800" b="1" spc="-200">
                <a:solidFill>
                  <a:srgbClr val="000000"/>
                </a:solidFill>
                <a:uFillTx/>
                <a:latin typeface="微软雅黑" panose="020B0503020204020204" charset="-122"/>
                <a:ea typeface="微软雅黑" panose="020B0503020204020204" charset="-122"/>
                <a:cs typeface="微软雅黑" panose="020B0503020204020204" charset="-122"/>
              </a:rPr>
              <a:t>自变量和因变量</a:t>
            </a:r>
          </a:p>
          <a:p>
            <a:pPr marL="0" indent="0" algn="just" fontAlgn="auto">
              <a:lnSpc>
                <a:spcPct val="150000"/>
              </a:lnSpc>
            </a:pP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　　经济生活的函数图题</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,①</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如果材料里没有特殊说明</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纵坐标轴</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一般是价格</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是自变量</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横坐标轴是因变量</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;②</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如果材料里说明一个量随另一个量变化</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那么首先变化的量是自变量</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跟随变化的量是因变量。 </a:t>
            </a:r>
          </a:p>
          <a:p>
            <a:pPr marL="0" indent="0" algn="just" fontAlgn="auto">
              <a:lnSpc>
                <a:spcPct val="150000"/>
              </a:lnSpc>
            </a:pPr>
            <a:r>
              <a:rPr lang="en-US" altLang="zh-CN" sz="2800" b="1" spc="-200">
                <a:solidFill>
                  <a:srgbClr val="000000"/>
                </a:solidFill>
                <a:uFillTx/>
                <a:latin typeface="微软雅黑" panose="020B0503020204020204" charset="-122"/>
                <a:ea typeface="微软雅黑" panose="020B0503020204020204" charset="-122"/>
                <a:cs typeface="微软雅黑" panose="020B0503020204020204" charset="-122"/>
              </a:rPr>
              <a:t>2.</a:t>
            </a:r>
            <a:r>
              <a:rPr lang="zh-CN" altLang="en-US" sz="2800" b="1" spc="-200">
                <a:solidFill>
                  <a:srgbClr val="000000"/>
                </a:solidFill>
                <a:uFillTx/>
                <a:latin typeface="微软雅黑" panose="020B0503020204020204" charset="-122"/>
                <a:ea typeface="微软雅黑" panose="020B0503020204020204" charset="-122"/>
                <a:cs typeface="微软雅黑" panose="020B0503020204020204" charset="-122"/>
              </a:rPr>
              <a:t>明确正比、反比</a:t>
            </a:r>
            <a:r>
              <a:rPr lang="en-US" altLang="zh-CN" sz="2800" b="1"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1" spc="-200">
                <a:solidFill>
                  <a:srgbClr val="000000"/>
                </a:solidFill>
                <a:uFillTx/>
                <a:latin typeface="微软雅黑" panose="020B0503020204020204" charset="-122"/>
                <a:ea typeface="微软雅黑" panose="020B0503020204020204" charset="-122"/>
                <a:cs typeface="微软雅黑" panose="020B0503020204020204" charset="-122"/>
              </a:rPr>
              <a:t>或正相关、负相关</a:t>
            </a:r>
            <a:r>
              <a:rPr lang="en-US" altLang="zh-CN" sz="2800" b="1" spc="-200">
                <a:solidFill>
                  <a:srgbClr val="000000"/>
                </a:solidFill>
                <a:uFillTx/>
                <a:latin typeface="微软雅黑" panose="020B0503020204020204" charset="-122"/>
                <a:ea typeface="微软雅黑" panose="020B0503020204020204" charset="-122"/>
                <a:cs typeface="微软雅黑" panose="020B0503020204020204" charset="-122"/>
              </a:rPr>
              <a:t>)</a:t>
            </a:r>
          </a:p>
          <a:p>
            <a:pPr marL="0" indent="0" algn="just" fontAlgn="auto">
              <a:lnSpc>
                <a:spcPct val="150000"/>
              </a:lnSpc>
            </a:pP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　　在经济生活中</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成正比</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或呈正相关</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关系的经济现象</a:t>
            </a:r>
            <a:r>
              <a:rPr lang="en-US" altLang="zh-CN" sz="2800" b="0" spc="-2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200">
                <a:solidFill>
                  <a:srgbClr val="000000"/>
                </a:solidFill>
                <a:uFillTx/>
                <a:latin typeface="微软雅黑" panose="020B0503020204020204" charset="-122"/>
                <a:ea typeface="微软雅黑" panose="020B0503020204020204" charset="-122"/>
                <a:cs typeface="微软雅黑" panose="020B0503020204020204" charset="-122"/>
              </a:rPr>
              <a:t>流通中所需要的货币量与商品的价格总额、本币汇率与本币的价值、商品的价值与价格、商品价格与其替代品的需求量、企业个别劳动生产率与企业创造的价值总量、收入水平与消费水平、投资收益与风险、经济发展水平与财政收入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81330" y="463550"/>
            <a:ext cx="11228705" cy="5908040"/>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成反比</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或呈负相关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关系的经济现象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流通中所需要的货币量与货币流通速度、单位商品的价值量与社会劳动生产率、商品价格与货币本身的价值、商品价格与商品的需求量、商品价格与其互补品的需求量等。</a:t>
            </a: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注意箭头指示的方向或曲线运动的方向</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函数图像不仅能以静态形式表示经济现象之间的正负相关关系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而且能通过图像的运动轨迹表示经济现象的变化。这就要求我们分析箭头指示的方向或曲线运动的方向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从中找出经济现象的变化。一般来说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箭头向右、向上、向右上表示提高、增加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箭头向左、向下、向左下表示降低、减少。</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24510" y="1591945"/>
          <a:ext cx="11504930" cy="5071110"/>
        </p:xfrm>
        <a:graphic>
          <a:graphicData uri="http://schemas.openxmlformats.org/drawingml/2006/table">
            <a:tbl>
              <a:tblPr firstRow="1" bandRow="1">
                <a:tableStyleId>{5940675A-B579-460E-94D1-54222C63F5DA}</a:tableStyleId>
              </a:tblPr>
              <a:tblGrid>
                <a:gridCol w="1810385"/>
                <a:gridCol w="1160145"/>
                <a:gridCol w="3669665"/>
                <a:gridCol w="4864735"/>
              </a:tblGrid>
              <a:tr h="36830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553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经济发展水平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根本因素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生产决定消费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经济发展水平从根本上决定消费水平。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以经济建设为中心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大力发展社会生产力。</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9545">
                <a:tc rowSpan="3">
                  <a:txBody>
                    <a:bodyPr/>
                    <a:lstStyle/>
                    <a:p>
                      <a:pPr indent="0" algn="l">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居民收入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收入是消费的基础和前提</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当前可支配收入与消费水平呈正相关。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保持经济稳定增长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增加就业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不断提高人们的收入水平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个人要通过诚实劳动、合法经营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增加收入。</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950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对未来收入的预期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影响当前的消费规模和水平。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发展经济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扩大就业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提高居民收入预期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完善社会保障制度。</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823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社会收入差距的大小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影响社会总体消费水平的高低。</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统筹城乡、区域协调发展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调节收入分配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缩小收入差距</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维护社会公平。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标题 3"/>
          <p:cNvSpPr>
            <a:spLocks noGrp="1"/>
          </p:cNvSpPr>
          <p:nvPr>
            <p:ph type="title"/>
          </p:nvPr>
        </p:nvSpPr>
        <p:spPr>
          <a:xfrm>
            <a:off x="129540" y="132080"/>
            <a:ext cx="5439410" cy="67691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消费</a:t>
            </a:r>
          </a:p>
        </p:txBody>
      </p:sp>
      <p:sp>
        <p:nvSpPr>
          <p:cNvPr id="2" name="文本框 1"/>
          <p:cNvSpPr txBox="1"/>
          <p:nvPr/>
        </p:nvSpPr>
        <p:spPr>
          <a:xfrm>
            <a:off x="720725" y="890905"/>
            <a:ext cx="9997440"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影响消费的因素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Ⅲ</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14</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852170" y="565150"/>
          <a:ext cx="10686415" cy="1080135"/>
        </p:xfrm>
        <a:graphic>
          <a:graphicData uri="http://schemas.openxmlformats.org/drawingml/2006/table">
            <a:tbl>
              <a:tblPr firstRow="1" bandRow="1">
                <a:tableStyleId>{5940675A-B579-460E-94D1-54222C63F5DA}</a:tableStyleId>
              </a:tblPr>
              <a:tblGrid>
                <a:gridCol w="1832610"/>
                <a:gridCol w="4721225"/>
                <a:gridCol w="4132580"/>
              </a:tblGrid>
              <a:tr h="10801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852170" y="1645285"/>
          <a:ext cx="10686415" cy="4434840"/>
        </p:xfrm>
        <a:graphic>
          <a:graphicData uri="http://schemas.openxmlformats.org/drawingml/2006/table">
            <a:tbl>
              <a:tblPr firstRow="1" bandRow="1">
                <a:tableStyleId>{5940675A-B579-460E-94D1-54222C63F5DA}</a:tableStyleId>
              </a:tblPr>
              <a:tblGrid>
                <a:gridCol w="1832610"/>
                <a:gridCol w="4724400"/>
                <a:gridCol w="4129405"/>
              </a:tblGrid>
              <a:tr h="22174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物价水平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重要因素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价格变动影响消费。物价上涨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会抑制消费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物价下跌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有利于刺激消费。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加强宏观调控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保持物价稳定。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742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消费心理、消费观念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主观因素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影响人们的消费习惯和消费水平。</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引导人们形成正确的消费心理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树立正确的消费观念</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理性消费。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89000" y="546100"/>
          <a:ext cx="10725150" cy="5698490"/>
        </p:xfrm>
        <a:graphic>
          <a:graphicData uri="http://schemas.openxmlformats.org/drawingml/2006/table">
            <a:tbl>
              <a:tblPr firstRow="1" bandRow="1">
                <a:tableStyleId>{5940675A-B579-460E-94D1-54222C63F5DA}</a:tableStyleId>
              </a:tblPr>
              <a:tblGrid>
                <a:gridCol w="2054225"/>
                <a:gridCol w="4491990"/>
                <a:gridCol w="4178935"/>
              </a:tblGrid>
              <a:tr h="94932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因素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5051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消费环境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市场秩序等消费环境因素影响人们的消费信心或正常消费需求的实现。</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创建方便、快捷的支付方式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完善促进消费的体制机制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规范市场秩序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改善消费环境等。</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865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宏观政策</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财政政策、货币政策等影响社会总需求。</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制定适当的财政政策、货币政策。</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63245" y="1097915"/>
            <a:ext cx="11313160" cy="267652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名词点击</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恩格尔系数</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恩格尔系数是指食品支出占家庭消费总支出的比例。在国际上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这一指标常用来衡量一个国家或地区人民生活水平的状况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一个国家生活越贫困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恩格尔系数越大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生活越富裕</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恩格尔系数越小。</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40055" y="512445"/>
            <a:ext cx="11313160" cy="396938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消费类型</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[2017江苏高考第5题]</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按消费方式分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贷款消费和租赁消费。</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按消费的目的分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生存资料消费、发展资料消费和享受资料消费。</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消费类型的变化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消费类型会随着经济的发展、收入的变化而不断变化。总的发展趋势是生存资料的消费比重逐步下降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发展资料和享受资料的消费比重逐步上升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进而导致恩格尔系数逐渐变小。</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20482" name="表头新_1.jpg" descr="id:2147505635;FounderCES"/>
          <p:cNvPicPr>
            <a:picLocks noChangeAspect="1"/>
          </p:cNvPicPr>
          <p:nvPr/>
        </p:nvPicPr>
        <p:blipFill>
          <a:blip r:embed="rId4"/>
          <a:stretch>
            <a:fillRect/>
          </a:stretch>
        </p:blipFill>
        <p:spPr>
          <a:xfrm>
            <a:off x="596583" y="951865"/>
            <a:ext cx="10837862" cy="430213"/>
          </a:xfrm>
          <a:prstGeom prst="rect">
            <a:avLst/>
          </a:prstGeom>
          <a:noFill/>
          <a:ln w="9525">
            <a:noFill/>
          </a:ln>
        </p:spPr>
      </p:pic>
      <p:graphicFrame>
        <p:nvGraphicFramePr>
          <p:cNvPr id="2" name="表格 1"/>
          <p:cNvGraphicFramePr/>
          <p:nvPr>
            <p:custDataLst>
              <p:tags r:id="rId1"/>
            </p:custDataLst>
          </p:nvPr>
        </p:nvGraphicFramePr>
        <p:xfrm>
          <a:off x="596900" y="1382395"/>
          <a:ext cx="8665210" cy="5166362"/>
        </p:xfrm>
        <a:graphic>
          <a:graphicData uri="http://schemas.openxmlformats.org/drawingml/2006/table">
            <a:tbl>
              <a:tblPr firstRow="1" bandRow="1">
                <a:tableStyleId>{5940675A-B579-460E-94D1-54222C63F5DA}</a:tableStyleId>
              </a:tblPr>
              <a:tblGrid>
                <a:gridCol w="3072130"/>
                <a:gridCol w="2093595"/>
                <a:gridCol w="1838960"/>
                <a:gridCol w="1660525"/>
              </a:tblGrid>
              <a:tr h="1066800">
                <a:tc rowSpan="3">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描述货币形态的变迁</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了解货币的职能</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树立正确的金钱观。知道影响货币供求的主要因素。</a:t>
                      </a:r>
                    </a:p>
                    <a:p>
                      <a:pPr indent="0" algn="l">
                        <a:buNone/>
                      </a:pPr>
                      <a:r>
                        <a:rPr lang="en-US" altLang="zh-CN" sz="1600" b="0">
                          <a:solidFill>
                            <a:srgbClr val="000000"/>
                          </a:solidFill>
                          <a:latin typeface="微软雅黑" panose="020B0503020204020204" charset="-122"/>
                          <a:ea typeface="微软雅黑" panose="020B0503020204020204" charset="-122"/>
                        </a:rPr>
                        <a:t> </a:t>
                      </a:r>
                    </a:p>
                    <a:p>
                      <a:pPr indent="0" algn="l">
                        <a:buNone/>
                      </a:pPr>
                      <a:r>
                        <a:rPr lang="en-US" altLang="zh-CN" sz="1600" b="0">
                          <a:solidFill>
                            <a:srgbClr val="000000"/>
                          </a:solidFill>
                          <a:latin typeface="微软雅黑" panose="020B0503020204020204" charset="-122"/>
                          <a:ea typeface="微软雅黑" panose="020B0503020204020204" charset="-122"/>
                        </a:rPr>
                        <a:t> </a:t>
                      </a:r>
                      <a:endParaRPr lang="en-US" altLang="zh-CN" sz="16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货币的本质与种类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商品的基本属性</a:t>
                      </a:r>
                    </a:p>
                  </a:txBody>
                  <a:tcPr anchor="ct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Ⅱ,</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T12 </a:t>
                      </a:r>
                    </a:p>
                    <a:p>
                      <a:pPr indent="0" algn="l">
                        <a:buNone/>
                      </a:pPr>
                      <a:r>
                        <a:rPr lang="en-US" altLang="zh-CN" sz="1700" b="0" spc="-10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1700" b="0" spc="-10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700" b="0" spc="-100">
                          <a:solidFill>
                            <a:srgbClr val="000000"/>
                          </a:solidFill>
                          <a:uFillTx/>
                          <a:latin typeface="微软雅黑" panose="020B0503020204020204" charset="-122"/>
                          <a:ea typeface="微软雅黑" panose="020B0503020204020204" charset="-122"/>
                          <a:cs typeface="微软雅黑" panose="020B0503020204020204" charset="-122"/>
                        </a:rPr>
                        <a:t>Ⅰ,</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T12</a:t>
                      </a: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77216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a:solidFill>
                            <a:srgbClr val="000000"/>
                          </a:solidFill>
                          <a:latin typeface="微软雅黑" panose="020B0503020204020204" charset="-122"/>
                          <a:ea typeface="微软雅黑" panose="020B0503020204020204" charset="-122"/>
                          <a:cs typeface="NEU-BZ-S92" charset="0"/>
                          <a:sym typeface="+mn-ea"/>
                        </a:rPr>
                        <a:t>货币的职能</a:t>
                      </a:r>
                      <a:endParaRPr lang="zh-CN" altLang="en-US" sz="1600" b="0">
                        <a:solidFill>
                          <a:srgbClr val="000000"/>
                        </a:solidFill>
                        <a:latin typeface="微软雅黑" panose="020B0503020204020204" charset="-122"/>
                        <a:ea typeface="微软雅黑" panose="020B0503020204020204" charset="-122"/>
                        <a:cs typeface="NEU-BZ-S92" charset="0"/>
                      </a:endParaRPr>
                    </a:p>
                    <a:p>
                      <a:pPr indent="0" algn="l">
                        <a:buNone/>
                      </a:pPr>
                      <a:endParaRPr lang="zh-CN" altLang="en-US" sz="1600" b="0">
                        <a:solidFill>
                          <a:srgbClr val="000000"/>
                        </a:solidFill>
                        <a:latin typeface="微软雅黑" panose="020B0503020204020204" charset="-122"/>
                        <a:ea typeface="微软雅黑" panose="020B0503020204020204" charset="-122"/>
                        <a:cs typeface="NEU-BZ-S92" charset="0"/>
                      </a:endParaRPr>
                    </a:p>
                  </a:txBody>
                  <a:tcPr anchor="ctr">
                    <a:lnL w="12700" cap="flat" cmpd="sng">
                      <a:solidFill>
                        <a:srgbClr val="333333"/>
                      </a:solidFill>
                      <a:prstDash val="solid"/>
                      <a:headEnd type="none" w="med" len="med"/>
                      <a:tailEnd type="none" w="med" len="med"/>
                    </a:lnL>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l">
                        <a:buNone/>
                      </a:pPr>
                      <a:r>
                        <a:rPr lang="en-US" altLang="zh-CN" sz="1600" spc="-100">
                          <a:solidFill>
                            <a:srgbClr val="000000"/>
                          </a:solidFill>
                          <a:uFillTx/>
                          <a:latin typeface="微软雅黑" panose="020B0503020204020204" charset="-122"/>
                          <a:ea typeface="微软雅黑" panose="020B0503020204020204" charset="-122"/>
                          <a:cs typeface="微软雅黑" panose="020B0503020204020204" charset="-122"/>
                          <a:sym typeface="+mn-ea"/>
                        </a:rPr>
                        <a:t>2017</a:t>
                      </a:r>
                      <a:r>
                        <a:rPr lang="zh-CN" altLang="en-US" sz="1600" spc="-100">
                          <a:solidFill>
                            <a:srgbClr val="000000"/>
                          </a:solidFill>
                          <a:uFillTx/>
                          <a:latin typeface="微软雅黑" panose="020B0503020204020204" charset="-122"/>
                          <a:ea typeface="微软雅黑" panose="020B0503020204020204" charset="-122"/>
                          <a:cs typeface="微软雅黑" panose="020B0503020204020204" charset="-122"/>
                          <a:sym typeface="+mn-ea"/>
                        </a:rPr>
                        <a:t>全国卷</a:t>
                      </a:r>
                      <a:r>
                        <a:rPr lang="en-US" altLang="zh-CN" sz="1600" spc="-100">
                          <a:solidFill>
                            <a:srgbClr val="000000"/>
                          </a:solidFill>
                          <a:uFillTx/>
                          <a:latin typeface="微软雅黑" panose="020B0503020204020204" charset="-122"/>
                          <a:ea typeface="微软雅黑" panose="020B0503020204020204" charset="-122"/>
                          <a:cs typeface="微软雅黑" panose="020B0503020204020204" charset="-122"/>
                          <a:sym typeface="+mn-ea"/>
                        </a:rPr>
                        <a:t>Ⅲ</a:t>
                      </a:r>
                      <a:r>
                        <a:rPr lang="en-US" altLang="zh-CN" sz="16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1600" b="0">
                        <a:solidFill>
                          <a:srgbClr val="000000"/>
                        </a:solidFill>
                        <a:latin typeface="微软雅黑" panose="020B0503020204020204" charset="-122"/>
                        <a:ea typeface="微软雅黑" panose="020B0503020204020204" charset="-122"/>
                        <a:cs typeface="微软雅黑" panose="020B0503020204020204" charset="-122"/>
                      </a:endParaRPr>
                    </a:p>
                    <a:p>
                      <a:pPr indent="0" algn="l">
                        <a:buNone/>
                      </a:pPr>
                      <a:r>
                        <a:rPr lang="en-US" altLang="zh-CN" sz="1600">
                          <a:solidFill>
                            <a:srgbClr val="000000"/>
                          </a:solidFill>
                          <a:latin typeface="微软雅黑" panose="020B0503020204020204" charset="-122"/>
                          <a:ea typeface="微软雅黑" panose="020B0503020204020204" charset="-122"/>
                          <a:cs typeface="微软雅黑" panose="020B0503020204020204" charset="-122"/>
                          <a:sym typeface="+mn-ea"/>
                        </a:rPr>
                        <a:t>T12</a:t>
                      </a:r>
                      <a:endParaRPr lang="en-US" altLang="zh-CN" sz="1600" b="0">
                        <a:solidFill>
                          <a:srgbClr val="000000"/>
                        </a:solidFill>
                        <a:latin typeface="微软雅黑" panose="020B0503020204020204" charset="-122"/>
                        <a:ea typeface="微软雅黑" panose="020B0503020204020204" charset="-122"/>
                        <a:cs typeface="微软雅黑" panose="020B0503020204020204" charset="-122"/>
                      </a:endParaRPr>
                    </a:p>
                    <a:p>
                      <a:pPr indent="0" algn="l">
                        <a:buNone/>
                      </a:pPr>
                      <a:r>
                        <a:rPr lang="en-US" altLang="zh-CN" sz="1600">
                          <a:solidFill>
                            <a:srgbClr val="000000"/>
                          </a:solidFill>
                          <a:latin typeface="微软雅黑" panose="020B0503020204020204" charset="-122"/>
                          <a:ea typeface="微软雅黑" panose="020B0503020204020204" charset="-122"/>
                          <a:cs typeface="微软雅黑" panose="020B0503020204020204" charset="-122"/>
                          <a:sym typeface="+mn-ea"/>
                        </a:rPr>
                        <a:t>2017</a:t>
                      </a:r>
                      <a:r>
                        <a:rPr lang="zh-CN" altLang="en-US" sz="1600">
                          <a:solidFill>
                            <a:srgbClr val="000000"/>
                          </a:solidFill>
                          <a:latin typeface="微软雅黑" panose="020B0503020204020204" charset="-122"/>
                          <a:ea typeface="微软雅黑" panose="020B0503020204020204" charset="-122"/>
                          <a:cs typeface="微软雅黑" panose="020B0503020204020204" charset="-122"/>
                          <a:sym typeface="+mn-ea"/>
                        </a:rPr>
                        <a:t>天津高考</a:t>
                      </a:r>
                      <a:r>
                        <a:rPr lang="en-US" altLang="zh-CN" sz="16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1600" b="0">
                        <a:solidFill>
                          <a:srgbClr val="000000"/>
                        </a:solidFill>
                        <a:latin typeface="微软雅黑" panose="020B0503020204020204" charset="-122"/>
                        <a:ea typeface="微软雅黑" panose="020B0503020204020204" charset="-122"/>
                        <a:cs typeface="微软雅黑" panose="020B0503020204020204" charset="-122"/>
                      </a:endParaRPr>
                    </a:p>
                    <a:p>
                      <a:pPr indent="0" algn="l">
                        <a:buNone/>
                      </a:pPr>
                      <a:r>
                        <a:rPr lang="en-US" altLang="zh-CN" sz="1600">
                          <a:solidFill>
                            <a:srgbClr val="000000"/>
                          </a:solidFill>
                          <a:latin typeface="微软雅黑" panose="020B0503020204020204" charset="-122"/>
                          <a:ea typeface="微软雅黑" panose="020B0503020204020204" charset="-122"/>
                          <a:cs typeface="微软雅黑" panose="020B0503020204020204" charset="-122"/>
                          <a:sym typeface="+mn-ea"/>
                        </a:rPr>
                        <a:t>T5</a:t>
                      </a:r>
                      <a:endParaRPr lang="en-US" altLang="zh-CN" sz="1600" b="0">
                        <a:solidFill>
                          <a:srgbClr val="000000"/>
                        </a:solidFill>
                        <a:latin typeface="微软雅黑" panose="020B0503020204020204" charset="-122"/>
                        <a:ea typeface="微软雅黑" panose="020B0503020204020204" charset="-122"/>
                        <a:cs typeface="微软雅黑" panose="020B0503020204020204" charset="-122"/>
                      </a:endParaRPr>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57912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1600" b="0">
                          <a:solidFill>
                            <a:srgbClr val="000000"/>
                          </a:solidFill>
                          <a:latin typeface="微软雅黑" panose="020B0503020204020204" charset="-122"/>
                          <a:ea typeface="微软雅黑" panose="020B0503020204020204" charset="-122"/>
                          <a:cs typeface="NEU-BZ-S92" charset="0"/>
                        </a:rPr>
                        <a:t> </a:t>
                      </a:r>
                    </a:p>
                    <a:p>
                      <a:pPr indent="0" algn="l">
                        <a:buNone/>
                      </a:pPr>
                      <a:r>
                        <a:rPr lang="zh-CN" altLang="en-US" sz="1600" b="0">
                          <a:solidFill>
                            <a:srgbClr val="000000"/>
                          </a:solidFill>
                          <a:latin typeface="微软雅黑" panose="020B0503020204020204" charset="-122"/>
                          <a:ea typeface="微软雅黑" panose="020B0503020204020204" charset="-122"/>
                        </a:rPr>
                        <a:t>汇率的变动及其影响</a:t>
                      </a:r>
                      <a:endParaRPr lang="zh-CN" altLang="en-US" sz="16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外汇和汇率</a:t>
                      </a:r>
                    </a:p>
                  </a:txBody>
                  <a:tcPr anchor="ct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Ⅲ,</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T15</a:t>
                      </a: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975360">
                <a:tc rowSpan="2">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说明市场供求与价格的关系。</a:t>
                      </a:r>
                    </a:p>
                    <a:p>
                      <a:pPr indent="0" algn="l">
                        <a:buNone/>
                      </a:pPr>
                      <a:r>
                        <a:rPr lang="en-US" altLang="zh-CN" sz="1600" b="0">
                          <a:solidFill>
                            <a:srgbClr val="000000"/>
                          </a:solidFill>
                          <a:latin typeface="微软雅黑" panose="020B0503020204020204" charset="-122"/>
                          <a:ea typeface="微软雅黑" panose="020B0503020204020204" charset="-122"/>
                        </a:rPr>
                        <a:t> </a:t>
                      </a:r>
                      <a:endParaRPr lang="en-US" altLang="zh-CN" sz="16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价格的决定与变动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影响</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均衡</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价格的因素</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山东高考</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a:t>
                      </a:r>
                    </a:p>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Ⅱ,</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T12</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04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价格变动对经济生活的影响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NEU-BZ-S92" charset="0"/>
                        </a:rPr>
                        <a:t>价格变动的影响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山东高考</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T2</a:t>
                      </a:r>
                    </a:p>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江苏高考</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T11</a:t>
                      </a:r>
                    </a:p>
                    <a:p>
                      <a:pPr indent="0" algn="l">
                        <a:buNone/>
                      </a:pP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1600" b="0" spc="-10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spc="-100">
                          <a:solidFill>
                            <a:srgbClr val="000000"/>
                          </a:solidFill>
                          <a:uFillTx/>
                          <a:latin typeface="微软雅黑" panose="020B0503020204020204" charset="-122"/>
                          <a:ea typeface="微软雅黑" panose="020B0503020204020204" charset="-122"/>
                          <a:cs typeface="微软雅黑" panose="020B0503020204020204" charset="-122"/>
                        </a:rPr>
                        <a:t>Ⅰ,</a:t>
                      </a:r>
                    </a:p>
                    <a:p>
                      <a:pPr indent="0" algn="l">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T13</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9262110" y="1382395"/>
          <a:ext cx="2172335" cy="5150485"/>
        </p:xfrm>
        <a:graphic>
          <a:graphicData uri="http://schemas.openxmlformats.org/drawingml/2006/table">
            <a:tbl>
              <a:tblPr firstRow="1" bandRow="1">
                <a:tableStyleId>{5940675A-B579-460E-94D1-54222C63F5DA}</a:tableStyleId>
              </a:tblPr>
              <a:tblGrid>
                <a:gridCol w="2172335"/>
              </a:tblGrid>
              <a:tr h="5150485">
                <a:tc>
                  <a:txBody>
                    <a:bodyPr/>
                    <a:lstStyle/>
                    <a:p>
                      <a:pPr indent="0" algn="l">
                        <a:buNone/>
                      </a:pP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增强对我国的价格支持和限价政策的认同</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理解我国居民消费水平提高、消费结构改善与高质量发展的关系</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增强对中国特色社会主义道路自信、制度自信的政治认同</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科学理解汇率变动的影响、供求与价格之间的关系等</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学会用辩证的眼光看问题</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积极参与绿色消费</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拒绝餐饮浪费</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承担共同营造保护生态环境的良好风气的责任</a:t>
                      </a:r>
                      <a:r>
                        <a:rPr lang="zh-CN" altLang="en-US" sz="2000" b="0">
                          <a:solidFill>
                            <a:srgbClr val="000000"/>
                          </a:solidFill>
                          <a:latin typeface="微软雅黑" panose="020B0503020204020204" charset="-122"/>
                          <a:ea typeface="微软雅黑" panose="020B0503020204020204" charset="-122"/>
                          <a:cs typeface="NEU-BZ-S92" charset="0"/>
                        </a:rPr>
                        <a:t>。</a:t>
                      </a:r>
                    </a:p>
                  </a:txBody>
                  <a:tcPr marL="3619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70865" y="719455"/>
            <a:ext cx="11050905" cy="332295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正确认识消费结构</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不能将食品支出看作消费总支出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消费总支出包括食品支出和其他消费支出。也不能把消费支出等于家庭支出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家庭支出不仅包括家庭消费支出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还包括投资支出、债务支出等。</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不能将投资支出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如购买股票、基金、债券、保险等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看作消费支出。</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388620" y="211455"/>
            <a:ext cx="10755630"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消费心理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[2016</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Ⅲ</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13</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658495" y="972820"/>
          <a:ext cx="11154410" cy="5486400"/>
        </p:xfrm>
        <a:graphic>
          <a:graphicData uri="http://schemas.openxmlformats.org/drawingml/2006/table">
            <a:tbl>
              <a:tblPr firstRow="1" bandRow="1">
                <a:tableStyleId>{5940675A-B579-460E-94D1-54222C63F5DA}</a:tableStyleId>
              </a:tblPr>
              <a:tblGrid>
                <a:gridCol w="738505"/>
                <a:gridCol w="1766570"/>
                <a:gridCol w="8649335"/>
              </a:tblGrid>
              <a:tr h="54864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特点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评价</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从众心理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仿效性、重复性、盲目性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健康的、合理的从众心理可以带动某一产业的发展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如绿色消费带动绿色产业的发展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有利于矫正个人消费心理和消费行为的偏差。</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不健康的、不合理的从众心理不利于经济良性发展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对个人生活也不利。</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态度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具体问题具体分析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盲目从众不可取。</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求异心理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标新立异、与众不同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展示个性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有时可推动新工艺和新产品的出现。</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代价大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社会认可度低。</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态度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过分标新立异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不值得提倡。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70230" y="747395"/>
          <a:ext cx="11146790" cy="586105"/>
        </p:xfrm>
        <a:graphic>
          <a:graphicData uri="http://schemas.openxmlformats.org/drawingml/2006/table">
            <a:tbl>
              <a:tblPr firstRow="1" bandRow="1">
                <a:tableStyleId>{5940675A-B579-460E-94D1-54222C63F5DA}</a:tableStyleId>
              </a:tblPr>
              <a:tblGrid>
                <a:gridCol w="854075"/>
                <a:gridCol w="1518920"/>
                <a:gridCol w="8773795"/>
              </a:tblGrid>
              <a:tr h="586105">
                <a:tc>
                  <a:txBody>
                    <a:bodyPr/>
                    <a:lstStyle/>
                    <a:p>
                      <a:pPr indent="0" algn="ctr">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特点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评价</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570230" y="1333500"/>
          <a:ext cx="11146790" cy="4160520"/>
        </p:xfrm>
        <a:graphic>
          <a:graphicData uri="http://schemas.openxmlformats.org/drawingml/2006/table">
            <a:tbl>
              <a:tblPr firstRow="1" bandRow="1">
                <a:tableStyleId>{5940675A-B579-460E-94D1-54222C63F5DA}</a:tableStyleId>
              </a:tblPr>
              <a:tblGrid>
                <a:gridCol w="854075"/>
                <a:gridCol w="1518285"/>
                <a:gridCol w="8774430"/>
              </a:tblGrid>
              <a:tr h="20802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攀比心理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夸耀性、盲目性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不实用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有可能超越自身经济条件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对个人生活不利。</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态度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不健康的消费心理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不值得提倡。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02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求实心理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讲究实惠、符合实际</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理智的消费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对个人生活和社会都有利。</a:t>
                      </a: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态度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值得提倡。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06730" y="499745"/>
            <a:ext cx="10683240" cy="737235"/>
          </a:xfrm>
          <a:prstGeom prst="rect">
            <a:avLst/>
          </a:prstGeom>
          <a:noFill/>
          <a:ln w="9525">
            <a:noFill/>
          </a:ln>
        </p:spPr>
        <p:txBody>
          <a:bodyPr wrap="square">
            <a:spAutoFit/>
          </a:bodyPr>
          <a:lstStyle/>
          <a:p>
            <a:pPr indent="0" fontAlgn="auto">
              <a:lnSpc>
                <a:spcPct val="150000"/>
              </a:lnSpc>
            </a:pPr>
            <a:r>
              <a:rPr lang="zh-CN" altLang="en-US" sz="2800" b="1">
                <a:solidFill>
                  <a:srgbClr val="FF0000"/>
                </a:solidFill>
                <a:latin typeface="微软雅黑" panose="020B0503020204020204" charset="-122"/>
                <a:ea typeface="微软雅黑" panose="020B0503020204020204" charset="-122"/>
                <a:cs typeface="方正兰亭中黑_GBK" charset="0"/>
              </a:rPr>
              <a:t>辨析比较                     </a:t>
            </a:r>
            <a:r>
              <a:rPr lang="zh-CN" altLang="en-US" sz="2800" b="1">
                <a:solidFill>
                  <a:srgbClr val="000000"/>
                </a:solidFill>
                <a:latin typeface="微软雅黑" panose="020B0503020204020204" charset="-122"/>
                <a:ea typeface="微软雅黑" panose="020B0503020204020204" charset="-122"/>
                <a:cs typeface="方正黑体_GBK" panose="03000509000000000000" charset="-122"/>
              </a:rPr>
              <a:t>区分从众心理与攀比心理</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506730" y="1236980"/>
          <a:ext cx="11317605" cy="3869690"/>
        </p:xfrm>
        <a:graphic>
          <a:graphicData uri="http://schemas.openxmlformats.org/drawingml/2006/table">
            <a:tbl>
              <a:tblPr firstRow="1" bandRow="1">
                <a:tableStyleId>{5940675A-B579-460E-94D1-54222C63F5DA}</a:tableStyleId>
              </a:tblPr>
              <a:tblGrid>
                <a:gridCol w="1374775"/>
                <a:gridCol w="4617085"/>
                <a:gridCol w="5325745"/>
              </a:tblGrid>
              <a:tr h="814070">
                <a:tc>
                  <a:txBody>
                    <a:bodyPr/>
                    <a:lstStyle/>
                    <a:p>
                      <a:pPr indent="0" algn="ctr" fontAlgn="auto">
                        <a:lnSpc>
                          <a:spcPct val="13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从众心理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攀比心理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209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实质不同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从”是指消费者受到别人的意见和行为的影响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出现“随大流”的现象。</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攀”和“比”</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往往是低收入消费者模仿高收入消费者。</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962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原因不同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缺乏主见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不由自主。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目的在于炫耀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主观动机强烈。</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390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态度不同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具体分析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不能盲从。</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不健康、不提倡。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17525" y="542290"/>
            <a:ext cx="11156950" cy="4615815"/>
          </a:xfrm>
          <a:prstGeom prst="rect">
            <a:avLst/>
          </a:prstGeom>
          <a:noFill/>
          <a:ln w="9525">
            <a:noFill/>
          </a:ln>
        </p:spPr>
        <p:txBody>
          <a:bodyPr wrap="square">
            <a:spAutoFit/>
          </a:bodyPr>
          <a:lstStyle/>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践行正确的消费原则</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量入为出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适度消费。</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避免盲从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理性消费。</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保护环境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绿色消费。绿色消费是以保护消费者健康、节约资源和保护环境为主旨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符合人的健康和环境保护标准的各种消费行为的总称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核心是可持续性消费。</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勤俭节约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艰苦奋斗。</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836930" y="1377950"/>
            <a:ext cx="10755630" cy="267652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正确区分贷款消费与超前消费</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判断贷款消费是不是超前消费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关键在于看消费者在借贷时是否充分和科学考虑了自己的经济承受能力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若借贷是在自己的经济承受能力范围内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这种消费就属于适度消费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相反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就是超前消费。</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72431" y="1035050"/>
            <a:ext cx="6488113" cy="435451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商品的基本属性</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货币的职能</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3</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外汇和汇率</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4</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影响（均衡）价格的因素</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5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价格变动的影响</a:t>
            </a:r>
          </a:p>
          <a:p>
            <a:pPr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考法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6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消费的相关知识</a:t>
            </a:r>
          </a:p>
        </p:txBody>
      </p:sp>
      <p:sp>
        <p:nvSpPr>
          <p:cNvPr id="81922" name="文本框 5"/>
          <p:cNvSpPr txBox="1"/>
          <p:nvPr/>
        </p:nvSpPr>
        <p:spPr>
          <a:xfrm>
            <a:off x="318" y="2859088"/>
            <a:ext cx="5270500" cy="706755"/>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考法帮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解题能力提升</a:t>
            </a:r>
          </a:p>
        </p:txBody>
      </p:sp>
    </p:spTree>
  </p:cSld>
  <p:clrMapOvr>
    <a:masterClrMapping/>
  </p:clrMapOvr>
  <p:transition spd="slow">
    <p:circl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4847590" cy="674932"/>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1 </a:t>
            </a:r>
            <a:r>
              <a:rPr lang="zh-CN" altLang="en-US" sz="3200" strike="noStrike" noProof="1">
                <a:solidFill>
                  <a:schemeClr val="bg1"/>
                </a:solidFill>
                <a:latin typeface="微软雅黑" panose="020B0503020204020204" charset="-122"/>
                <a:ea typeface="微软雅黑" panose="020B0503020204020204" charset="-122"/>
                <a:sym typeface="+mn-ea"/>
              </a:rPr>
              <a:t> 商品的基本属性</a:t>
            </a:r>
          </a:p>
        </p:txBody>
      </p:sp>
      <p:graphicFrame>
        <p:nvGraphicFramePr>
          <p:cNvPr id="2" name="表格 1"/>
          <p:cNvGraphicFramePr/>
          <p:nvPr>
            <p:custDataLst>
              <p:tags r:id="rId1"/>
            </p:custDataLst>
          </p:nvPr>
        </p:nvGraphicFramePr>
        <p:xfrm>
          <a:off x="593725" y="1043940"/>
          <a:ext cx="10946765" cy="5543550"/>
        </p:xfrm>
        <a:graphic>
          <a:graphicData uri="http://schemas.openxmlformats.org/drawingml/2006/table">
            <a:tbl>
              <a:tblPr firstRow="1" bandRow="1">
                <a:tableStyleId>{5940675A-B579-460E-94D1-54222C63F5DA}</a:tableStyleId>
              </a:tblPr>
              <a:tblGrid>
                <a:gridCol w="854075"/>
                <a:gridCol w="10092690"/>
              </a:tblGrid>
              <a:tr h="304673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近年高考对商品基本属性的考查有所加强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对使用价值与价值的关系的考查逐渐增多。试题注重选取生活化素材设置情境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结合价值规律、消费心理与消费观念等知识进行综合考查。题型以选择题为主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难度适中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主要考查考生的辨识与判断能力。备考时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要理解劳动是创造价值的唯一源泉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学会从商品的基本属性角度分析国家、企业、消费者要重视产品质量的原因。</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172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商品的使用价值</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使用价值与价值的关系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631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马克思主义劳动价值论</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使用价值与价值的关系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41020" y="432435"/>
            <a:ext cx="11095990" cy="526224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Ⅰ,12,4]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近年来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提高供给质量是供给侧结构性改革的主攻方向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全面提高产品和服务质量是提升供给体系的中心任务。为此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国家开展质量提升行动。从劳动价值论看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开展质量提升行动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是因为</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商品的质量是衡量价值的天然尺度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商品的质量决定了商品的交换价值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商品的使用价值是价值的物质承担者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商品的质量与商品的使用价值密切相关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A.①②	B.①③	C.②④	D.③④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76" name="示例_1.jpg" descr="id:2147504647;FounderCES"/>
          <p:cNvPicPr>
            <a:picLocks noChangeAspect="1"/>
          </p:cNvPicPr>
          <p:nvPr/>
        </p:nvPicPr>
        <p:blipFill>
          <a:blip r:embed="rId2"/>
          <a:stretch>
            <a:fillRect/>
          </a:stretch>
        </p:blipFill>
        <p:spPr>
          <a:xfrm>
            <a:off x="614045" y="678180"/>
            <a:ext cx="839470" cy="3829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754380" y="610235"/>
            <a:ext cx="10920730" cy="396938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产品的服务和质量是产品使用价值的体现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国家开展质量提升行动是因为商品的质量与商品的使用价值密切相关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商品的使用价值是价值的物质承担者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正确。衡量价值的天然尺度是生产商品所耗费的社会必要劳动时间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不是商品的质量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说法错误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商品的交换价值由价值决定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而不是由商品的质量决定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说法错误。</a:t>
            </a:r>
            <a:endParaRPr lang="zh-CN" altLang="en-US" sz="2800">
              <a:latin typeface="微软雅黑" panose="020B0503020204020204" charset="-122"/>
              <a:ea typeface="微软雅黑" panose="020B0503020204020204" charset="-122"/>
              <a:cs typeface="微软雅黑" panose="020B0503020204020204" charset="-122"/>
            </a:endParaRP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
                                            <p:txEl>
                                              <p:pRg st="1" end="1"/>
                                            </p:txEl>
                                          </p:spTgt>
                                        </p:tgtEl>
                                        <p:attrNameLst>
                                          <p:attrName>style.visibility</p:attrName>
                                        </p:attrNameLst>
                                      </p:cBhvr>
                                      <p:to>
                                        <p:strVal val="visible"/>
                                      </p:to>
                                    </p:set>
                                    <p:anim calcmode="lin" valueType="num">
                                      <p:cBhvr additive="base">
                                        <p:cTn id="7" dur="500" fill="hold"/>
                                        <p:tgtEl>
                                          <p:spTgt spid="1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表头新_1.jpg" descr="id:2147505635;FounderCES"/>
          <p:cNvPicPr>
            <a:picLocks noChangeAspect="1"/>
          </p:cNvPicPr>
          <p:nvPr/>
        </p:nvPicPr>
        <p:blipFill>
          <a:blip r:embed="rId4"/>
          <a:stretch>
            <a:fillRect/>
          </a:stretch>
        </p:blipFill>
        <p:spPr>
          <a:xfrm>
            <a:off x="561023" y="915670"/>
            <a:ext cx="10837862" cy="430213"/>
          </a:xfrm>
          <a:prstGeom prst="rect">
            <a:avLst/>
          </a:prstGeom>
          <a:noFill/>
          <a:ln w="9525">
            <a:noFill/>
          </a:ln>
        </p:spPr>
      </p:pic>
      <p:graphicFrame>
        <p:nvGraphicFramePr>
          <p:cNvPr id="2" name="表格 1"/>
          <p:cNvGraphicFramePr/>
          <p:nvPr>
            <p:custDataLst>
              <p:tags r:id="rId1"/>
            </p:custDataLst>
          </p:nvPr>
        </p:nvGraphicFramePr>
        <p:xfrm>
          <a:off x="560705" y="1346200"/>
          <a:ext cx="8651875" cy="4790440"/>
        </p:xfrm>
        <a:graphic>
          <a:graphicData uri="http://schemas.openxmlformats.org/drawingml/2006/table">
            <a:tbl>
              <a:tblPr firstRow="1" bandRow="1">
                <a:tableStyleId>{5940675A-B579-460E-94D1-54222C63F5DA}</a:tableStyleId>
              </a:tblPr>
              <a:tblGrid>
                <a:gridCol w="3089910"/>
                <a:gridCol w="2069465"/>
                <a:gridCol w="1853565"/>
                <a:gridCol w="1638935"/>
              </a:tblGrid>
              <a:tr h="4790440">
                <a:tc>
                  <a:txBody>
                    <a:bodyPr/>
                    <a:lstStyle/>
                    <a:p>
                      <a:pPr indent="0" algn="l">
                        <a:buNone/>
                      </a:pP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归纳影响消费水平的主要因素</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分析消费结构变迁的主要规律。概括影响消费决策的主要因素</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解析绿色低碳的生活方式</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反对奢侈浪费和不合理消费</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坚定走生产发展、生活富裕、生态良好的文明发展道路。</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uFillTx/>
                          <a:latin typeface="微软雅黑" panose="020B0503020204020204" charset="-122"/>
                          <a:ea typeface="微软雅黑" panose="020B0503020204020204" charset="-122"/>
                          <a:cs typeface="NEU-BZ-S92" charset="0"/>
                        </a:rPr>
                        <a:t>消费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uFillTx/>
                          <a:latin typeface="微软雅黑" panose="020B0503020204020204" charset="-122"/>
                          <a:ea typeface="微软雅黑" panose="020B0503020204020204" charset="-122"/>
                          <a:cs typeface="NEU-BZ-S92" charset="0"/>
                        </a:rPr>
                        <a:t>消费的相关知识</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Ⅲ,</a:t>
                      </a:r>
                    </a:p>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T14</a:t>
                      </a:r>
                    </a:p>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江苏高考</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a:t>
                      </a:r>
                    </a:p>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T7</a:t>
                      </a:r>
                    </a:p>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2019</a:t>
                      </a:r>
                      <a:r>
                        <a:rPr lang="zh-CN" altLang="en-US" sz="1600" b="0">
                          <a:solidFill>
                            <a:srgbClr val="000000"/>
                          </a:solidFill>
                          <a:uFillTx/>
                          <a:latin typeface="微软雅黑" panose="020B0503020204020204" charset="-122"/>
                          <a:ea typeface="微软雅黑" panose="020B0503020204020204" charset="-122"/>
                          <a:cs typeface="微软雅黑" panose="020B0503020204020204" charset="-122"/>
                        </a:rPr>
                        <a:t>全国卷</a:t>
                      </a: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Ⅱ,</a:t>
                      </a:r>
                    </a:p>
                    <a:p>
                      <a:pPr indent="0" algn="l">
                        <a:buNone/>
                      </a:pPr>
                      <a:r>
                        <a:rPr lang="en-US" altLang="zh-CN" sz="1600" b="0">
                          <a:solidFill>
                            <a:srgbClr val="000000"/>
                          </a:solidFill>
                          <a:uFillTx/>
                          <a:latin typeface="微软雅黑" panose="020B0503020204020204" charset="-122"/>
                          <a:ea typeface="微软雅黑" panose="020B0503020204020204" charset="-122"/>
                          <a:cs typeface="微软雅黑" panose="020B0503020204020204" charset="-122"/>
                        </a:rPr>
                        <a:t>T14</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9212580" y="1346200"/>
          <a:ext cx="2186305" cy="4791075"/>
        </p:xfrm>
        <a:graphic>
          <a:graphicData uri="http://schemas.openxmlformats.org/drawingml/2006/table">
            <a:tbl>
              <a:tblPr firstRow="1" bandRow="1">
                <a:tableStyleId>{5940675A-B579-460E-94D1-54222C63F5DA}</a:tableStyleId>
              </a:tblPr>
              <a:tblGrid>
                <a:gridCol w="2186305"/>
              </a:tblGrid>
              <a:tr h="4791075">
                <a:tc>
                  <a:txBody>
                    <a:bodyPr/>
                    <a:lstStyle/>
                    <a:p>
                      <a:pPr indent="0" algn="just">
                        <a:buNone/>
                      </a:pP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增强对我国的价格支持和限价政策的认同</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理解我国居民消费水平提高、消费结构改善与高质量发展的关系</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增强对中国特色社会主义道路自信、制度自信的政治认同</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科学理解汇率变动的影响、供求与价格之间的关系等</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学会用辩证的眼光看问题</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积极参与绿色消费</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拒绝餐饮浪费</a:t>
                      </a: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承担共同营造保护生态环境的良好风气的责任</a:t>
                      </a:r>
                      <a:r>
                        <a:rPr lang="zh-CN" altLang="en-US" sz="2000" b="0">
                          <a:solidFill>
                            <a:srgbClr val="000000"/>
                          </a:solidFill>
                          <a:latin typeface="微软雅黑" panose="020B0503020204020204" charset="-122"/>
                          <a:ea typeface="微软雅黑" panose="020B0503020204020204" charset="-122"/>
                          <a:cs typeface="NEU-BZ-S92" charset="0"/>
                        </a:rPr>
                        <a:t>。</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82930" y="571500"/>
            <a:ext cx="10423525" cy="267652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商品的质量、品牌、规格、外观等因素都反映了商品的使用价值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归根结底商品的价格是由价值决定的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但价值能否顺利实现要受到使用价值的影响。货真价实、物美价廉等都说明了商品是使用价值和价值的统一体。</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5073650" cy="676952"/>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2 </a:t>
            </a:r>
            <a:r>
              <a:rPr lang="zh-CN" altLang="en-US" sz="3200" strike="noStrike" noProof="1">
                <a:solidFill>
                  <a:schemeClr val="bg1"/>
                </a:solidFill>
                <a:latin typeface="微软雅黑" panose="020B0503020204020204" charset="-122"/>
                <a:ea typeface="微软雅黑" panose="020B0503020204020204" charset="-122"/>
                <a:sym typeface="+mn-ea"/>
              </a:rPr>
              <a:t> 货币的职能</a:t>
            </a:r>
          </a:p>
        </p:txBody>
      </p:sp>
      <p:graphicFrame>
        <p:nvGraphicFramePr>
          <p:cNvPr id="2" name="表格 1"/>
          <p:cNvGraphicFramePr/>
          <p:nvPr>
            <p:custDataLst>
              <p:tags r:id="rId1"/>
            </p:custDataLst>
          </p:nvPr>
        </p:nvGraphicFramePr>
        <p:xfrm>
          <a:off x="617220" y="944245"/>
          <a:ext cx="11254105" cy="5297170"/>
        </p:xfrm>
        <a:graphic>
          <a:graphicData uri="http://schemas.openxmlformats.org/drawingml/2006/table">
            <a:tbl>
              <a:tblPr firstRow="1" bandRow="1">
                <a:tableStyleId>{5940675A-B579-460E-94D1-54222C63F5DA}</a:tableStyleId>
              </a:tblPr>
              <a:tblGrid>
                <a:gridCol w="908685"/>
                <a:gridCol w="10345420"/>
              </a:tblGrid>
              <a:tr h="310261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近年高考对货币的职能的考查较少。试题选取生活中人们的货币支付行为设置情境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侧重考查货币的支付手段与流通手段的区别。题型以选择题为主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难度较小。备考时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要能够结合生活中支付方式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如扫码支付、刷脸支付等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发展的具体事例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掌握货币的价值尺度、流通手段和支付手段职能的区别。</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505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货币的价值尺度、流通手段和支付手段职能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441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货币的流通手段和支付手段职能</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现代支付方式的优缺点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28955" y="666750"/>
            <a:ext cx="11346180" cy="461581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Ⅲ,12,4]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小夏使用信用卡在北京透支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8 000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元购买了一台外国品牌笔记本电脑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在免息期内通过银行偿还了该消费款。在这一过程中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货币执行的职能是</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价值尺度、支付手段和世界货币</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流通手段、贮藏手段和支付手段</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价值尺度、流通手段和支付手段</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流通手段、价值尺度和世界货币</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76" name="示例_1.jpg" descr="id:2147504647;FounderCES"/>
          <p:cNvPicPr>
            <a:picLocks noChangeAspect="1"/>
          </p:cNvPicPr>
          <p:nvPr/>
        </p:nvPicPr>
        <p:blipFill>
          <a:blip r:embed="rId2"/>
          <a:stretch>
            <a:fillRect/>
          </a:stretch>
        </p:blipFill>
        <p:spPr>
          <a:xfrm>
            <a:off x="601980" y="908050"/>
            <a:ext cx="800735" cy="3657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588645" y="766445"/>
            <a:ext cx="10766425" cy="461581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材料包含三条有效信息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使用信用卡透支购买笔记本电脑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电脑的价格是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8 000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通过银行偿还了该消费款。依据这三条有效信息可以判断货币的职能。 通过透支购买商品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货币充当了商品交换的媒介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体现了货币的流通手段职能。笔记本电脑的价格是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8 000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货币执行了价值尺度职能。通过银行偿还透支的消费款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可见存在借贷行为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这体现了货币的支付手段职能。</a:t>
            </a: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 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
                                            <p:txEl>
                                              <p:pRg st="1" end="1"/>
                                            </p:txEl>
                                          </p:spTgt>
                                        </p:tgtEl>
                                        <p:attrNameLst>
                                          <p:attrName>style.visibility</p:attrName>
                                        </p:attrNameLst>
                                      </p:cBhvr>
                                      <p:to>
                                        <p:strVal val="visible"/>
                                      </p:to>
                                    </p:set>
                                    <p:anim calcmode="lin" valueType="num">
                                      <p:cBhvr additive="base">
                                        <p:cTn id="7" dur="500" fill="hold"/>
                                        <p:tgtEl>
                                          <p:spTgt spid="1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626745" y="506730"/>
            <a:ext cx="10939780" cy="5262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方法技巧</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快速判断货币在执行哪种职能 </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从是否需要现实的货币角度来看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货币执行价值尺度职能时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只需要观念上的货币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而执行其他职能时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均需要现实的货币。</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从关键词角度来看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货币执行价值尺度职能多用“标价”“价格”等词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执行流通手段职能多用“购买”“买卖”“现场交易”等词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执行贮藏手段职能多用“保存”“退出流通领域”等词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执行支付手段职能多用“赊销赊购”“还债”“地租”“利息”“税款”“工资”等词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执行世界货币职能多用“在国外购买外国商品”“国际收支”等词。</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5718810" cy="676952"/>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3</a:t>
            </a:r>
            <a:r>
              <a:rPr lang="zh-CN" altLang="en-US" sz="3200" strike="noStrike" noProof="1">
                <a:solidFill>
                  <a:schemeClr val="bg1"/>
                </a:solidFill>
                <a:latin typeface="微软雅黑" panose="020B0503020204020204" charset="-122"/>
                <a:ea typeface="微软雅黑" panose="020B0503020204020204" charset="-122"/>
                <a:sym typeface="+mn-ea"/>
              </a:rPr>
              <a:t>  外汇和汇率</a:t>
            </a:r>
          </a:p>
        </p:txBody>
      </p:sp>
      <p:graphicFrame>
        <p:nvGraphicFramePr>
          <p:cNvPr id="2" name="表格 1"/>
          <p:cNvGraphicFramePr/>
          <p:nvPr>
            <p:custDataLst>
              <p:tags r:id="rId1"/>
            </p:custDataLst>
          </p:nvPr>
        </p:nvGraphicFramePr>
        <p:xfrm>
          <a:off x="617220" y="1125855"/>
          <a:ext cx="11053445" cy="5046980"/>
        </p:xfrm>
        <a:graphic>
          <a:graphicData uri="http://schemas.openxmlformats.org/drawingml/2006/table">
            <a:tbl>
              <a:tblPr firstRow="1" bandRow="1">
                <a:tableStyleId>{5940675A-B579-460E-94D1-54222C63F5DA}</a:tableStyleId>
              </a:tblPr>
              <a:tblGrid>
                <a:gridCol w="892810"/>
                <a:gridCol w="10160635"/>
              </a:tblGrid>
              <a:tr h="285242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近年高考对外汇和汇率的考查频率较高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主要以选择题形式呈现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注重考查汇率变动对一国经济的影响、人民币国际化对我国经济的影响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考查考生科学精神、政治认同核心素养。备考时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要重点关注人民币汇率变动对我国进出口贸易、就业、吸引外商投资的影响以及人民币国际化的影响。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219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人民币汇率变化对我国经济的影响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631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汇率变动的影响</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人民币国际化对我国经济的影响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47040" y="700405"/>
            <a:ext cx="11357610" cy="461581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Ⅲ,15,4]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某国是铁矿石、石油等大宗商品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以美元计价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的进口国。当美元指数持续上涨时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该国面临通货膨胀的压力。不考虑其他因素的影响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这一传导过程是</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进口原材料成本上升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居民消费价格上涨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生产者出厂价格上涨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生产者购进价格上涨</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A.①→④→③→②	B.①→④→②→③</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C.④→①→③→②	D.④→①→②→③</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76" name="示例_1.jpg" descr="id:2147504647;FounderCES"/>
          <p:cNvPicPr>
            <a:picLocks noChangeAspect="1"/>
          </p:cNvPicPr>
          <p:nvPr/>
        </p:nvPicPr>
        <p:blipFill>
          <a:blip r:embed="rId2"/>
          <a:stretch>
            <a:fillRect/>
          </a:stretch>
        </p:blipFill>
        <p:spPr>
          <a:xfrm>
            <a:off x="447040" y="932180"/>
            <a:ext cx="800735" cy="3657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239395" y="387985"/>
            <a:ext cx="11713845" cy="461581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材料包含两层有效信息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一是说明该国是铁矿石、石油等大宗商品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以美元计价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的进口国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二是强调美元指数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反映美元在国际外汇市场的汇率情况的指标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持续上涨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该国面临通货膨胀的压力。美元指数持续上涨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会导致该国进口铁矿石、石油等大宗商品的原材料成本上升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从而导致生产者购进这些原材料的价格上涨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相关商品出厂价格上涨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进而导致居民消费价格上涨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项传导过程正确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均不选。</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 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
                                            <p:txEl>
                                              <p:pRg st="1" end="1"/>
                                            </p:txEl>
                                          </p:spTgt>
                                        </p:tgtEl>
                                        <p:attrNameLst>
                                          <p:attrName>style.visibility</p:attrName>
                                        </p:attrNameLst>
                                      </p:cBhvr>
                                      <p:to>
                                        <p:strVal val="visible"/>
                                      </p:to>
                                    </p:set>
                                    <p:anim calcmode="lin" valueType="num">
                                      <p:cBhvr additive="base">
                                        <p:cTn id="7" dur="500" fill="hold"/>
                                        <p:tgtEl>
                                          <p:spTgt spid="1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6383655" cy="676976"/>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4 </a:t>
            </a:r>
            <a:r>
              <a:rPr lang="zh-CN" altLang="en-US" sz="3200" strike="noStrike" noProof="1">
                <a:solidFill>
                  <a:schemeClr val="bg1"/>
                </a:solidFill>
                <a:latin typeface="微软雅黑" panose="020B0503020204020204" charset="-122"/>
                <a:ea typeface="微软雅黑" panose="020B0503020204020204" charset="-122"/>
                <a:sym typeface="+mn-ea"/>
              </a:rPr>
              <a:t>  影响（均衡）价格的因素</a:t>
            </a:r>
          </a:p>
        </p:txBody>
      </p:sp>
      <p:graphicFrame>
        <p:nvGraphicFramePr>
          <p:cNvPr id="2" name="表格 1"/>
          <p:cNvGraphicFramePr/>
          <p:nvPr>
            <p:custDataLst>
              <p:tags r:id="rId1"/>
            </p:custDataLst>
          </p:nvPr>
        </p:nvGraphicFramePr>
        <p:xfrm>
          <a:off x="285750" y="1020445"/>
          <a:ext cx="11501755" cy="5374005"/>
        </p:xfrm>
        <a:graphic>
          <a:graphicData uri="http://schemas.openxmlformats.org/drawingml/2006/table">
            <a:tbl>
              <a:tblPr firstRow="1" bandRow="1">
                <a:tableStyleId>{5940675A-B579-460E-94D1-54222C63F5DA}</a:tableStyleId>
              </a:tblPr>
              <a:tblGrid>
                <a:gridCol w="830580"/>
                <a:gridCol w="10671175"/>
              </a:tblGrid>
              <a:tr h="263080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均衡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价格的因素是近年高考的高频考点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重点考查供求影响价格、价值决定价格等。题型以选择题为主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难度适中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情境呈现方式多样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有文字、图表等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注重考查考生的辨识与判断、分析与综合能力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考查科学精神核心素养。备考时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要重点掌握商品的价值量、劳动生产率、价值总量之间的关系。 </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315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供求影响价格</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价值决定价格</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价值规律的内容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188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供求变化如何引起均衡价格的变动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612775" y="481965"/>
            <a:ext cx="11131550" cy="526224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山东高考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一个足球通常由</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块球片组成</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从球片切割到足球成形</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一般需要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道左右的工序。某足球生产企业与工业机器人厂商合作</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打造了一条足球自动化生产线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过去需要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100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个人的工作量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现在不到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个人就可以完成。该企业自动化生产线的采用</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会使凝结在单位商品中的人类劳动量变少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降低商品价值量</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能缩短个别劳动时间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为自己的商品赢得降价空间</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提高了社会劳动生产率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单位时间内可生产出更多的商品</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改变了商品的自然属性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增加了商品的使用价值</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76" name="示例_1.jpg" descr="id:2147504647;FounderCES"/>
          <p:cNvPicPr>
            <a:picLocks noChangeAspect="1"/>
          </p:cNvPicPr>
          <p:nvPr/>
        </p:nvPicPr>
        <p:blipFill>
          <a:blip r:embed="rId2"/>
          <a:stretch>
            <a:fillRect/>
          </a:stretch>
        </p:blipFill>
        <p:spPr>
          <a:xfrm>
            <a:off x="612775" y="711835"/>
            <a:ext cx="800735" cy="3657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09295" y="889635"/>
          <a:ext cx="10774045" cy="5280660"/>
        </p:xfrm>
        <a:graphic>
          <a:graphicData uri="http://schemas.openxmlformats.org/drawingml/2006/table">
            <a:tbl>
              <a:tblPr firstRow="1" bandRow="1">
                <a:tableStyleId>{5940675A-B579-460E-94D1-54222C63F5DA}</a:tableStyleId>
              </a:tblPr>
              <a:tblGrid>
                <a:gridCol w="2690495"/>
                <a:gridCol w="8083550"/>
              </a:tblGrid>
              <a:tr h="5280660">
                <a:tc>
                  <a:txBody>
                    <a:bodyPr/>
                    <a:lstStyle/>
                    <a:p>
                      <a:pPr indent="0" algn="ctr"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主要考查商品的基本属性、人民币国际化、汇率变动及其影响、价格变动的影响、消费等基础知识。</a:t>
                      </a:r>
                    </a:p>
                    <a:p>
                      <a:pPr indent="0" algn="just"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主要结合生产与消费、企业经营、市场配置资源、政府的宏观调控等知识进行综合命题。</a:t>
                      </a:r>
                    </a:p>
                    <a:p>
                      <a:pPr indent="0" algn="just"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注重选取生活化素材构建情境</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以选择题形式进行命题</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考查考生运用商品的基本属性、汇率、价格、消费的相关知识判断、推理有关经济生活现象的能力。</a:t>
                      </a:r>
                    </a:p>
                    <a:p>
                      <a:pPr indent="0" algn="just"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zh-CN" sz="2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多以简洁的文字、原创的图像</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各种曲线图</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等为情境内容的呈现方式</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考查影响价格的因素、价格变动及其影响等知识</a:t>
                      </a: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000" b="0">
                          <a:solidFill>
                            <a:srgbClr val="000000"/>
                          </a:solidFill>
                          <a:latin typeface="微软雅黑" panose="020B0503020204020204" charset="-122"/>
                          <a:ea typeface="微软雅黑" panose="020B0503020204020204" charset="-122"/>
                          <a:cs typeface="微软雅黑" panose="020B0503020204020204" charset="-122"/>
                        </a:rPr>
                        <a:t>注重考查考生对各种曲线图的辨识与判断能力。</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70535" y="411480"/>
            <a:ext cx="11251565" cy="5688965"/>
          </a:xfrm>
          <a:prstGeom prst="rect">
            <a:avLst/>
          </a:prstGeom>
          <a:noFill/>
          <a:ln w="9525">
            <a:noFill/>
          </a:ln>
        </p:spPr>
        <p:txBody>
          <a:bodyPr wrap="square">
            <a:spAutoFit/>
          </a:bodyPr>
          <a:lstStyle/>
          <a:p>
            <a:pPr marL="0" indent="0" algn="just" fontAlgn="auto">
              <a:lnSpc>
                <a:spcPct val="13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商品的价值量是由生产该商品的社会必要劳动时间决定的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相比于整个足球生产行业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该企业属于个别劳动生产者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其运用工业机器人打造自动化生产线能够大大缩短自己产品的个别劳动时间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为自己的商品赢得降价空间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正确。该企业采用自动化生产线改变的是生产商品所需要的个别劳动时间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不影响商品价值量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说法错误。社会劳动生产率与生产商品所用的个别劳动时间无关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说法错误。从材料中可以判断出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该企业采用自动化生产线只是改变了产品的成本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并未改变产品的材料、结构和功能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即商品的自然属性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使用价值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并未发生变化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使用价值是商品自身固有的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说法错误。</a:t>
            </a:r>
          </a:p>
          <a:p>
            <a:pPr marL="0" indent="0" algn="just" fontAlgn="auto">
              <a:lnSpc>
                <a:spcPct val="13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8">
                                            <p:txEl>
                                              <p:pRg st="1" end="1"/>
                                            </p:txEl>
                                          </p:spTgt>
                                        </p:tgtEl>
                                        <p:attrNameLst>
                                          <p:attrName>style.visibility</p:attrName>
                                        </p:attrNameLst>
                                      </p:cBhvr>
                                      <p:to>
                                        <p:strVal val="visible"/>
                                      </p:to>
                                    </p:set>
                                    <p:anim calcmode="lin" valueType="num">
                                      <p:cBhvr additive="base">
                                        <p:cTn id="7" dur="500" fill="hold"/>
                                        <p:tgtEl>
                                          <p:spTgt spid="1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6383655" cy="676954"/>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5 </a:t>
            </a:r>
            <a:r>
              <a:rPr lang="zh-CN" altLang="en-US" sz="3200" strike="noStrike" noProof="1">
                <a:solidFill>
                  <a:schemeClr val="bg1"/>
                </a:solidFill>
                <a:latin typeface="微软雅黑" panose="020B0503020204020204" charset="-122"/>
                <a:ea typeface="微软雅黑" panose="020B0503020204020204" charset="-122"/>
                <a:sym typeface="+mn-ea"/>
              </a:rPr>
              <a:t> 价格变动的影响</a:t>
            </a:r>
          </a:p>
        </p:txBody>
      </p:sp>
      <p:graphicFrame>
        <p:nvGraphicFramePr>
          <p:cNvPr id="3" name="表格 2"/>
          <p:cNvGraphicFramePr/>
          <p:nvPr>
            <p:custDataLst>
              <p:tags r:id="rId1"/>
            </p:custDataLst>
          </p:nvPr>
        </p:nvGraphicFramePr>
        <p:xfrm>
          <a:off x="410527" y="1022985"/>
          <a:ext cx="10715625" cy="5333365"/>
        </p:xfrm>
        <a:graphic>
          <a:graphicData uri="http://schemas.openxmlformats.org/drawingml/2006/table">
            <a:tbl>
              <a:tblPr firstRow="1" bandRow="1">
                <a:tableStyleId>{5940675A-B579-460E-94D1-54222C63F5DA}</a:tableStyleId>
              </a:tblPr>
              <a:tblGrid>
                <a:gridCol w="865505"/>
                <a:gridCol w="9850120"/>
              </a:tblGrid>
              <a:tr h="319976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价格变动的影响的考查较频繁,主要考查某一商品价格变动对相关商品需求量的影响,价格变动对生产经营的影响,有时还会结合居民消费、政府的宏观调控等知识进行综合考查。题型以选择题为主,非选择题也有涉及,材料以文字、曲线图形式呈现为主,考查考生的辨识与判断、分析与综合能力。备考时,要注意理解点移动和线平移,掌握供求曲线、互补品、替代品、需求弹性等基础知识。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680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1.价格变动对相关商品需求量的影响(互补品、替代品)</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2.价格变动对生产的影响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680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价格变动对生产与生活的影响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文本框 117"/>
          <p:cNvSpPr txBox="1"/>
          <p:nvPr/>
        </p:nvSpPr>
        <p:spPr>
          <a:xfrm>
            <a:off x="458470" y="309245"/>
            <a:ext cx="11074400" cy="2676525"/>
          </a:xfrm>
          <a:prstGeom prst="rect">
            <a:avLst/>
          </a:prstGeom>
          <a:noFill/>
          <a:ln w="9525">
            <a:noFill/>
          </a:ln>
        </p:spPr>
        <p:txBody>
          <a:bodyPr wrap="square">
            <a:spAutoFit/>
          </a:bodyPr>
          <a:lstStyle/>
          <a:p>
            <a:pPr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5</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[2020</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山东高考</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,2,3]</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甲、乙、丙是三种正常品</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且都富有需求弹性</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其中</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甲与乙是互补品</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甲与丙互为替代品。下图反映的是甲商品的需求变化情况</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en-US" altLang="zh-CN" sz="2800" b="0" i="1" spc="100">
                <a:solidFill>
                  <a:srgbClr val="000000"/>
                </a:solidFill>
                <a:uFillTx/>
                <a:latin typeface="微软雅黑" panose="020B0503020204020204" charset="-122"/>
                <a:ea typeface="微软雅黑" panose="020B0503020204020204" charset="-122"/>
                <a:cs typeface="微软雅黑" panose="020B0503020204020204" charset="-122"/>
              </a:rPr>
              <a:t>S </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表示供给</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en-US" altLang="zh-CN" sz="2800" b="0" i="1" spc="100">
                <a:solidFill>
                  <a:srgbClr val="000000"/>
                </a:solidFill>
                <a:uFillTx/>
                <a:latin typeface="微软雅黑" panose="020B0503020204020204" charset="-122"/>
                <a:ea typeface="微软雅黑" panose="020B0503020204020204" charset="-122"/>
                <a:cs typeface="微软雅黑" panose="020B0503020204020204" charset="-122"/>
              </a:rPr>
              <a:t>D </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表示需求</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。若不考虑其他因素</a:t>
            </a:r>
            <a:r>
              <a:rPr lang="en-US" altLang="zh-CN" sz="2800" b="0" spc="100">
                <a:solidFill>
                  <a:srgbClr val="000000"/>
                </a:solidFill>
                <a:uFillTx/>
                <a:latin typeface="微软雅黑" panose="020B0503020204020204" charset="-122"/>
                <a:ea typeface="微软雅黑" panose="020B0503020204020204" charset="-122"/>
                <a:cs typeface="微软雅黑" panose="020B0503020204020204" charset="-122"/>
              </a:rPr>
              <a:t>,</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能引起甲商品的需求从</a:t>
            </a:r>
            <a:r>
              <a:rPr lang="en-US" altLang="zh-CN" sz="2800" b="0" i="1" spc="100">
                <a:solidFill>
                  <a:srgbClr val="000000"/>
                </a:solidFill>
                <a:uFillTx/>
                <a:latin typeface="微软雅黑" panose="020B0503020204020204" charset="-122"/>
                <a:ea typeface="微软雅黑" panose="020B0503020204020204" charset="-122"/>
                <a:cs typeface="微软雅黑" panose="020B0503020204020204" charset="-122"/>
              </a:rPr>
              <a:t>D </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移动到</a:t>
            </a:r>
            <a:r>
              <a:rPr lang="en-US" altLang="zh-CN" sz="2800" b="0" i="1" spc="100">
                <a:solidFill>
                  <a:srgbClr val="000000"/>
                </a:solidFill>
                <a:uFillTx/>
                <a:latin typeface="微软雅黑" panose="020B0503020204020204" charset="-122"/>
                <a:ea typeface="微软雅黑" panose="020B0503020204020204" charset="-122"/>
                <a:cs typeface="微软雅黑" panose="020B0503020204020204" charset="-122"/>
              </a:rPr>
              <a:t>D' </a:t>
            </a:r>
            <a:r>
              <a:rPr lang="zh-CN" altLang="en-US" sz="2800" b="0" spc="100">
                <a:solidFill>
                  <a:srgbClr val="000000"/>
                </a:solidFill>
                <a:uFillTx/>
                <a:latin typeface="微软雅黑" panose="020B0503020204020204" charset="-122"/>
                <a:ea typeface="微软雅黑" panose="020B0503020204020204" charset="-122"/>
                <a:cs typeface="微软雅黑" panose="020B0503020204020204" charset="-122"/>
              </a:rPr>
              <a:t>的是</a:t>
            </a:r>
          </a:p>
        </p:txBody>
      </p:sp>
      <p:sp>
        <p:nvSpPr>
          <p:cNvPr id="5" name="文本框 4"/>
          <p:cNvSpPr txBox="1"/>
          <p:nvPr/>
        </p:nvSpPr>
        <p:spPr>
          <a:xfrm>
            <a:off x="458470" y="2985770"/>
            <a:ext cx="6102350" cy="3322955"/>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乙商品的价格升高</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丙商品的价格升高</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消费者对甲商品的偏好程度增强</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消费者预期甲商品的价格将下降</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A.①③	B.①④	C.②③	D.②④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276" name="示例_1.jpg" descr="id:2147504647;FounderCES"/>
          <p:cNvPicPr>
            <a:picLocks noChangeAspect="1"/>
          </p:cNvPicPr>
          <p:nvPr/>
        </p:nvPicPr>
        <p:blipFill>
          <a:blip r:embed="rId2"/>
          <a:stretch>
            <a:fillRect/>
          </a:stretch>
        </p:blipFill>
        <p:spPr>
          <a:xfrm>
            <a:off x="567690" y="544830"/>
            <a:ext cx="800735" cy="365760"/>
          </a:xfrm>
          <a:prstGeom prst="rect">
            <a:avLst/>
          </a:prstGeom>
        </p:spPr>
      </p:pic>
      <p:pic>
        <p:nvPicPr>
          <p:cNvPr id="3" name="图片 2"/>
          <p:cNvPicPr>
            <a:picLocks noChangeAspect="1"/>
          </p:cNvPicPr>
          <p:nvPr/>
        </p:nvPicPr>
        <p:blipFill>
          <a:blip r:embed="rId3"/>
          <a:stretch>
            <a:fillRect/>
          </a:stretch>
        </p:blipFill>
        <p:spPr>
          <a:xfrm>
            <a:off x="7131050" y="2806700"/>
            <a:ext cx="3176905" cy="22752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400050" y="668655"/>
            <a:ext cx="11132185" cy="526224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需求曲线</a:t>
            </a:r>
            <a:r>
              <a:rPr lang="en-US" altLang="zh-CN" sz="2800" i="1">
                <a:solidFill>
                  <a:srgbClr val="000000"/>
                </a:solidFill>
                <a:latin typeface="微软雅黑" panose="020B0503020204020204" charset="-122"/>
                <a:ea typeface="微软雅黑" panose="020B0503020204020204" charset="-122"/>
                <a:cs typeface="微软雅黑" panose="020B0503020204020204" charset="-122"/>
              </a:rPr>
              <a:t>D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向左平移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表示需求受自身价格以外的因素的影响而减少。甲与乙是互补品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乙商品的价格升高会使其需求量减少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在甲商品供给和价格不变的情况下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消费者对甲商品的需求量也会减少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在图上表现为需求曲线向左平移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从</a:t>
            </a:r>
            <a:r>
              <a:rPr lang="en-US" altLang="zh-CN" sz="280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移动到</a:t>
            </a:r>
            <a:r>
              <a:rPr lang="en-US" altLang="zh-CN" sz="2800" i="1">
                <a:solidFill>
                  <a:srgbClr val="000000"/>
                </a:solidFill>
                <a:latin typeface="微软雅黑" panose="020B0503020204020204" charset="-122"/>
                <a:ea typeface="微软雅黑" panose="020B0503020204020204" charset="-122"/>
                <a:cs typeface="微软雅黑" panose="020B0503020204020204" charset="-122"/>
              </a:rPr>
              <a:t>D'</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 ,①</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符合题意。甲与丙互为替代品</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丙商品的价格升高</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消费者会减少对丙商品的需求量</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在甲商品供给和价格不变的情况下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消费者对甲商品的需求量会增加</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在图上应表现为需求曲线向右平移</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不符合题意。</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消费者预期甲商品的价格将下降</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在甲商品供给和价格不变的情况下</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消费者会持观望态度</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减少当前对甲商品</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1485" y="573405"/>
            <a:ext cx="11217910" cy="2030095"/>
          </a:xfrm>
          <a:prstGeom prst="rect">
            <a:avLst/>
          </a:prstGeom>
          <a:noFill/>
        </p:spPr>
        <p:txBody>
          <a:bodyPr wrap="square" rtlCol="0" anchor="t">
            <a:spAutoFit/>
          </a:bodyPr>
          <a:lstStyle/>
          <a:p>
            <a:pPr marL="0"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的购买</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在图上表现为需求曲线向左平移</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从</a:t>
            </a:r>
            <a:r>
              <a:rPr lang="en-US" altLang="zh-CN" sz="2800" i="1">
                <a:solidFill>
                  <a:srgbClr val="000000"/>
                </a:solidFill>
                <a:latin typeface="微软雅黑" panose="020B0503020204020204" charset="-122"/>
                <a:ea typeface="微软雅黑" panose="020B0503020204020204" charset="-122"/>
                <a:cs typeface="微软雅黑" panose="020B0503020204020204" charset="-122"/>
                <a:sym typeface="+mn-ea"/>
              </a:rPr>
              <a:t>D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移动到</a:t>
            </a:r>
            <a:r>
              <a:rPr lang="en-US" altLang="zh-CN" sz="2800" i="1">
                <a:solidFill>
                  <a:srgbClr val="000000"/>
                </a:solidFill>
                <a:latin typeface="微软雅黑" panose="020B0503020204020204" charset="-122"/>
                <a:ea typeface="微软雅黑" panose="020B0503020204020204" charset="-122"/>
                <a:cs typeface="微软雅黑" panose="020B0503020204020204" charset="-122"/>
                <a:sym typeface="+mn-ea"/>
              </a:rPr>
              <a:t>D'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入选。消费者对甲商品的偏好程度增强</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会使消费者增加对其需求量</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在图上应表现为需求曲线向右平移</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,③</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不符合题意。</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61340" y="2603500"/>
            <a:ext cx="613156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600075" y="777875"/>
            <a:ext cx="10719435" cy="3322955"/>
          </a:xfrm>
          <a:prstGeom prst="rect">
            <a:avLst/>
          </a:prstGeom>
          <a:noFill/>
          <a:ln w="9525">
            <a:noFill/>
          </a:ln>
        </p:spPr>
        <p:txBody>
          <a:bodyPr wrap="square">
            <a:spAutoFit/>
          </a:bodyPr>
          <a:lstStyle/>
          <a:p>
            <a:pPr marL="0" indent="0"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真题探源</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高考试题往往具有继承性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常考的知识点、题型往往具有重复性。本题与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题的考查知识点和考查形式极其相似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都是要求根据图示信息来选择与图中反映现象相符合的选项。这就启示我们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要重视高考真题的练习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尤其是考前做真题有助于我们掌握这类题型的解题技巧。 </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4883150" cy="676954"/>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考法</a:t>
            </a:r>
            <a:r>
              <a:rPr lang="en-US" altLang="zh-CN" sz="3200" strike="noStrike" noProof="1">
                <a:solidFill>
                  <a:schemeClr val="bg1"/>
                </a:solidFill>
                <a:latin typeface="微软雅黑" panose="020B0503020204020204" charset="-122"/>
                <a:ea typeface="微软雅黑" panose="020B0503020204020204" charset="-122"/>
                <a:sym typeface="+mn-ea"/>
              </a:rPr>
              <a:t>6   </a:t>
            </a:r>
            <a:r>
              <a:rPr lang="zh-CN" altLang="en-US" sz="3200" strike="noStrike" noProof="1">
                <a:solidFill>
                  <a:schemeClr val="bg1"/>
                </a:solidFill>
                <a:latin typeface="微软雅黑" panose="020B0503020204020204" charset="-122"/>
                <a:ea typeface="微软雅黑" panose="020B0503020204020204" charset="-122"/>
                <a:sym typeface="+mn-ea"/>
              </a:rPr>
              <a:t>消费的相关知识</a:t>
            </a:r>
          </a:p>
        </p:txBody>
      </p:sp>
      <p:graphicFrame>
        <p:nvGraphicFramePr>
          <p:cNvPr id="2" name="表格 1"/>
          <p:cNvGraphicFramePr/>
          <p:nvPr>
            <p:custDataLst>
              <p:tags r:id="rId1"/>
            </p:custDataLst>
          </p:nvPr>
        </p:nvGraphicFramePr>
        <p:xfrm>
          <a:off x="568960" y="913765"/>
          <a:ext cx="11038840" cy="5516245"/>
        </p:xfrm>
        <a:graphic>
          <a:graphicData uri="http://schemas.openxmlformats.org/drawingml/2006/table">
            <a:tbl>
              <a:tblPr firstRow="1" bandRow="1">
                <a:tableStyleId>{5940675A-B579-460E-94D1-54222C63F5DA}</a:tableStyleId>
              </a:tblPr>
              <a:tblGrid>
                <a:gridCol w="890905"/>
                <a:gridCol w="10147935"/>
              </a:tblGrid>
              <a:tr h="2773045">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近年高考对消费的相关知识考查较少。试题常以新的消费模式、全国或某地居民消费变化的事例设置情境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考查影响消费的因素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有时也会结合生产与消费的关系等知识综合考查。题型以选择题为主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非选择题少有涉及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注重考查考生运用理论知识分析有关消费现象的能力。备考时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要着重关注影响消费的因素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明确消费类型的划分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学会判断和区分消费心理。</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影响消费的因素</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消费类型</a:t>
                      </a:r>
                    </a:p>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消费心理</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影响消费的因素</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circl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506095" y="631825"/>
            <a:ext cx="11262360" cy="4615815"/>
          </a:xfrm>
          <a:prstGeom prst="rect">
            <a:avLst/>
          </a:prstGeom>
          <a:noFill/>
          <a:ln w="9525">
            <a:noFill/>
          </a:ln>
        </p:spPr>
        <p:txBody>
          <a:bodyPr wrap="square">
            <a:spAutoFit/>
          </a:bodyPr>
          <a:lstStyle/>
          <a:p>
            <a:pPr marL="0"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6</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[2019浙江4月选考,12,2]小明和小红原打算先买房再结婚,后得知政府将很快出台一系列平抑房价的措施,于是两人决定先结婚,等将来合适的时候再买房。他们在买房问题上的态度转变说明</a:t>
            </a:r>
          </a:p>
          <a:p>
            <a:pPr marL="0"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A.消费受到商品未来价格预期的影响</a:t>
            </a:r>
          </a:p>
          <a:p>
            <a:pPr marL="0"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B.消费行为受到从众心理的影响</a:t>
            </a:r>
          </a:p>
          <a:p>
            <a:pPr marL="0"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C.消费受到商品未来供给预期的影响</a:t>
            </a:r>
          </a:p>
          <a:p>
            <a:pPr marL="0"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D.消费受到未来收入预期的影响</a:t>
            </a:r>
          </a:p>
        </p:txBody>
      </p:sp>
      <p:pic>
        <p:nvPicPr>
          <p:cNvPr id="276" name="示例_1.jpg" descr="id:2147504647;FounderCES"/>
          <p:cNvPicPr>
            <a:picLocks noChangeAspect="1"/>
          </p:cNvPicPr>
          <p:nvPr/>
        </p:nvPicPr>
        <p:blipFill>
          <a:blip r:embed="rId2"/>
          <a:stretch>
            <a:fillRect/>
          </a:stretch>
        </p:blipFill>
        <p:spPr>
          <a:xfrm>
            <a:off x="590550" y="858520"/>
            <a:ext cx="800735" cy="3657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582930" y="683260"/>
            <a:ext cx="11026775" cy="396938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sz="2800" b="0">
                <a:solidFill>
                  <a:srgbClr val="000000"/>
                </a:solidFill>
                <a:latin typeface="微软雅黑" panose="020B0503020204020204" charset="-122"/>
                <a:ea typeface="微软雅黑" panose="020B0503020204020204" charset="-122"/>
                <a:cs typeface="微软雅黑" panose="020B0503020204020204" charset="-122"/>
              </a:rPr>
              <a:t>价格变动影响生活消费,一般来说,当某种商品价格下降时,人们会增加对它的购买,基于政府将很快出台一系列平抑房价的措施,小明和小红决定等将来合适的时候再买房,这说明消费受到商品未来价格预期的影响,A正确,C、D排除。材料中二人的决定没有受到他人的影响,未体现消费行为受到从众心理的影响,B排除。</a:t>
            </a:r>
          </a:p>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9">
                                            <p:txEl>
                                              <p:pRg st="1" end="1"/>
                                            </p:txEl>
                                          </p:spTgt>
                                        </p:tgtEl>
                                        <p:attrNameLst>
                                          <p:attrName>style.visibility</p:attrName>
                                        </p:attrNameLst>
                                      </p:cBhvr>
                                      <p:to>
                                        <p:strVal val="visible"/>
                                      </p:to>
                                    </p:set>
                                    <p:anim calcmode="lin" valueType="num">
                                      <p:cBhvr additive="base">
                                        <p:cTn id="7" dur="500" fill="hold"/>
                                        <p:tgtEl>
                                          <p:spTgt spid="1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633095" y="998220"/>
            <a:ext cx="11127740" cy="2676525"/>
          </a:xfrm>
          <a:prstGeom prst="rect">
            <a:avLst/>
          </a:prstGeom>
          <a:noFill/>
          <a:ln w="9525">
            <a:noFill/>
          </a:ln>
        </p:spPr>
        <p:txBody>
          <a:bodyPr wrap="square">
            <a:spAutoFit/>
          </a:bodyPr>
          <a:lstStyle/>
          <a:p>
            <a:pPr marL="0" algn="just" fontAlgn="auto">
              <a:lnSpc>
                <a:spcPct val="150000"/>
              </a:lnSpc>
              <a:buClrTx/>
              <a:buSzTx/>
              <a:buNone/>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影响居民家庭消费水平的因素很多,主要有收入水平(收入是消费的基础和前提。当前可支配收入、未来收入预期、收入差距都会影响到居民的消费水平)、商品的价格水平(包括当前价格水平和未来价格预期)、供养人口的数量、商品未来的供需预期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443990" y="929005"/>
            <a:ext cx="9766300" cy="52489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 action="ppaction://noaction"/>
          </p:cNvPr>
          <p:cNvSpPr/>
          <p:nvPr/>
        </p:nvSpPr>
        <p:spPr>
          <a:xfrm>
            <a:off x="5461635" y="1024255"/>
            <a:ext cx="6615430" cy="435483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fontAlgn="auto">
              <a:lnSpc>
                <a:spcPct val="150000"/>
              </a:lnSpc>
            </a:pPr>
            <a:r>
              <a:rPr lang="en-US" altLang="zh-CN" sz="2800" b="1" dirty="0">
                <a:solidFill>
                  <a:srgbClr val="DA251C"/>
                </a:solidFill>
                <a:latin typeface="微软雅黑" panose="020B0503020204020204" charset="-122"/>
                <a:ea typeface="微软雅黑" panose="020B0503020204020204" charset="-122"/>
                <a:sym typeface="+mn-ea"/>
              </a:rPr>
              <a:t>  </a:t>
            </a: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r>
              <a:rPr lang="zh-CN" altLang="en-US" sz="2800" b="1" strike="noStrike" noProof="1">
                <a:solidFill>
                  <a:schemeClr val="tx1">
                    <a:lumMod val="95000"/>
                    <a:lumOff val="5000"/>
                  </a:schemeClr>
                </a:solidFill>
                <a:latin typeface="微软雅黑" panose="020B0503020204020204" charset="-122"/>
                <a:ea typeface="微软雅黑" panose="020B0503020204020204" charset="-122"/>
              </a:rPr>
              <a:t>  </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方法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1</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坐标常规性曲线题</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方法</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2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坐标非常规性试题</a:t>
            </a:r>
          </a:p>
          <a:p>
            <a:pPr algn="ctr" fontAlgn="auto">
              <a:lnSpc>
                <a:spcPct val="150000"/>
              </a:lnSpc>
            </a:pPr>
            <a:r>
              <a:rPr lang="zh-CN" altLang="en-US" sz="2800" strike="noStrike" noProof="1">
                <a:solidFill>
                  <a:srgbClr val="FF0000"/>
                </a:solidFill>
                <a:latin typeface="微软雅黑" panose="020B0503020204020204" charset="-122"/>
                <a:ea typeface="微软雅黑" panose="020B0503020204020204" charset="-122"/>
              </a:rPr>
              <a:t> </a:t>
            </a:r>
            <a:r>
              <a:rPr lang="zh-CN" altLang="en-US" sz="2800" b="1" strike="noStrike" noProof="1">
                <a:solidFill>
                  <a:srgbClr val="FF0000"/>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热点     夯实粮食安全之基</a:t>
            </a:r>
            <a:r>
              <a:rPr lang="en-US" altLang="zh-CN" sz="2800" strike="noStrike" noProof="1">
                <a:solidFill>
                  <a:schemeClr val="tx1">
                    <a:lumMod val="95000"/>
                    <a:lumOff val="5000"/>
                  </a:schemeClr>
                </a:solidFill>
                <a:latin typeface="微软雅黑" panose="020B0503020204020204" charset="-122"/>
                <a:ea typeface="微软雅黑" panose="020B0503020204020204" charset="-122"/>
              </a:rPr>
              <a:t>	</a:t>
            </a: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始终端牢</a:t>
            </a:r>
          </a:p>
          <a:p>
            <a:pPr algn="l" fontAlgn="auto">
              <a:lnSpc>
                <a:spcPct val="150000"/>
              </a:lnSpc>
            </a:pPr>
            <a:r>
              <a:rPr lang="zh-CN" altLang="en-US" sz="2800" strike="noStrike" noProof="1">
                <a:solidFill>
                  <a:schemeClr val="tx1">
                    <a:lumMod val="95000"/>
                    <a:lumOff val="5000"/>
                  </a:schemeClr>
                </a:solidFill>
                <a:latin typeface="微软雅黑" panose="020B0503020204020204" charset="-122"/>
                <a:ea typeface="微软雅黑" panose="020B0503020204020204" charset="-122"/>
              </a:rPr>
              <a:t>             中国饭碗</a:t>
            </a:r>
          </a:p>
        </p:txBody>
      </p:sp>
      <p:sp>
        <p:nvSpPr>
          <p:cNvPr id="106498" name="文本框 5"/>
          <p:cNvSpPr txBox="1"/>
          <p:nvPr/>
        </p:nvSpPr>
        <p:spPr>
          <a:xfrm>
            <a:off x="-317" y="2540318"/>
            <a:ext cx="5270500" cy="1322070"/>
          </a:xfrm>
          <a:prstGeom prst="rect">
            <a:avLst/>
          </a:prstGeom>
          <a:noFill/>
          <a:ln w="9525">
            <a:noFill/>
          </a:ln>
        </p:spPr>
        <p:txBody>
          <a:bodyPr wrap="square" anchor="t">
            <a:spAutoFit/>
          </a:bodyPr>
          <a:lstStyle/>
          <a:p>
            <a:r>
              <a:rPr lang="zh-CN" altLang="en-US" sz="4000">
                <a:solidFill>
                  <a:schemeClr val="bg1"/>
                </a:solidFill>
                <a:latin typeface="黑体" panose="02010609060101010101" pitchFamily="49" charset="-122"/>
                <a:ea typeface="黑体" panose="02010609060101010101" pitchFamily="49" charset="-122"/>
              </a:rPr>
              <a:t>高分帮</a:t>
            </a:r>
            <a:r>
              <a:rPr lang="en-US" altLang="zh-CN" sz="4000" dirty="0">
                <a:solidFill>
                  <a:schemeClr val="bg1"/>
                </a:solidFill>
                <a:latin typeface="黑体" panose="02010609060101010101" pitchFamily="49" charset="-122"/>
                <a:ea typeface="黑体" panose="02010609060101010101" pitchFamily="49" charset="-122"/>
                <a:sym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“双一流”</a:t>
            </a:r>
          </a:p>
          <a:p>
            <a:r>
              <a:rPr lang="zh-CN" altLang="en-US" sz="4000" dirty="0">
                <a:solidFill>
                  <a:schemeClr val="bg1"/>
                </a:solidFill>
                <a:latin typeface="黑体" panose="02010609060101010101" pitchFamily="49" charset="-122"/>
                <a:ea typeface="黑体" panose="02010609060101010101" pitchFamily="49" charset="-122"/>
                <a:sym typeface="黑体" panose="02010609060101010101" pitchFamily="49" charset="-122"/>
              </a:rPr>
              <a:t>         名校冲刺</a:t>
            </a:r>
          </a:p>
        </p:txBody>
      </p:sp>
    </p:spTree>
  </p:cSld>
  <p:clrMapOvr>
    <a:masterClrMapping/>
  </p:clrMapOvr>
  <p:transition spd="slow">
    <p:circl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35" y="132080"/>
            <a:ext cx="5184140" cy="677184"/>
          </a:xfrm>
        </p:spPr>
        <p:txBody>
          <a:bodyPr wrap="square" lIns="0" tIns="0" rIns="0" bIns="0">
            <a:spAutoFit/>
          </a:bodyPr>
          <a:lstStyle/>
          <a:p>
            <a:pPr fontAlgn="auto"/>
            <a:r>
              <a:rPr lang="en-US" altLang="zh-CN" sz="3600" strike="noStrike" noProof="1">
                <a:solidFill>
                  <a:schemeClr val="bg1"/>
                </a:solidFill>
                <a:latin typeface="微软雅黑" panose="020B0503020204020204" charset="-122"/>
                <a:ea typeface="微软雅黑" panose="020B0503020204020204" charset="-122"/>
                <a:sym typeface="+mn-ea"/>
              </a:rPr>
              <a:t>  </a:t>
            </a:r>
            <a:r>
              <a:rPr lang="zh-CN" altLang="en-US" sz="3200" strike="noStrike" noProof="1">
                <a:solidFill>
                  <a:schemeClr val="bg1"/>
                </a:solidFill>
                <a:latin typeface="微软雅黑" panose="020B0503020204020204" charset="-122"/>
                <a:ea typeface="微软雅黑" panose="020B0503020204020204" charset="-122"/>
                <a:sym typeface="+mn-ea"/>
              </a:rPr>
              <a:t>方法</a:t>
            </a:r>
            <a:r>
              <a:rPr lang="en-US" altLang="zh-CN" sz="3200" strike="noStrike" noProof="1">
                <a:solidFill>
                  <a:schemeClr val="bg1"/>
                </a:solidFill>
                <a:latin typeface="微软雅黑" panose="020B0503020204020204" charset="-122"/>
                <a:ea typeface="微软雅黑" panose="020B0503020204020204" charset="-122"/>
                <a:sym typeface="+mn-ea"/>
              </a:rPr>
              <a:t>1</a:t>
            </a:r>
            <a:r>
              <a:rPr lang="zh-CN" altLang="en-US" sz="3200" strike="noStrike" noProof="1">
                <a:solidFill>
                  <a:schemeClr val="bg1"/>
                </a:solidFill>
                <a:latin typeface="微软雅黑" panose="020B0503020204020204" charset="-122"/>
                <a:ea typeface="微软雅黑" panose="020B0503020204020204" charset="-122"/>
                <a:sym typeface="+mn-ea"/>
              </a:rPr>
              <a:t> 坐标常规性曲线题</a:t>
            </a:r>
          </a:p>
        </p:txBody>
      </p:sp>
      <p:sp>
        <p:nvSpPr>
          <p:cNvPr id="119" name="文本框 118"/>
          <p:cNvSpPr txBox="1"/>
          <p:nvPr/>
        </p:nvSpPr>
        <p:spPr>
          <a:xfrm>
            <a:off x="798830" y="2192655"/>
            <a:ext cx="10849610" cy="3969385"/>
          </a:xfrm>
          <a:prstGeom prst="rect">
            <a:avLst/>
          </a:prstGeom>
          <a:noFill/>
          <a:ln w="9525">
            <a:noFill/>
          </a:ln>
        </p:spPr>
        <p:txBody>
          <a:bodyPr wrap="square">
            <a:spAutoFit/>
          </a:bodyPr>
          <a:lstStyle/>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以图求事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即给出图示变化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要求找到与图示变化特点相符合的具体事件、行为。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年山东高考第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题考查引起需求曲线移动的因素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题考查引起供给曲线移动的因素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以事求图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即给出具体事件、行为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要求找到与事件、行为结果对应的图示变化。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Ⅱ</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99147" y="808990"/>
            <a:ext cx="5080000" cy="1383665"/>
          </a:xfrm>
          <a:prstGeom prst="rect">
            <a:avLst/>
          </a:prstGeom>
          <a:noFill/>
          <a:ln w="9525">
            <a:noFill/>
          </a:ln>
        </p:spPr>
        <p:txBody>
          <a:bodyPr>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供求曲线</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题型解读</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circl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5640" y="489585"/>
            <a:ext cx="1605280" cy="521970"/>
          </a:xfrm>
          <a:prstGeom prst="rect">
            <a:avLst/>
          </a:prstGeom>
          <a:noFill/>
        </p:spPr>
        <p:txBody>
          <a:bodyPr wrap="none" rtlCol="0" anchor="t">
            <a:spAutoFit/>
          </a:bodyPr>
          <a:lstStyle/>
          <a:p>
            <a:r>
              <a:rPr lang="zh-CN" altLang="en-US" sz="2800" b="1">
                <a:solidFill>
                  <a:schemeClr val="tx1"/>
                </a:solidFill>
                <a:latin typeface="微软雅黑" panose="020B0503020204020204" charset="-122"/>
                <a:ea typeface="微软雅黑" panose="020B0503020204020204" charset="-122"/>
              </a:rPr>
              <a:t>知识必备</a:t>
            </a:r>
          </a:p>
        </p:txBody>
      </p:sp>
      <p:sp>
        <p:nvSpPr>
          <p:cNvPr id="119" name="文本框 118"/>
          <p:cNvSpPr txBox="1"/>
          <p:nvPr/>
        </p:nvSpPr>
        <p:spPr>
          <a:xfrm>
            <a:off x="675640" y="1011555"/>
            <a:ext cx="10948670" cy="5262245"/>
          </a:xfrm>
          <a:prstGeom prst="rect">
            <a:avLst/>
          </a:prstGeom>
          <a:noFill/>
          <a:ln w="9525">
            <a:noFill/>
          </a:ln>
        </p:spPr>
        <p:txBody>
          <a:bodyPr wrap="square">
            <a:spAutoFit/>
          </a:bodyPr>
          <a:lstStyle/>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供给曲线</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在其他条件不变的情况下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商品供给量与价格呈同方向变动。供给曲线是一条向右上方倾斜的曲线。</a:t>
            </a: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需求曲线</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在其他条件不变的情况下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商品的需求量与自身价格呈反方向变动。需求曲线是一条向右下方倾斜的曲线。</a:t>
            </a: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点移动</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在其他条件不变时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由商品自身价格的变动引起的需求量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的变动为点移动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即点沿着同一条曲线上下移动。 </a:t>
            </a:r>
          </a:p>
          <a:p>
            <a:pPr marL="0"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线移动</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商品自身价格不变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由其他条件变化引起的整条曲线的左右移动。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文本框 1"/>
          <p:cNvSpPr txBox="1"/>
          <p:nvPr/>
        </p:nvSpPr>
        <p:spPr>
          <a:xfrm>
            <a:off x="644525" y="212725"/>
            <a:ext cx="6119813" cy="737235"/>
          </a:xfrm>
          <a:prstGeom prst="rect">
            <a:avLst/>
          </a:prstGeom>
          <a:noFill/>
          <a:ln w="9525">
            <a:noFill/>
          </a:ln>
        </p:spPr>
        <p:txBody>
          <a:bodyPr wrap="square" anchor="t">
            <a:spAutoFit/>
          </a:bodyPr>
          <a:lstStyle/>
          <a:p>
            <a:pPr fontAlgn="base">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解题指导</a:t>
            </a:r>
          </a:p>
        </p:txBody>
      </p:sp>
      <p:sp>
        <p:nvSpPr>
          <p:cNvPr id="119" name="文本框 118"/>
          <p:cNvSpPr txBox="1"/>
          <p:nvPr/>
        </p:nvSpPr>
        <p:spPr>
          <a:xfrm>
            <a:off x="644525" y="1086485"/>
            <a:ext cx="11200130" cy="2676525"/>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以图求事类</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判断曲线图的信息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根据线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的移动方向作出基本判断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结合基本判断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具体分析四个题肢。</a:t>
            </a:r>
          </a:p>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以事求图类</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审题干</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分析题干说的是什么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要求选择什么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结合题干具体分析四个题肢。</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706755" y="455295"/>
            <a:ext cx="10754995" cy="2030095"/>
          </a:xfrm>
          <a:prstGeom prst="rect">
            <a:avLst/>
          </a:prstGeom>
          <a:noFill/>
          <a:ln w="9525">
            <a:noFill/>
          </a:ln>
        </p:spPr>
        <p:txBody>
          <a:bodyPr wrap="square">
            <a:spAutoFit/>
          </a:bodyPr>
          <a:lstStyle/>
          <a:p>
            <a:pPr indent="0" algn="just"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Ⅰ,14]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我国快递业竞争日趋激烈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快递服务平均单价连续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年下滑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年降至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12.37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元。在此背景下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若其他条件不变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能引起快递市场供给曲线从</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S</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移动到</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S</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见右图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的是</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34" name="18QGWZ1-14T.eps" descr="id:2147505093;FounderCES"/>
          <p:cNvPicPr>
            <a:picLocks noChangeAspect="1"/>
          </p:cNvPicPr>
          <p:nvPr/>
        </p:nvPicPr>
        <p:blipFill>
          <a:blip r:embed="rId2"/>
          <a:stretch>
            <a:fillRect/>
          </a:stretch>
        </p:blipFill>
        <p:spPr>
          <a:xfrm>
            <a:off x="4848225" y="2613025"/>
            <a:ext cx="2496185" cy="1631950"/>
          </a:xfrm>
          <a:prstGeom prst="rect">
            <a:avLst/>
          </a:prstGeom>
        </p:spPr>
      </p:pic>
      <p:sp>
        <p:nvSpPr>
          <p:cNvPr id="2" name="文本框 1"/>
          <p:cNvSpPr txBox="1"/>
          <p:nvPr/>
        </p:nvSpPr>
        <p:spPr>
          <a:xfrm>
            <a:off x="706755" y="4107815"/>
            <a:ext cx="10412730" cy="2030095"/>
          </a:xfrm>
          <a:prstGeom prst="rect">
            <a:avLst/>
          </a:prstGeom>
          <a:noFill/>
          <a:ln w="9525">
            <a:noFill/>
          </a:ln>
        </p:spPr>
        <p:txBody>
          <a:bodyPr wrap="square">
            <a:spAutoFit/>
          </a:bodyPr>
          <a:lstStyle/>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放宽市场准入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吸引外商投资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工资成本上涨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管理费用增加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运用人工智能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提高劳动效率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网民人数上升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网购数量增加</a:t>
            </a:r>
          </a:p>
          <a:p>
            <a:pPr marL="0"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A.①②	B.①③	C.②④	D.③④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5" name="示例_1.jpg" descr="id:2147500184;FounderCES"/>
          <p:cNvPicPr>
            <a:picLocks noChangeAspect="1"/>
          </p:cNvPicPr>
          <p:nvPr/>
        </p:nvPicPr>
        <p:blipFill>
          <a:blip r:embed="rId3"/>
          <a:stretch>
            <a:fillRect/>
          </a:stretch>
        </p:blipFill>
        <p:spPr>
          <a:xfrm>
            <a:off x="792480" y="608330"/>
            <a:ext cx="802005" cy="449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4510" y="282575"/>
            <a:ext cx="11228705" cy="2676525"/>
          </a:xfrm>
          <a:prstGeom prst="rect">
            <a:avLst/>
          </a:prstGeom>
          <a:noFill/>
        </p:spPr>
        <p:txBody>
          <a:bodyPr wrap="square" rtlCol="0" anchor="t">
            <a:spAutoFit/>
          </a:bodyPr>
          <a:lstStyle/>
          <a:p>
            <a:pPr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本题属于以图求事类。第一步,判断曲线图的信息。曲线图中,整条供给曲线向右平移,因此显示的是快递市场服务价格不变,由于其他因素的影响,使得快递服务供给量增加。 </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第二步,具体判断四个题肢。</a:t>
            </a:r>
          </a:p>
        </p:txBody>
      </p:sp>
      <p:graphicFrame>
        <p:nvGraphicFramePr>
          <p:cNvPr id="3" name="表格 2"/>
          <p:cNvGraphicFramePr/>
          <p:nvPr>
            <p:custDataLst>
              <p:tags r:id="rId1"/>
            </p:custDataLst>
          </p:nvPr>
        </p:nvGraphicFramePr>
        <p:xfrm>
          <a:off x="556260" y="2953385"/>
          <a:ext cx="11069955" cy="2604135"/>
        </p:xfrm>
        <a:graphic>
          <a:graphicData uri="http://schemas.openxmlformats.org/drawingml/2006/table">
            <a:tbl>
              <a:tblPr firstRow="1" bandRow="1">
                <a:tableStyleId>{5940675A-B579-460E-94D1-54222C63F5DA}</a:tableStyleId>
              </a:tblPr>
              <a:tblGrid>
                <a:gridCol w="1106805"/>
                <a:gridCol w="7578725"/>
                <a:gridCol w="2384425"/>
              </a:tblGrid>
              <a:tr h="65087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题肢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题肢分析</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判断</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5326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①</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放宽市场准入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吸引外商投资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这是国家运用宏观调控手段鼓励外商投资快递服务行业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在快递服务价格不变的情况下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快递服务供给量会增加。</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符合题意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7370" y="328930"/>
          <a:ext cx="11120120" cy="5492750"/>
        </p:xfrm>
        <a:graphic>
          <a:graphicData uri="http://schemas.openxmlformats.org/drawingml/2006/table">
            <a:tbl>
              <a:tblPr firstRow="1" bandRow="1">
                <a:tableStyleId>{5940675A-B579-460E-94D1-54222C63F5DA}</a:tableStyleId>
              </a:tblPr>
              <a:tblGrid>
                <a:gridCol w="1145540"/>
                <a:gridCol w="7979410"/>
                <a:gridCol w="1995170"/>
              </a:tblGrid>
              <a:tr h="2794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题肢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题肢分析</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判断</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8582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②</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工资成本上涨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管理费用增加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在这样的情况下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快递企业由于经营成本增加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将会进一步缩减快递供给的规模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整条供给曲线应该是向左平移。</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不符合题意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0363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运用人工智能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提高劳动效率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会使快递服务数量增加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在快递服务价格不变的情况下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会增加快递服务的供给量。</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符合题意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4693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④</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网民人数上升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网购数量增加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会使得快递企业服务需求增加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进而导致快递企业服务价格上升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使得快递企业服务供给量增加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不会导致在快递服务价格不变的情况下快递服务的供给量增加。</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不符合题意</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47370" y="5948680"/>
            <a:ext cx="5982970" cy="737235"/>
          </a:xfrm>
          <a:prstGeom prst="rect">
            <a:avLst/>
          </a:prstGeom>
          <a:noFill/>
        </p:spPr>
        <p:txBody>
          <a:bodyPr wrap="square" rtlCol="0" anchor="t">
            <a:spAutoFit/>
          </a:bodyPr>
          <a:lstStyle/>
          <a:p>
            <a:pPr marL="0" indent="0"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B</a:t>
            </a:r>
            <a:endParaRPr 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3570" y="173990"/>
            <a:ext cx="11452860" cy="3322955"/>
          </a:xfrm>
          <a:prstGeom prst="rect">
            <a:avLst/>
          </a:prstGeom>
          <a:noFill/>
          <a:ln w="9525">
            <a:noFill/>
          </a:ln>
        </p:spPr>
        <p:txBody>
          <a:bodyPr wrap="square">
            <a:spAutoFit/>
          </a:bodyPr>
          <a:lstStyle/>
          <a:p>
            <a:pPr marL="0" indent="0" algn="l"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2</a:t>
            </a:r>
            <a:r>
              <a:rPr lang="zh-CN" altLang="en-US" sz="28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湖北部分重点中学第一次联考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流感高发季节来临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在防控新冠肺炎疫情的大背景下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国内公众接种流感疫苗的意愿大幅上升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导致流感疫苗供应紧张。在供应端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各大疫苗企业开足马力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加班加点生产“补货”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但是流感疫苗接种热度高居不下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多地出现“一针难求”的现象。若用供求曲线来反映这种状况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下列图示正确的是</a:t>
            </a:r>
          </a:p>
        </p:txBody>
      </p:sp>
      <p:pic>
        <p:nvPicPr>
          <p:cNvPr id="135" name="示例_1.jpg" descr="id:2147500184;FounderCES"/>
          <p:cNvPicPr>
            <a:picLocks noChangeAspect="1"/>
          </p:cNvPicPr>
          <p:nvPr/>
        </p:nvPicPr>
        <p:blipFill>
          <a:blip r:embed="rId2"/>
          <a:stretch>
            <a:fillRect/>
          </a:stretch>
        </p:blipFill>
        <p:spPr>
          <a:xfrm>
            <a:off x="750570" y="380365"/>
            <a:ext cx="802005" cy="449580"/>
          </a:xfrm>
          <a:prstGeom prst="rect">
            <a:avLst/>
          </a:prstGeom>
        </p:spPr>
      </p:pic>
      <p:pic>
        <p:nvPicPr>
          <p:cNvPr id="4" name="图片 3"/>
          <p:cNvPicPr>
            <a:picLocks noChangeAspect="1"/>
          </p:cNvPicPr>
          <p:nvPr/>
        </p:nvPicPr>
        <p:blipFill>
          <a:blip r:embed="rId3"/>
          <a:stretch>
            <a:fillRect/>
          </a:stretch>
        </p:blipFill>
        <p:spPr>
          <a:xfrm>
            <a:off x="3564890" y="3379470"/>
            <a:ext cx="3876675" cy="32289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文本框 118"/>
          <p:cNvSpPr txBox="1"/>
          <p:nvPr/>
        </p:nvSpPr>
        <p:spPr>
          <a:xfrm>
            <a:off x="405765" y="303530"/>
            <a:ext cx="11355705" cy="5908040"/>
          </a:xfrm>
          <a:prstGeom prst="rect">
            <a:avLst/>
          </a:prstGeom>
          <a:noFill/>
          <a:ln w="9525">
            <a:noFill/>
          </a:ln>
        </p:spPr>
        <p:txBody>
          <a:bodyPr wrap="square">
            <a:spAutoFit/>
          </a:bodyPr>
          <a:lstStyle/>
          <a:p>
            <a:pPr marL="0"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本题属于以事求图类。第一步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审题干</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分析题干说的是什么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要求选择什么。“流感高发季节来临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在防控新冠肺炎疫情的大背景下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国内公众接种流感疫苗的意愿大幅上升”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这属于非商品自身价格引起的需求变动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需求曲线应向右平移。与此同时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在供应端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各大疫苗企业开足马力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加班加点生产‘补货’”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这也属于非商品自身价格引起的供给变动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供给曲线应向右平移。“但是流感疫苗接种热度高居不下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多地出现‘一针难求’的现象”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表明需求量的增幅大于供给量的增幅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需求曲线右移的幅度较供给曲线大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因此均衡点向右上方移动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均衡价格上涨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即</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2800" b="0" i="1">
                <a:solidFill>
                  <a:srgbClr val="000000"/>
                </a:solidFill>
                <a:latin typeface="微软雅黑" panose="020B0503020204020204" charset="-122"/>
                <a:ea typeface="微软雅黑" panose="020B0503020204020204" charset="-122"/>
                <a:cs typeface="微软雅黑" panose="020B0503020204020204" charset="-122"/>
              </a:rPr>
              <a:t>&gt;P</a:t>
            </a:r>
            <a:r>
              <a:rPr lang="en-US" altLang="zh-CN" sz="2800" b="0" baseline="-2500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结合题干具体分析四个选项。</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25475" y="462280"/>
          <a:ext cx="11284585" cy="3868420"/>
        </p:xfrm>
        <a:graphic>
          <a:graphicData uri="http://schemas.openxmlformats.org/drawingml/2006/table">
            <a:tbl>
              <a:tblPr firstRow="1" bandRow="1">
                <a:tableStyleId>{5940675A-B579-460E-94D1-54222C63F5DA}</a:tableStyleId>
              </a:tblPr>
              <a:tblGrid>
                <a:gridCol w="806450"/>
                <a:gridCol w="6301740"/>
                <a:gridCol w="4176395"/>
              </a:tblGrid>
              <a:tr h="55435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选项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选项分析</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判断</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372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A</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图反映需求增加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供给不变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价格上涨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排除</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499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B</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图反映需求不变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供给增加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排除</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C</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图反映供给增加幅度大于需求增加幅度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价格下降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排除</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075">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D</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图反映供给和需求都在增加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需求量的增幅大于供给量的增幅</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均衡价格上涨。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入选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119" name="文本框 118"/>
          <p:cNvSpPr txBox="1"/>
          <p:nvPr/>
        </p:nvSpPr>
        <p:spPr>
          <a:xfrm>
            <a:off x="494030" y="4719955"/>
            <a:ext cx="11144250" cy="521970"/>
          </a:xfrm>
          <a:prstGeom prst="rect">
            <a:avLst/>
          </a:prstGeom>
          <a:noFill/>
          <a:ln w="9525">
            <a:noFill/>
          </a:ln>
        </p:spPr>
        <p:txBody>
          <a:bodyPr wrap="square">
            <a:spAutoFit/>
          </a:bodyPr>
          <a:lstStyle/>
          <a:p>
            <a:pPr marL="0" indent="0" algn="l"/>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ppt_x"/>
                                          </p:val>
                                        </p:tav>
                                        <p:tav tm="100000">
                                          <p:val>
                                            <p:strVal val="#ppt_x"/>
                                          </p:val>
                                        </p:tav>
                                      </p:tavLst>
                                    </p:anim>
                                    <p:anim calcmode="lin" valueType="num">
                                      <p:cBhvr additive="base">
                                        <p:cTn id="8"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81b1f52-5ef4-4976-88a0-d04ca3bf9134}"/>
  <p:tag name="TABLE_ENDDRAG_ORIGIN_RECT" val="682*484"/>
  <p:tag name="TABLE_ENDDRAG_RECT" val="47*108*682*484"/>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7b4b4190-f83c-4093-a30d-312ad7e7c3bc}"/>
  <p:tag name="TABLE_ENDDRAG_ORIGIN_RECT" val="898*410"/>
  <p:tag name="TABLE_ENDDRAG_RECT" val="28*77*898*410"/>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165293dd-b51a-4cff-a146-c25155e64492}"/>
  <p:tag name="TABLE_ENDDRAG_ORIGIN_RECT" val="855*468"/>
  <p:tag name="TABLE_ENDDRAG_RECT" val="59*33*855*468"/>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385c9b4b-076d-4450-85f3-558f0b4aa1f2}"/>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e56e4d14-0cd6-4a28-8a7e-a9628e477fb6}"/>
  <p:tag name="TABLE_ENDDRAG_ORIGIN_RECT" val="901*435"/>
  <p:tag name="TABLE_ENDDRAG_RECT" val="37*77*901*435"/>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33a480cc-3dc9-4609-bae6-36f0f5781e99}"/>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ca5d0080-d071-43f6-a0fb-e6358a08173a}"/>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81326f96-0453-478b-8dad-afd78c6c6db3}"/>
  <p:tag name="TABLE_ENDDRAG_ORIGIN_RECT" val="901*219"/>
  <p:tag name="TABLE_ENDDRAG_RECT" val="29*278*901*219"/>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1cfef6a9-b679-40a1-9fa2-6ed9a8ca04f6}"/>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10b40f49-150e-4bb0-aa7d-1f3aa385513f}"/>
  <p:tag name="TABLE_ENDDRAG_ORIGIN_RECT" val="892*249"/>
  <p:tag name="TABLE_ENDDRAG_RECT" val="33*145*892*249"/>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c7420d9e-e758-4ce5-a1f8-96d3fa7b91a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307fdab-93a3-44e6-a70f-0043de607cff}"/>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9253cd1c-584f-4eb0-82f8-fdca89ecb47c}"/>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94ba8bb4-d9f9-4f92-9e1d-6d48c917899b}"/>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620442e2-9cbd-4d07-acfc-cb8a3ab8dad0}"/>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94ba8bb4-d9f9-4f92-9e1d-6d48c917899b}"/>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103d30d5-e6e5-4392-9d07-13c543bd839b}"/>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9b853b76-c5cc-495f-aafb-295fe47f98b6}"/>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c1773f20-c031-474b-8edb-9ff3a1958a0d}"/>
  <p:tag name="TABLE_ENDDRAG_ORIGIN_RECT" val="809*318"/>
  <p:tag name="TABLE_ENDDRAG_RECT" val="45*169*809*318"/>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44ff0b65-1c07-4de7-abc2-5ddac6809b08}"/>
  <p:tag name="TABLE_ENDDRAG_ORIGIN_RECT" val="862*456"/>
  <p:tag name="TABLE_ENDDRAG_RECT" val="42*32*862*456"/>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97cb8ad9-77ab-48a6-9b17-d4ce053eb6e4}"/>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f4464c42-5509-4f60-8093-ffb75c99020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14872b9-8cb9-45d3-a7e1-588a1f4217d8}"/>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b06c9611-0c26-464b-b31b-f42c07413b74}"/>
  <p:tag name="TABLE_ENDDRAG_ORIGIN_RECT" val="908*449"/>
  <p:tag name="TABLE_ENDDRAG_RECT" val="35*53*908*449"/>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01b58771-7d00-4f29-aff1-49a5eeedc73c}"/>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8e1ac9ef-ae41-4b82-bc14-87fb71d4ea97}"/>
  <p:tag name="TABLE_ENDDRAG_ORIGIN_RECT" val="905*399"/>
  <p:tag name="TABLE_ENDDRAG_RECT" val="41*125*905*399"/>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134e58bf-28ee-404b-a080-34c57f8c4338}"/>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70e30c03-e40c-47bf-aafd-acc8f30b8df4}"/>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fbd9eea9-8b23-4e6c-aa0a-4cd9e65f6c8f}"/>
  <p:tag name="TABLE_ENDDRAG_ORIGIN_RECT" val="844*448"/>
  <p:tag name="TABLE_ENDDRAG_RECT" val="70*43*844*448"/>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5f8db560-aea9-49aa-a77b-721d6f9164eb}"/>
  <p:tag name="TABLE_ENDDRAG_ORIGIN_RECT" val="878*423"/>
  <p:tag name="TABLE_ENDDRAG_RECT" val="51*93*878*423"/>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60c39037-2293-4324-ac55-bdfbba561565}"/>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1b510572-5c9a-499e-a032-ec7e9d797c30}"/>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434c6372-e923-41e9-8133-1da771d795a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6307fdab-93a3-44e6-a70f-0043de607cff}"/>
</p:tagLst>
</file>

<file path=ppt/tags/tag40.xml><?xml version="1.0" encoding="utf-8"?>
<p:tagLst xmlns:a="http://schemas.openxmlformats.org/drawingml/2006/main" xmlns:r="http://schemas.openxmlformats.org/officeDocument/2006/relationships" xmlns:p="http://schemas.openxmlformats.org/presentationml/2006/main">
  <p:tag name="KSO_WM_UNIT_TABLE_BEAUTIFY" val="smartTable{c7bcf900-61ea-49a4-b21a-0064d76d643b}"/>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47d41f95-e16f-4e4e-9b1b-fd5759a64536}"/>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93369b29-e61a-4c1b-8878-6c7497601722}"/>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1759e09b-1abd-4ba9-a5e6-27eb8d086870}"/>
</p:tagLst>
</file>

<file path=ppt/tags/tag44.xml><?xml version="1.0" encoding="utf-8"?>
<p:tagLst xmlns:a="http://schemas.openxmlformats.org/drawingml/2006/main" xmlns:r="http://schemas.openxmlformats.org/officeDocument/2006/relationships" xmlns:p="http://schemas.openxmlformats.org/presentationml/2006/main">
  <p:tag name="KSO_WM_UNIT_TABLE_BEAUTIFY" val="smartTable{5f4c9807-e87b-45f7-a88c-d8f06559338b}"/>
  <p:tag name="TABLE_ENDDRAG_ORIGIN_RECT" val="843*419"/>
  <p:tag name="TABLE_ENDDRAG_RECT" val="32*80*843*419"/>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22a19816-1805-4307-b0ca-02d7bed0d724}"/>
  <p:tag name="TABLE_ENDDRAG_ORIGIN_RECT" val="869*432"/>
  <p:tag name="TABLE_ENDDRAG_RECT" val="31*73*869*432"/>
</p:tagLst>
</file>

<file path=ppt/tags/tag46.xml><?xml version="1.0" encoding="utf-8"?>
<p:tagLst xmlns:a="http://schemas.openxmlformats.org/drawingml/2006/main" xmlns:r="http://schemas.openxmlformats.org/officeDocument/2006/relationships" xmlns:p="http://schemas.openxmlformats.org/presentationml/2006/main">
  <p:tag name="KSO_WM_UNIT_TABLE_BEAUTIFY" val="smartTable{bcfad830-3051-4fd7-b1aa-ee60e0524843}"/>
  <p:tag name="TABLE_ENDDRAG_ORIGIN_RECT" val="871*205"/>
  <p:tag name="TABLE_ENDDRAG_RECT" val="43*232*871*205"/>
</p:tagLst>
</file>

<file path=ppt/tags/tag47.xml><?xml version="1.0" encoding="utf-8"?>
<p:tagLst xmlns:a="http://schemas.openxmlformats.org/drawingml/2006/main" xmlns:r="http://schemas.openxmlformats.org/officeDocument/2006/relationships" xmlns:p="http://schemas.openxmlformats.org/presentationml/2006/main">
  <p:tag name="KSO_WM_UNIT_TABLE_BEAUTIFY" val="smartTable{da79d97a-bb74-4bf6-89f8-662870121544}"/>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d9cdc3b5-2749-4118-88ea-39572a13f41c}"/>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eac8391-4369-4f51-ba53-17d83b779c8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7f169fbf-bb10-4b8f-8c6b-617f1ff5753e}"/>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fd819afc-84f5-4917-89bf-bab0c2c0639d}"/>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10ebf930-a7d0-4981-a4b1-bd658b17ad2d}"/>
  <p:tag name="TABLE_ENDDRAG_ORIGIN_RECT" val="891*486"/>
  <p:tag name="TABLE_ENDDRAG_RECT" val="37*26*891*48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d64ca33-81ea-4b0d-8dc0-bc132ac3de4e}"/>
  <p:tag name="TABLE_ENDDRAG_ORIGIN_RECT" val="881*269"/>
  <p:tag name="TABLE_ENDDRAG_RECT" val="42*58*881*26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9583</Words>
  <Application>WPS 演示</Application>
  <PresentationFormat>自定义</PresentationFormat>
  <Paragraphs>839</Paragraphs>
  <Slides>136</Slides>
  <Notes>2</Notes>
  <HiddenSlides>0</HiddenSlides>
  <MMClips>0</MMClips>
  <ScaleCrop>false</ScaleCrop>
  <HeadingPairs>
    <vt:vector size="4" baseType="variant">
      <vt:variant>
        <vt:lpstr>主题</vt:lpstr>
      </vt:variant>
      <vt:variant>
        <vt:i4>1</vt:i4>
      </vt:variant>
      <vt:variant>
        <vt:lpstr>幻灯片标题</vt:lpstr>
      </vt:variant>
      <vt:variant>
        <vt:i4>136</vt:i4>
      </vt:variant>
    </vt:vector>
  </HeadingPairs>
  <TitlesOfParts>
    <vt:vector size="137" baseType="lpstr">
      <vt:lpstr>Office 主题​​</vt:lpstr>
      <vt:lpstr>幻灯片 1</vt:lpstr>
      <vt:lpstr>专题一  生活与消费</vt:lpstr>
      <vt:lpstr>幻灯片 3</vt:lpstr>
      <vt:lpstr>幻灯片 4</vt:lpstr>
      <vt:lpstr>幻灯片 5</vt:lpstr>
      <vt:lpstr>  考情解读</vt:lpstr>
      <vt:lpstr>幻灯片 7</vt:lpstr>
      <vt:lpstr>幻灯片 8</vt:lpstr>
      <vt:lpstr>  知识体系构建</vt:lpstr>
      <vt:lpstr>幻灯片 10</vt:lpstr>
      <vt:lpstr>  考点1   货币的本质与种类</vt:lpstr>
      <vt:lpstr>幻灯片 12</vt:lpstr>
      <vt:lpstr>幻灯片 13</vt:lpstr>
      <vt:lpstr>幻灯片 14</vt:lpstr>
      <vt:lpstr>幻灯片 15</vt:lpstr>
      <vt:lpstr>幻灯片 16</vt:lpstr>
      <vt:lpstr>幻灯片 17</vt:lpstr>
      <vt:lpstr>幻灯片 18</vt:lpstr>
      <vt:lpstr>幻灯片 19</vt:lpstr>
      <vt:lpstr>(5)通货膨胀与通货紧缩。[2016天津高考第4题]  </vt:lpstr>
      <vt:lpstr>幻灯片 21</vt:lpstr>
      <vt:lpstr>幻灯片 22</vt:lpstr>
      <vt:lpstr>幻灯片 23</vt:lpstr>
      <vt:lpstr>幻灯片 24</vt:lpstr>
      <vt:lpstr>幻灯片 25</vt:lpstr>
      <vt:lpstr>幻灯片 26</vt:lpstr>
      <vt:lpstr>  考点2  汇率的变动及其影响</vt:lpstr>
      <vt:lpstr>幻灯片 28</vt:lpstr>
      <vt:lpstr>幻灯片 29</vt:lpstr>
      <vt:lpstr>幻灯片 30</vt:lpstr>
      <vt:lpstr>幻灯片 31</vt:lpstr>
      <vt:lpstr>幻灯片 32</vt:lpstr>
      <vt:lpstr>幻灯片 33</vt:lpstr>
      <vt:lpstr>幻灯片 34</vt:lpstr>
      <vt:lpstr>  考点3   价格的决定与变动</vt:lpstr>
      <vt:lpstr>幻灯片 36</vt:lpstr>
      <vt:lpstr>幻灯片 37</vt:lpstr>
      <vt:lpstr>幻灯片 38</vt:lpstr>
      <vt:lpstr>幻灯片 39</vt:lpstr>
      <vt:lpstr>幻灯片 40</vt:lpstr>
      <vt:lpstr>幻灯片 41</vt:lpstr>
      <vt:lpstr>幻灯片 42</vt:lpstr>
      <vt:lpstr>名师点拨 1.理解等价交换要注意两点 (1)等价交换是在动态中实现的。在现实生活中,由于受供求关系影响,价格围绕价值上下波动。等价交换的原则并不是体现在每一次具体的买卖关系当中,而是体现在一定时期社会的总体交易中。 (2)等价交换原则要求商品价格既要反映商品价值,又要反映供求关系的变化。 2.商品价格受供求关系的影响,围绕价值上下波动是价值规律的表现形式,依据价格调节生产规模是价值规律发生作用的重要表现。但价格变动往往是一个周期性的过程,因而遵循价值规律,要具体分析价格的走势和价格所处的阶段,对价格变动要有预见性,而不是盲目地追随某一时间段的价格。 </vt:lpstr>
      <vt:lpstr>幻灯片 44</vt:lpstr>
      <vt:lpstr>幻灯片 45</vt:lpstr>
      <vt:lpstr>  考点4   价格变动对经济生活的影响</vt:lpstr>
      <vt:lpstr>幻灯片 47</vt:lpstr>
      <vt:lpstr>幻灯片 48</vt:lpstr>
      <vt:lpstr>幻灯片 49</vt:lpstr>
      <vt:lpstr>幻灯片 50</vt:lpstr>
      <vt:lpstr>幻灯片 51</vt:lpstr>
      <vt:lpstr>幻灯片 52</vt:lpstr>
      <vt:lpstr>幻灯片 53</vt:lpstr>
      <vt:lpstr>幻灯片 54</vt:lpstr>
      <vt:lpstr>  考点5   消费</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  考法1  商品的基本属性</vt:lpstr>
      <vt:lpstr>幻灯片 68</vt:lpstr>
      <vt:lpstr>幻灯片 69</vt:lpstr>
      <vt:lpstr>幻灯片 70</vt:lpstr>
      <vt:lpstr>  考法2  货币的职能</vt:lpstr>
      <vt:lpstr>幻灯片 72</vt:lpstr>
      <vt:lpstr>幻灯片 73</vt:lpstr>
      <vt:lpstr>幻灯片 74</vt:lpstr>
      <vt:lpstr>  考法3  外汇和汇率</vt:lpstr>
      <vt:lpstr>幻灯片 76</vt:lpstr>
      <vt:lpstr>幻灯片 77</vt:lpstr>
      <vt:lpstr>  考法4   影响（均衡）价格的因素</vt:lpstr>
      <vt:lpstr>幻灯片 79</vt:lpstr>
      <vt:lpstr>幻灯片 80</vt:lpstr>
      <vt:lpstr>  考法5  价格变动的影响</vt:lpstr>
      <vt:lpstr>幻灯片 82</vt:lpstr>
      <vt:lpstr>幻灯片 83</vt:lpstr>
      <vt:lpstr>幻灯片 84</vt:lpstr>
      <vt:lpstr>幻灯片 85</vt:lpstr>
      <vt:lpstr>  考法6   消费的相关知识</vt:lpstr>
      <vt:lpstr>幻灯片 87</vt:lpstr>
      <vt:lpstr>幻灯片 88</vt:lpstr>
      <vt:lpstr>幻灯片 89</vt:lpstr>
      <vt:lpstr>幻灯片 90</vt:lpstr>
      <vt:lpstr>  方法1 坐标常规性曲线题</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  方法2  坐标非常规性曲线题</vt:lpstr>
      <vt:lpstr>幻灯片 121</vt:lpstr>
      <vt:lpstr>幻灯片 122</vt:lpstr>
      <vt:lpstr>幻灯片 123</vt:lpstr>
      <vt:lpstr>幻灯片 124</vt:lpstr>
      <vt:lpstr>幻灯片 125</vt:lpstr>
      <vt:lpstr>幻灯片 126</vt:lpstr>
      <vt:lpstr>幻灯片 127</vt:lpstr>
      <vt:lpstr>幻灯片 128</vt:lpstr>
      <vt:lpstr>幻灯片 129</vt:lpstr>
      <vt:lpstr>  热点 夯实粮食安全之基  始终端牢中国饭碗</vt:lpstr>
      <vt:lpstr>幻灯片 131</vt:lpstr>
      <vt:lpstr>幻灯片 132</vt:lpstr>
      <vt:lpstr>幻灯片 133</vt:lpstr>
      <vt:lpstr>幻灯片 134</vt:lpstr>
      <vt:lpstr>幻灯片 135</vt:lpstr>
      <vt:lpstr>幻灯片 136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72</cp:revision>
  <dcterms:created xsi:type="dcterms:W3CDTF">2021-02-23T08:48:00Z</dcterms:created>
  <dcterms:modified xsi:type="dcterms:W3CDTF">2021-09-23T12:58:12Z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