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slideLayouts/slideLayout76.xml" ContentType="application/vnd.openxmlformats-officedocument.presentationml.slideLayout+xml"/>
  <Override PartName="/ppt/tags/tag123.xml" ContentType="application/vnd.openxmlformats-officedocument.presentationml.tags+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Layouts/slideLayout65.xml" ContentType="application/vnd.openxmlformats-officedocument.presentationml.slideLayout+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slideMasters/slideMaster6.xml" ContentType="application/vnd.openxmlformats-officedocument.presentationml.slideMaster+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slideLayouts/slideLayout78.xml" ContentType="application/vnd.openxmlformats-officedocument.presentationml.slideLayout+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slideLayouts/slideLayout68.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72.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 id="2147483714" r:id="rId6"/>
  </p:sldMasterIdLst>
  <p:notesMasterIdLst>
    <p:notesMasterId r:id="rId36"/>
  </p:notesMasterIdLst>
  <p:handoutMasterIdLst>
    <p:handoutMasterId r:id="rId37"/>
  </p:handoutMasterIdLst>
  <p:sldIdLst>
    <p:sldId id="482" r:id="rId7"/>
    <p:sldId id="332" r:id="rId8"/>
    <p:sldId id="516" r:id="rId9"/>
    <p:sldId id="483" r:id="rId10"/>
    <p:sldId id="517" r:id="rId11"/>
    <p:sldId id="645" r:id="rId12"/>
    <p:sldId id="261" r:id="rId13"/>
    <p:sldId id="488" r:id="rId14"/>
    <p:sldId id="518" r:id="rId15"/>
    <p:sldId id="519" r:id="rId16"/>
    <p:sldId id="565" r:id="rId17"/>
    <p:sldId id="272" r:id="rId18"/>
    <p:sldId id="502" r:id="rId19"/>
    <p:sldId id="422" r:id="rId20"/>
    <p:sldId id="503" r:id="rId21"/>
    <p:sldId id="504" r:id="rId22"/>
    <p:sldId id="547" r:id="rId23"/>
    <p:sldId id="548" r:id="rId24"/>
    <p:sldId id="549" r:id="rId25"/>
    <p:sldId id="273" r:id="rId26"/>
    <p:sldId id="557" r:id="rId27"/>
    <p:sldId id="497" r:id="rId28"/>
    <p:sldId id="500" r:id="rId29"/>
    <p:sldId id="637" r:id="rId30"/>
    <p:sldId id="638" r:id="rId31"/>
    <p:sldId id="639" r:id="rId32"/>
    <p:sldId id="646" r:id="rId33"/>
    <p:sldId id="647" r:id="rId34"/>
    <p:sldId id="64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54"/>
        <p:guide pos="380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热点聚焦</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热点专题一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全面依法治国</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题组演练</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20.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1.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82116"/>
            <a:ext cx="6228000" cy="973498"/>
            <a:chOff x="3027246" y="1999158"/>
            <a:chExt cx="5990707" cy="889476"/>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1999158"/>
              <a:ext cx="4838313" cy="758313"/>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数据共享  热点聚焦</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69206"/>
            <a:ext cx="6228000" cy="933256"/>
            <a:chOff x="3043127" y="3192041"/>
            <a:chExt cx="5992288" cy="93325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192041"/>
              <a:ext cx="4329600" cy="829945"/>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3327"/>
            <a:ext cx="6228000" cy="911878"/>
            <a:chOff x="3027246" y="4416744"/>
            <a:chExt cx="5990707" cy="91187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1" action="ppaction://hlinksldjump"/>
            </p:cNvPr>
            <p:cNvSpPr txBox="1"/>
            <p:nvPr/>
          </p:nvSpPr>
          <p:spPr>
            <a:xfrm>
              <a:off x="4532448" y="4416744"/>
              <a:ext cx="4015810" cy="829945"/>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38590"/>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热点专题一  全面依法治国</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99078"/>
            <a:ext cx="6228000" cy="961742"/>
            <a:chOff x="3043127" y="3212301"/>
            <a:chExt cx="5992288" cy="912996"/>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12301"/>
              <a:ext cx="4329600" cy="787879"/>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数据分类  题组演练</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2290" y="1392555"/>
            <a:ext cx="11108055" cy="5169535"/>
          </a:xfrm>
          <a:prstGeom prst="rect">
            <a:avLst/>
          </a:prstGeom>
          <a:noFill/>
          <a:ln w="9525">
            <a:noFill/>
          </a:ln>
        </p:spPr>
        <p:txBody>
          <a:bodyPr wrap="square">
            <a:spAutoFit/>
          </a:bodyPr>
          <a:lstStyle/>
          <a:p>
            <a:pPr algn="l">
              <a:lnSpc>
                <a:spcPct val="150000"/>
              </a:lnSpc>
            </a:pPr>
            <a:r>
              <a:rPr sz="2200" b="1" dirty="0">
                <a:latin typeface="宋体" panose="02010600030101010101" pitchFamily="2" charset="-122"/>
                <a:ea typeface="宋体" panose="02010600030101010101" pitchFamily="2" charset="-122"/>
              </a:rPr>
              <a:t>13.在社会生活中，我们要学会用法律与人打交道，在遇到法律问题或者权益受到侵害时，要及时寻求法律救助，依靠法律维护自己的合法权益。</a:t>
            </a:r>
          </a:p>
          <a:p>
            <a:pPr algn="l">
              <a:lnSpc>
                <a:spcPct val="150000"/>
              </a:lnSpc>
            </a:pPr>
            <a:r>
              <a:rPr sz="2200" b="1" dirty="0">
                <a:latin typeface="宋体" panose="02010600030101010101" pitchFamily="2" charset="-122"/>
                <a:ea typeface="宋体" panose="02010600030101010101" pitchFamily="2" charset="-122"/>
              </a:rPr>
              <a:t>14.诉讼是处理纠纷和应对侵害最正规、最权威的手段，是维护合法权益的最后屏障。诉讼通常分为三种类型：民事诉讼、行政诉讼、刑事诉讼。</a:t>
            </a:r>
          </a:p>
          <a:p>
            <a:pPr algn="l">
              <a:lnSpc>
                <a:spcPct val="150000"/>
              </a:lnSpc>
            </a:pPr>
            <a:r>
              <a:rPr sz="2200" b="1" dirty="0">
                <a:latin typeface="宋体" panose="02010600030101010101" pitchFamily="2" charset="-122"/>
                <a:ea typeface="宋体" panose="02010600030101010101" pitchFamily="2" charset="-122"/>
              </a:rPr>
              <a:t>15.我们要积极弘扬社会主义法治精神，形成守法光荣、违法可耻的观念，做到自觉守法、遇事找法、解决问题靠法，努力成为一名社会主义法治的忠实崇尚者、自觉遵守者和坚定捍卫者。</a:t>
            </a:r>
          </a:p>
          <a:p>
            <a:pPr algn="l">
              <a:lnSpc>
                <a:spcPct val="150000"/>
              </a:lnSpc>
            </a:pPr>
            <a:r>
              <a:rPr sz="2200" b="1" dirty="0">
                <a:latin typeface="宋体" panose="02010600030101010101" pitchFamily="2" charset="-122"/>
                <a:ea typeface="宋体" panose="02010600030101010101" pitchFamily="2" charset="-122"/>
              </a:rPr>
              <a:t>16.权力是把双刃剑，运用得好，可以造福于民；如果被滥用则会滋生腐败，贻害无穷。必须对权力的行使进行制约和监督，让人民监督权力，让权力在阳光下运行，把权力关进制度的笼子，规范国家权力的运行，以保障公民权利实现，这是宪法的核心价值追求。</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8020" y="1270635"/>
            <a:ext cx="10855960" cy="5400675"/>
          </a:xfrm>
          <a:prstGeom prst="rect">
            <a:avLst/>
          </a:prstGeom>
          <a:noFill/>
          <a:ln w="9525">
            <a:noFill/>
          </a:ln>
        </p:spPr>
        <p:txBody>
          <a:bodyPr wrap="square">
            <a:spAutoFit/>
          </a:bodyPr>
          <a:lstStyle/>
          <a:p>
            <a:pPr algn="l">
              <a:lnSpc>
                <a:spcPct val="150000"/>
              </a:lnSpc>
              <a:buNone/>
            </a:pPr>
            <a:r>
              <a:rPr sz="2300" b="1" dirty="0">
                <a:latin typeface="宋体" panose="02010600030101010101" pitchFamily="2" charset="-122"/>
                <a:ea typeface="宋体" panose="02010600030101010101" pitchFamily="2" charset="-122"/>
              </a:rPr>
              <a:t>17.公民的权利和义务相互依存、相互促进。任何公民享有宪法和法律规定的权利，同时必须履行宪法和法律规定的义务。法定义务必须履行，违反义务须担责。</a:t>
            </a:r>
          </a:p>
          <a:p>
            <a:pPr algn="l">
              <a:lnSpc>
                <a:spcPct val="150000"/>
              </a:lnSpc>
              <a:buNone/>
            </a:pPr>
            <a:r>
              <a:rPr sz="2300" b="1" dirty="0">
                <a:latin typeface="宋体" panose="02010600030101010101" pitchFamily="2" charset="-122"/>
                <a:ea typeface="宋体" panose="02010600030101010101" pitchFamily="2" charset="-122"/>
              </a:rPr>
              <a:t>18.国家和社会治理需要法律和道德共同发挥作用，法律与道德相辅相成，法治与德治相得益彰。</a:t>
            </a:r>
          </a:p>
          <a:p>
            <a:pPr algn="l">
              <a:lnSpc>
                <a:spcPct val="150000"/>
              </a:lnSpc>
              <a:buNone/>
            </a:pPr>
            <a:r>
              <a:rPr sz="2300" b="1" dirty="0">
                <a:latin typeface="宋体" panose="02010600030101010101" pitchFamily="2" charset="-122"/>
                <a:ea typeface="宋体" panose="02010600030101010101" pitchFamily="2" charset="-122"/>
              </a:rPr>
              <a:t>19.我们要依法行使权利。公民在行使自由和权利的时候，不得损害国家的、社会的、集体的利益和其他公民的合法的自由和权利。公民行使权利应按照法定程序，按照规定的活动方式、步骤和过程进行。维护权利的方式，包括协商、调解、仲裁和诉讼等。</a:t>
            </a:r>
          </a:p>
          <a:p>
            <a:pPr algn="l">
              <a:lnSpc>
                <a:spcPct val="150000"/>
              </a:lnSpc>
              <a:buNone/>
            </a:pPr>
            <a:r>
              <a:rPr sz="2300" b="1" dirty="0">
                <a:latin typeface="宋体" panose="02010600030101010101" pitchFamily="2" charset="-122"/>
                <a:ea typeface="宋体" panose="02010600030101010101" pitchFamily="2" charset="-122"/>
              </a:rPr>
              <a:t>20.在我国，政府的权力来源于人民，政府的宗旨是为人民服务，政府工作要对人民负责，为人民谋利益。</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260" y="2359025"/>
            <a:ext cx="10527030" cy="3415030"/>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1.从全国人大常委会审议通过一系列法律法规中，你能得出哪些结论？</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(1)全国人大常委会行使国家立法权。</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(2)我国坚持全面依法治国的基本方略，建设法治中国。</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(3)我国坚持厉行法治，推进科学立法。</a:t>
            </a: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rPr>
              <a:t>(4)法律由国家制定或认可。</a:t>
            </a:r>
          </a:p>
          <a:p>
            <a:pPr>
              <a:lnSpc>
                <a:spcPct val="150000"/>
              </a:lnSpc>
              <a:spcAft>
                <a:spcPts val="0"/>
              </a:spcAft>
            </a:pP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219835"/>
            <a:ext cx="10748010" cy="3969385"/>
          </a:xfrm>
          <a:prstGeom prst="rect">
            <a:avLst/>
          </a:prstGeom>
          <a:noFill/>
        </p:spPr>
        <p:txBody>
          <a:bodyPr wrap="square" rtlCol="0" anchor="t">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2.《中华人民共和国行政处罚法》第一条中“根据宪法，制定本法”体现了哪些道理？</a:t>
            </a: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(1)宪法是国家的根本法，是治国安邦的总章程。</a:t>
            </a:r>
            <a:endPar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endParaRP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(2)宪法在国家法律体系中具有最高的法律地位、法律权威、法律效力。</a:t>
            </a:r>
            <a:endPar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endParaRPr>
          </a:p>
          <a:p>
            <a:pPr>
              <a:lnSpc>
                <a:spcPct val="150000"/>
              </a:lnSpc>
              <a:spcAft>
                <a:spcPts val="0"/>
              </a:spcAft>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(3)宪法是其他法律的立法基础和立法依据。普通法律不得与宪法的原则和精神相违背。</a:t>
            </a:r>
          </a:p>
          <a:p>
            <a:pPr algn="l">
              <a:lnSpc>
                <a:spcPct val="150000"/>
              </a:lnSpc>
              <a:spcAft>
                <a:spcPts val="0"/>
              </a:spcAft>
              <a:buNone/>
            </a:pP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4050" y="1781810"/>
            <a:ext cx="10883900" cy="3415030"/>
          </a:xfrm>
          <a:prstGeom prst="rect">
            <a:avLst/>
          </a:prstGeom>
          <a:noFill/>
        </p:spPr>
        <p:txBody>
          <a:bodyPr wrap="square" rtlCol="0" anchor="t">
            <a:spAutoFit/>
          </a:bodyPr>
          <a:lstStyle/>
          <a:p>
            <a:pPr algn="l">
              <a:lnSpc>
                <a:spcPct val="150000"/>
              </a:lnSpc>
              <a:spcAft>
                <a:spcPts val="0"/>
              </a:spcAft>
              <a:buNone/>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3.一系列新法的实施对我们有什么重要作用？</a:t>
            </a:r>
            <a:endPar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(1)有利于规范我们的行为，让我们懂得在社会生活中可以做什么，应当做什么、不应当做什么；为我们评判自己和他人的行为提供了准绳，指引、教育我们向善。</a:t>
            </a:r>
            <a:endPar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endParaRPr>
          </a:p>
          <a:p>
            <a:pPr algn="l">
              <a:lnSpc>
                <a:spcPct val="150000"/>
              </a:lnSpc>
              <a:spcAft>
                <a:spcPts val="0"/>
              </a:spcAft>
              <a:buNone/>
            </a:pPr>
            <a:r>
              <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sym typeface="+mn-ea"/>
              </a:rPr>
              <a:t>(2)有利于解决纠纷和制裁违法犯罪，惩恶扬善、伸张正义，维护我们的合法权益，为我们的成长和发展提供安全、健康、有序的社会环境。</a:t>
            </a:r>
            <a:endParaRPr lang="zh-CN" altLang="en-US" sz="2400" b="1" dirty="0" smtClean="0">
              <a:solidFill>
                <a:srgbClr val="000000"/>
              </a:solidFill>
              <a:latin typeface="楷体_GB2312" panose="02010609030101010101" charset="-122"/>
              <a:ea typeface="楷体_GB2312" panose="02010609030101010101"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0410" y="1473200"/>
            <a:ext cx="10711815" cy="507746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4</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热点</a:t>
            </a:r>
            <a:r>
              <a:rPr lang="en-US" altLang="zh-CN" sz="2400" b="1">
                <a:solidFill>
                  <a:srgbClr val="000000"/>
                </a:solidFill>
                <a:latin typeface="宋体" panose="02010600030101010101" pitchFamily="2" charset="-122"/>
                <a:ea typeface="宋体" panose="02010600030101010101" pitchFamily="2" charset="-122"/>
                <a:cs typeface="NEU-BZ-S92" charset="0"/>
              </a:rPr>
              <a:t>3</a:t>
            </a:r>
            <a:r>
              <a:rPr lang="zh-CN" altLang="en-US" sz="2400" b="1">
                <a:solidFill>
                  <a:srgbClr val="000000"/>
                </a:solidFill>
                <a:latin typeface="宋体" panose="02010600030101010101" pitchFamily="2" charset="-122"/>
                <a:ea typeface="宋体" panose="02010600030101010101" pitchFamily="2" charset="-122"/>
                <a:cs typeface="方正书宋_GBK" charset="0"/>
              </a:rPr>
              <a:t>杨克勤被依法处罚证明了哪些观点</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1</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公民在法律面前一律平等</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任何人都没有超越法律的特权。</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2</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法律对全体社会成员具有普遍约束力。</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3</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任何违法行为都要承担相应的法律责任</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受到一定的法律制裁。</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4</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我国坚持全面依法治国的基本方略</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推进公正司法。</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5</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国家权力必须在宪法和法律允许的范围内行使。</a:t>
            </a:r>
            <a:endParaRPr lang="zh-CN" altLang="en-US" sz="2400" b="1">
              <a:solidFill>
                <a:srgbClr val="000000"/>
              </a:solidFill>
              <a:latin typeface="楷体_GB2312" panose="02010609030101010101" charset="-122"/>
              <a:ea typeface="楷体_GB2312" panose="02010609030101010101" charset="-122"/>
              <a:cs typeface="NEU-F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5</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据热点</a:t>
            </a:r>
            <a:r>
              <a:rPr lang="en-US" altLang="zh-CN" sz="2400" b="1">
                <a:solidFill>
                  <a:srgbClr val="000000"/>
                </a:solidFill>
                <a:latin typeface="宋体" panose="02010600030101010101" pitchFamily="2" charset="-122"/>
                <a:ea typeface="宋体" panose="02010600030101010101" pitchFamily="2" charset="-122"/>
                <a:cs typeface="NEU-BZ-S92" charset="0"/>
              </a:rPr>
              <a:t>3</a:t>
            </a:r>
            <a:r>
              <a:rPr lang="zh-CN" altLang="en-US" sz="2400" b="1">
                <a:solidFill>
                  <a:srgbClr val="000000"/>
                </a:solidFill>
                <a:latin typeface="宋体" panose="02010600030101010101" pitchFamily="2" charset="-122"/>
                <a:ea typeface="宋体" panose="02010600030101010101" pitchFamily="2" charset="-122"/>
                <a:cs typeface="方正书宋_GBK" charset="0"/>
              </a:rPr>
              <a:t>推断杨克勤走上犯罪道路的原因。</a:t>
            </a:r>
            <a:endParaRPr lang="zh-CN" altLang="en-US"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方正楷体_GBK" charset="0"/>
              </a:rPr>
              <a:t>法律意识淡薄</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利用手中的权力以权谋私</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没有依法行使职权</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没有制约和监督他的权力</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没有自觉履行法定义务</a:t>
            </a:r>
            <a:r>
              <a:rPr lang="en-US" altLang="zh-CN" sz="2400" b="1">
                <a:solidFill>
                  <a:srgbClr val="000000"/>
                </a:solidFill>
                <a:latin typeface="楷体_GB2312" panose="02010609030101010101" charset="-122"/>
                <a:ea typeface="楷体_GB2312" panose="02010609030101010101" charset="-122"/>
                <a:cs typeface="方正楷体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等等。</a:t>
            </a:r>
            <a:endParaRPr lang="zh-CN" altLang="en-US" sz="2400" b="1">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4550" y="1721485"/>
            <a:ext cx="10503535"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6</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热点</a:t>
            </a:r>
            <a:r>
              <a:rPr lang="en-US" altLang="zh-CN" sz="2400" b="1">
                <a:solidFill>
                  <a:srgbClr val="000000"/>
                </a:solidFill>
                <a:latin typeface="宋体" panose="02010600030101010101" pitchFamily="2" charset="-122"/>
                <a:ea typeface="宋体" panose="02010600030101010101" pitchFamily="2" charset="-122"/>
                <a:cs typeface="NEU-BZ-S92" charset="0"/>
              </a:rPr>
              <a:t>3</a:t>
            </a:r>
            <a:r>
              <a:rPr lang="zh-CN" altLang="en-US" sz="2400" b="1">
                <a:solidFill>
                  <a:srgbClr val="000000"/>
                </a:solidFill>
                <a:latin typeface="宋体" panose="02010600030101010101" pitchFamily="2" charset="-122"/>
                <a:ea typeface="宋体" panose="02010600030101010101" pitchFamily="2" charset="-122"/>
                <a:cs typeface="方正书宋_GBK" charset="0"/>
              </a:rPr>
              <a:t>法院依法对杨克勤作出相应处罚</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传递出了哪些法律信息</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1</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我国法律通过制裁违法犯罪</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惩恶扬善、伸张正义</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维护公民的合法权益。</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2</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法律是由国家强制力保证实施的</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对全体社会成员具有普遍约束力。</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3</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我国实行全面依法治国基本方略</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坚持严格执法、公正司法。</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4</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任何违法行为都要受到法律制裁</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承担相应的法律责任。</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5</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每一个司法案件都体现公平正义。</a:t>
            </a:r>
            <a:endParaRPr lang="zh-CN" altLang="en-US" sz="2400" b="1">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4240" y="1588770"/>
            <a:ext cx="10383520" cy="4523105"/>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7</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从道德的角度对热点</a:t>
            </a:r>
            <a:r>
              <a:rPr lang="en-US" altLang="zh-CN" sz="2400" b="1">
                <a:solidFill>
                  <a:srgbClr val="000000"/>
                </a:solidFill>
                <a:latin typeface="宋体" panose="02010600030101010101" pitchFamily="2" charset="-122"/>
                <a:ea typeface="宋体" panose="02010600030101010101" pitchFamily="2" charset="-122"/>
                <a:cs typeface="NEU-BZ-S92" charset="0"/>
              </a:rPr>
              <a:t>4</a:t>
            </a:r>
            <a:r>
              <a:rPr lang="zh-CN" altLang="en-US" sz="2400" b="1">
                <a:solidFill>
                  <a:srgbClr val="000000"/>
                </a:solidFill>
                <a:latin typeface="宋体" panose="02010600030101010101" pitchFamily="2" charset="-122"/>
                <a:ea typeface="宋体" panose="02010600030101010101" pitchFamily="2" charset="-122"/>
                <a:cs typeface="方正书宋_GBK" charset="0"/>
              </a:rPr>
              <a:t>中的行为人进行谴责</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应谴责他们什么</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方正楷体_GBK" charset="0"/>
              </a:rPr>
              <a:t>不尊重他人</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败坏社会风气</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影响社会和谐</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缺乏正义感</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缺乏责任感</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践踏规则</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损人利己</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等等。</a:t>
            </a:r>
            <a:endParaRPr lang="zh-CN" altLang="en-US" sz="2400" b="1">
              <a:solidFill>
                <a:srgbClr val="000000"/>
              </a:solidFill>
              <a:latin typeface="楷体_GB2312" panose="02010609030101010101" charset="-122"/>
              <a:ea typeface="楷体_GB2312" panose="02010609030101010101" charset="-122"/>
              <a:cs typeface="NEU-F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8</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热点</a:t>
            </a:r>
            <a:r>
              <a:rPr lang="en-US" altLang="zh-CN" sz="2400" b="1">
                <a:solidFill>
                  <a:srgbClr val="000000"/>
                </a:solidFill>
                <a:latin typeface="宋体" panose="02010600030101010101" pitchFamily="2" charset="-122"/>
                <a:ea typeface="宋体" panose="02010600030101010101" pitchFamily="2" charset="-122"/>
                <a:cs typeface="NEU-BZ-S92" charset="0"/>
              </a:rPr>
              <a:t>4</a:t>
            </a:r>
            <a:r>
              <a:rPr lang="zh-CN" altLang="en-US" sz="2400" b="1">
                <a:solidFill>
                  <a:srgbClr val="000000"/>
                </a:solidFill>
                <a:latin typeface="宋体" panose="02010600030101010101" pitchFamily="2" charset="-122"/>
                <a:ea typeface="宋体" panose="02010600030101010101" pitchFamily="2" charset="-122"/>
                <a:cs typeface="方正书宋_GBK" charset="0"/>
              </a:rPr>
              <a:t>中的行为人会受到法律的处罚</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请说明理由。</a:t>
            </a:r>
            <a:endParaRPr lang="zh-CN" altLang="en-US"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1</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我国法律体现并维护公民的合法权益。</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2</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我国坚持全面依法治国的基本方略。</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3</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对违法者依法处罚</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是法治的价值追求。</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4</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国家机关依法行使职权</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等等。</a:t>
            </a:r>
            <a:endParaRPr lang="zh-CN" altLang="en-US" sz="2400" b="1">
              <a:latin typeface="楷体_GB2312" panose="02010609030101010101" charset="-122"/>
              <a:ea typeface="楷体_GB2312" panose="0201060903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91235" y="1664970"/>
            <a:ext cx="10210165" cy="3415030"/>
          </a:xfrm>
          <a:prstGeom prst="rect">
            <a:avLst/>
          </a:prstGeom>
          <a:noFill/>
          <a:ln w="9525">
            <a:noFill/>
          </a:ln>
        </p:spPr>
        <p:txBody>
          <a:bodyPr wrap="square">
            <a:spAutoFit/>
          </a:bodyPr>
          <a:lstStyle/>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9</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热点</a:t>
            </a:r>
            <a:r>
              <a:rPr lang="en-US" altLang="zh-CN" sz="2400" b="1">
                <a:solidFill>
                  <a:srgbClr val="000000"/>
                </a:solidFill>
                <a:latin typeface="宋体" panose="02010600030101010101" pitchFamily="2" charset="-122"/>
                <a:ea typeface="宋体" panose="02010600030101010101" pitchFamily="2" charset="-122"/>
                <a:cs typeface="NEU-BZ-S92" charset="0"/>
              </a:rPr>
              <a:t>2</a:t>
            </a:r>
            <a:r>
              <a:rPr lang="zh-CN" altLang="en-US" sz="2400" b="1">
                <a:solidFill>
                  <a:srgbClr val="000000"/>
                </a:solidFill>
                <a:latin typeface="宋体" panose="02010600030101010101" pitchFamily="2" charset="-122"/>
                <a:ea typeface="宋体" panose="02010600030101010101" pitchFamily="2" charset="-122"/>
                <a:cs typeface="方正书宋_GBK"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3</a:t>
            </a:r>
            <a:r>
              <a:rPr lang="zh-CN" altLang="en-US" sz="2400" b="1">
                <a:solidFill>
                  <a:srgbClr val="000000"/>
                </a:solidFill>
                <a:latin typeface="宋体" panose="02010600030101010101" pitchFamily="2" charset="-122"/>
                <a:ea typeface="宋体" panose="02010600030101010101" pitchFamily="2" charset="-122"/>
                <a:cs typeface="方正书宋_GBK" charset="0"/>
              </a:rPr>
              <a:t>、</a:t>
            </a:r>
            <a:r>
              <a:rPr lang="en-US" altLang="zh-CN" sz="2400" b="1">
                <a:solidFill>
                  <a:srgbClr val="000000"/>
                </a:solidFill>
                <a:latin typeface="宋体" panose="02010600030101010101" pitchFamily="2" charset="-122"/>
                <a:ea typeface="宋体" panose="02010600030101010101" pitchFamily="2" charset="-122"/>
                <a:cs typeface="NEU-BZ-S92" charset="0"/>
              </a:rPr>
              <a:t>4</a:t>
            </a:r>
            <a:r>
              <a:rPr lang="zh-CN" altLang="en-US" sz="2400" b="1">
                <a:solidFill>
                  <a:srgbClr val="000000"/>
                </a:solidFill>
                <a:latin typeface="宋体" panose="02010600030101010101" pitchFamily="2" charset="-122"/>
                <a:ea typeface="宋体" panose="02010600030101010101" pitchFamily="2" charset="-122"/>
                <a:cs typeface="方正书宋_GBK" charset="0"/>
              </a:rPr>
              <a:t>对违法犯罪分子的处罚体现了公正的要求</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请简要说明。</a:t>
            </a:r>
            <a:endParaRPr lang="zh-CN" altLang="en-US"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zh-CN" altLang="en-US" sz="2400" b="1">
                <a:solidFill>
                  <a:srgbClr val="000000"/>
                </a:solidFill>
                <a:latin typeface="楷体_GB2312" panose="02010609030101010101" charset="-122"/>
                <a:ea typeface="楷体_GB2312" panose="02010609030101010101" charset="-122"/>
                <a:cs typeface="方正楷体_GBK" charset="0"/>
              </a:rPr>
              <a:t>违法犯罪分子依法受到制裁</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体现了公正的要求</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公民权利、社会秩序依法得到保护</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体现了公正的要求</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维护了社会秩序</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体现了公正的要求。</a:t>
            </a:r>
            <a:endParaRPr lang="zh-CN" altLang="en-US" sz="2400" b="1">
              <a:solidFill>
                <a:srgbClr val="000000"/>
              </a:solidFill>
              <a:latin typeface="楷体_GB2312" panose="02010609030101010101" charset="-122"/>
              <a:ea typeface="楷体_GB2312" panose="02010609030101010101" charset="-122"/>
              <a:cs typeface="NEU-FZ-S92" charset="0"/>
            </a:endParaRPr>
          </a:p>
          <a:p>
            <a:pPr indent="0">
              <a:lnSpc>
                <a:spcPct val="150000"/>
              </a:lnSpc>
            </a:pPr>
            <a:r>
              <a:rPr lang="en-US" altLang="zh-CN" sz="2400" b="1">
                <a:solidFill>
                  <a:srgbClr val="000000"/>
                </a:solidFill>
                <a:latin typeface="宋体" panose="02010600030101010101" pitchFamily="2" charset="-122"/>
                <a:ea typeface="宋体" panose="02010600030101010101" pitchFamily="2" charset="-122"/>
                <a:cs typeface="NEU-FZ-S92" charset="0"/>
              </a:rPr>
              <a:t>10</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从法律角度看</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违法者应有的反思是什么</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endParaRPr lang="en-US" altLang="zh-CN"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1</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树立法治意识</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自觉尊法学法守法用法。</a:t>
            </a:r>
          </a:p>
          <a:p>
            <a:pPr indent="0">
              <a:lnSpc>
                <a:spcPct val="15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2</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自觉履行遵守宪法法律的义务</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法律禁止做的坚决不做。</a:t>
            </a:r>
            <a:endParaRPr lang="zh-CN" altLang="en-US" sz="2400" b="1">
              <a:latin typeface="楷体_GB2312" panose="02010609030101010101" charset="-122"/>
              <a:ea typeface="楷体_GB2312" panose="0201060903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7885" y="1343660"/>
            <a:ext cx="10634980" cy="5259070"/>
          </a:xfrm>
          <a:prstGeom prst="rect">
            <a:avLst/>
          </a:prstGeom>
          <a:noFill/>
          <a:ln w="9525">
            <a:noFill/>
          </a:ln>
        </p:spPr>
        <p:txBody>
          <a:bodyPr wrap="square">
            <a:spAutoFit/>
          </a:bodyPr>
          <a:lstStyle/>
          <a:p>
            <a:pPr indent="0">
              <a:lnSpc>
                <a:spcPct val="140000"/>
              </a:lnSpc>
            </a:pPr>
            <a:r>
              <a:rPr lang="en-US" altLang="zh-CN" sz="2400" b="1">
                <a:solidFill>
                  <a:srgbClr val="000000"/>
                </a:solidFill>
                <a:latin typeface="宋体" panose="02010600030101010101" pitchFamily="2" charset="-122"/>
                <a:ea typeface="宋体" panose="02010600030101010101" pitchFamily="2" charset="-122"/>
                <a:cs typeface="NEU-FZ-S92" charset="0"/>
              </a:rPr>
              <a:t>11</a:t>
            </a:r>
            <a:r>
              <a:rPr lang="en-US" altLang="zh-CN" sz="2400" b="1">
                <a:solidFill>
                  <a:srgbClr val="000000"/>
                </a:solidFill>
                <a:latin typeface="宋体" panose="02010600030101010101" pitchFamily="2" charset="-122"/>
                <a:ea typeface="宋体" panose="02010600030101010101" pitchFamily="2" charset="-122"/>
                <a:cs typeface="NEU-BZ-S92"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厉行法治</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建设法治中国</a:t>
            </a:r>
            <a:r>
              <a:rPr lang="en-US" altLang="zh-CN" sz="2400" b="1">
                <a:solidFill>
                  <a:srgbClr val="000000"/>
                </a:solidFill>
                <a:latin typeface="宋体" panose="02010600030101010101" pitchFamily="2" charset="-122"/>
                <a:ea typeface="宋体" panose="02010600030101010101" pitchFamily="2" charset="-122"/>
                <a:cs typeface="方正书宋_GBK" charset="0"/>
              </a:rPr>
              <a:t>，</a:t>
            </a:r>
            <a:r>
              <a:rPr lang="zh-CN" altLang="en-US" sz="2400" b="1">
                <a:solidFill>
                  <a:srgbClr val="000000"/>
                </a:solidFill>
                <a:latin typeface="宋体" panose="02010600030101010101" pitchFamily="2" charset="-122"/>
                <a:ea typeface="宋体" panose="02010600030101010101" pitchFamily="2" charset="-122"/>
                <a:cs typeface="方正书宋_GBK" charset="0"/>
              </a:rPr>
              <a:t>请你出谋划策。</a:t>
            </a:r>
            <a:endParaRPr lang="zh-CN" altLang="en-US" sz="2400" b="1">
              <a:solidFill>
                <a:srgbClr val="000000"/>
              </a:solidFill>
              <a:latin typeface="宋体" panose="02010600030101010101" pitchFamily="2" charset="-122"/>
              <a:ea typeface="宋体" panose="02010600030101010101" pitchFamily="2" charset="-122"/>
              <a:cs typeface="方正楷体_GBK" charset="0"/>
            </a:endParaRPr>
          </a:p>
          <a:p>
            <a:pPr indent="0">
              <a:lnSpc>
                <a:spcPct val="14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1</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国家</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科学立法</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制定并完善相关法律法规</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建立起具有中国特色社会主义的法治体系</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提高立法质量</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保障广大人民群众的合法权益。</a:t>
            </a:r>
          </a:p>
          <a:p>
            <a:pPr indent="0">
              <a:lnSpc>
                <a:spcPct val="14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2</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执法部门</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严格执法</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严厉打击违法犯罪行为</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不徇私枉法</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不得有超越宪法法律的特权。</a:t>
            </a:r>
          </a:p>
          <a:p>
            <a:pPr indent="0">
              <a:lnSpc>
                <a:spcPct val="14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3</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司法部门</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公正司法</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维护法律的权威和尊严</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维护社会的公平正义</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让权力在法治框架下运行</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切实维护广大人民群众的合法权益。</a:t>
            </a:r>
          </a:p>
          <a:p>
            <a:pPr indent="0">
              <a:lnSpc>
                <a:spcPct val="140000"/>
              </a:lnSpc>
            </a:pPr>
            <a:r>
              <a:rPr lang="en-US" altLang="zh-CN" sz="2400" b="1">
                <a:solidFill>
                  <a:srgbClr val="000000"/>
                </a:solidFill>
                <a:latin typeface="楷体_GB2312" panose="02010609030101010101" charset="-122"/>
                <a:ea typeface="楷体_GB2312" panose="02010609030101010101" charset="-122"/>
                <a:cs typeface="方正楷体_GBK" charset="0"/>
              </a:rPr>
              <a:t>(</a:t>
            </a:r>
            <a:r>
              <a:rPr lang="en-US" altLang="zh-CN" sz="2400" b="1">
                <a:solidFill>
                  <a:srgbClr val="000000"/>
                </a:solidFill>
                <a:latin typeface="楷体_GB2312" panose="02010609030101010101" charset="-122"/>
                <a:ea typeface="楷体_GB2312" panose="02010609030101010101" charset="-122"/>
                <a:cs typeface="NEU-BZ-S92" charset="0"/>
              </a:rPr>
              <a:t>4</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公民（青少年）</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要增强尊法学法守法用法意识</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弘扬法治精神</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强化规则意识</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树立正确的权利义务观念</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依法行使权利</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自觉履行义务</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不侵害他人的合法权益</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懂得依法维护自己的合法权益。</a:t>
            </a:r>
            <a:endParaRPr lang="zh-CN" altLang="en-US" sz="2400" b="1">
              <a:latin typeface="楷体_GB2312" panose="02010609030101010101" charset="-122"/>
              <a:ea typeface="楷体_GB2312" panose="0201060903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数据共享  热点聚焦</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sp>
        <p:nvSpPr>
          <p:cNvPr id="100" name="文本框 99"/>
          <p:cNvSpPr txBox="1"/>
          <p:nvPr/>
        </p:nvSpPr>
        <p:spPr>
          <a:xfrm>
            <a:off x="654685" y="1682115"/>
            <a:ext cx="10882630" cy="4523105"/>
          </a:xfrm>
          <a:prstGeom prst="rect">
            <a:avLst/>
          </a:prstGeom>
          <a:noFill/>
          <a:ln w="9525">
            <a:noFill/>
          </a:ln>
        </p:spPr>
        <p:txBody>
          <a:bodyPr wrap="square">
            <a:spAutoFit/>
          </a:bodyPr>
          <a:lstStyle/>
          <a:p>
            <a:pPr indent="0" algn="l" fontAlgn="auto">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a:t>
            </a:r>
            <a:r>
              <a:rPr lang="en-US" altLang="zh-CN" sz="2400">
                <a:solidFill>
                  <a:srgbClr val="FF00FF"/>
                </a:solidFill>
                <a:latin typeface="黑体" panose="02010600030101010101" pitchFamily="49" charset="-122"/>
                <a:ea typeface="黑体" panose="02010600030101010101" pitchFamily="49" charset="-122"/>
                <a:cs typeface="NEU-FZ-S92" charset="0"/>
              </a:rPr>
              <a:t>1</a:t>
            </a:r>
            <a:r>
              <a:rPr lang="en-US" altLang="zh-CN" sz="2400">
                <a:solidFill>
                  <a:srgbClr val="FF00FF"/>
                </a:solidFill>
                <a:latin typeface="黑体" panose="02010600030101010101" pitchFamily="49" charset="-122"/>
                <a:ea typeface="黑体" panose="02010600030101010101" pitchFamily="49" charset="-122"/>
                <a:cs typeface="方正黑体_GBK" charset="0"/>
              </a:rPr>
              <a:t>：</a:t>
            </a:r>
            <a:r>
              <a:rPr lang="zh-CN" altLang="en-US" sz="2400">
                <a:solidFill>
                  <a:srgbClr val="FF00FF"/>
                </a:solidFill>
                <a:latin typeface="黑体" panose="02010600030101010101" pitchFamily="49" charset="-122"/>
                <a:ea typeface="黑体" panose="02010600030101010101" pitchFamily="49" charset="-122"/>
                <a:cs typeface="方正黑体_GBK" charset="0"/>
              </a:rPr>
              <a:t>法律法规</a:t>
            </a:r>
            <a:endParaRPr lang="zh-CN" altLang="en-US" sz="2400">
              <a:solidFill>
                <a:srgbClr val="000000"/>
              </a:solidFill>
              <a:latin typeface="黑体" panose="02010600030101010101" pitchFamily="49" charset="-122"/>
              <a:ea typeface="黑体" panose="02010600030101010101" pitchFamily="49" charset="-122"/>
              <a:cs typeface="NEU-BZ-S92" charset="0"/>
            </a:endParaRPr>
          </a:p>
          <a:p>
            <a:pPr indent="457200" algn="l" fontAlgn="auto">
              <a:lnSpc>
                <a:spcPct val="150000"/>
              </a:lnSpc>
            </a:pPr>
            <a:r>
              <a:rPr lang="en-US" altLang="zh-CN" sz="2400" b="0">
                <a:solidFill>
                  <a:srgbClr val="000000"/>
                </a:solidFill>
                <a:latin typeface="宋体" panose="02010600030101010101" pitchFamily="2" charset="-122"/>
                <a:ea typeface="宋体" panose="02010600030101010101" pitchFamily="2" charset="-122"/>
                <a:cs typeface="NEU-BZ-S92" charset="0"/>
              </a:rPr>
              <a:t> 2021</a:t>
            </a:r>
            <a:r>
              <a:rPr lang="zh-CN" altLang="en-US" sz="2400" b="0">
                <a:solidFill>
                  <a:srgbClr val="000000"/>
                </a:solidFill>
                <a:latin typeface="宋体" panose="02010600030101010101" pitchFamily="2" charset="-122"/>
                <a:ea typeface="宋体" panose="02010600030101010101" pitchFamily="2" charset="-122"/>
                <a:cs typeface="方正书宋_GBK" charset="0"/>
              </a:rPr>
              <a:t>年</a:t>
            </a:r>
            <a:r>
              <a:rPr lang="en-US" altLang="zh-CN" sz="2400" b="0">
                <a:solidFill>
                  <a:srgbClr val="000000"/>
                </a:solidFill>
                <a:latin typeface="宋体" panose="02010600030101010101" pitchFamily="2" charset="-122"/>
                <a:ea typeface="宋体" panose="02010600030101010101" pitchFamily="2" charset="-122"/>
                <a:cs typeface="NEU-BZ-S92" charset="0"/>
              </a:rPr>
              <a:t>6</a:t>
            </a:r>
            <a:r>
              <a:rPr lang="zh-CN" altLang="en-US" sz="2400" b="0">
                <a:solidFill>
                  <a:srgbClr val="000000"/>
                </a:solidFill>
                <a:latin typeface="宋体" panose="02010600030101010101" pitchFamily="2" charset="-122"/>
                <a:ea typeface="宋体" panose="02010600030101010101" pitchFamily="2" charset="-122"/>
                <a:cs typeface="方正书宋_GBK" charset="0"/>
              </a:rPr>
              <a:t>月</a:t>
            </a:r>
            <a:r>
              <a:rPr lang="en-US" altLang="zh-CN" sz="2400" b="0">
                <a:solidFill>
                  <a:srgbClr val="000000"/>
                </a:solidFill>
                <a:latin typeface="宋体" panose="02010600030101010101" pitchFamily="2" charset="-122"/>
                <a:ea typeface="宋体" panose="02010600030101010101" pitchFamily="2" charset="-122"/>
                <a:cs typeface="NEU-BZ-S92" charset="0"/>
              </a:rPr>
              <a:t>7</a:t>
            </a:r>
            <a:r>
              <a:rPr lang="zh-CN" altLang="en-US" sz="2400" b="0">
                <a:solidFill>
                  <a:srgbClr val="000000"/>
                </a:solidFill>
                <a:latin typeface="宋体" panose="02010600030101010101" pitchFamily="2" charset="-122"/>
                <a:ea typeface="宋体" panose="02010600030101010101" pitchFamily="2" charset="-122"/>
                <a:cs typeface="方正书宋_GBK" charset="0"/>
              </a:rPr>
              <a:t>日至</a:t>
            </a: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zh-CN" altLang="en-US" sz="2400" b="0">
                <a:solidFill>
                  <a:srgbClr val="000000"/>
                </a:solidFill>
                <a:latin typeface="宋体" panose="02010600030101010101" pitchFamily="2" charset="-122"/>
                <a:ea typeface="宋体" panose="02010600030101010101" pitchFamily="2" charset="-122"/>
                <a:cs typeface="方正书宋_GBK" charset="0"/>
              </a:rPr>
              <a:t>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十三届全国人大常委会第二十九次会议在北京举行。十三届全国人大常委会第二十九次会议审议通过了数据安全法、海南自由贸易港法、军人地位和权益保障法、新修订军事设施保护法、印花税法、反外国制裁法等多部法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审议通过了国务院关于提请审议职业教育法修订草案的议案、关于提请审议审计法修正草案的议案等多部法律草案。</a:t>
            </a:r>
            <a:r>
              <a:rPr lang="en-US" altLang="zh-CN" sz="2400" b="0">
                <a:solidFill>
                  <a:srgbClr val="000000"/>
                </a:solidFill>
                <a:latin typeface="宋体" panose="02010600030101010101" pitchFamily="2" charset="-122"/>
                <a:ea typeface="宋体" panose="02010600030101010101" pitchFamily="2" charset="-122"/>
                <a:cs typeface="NEU-BZ-S92" charset="0"/>
              </a:rPr>
              <a:t>8</a:t>
            </a:r>
            <a:r>
              <a:rPr lang="zh-CN" altLang="en-US" sz="2400" b="0">
                <a:solidFill>
                  <a:srgbClr val="000000"/>
                </a:solidFill>
                <a:latin typeface="宋体" panose="02010600030101010101" pitchFamily="2" charset="-122"/>
                <a:ea typeface="宋体" panose="02010600030101010101" pitchFamily="2" charset="-122"/>
                <a:cs typeface="方正书宋_GBK" charset="0"/>
              </a:rPr>
              <a:t>月</a:t>
            </a:r>
            <a:r>
              <a:rPr lang="en-US" altLang="zh-CN" sz="2400" b="0">
                <a:solidFill>
                  <a:srgbClr val="000000"/>
                </a:solidFill>
                <a:latin typeface="宋体" panose="02010600030101010101" pitchFamily="2" charset="-122"/>
                <a:ea typeface="宋体" panose="02010600030101010101" pitchFamily="2" charset="-122"/>
                <a:cs typeface="NEU-BZ-S92" charset="0"/>
              </a:rPr>
              <a:t>17</a:t>
            </a:r>
            <a:r>
              <a:rPr lang="zh-CN" altLang="en-US" sz="2400" b="0">
                <a:solidFill>
                  <a:srgbClr val="000000"/>
                </a:solidFill>
                <a:latin typeface="宋体" panose="02010600030101010101" pitchFamily="2" charset="-122"/>
                <a:ea typeface="宋体" panose="02010600030101010101" pitchFamily="2" charset="-122"/>
                <a:cs typeface="方正书宋_GBK" charset="0"/>
              </a:rPr>
              <a:t>日至</a:t>
            </a:r>
            <a:r>
              <a:rPr lang="en-US" altLang="zh-CN" sz="2400" b="0">
                <a:solidFill>
                  <a:srgbClr val="000000"/>
                </a:solidFill>
                <a:latin typeface="宋体" panose="02010600030101010101" pitchFamily="2" charset="-122"/>
                <a:ea typeface="宋体" panose="02010600030101010101" pitchFamily="2" charset="-122"/>
                <a:cs typeface="NEU-BZ-S92" charset="0"/>
              </a:rPr>
              <a:t>20</a:t>
            </a:r>
            <a:r>
              <a:rPr lang="zh-CN" altLang="en-US" sz="2400" b="0">
                <a:solidFill>
                  <a:srgbClr val="000000"/>
                </a:solidFill>
                <a:latin typeface="宋体" panose="02010600030101010101" pitchFamily="2" charset="-122"/>
                <a:ea typeface="宋体" panose="02010600030101010101" pitchFamily="2" charset="-122"/>
                <a:cs typeface="方正书宋_GBK" charset="0"/>
              </a:rPr>
              <a:t>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十三届全国人大常委会第三十次会议在北京举行。十三届全国人大常委会第三十次会议审议个人信息保护法草案、监察官法草案、法律援助法草案、医师法草案、兵役</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数据分类  题组演练</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68045" y="2005330"/>
            <a:ext cx="10565765" cy="4523105"/>
          </a:xfrm>
          <a:prstGeom prst="rect">
            <a:avLst/>
          </a:prstGeom>
          <a:noFill/>
          <a:ln w="9525">
            <a:noFill/>
          </a:ln>
        </p:spPr>
        <p:txBody>
          <a:bodyPr wrap="square">
            <a:spAutoFit/>
          </a:bodyPr>
          <a:lstStyle/>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1.十三届全国人大常委会第二十九次会议审议通过了数据安全法、海南自由贸易港法、军人地位和权益保障法、新修订军事设施保护法、印花税法、反外国制裁法等多部法律；这说明</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①法律由国家制定或认可</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②法律具有普遍约束力</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③我国不断完善法律制度</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④全国人大拥有立法权</a:t>
            </a:r>
          </a:p>
          <a:p>
            <a:pPr indent="0">
              <a:lnSpc>
                <a:spcPct val="150000"/>
              </a:lnSpc>
            </a:pPr>
            <a:r>
              <a:rPr sz="2400" b="1">
                <a:solidFill>
                  <a:srgbClr val="000000"/>
                </a:solidFill>
                <a:latin typeface="宋体" panose="02010600030101010101" pitchFamily="2" charset="-122"/>
                <a:ea typeface="宋体" panose="02010600030101010101" pitchFamily="2" charset="-122"/>
                <a:cs typeface="宋体" panose="02010600030101010101" pitchFamily="2" charset="-122"/>
              </a:rPr>
              <a:t>A.①②③　　B.①②④    C.①③④	D.②③④</a:t>
            </a:r>
          </a:p>
        </p:txBody>
      </p:sp>
      <p:sp>
        <p:nvSpPr>
          <p:cNvPr id="8" name="矩形 7"/>
          <p:cNvSpPr/>
          <p:nvPr/>
        </p:nvSpPr>
        <p:spPr>
          <a:xfrm flipH="1">
            <a:off x="5684520" y="327152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7690" y="1346835"/>
            <a:ext cx="10541635" cy="5077460"/>
          </a:xfrm>
          <a:prstGeom prst="rect">
            <a:avLst/>
          </a:prstGeom>
          <a:noFill/>
          <a:ln w="9525">
            <a:noFill/>
          </a:ln>
        </p:spPr>
        <p:txBody>
          <a:bodyPr wrap="square">
            <a:spAutoFit/>
          </a:bodyPr>
          <a:lstStyle/>
          <a:p>
            <a:pPr indent="266700">
              <a:lnSpc>
                <a:spcPct val="150000"/>
              </a:lnSpc>
            </a:pPr>
            <a:r>
              <a:rPr sz="2400" b="1">
                <a:solidFill>
                  <a:srgbClr val="000000"/>
                </a:solidFill>
                <a:latin typeface="宋体" panose="02010600030101010101" pitchFamily="2" charset="-122"/>
                <a:ea typeface="宋体" panose="02010600030101010101" pitchFamily="2" charset="-122"/>
              </a:rPr>
              <a:t>2.2021年2月，唐某某发布了诋毁卫国戍边英雄的言论。秦皇岛市公安局依据《中华人民共和治安管理处罚法》对其作出了行政拘留15日的处罚。这表明</a:t>
            </a:r>
            <a:r>
              <a:rPr lang="zh-CN" sz="2400" b="1">
                <a:solidFill>
                  <a:srgbClr val="000000"/>
                </a:solidFill>
                <a:latin typeface="宋体" panose="02010600030101010101" pitchFamily="2" charset="-122"/>
                <a:ea typeface="宋体" panose="02010600030101010101" pitchFamily="2" charset="-122"/>
              </a:rPr>
              <a:t>（</a:t>
            </a:r>
            <a:r>
              <a:rPr sz="2400" b="1">
                <a:solidFill>
                  <a:srgbClr val="000000"/>
                </a:solidFill>
                <a:latin typeface="宋体" panose="02010600030101010101" pitchFamily="2" charset="-122"/>
                <a:ea typeface="宋体" panose="02010600030101010101" pitchFamily="2" charset="-122"/>
              </a:rPr>
              <a:t>　　</a:t>
            </a:r>
            <a:r>
              <a:rPr lang="zh-CN" sz="2400" b="1">
                <a:solidFill>
                  <a:srgbClr val="000000"/>
                </a:solidFill>
                <a:latin typeface="宋体" panose="02010600030101010101" pitchFamily="2" charset="-122"/>
                <a:ea typeface="宋体" panose="02010600030101010101" pitchFamily="2" charset="-122"/>
              </a:rPr>
              <a:t>）</a:t>
            </a:r>
          </a:p>
          <a:p>
            <a:pPr indent="266700">
              <a:lnSpc>
                <a:spcPct val="150000"/>
              </a:lnSpc>
            </a:pPr>
            <a:r>
              <a:rPr sz="2400" b="1">
                <a:solidFill>
                  <a:srgbClr val="000000"/>
                </a:solidFill>
                <a:latin typeface="宋体" panose="02010600030101010101" pitchFamily="2" charset="-122"/>
                <a:ea typeface="宋体" panose="02010600030101010101" pitchFamily="2" charset="-122"/>
              </a:rPr>
              <a:t>①法律靠国家强制力保证实施</a:t>
            </a:r>
          </a:p>
          <a:p>
            <a:pPr indent="266700">
              <a:lnSpc>
                <a:spcPct val="150000"/>
              </a:lnSpc>
            </a:pPr>
            <a:r>
              <a:rPr sz="2400" b="1">
                <a:solidFill>
                  <a:srgbClr val="000000"/>
                </a:solidFill>
                <a:latin typeface="宋体" panose="02010600030101010101" pitchFamily="2" charset="-122"/>
                <a:ea typeface="宋体" panose="02010600030101010101" pitchFamily="2" charset="-122"/>
              </a:rPr>
              <a:t>②法律是由国家制定或认可的</a:t>
            </a:r>
          </a:p>
          <a:p>
            <a:pPr indent="266700">
              <a:lnSpc>
                <a:spcPct val="150000"/>
              </a:lnSpc>
            </a:pPr>
            <a:r>
              <a:rPr sz="2400" b="1">
                <a:solidFill>
                  <a:srgbClr val="000000"/>
                </a:solidFill>
                <a:latin typeface="宋体" panose="02010600030101010101" pitchFamily="2" charset="-122"/>
                <a:ea typeface="宋体" panose="02010600030101010101" pitchFamily="2" charset="-122"/>
              </a:rPr>
              <a:t>③社会主义道德促进法律的实施</a:t>
            </a:r>
          </a:p>
          <a:p>
            <a:pPr indent="266700">
              <a:lnSpc>
                <a:spcPct val="150000"/>
              </a:lnSpc>
            </a:pPr>
            <a:r>
              <a:rPr sz="2400" b="1">
                <a:solidFill>
                  <a:srgbClr val="000000"/>
                </a:solidFill>
                <a:latin typeface="宋体" panose="02010600030101010101" pitchFamily="2" charset="-122"/>
                <a:ea typeface="宋体" panose="02010600030101010101" pitchFamily="2" charset="-122"/>
              </a:rPr>
              <a:t>④法律通过制裁违法犯罪伸张正义</a:t>
            </a:r>
          </a:p>
          <a:p>
            <a:pPr indent="266700">
              <a:lnSpc>
                <a:spcPct val="150000"/>
              </a:lnSpc>
            </a:pPr>
            <a:r>
              <a:rPr sz="2400" b="1">
                <a:solidFill>
                  <a:srgbClr val="000000"/>
                </a:solidFill>
                <a:latin typeface="宋体" panose="02010600030101010101" pitchFamily="2" charset="-122"/>
                <a:ea typeface="宋体" panose="02010600030101010101" pitchFamily="2" charset="-122"/>
              </a:rPr>
              <a:t>A.①②	B.①④</a:t>
            </a:r>
          </a:p>
          <a:p>
            <a:pPr indent="266700">
              <a:lnSpc>
                <a:spcPct val="150000"/>
              </a:lnSpc>
            </a:pPr>
            <a:r>
              <a:rPr sz="2400" b="1">
                <a:solidFill>
                  <a:srgbClr val="000000"/>
                </a:solidFill>
                <a:latin typeface="宋体" panose="02010600030101010101" pitchFamily="2" charset="-122"/>
                <a:ea typeface="宋体" panose="02010600030101010101" pitchFamily="2" charset="-122"/>
              </a:rPr>
              <a:t>C.①③	D.②③</a:t>
            </a:r>
          </a:p>
        </p:txBody>
      </p:sp>
      <p:sp>
        <p:nvSpPr>
          <p:cNvPr id="8" name="矩形 7"/>
          <p:cNvSpPr/>
          <p:nvPr/>
        </p:nvSpPr>
        <p:spPr>
          <a:xfrm flipH="1">
            <a:off x="1411605" y="262382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52805" y="1359535"/>
            <a:ext cx="10810875" cy="5077460"/>
          </a:xfrm>
          <a:prstGeom prst="rect">
            <a:avLst/>
          </a:prstGeom>
          <a:noFill/>
          <a:ln w="9525">
            <a:noFill/>
          </a:ln>
        </p:spPr>
        <p:txBody>
          <a:bodyPr wrap="square">
            <a:spAutoFit/>
          </a:bodyPr>
          <a:lstStyle/>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3.《中华人民共和国刑法修正案</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十一</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》自2021年3月1日起正式实施，法定最低刑事责任年龄个别下调至12岁，明确在“特定情形、特别程序”前提下，12至14周岁未成年人实施严重暴力犯罪，可追究刑事责任。这说明</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①规范自身行为，不犯罪是人们行为的底线</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②青少年要依法自律，违反法律的事情坚决不做</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③国家权力机关推进科学立法、依法行政、公正司法</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④青少年要增强自控能力，认清犯罪危害，预防犯罪</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A.①②	B.①③</a:t>
            </a:r>
          </a:p>
          <a:p>
            <a:pPr indent="0">
              <a:lnSpc>
                <a:spcPct val="150000"/>
              </a:lnSpc>
            </a:pPr>
            <a:r>
              <a:rPr sz="2400" b="1" dirty="0">
                <a:solidFill>
                  <a:srgbClr val="000000"/>
                </a:solidFill>
                <a:latin typeface="宋体" panose="02010600030101010101" pitchFamily="2" charset="-122"/>
                <a:ea typeface="宋体" panose="02010600030101010101" pitchFamily="2" charset="-122"/>
                <a:cs typeface="宋体" panose="02010600030101010101" pitchFamily="2" charset="-122"/>
              </a:rPr>
              <a:t>C.②④	D.③④</a:t>
            </a:r>
          </a:p>
        </p:txBody>
      </p:sp>
      <p:sp>
        <p:nvSpPr>
          <p:cNvPr id="8" name="矩形 7"/>
          <p:cNvSpPr/>
          <p:nvPr/>
        </p:nvSpPr>
        <p:spPr>
          <a:xfrm flipH="1">
            <a:off x="10269220" y="2672715"/>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3570" y="1292225"/>
            <a:ext cx="1095502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张某是无业游民，经常吃“霸王餐”。一次到刘某的饭店用餐，吃完后趁刘某不注意没结账就快速离开，刘某发现后一边喝止一边追赶，张某在逃跑过程中摔伤，住院治疗花了数万元。张某提起诉讼，要求刘某赔偿损失，但法院驳回了他的诉求。对此，下列说法正确的是</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①张某用餐不结账的行为违反公序良俗，但不违法</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②张某吃“霸王餐”的行为是非正义行为</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③法院公正司法，驳回张某的诉求，匡扶公平正义，有利于形成良好的社会风尚</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④刘某追赶导致张某摔伤，应承担部分责任</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B.①④      C.②③	D.③④</a:t>
            </a:r>
          </a:p>
        </p:txBody>
      </p:sp>
      <p:sp>
        <p:nvSpPr>
          <p:cNvPr id="8" name="矩形 7"/>
          <p:cNvSpPr/>
          <p:nvPr/>
        </p:nvSpPr>
        <p:spPr>
          <a:xfrm flipH="1">
            <a:off x="5723890" y="312547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000" y="1341120"/>
            <a:ext cx="10540365"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 5.2021年8月1日施行的《中华人民共和国军人地位和权益保障法》第一条规定：“为了保障军人地位和合法权益，激励军人履行职责使命，让军人成为全社会尊崇的职业，促进国防和军队现代化建设，根据宪法，制定本法。”军人地位和权益保障法第一条的规定体现了</a:t>
            </a:r>
            <a:r>
              <a:rPr lang="zh-CN" sz="2400" b="1" dirty="0">
                <a:latin typeface="宋体" panose="02010600030101010101" pitchFamily="2" charset="-122"/>
                <a:ea typeface="宋体" panose="02010600030101010101" pitchFamily="2" charset="-122"/>
                <a:cs typeface="宋体" panose="02010600030101010101" pitchFamily="2" charset="-122"/>
              </a:rPr>
              <a:t>（</a:t>
            </a:r>
            <a:r>
              <a:rPr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①宪法是其他法律的立法基础和立法依据</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②军人地位和权益保障法是军人的根本活动准则</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③军人地位和权益保障法是宪法的具体化</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④宪法具有最高的法律效力</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A.①②③	B.①②④    C.①③④	D.②③④</a:t>
            </a:r>
          </a:p>
        </p:txBody>
      </p:sp>
      <p:sp>
        <p:nvSpPr>
          <p:cNvPr id="8" name="矩形 7"/>
          <p:cNvSpPr/>
          <p:nvPr/>
        </p:nvSpPr>
        <p:spPr>
          <a:xfrm flipH="1">
            <a:off x="7116445" y="319913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6910" y="1497965"/>
            <a:ext cx="10784205" cy="4523105"/>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6.2021年 8月6日，山东省泰安市中级人民法院通过远程视频系统，一审公开宣判于某受贿一案。对被告人于某以受贿罪判处有期徒刑十四年六个月，并处罚金人民币四百万元；扣押在案的赃款赃物依法没收，上缴国库。这表明(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①公民在法律面前一律平等</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②人民法院依法行使审判权</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③违法行为要受到刑罚处罚 </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④法律只约束国家工作人员</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A.①② 	B.①③     C.②④      D.③④</a:t>
            </a:r>
          </a:p>
        </p:txBody>
      </p:sp>
      <p:sp>
        <p:nvSpPr>
          <p:cNvPr id="8" name="矩形 7"/>
          <p:cNvSpPr/>
          <p:nvPr/>
        </p:nvSpPr>
        <p:spPr>
          <a:xfrm flipH="1">
            <a:off x="10561320" y="2747010"/>
            <a:ext cx="40005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98195" y="1341120"/>
            <a:ext cx="10650855" cy="286131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7.阅读材料，完成下列要求。</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材料一　</a:t>
            </a:r>
            <a:r>
              <a:rPr sz="2400" b="1" dirty="0">
                <a:latin typeface="楷体_GB2312" panose="02010609030101010101" charset="-122"/>
                <a:ea typeface="楷体_GB2312" panose="02010609030101010101" charset="-122"/>
                <a:cs typeface="宋体" panose="02010600030101010101" pitchFamily="2" charset="-122"/>
              </a:rPr>
              <a:t>2021年1月12日，河北定州市杨某在微信群发布“定州有两例新冠肺炎检测结果呈阳性患者”的虚假信息，造成恶劣的社会影响。1月14日，定州市北城派出所将杨某抓获，根据《中华人民共和国治安管理处罚法》相关规定，杨某被依法行政拘留9日。</a:t>
            </a:r>
          </a:p>
        </p:txBody>
      </p:sp>
      <p:pic>
        <p:nvPicPr>
          <p:cNvPr id="289" name="法律连线.eps" descr="id:2147504264;FounderCES"/>
          <p:cNvPicPr>
            <a:picLocks noChangeAspect="1"/>
          </p:cNvPicPr>
          <p:nvPr/>
        </p:nvPicPr>
        <p:blipFill>
          <a:blip r:embed="rId2"/>
          <a:stretch>
            <a:fillRect/>
          </a:stretch>
        </p:blipFill>
        <p:spPr>
          <a:xfrm>
            <a:off x="1024890" y="4293870"/>
            <a:ext cx="1519555" cy="298450"/>
          </a:xfrm>
          <a:prstGeom prst="rect">
            <a:avLst/>
          </a:prstGeom>
        </p:spPr>
      </p:pic>
      <p:sp>
        <p:nvSpPr>
          <p:cNvPr id="100" name="文本框 99"/>
          <p:cNvSpPr txBox="1"/>
          <p:nvPr/>
        </p:nvSpPr>
        <p:spPr>
          <a:xfrm>
            <a:off x="895985" y="4683760"/>
            <a:ext cx="10389870" cy="1753235"/>
          </a:xfrm>
          <a:prstGeom prst="rect">
            <a:avLst/>
          </a:prstGeom>
          <a:noFill/>
          <a:ln w="9525">
            <a:noFill/>
          </a:ln>
        </p:spPr>
        <p:txBody>
          <a:bodyPr wrap="square">
            <a:spAutoFit/>
          </a:bodyPr>
          <a:lstStyle/>
          <a:p>
            <a:pPr indent="266700">
              <a:lnSpc>
                <a:spcPct val="150000"/>
              </a:lnSpc>
            </a:pPr>
            <a:r>
              <a:rPr lang="en-US" altLang="zh-CN" sz="2400" b="0">
                <a:solidFill>
                  <a:srgbClr val="000000"/>
                </a:solidFill>
                <a:latin typeface="楷体_GB2312" panose="02010609030101010101" charset="-122"/>
                <a:ea typeface="楷体_GB2312" panose="02010609030101010101" charset="-122"/>
                <a:cs typeface="方正楷体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第二十五条</a:t>
            </a:r>
            <a:r>
              <a:rPr lang="zh-CN" altLang="en-US" sz="2400" b="1">
                <a:solidFill>
                  <a:srgbClr val="000000"/>
                </a:solidFill>
                <a:latin typeface="楷体_GB2312" panose="02010609030101010101" charset="-122"/>
                <a:ea typeface="楷体_GB2312" panose="02010609030101010101" charset="-122"/>
                <a:cs typeface="方正书宋_GBK" charset="0"/>
              </a:rPr>
              <a:t>　</a:t>
            </a:r>
            <a:r>
              <a:rPr lang="zh-CN" altLang="en-US" sz="2400" b="1">
                <a:solidFill>
                  <a:srgbClr val="000000"/>
                </a:solidFill>
                <a:latin typeface="楷体_GB2312" panose="02010609030101010101" charset="-122"/>
                <a:ea typeface="楷体_GB2312" panose="02010609030101010101" charset="-122"/>
                <a:cs typeface="方正楷体_GBK" charset="0"/>
              </a:rPr>
              <a:t>散布谣言</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谎报险情、疫情、警情或者以其他方法故意扰乱公共秩序的</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处五日以上十日以下拘留</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可以并处五百元以下罚款</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情节较轻的</a:t>
            </a:r>
            <a:r>
              <a:rPr lang="en-US" altLang="zh-CN" sz="2400" b="1">
                <a:solidFill>
                  <a:srgbClr val="000000"/>
                </a:solidFill>
                <a:latin typeface="楷体_GB2312" panose="02010609030101010101" charset="-122"/>
                <a:ea typeface="楷体_GB2312" panose="02010609030101010101" charset="-122"/>
                <a:cs typeface="方正楷体_GBK" charset="0"/>
              </a:rPr>
              <a:t>，</a:t>
            </a:r>
            <a:r>
              <a:rPr lang="zh-CN" altLang="en-US" sz="2400" b="1">
                <a:solidFill>
                  <a:srgbClr val="000000"/>
                </a:solidFill>
                <a:latin typeface="楷体_GB2312" panose="02010609030101010101" charset="-122"/>
                <a:ea typeface="楷体_GB2312" panose="02010609030101010101" charset="-122"/>
                <a:cs typeface="方正楷体_GBK" charset="0"/>
              </a:rPr>
              <a:t>处五日以下拘留或者五百元以下罚款。</a:t>
            </a:r>
            <a:endParaRPr lang="zh-CN" altLang="en-US" sz="2400" b="1">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467340" cy="50774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材料二　</a:t>
            </a:r>
            <a:r>
              <a:rPr sz="2400" b="1" dirty="0">
                <a:latin typeface="楷体_GB2312" panose="02010609030101010101" charset="-122"/>
                <a:ea typeface="楷体_GB2312" panose="02010609030101010101" charset="-122"/>
                <a:cs typeface="宋体" panose="02010600030101010101" pitchFamily="2" charset="-122"/>
              </a:rPr>
              <a:t>江苏海安交警依法扣留一辆脱保私家车，引发违法行为人的不满，对交警提出质疑，并拿出手机拍摄。此时，一位陶姓警官挺身而出，向叫嚷威胁的违法行为人释明了相关法律法规，并严正告诉对方：“怕你，我这帽子就不要戴了，我这工作就不要干了。”</a:t>
            </a:r>
          </a:p>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材料三　</a:t>
            </a:r>
            <a:r>
              <a:rPr sz="2400" b="1" dirty="0">
                <a:latin typeface="楷体_GB2312" panose="02010609030101010101" charset="-122"/>
                <a:ea typeface="楷体_GB2312" panose="02010609030101010101" charset="-122"/>
                <a:cs typeface="宋体" panose="02010600030101010101" pitchFamily="2" charset="-122"/>
              </a:rPr>
              <a:t>近年来，“霸座”“买短乘长”“车闹”等不良行为成为社会热点。“买短乘长”是指旅客购买了短途车票，到站后不下车而是继续乘坐。在广州工作的李某因长期乘坐广佛肇城际列车往返于肇庆和广州间，为了贪图小利，多次以“买短乘长”的方式逃票，2021年1月18日该男子因涉嫌诈骗铁路票款被铁路警方依法行政拘留10日。</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699115" cy="119888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(1)材料一中对杨某所采取的措施体现了厉行法治中的哪一要求？定州市北城派出所实施这一要求必须奉行哪一基本准则？</a:t>
            </a:r>
          </a:p>
        </p:txBody>
      </p:sp>
      <p:sp>
        <p:nvSpPr>
          <p:cNvPr id="8" name="矩形 7"/>
          <p:cNvSpPr/>
          <p:nvPr/>
        </p:nvSpPr>
        <p:spPr>
          <a:xfrm flipH="1">
            <a:off x="1038225" y="2624455"/>
            <a:ext cx="6075680"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严格执法。依法行使职权</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或依法行政</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a:t>
            </a:r>
          </a:p>
        </p:txBody>
      </p:sp>
      <p:sp>
        <p:nvSpPr>
          <p:cNvPr id="100" name="文本框 99"/>
          <p:cNvSpPr txBox="1"/>
          <p:nvPr/>
        </p:nvSpPr>
        <p:spPr>
          <a:xfrm>
            <a:off x="781685" y="3085465"/>
            <a:ext cx="10222230" cy="645160"/>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(2)从法治角度对材料二中私家车主进行劝诫。</a:t>
            </a:r>
          </a:p>
        </p:txBody>
      </p:sp>
      <p:sp>
        <p:nvSpPr>
          <p:cNvPr id="2" name="矩形 1"/>
          <p:cNvSpPr/>
          <p:nvPr/>
        </p:nvSpPr>
        <p:spPr>
          <a:xfrm flipH="1">
            <a:off x="902970" y="3776980"/>
            <a:ext cx="10357485" cy="119888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法律具有强制性；违反法律要承担相应的法律责任，法不可违；我们要有法治意识；遵法知法，守法用法，依法办事。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300" y="1341120"/>
            <a:ext cx="10699115" cy="645160"/>
          </a:xfrm>
          <a:prstGeom prst="rect">
            <a:avLst/>
          </a:prstGeom>
          <a:noFill/>
          <a:ln>
            <a:noFill/>
          </a:ln>
        </p:spPr>
        <p:txBody>
          <a:bodyPr wrap="square" rtlCol="0">
            <a:spAutoFit/>
          </a:bodyPr>
          <a:lstStyle/>
          <a:p>
            <a:pPr>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(3)根据材料三，从法律角度提出解决“买短乘长”问题的设想。</a:t>
            </a:r>
          </a:p>
        </p:txBody>
      </p:sp>
      <p:sp>
        <p:nvSpPr>
          <p:cNvPr id="8" name="矩形 7"/>
          <p:cNvSpPr/>
          <p:nvPr/>
        </p:nvSpPr>
        <p:spPr>
          <a:xfrm flipH="1">
            <a:off x="902970" y="1966595"/>
            <a:ext cx="10544810" cy="1753235"/>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立法角度：国家制定相关法律，为处罚买短乘长者提供法律依据。</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执法角度：执法机关严格执法，使买短乘长者得到应有的处罚守法角度：买短乘长者学法知法，自觉守法。</a:t>
            </a:r>
          </a:p>
        </p:txBody>
      </p:sp>
      <p:sp>
        <p:nvSpPr>
          <p:cNvPr id="100" name="文本框 99"/>
          <p:cNvSpPr txBox="1"/>
          <p:nvPr/>
        </p:nvSpPr>
        <p:spPr>
          <a:xfrm>
            <a:off x="781685" y="3809365"/>
            <a:ext cx="10222230" cy="645160"/>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cs typeface="宋体" panose="02010600030101010101" pitchFamily="2" charset="-122"/>
              </a:rPr>
              <a:t>(4)根据以上材料及问题，谈谈公民生活与法律的关系。</a:t>
            </a:r>
          </a:p>
        </p:txBody>
      </p:sp>
      <p:sp>
        <p:nvSpPr>
          <p:cNvPr id="2" name="矩形 1"/>
          <p:cNvSpPr/>
          <p:nvPr/>
        </p:nvSpPr>
        <p:spPr>
          <a:xfrm flipH="1">
            <a:off x="902970" y="4356100"/>
            <a:ext cx="10357485" cy="645160"/>
          </a:xfrm>
          <a:prstGeom prst="rect">
            <a:avLst/>
          </a:prstGeom>
        </p:spPr>
        <p:txBody>
          <a:bodyPr wrap="square">
            <a:spAutoFit/>
          </a:bodyPr>
          <a:lstStyle/>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公民生活与法律息息相关；公民生活离不开法律；法律保障公民生活。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2165" y="1794510"/>
            <a:ext cx="10749915" cy="3415030"/>
          </a:xfrm>
          <a:prstGeom prst="rect">
            <a:avLst/>
          </a:prstGeom>
          <a:noFill/>
          <a:ln w="9525">
            <a:noFill/>
          </a:ln>
        </p:spPr>
        <p:txBody>
          <a:bodyPr wrap="square">
            <a:spAutoFit/>
          </a:bodyPr>
          <a:lstStyle/>
          <a:p>
            <a:pPr indent="0" fontAlgn="auto">
              <a:lnSpc>
                <a:spcPct val="150000"/>
              </a:lnSpc>
            </a:pP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法修订草案、</a:t>
            </a:r>
            <a:r>
              <a:rPr lang="zh-CN" altLang="en-US" sz="2400" b="0">
                <a:solidFill>
                  <a:srgbClr val="000000"/>
                </a:solidFill>
                <a:latin typeface="宋体" panose="02010600030101010101" pitchFamily="2" charset="-122"/>
                <a:ea typeface="宋体" panose="02010600030101010101" pitchFamily="2" charset="-122"/>
                <a:cs typeface="方正书宋_GBK" charset="0"/>
              </a:rPr>
              <a:t>兵役法修订草案、反有组织犯罪法草案、家庭教育法草案、陆地国界法草案</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endParaRPr lang="en-US" altLang="zh-CN" sz="2400" b="0">
              <a:solidFill>
                <a:srgbClr val="000000"/>
              </a:solidFill>
              <a:latin typeface="宋体" panose="02010600030101010101" pitchFamily="2" charset="-122"/>
              <a:ea typeface="宋体" panose="02010600030101010101" pitchFamily="2" charset="-122"/>
              <a:cs typeface="NEU-BZ-S92" charset="0"/>
            </a:endParaRPr>
          </a:p>
          <a:p>
            <a:r>
              <a:rPr lang="en-US" altLang="zh-CN" sz="2400" b="0">
                <a:solidFill>
                  <a:srgbClr val="000000"/>
                </a:solidFill>
                <a:latin typeface="宋体" panose="02010600030101010101" pitchFamily="2" charset="-122"/>
                <a:ea typeface="宋体" panose="02010600030101010101" pitchFamily="2" charset="-122"/>
                <a:cs typeface="NEU-BZ-S92" charset="0"/>
              </a:rPr>
              <a:t>    2021</a:t>
            </a:r>
            <a:r>
              <a:rPr lang="zh-CN" altLang="en-US" sz="2400" b="0">
                <a:solidFill>
                  <a:srgbClr val="000000"/>
                </a:solidFill>
                <a:latin typeface="宋体" panose="02010600030101010101" pitchFamily="2" charset="-122"/>
                <a:ea typeface="宋体" panose="02010600030101010101" pitchFamily="2" charset="-122"/>
                <a:cs typeface="方正书宋_GBK" charset="0"/>
              </a:rPr>
              <a:t>年</a:t>
            </a:r>
            <a:r>
              <a:rPr lang="en-US" altLang="zh-CN" sz="2400" b="0">
                <a:solidFill>
                  <a:srgbClr val="000000"/>
                </a:solidFill>
                <a:latin typeface="宋体" panose="02010600030101010101" pitchFamily="2" charset="-122"/>
                <a:ea typeface="宋体" panose="02010600030101010101" pitchFamily="2" charset="-122"/>
                <a:cs typeface="NEU-BZ-S92" charset="0"/>
              </a:rPr>
              <a:t>7</a:t>
            </a:r>
            <a:r>
              <a:rPr lang="zh-CN" altLang="en-US" sz="2400" b="0">
                <a:solidFill>
                  <a:srgbClr val="000000"/>
                </a:solidFill>
                <a:latin typeface="宋体" panose="02010600030101010101" pitchFamily="2" charset="-122"/>
                <a:ea typeface="宋体" panose="02010600030101010101" pitchFamily="2" charset="-122"/>
                <a:cs typeface="方正书宋_GBK" charset="0"/>
              </a:rPr>
              <a:t>月</a:t>
            </a:r>
            <a:r>
              <a:rPr lang="en-US" altLang="zh-CN" sz="2400" b="0">
                <a:solidFill>
                  <a:srgbClr val="000000"/>
                </a:solidFill>
                <a:latin typeface="宋体" panose="02010600030101010101" pitchFamily="2" charset="-122"/>
                <a:ea typeface="宋体" panose="02010600030101010101" pitchFamily="2" charset="-122"/>
                <a:cs typeface="NEU-BZ-S92" charset="0"/>
              </a:rPr>
              <a:t>15</a:t>
            </a:r>
            <a:r>
              <a:rPr lang="zh-CN" altLang="en-US" sz="2400" b="0">
                <a:solidFill>
                  <a:srgbClr val="000000"/>
                </a:solidFill>
                <a:latin typeface="宋体" panose="02010600030101010101" pitchFamily="2" charset="-122"/>
                <a:ea typeface="宋体" panose="02010600030101010101" pitchFamily="2" charset="-122"/>
                <a:cs typeface="方正书宋_GBK" charset="0"/>
              </a:rPr>
              <a:t>日起施行的</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中华人民共和国行政处罚法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第一条明确规定</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为了规范行政处罚的设定和实施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保障和监督行政机关有效实施行政管理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维护公共利益和社会秩序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保护公民、法人或者其他组织的合法权益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根据宪法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制定本法。</a:t>
            </a: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1200" y="1556385"/>
            <a:ext cx="10857230" cy="3415030"/>
          </a:xfrm>
          <a:prstGeom prst="rect">
            <a:avLst/>
          </a:prstGeom>
          <a:noFill/>
          <a:ln w="9525">
            <a:noFill/>
          </a:ln>
        </p:spPr>
        <p:txBody>
          <a:bodyPr wrap="square">
            <a:spAutoFit/>
          </a:bodyPr>
          <a:lstStyle/>
          <a:p>
            <a:pPr indent="0" algn="l">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a:t>
            </a:r>
            <a:r>
              <a:rPr lang="en-US" altLang="zh-CN" sz="2400">
                <a:solidFill>
                  <a:srgbClr val="FF00FF"/>
                </a:solidFill>
                <a:latin typeface="黑体" panose="02010600030101010101" pitchFamily="49" charset="-122"/>
                <a:ea typeface="黑体" panose="02010600030101010101" pitchFamily="49" charset="-122"/>
                <a:cs typeface="NEU-FZ-S92" charset="0"/>
              </a:rPr>
              <a:t>2</a:t>
            </a:r>
            <a:r>
              <a:rPr lang="en-US" altLang="zh-CN" sz="2400">
                <a:solidFill>
                  <a:srgbClr val="FF00FF"/>
                </a:solidFill>
                <a:latin typeface="黑体" panose="02010600030101010101" pitchFamily="49" charset="-122"/>
                <a:ea typeface="黑体" panose="02010600030101010101" pitchFamily="49" charset="-122"/>
                <a:cs typeface="方正黑体_GBK" charset="0"/>
              </a:rPr>
              <a:t>：</a:t>
            </a:r>
            <a:r>
              <a:rPr lang="zh-CN" altLang="en-US" sz="2400">
                <a:solidFill>
                  <a:srgbClr val="FF00FF"/>
                </a:solidFill>
                <a:latin typeface="黑体" panose="02010600030101010101" pitchFamily="49" charset="-122"/>
                <a:ea typeface="黑体" panose="02010600030101010101" pitchFamily="49" charset="-122"/>
                <a:cs typeface="方正黑体_GBK" charset="0"/>
              </a:rPr>
              <a:t>违法案件</a:t>
            </a:r>
            <a:endParaRPr lang="zh-CN" altLang="en-US" sz="2400">
              <a:solidFill>
                <a:srgbClr val="000000"/>
              </a:solidFill>
              <a:latin typeface="黑体" panose="02010600030101010101" pitchFamily="49" charset="-122"/>
              <a:ea typeface="黑体" panose="02010600030101010101" pitchFamily="49" charset="-122"/>
              <a:cs typeface="NEU-BZ-S92" charset="0"/>
            </a:endParaRPr>
          </a:p>
          <a:p>
            <a:pPr indent="0" algn="l">
              <a:lnSpc>
                <a:spcPct val="150000"/>
              </a:lnSpc>
            </a:pPr>
            <a:r>
              <a:rPr lang="en-US" altLang="zh-CN" sz="2400" b="0">
                <a:solidFill>
                  <a:srgbClr val="000000"/>
                </a:solidFill>
                <a:latin typeface="宋体" panose="02010600030101010101" pitchFamily="2" charset="-122"/>
                <a:ea typeface="宋体" panose="02010600030101010101" pitchFamily="2" charset="-122"/>
                <a:cs typeface="NEU-BZ-S92" charset="0"/>
              </a:rPr>
              <a:t>    2021</a:t>
            </a:r>
            <a:r>
              <a:rPr lang="zh-CN" altLang="en-US" sz="2400" b="0">
                <a:solidFill>
                  <a:srgbClr val="000000"/>
                </a:solidFill>
                <a:latin typeface="宋体" panose="02010600030101010101" pitchFamily="2" charset="-122"/>
                <a:ea typeface="宋体" panose="02010600030101010101" pitchFamily="2" charset="-122"/>
                <a:cs typeface="方正书宋_GBK" charset="0"/>
              </a:rPr>
              <a:t>年</a:t>
            </a:r>
            <a:r>
              <a:rPr lang="en-US" altLang="zh-CN" sz="2400" b="0">
                <a:solidFill>
                  <a:srgbClr val="000000"/>
                </a:solidFill>
                <a:latin typeface="宋体" panose="02010600030101010101" pitchFamily="2" charset="-122"/>
                <a:ea typeface="宋体" panose="02010600030101010101" pitchFamily="2" charset="-122"/>
                <a:cs typeface="NEU-BZ-S92" charset="0"/>
              </a:rPr>
              <a:t>8</a:t>
            </a:r>
            <a:r>
              <a:rPr lang="zh-CN" altLang="en-US" sz="2400" b="0">
                <a:solidFill>
                  <a:srgbClr val="000000"/>
                </a:solidFill>
                <a:latin typeface="宋体" panose="02010600030101010101" pitchFamily="2" charset="-122"/>
                <a:ea typeface="宋体" panose="02010600030101010101" pitchFamily="2" charset="-122"/>
                <a:cs typeface="方正书宋_GBK" charset="0"/>
              </a:rPr>
              <a:t>月</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方正书宋_GBK" charset="0"/>
              </a:rPr>
              <a:t>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张家界永定公安民警将造谣人员余某亮、杨某二人抓获。经询问</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余某亮对自己在微信群发布“市政府在市内修建</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万间隔离病房”虚假信息的违法事实供认不讳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杨某对自己在微信群内发布“市内交通管制消息”虚假信息的违法事实供认不讳。目前</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余某亮、杨某二人因虚构事实扰乱公共秩序被依法裁决行政拘留三日。</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339850"/>
            <a:ext cx="10403205" cy="4523105"/>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热点3：司法案件</a:t>
            </a:r>
            <a:endParaRPr sz="2400" dirty="0">
              <a:latin typeface="黑体" panose="02010600030101010101" pitchFamily="49" charset="-122"/>
              <a:ea typeface="黑体" panose="02010600030101010101" pitchFamily="49" charset="-122"/>
            </a:endParaRPr>
          </a:p>
          <a:p>
            <a:pPr>
              <a:lnSpc>
                <a:spcPct val="150000"/>
              </a:lnSpc>
            </a:pPr>
            <a:r>
              <a:rPr sz="2400" dirty="0">
                <a:latin typeface="宋体" panose="02010600030101010101" pitchFamily="2" charset="-122"/>
                <a:ea typeface="宋体" panose="02010600030101010101" pitchFamily="2" charset="-122"/>
              </a:rPr>
              <a:t>    杨克勤利用职务上的便利或职权、地位形成的便利条件，为相关单位和个人在企业经营、案件处理及职务调整等事项上提供帮助，直接或通过其家属非法收受他人给予的财物，共计折合人民币4635.6141万元。2021年5月17日上午，河北省石家庄市中级人民法院一审公开宣判吉林省人民检察院原党组书记、检察长杨克勤受贿案，对被告人杨克勤以受贿罪判处有期徒刑十三年，并处罚金人民币四百万元；对杨克勤受贿所得财物及其孳息依法予以追缴，上缴国库。</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5825" y="1339850"/>
            <a:ext cx="10403205" cy="3415030"/>
          </a:xfrm>
          <a:prstGeom prst="rect">
            <a:avLst/>
          </a:prstGeom>
        </p:spPr>
        <p:txBody>
          <a:bodyPr wrap="square">
            <a:spAutoFit/>
          </a:bodyPr>
          <a:lstStyle/>
          <a:p>
            <a:pPr>
              <a:lnSpc>
                <a:spcPct val="150000"/>
              </a:lnSpc>
            </a:pPr>
            <a:r>
              <a:rPr lang="zh-CN" altLang="en-US" sz="2400">
                <a:solidFill>
                  <a:srgbClr val="FF00FF"/>
                </a:solidFill>
                <a:latin typeface="黑体" panose="02010600030101010101" pitchFamily="49" charset="-122"/>
                <a:ea typeface="黑体" panose="02010600030101010101" pitchFamily="49" charset="-122"/>
                <a:cs typeface="方正黑体_GBK" charset="0"/>
              </a:rPr>
              <a:t>热点4：侵权与依法维权</a:t>
            </a:r>
          </a:p>
          <a:p>
            <a:pPr>
              <a:lnSpc>
                <a:spcPct val="150000"/>
              </a:lnSpc>
            </a:pPr>
            <a:r>
              <a:rPr lang="zh-CN" altLang="en-US" sz="2400">
                <a:solidFill>
                  <a:schemeClr val="tx1"/>
                </a:solidFill>
                <a:latin typeface="宋体" panose="02010600030101010101" pitchFamily="2" charset="-122"/>
                <a:ea typeface="宋体" panose="02010600030101010101" pitchFamily="2" charset="-122"/>
                <a:cs typeface="方正黑体_GBK" charset="0"/>
              </a:rPr>
              <a:t>    黄某森、康某、陈某坤三名嫌疑人交代，今年5月份起，他们各自配备电脑，在泉州浮桥一出租房内组建工作室并实体化运作，在网上贩卖QQ号以及在抖音上贩卖手机数据线、游戏指套、手机转接头等，直到被抓获。据了解，三名嫌疑人共获利近6万元。截至2021年8月，黄某森、康某、陈某坤因侵犯公民个人信息罪已被鲤城公安刑事拘留。</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19150" y="2072640"/>
            <a:ext cx="10551795" cy="4523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1.法律的特征：法律是由国家制定或认可的；法律是由国家强制力保证实施的；法律对全体社会成员具有普遍约束力。</a:t>
            </a:r>
          </a:p>
          <a:p>
            <a:pPr>
              <a:lnSpc>
                <a:spcPct val="150000"/>
              </a:lnSpc>
            </a:pPr>
            <a:r>
              <a:rPr sz="2400" b="1" dirty="0">
                <a:latin typeface="宋体" panose="02010600030101010101" pitchFamily="2" charset="-122"/>
                <a:ea typeface="宋体" panose="02010600030101010101" pitchFamily="2" charset="-122"/>
              </a:rPr>
              <a:t>2.法律的作用：法律规范着全体社会成员的行为，保护着我们的生活，为我们的成长和发展创造安全、健康、有序的社会环境。法律规定我们应该享有的权利，应该履行的义务。法律也为我们评判、预测自己和他人的行为提供了准绳，指引、教育人向善。法律通过解决纠纷和制裁违法犯罪，惩恶扬善，伸张正义，维护我们的合法权益。</a:t>
            </a:r>
          </a:p>
          <a:p>
            <a:pPr>
              <a:lnSpc>
                <a:spcPct val="150000"/>
              </a:lnSpc>
            </a:pPr>
            <a:r>
              <a:rPr sz="2400" b="1" dirty="0">
                <a:latin typeface="宋体" panose="02010600030101010101" pitchFamily="2" charset="-122"/>
                <a:ea typeface="宋体" panose="02010600030101010101" pitchFamily="2" charset="-122"/>
              </a:rPr>
              <a:t>3.生活与法律息息相关，要增强法律意识。</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数据透视</a:t>
              </a:r>
              <a:r>
                <a:rPr kumimoji="1" lang="zh-CN" altLang="en-US" sz="3600" b="1" dirty="0" smtClean="0">
                  <a:latin typeface="黑体" panose="02010600030101010101" pitchFamily="49" charset="-122"/>
                  <a:ea typeface="黑体" panose="02010600030101010101" pitchFamily="49" charset="-122"/>
                </a:rPr>
                <a:t>  知识清单</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84788" y="1428200"/>
            <a:ext cx="10577736" cy="507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sym typeface="+mn-ea"/>
              </a:rPr>
              <a:t>4.法治能够为人们提供良好的生活秩序，让人们能够建立起基本、稳定、持续的生活预期，保障人们在社会各个领域依法享有广泛的权利和自由，使人们安全、有尊严地生活。</a:t>
            </a:r>
          </a:p>
          <a:p>
            <a:pPr>
              <a:lnSpc>
                <a:spcPct val="150000"/>
              </a:lnSpc>
            </a:pPr>
            <a:r>
              <a:rPr sz="2400" b="1" dirty="0">
                <a:latin typeface="宋体" panose="02010600030101010101" pitchFamily="2" charset="-122"/>
                <a:ea typeface="宋体" panose="02010600030101010101" pitchFamily="2" charset="-122"/>
                <a:sym typeface="+mn-ea"/>
              </a:rPr>
              <a:t>5.全面依法治国是中国共产党领导人民治理国家的基本方略。</a:t>
            </a:r>
          </a:p>
          <a:p>
            <a:pPr>
              <a:lnSpc>
                <a:spcPct val="150000"/>
              </a:lnSpc>
            </a:pPr>
            <a:r>
              <a:rPr sz="2400" b="1" dirty="0">
                <a:latin typeface="宋体" panose="02010600030101010101" pitchFamily="2" charset="-122"/>
                <a:ea typeface="宋体" panose="02010600030101010101" pitchFamily="2" charset="-122"/>
                <a:sym typeface="+mn-ea"/>
              </a:rPr>
              <a:t>6.建设法治中国，要努力使每一项立法都得到人民群众的普遍拥护，使每一部法律法规都得到严格执行，使每个司法案件都体现公平正义，使每一位公民都成为法治的忠实崇尚者、自觉遵守者和坚定捍卫者。</a:t>
            </a:r>
          </a:p>
          <a:p>
            <a:pPr>
              <a:lnSpc>
                <a:spcPct val="150000"/>
              </a:lnSpc>
            </a:pPr>
            <a:r>
              <a:rPr sz="2400" b="1" dirty="0">
                <a:latin typeface="宋体" panose="02010600030101010101" pitchFamily="2" charset="-122"/>
                <a:ea typeface="宋体" panose="02010600030101010101" pitchFamily="2" charset="-122"/>
                <a:sym typeface="+mn-ea"/>
              </a:rPr>
              <a:t>7.维护公平正义，是社会主义法治的价值追求。</a:t>
            </a:r>
          </a:p>
          <a:p>
            <a:pPr>
              <a:lnSpc>
                <a:spcPct val="150000"/>
              </a:lnSpc>
            </a:pPr>
            <a:r>
              <a:rPr sz="2400" b="1" dirty="0">
                <a:latin typeface="宋体" panose="02010600030101010101" pitchFamily="2" charset="-122"/>
                <a:ea typeface="宋体" panose="02010600030101010101" pitchFamily="2" charset="-122"/>
                <a:sym typeface="+mn-ea"/>
              </a:rPr>
              <a:t>8.在法治社会里，公民在法律面前一律平等，任何人都没有超越法律的特权。</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3270" y="1430020"/>
            <a:ext cx="10701655" cy="4523105"/>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rPr>
              <a:t>9.我国实施全面依法治国基本方略，坚持科学立法、严格执法、公正司法、全民守法。</a:t>
            </a:r>
          </a:p>
          <a:p>
            <a:pPr algn="l">
              <a:lnSpc>
                <a:spcPct val="150000"/>
              </a:lnSpc>
              <a:buNone/>
            </a:pPr>
            <a:r>
              <a:rPr sz="2400" b="1" dirty="0">
                <a:latin typeface="宋体" panose="02010600030101010101" pitchFamily="2" charset="-122"/>
                <a:ea typeface="宋体" panose="02010600030101010101" pitchFamily="2" charset="-122"/>
              </a:rPr>
              <a:t>10.违法行为是指出于过错违反法律、法规的规定，危害社会的行为。</a:t>
            </a:r>
          </a:p>
          <a:p>
            <a:pPr algn="l">
              <a:lnSpc>
                <a:spcPct val="150000"/>
              </a:lnSpc>
              <a:buNone/>
            </a:pPr>
            <a:r>
              <a:rPr sz="2400" b="1" dirty="0">
                <a:latin typeface="宋体" panose="02010600030101010101" pitchFamily="2" charset="-122"/>
                <a:ea typeface="宋体" panose="02010600030101010101" pitchFamily="2" charset="-122"/>
              </a:rPr>
              <a:t>11.犯罪是具有严重社会危害性、触犯了刑法、应当受到刑罚处罚的行为。严重社会危害性、刑事违法性和应受刑法处罚性是犯罪的三个基本特征。刑罚分为主刑和附加刑两大类。</a:t>
            </a:r>
          </a:p>
          <a:p>
            <a:pPr algn="l">
              <a:lnSpc>
                <a:spcPct val="150000"/>
              </a:lnSpc>
              <a:buNone/>
            </a:pPr>
            <a:r>
              <a:rPr sz="2400" b="1" dirty="0">
                <a:latin typeface="宋体" panose="02010600030101010101" pitchFamily="2" charset="-122"/>
                <a:ea typeface="宋体" panose="02010600030101010101" pitchFamily="2" charset="-122"/>
              </a:rPr>
              <a:t>12.生活在法治社会，我们应增强法治观念，依法自律，做一个自觉守法的人，我们要从小事做起，避免沾染不良习气，自觉遵纪守法，防患于未然。</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1894</Words>
  <Application>WPS 演示</Application>
  <PresentationFormat>自定义</PresentationFormat>
  <Paragraphs>154</Paragraphs>
  <Slides>29</Slides>
  <Notes>2</Notes>
  <HiddenSlides>0</HiddenSlides>
  <MMClips>0</MMClips>
  <ScaleCrop>false</ScaleCrop>
  <HeadingPairs>
    <vt:vector size="4" baseType="variant">
      <vt:variant>
        <vt:lpstr>主题</vt:lpstr>
      </vt:variant>
      <vt:variant>
        <vt:i4>6</vt:i4>
      </vt:variant>
      <vt:variant>
        <vt:lpstr>幻灯片标题</vt:lpstr>
      </vt:variant>
      <vt:variant>
        <vt:i4>29</vt:i4>
      </vt:variant>
    </vt:vector>
  </HeadingPairs>
  <TitlesOfParts>
    <vt:vector size="35" baseType="lpstr">
      <vt:lpstr>Office 主题​​</vt:lpstr>
      <vt:lpstr>2_自定义设计方案</vt:lpstr>
      <vt:lpstr>1_自定义设计方案</vt:lpstr>
      <vt:lpstr>自定义设计方案</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1052</cp:revision>
  <dcterms:created xsi:type="dcterms:W3CDTF">2020-07-19T08:35:00Z</dcterms:created>
  <dcterms:modified xsi:type="dcterms:W3CDTF">2022-02-25T14:18:39Z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