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notesSlides/notesSlide2.xml" ContentType="application/vnd.openxmlformats-officedocument.presentationml.notesSlide+xml"/>
  <Override PartName="/ppt/tags/tag8.xml" ContentType="application/vnd.openxmlformats-officedocument.presentationml.tags+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slideLayouts/slideLayout6.xml" ContentType="application/vnd.openxmlformats-officedocument.presentationml.slideLayout+xml"/>
  <Override PartName="/ppt/tags/tag4.xml" ContentType="application/vnd.openxmlformats-officedocument.presentationml.tags+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tags/tag16.xml" ContentType="application/vnd.openxmlformats-officedocument.presentationml.tags+xml"/>
  <Override PartName="/ppt/tags/tag27.xml" ContentType="application/vnd.openxmlformats-officedocument.presentationml.tags+xml"/>
  <Override PartName="/docProps/custom.xml" ContentType="application/vnd.openxmlformats-officedocument.custom-properties+xml"/>
  <Override PartName="/ppt/notesSlides/notesSlide12.xml" ContentType="application/vnd.openxmlformats-officedocument.presentationml.notesSlide+xml"/>
  <Override PartName="/ppt/tags/tag12.xml" ContentType="application/vnd.openxmlformats-officedocument.presentationml.tags+xml"/>
  <Override PartName="/ppt/tags/tag23.xml" ContentType="application/vnd.openxmlformats-officedocument.presentationml.tags+xml"/>
  <Override PartName="/ppt/notesSlides/notesSlide7.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slides/slide77.xml" ContentType="application/vnd.openxmlformats-officedocument.presentationml.slide+xml"/>
  <Override PartName="/ppt/viewProps.xml" ContentType="application/vnd.openxmlformats-officedocument.presentationml.viewProps+xml"/>
  <Override PartName="/ppt/tags/tag9.xml" ContentType="application/vnd.openxmlformats-officedocument.presentationml.tags+xml"/>
  <Override PartName="/ppt/tags/tag30.xml" ContentType="application/vnd.openxmlformats-officedocument.presentationml.tag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3.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tags/tag5.xml" ContentType="application/vnd.openxmlformats-officedocument.presentationml.tags+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s/slide80.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tags/tag1.xml" ContentType="application/vnd.openxmlformats-officedocument.presentationml.tags+xml"/>
  <Override PartName="/ppt/tags/tag28.xml" ContentType="application/vnd.openxmlformats-officedocument.presentationml.tags+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tags/tag17.xml" ContentType="application/vnd.openxmlformats-officedocument.presentationml.tags+xml"/>
  <Override PartName="/ppt/notesSlides/notesSlide13.xml" ContentType="application/vnd.openxmlformats-officedocument.presentationml.notesSlide+xml"/>
  <Override PartName="/ppt/slideLayouts/slideLayout10.xml" ContentType="application/vnd.openxmlformats-officedocument.presentationml.slideLayout+xml"/>
  <Override PartName="/ppt/tags/tag15.xml" ContentType="application/vnd.openxmlformats-officedocument.presentationml.tags+xml"/>
  <Override PartName="/ppt/tags/tag24.xml" ContentType="application/vnd.openxmlformats-officedocument.presentationml.tags+xml"/>
  <Override PartName="/ppt/notesSlides/notesSlide8.xml" ContentType="application/vnd.openxmlformats-officedocument.presentationml.notesSlide+xml"/>
  <Override PartName="/ppt/notesSlides/notesSlide11.xml" ContentType="application/vnd.openxmlformats-officedocument.presentationml.notesSlide+xml"/>
  <Override PartName="/ppt/tags/tag33.xml" ContentType="application/vnd.openxmlformats-officedocument.presentationml.tags+xml"/>
  <Override PartName="/ppt/notesSlides/notesSlide20.xml" ContentType="application/vnd.openxmlformats-officedocument.presentationml.notesSlide+xml"/>
  <Override PartName="/ppt/tags/tag13.xml" ContentType="application/vnd.openxmlformats-officedocument.presentationml.tags+xml"/>
  <Override PartName="/ppt/tags/tag22.xml" ContentType="application/vnd.openxmlformats-officedocument.presentationml.tags+xml"/>
  <Override PartName="/ppt/notesSlides/notesSlide6.xml" ContentType="application/vnd.openxmlformats-officedocument.presentationml.notesSlide+xml"/>
  <Override PartName="/ppt/tags/tag31.xml" ContentType="application/vnd.openxmlformats-officedocument.presentationml.tags+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handoutMasters/handoutMaster1.xml" ContentType="application/vnd.openxmlformats-officedocument.presentationml.handoutMaster+xml"/>
  <Override PartName="/ppt/tags/tag11.xml" ContentType="application/vnd.openxmlformats-officedocument.presentationml.tags+xml"/>
  <Override PartName="/ppt/tags/tag20.xml" ContentType="application/vnd.openxmlformats-officedocument.presentationml.tags+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Layouts/slideLayout8.xml" ContentType="application/vnd.openxmlformats-officedocument.presentationml.slideLayout+xml"/>
  <Override PartName="/ppt/tags/tag6.xml" ContentType="application/vnd.openxmlformats-officedocument.presentationml.tags+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tags/tag2.xml" ContentType="application/vnd.openxmlformats-officedocument.presentationml.tags+xml"/>
  <Override PartName="/ppt/notesSlides/notesSlide18.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tags/tag29.xml" ContentType="application/vnd.openxmlformats-officedocument.presentationml.tags+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tags/tag18.xml" ContentType="application/vnd.openxmlformats-officedocument.presentationml.tags+xml"/>
  <Override PartName="/ppt/notesSlides/notesSlide14.xml" ContentType="application/vnd.openxmlformats-officedocument.presentationml.notesSlide+xml"/>
  <Override PartName="/ppt/commentAuthors.xml" ContentType="application/vnd.openxmlformats-officedocument.presentationml.commentAuthors+xml"/>
  <Override PartName="/ppt/tags/tag14.xml" ContentType="application/vnd.openxmlformats-officedocument.presentationml.tags+xml"/>
  <Override PartName="/ppt/tags/tag25.xml" ContentType="application/vnd.openxmlformats-officedocument.presentationml.tags+xml"/>
  <Override PartName="/ppt/notesSlides/notesSlide9.xml" ContentType="application/vnd.openxmlformats-officedocument.presentationml.notesSlide+xml"/>
  <Override PartName="/ppt/notesSlides/notesSlide21.xml" ContentType="application/vnd.openxmlformats-officedocument.presentationml.notesSlide+xml"/>
  <Override PartName="/ppt/slides/slide79.xml" ContentType="application/vnd.openxmlformats-officedocument.presentationml.slide+xml"/>
  <Override PartName="/ppt/notesSlides/notesSlide10.xml" ContentType="application/vnd.openxmlformats-officedocument.presentationml.notesSlide+xml"/>
  <Override PartName="/ppt/tags/tag32.xml" ContentType="application/vnd.openxmlformats-officedocument.presentationml.tags+xml"/>
  <Override PartName="/ppt/slides/slide7.xml" ContentType="application/vnd.openxmlformats-officedocument.presentationml.slide+xml"/>
  <Override PartName="/ppt/slides/slide68.xml" ContentType="application/vnd.openxmlformats-officedocument.presentationml.slide+xml"/>
  <Override PartName="/ppt/slideLayouts/slideLayout9.xml" ContentType="application/vnd.openxmlformats-officedocument.presentationml.slideLayout+xml"/>
  <Override PartName="/ppt/tags/tag10.xml" ContentType="application/vnd.openxmlformats-officedocument.presentationml.tags+xml"/>
  <Override PartName="/ppt/tags/tag21.xml" ContentType="application/vnd.openxmlformats-officedocument.presentationml.tags+xml"/>
  <Override PartName="/ppt/notesSlides/notesSlide5.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notesSlides/notesSlide1.xml" ContentType="application/vnd.openxmlformats-officedocument.presentationml.notesSlide+xml"/>
  <Override PartName="/ppt/tags/tag7.xml" ContentType="application/vnd.openxmlformats-officedocument.presentationml.tags+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Default Extension="jpeg" ContentType="image/jpeg"/>
  <Override PartName="/ppt/tags/tag3.xml" ContentType="application/vnd.openxmlformats-officedocument.presentationml.tags+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tags/tag19.xml" ContentType="application/vnd.openxmlformats-officedocument.presentationml.tags+xml"/>
  <Override PartName="/ppt/notesSlides/notesSlide15.xml" ContentType="application/vnd.openxmlformats-officedocument.presentationml.notesSlide+xml"/>
  <Override PartName="/ppt/slides/slide20.xml" ContentType="application/vnd.openxmlformats-officedocument.presentationml.slide+xml"/>
  <Override PartName="/ppt/tags/tag26.xml" ContentType="application/vnd.openxmlformats-officedocument.presentationml.tags+xml"/>
  <Override PartName="/ppt/notesSlides/notesSlide22.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87"/>
  </p:notesMasterIdLst>
  <p:handoutMasterIdLst>
    <p:handoutMasterId r:id="rId88"/>
  </p:handoutMasterIdLst>
  <p:sldIdLst>
    <p:sldId id="257" r:id="rId2"/>
    <p:sldId id="258" r:id="rId3"/>
    <p:sldId id="577" r:id="rId4"/>
    <p:sldId id="272" r:id="rId5"/>
    <p:sldId id="261" r:id="rId6"/>
    <p:sldId id="667" r:id="rId7"/>
    <p:sldId id="266" r:id="rId8"/>
    <p:sldId id="260" r:id="rId9"/>
    <p:sldId id="265" r:id="rId10"/>
    <p:sldId id="262" r:id="rId11"/>
    <p:sldId id="826" r:id="rId12"/>
    <p:sldId id="827" r:id="rId13"/>
    <p:sldId id="578" r:id="rId14"/>
    <p:sldId id="828" r:id="rId15"/>
    <p:sldId id="829" r:id="rId16"/>
    <p:sldId id="830" r:id="rId17"/>
    <p:sldId id="669" r:id="rId18"/>
    <p:sldId id="831" r:id="rId19"/>
    <p:sldId id="583" r:id="rId20"/>
    <p:sldId id="670" r:id="rId21"/>
    <p:sldId id="832" r:id="rId22"/>
    <p:sldId id="584" r:id="rId23"/>
    <p:sldId id="833" r:id="rId24"/>
    <p:sldId id="672" r:id="rId25"/>
    <p:sldId id="835" r:id="rId26"/>
    <p:sldId id="836" r:id="rId27"/>
    <p:sldId id="585" r:id="rId28"/>
    <p:sldId id="838" r:id="rId29"/>
    <p:sldId id="837" r:id="rId30"/>
    <p:sldId id="590" r:id="rId31"/>
    <p:sldId id="824" r:id="rId32"/>
    <p:sldId id="823" r:id="rId33"/>
    <p:sldId id="592" r:id="rId34"/>
    <p:sldId id="420" r:id="rId35"/>
    <p:sldId id="825" r:id="rId36"/>
    <p:sldId id="595" r:id="rId37"/>
    <p:sldId id="814" r:id="rId38"/>
    <p:sldId id="596" r:id="rId39"/>
    <p:sldId id="818" r:id="rId40"/>
    <p:sldId id="684" r:id="rId41"/>
    <p:sldId id="819" r:id="rId42"/>
    <p:sldId id="821" r:id="rId43"/>
    <p:sldId id="687" r:id="rId44"/>
    <p:sldId id="822" r:id="rId45"/>
    <p:sldId id="685" r:id="rId46"/>
    <p:sldId id="597" r:id="rId47"/>
    <p:sldId id="304" r:id="rId48"/>
    <p:sldId id="313" r:id="rId49"/>
    <p:sldId id="807" r:id="rId50"/>
    <p:sldId id="759" r:id="rId51"/>
    <p:sldId id="761" r:id="rId52"/>
    <p:sldId id="808" r:id="rId53"/>
    <p:sldId id="762" r:id="rId54"/>
    <p:sldId id="312" r:id="rId55"/>
    <p:sldId id="305" r:id="rId56"/>
    <p:sldId id="809" r:id="rId57"/>
    <p:sldId id="810" r:id="rId58"/>
    <p:sldId id="811" r:id="rId59"/>
    <p:sldId id="813" r:id="rId60"/>
    <p:sldId id="317" r:id="rId61"/>
    <p:sldId id="610" r:id="rId62"/>
    <p:sldId id="764" r:id="rId63"/>
    <p:sldId id="611" r:id="rId64"/>
    <p:sldId id="532" r:id="rId65"/>
    <p:sldId id="534" r:id="rId66"/>
    <p:sldId id="535" r:id="rId67"/>
    <p:sldId id="318" r:id="rId68"/>
    <p:sldId id="319" r:id="rId69"/>
    <p:sldId id="402" r:id="rId70"/>
    <p:sldId id="800" r:id="rId71"/>
    <p:sldId id="406" r:id="rId72"/>
    <p:sldId id="801" r:id="rId73"/>
    <p:sldId id="772" r:id="rId74"/>
    <p:sldId id="775" r:id="rId75"/>
    <p:sldId id="777" r:id="rId76"/>
    <p:sldId id="778" r:id="rId77"/>
    <p:sldId id="328" r:id="rId78"/>
    <p:sldId id="802" r:id="rId79"/>
    <p:sldId id="331" r:id="rId80"/>
    <p:sldId id="332" r:id="rId81"/>
    <p:sldId id="803" r:id="rId82"/>
    <p:sldId id="400" r:id="rId83"/>
    <p:sldId id="804" r:id="rId84"/>
    <p:sldId id="805" r:id="rId85"/>
    <p:sldId id="806" r:id="rId86"/>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zhang" initials="z"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DA251C"/>
    <a:srgbClr val="F5F5F5"/>
    <a:srgbClr val="4472C4"/>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snapToGrid="0" showGuides="1">
      <p:cViewPr varScale="1">
        <p:scale>
          <a:sx n="64" d="100"/>
          <a:sy n="64" d="100"/>
        </p:scale>
        <p:origin x="-724" y="-64"/>
      </p:cViewPr>
      <p:guideLst>
        <p:guide orient="horz" pos="2157"/>
        <p:guide pos="3865"/>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commentAuthors" Target="commentAuthor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notesMaster" Target="notesMasters/notesMaster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presProps" Target="presProp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handoutMaster" Target="handoutMasters/handoutMaster1.xml"/><Relationship Id="rId9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4" Type="http://schemas.openxmlformats.org/officeDocument/2006/relationships/slide" Target="slides/slide3.xml"/><Relationship Id="rId9" Type="http://schemas.openxmlformats.org/officeDocument/2006/relationships/slide" Target="slides/slide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35BB56C-4931-4118-B3F5-299378C19C45}" type="datetimeFigureOut">
              <a:rPr lang="zh-CN" altLang="en-US" smtClean="0"/>
              <a:pPr/>
              <a:t>2021/9/23</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1496906-7F17-49DB-A88E-BC92012453B3}"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DFBB724-59E0-414B-B5B4-090993CEF57D}" type="datetimeFigureOut">
              <a:rPr lang="zh-CN" altLang="en-US" smtClean="0"/>
              <a:pPr/>
              <a:t>2021/9/23</a:t>
            </a:fld>
            <a:endParaRPr lang="zh-CN" altLang="en-US"/>
          </a:p>
        </p:txBody>
      </p:sp>
      <p:sp>
        <p:nvSpPr>
          <p:cNvPr id="4" name="幻灯片图像占位符 3"/>
          <p:cNvSpPr>
            <a:spLocks noGrp="1" noRot="1" noChangeAspect="1"/>
          </p:cNvSpPr>
          <p:nvPr>
            <p:ph type="sldImg" idx="2"/>
          </p:nvPr>
        </p:nvSpPr>
        <p:spPr>
          <a:xfrm>
            <a:off x="685530" y="1143000"/>
            <a:ext cx="548694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10E95EE-6685-4757-B717-501E08EF73F5}"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hf hdr="0" ftr="0" dt="0"/>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5</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63</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69</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70</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71</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72</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73</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74</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77</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78</a:t>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80</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6</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82</a:t>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83</a:t>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85</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38</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39</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49</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50</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56</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57</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62</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封面">
    <p:bg>
      <p:bgPr>
        <a:solidFill>
          <a:srgbClr val="DA251C"/>
        </a:solidFill>
        <a:effectLst/>
      </p:bgPr>
    </p:bg>
    <p:spTree>
      <p:nvGrpSpPr>
        <p:cNvPr id="1" name=""/>
        <p:cNvGrpSpPr/>
        <p:nvPr/>
      </p:nvGrpSpPr>
      <p:grpSpPr>
        <a:xfrm>
          <a:off x="0" y="0"/>
          <a:ext cx="0" cy="0"/>
          <a:chOff x="0" y="0"/>
          <a:chExt cx="0" cy="0"/>
        </a:xfrm>
      </p:grpSpPr>
      <p:grpSp>
        <p:nvGrpSpPr>
          <p:cNvPr id="4" name="组合 3"/>
          <p:cNvGrpSpPr/>
          <p:nvPr userDrawn="1"/>
        </p:nvGrpSpPr>
        <p:grpSpPr>
          <a:xfrm>
            <a:off x="5431187" y="263457"/>
            <a:ext cx="1330828" cy="2898940"/>
            <a:chOff x="5320236" y="0"/>
            <a:chExt cx="1566554" cy="3412757"/>
          </a:xfrm>
        </p:grpSpPr>
        <p:sp>
          <p:nvSpPr>
            <p:cNvPr id="5" name="任意多边形 3"/>
            <p:cNvSpPr/>
            <p:nvPr/>
          </p:nvSpPr>
          <p:spPr>
            <a:xfrm flipH="1">
              <a:off x="5320236" y="1239028"/>
              <a:ext cx="1566554" cy="2173729"/>
            </a:xfrm>
            <a:custGeom>
              <a:avLst/>
              <a:gdLst>
                <a:gd name="connsiteX0" fmla="*/ 1540683 w 2201932"/>
                <a:gd name="connsiteY0" fmla="*/ 0 h 3055372"/>
                <a:gd name="connsiteX1" fmla="*/ 1462917 w 2201932"/>
                <a:gd name="connsiteY1" fmla="*/ 0 h 3055372"/>
                <a:gd name="connsiteX2" fmla="*/ 739017 w 2201932"/>
                <a:gd name="connsiteY2" fmla="*/ 0 h 3055372"/>
                <a:gd name="connsiteX3" fmla="*/ 661251 w 2201932"/>
                <a:gd name="connsiteY3" fmla="*/ 0 h 3055372"/>
                <a:gd name="connsiteX4" fmla="*/ 673672 w 2201932"/>
                <a:gd name="connsiteY4" fmla="*/ 18403 h 3055372"/>
                <a:gd name="connsiteX5" fmla="*/ 608505 w 2201932"/>
                <a:gd name="connsiteY5" fmla="*/ 735857 h 3055372"/>
                <a:gd name="connsiteX6" fmla="*/ 394099 w 2201932"/>
                <a:gd name="connsiteY6" fmla="*/ 1099057 h 3055372"/>
                <a:gd name="connsiteX7" fmla="*/ 323727 w 2201932"/>
                <a:gd name="connsiteY7" fmla="*/ 1173138 h 3055372"/>
                <a:gd name="connsiteX8" fmla="*/ 323727 w 2201932"/>
                <a:gd name="connsiteY8" fmla="*/ 1174865 h 3055372"/>
                <a:gd name="connsiteX9" fmla="*/ 322465 w 2201932"/>
                <a:gd name="connsiteY9" fmla="*/ 1175906 h 3055372"/>
                <a:gd name="connsiteX10" fmla="*/ 0 w 2201932"/>
                <a:gd name="connsiteY10" fmla="*/ 1954406 h 3055372"/>
                <a:gd name="connsiteX11" fmla="*/ 1100966 w 2201932"/>
                <a:gd name="connsiteY11" fmla="*/ 3055372 h 3055372"/>
                <a:gd name="connsiteX12" fmla="*/ 2201932 w 2201932"/>
                <a:gd name="connsiteY12" fmla="*/ 1954406 h 3055372"/>
                <a:gd name="connsiteX13" fmla="*/ 1879467 w 2201932"/>
                <a:gd name="connsiteY13" fmla="*/ 1175906 h 3055372"/>
                <a:gd name="connsiteX14" fmla="*/ 1878207 w 2201932"/>
                <a:gd name="connsiteY14" fmla="*/ 1174866 h 3055372"/>
                <a:gd name="connsiteX15" fmla="*/ 1878207 w 2201932"/>
                <a:gd name="connsiteY15" fmla="*/ 1173138 h 3055372"/>
                <a:gd name="connsiteX16" fmla="*/ 1807835 w 2201932"/>
                <a:gd name="connsiteY16" fmla="*/ 1099057 h 3055372"/>
                <a:gd name="connsiteX17" fmla="*/ 1593429 w 2201932"/>
                <a:gd name="connsiteY17" fmla="*/ 735857 h 3055372"/>
                <a:gd name="connsiteX18" fmla="*/ 1528262 w 2201932"/>
                <a:gd name="connsiteY18" fmla="*/ 18403 h 3055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201932" h="3055372">
                  <a:moveTo>
                    <a:pt x="1540683" y="0"/>
                  </a:moveTo>
                  <a:lnTo>
                    <a:pt x="1462917" y="0"/>
                  </a:lnTo>
                  <a:lnTo>
                    <a:pt x="739017" y="0"/>
                  </a:lnTo>
                  <a:lnTo>
                    <a:pt x="661251" y="0"/>
                  </a:lnTo>
                  <a:lnTo>
                    <a:pt x="673672" y="18403"/>
                  </a:lnTo>
                  <a:cubicBezTo>
                    <a:pt x="746360" y="171028"/>
                    <a:pt x="726480" y="449921"/>
                    <a:pt x="608505" y="735857"/>
                  </a:cubicBezTo>
                  <a:cubicBezTo>
                    <a:pt x="549517" y="878825"/>
                    <a:pt x="474382" y="1003252"/>
                    <a:pt x="394099" y="1099057"/>
                  </a:cubicBezTo>
                  <a:lnTo>
                    <a:pt x="323727" y="1173138"/>
                  </a:lnTo>
                  <a:lnTo>
                    <a:pt x="323727" y="1174865"/>
                  </a:lnTo>
                  <a:lnTo>
                    <a:pt x="322465" y="1175906"/>
                  </a:lnTo>
                  <a:cubicBezTo>
                    <a:pt x="123230" y="1375141"/>
                    <a:pt x="0" y="1650383"/>
                    <a:pt x="0" y="1954406"/>
                  </a:cubicBezTo>
                  <a:cubicBezTo>
                    <a:pt x="0" y="2562453"/>
                    <a:pt x="492919" y="3055372"/>
                    <a:pt x="1100966" y="3055372"/>
                  </a:cubicBezTo>
                  <a:cubicBezTo>
                    <a:pt x="1709013" y="3055372"/>
                    <a:pt x="2201932" y="2562453"/>
                    <a:pt x="2201932" y="1954406"/>
                  </a:cubicBezTo>
                  <a:cubicBezTo>
                    <a:pt x="2201932" y="1650383"/>
                    <a:pt x="2078702" y="1375141"/>
                    <a:pt x="1879467" y="1175906"/>
                  </a:cubicBezTo>
                  <a:lnTo>
                    <a:pt x="1878207" y="1174866"/>
                  </a:lnTo>
                  <a:lnTo>
                    <a:pt x="1878207" y="1173138"/>
                  </a:lnTo>
                  <a:lnTo>
                    <a:pt x="1807835" y="1099057"/>
                  </a:lnTo>
                  <a:cubicBezTo>
                    <a:pt x="1727552" y="1003252"/>
                    <a:pt x="1652417" y="878825"/>
                    <a:pt x="1593429" y="735857"/>
                  </a:cubicBezTo>
                  <a:cubicBezTo>
                    <a:pt x="1475454" y="449921"/>
                    <a:pt x="1455574" y="171028"/>
                    <a:pt x="1528262" y="18403"/>
                  </a:cubicBezTo>
                  <a:close/>
                </a:path>
              </a:pathLst>
            </a:cu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6" name="任意多边形 4"/>
            <p:cNvSpPr/>
            <p:nvPr/>
          </p:nvSpPr>
          <p:spPr>
            <a:xfrm>
              <a:off x="5717475" y="0"/>
              <a:ext cx="770124" cy="1836118"/>
            </a:xfrm>
            <a:custGeom>
              <a:avLst/>
              <a:gdLst>
                <a:gd name="connsiteX0" fmla="*/ 352571 w 883454"/>
                <a:gd name="connsiteY0" fmla="*/ 0 h 2106319"/>
                <a:gd name="connsiteX1" fmla="*/ 530882 w 883454"/>
                <a:gd name="connsiteY1" fmla="*/ 0 h 2106319"/>
                <a:gd name="connsiteX2" fmla="*/ 530882 w 883454"/>
                <a:gd name="connsiteY2" fmla="*/ 685907 h 2106319"/>
                <a:gd name="connsiteX3" fmla="*/ 605180 w 883454"/>
                <a:gd name="connsiteY3" fmla="*/ 685907 h 2106319"/>
                <a:gd name="connsiteX4" fmla="*/ 764580 w 883454"/>
                <a:gd name="connsiteY4" fmla="*/ 845307 h 2106319"/>
                <a:gd name="connsiteX5" fmla="*/ 764580 w 883454"/>
                <a:gd name="connsiteY5" fmla="*/ 861100 h 2106319"/>
                <a:gd name="connsiteX6" fmla="*/ 771250 w 883454"/>
                <a:gd name="connsiteY6" fmla="*/ 862448 h 2106319"/>
                <a:gd name="connsiteX7" fmla="*/ 883454 w 883454"/>
                <a:gd name="connsiteY7" fmla="*/ 1031724 h 2106319"/>
                <a:gd name="connsiteX8" fmla="*/ 883454 w 883454"/>
                <a:gd name="connsiteY8" fmla="*/ 1040503 h 2106319"/>
                <a:gd name="connsiteX9" fmla="*/ 883454 w 883454"/>
                <a:gd name="connsiteY9" fmla="*/ 1134392 h 2106319"/>
                <a:gd name="connsiteX10" fmla="*/ 883454 w 883454"/>
                <a:gd name="connsiteY10" fmla="*/ 2106319 h 2106319"/>
                <a:gd name="connsiteX11" fmla="*/ 0 w 883454"/>
                <a:gd name="connsiteY11" fmla="*/ 2106319 h 2106319"/>
                <a:gd name="connsiteX12" fmla="*/ 0 w 883454"/>
                <a:gd name="connsiteY12" fmla="*/ 1134392 h 2106319"/>
                <a:gd name="connsiteX13" fmla="*/ 0 w 883454"/>
                <a:gd name="connsiteY13" fmla="*/ 1040503 h 2106319"/>
                <a:gd name="connsiteX14" fmla="*/ 0 w 883454"/>
                <a:gd name="connsiteY14" fmla="*/ 1031724 h 2106319"/>
                <a:gd name="connsiteX15" fmla="*/ 112204 w 883454"/>
                <a:gd name="connsiteY15" fmla="*/ 862448 h 2106319"/>
                <a:gd name="connsiteX16" fmla="*/ 118875 w 883454"/>
                <a:gd name="connsiteY16" fmla="*/ 861100 h 2106319"/>
                <a:gd name="connsiteX17" fmla="*/ 118875 w 883454"/>
                <a:gd name="connsiteY17" fmla="*/ 845307 h 2106319"/>
                <a:gd name="connsiteX18" fmla="*/ 278275 w 883454"/>
                <a:gd name="connsiteY18" fmla="*/ 685907 h 2106319"/>
                <a:gd name="connsiteX19" fmla="*/ 352571 w 883454"/>
                <a:gd name="connsiteY19" fmla="*/ 685907 h 2106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83454" h="2106319">
                  <a:moveTo>
                    <a:pt x="352571" y="0"/>
                  </a:moveTo>
                  <a:lnTo>
                    <a:pt x="530882" y="0"/>
                  </a:lnTo>
                  <a:lnTo>
                    <a:pt x="530882" y="685907"/>
                  </a:lnTo>
                  <a:lnTo>
                    <a:pt x="605180" y="685907"/>
                  </a:lnTo>
                  <a:cubicBezTo>
                    <a:pt x="693214" y="685907"/>
                    <a:pt x="764580" y="757272"/>
                    <a:pt x="764580" y="845307"/>
                  </a:cubicBezTo>
                  <a:lnTo>
                    <a:pt x="764580" y="861100"/>
                  </a:lnTo>
                  <a:lnTo>
                    <a:pt x="771250" y="862448"/>
                  </a:lnTo>
                  <a:cubicBezTo>
                    <a:pt x="837189" y="890337"/>
                    <a:pt x="883454" y="955628"/>
                    <a:pt x="883454" y="1031724"/>
                  </a:cubicBezTo>
                  <a:lnTo>
                    <a:pt x="883454" y="1040503"/>
                  </a:lnTo>
                  <a:lnTo>
                    <a:pt x="883454" y="1134392"/>
                  </a:lnTo>
                  <a:lnTo>
                    <a:pt x="883454" y="2106319"/>
                  </a:lnTo>
                  <a:lnTo>
                    <a:pt x="0" y="2106319"/>
                  </a:lnTo>
                  <a:lnTo>
                    <a:pt x="0" y="1134392"/>
                  </a:lnTo>
                  <a:lnTo>
                    <a:pt x="0" y="1040503"/>
                  </a:lnTo>
                  <a:lnTo>
                    <a:pt x="0" y="1031724"/>
                  </a:lnTo>
                  <a:cubicBezTo>
                    <a:pt x="0" y="955628"/>
                    <a:pt x="46266" y="890337"/>
                    <a:pt x="112204" y="862448"/>
                  </a:cubicBezTo>
                  <a:lnTo>
                    <a:pt x="118875" y="861100"/>
                  </a:lnTo>
                  <a:lnTo>
                    <a:pt x="118875" y="845307"/>
                  </a:lnTo>
                  <a:cubicBezTo>
                    <a:pt x="118875" y="757272"/>
                    <a:pt x="190240" y="685907"/>
                    <a:pt x="278275" y="685907"/>
                  </a:cubicBezTo>
                  <a:lnTo>
                    <a:pt x="352571" y="685907"/>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sp>
        <p:nvSpPr>
          <p:cNvPr id="7" name="文本框 6"/>
          <p:cNvSpPr txBox="1"/>
          <p:nvPr userDrawn="1"/>
        </p:nvSpPr>
        <p:spPr>
          <a:xfrm>
            <a:off x="4290660" y="5331023"/>
            <a:ext cx="3611880" cy="398780"/>
          </a:xfrm>
          <a:prstGeom prst="rect">
            <a:avLst/>
          </a:prstGeom>
          <a:noFill/>
        </p:spPr>
        <p:txBody>
          <a:bodyPr wrap="none" rtlCol="0">
            <a:spAutoFit/>
          </a:bodyPr>
          <a:lstStyle/>
          <a:p>
            <a:pPr algn="ctr"/>
            <a:r>
              <a:rPr lang="en-US" altLang="zh-CN" sz="2000" dirty="0">
                <a:solidFill>
                  <a:schemeClr val="bg1"/>
                </a:solidFill>
                <a:latin typeface="+mn-ea"/>
              </a:rPr>
              <a:t>2022</a:t>
            </a:r>
            <a:r>
              <a:rPr lang="zh-CN" altLang="en-US" sz="2000" dirty="0">
                <a:solidFill>
                  <a:schemeClr val="bg1"/>
                </a:solidFill>
                <a:latin typeface="+mn-ea"/>
              </a:rPr>
              <a:t>版</a:t>
            </a:r>
            <a:r>
              <a:rPr lang="en-US" altLang="zh-CN" sz="2000" dirty="0">
                <a:solidFill>
                  <a:schemeClr val="bg1"/>
                </a:solidFill>
                <a:latin typeface="+mn-ea"/>
              </a:rPr>
              <a:t>《</a:t>
            </a:r>
            <a:r>
              <a:rPr lang="zh-CN" altLang="en-US" sz="2000" dirty="0">
                <a:solidFill>
                  <a:schemeClr val="bg1"/>
                </a:solidFill>
                <a:latin typeface="+mn-ea"/>
              </a:rPr>
              <a:t>高考帮</a:t>
            </a:r>
            <a:r>
              <a:rPr lang="en-US" altLang="zh-CN" sz="2000" dirty="0">
                <a:solidFill>
                  <a:schemeClr val="bg1"/>
                </a:solidFill>
                <a:latin typeface="+mn-ea"/>
              </a:rPr>
              <a:t>》</a:t>
            </a:r>
            <a:r>
              <a:rPr lang="zh-CN" altLang="en-US" sz="2000" dirty="0">
                <a:solidFill>
                  <a:schemeClr val="bg1"/>
                </a:solidFill>
                <a:latin typeface="+mn-ea"/>
              </a:rPr>
              <a:t>配套</a:t>
            </a:r>
            <a:r>
              <a:rPr lang="en-US" altLang="zh-CN" sz="2000" dirty="0">
                <a:solidFill>
                  <a:schemeClr val="bg1"/>
                </a:solidFill>
                <a:latin typeface="+mn-ea"/>
              </a:rPr>
              <a:t>PPT</a:t>
            </a:r>
            <a:r>
              <a:rPr lang="zh-CN" altLang="en-US" sz="2000" dirty="0">
                <a:solidFill>
                  <a:schemeClr val="bg1"/>
                </a:solidFill>
                <a:latin typeface="+mn-ea"/>
              </a:rPr>
              <a:t>课件</a:t>
            </a:r>
          </a:p>
        </p:txBody>
      </p:sp>
      <p:grpSp>
        <p:nvGrpSpPr>
          <p:cNvPr id="8" name="组合 7"/>
          <p:cNvGrpSpPr/>
          <p:nvPr userDrawn="1"/>
        </p:nvGrpSpPr>
        <p:grpSpPr>
          <a:xfrm>
            <a:off x="3713220" y="3595403"/>
            <a:ext cx="4765100" cy="1454328"/>
            <a:chOff x="2452571" y="1771159"/>
            <a:chExt cx="7813430" cy="2384926"/>
          </a:xfrm>
          <a:solidFill>
            <a:schemeClr val="bg1"/>
          </a:solidFill>
        </p:grpSpPr>
        <p:sp>
          <p:nvSpPr>
            <p:cNvPr id="9" name="任意多边形 7"/>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0" name="任意多边形 8"/>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9"/>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矩形 11"/>
          <p:cNvSpPr/>
          <p:nvPr userDrawn="1"/>
        </p:nvSpPr>
        <p:spPr>
          <a:xfrm>
            <a:off x="6026492" y="-4852"/>
            <a:ext cx="138559" cy="1320800"/>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正文">
    <p:spTree>
      <p:nvGrpSpPr>
        <p:cNvPr id="1" name=""/>
        <p:cNvGrpSpPr/>
        <p:nvPr/>
      </p:nvGrpSpPr>
      <p:grpSpPr>
        <a:xfrm>
          <a:off x="0" y="0"/>
          <a:ext cx="0" cy="0"/>
          <a:chOff x="0" y="0"/>
          <a:chExt cx="0" cy="0"/>
        </a:xfrm>
      </p:grpSpPr>
      <p:sp>
        <p:nvSpPr>
          <p:cNvPr id="8" name="矩形 7"/>
          <p:cNvSpPr/>
          <p:nvPr userDrawn="1"/>
        </p:nvSpPr>
        <p:spPr>
          <a:xfrm>
            <a:off x="0" y="0"/>
            <a:ext cx="12193201" cy="6858000"/>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圆角 8"/>
          <p:cNvSpPr/>
          <p:nvPr userDrawn="1"/>
        </p:nvSpPr>
        <p:spPr>
          <a:xfrm>
            <a:off x="72007" y="69000"/>
            <a:ext cx="12049186" cy="6720000"/>
          </a:xfrm>
          <a:prstGeom prst="roundRect">
            <a:avLst>
              <a:gd name="adj" fmla="val 138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黑体" panose="02010609060101010101" pitchFamily="49" charset="-122"/>
              <a:ea typeface="黑体" panose="02010609060101010101" pitchFamily="49" charset="-122"/>
            </a:endParaRPr>
          </a:p>
        </p:txBody>
      </p:sp>
      <p:grpSp>
        <p:nvGrpSpPr>
          <p:cNvPr id="10" name="组合 9"/>
          <p:cNvGrpSpPr/>
          <p:nvPr userDrawn="1"/>
        </p:nvGrpSpPr>
        <p:grpSpPr>
          <a:xfrm>
            <a:off x="11295413" y="103788"/>
            <a:ext cx="118901" cy="205737"/>
            <a:chOff x="8465487" y="93561"/>
            <a:chExt cx="85864" cy="154303"/>
          </a:xfrm>
        </p:grpSpPr>
        <p:sp>
          <p:nvSpPr>
            <p:cNvPr id="11" name="任意多边形: 形状 10"/>
            <p:cNvSpPr/>
            <p:nvPr/>
          </p:nvSpPr>
          <p:spPr>
            <a:xfrm flipH="1">
              <a:off x="8465487" y="154304"/>
              <a:ext cx="85864" cy="93560"/>
            </a:xfrm>
            <a:custGeom>
              <a:avLst/>
              <a:gdLst>
                <a:gd name="connsiteX0" fmla="*/ 61853 w 85864"/>
                <a:gd name="connsiteY0" fmla="*/ 0 h 93560"/>
                <a:gd name="connsiteX1" fmla="*/ 24011 w 85864"/>
                <a:gd name="connsiteY1" fmla="*/ 0 h 93560"/>
                <a:gd name="connsiteX2" fmla="*/ 23729 w 85864"/>
                <a:gd name="connsiteY2" fmla="*/ 3111 h 93560"/>
                <a:gd name="connsiteX3" fmla="*/ 15368 w 85864"/>
                <a:gd name="connsiteY3" fmla="*/ 17274 h 93560"/>
                <a:gd name="connsiteX4" fmla="*/ 12624 w 85864"/>
                <a:gd name="connsiteY4" fmla="*/ 20162 h 93560"/>
                <a:gd name="connsiteX5" fmla="*/ 12624 w 85864"/>
                <a:gd name="connsiteY5" fmla="*/ 20230 h 93560"/>
                <a:gd name="connsiteX6" fmla="*/ 12575 w 85864"/>
                <a:gd name="connsiteY6" fmla="*/ 20270 h 93560"/>
                <a:gd name="connsiteX7" fmla="*/ 0 w 85864"/>
                <a:gd name="connsiteY7" fmla="*/ 50628 h 93560"/>
                <a:gd name="connsiteX8" fmla="*/ 42932 w 85864"/>
                <a:gd name="connsiteY8" fmla="*/ 93560 h 93560"/>
                <a:gd name="connsiteX9" fmla="*/ 85864 w 85864"/>
                <a:gd name="connsiteY9" fmla="*/ 50628 h 93560"/>
                <a:gd name="connsiteX10" fmla="*/ 73290 w 85864"/>
                <a:gd name="connsiteY10" fmla="*/ 20270 h 93560"/>
                <a:gd name="connsiteX11" fmla="*/ 73241 w 85864"/>
                <a:gd name="connsiteY11" fmla="*/ 20230 h 93560"/>
                <a:gd name="connsiteX12" fmla="*/ 73241 w 85864"/>
                <a:gd name="connsiteY12" fmla="*/ 20162 h 93560"/>
                <a:gd name="connsiteX13" fmla="*/ 70496 w 85864"/>
                <a:gd name="connsiteY13" fmla="*/ 17274 h 93560"/>
                <a:gd name="connsiteX14" fmla="*/ 62136 w 85864"/>
                <a:gd name="connsiteY14" fmla="*/ 3111 h 93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5864" h="93560">
                  <a:moveTo>
                    <a:pt x="61853" y="0"/>
                  </a:moveTo>
                  <a:lnTo>
                    <a:pt x="24011" y="0"/>
                  </a:lnTo>
                  <a:lnTo>
                    <a:pt x="23729" y="3111"/>
                  </a:lnTo>
                  <a:cubicBezTo>
                    <a:pt x="21429" y="8686"/>
                    <a:pt x="18499" y="13538"/>
                    <a:pt x="15368" y="17274"/>
                  </a:cubicBezTo>
                  <a:lnTo>
                    <a:pt x="12624" y="20162"/>
                  </a:lnTo>
                  <a:lnTo>
                    <a:pt x="12624" y="20230"/>
                  </a:lnTo>
                  <a:lnTo>
                    <a:pt x="12575" y="20270"/>
                  </a:lnTo>
                  <a:cubicBezTo>
                    <a:pt x="4806" y="28040"/>
                    <a:pt x="0" y="38773"/>
                    <a:pt x="0" y="50628"/>
                  </a:cubicBezTo>
                  <a:cubicBezTo>
                    <a:pt x="0" y="74339"/>
                    <a:pt x="19222" y="93560"/>
                    <a:pt x="42932" y="93560"/>
                  </a:cubicBezTo>
                  <a:cubicBezTo>
                    <a:pt x="66643" y="93560"/>
                    <a:pt x="85864" y="74339"/>
                    <a:pt x="85864" y="50628"/>
                  </a:cubicBezTo>
                  <a:cubicBezTo>
                    <a:pt x="85864" y="38773"/>
                    <a:pt x="81059" y="28040"/>
                    <a:pt x="73290" y="20270"/>
                  </a:cubicBezTo>
                  <a:lnTo>
                    <a:pt x="73241" y="20230"/>
                  </a:lnTo>
                  <a:lnTo>
                    <a:pt x="73241" y="20162"/>
                  </a:lnTo>
                  <a:lnTo>
                    <a:pt x="70496" y="17274"/>
                  </a:lnTo>
                  <a:cubicBezTo>
                    <a:pt x="67366" y="13538"/>
                    <a:pt x="64436" y="8686"/>
                    <a:pt x="62136" y="3111"/>
                  </a:cubicBezTo>
                  <a:close/>
                </a:path>
              </a:pathLst>
            </a:cu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sp>
          <p:nvSpPr>
            <p:cNvPr id="12" name="任意多边形: 形状 11"/>
            <p:cNvSpPr/>
            <p:nvPr/>
          </p:nvSpPr>
          <p:spPr>
            <a:xfrm>
              <a:off x="8486110" y="93561"/>
              <a:ext cx="49867" cy="70269"/>
            </a:xfrm>
            <a:custGeom>
              <a:avLst/>
              <a:gdLst>
                <a:gd name="connsiteX0" fmla="*/ 19901 w 49867"/>
                <a:gd name="connsiteY0" fmla="*/ 0 h 70269"/>
                <a:gd name="connsiteX1" fmla="*/ 29966 w 49867"/>
                <a:gd name="connsiteY1" fmla="*/ 0 h 70269"/>
                <a:gd name="connsiteX2" fmla="*/ 29966 w 49867"/>
                <a:gd name="connsiteY2" fmla="*/ 7176 h 70269"/>
                <a:gd name="connsiteX3" fmla="*/ 34160 w 49867"/>
                <a:gd name="connsiteY3" fmla="*/ 7176 h 70269"/>
                <a:gd name="connsiteX4" fmla="*/ 43157 w 49867"/>
                <a:gd name="connsiteY4" fmla="*/ 14256 h 70269"/>
                <a:gd name="connsiteX5" fmla="*/ 43157 w 49867"/>
                <a:gd name="connsiteY5" fmla="*/ 14958 h 70269"/>
                <a:gd name="connsiteX6" fmla="*/ 43534 w 49867"/>
                <a:gd name="connsiteY6" fmla="*/ 15018 h 70269"/>
                <a:gd name="connsiteX7" fmla="*/ 49867 w 49867"/>
                <a:gd name="connsiteY7" fmla="*/ 22537 h 70269"/>
                <a:gd name="connsiteX8" fmla="*/ 49867 w 49867"/>
                <a:gd name="connsiteY8" fmla="*/ 22927 h 70269"/>
                <a:gd name="connsiteX9" fmla="*/ 49867 w 49867"/>
                <a:gd name="connsiteY9" fmla="*/ 27097 h 70269"/>
                <a:gd name="connsiteX10" fmla="*/ 49867 w 49867"/>
                <a:gd name="connsiteY10" fmla="*/ 70269 h 70269"/>
                <a:gd name="connsiteX11" fmla="*/ 0 w 49867"/>
                <a:gd name="connsiteY11" fmla="*/ 70269 h 70269"/>
                <a:gd name="connsiteX12" fmla="*/ 0 w 49867"/>
                <a:gd name="connsiteY12" fmla="*/ 27097 h 70269"/>
                <a:gd name="connsiteX13" fmla="*/ 0 w 49867"/>
                <a:gd name="connsiteY13" fmla="*/ 22927 h 70269"/>
                <a:gd name="connsiteX14" fmla="*/ 0 w 49867"/>
                <a:gd name="connsiteY14" fmla="*/ 22537 h 70269"/>
                <a:gd name="connsiteX15" fmla="*/ 6333 w 49867"/>
                <a:gd name="connsiteY15" fmla="*/ 15018 h 70269"/>
                <a:gd name="connsiteX16" fmla="*/ 6710 w 49867"/>
                <a:gd name="connsiteY16" fmla="*/ 14958 h 70269"/>
                <a:gd name="connsiteX17" fmla="*/ 6710 w 49867"/>
                <a:gd name="connsiteY17" fmla="*/ 14256 h 70269"/>
                <a:gd name="connsiteX18" fmla="*/ 15707 w 49867"/>
                <a:gd name="connsiteY18" fmla="*/ 7176 h 70269"/>
                <a:gd name="connsiteX19" fmla="*/ 19901 w 49867"/>
                <a:gd name="connsiteY19" fmla="*/ 7176 h 70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9867" h="70269">
                  <a:moveTo>
                    <a:pt x="19901" y="0"/>
                  </a:moveTo>
                  <a:lnTo>
                    <a:pt x="29966" y="0"/>
                  </a:lnTo>
                  <a:lnTo>
                    <a:pt x="29966" y="7176"/>
                  </a:lnTo>
                  <a:lnTo>
                    <a:pt x="34160" y="7176"/>
                  </a:lnTo>
                  <a:cubicBezTo>
                    <a:pt x="39129" y="7176"/>
                    <a:pt x="43157" y="10346"/>
                    <a:pt x="43157" y="14256"/>
                  </a:cubicBezTo>
                  <a:lnTo>
                    <a:pt x="43157" y="14958"/>
                  </a:lnTo>
                  <a:lnTo>
                    <a:pt x="43534" y="15018"/>
                  </a:lnTo>
                  <a:cubicBezTo>
                    <a:pt x="47256" y="16257"/>
                    <a:pt x="49867" y="19157"/>
                    <a:pt x="49867" y="22537"/>
                  </a:cubicBezTo>
                  <a:lnTo>
                    <a:pt x="49867" y="22927"/>
                  </a:lnTo>
                  <a:lnTo>
                    <a:pt x="49867" y="27097"/>
                  </a:lnTo>
                  <a:lnTo>
                    <a:pt x="49867" y="70269"/>
                  </a:lnTo>
                  <a:lnTo>
                    <a:pt x="0" y="70269"/>
                  </a:lnTo>
                  <a:lnTo>
                    <a:pt x="0" y="27097"/>
                  </a:lnTo>
                  <a:lnTo>
                    <a:pt x="0" y="22927"/>
                  </a:lnTo>
                  <a:lnTo>
                    <a:pt x="0" y="22537"/>
                  </a:lnTo>
                  <a:cubicBezTo>
                    <a:pt x="0" y="19157"/>
                    <a:pt x="2612" y="16257"/>
                    <a:pt x="6333" y="15018"/>
                  </a:cubicBezTo>
                  <a:lnTo>
                    <a:pt x="6710" y="14958"/>
                  </a:lnTo>
                  <a:lnTo>
                    <a:pt x="6710" y="14256"/>
                  </a:lnTo>
                  <a:cubicBezTo>
                    <a:pt x="6710" y="10346"/>
                    <a:pt x="10738" y="7176"/>
                    <a:pt x="15707" y="7176"/>
                  </a:cubicBezTo>
                  <a:lnTo>
                    <a:pt x="19901" y="7176"/>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grpSp>
      <p:grpSp>
        <p:nvGrpSpPr>
          <p:cNvPr id="13" name="组合 12"/>
          <p:cNvGrpSpPr/>
          <p:nvPr userDrawn="1"/>
        </p:nvGrpSpPr>
        <p:grpSpPr>
          <a:xfrm>
            <a:off x="11493310" y="138508"/>
            <a:ext cx="505871" cy="154395"/>
            <a:chOff x="2452571" y="1771159"/>
            <a:chExt cx="7813430" cy="2384926"/>
          </a:xfrm>
          <a:solidFill>
            <a:srgbClr val="DA251C"/>
          </a:solidFill>
        </p:grpSpPr>
        <p:sp>
          <p:nvSpPr>
            <p:cNvPr id="14" name="任意多边形 12"/>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DA251C"/>
                </a:solidFill>
              </a:endParaRPr>
            </a:p>
          </p:txBody>
        </p:sp>
        <p:sp>
          <p:nvSpPr>
            <p:cNvPr id="15" name="任意多边形 13"/>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sp>
          <p:nvSpPr>
            <p:cNvPr id="16" name="任意多边形 14"/>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grpSp>
      <p:sp>
        <p:nvSpPr>
          <p:cNvPr id="2" name="标题 1"/>
          <p:cNvSpPr>
            <a:spLocks noGrp="1"/>
          </p:cNvSpPr>
          <p:nvPr>
            <p:ph type="title"/>
          </p:nvPr>
        </p:nvSpPr>
        <p:spPr>
          <a:xfrm>
            <a:off x="339468" y="392655"/>
            <a:ext cx="11515730" cy="640175"/>
          </a:xfrm>
          <a:prstGeom prst="rect">
            <a:avLst/>
          </a:prstGeom>
        </p:spPr>
        <p:txBody>
          <a:bodyPr wrap="square">
            <a:spAutoFit/>
          </a:bodyPr>
          <a:lstStyle>
            <a:lvl1pPr>
              <a:defRPr sz="3735">
                <a:latin typeface="+mn-lt"/>
                <a:ea typeface="+mn-ea"/>
              </a:defRPr>
            </a:lvl1pPr>
          </a:lstStyle>
          <a:p>
            <a:r>
              <a:rPr lang="zh-CN" altLang="en-US" dirty="0"/>
              <a:t>单击此处编辑母版标题样式</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5" name="iconfont-10517-5127270"/>
          <p:cNvSpPr/>
          <p:nvPr userDrawn="1"/>
        </p:nvSpPr>
        <p:spPr>
          <a:xfrm>
            <a:off x="9580359" y="1331809"/>
            <a:ext cx="373805" cy="373841"/>
          </a:xfrm>
          <a:custGeom>
            <a:avLst/>
            <a:gdLst>
              <a:gd name="connsiteX0" fmla="*/ 253961 w 507905"/>
              <a:gd name="connsiteY0" fmla="*/ 126976 h 508005"/>
              <a:gd name="connsiteX1" fmla="*/ 348093 w 507905"/>
              <a:gd name="connsiteY1" fmla="*/ 159840 h 508005"/>
              <a:gd name="connsiteX2" fmla="*/ 312192 w 507905"/>
              <a:gd name="connsiteY2" fmla="*/ 195752 h 508005"/>
              <a:gd name="connsiteX3" fmla="*/ 253961 w 507905"/>
              <a:gd name="connsiteY3" fmla="*/ 177796 h 508005"/>
              <a:gd name="connsiteX4" fmla="*/ 177780 w 507905"/>
              <a:gd name="connsiteY4" fmla="*/ 254002 h 508005"/>
              <a:gd name="connsiteX5" fmla="*/ 253961 w 507905"/>
              <a:gd name="connsiteY5" fmla="*/ 330208 h 508005"/>
              <a:gd name="connsiteX6" fmla="*/ 312192 w 507905"/>
              <a:gd name="connsiteY6" fmla="*/ 312204 h 508005"/>
              <a:gd name="connsiteX7" fmla="*/ 348093 w 507905"/>
              <a:gd name="connsiteY7" fmla="*/ 348212 h 508005"/>
              <a:gd name="connsiteX8" fmla="*/ 253961 w 507905"/>
              <a:gd name="connsiteY8" fmla="*/ 381028 h 508005"/>
              <a:gd name="connsiteX9" fmla="*/ 126976 w 507905"/>
              <a:gd name="connsiteY9" fmla="*/ 254002 h 508005"/>
              <a:gd name="connsiteX10" fmla="*/ 253961 w 507905"/>
              <a:gd name="connsiteY10" fmla="*/ 126976 h 508005"/>
              <a:gd name="connsiteX11" fmla="*/ 253952 w 507905"/>
              <a:gd name="connsiteY11" fmla="*/ 50772 h 508005"/>
              <a:gd name="connsiteX12" fmla="*/ 50762 w 507905"/>
              <a:gd name="connsiteY12" fmla="*/ 254002 h 508005"/>
              <a:gd name="connsiteX13" fmla="*/ 253952 w 507905"/>
              <a:gd name="connsiteY13" fmla="*/ 457233 h 508005"/>
              <a:gd name="connsiteX14" fmla="*/ 457143 w 507905"/>
              <a:gd name="connsiteY14" fmla="*/ 254002 h 508005"/>
              <a:gd name="connsiteX15" fmla="*/ 253952 w 507905"/>
              <a:gd name="connsiteY15" fmla="*/ 50772 h 508005"/>
              <a:gd name="connsiteX16" fmla="*/ 253952 w 507905"/>
              <a:gd name="connsiteY16" fmla="*/ 0 h 508005"/>
              <a:gd name="connsiteX17" fmla="*/ 507905 w 507905"/>
              <a:gd name="connsiteY17" fmla="*/ 254002 h 508005"/>
              <a:gd name="connsiteX18" fmla="*/ 253952 w 507905"/>
              <a:gd name="connsiteY18" fmla="*/ 508005 h 508005"/>
              <a:gd name="connsiteX19" fmla="*/ 0 w 507905"/>
              <a:gd name="connsiteY19" fmla="*/ 254002 h 508005"/>
              <a:gd name="connsiteX20" fmla="*/ 253952 w 507905"/>
              <a:gd name="connsiteY20" fmla="*/ 0 h 5080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07905" h="508005">
                <a:moveTo>
                  <a:pt x="253961" y="126976"/>
                </a:moveTo>
                <a:cubicBezTo>
                  <a:pt x="276863" y="126976"/>
                  <a:pt x="319525" y="131263"/>
                  <a:pt x="348093" y="159840"/>
                </a:cubicBezTo>
                <a:lnTo>
                  <a:pt x="312192" y="195752"/>
                </a:lnTo>
                <a:cubicBezTo>
                  <a:pt x="300956" y="184512"/>
                  <a:pt x="279196" y="177796"/>
                  <a:pt x="253961" y="177796"/>
                </a:cubicBezTo>
                <a:cubicBezTo>
                  <a:pt x="212680" y="177796"/>
                  <a:pt x="177780" y="212708"/>
                  <a:pt x="177780" y="254002"/>
                </a:cubicBezTo>
                <a:cubicBezTo>
                  <a:pt x="177780" y="295296"/>
                  <a:pt x="212680" y="330208"/>
                  <a:pt x="253961" y="330208"/>
                </a:cubicBezTo>
                <a:cubicBezTo>
                  <a:pt x="279149" y="330208"/>
                  <a:pt x="300956" y="323492"/>
                  <a:pt x="312192" y="312204"/>
                </a:cubicBezTo>
                <a:lnTo>
                  <a:pt x="348093" y="348212"/>
                </a:lnTo>
                <a:cubicBezTo>
                  <a:pt x="319525" y="376741"/>
                  <a:pt x="276863" y="381028"/>
                  <a:pt x="253961" y="381028"/>
                </a:cubicBezTo>
                <a:cubicBezTo>
                  <a:pt x="183969" y="381028"/>
                  <a:pt x="126976" y="324016"/>
                  <a:pt x="126976" y="254002"/>
                </a:cubicBezTo>
                <a:cubicBezTo>
                  <a:pt x="126976" y="183988"/>
                  <a:pt x="183969" y="126976"/>
                  <a:pt x="253961" y="126976"/>
                </a:cubicBezTo>
                <a:close/>
                <a:moveTo>
                  <a:pt x="253952" y="50772"/>
                </a:moveTo>
                <a:cubicBezTo>
                  <a:pt x="143810" y="50772"/>
                  <a:pt x="50762" y="143838"/>
                  <a:pt x="50762" y="254002"/>
                </a:cubicBezTo>
                <a:cubicBezTo>
                  <a:pt x="50762" y="364167"/>
                  <a:pt x="143810" y="457233"/>
                  <a:pt x="253952" y="457233"/>
                </a:cubicBezTo>
                <a:cubicBezTo>
                  <a:pt x="364095" y="457233"/>
                  <a:pt x="457143" y="364167"/>
                  <a:pt x="457143" y="254002"/>
                </a:cubicBezTo>
                <a:cubicBezTo>
                  <a:pt x="457143" y="143838"/>
                  <a:pt x="364095" y="50772"/>
                  <a:pt x="253952" y="50772"/>
                </a:cubicBezTo>
                <a:close/>
                <a:moveTo>
                  <a:pt x="253952" y="0"/>
                </a:moveTo>
                <a:cubicBezTo>
                  <a:pt x="391619" y="0"/>
                  <a:pt x="507905" y="116309"/>
                  <a:pt x="507905" y="254002"/>
                </a:cubicBezTo>
                <a:cubicBezTo>
                  <a:pt x="507905" y="391696"/>
                  <a:pt x="391619" y="508005"/>
                  <a:pt x="253952" y="508005"/>
                </a:cubicBezTo>
                <a:cubicBezTo>
                  <a:pt x="116286" y="508005"/>
                  <a:pt x="0" y="391696"/>
                  <a:pt x="0" y="254002"/>
                </a:cubicBezTo>
                <a:cubicBezTo>
                  <a:pt x="0" y="116309"/>
                  <a:pt x="116286" y="0"/>
                  <a:pt x="253952" y="0"/>
                </a:cubicBezTo>
                <a:close/>
              </a:path>
            </a:pathLst>
          </a:cu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图片 2"/>
          <p:cNvPicPr>
            <a:picLocks noChangeAspect="1"/>
          </p:cNvPicPr>
          <p:nvPr userDrawn="1"/>
        </p:nvPicPr>
        <p:blipFill>
          <a:blip r:embed="rId2"/>
          <a:stretch>
            <a:fillRect/>
          </a:stretch>
        </p:blipFill>
        <p:spPr>
          <a:xfrm>
            <a:off x="5175210" y="663056"/>
            <a:ext cx="1658035" cy="460772"/>
          </a:xfrm>
          <a:prstGeom prst="rect">
            <a:avLst/>
          </a:prstGeom>
        </p:spPr>
      </p:pic>
      <p:sp>
        <p:nvSpPr>
          <p:cNvPr id="4" name="矩形 3"/>
          <p:cNvSpPr/>
          <p:nvPr userDrawn="1"/>
        </p:nvSpPr>
        <p:spPr>
          <a:xfrm>
            <a:off x="689181" y="1123828"/>
            <a:ext cx="10920866" cy="3461385"/>
          </a:xfrm>
          <a:prstGeom prst="rect">
            <a:avLst/>
          </a:prstGeom>
        </p:spPr>
        <p:txBody>
          <a:bodyPr wrap="square">
            <a:spAutoFit/>
          </a:bodyPr>
          <a:lstStyle/>
          <a:p>
            <a:pPr algn="ctr">
              <a:lnSpc>
                <a:spcPct val="150000"/>
              </a:lnSpc>
            </a:pPr>
            <a:r>
              <a:rPr lang="en-US" altLang="zh-CN" sz="2000" b="1" dirty="0">
                <a:solidFill>
                  <a:srgbClr val="DA251C"/>
                </a:solidFill>
              </a:rPr>
              <a:t>《</a:t>
            </a:r>
            <a:r>
              <a:rPr lang="zh-CN" altLang="en-US" sz="2000" b="1" dirty="0">
                <a:solidFill>
                  <a:srgbClr val="DA251C"/>
                </a:solidFill>
              </a:rPr>
              <a:t>高考帮</a:t>
            </a:r>
            <a:r>
              <a:rPr lang="en-US" altLang="zh-CN" sz="2000" b="1" dirty="0">
                <a:solidFill>
                  <a:srgbClr val="DA251C"/>
                </a:solidFill>
              </a:rPr>
              <a:t>》</a:t>
            </a:r>
            <a:r>
              <a:rPr lang="zh-CN" altLang="en-US" sz="2000" b="1" dirty="0">
                <a:solidFill>
                  <a:srgbClr val="DA251C"/>
                </a:solidFill>
              </a:rPr>
              <a:t>系列图书配套</a:t>
            </a:r>
            <a:r>
              <a:rPr lang="en-US" altLang="zh-CN" sz="2000" b="1" dirty="0">
                <a:solidFill>
                  <a:srgbClr val="DA251C"/>
                </a:solidFill>
              </a:rPr>
              <a:t>PPT</a:t>
            </a:r>
            <a:r>
              <a:rPr lang="zh-CN" altLang="en-US" sz="2000" b="1" dirty="0">
                <a:solidFill>
                  <a:srgbClr val="DA251C"/>
                </a:solidFill>
              </a:rPr>
              <a:t>课件版权声明 </a:t>
            </a:r>
            <a:endParaRPr lang="en-US" altLang="zh-CN" sz="2000" b="1" dirty="0">
              <a:solidFill>
                <a:srgbClr val="DA251C"/>
              </a:solidFill>
            </a:endParaRPr>
          </a:p>
          <a:p>
            <a:pPr>
              <a:lnSpc>
                <a:spcPct val="150000"/>
              </a:lnSpc>
            </a:pPr>
            <a:endParaRPr lang="en-US" altLang="zh-CN" sz="1400" dirty="0">
              <a:solidFill>
                <a:prstClr val="black"/>
              </a:solidFill>
            </a:endParaRPr>
          </a:p>
          <a:p>
            <a:pPr>
              <a:lnSpc>
                <a:spcPct val="150000"/>
              </a:lnSpc>
            </a:pPr>
            <a:r>
              <a:rPr lang="zh-CN" altLang="en-US" sz="1400" dirty="0">
                <a:solidFill>
                  <a:prstClr val="black"/>
                </a:solidFill>
              </a:rPr>
              <a:t>本系列课件为河南天星教育传媒股份有限公司旗下</a:t>
            </a:r>
            <a:r>
              <a:rPr lang="en-US" altLang="zh-CN" sz="1400" dirty="0">
                <a:solidFill>
                  <a:prstClr val="black"/>
                </a:solidFill>
              </a:rPr>
              <a:t>《</a:t>
            </a:r>
            <a:r>
              <a:rPr lang="zh-CN" altLang="en-US" sz="1400" dirty="0">
                <a:solidFill>
                  <a:prstClr val="black"/>
                </a:solidFill>
              </a:rPr>
              <a:t>高考帮</a:t>
            </a:r>
            <a:r>
              <a:rPr lang="en-US" altLang="zh-CN" sz="1400" dirty="0">
                <a:solidFill>
                  <a:prstClr val="black"/>
                </a:solidFill>
              </a:rPr>
              <a:t>》</a:t>
            </a:r>
            <a:r>
              <a:rPr lang="zh-CN" altLang="en-US" sz="1400" dirty="0">
                <a:solidFill>
                  <a:prstClr val="black"/>
                </a:solidFill>
              </a:rPr>
              <a:t>品牌图书配属</a:t>
            </a:r>
            <a:r>
              <a:rPr lang="en-US" altLang="zh-CN" sz="1400" dirty="0">
                <a:solidFill>
                  <a:prstClr val="black"/>
                </a:solidFill>
              </a:rPr>
              <a:t>PPT</a:t>
            </a:r>
            <a:r>
              <a:rPr lang="zh-CN" altLang="en-US" sz="1400" dirty="0">
                <a:solidFill>
                  <a:prstClr val="black"/>
                </a:solidFill>
              </a:rPr>
              <a:t>课件，由天星教育开发，并拥有所有版权。本系列仅用于个人学习欣赏、教学研究，及其他非商业性或非盈利性用途。使用者须遵守著作权法及其他相关法律规定，不得侵犯本集团及相关权利人的合法权利。</a:t>
            </a:r>
          </a:p>
          <a:p>
            <a:pPr>
              <a:lnSpc>
                <a:spcPct val="150000"/>
              </a:lnSpc>
            </a:pPr>
            <a:r>
              <a:rPr lang="zh-CN" altLang="en-US" sz="1400" dirty="0">
                <a:solidFill>
                  <a:prstClr val="black"/>
                </a:solidFill>
              </a:rPr>
              <a:t>    </a:t>
            </a:r>
          </a:p>
          <a:p>
            <a:pPr>
              <a:lnSpc>
                <a:spcPct val="150000"/>
              </a:lnSpc>
            </a:pPr>
            <a:r>
              <a:rPr lang="zh-CN" altLang="en-US" sz="1400" dirty="0">
                <a:solidFill>
                  <a:prstClr val="black"/>
                </a:solidFill>
              </a:rPr>
              <a:t>将本课件任何内容用于其他用途时，应获得授权，如未经授权用于商业或盈利用途，一经发现，我司将追究侵权者的法律责任。</a:t>
            </a:r>
            <a:endParaRPr lang="en-US" altLang="zh-CN" sz="1400" dirty="0">
              <a:solidFill>
                <a:prstClr val="black"/>
              </a:solidFill>
            </a:endParaRPr>
          </a:p>
          <a:p>
            <a:pPr>
              <a:lnSpc>
                <a:spcPct val="150000"/>
              </a:lnSpc>
            </a:pPr>
            <a:endParaRPr lang="en-US" altLang="zh-CN" sz="1400" dirty="0">
              <a:solidFill>
                <a:prstClr val="black"/>
              </a:solidFill>
            </a:endParaRPr>
          </a:p>
          <a:p>
            <a:pPr>
              <a:lnSpc>
                <a:spcPct val="150000"/>
              </a:lnSpc>
            </a:pPr>
            <a:endParaRPr lang="en-US" altLang="zh-CN" sz="1400" dirty="0">
              <a:solidFill>
                <a:prstClr val="black"/>
              </a:solidFill>
            </a:endParaRPr>
          </a:p>
          <a:p>
            <a:pPr algn="r">
              <a:lnSpc>
                <a:spcPct val="150000"/>
              </a:lnSpc>
            </a:pPr>
            <a:r>
              <a:rPr lang="zh-CN" altLang="en-US" sz="1400" dirty="0">
                <a:solidFill>
                  <a:prstClr val="black"/>
                </a:solidFill>
              </a:rPr>
              <a:t>河南天星教育传媒股份有限公司</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7" name="矩形: 圆角 6"/>
          <p:cNvSpPr/>
          <p:nvPr userDrawn="1"/>
        </p:nvSpPr>
        <p:spPr>
          <a:xfrm>
            <a:off x="0" y="1121833"/>
            <a:ext cx="12193201" cy="2387600"/>
          </a:xfrm>
          <a:prstGeom prst="roundRect">
            <a:avLst>
              <a:gd name="adj" fmla="val 50000"/>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ctrTitle"/>
          </p:nvPr>
        </p:nvSpPr>
        <p:spPr>
          <a:xfrm>
            <a:off x="0" y="1948656"/>
            <a:ext cx="12193201" cy="861775"/>
          </a:xfrm>
          <a:prstGeom prst="rect">
            <a:avLst/>
          </a:prstGeom>
        </p:spPr>
        <p:txBody>
          <a:bodyPr anchor="b">
            <a:spAutoFit/>
          </a:bodyPr>
          <a:lstStyle>
            <a:lvl1pPr algn="ctr">
              <a:defRPr sz="5335">
                <a:solidFill>
                  <a:schemeClr val="bg1"/>
                </a:solidFill>
              </a:defRPr>
            </a:lvl1pPr>
          </a:lstStyle>
          <a:p>
            <a:r>
              <a:rPr lang="zh-CN" altLang="en-US" dirty="0"/>
              <a:t>单击此处编辑母版标题样式</a:t>
            </a:r>
          </a:p>
        </p:txBody>
      </p:sp>
      <p:sp>
        <p:nvSpPr>
          <p:cNvPr id="3" name="副标题 2"/>
          <p:cNvSpPr>
            <a:spLocks noGrp="1"/>
          </p:cNvSpPr>
          <p:nvPr>
            <p:ph type="subTitle" idx="1"/>
          </p:nvPr>
        </p:nvSpPr>
        <p:spPr>
          <a:xfrm>
            <a:off x="387965" y="3602567"/>
            <a:ext cx="11380321" cy="640175"/>
          </a:xfrm>
          <a:prstGeom prst="rect">
            <a:avLst/>
          </a:prstGeom>
        </p:spPr>
        <p:txBody>
          <a:bodyPr wrap="square">
            <a:spAutoFit/>
          </a:bodyPr>
          <a:lstStyle>
            <a:lvl1pPr marL="0" indent="0" algn="ctr">
              <a:buNone/>
              <a:defRPr sz="3735"/>
            </a:lvl1pPr>
            <a:lvl2pPr marL="609600" indent="0" algn="ctr">
              <a:buNone/>
              <a:defRPr sz="2665"/>
            </a:lvl2pPr>
            <a:lvl3pPr marL="1219200" indent="0" algn="ctr">
              <a:buNone/>
              <a:defRPr sz="2400"/>
            </a:lvl3pPr>
            <a:lvl4pPr marL="1828800" indent="0" algn="ctr">
              <a:buNone/>
              <a:defRPr sz="2135"/>
            </a:lvl4pPr>
            <a:lvl5pPr marL="2438400" indent="0" algn="ctr">
              <a:buNone/>
              <a:defRPr sz="2135"/>
            </a:lvl5pPr>
            <a:lvl6pPr marL="3048000" indent="0" algn="ctr">
              <a:buNone/>
              <a:defRPr sz="2135"/>
            </a:lvl6pPr>
            <a:lvl7pPr marL="3657600" indent="0" algn="ctr">
              <a:buNone/>
              <a:defRPr sz="2135"/>
            </a:lvl7pPr>
            <a:lvl8pPr marL="4267200" indent="0" algn="ctr">
              <a:buNone/>
              <a:defRPr sz="2135"/>
            </a:lvl8pPr>
            <a:lvl9pPr marL="4876800" indent="0" algn="ctr">
              <a:buNone/>
              <a:defRPr sz="2135"/>
            </a:lvl9pPr>
          </a:lstStyle>
          <a:p>
            <a:r>
              <a:rPr lang="zh-CN" altLang="en-US" dirty="0"/>
              <a:t>单击此处编辑母版副标题样式</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目录">
    <p:spTree>
      <p:nvGrpSpPr>
        <p:cNvPr id="1" name=""/>
        <p:cNvGrpSpPr/>
        <p:nvPr/>
      </p:nvGrpSpPr>
      <p:grpSpPr>
        <a:xfrm>
          <a:off x="0" y="0"/>
          <a:ext cx="0" cy="0"/>
          <a:chOff x="0" y="0"/>
          <a:chExt cx="0" cy="0"/>
        </a:xfrm>
      </p:grpSpPr>
      <p:sp>
        <p:nvSpPr>
          <p:cNvPr id="2" name="标题 1"/>
          <p:cNvSpPr>
            <a:spLocks noGrp="1"/>
          </p:cNvSpPr>
          <p:nvPr>
            <p:ph type="title"/>
          </p:nvPr>
        </p:nvSpPr>
        <p:spPr>
          <a:xfrm>
            <a:off x="838283" y="1520731"/>
            <a:ext cx="5991974" cy="697627"/>
          </a:xfrm>
          <a:prstGeom prst="rect">
            <a:avLst/>
          </a:prstGeom>
        </p:spPr>
        <p:txBody>
          <a:bodyPr wrap="square">
            <a:spAutoFit/>
          </a:bodyPr>
          <a:lstStyle>
            <a:lvl1pPr>
              <a:lnSpc>
                <a:spcPct val="100000"/>
              </a:lnSpc>
              <a:defRPr sz="3735">
                <a:latin typeface="+mn-ea"/>
                <a:ea typeface="+mn-ea"/>
              </a:defRPr>
            </a:lvl1pPr>
          </a:lstStyle>
          <a:p>
            <a:r>
              <a:rPr lang="zh-CN" altLang="en-US" dirty="0"/>
              <a:t>单击此处编辑母版标题样式</a:t>
            </a:r>
          </a:p>
        </p:txBody>
      </p:sp>
      <p:sp>
        <p:nvSpPr>
          <p:cNvPr id="3" name="标题 1"/>
          <p:cNvSpPr txBox="1"/>
          <p:nvPr userDrawn="1"/>
        </p:nvSpPr>
        <p:spPr>
          <a:xfrm>
            <a:off x="4162775" y="143693"/>
            <a:ext cx="3867651" cy="869335"/>
          </a:xfrm>
          <a:prstGeom prst="roundRect">
            <a:avLst>
              <a:gd name="adj" fmla="val 50000"/>
            </a:avLst>
          </a:prstGeom>
          <a:solidFill>
            <a:srgbClr val="DA251C"/>
          </a:solidFill>
          <a:ln>
            <a:noFill/>
          </a:ln>
        </p:spPr>
        <p:txBody>
          <a:bodyPr wrap="square" lIns="0" tIns="0" rIns="0" bIns="0">
            <a:spAutoFit/>
          </a:bodyPr>
          <a:lstStyle>
            <a:lvl1pPr algn="l" defTabSz="685800" rtl="0" eaLnBrk="1" latinLnBrk="0" hangingPunct="1">
              <a:lnSpc>
                <a:spcPct val="100000"/>
              </a:lnSpc>
              <a:spcBef>
                <a:spcPct val="0"/>
              </a:spcBef>
              <a:buNone/>
              <a:defRPr sz="2800" kern="1200">
                <a:solidFill>
                  <a:schemeClr val="bg1"/>
                </a:solidFill>
                <a:latin typeface="+mj-lt"/>
                <a:ea typeface="+mj-ea"/>
                <a:cs typeface="+mj-cs"/>
              </a:defRPr>
            </a:lvl1pPr>
          </a:lstStyle>
          <a:p>
            <a:pPr algn="ctr"/>
            <a:r>
              <a:rPr lang="zh-CN" altLang="en-US" sz="4000" dirty="0"/>
              <a:t>目   录</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目录">
    <p:spTree>
      <p:nvGrpSpPr>
        <p:cNvPr id="1" name=""/>
        <p:cNvGrpSpPr/>
        <p:nvPr/>
      </p:nvGrpSpPr>
      <p:grpSpPr>
        <a:xfrm>
          <a:off x="0" y="0"/>
          <a:ext cx="0" cy="0"/>
          <a:chOff x="0" y="0"/>
          <a:chExt cx="0" cy="0"/>
        </a:xfrm>
      </p:grpSpPr>
      <p:sp>
        <p:nvSpPr>
          <p:cNvPr id="2" name="标题 1"/>
          <p:cNvSpPr>
            <a:spLocks noGrp="1"/>
          </p:cNvSpPr>
          <p:nvPr>
            <p:ph type="title"/>
          </p:nvPr>
        </p:nvSpPr>
        <p:spPr>
          <a:xfrm>
            <a:off x="838283" y="1520731"/>
            <a:ext cx="5991974" cy="697627"/>
          </a:xfrm>
          <a:prstGeom prst="rect">
            <a:avLst/>
          </a:prstGeom>
        </p:spPr>
        <p:txBody>
          <a:bodyPr wrap="square">
            <a:spAutoFit/>
          </a:bodyPr>
          <a:lstStyle>
            <a:lvl1pPr>
              <a:lnSpc>
                <a:spcPct val="100000"/>
              </a:lnSpc>
              <a:defRPr sz="3735">
                <a:latin typeface="+mn-ea"/>
                <a:ea typeface="+mn-ea"/>
              </a:defRPr>
            </a:lvl1pPr>
          </a:lstStyle>
          <a:p>
            <a:r>
              <a:rPr lang="zh-CN" altLang="en-US" dirty="0"/>
              <a:t>单击此处编辑母版标题样式</a:t>
            </a:r>
          </a:p>
        </p:txBody>
      </p:sp>
      <p:sp>
        <p:nvSpPr>
          <p:cNvPr id="3" name="标题 1"/>
          <p:cNvSpPr txBox="1"/>
          <p:nvPr userDrawn="1"/>
        </p:nvSpPr>
        <p:spPr>
          <a:xfrm>
            <a:off x="4162775" y="143693"/>
            <a:ext cx="3867651" cy="870181"/>
          </a:xfrm>
          <a:prstGeom prst="roundRect">
            <a:avLst>
              <a:gd name="adj" fmla="val 50000"/>
            </a:avLst>
          </a:prstGeom>
          <a:solidFill>
            <a:srgbClr val="DA251C"/>
          </a:solidFill>
          <a:ln>
            <a:noFill/>
          </a:ln>
        </p:spPr>
        <p:txBody>
          <a:bodyPr wrap="square" lIns="0" tIns="0" rIns="0" bIns="0">
            <a:spAutoFit/>
          </a:bodyPr>
          <a:lstStyle>
            <a:lvl1pPr algn="l" defTabSz="685800" rtl="0" eaLnBrk="1" latinLnBrk="0" hangingPunct="1">
              <a:lnSpc>
                <a:spcPct val="100000"/>
              </a:lnSpc>
              <a:spcBef>
                <a:spcPct val="0"/>
              </a:spcBef>
              <a:buNone/>
              <a:defRPr sz="2800" kern="1200">
                <a:solidFill>
                  <a:schemeClr val="bg1"/>
                </a:solidFill>
                <a:latin typeface="+mj-lt"/>
                <a:ea typeface="+mj-ea"/>
                <a:cs typeface="+mj-cs"/>
              </a:defRPr>
            </a:lvl1pPr>
          </a:lstStyle>
          <a:p>
            <a:pPr algn="ctr"/>
            <a:r>
              <a:rPr lang="zh-CN" altLang="en-US" sz="4000" dirty="0"/>
              <a:t>考情解读</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pPr/>
              <a:t>2021/9/23</a:t>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目录">
    <p:spTree>
      <p:nvGrpSpPr>
        <p:cNvPr id="1" name=""/>
        <p:cNvGrpSpPr/>
        <p:nvPr/>
      </p:nvGrpSpPr>
      <p:grpSpPr>
        <a:xfrm>
          <a:off x="0" y="0"/>
          <a:ext cx="0" cy="0"/>
          <a:chOff x="0" y="0"/>
          <a:chExt cx="0" cy="0"/>
        </a:xfrm>
      </p:grpSpPr>
      <p:sp>
        <p:nvSpPr>
          <p:cNvPr id="2" name="标题 1"/>
          <p:cNvSpPr>
            <a:spLocks noGrp="1"/>
          </p:cNvSpPr>
          <p:nvPr>
            <p:ph type="title"/>
          </p:nvPr>
        </p:nvSpPr>
        <p:spPr>
          <a:xfrm>
            <a:off x="838283" y="1520731"/>
            <a:ext cx="5991974" cy="697627"/>
          </a:xfrm>
          <a:prstGeom prst="rect">
            <a:avLst/>
          </a:prstGeom>
        </p:spPr>
        <p:txBody>
          <a:bodyPr wrap="square">
            <a:spAutoFit/>
          </a:bodyPr>
          <a:lstStyle>
            <a:lvl1pPr>
              <a:lnSpc>
                <a:spcPct val="100000"/>
              </a:lnSpc>
              <a:defRPr sz="3735">
                <a:latin typeface="+mn-ea"/>
                <a:ea typeface="+mn-ea"/>
              </a:defRPr>
            </a:lvl1pPr>
          </a:lstStyle>
          <a:p>
            <a:r>
              <a:rPr lang="zh-CN" altLang="en-US" dirty="0"/>
              <a:t>单击此处编辑母版标题样式</a:t>
            </a:r>
          </a:p>
        </p:txBody>
      </p:sp>
      <p:sp>
        <p:nvSpPr>
          <p:cNvPr id="3" name="标题 1"/>
          <p:cNvSpPr txBox="1"/>
          <p:nvPr userDrawn="1"/>
        </p:nvSpPr>
        <p:spPr>
          <a:xfrm>
            <a:off x="4162775" y="143693"/>
            <a:ext cx="3867651" cy="870181"/>
          </a:xfrm>
          <a:prstGeom prst="roundRect">
            <a:avLst>
              <a:gd name="adj" fmla="val 50000"/>
            </a:avLst>
          </a:prstGeom>
          <a:solidFill>
            <a:srgbClr val="DA251C"/>
          </a:solidFill>
          <a:ln>
            <a:noFill/>
          </a:ln>
        </p:spPr>
        <p:txBody>
          <a:bodyPr wrap="square" lIns="0" tIns="0" rIns="0" bIns="0">
            <a:spAutoFit/>
          </a:bodyPr>
          <a:lstStyle>
            <a:lvl1pPr algn="l" defTabSz="685800" rtl="0" eaLnBrk="1" latinLnBrk="0" hangingPunct="1">
              <a:lnSpc>
                <a:spcPct val="100000"/>
              </a:lnSpc>
              <a:spcBef>
                <a:spcPct val="0"/>
              </a:spcBef>
              <a:buNone/>
              <a:defRPr sz="2800" kern="1200">
                <a:solidFill>
                  <a:schemeClr val="bg1"/>
                </a:solidFill>
                <a:latin typeface="+mj-lt"/>
                <a:ea typeface="+mj-ea"/>
                <a:cs typeface="+mj-cs"/>
              </a:defRPr>
            </a:lvl1pPr>
          </a:lstStyle>
          <a:p>
            <a:pPr algn="ctr"/>
            <a:r>
              <a:rPr lang="zh-CN" altLang="en-US" sz="4000" dirty="0"/>
              <a:t>知识体系构建</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6383534" y="2595360"/>
            <a:ext cx="5445491" cy="1157240"/>
          </a:xfrm>
          <a:prstGeom prst="rect">
            <a:avLst/>
          </a:prstGeom>
        </p:spPr>
        <p:txBody>
          <a:bodyPr wrap="square" anchor="ctr" anchorCtr="0">
            <a:spAutoFit/>
          </a:bodyPr>
          <a:lstStyle>
            <a:lvl1pPr marL="0" indent="0">
              <a:buNone/>
              <a:defRPr sz="3735">
                <a:solidFill>
                  <a:schemeClr val="tx1">
                    <a:lumMod val="95000"/>
                    <a:lumOff val="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p>
        </p:txBody>
      </p:sp>
      <p:sp>
        <p:nvSpPr>
          <p:cNvPr id="7" name="矩形: 圆角 6"/>
          <p:cNvSpPr/>
          <p:nvPr userDrawn="1"/>
        </p:nvSpPr>
        <p:spPr>
          <a:xfrm>
            <a:off x="-360045" y="1979295"/>
            <a:ext cx="5666105" cy="2387600"/>
          </a:xfrm>
          <a:prstGeom prst="roundRect">
            <a:avLst>
              <a:gd name="adj" fmla="val 50000"/>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itle 1"/>
          <p:cNvSpPr>
            <a:spLocks noGrp="1"/>
          </p:cNvSpPr>
          <p:nvPr>
            <p:ph type="title" hasCustomPrompt="1"/>
          </p:nvPr>
        </p:nvSpPr>
        <p:spPr>
          <a:xfrm>
            <a:off x="153476" y="2817283"/>
            <a:ext cx="5390411" cy="712047"/>
          </a:xfrm>
          <a:prstGeom prst="rect">
            <a:avLst/>
          </a:prstGeom>
          <a:ln>
            <a:noFill/>
          </a:ln>
        </p:spPr>
        <p:txBody>
          <a:bodyPr wrap="square" anchor="b">
            <a:spAutoFit/>
          </a:bodyPr>
          <a:lstStyle>
            <a:lvl1pPr>
              <a:defRPr sz="4265">
                <a:solidFill>
                  <a:schemeClr val="bg1"/>
                </a:solidFill>
              </a:defRPr>
            </a:lvl1pPr>
          </a:lstStyle>
          <a:p>
            <a:r>
              <a:rPr lang="zh-CN" altLang="en-US" dirty="0"/>
              <a:t>考点帮</a:t>
            </a:r>
            <a:r>
              <a:rPr lang="en-US" altLang="zh-CN" dirty="0"/>
              <a:t>·必备</a:t>
            </a:r>
            <a:r>
              <a:rPr lang="zh-CN" altLang="en-US" dirty="0"/>
              <a:t>知识通关</a:t>
            </a:r>
          </a:p>
        </p:txBody>
      </p:sp>
      <p:grpSp>
        <p:nvGrpSpPr>
          <p:cNvPr id="8" name="组合 7"/>
          <p:cNvGrpSpPr/>
          <p:nvPr userDrawn="1"/>
        </p:nvGrpSpPr>
        <p:grpSpPr>
          <a:xfrm>
            <a:off x="11295413" y="103788"/>
            <a:ext cx="118901" cy="205737"/>
            <a:chOff x="8465487" y="93561"/>
            <a:chExt cx="85864" cy="154303"/>
          </a:xfrm>
        </p:grpSpPr>
        <p:sp>
          <p:nvSpPr>
            <p:cNvPr id="9" name="任意多边形: 形状 8"/>
            <p:cNvSpPr/>
            <p:nvPr/>
          </p:nvSpPr>
          <p:spPr>
            <a:xfrm flipH="1">
              <a:off x="8465487" y="154304"/>
              <a:ext cx="85864" cy="93560"/>
            </a:xfrm>
            <a:custGeom>
              <a:avLst/>
              <a:gdLst>
                <a:gd name="connsiteX0" fmla="*/ 61853 w 85864"/>
                <a:gd name="connsiteY0" fmla="*/ 0 h 93560"/>
                <a:gd name="connsiteX1" fmla="*/ 24011 w 85864"/>
                <a:gd name="connsiteY1" fmla="*/ 0 h 93560"/>
                <a:gd name="connsiteX2" fmla="*/ 23729 w 85864"/>
                <a:gd name="connsiteY2" fmla="*/ 3111 h 93560"/>
                <a:gd name="connsiteX3" fmla="*/ 15368 w 85864"/>
                <a:gd name="connsiteY3" fmla="*/ 17274 h 93560"/>
                <a:gd name="connsiteX4" fmla="*/ 12624 w 85864"/>
                <a:gd name="connsiteY4" fmla="*/ 20162 h 93560"/>
                <a:gd name="connsiteX5" fmla="*/ 12624 w 85864"/>
                <a:gd name="connsiteY5" fmla="*/ 20230 h 93560"/>
                <a:gd name="connsiteX6" fmla="*/ 12575 w 85864"/>
                <a:gd name="connsiteY6" fmla="*/ 20270 h 93560"/>
                <a:gd name="connsiteX7" fmla="*/ 0 w 85864"/>
                <a:gd name="connsiteY7" fmla="*/ 50628 h 93560"/>
                <a:gd name="connsiteX8" fmla="*/ 42932 w 85864"/>
                <a:gd name="connsiteY8" fmla="*/ 93560 h 93560"/>
                <a:gd name="connsiteX9" fmla="*/ 85864 w 85864"/>
                <a:gd name="connsiteY9" fmla="*/ 50628 h 93560"/>
                <a:gd name="connsiteX10" fmla="*/ 73290 w 85864"/>
                <a:gd name="connsiteY10" fmla="*/ 20270 h 93560"/>
                <a:gd name="connsiteX11" fmla="*/ 73241 w 85864"/>
                <a:gd name="connsiteY11" fmla="*/ 20230 h 93560"/>
                <a:gd name="connsiteX12" fmla="*/ 73241 w 85864"/>
                <a:gd name="connsiteY12" fmla="*/ 20162 h 93560"/>
                <a:gd name="connsiteX13" fmla="*/ 70496 w 85864"/>
                <a:gd name="connsiteY13" fmla="*/ 17274 h 93560"/>
                <a:gd name="connsiteX14" fmla="*/ 62136 w 85864"/>
                <a:gd name="connsiteY14" fmla="*/ 3111 h 93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5864" h="93560">
                  <a:moveTo>
                    <a:pt x="61853" y="0"/>
                  </a:moveTo>
                  <a:lnTo>
                    <a:pt x="24011" y="0"/>
                  </a:lnTo>
                  <a:lnTo>
                    <a:pt x="23729" y="3111"/>
                  </a:lnTo>
                  <a:cubicBezTo>
                    <a:pt x="21429" y="8686"/>
                    <a:pt x="18499" y="13538"/>
                    <a:pt x="15368" y="17274"/>
                  </a:cubicBezTo>
                  <a:lnTo>
                    <a:pt x="12624" y="20162"/>
                  </a:lnTo>
                  <a:lnTo>
                    <a:pt x="12624" y="20230"/>
                  </a:lnTo>
                  <a:lnTo>
                    <a:pt x="12575" y="20270"/>
                  </a:lnTo>
                  <a:cubicBezTo>
                    <a:pt x="4806" y="28040"/>
                    <a:pt x="0" y="38773"/>
                    <a:pt x="0" y="50628"/>
                  </a:cubicBezTo>
                  <a:cubicBezTo>
                    <a:pt x="0" y="74339"/>
                    <a:pt x="19222" y="93560"/>
                    <a:pt x="42932" y="93560"/>
                  </a:cubicBezTo>
                  <a:cubicBezTo>
                    <a:pt x="66643" y="93560"/>
                    <a:pt x="85864" y="74339"/>
                    <a:pt x="85864" y="50628"/>
                  </a:cubicBezTo>
                  <a:cubicBezTo>
                    <a:pt x="85864" y="38773"/>
                    <a:pt x="81059" y="28040"/>
                    <a:pt x="73290" y="20270"/>
                  </a:cubicBezTo>
                  <a:lnTo>
                    <a:pt x="73241" y="20230"/>
                  </a:lnTo>
                  <a:lnTo>
                    <a:pt x="73241" y="20162"/>
                  </a:lnTo>
                  <a:lnTo>
                    <a:pt x="70496" y="17274"/>
                  </a:lnTo>
                  <a:cubicBezTo>
                    <a:pt x="67366" y="13538"/>
                    <a:pt x="64436" y="8686"/>
                    <a:pt x="62136" y="3111"/>
                  </a:cubicBezTo>
                  <a:close/>
                </a:path>
              </a:pathLst>
            </a:cu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sp>
          <p:nvSpPr>
            <p:cNvPr id="10" name="任意多边形: 形状 9"/>
            <p:cNvSpPr/>
            <p:nvPr/>
          </p:nvSpPr>
          <p:spPr>
            <a:xfrm>
              <a:off x="8486110" y="93561"/>
              <a:ext cx="49867" cy="70269"/>
            </a:xfrm>
            <a:custGeom>
              <a:avLst/>
              <a:gdLst>
                <a:gd name="connsiteX0" fmla="*/ 19901 w 49867"/>
                <a:gd name="connsiteY0" fmla="*/ 0 h 70269"/>
                <a:gd name="connsiteX1" fmla="*/ 29966 w 49867"/>
                <a:gd name="connsiteY1" fmla="*/ 0 h 70269"/>
                <a:gd name="connsiteX2" fmla="*/ 29966 w 49867"/>
                <a:gd name="connsiteY2" fmla="*/ 7176 h 70269"/>
                <a:gd name="connsiteX3" fmla="*/ 34160 w 49867"/>
                <a:gd name="connsiteY3" fmla="*/ 7176 h 70269"/>
                <a:gd name="connsiteX4" fmla="*/ 43157 w 49867"/>
                <a:gd name="connsiteY4" fmla="*/ 14256 h 70269"/>
                <a:gd name="connsiteX5" fmla="*/ 43157 w 49867"/>
                <a:gd name="connsiteY5" fmla="*/ 14958 h 70269"/>
                <a:gd name="connsiteX6" fmla="*/ 43534 w 49867"/>
                <a:gd name="connsiteY6" fmla="*/ 15018 h 70269"/>
                <a:gd name="connsiteX7" fmla="*/ 49867 w 49867"/>
                <a:gd name="connsiteY7" fmla="*/ 22537 h 70269"/>
                <a:gd name="connsiteX8" fmla="*/ 49867 w 49867"/>
                <a:gd name="connsiteY8" fmla="*/ 22927 h 70269"/>
                <a:gd name="connsiteX9" fmla="*/ 49867 w 49867"/>
                <a:gd name="connsiteY9" fmla="*/ 27097 h 70269"/>
                <a:gd name="connsiteX10" fmla="*/ 49867 w 49867"/>
                <a:gd name="connsiteY10" fmla="*/ 70269 h 70269"/>
                <a:gd name="connsiteX11" fmla="*/ 0 w 49867"/>
                <a:gd name="connsiteY11" fmla="*/ 70269 h 70269"/>
                <a:gd name="connsiteX12" fmla="*/ 0 w 49867"/>
                <a:gd name="connsiteY12" fmla="*/ 27097 h 70269"/>
                <a:gd name="connsiteX13" fmla="*/ 0 w 49867"/>
                <a:gd name="connsiteY13" fmla="*/ 22927 h 70269"/>
                <a:gd name="connsiteX14" fmla="*/ 0 w 49867"/>
                <a:gd name="connsiteY14" fmla="*/ 22537 h 70269"/>
                <a:gd name="connsiteX15" fmla="*/ 6333 w 49867"/>
                <a:gd name="connsiteY15" fmla="*/ 15018 h 70269"/>
                <a:gd name="connsiteX16" fmla="*/ 6710 w 49867"/>
                <a:gd name="connsiteY16" fmla="*/ 14958 h 70269"/>
                <a:gd name="connsiteX17" fmla="*/ 6710 w 49867"/>
                <a:gd name="connsiteY17" fmla="*/ 14256 h 70269"/>
                <a:gd name="connsiteX18" fmla="*/ 15707 w 49867"/>
                <a:gd name="connsiteY18" fmla="*/ 7176 h 70269"/>
                <a:gd name="connsiteX19" fmla="*/ 19901 w 49867"/>
                <a:gd name="connsiteY19" fmla="*/ 7176 h 70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9867" h="70269">
                  <a:moveTo>
                    <a:pt x="19901" y="0"/>
                  </a:moveTo>
                  <a:lnTo>
                    <a:pt x="29966" y="0"/>
                  </a:lnTo>
                  <a:lnTo>
                    <a:pt x="29966" y="7176"/>
                  </a:lnTo>
                  <a:lnTo>
                    <a:pt x="34160" y="7176"/>
                  </a:lnTo>
                  <a:cubicBezTo>
                    <a:pt x="39129" y="7176"/>
                    <a:pt x="43157" y="10346"/>
                    <a:pt x="43157" y="14256"/>
                  </a:cubicBezTo>
                  <a:lnTo>
                    <a:pt x="43157" y="14958"/>
                  </a:lnTo>
                  <a:lnTo>
                    <a:pt x="43534" y="15018"/>
                  </a:lnTo>
                  <a:cubicBezTo>
                    <a:pt x="47256" y="16257"/>
                    <a:pt x="49867" y="19157"/>
                    <a:pt x="49867" y="22537"/>
                  </a:cubicBezTo>
                  <a:lnTo>
                    <a:pt x="49867" y="22927"/>
                  </a:lnTo>
                  <a:lnTo>
                    <a:pt x="49867" y="27097"/>
                  </a:lnTo>
                  <a:lnTo>
                    <a:pt x="49867" y="70269"/>
                  </a:lnTo>
                  <a:lnTo>
                    <a:pt x="0" y="70269"/>
                  </a:lnTo>
                  <a:lnTo>
                    <a:pt x="0" y="27097"/>
                  </a:lnTo>
                  <a:lnTo>
                    <a:pt x="0" y="22927"/>
                  </a:lnTo>
                  <a:lnTo>
                    <a:pt x="0" y="22537"/>
                  </a:lnTo>
                  <a:cubicBezTo>
                    <a:pt x="0" y="19157"/>
                    <a:pt x="2612" y="16257"/>
                    <a:pt x="6333" y="15018"/>
                  </a:cubicBezTo>
                  <a:lnTo>
                    <a:pt x="6710" y="14958"/>
                  </a:lnTo>
                  <a:lnTo>
                    <a:pt x="6710" y="14256"/>
                  </a:lnTo>
                  <a:cubicBezTo>
                    <a:pt x="6710" y="10346"/>
                    <a:pt x="10738" y="7176"/>
                    <a:pt x="15707" y="7176"/>
                  </a:cubicBezTo>
                  <a:lnTo>
                    <a:pt x="19901" y="7176"/>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grpSp>
      <p:grpSp>
        <p:nvGrpSpPr>
          <p:cNvPr id="11" name="组合 10"/>
          <p:cNvGrpSpPr/>
          <p:nvPr userDrawn="1"/>
        </p:nvGrpSpPr>
        <p:grpSpPr>
          <a:xfrm>
            <a:off x="11493310" y="138508"/>
            <a:ext cx="505871" cy="154395"/>
            <a:chOff x="2452571" y="1771159"/>
            <a:chExt cx="7813430" cy="2384926"/>
          </a:xfrm>
          <a:solidFill>
            <a:srgbClr val="DA251C"/>
          </a:solidFill>
        </p:grpSpPr>
        <p:sp>
          <p:nvSpPr>
            <p:cNvPr id="12" name="任意多边形 12"/>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DA251C"/>
                </a:solidFill>
              </a:endParaRPr>
            </a:p>
          </p:txBody>
        </p:sp>
        <p:sp>
          <p:nvSpPr>
            <p:cNvPr id="13" name="任意多边形 13"/>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sp>
          <p:nvSpPr>
            <p:cNvPr id="14" name="任意多边形 14"/>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gr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小标题">
    <p:spTree>
      <p:nvGrpSpPr>
        <p:cNvPr id="1" name=""/>
        <p:cNvGrpSpPr/>
        <p:nvPr/>
      </p:nvGrpSpPr>
      <p:grpSpPr>
        <a:xfrm>
          <a:off x="0" y="0"/>
          <a:ext cx="0" cy="0"/>
          <a:chOff x="0" y="0"/>
          <a:chExt cx="0" cy="0"/>
        </a:xfrm>
      </p:grpSpPr>
      <p:sp>
        <p:nvSpPr>
          <p:cNvPr id="6" name="矩形 5"/>
          <p:cNvSpPr/>
          <p:nvPr userDrawn="1"/>
        </p:nvSpPr>
        <p:spPr>
          <a:xfrm>
            <a:off x="0" y="0"/>
            <a:ext cx="12193201" cy="6858000"/>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圆角 6"/>
          <p:cNvSpPr/>
          <p:nvPr userDrawn="1"/>
        </p:nvSpPr>
        <p:spPr>
          <a:xfrm>
            <a:off x="72642" y="69000"/>
            <a:ext cx="12049186" cy="6720000"/>
          </a:xfrm>
          <a:prstGeom prst="roundRect">
            <a:avLst>
              <a:gd name="adj" fmla="val 138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黑体" panose="02010609060101010101" pitchFamily="49" charset="-122"/>
              <a:ea typeface="黑体" panose="02010609060101010101" pitchFamily="49" charset="-122"/>
            </a:endParaRPr>
          </a:p>
        </p:txBody>
      </p:sp>
      <p:sp>
        <p:nvSpPr>
          <p:cNvPr id="2" name="标题 1"/>
          <p:cNvSpPr>
            <a:spLocks noGrp="1"/>
          </p:cNvSpPr>
          <p:nvPr>
            <p:ph type="title" hasCustomPrompt="1"/>
          </p:nvPr>
        </p:nvSpPr>
        <p:spPr>
          <a:xfrm>
            <a:off x="0" y="184785"/>
            <a:ext cx="5318125" cy="723091"/>
          </a:xfrm>
          <a:prstGeom prst="roundRect">
            <a:avLst>
              <a:gd name="adj" fmla="val 31077"/>
            </a:avLst>
          </a:prstGeom>
          <a:solidFill>
            <a:srgbClr val="DA251C"/>
          </a:solidFill>
          <a:ln>
            <a:noFill/>
          </a:ln>
        </p:spPr>
        <p:txBody>
          <a:bodyPr wrap="square" lIns="0" tIns="0" rIns="0" bIns="0">
            <a:spAutoFit/>
          </a:bodyPr>
          <a:lstStyle>
            <a:lvl1pPr>
              <a:lnSpc>
                <a:spcPct val="100000"/>
              </a:lnSpc>
              <a:defRPr sz="3735">
                <a:solidFill>
                  <a:schemeClr val="bg1"/>
                </a:solidFill>
              </a:defRPr>
            </a:lvl1pPr>
          </a:lstStyle>
          <a:p>
            <a:r>
              <a:rPr lang="zh-CN" altLang="en-US" dirty="0"/>
              <a:t>输入标题</a:t>
            </a:r>
          </a:p>
        </p:txBody>
      </p:sp>
      <p:grpSp>
        <p:nvGrpSpPr>
          <p:cNvPr id="16" name="组合 15"/>
          <p:cNvGrpSpPr/>
          <p:nvPr userDrawn="1"/>
        </p:nvGrpSpPr>
        <p:grpSpPr>
          <a:xfrm>
            <a:off x="11295413" y="103788"/>
            <a:ext cx="118901" cy="205737"/>
            <a:chOff x="8465487" y="93561"/>
            <a:chExt cx="85864" cy="154303"/>
          </a:xfrm>
        </p:grpSpPr>
        <p:sp>
          <p:nvSpPr>
            <p:cNvPr id="17" name="任意多边形: 形状 16"/>
            <p:cNvSpPr/>
            <p:nvPr/>
          </p:nvSpPr>
          <p:spPr>
            <a:xfrm flipH="1">
              <a:off x="8465487" y="154304"/>
              <a:ext cx="85864" cy="93560"/>
            </a:xfrm>
            <a:custGeom>
              <a:avLst/>
              <a:gdLst>
                <a:gd name="connsiteX0" fmla="*/ 61853 w 85864"/>
                <a:gd name="connsiteY0" fmla="*/ 0 h 93560"/>
                <a:gd name="connsiteX1" fmla="*/ 24011 w 85864"/>
                <a:gd name="connsiteY1" fmla="*/ 0 h 93560"/>
                <a:gd name="connsiteX2" fmla="*/ 23729 w 85864"/>
                <a:gd name="connsiteY2" fmla="*/ 3111 h 93560"/>
                <a:gd name="connsiteX3" fmla="*/ 15368 w 85864"/>
                <a:gd name="connsiteY3" fmla="*/ 17274 h 93560"/>
                <a:gd name="connsiteX4" fmla="*/ 12624 w 85864"/>
                <a:gd name="connsiteY4" fmla="*/ 20162 h 93560"/>
                <a:gd name="connsiteX5" fmla="*/ 12624 w 85864"/>
                <a:gd name="connsiteY5" fmla="*/ 20230 h 93560"/>
                <a:gd name="connsiteX6" fmla="*/ 12575 w 85864"/>
                <a:gd name="connsiteY6" fmla="*/ 20270 h 93560"/>
                <a:gd name="connsiteX7" fmla="*/ 0 w 85864"/>
                <a:gd name="connsiteY7" fmla="*/ 50628 h 93560"/>
                <a:gd name="connsiteX8" fmla="*/ 42932 w 85864"/>
                <a:gd name="connsiteY8" fmla="*/ 93560 h 93560"/>
                <a:gd name="connsiteX9" fmla="*/ 85864 w 85864"/>
                <a:gd name="connsiteY9" fmla="*/ 50628 h 93560"/>
                <a:gd name="connsiteX10" fmla="*/ 73290 w 85864"/>
                <a:gd name="connsiteY10" fmla="*/ 20270 h 93560"/>
                <a:gd name="connsiteX11" fmla="*/ 73241 w 85864"/>
                <a:gd name="connsiteY11" fmla="*/ 20230 h 93560"/>
                <a:gd name="connsiteX12" fmla="*/ 73241 w 85864"/>
                <a:gd name="connsiteY12" fmla="*/ 20162 h 93560"/>
                <a:gd name="connsiteX13" fmla="*/ 70496 w 85864"/>
                <a:gd name="connsiteY13" fmla="*/ 17274 h 93560"/>
                <a:gd name="connsiteX14" fmla="*/ 62136 w 85864"/>
                <a:gd name="connsiteY14" fmla="*/ 3111 h 93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5864" h="93560">
                  <a:moveTo>
                    <a:pt x="61853" y="0"/>
                  </a:moveTo>
                  <a:lnTo>
                    <a:pt x="24011" y="0"/>
                  </a:lnTo>
                  <a:lnTo>
                    <a:pt x="23729" y="3111"/>
                  </a:lnTo>
                  <a:cubicBezTo>
                    <a:pt x="21429" y="8686"/>
                    <a:pt x="18499" y="13538"/>
                    <a:pt x="15368" y="17274"/>
                  </a:cubicBezTo>
                  <a:lnTo>
                    <a:pt x="12624" y="20162"/>
                  </a:lnTo>
                  <a:lnTo>
                    <a:pt x="12624" y="20230"/>
                  </a:lnTo>
                  <a:lnTo>
                    <a:pt x="12575" y="20270"/>
                  </a:lnTo>
                  <a:cubicBezTo>
                    <a:pt x="4806" y="28040"/>
                    <a:pt x="0" y="38773"/>
                    <a:pt x="0" y="50628"/>
                  </a:cubicBezTo>
                  <a:cubicBezTo>
                    <a:pt x="0" y="74339"/>
                    <a:pt x="19222" y="93560"/>
                    <a:pt x="42932" y="93560"/>
                  </a:cubicBezTo>
                  <a:cubicBezTo>
                    <a:pt x="66643" y="93560"/>
                    <a:pt x="85864" y="74339"/>
                    <a:pt x="85864" y="50628"/>
                  </a:cubicBezTo>
                  <a:cubicBezTo>
                    <a:pt x="85864" y="38773"/>
                    <a:pt x="81059" y="28040"/>
                    <a:pt x="73290" y="20270"/>
                  </a:cubicBezTo>
                  <a:lnTo>
                    <a:pt x="73241" y="20230"/>
                  </a:lnTo>
                  <a:lnTo>
                    <a:pt x="73241" y="20162"/>
                  </a:lnTo>
                  <a:lnTo>
                    <a:pt x="70496" y="17274"/>
                  </a:lnTo>
                  <a:cubicBezTo>
                    <a:pt x="67366" y="13538"/>
                    <a:pt x="64436" y="8686"/>
                    <a:pt x="62136" y="3111"/>
                  </a:cubicBezTo>
                  <a:close/>
                </a:path>
              </a:pathLst>
            </a:cu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sp>
          <p:nvSpPr>
            <p:cNvPr id="18" name="任意多边形: 形状 17"/>
            <p:cNvSpPr/>
            <p:nvPr/>
          </p:nvSpPr>
          <p:spPr>
            <a:xfrm>
              <a:off x="8486110" y="93561"/>
              <a:ext cx="49867" cy="70269"/>
            </a:xfrm>
            <a:custGeom>
              <a:avLst/>
              <a:gdLst>
                <a:gd name="connsiteX0" fmla="*/ 19901 w 49867"/>
                <a:gd name="connsiteY0" fmla="*/ 0 h 70269"/>
                <a:gd name="connsiteX1" fmla="*/ 29966 w 49867"/>
                <a:gd name="connsiteY1" fmla="*/ 0 h 70269"/>
                <a:gd name="connsiteX2" fmla="*/ 29966 w 49867"/>
                <a:gd name="connsiteY2" fmla="*/ 7176 h 70269"/>
                <a:gd name="connsiteX3" fmla="*/ 34160 w 49867"/>
                <a:gd name="connsiteY3" fmla="*/ 7176 h 70269"/>
                <a:gd name="connsiteX4" fmla="*/ 43157 w 49867"/>
                <a:gd name="connsiteY4" fmla="*/ 14256 h 70269"/>
                <a:gd name="connsiteX5" fmla="*/ 43157 w 49867"/>
                <a:gd name="connsiteY5" fmla="*/ 14958 h 70269"/>
                <a:gd name="connsiteX6" fmla="*/ 43534 w 49867"/>
                <a:gd name="connsiteY6" fmla="*/ 15018 h 70269"/>
                <a:gd name="connsiteX7" fmla="*/ 49867 w 49867"/>
                <a:gd name="connsiteY7" fmla="*/ 22537 h 70269"/>
                <a:gd name="connsiteX8" fmla="*/ 49867 w 49867"/>
                <a:gd name="connsiteY8" fmla="*/ 22927 h 70269"/>
                <a:gd name="connsiteX9" fmla="*/ 49867 w 49867"/>
                <a:gd name="connsiteY9" fmla="*/ 27097 h 70269"/>
                <a:gd name="connsiteX10" fmla="*/ 49867 w 49867"/>
                <a:gd name="connsiteY10" fmla="*/ 70269 h 70269"/>
                <a:gd name="connsiteX11" fmla="*/ 0 w 49867"/>
                <a:gd name="connsiteY11" fmla="*/ 70269 h 70269"/>
                <a:gd name="connsiteX12" fmla="*/ 0 w 49867"/>
                <a:gd name="connsiteY12" fmla="*/ 27097 h 70269"/>
                <a:gd name="connsiteX13" fmla="*/ 0 w 49867"/>
                <a:gd name="connsiteY13" fmla="*/ 22927 h 70269"/>
                <a:gd name="connsiteX14" fmla="*/ 0 w 49867"/>
                <a:gd name="connsiteY14" fmla="*/ 22537 h 70269"/>
                <a:gd name="connsiteX15" fmla="*/ 6333 w 49867"/>
                <a:gd name="connsiteY15" fmla="*/ 15018 h 70269"/>
                <a:gd name="connsiteX16" fmla="*/ 6710 w 49867"/>
                <a:gd name="connsiteY16" fmla="*/ 14958 h 70269"/>
                <a:gd name="connsiteX17" fmla="*/ 6710 w 49867"/>
                <a:gd name="connsiteY17" fmla="*/ 14256 h 70269"/>
                <a:gd name="connsiteX18" fmla="*/ 15707 w 49867"/>
                <a:gd name="connsiteY18" fmla="*/ 7176 h 70269"/>
                <a:gd name="connsiteX19" fmla="*/ 19901 w 49867"/>
                <a:gd name="connsiteY19" fmla="*/ 7176 h 70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9867" h="70269">
                  <a:moveTo>
                    <a:pt x="19901" y="0"/>
                  </a:moveTo>
                  <a:lnTo>
                    <a:pt x="29966" y="0"/>
                  </a:lnTo>
                  <a:lnTo>
                    <a:pt x="29966" y="7176"/>
                  </a:lnTo>
                  <a:lnTo>
                    <a:pt x="34160" y="7176"/>
                  </a:lnTo>
                  <a:cubicBezTo>
                    <a:pt x="39129" y="7176"/>
                    <a:pt x="43157" y="10346"/>
                    <a:pt x="43157" y="14256"/>
                  </a:cubicBezTo>
                  <a:lnTo>
                    <a:pt x="43157" y="14958"/>
                  </a:lnTo>
                  <a:lnTo>
                    <a:pt x="43534" y="15018"/>
                  </a:lnTo>
                  <a:cubicBezTo>
                    <a:pt x="47256" y="16257"/>
                    <a:pt x="49867" y="19157"/>
                    <a:pt x="49867" y="22537"/>
                  </a:cubicBezTo>
                  <a:lnTo>
                    <a:pt x="49867" y="22927"/>
                  </a:lnTo>
                  <a:lnTo>
                    <a:pt x="49867" y="27097"/>
                  </a:lnTo>
                  <a:lnTo>
                    <a:pt x="49867" y="70269"/>
                  </a:lnTo>
                  <a:lnTo>
                    <a:pt x="0" y="70269"/>
                  </a:lnTo>
                  <a:lnTo>
                    <a:pt x="0" y="27097"/>
                  </a:lnTo>
                  <a:lnTo>
                    <a:pt x="0" y="22927"/>
                  </a:lnTo>
                  <a:lnTo>
                    <a:pt x="0" y="22537"/>
                  </a:lnTo>
                  <a:cubicBezTo>
                    <a:pt x="0" y="19157"/>
                    <a:pt x="2612" y="16257"/>
                    <a:pt x="6333" y="15018"/>
                  </a:cubicBezTo>
                  <a:lnTo>
                    <a:pt x="6710" y="14958"/>
                  </a:lnTo>
                  <a:lnTo>
                    <a:pt x="6710" y="14256"/>
                  </a:lnTo>
                  <a:cubicBezTo>
                    <a:pt x="6710" y="10346"/>
                    <a:pt x="10738" y="7176"/>
                    <a:pt x="15707" y="7176"/>
                  </a:cubicBezTo>
                  <a:lnTo>
                    <a:pt x="19901" y="7176"/>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grpSp>
      <p:grpSp>
        <p:nvGrpSpPr>
          <p:cNvPr id="19" name="组合 18"/>
          <p:cNvGrpSpPr/>
          <p:nvPr userDrawn="1"/>
        </p:nvGrpSpPr>
        <p:grpSpPr>
          <a:xfrm>
            <a:off x="11493310" y="138508"/>
            <a:ext cx="505871" cy="154395"/>
            <a:chOff x="2452571" y="1771159"/>
            <a:chExt cx="7813430" cy="2384926"/>
          </a:xfrm>
          <a:solidFill>
            <a:srgbClr val="DA251C"/>
          </a:solidFill>
        </p:grpSpPr>
        <p:sp>
          <p:nvSpPr>
            <p:cNvPr id="20" name="任意多边形 12"/>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DA251C"/>
                </a:solidFill>
              </a:endParaRPr>
            </a:p>
          </p:txBody>
        </p:sp>
        <p:sp>
          <p:nvSpPr>
            <p:cNvPr id="21" name="任意多边形 13"/>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sp>
          <p:nvSpPr>
            <p:cNvPr id="22" name="任意多边形 14"/>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gr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hf sldNum="0" hdr="0" ftr="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5.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8.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9.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10.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11.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12.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13.xml"/></Relationships>
</file>

<file path=ppt/slides/_rels/slide2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14.xml"/></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15.xml"/></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16.xml"/></Relationships>
</file>

<file path=ppt/slides/_rels/slide3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0.xml"/></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17.xml"/></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18.xml"/></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19.xml"/></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20.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9.xml"/><Relationship Id="rId1" Type="http://schemas.openxmlformats.org/officeDocument/2006/relationships/tags" Target="../tags/tag21.xm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9.xml"/><Relationship Id="rId1" Type="http://schemas.openxmlformats.org/officeDocument/2006/relationships/tags" Target="../tags/tag22.xml"/></Relationships>
</file>

<file path=ppt/slides/_rels/slide4.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23.xml"/></Relationships>
</file>

<file path=ppt/slides/_rels/slide44.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24.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6.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25.xml"/></Relationships>
</file>

<file path=ppt/slides/_rels/slide47.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8.xml"/></Relationships>
</file>

<file path=ppt/slides/_rels/slide48.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26.xml"/></Relationships>
</file>

<file path=ppt/slides/_rels/slide4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5.xml"/><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9.xml"/><Relationship Id="rId1" Type="http://schemas.openxmlformats.org/officeDocument/2006/relationships/tags" Target="../tags/tag1.xml"/><Relationship Id="rId4" Type="http://schemas.openxmlformats.org/officeDocument/2006/relationships/image" Target="../media/image2.jpeg"/></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0.xml"/></Relationships>
</file>

<file path=ppt/slides/_rels/slide51.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27.xml"/></Relationships>
</file>

<file path=ppt/slides/_rels/slide52.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28.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5.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29.xml"/></Relationships>
</file>

<file path=ppt/slides/_rels/slide5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7.xml"/><Relationship Id="rId1" Type="http://schemas.openxmlformats.org/officeDocument/2006/relationships/slideLayout" Target="../slideLayouts/slideLayout10.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0.xml"/></Relationships>
</file>

<file path=ppt/slides/_rels/slide58.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30.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9.xml"/><Relationship Id="rId1" Type="http://schemas.openxmlformats.org/officeDocument/2006/relationships/tags" Target="../tags/tag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1.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31.xml"/></Relationships>
</file>

<file path=ppt/slides/_rels/slide6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9.xml"/><Relationship Id="rId1" Type="http://schemas.openxmlformats.org/officeDocument/2006/relationships/slideLayout" Target="../slideLayouts/slideLayout10.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0.xml"/></Relationships>
</file>

<file path=ppt/slides/_rels/slide6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0.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7.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8.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9.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0.xml"/><Relationship Id="rId1" Type="http://schemas.openxmlformats.org/officeDocument/2006/relationships/tags" Target="../tags/tag32.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9.xml"/></Relationships>
</file>

<file path=ppt/slides/_rels/slide70.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0.xml"/><Relationship Id="rId1" Type="http://schemas.openxmlformats.org/officeDocument/2006/relationships/tags" Target="../tags/tag33.xml"/></Relationships>
</file>

<file path=ppt/slides/_rels/slide7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3.xml"/><Relationship Id="rId1" Type="http://schemas.openxmlformats.org/officeDocument/2006/relationships/slideLayout" Target="../slideLayouts/slideLayout10.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0.xml"/></Relationships>
</file>

<file path=ppt/slides/_rels/slide7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5.xml"/><Relationship Id="rId1" Type="http://schemas.openxmlformats.org/officeDocument/2006/relationships/slideLayout" Target="../slideLayouts/slideLayout10.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0.xml"/></Relationships>
</file>

<file path=ppt/slides/_rels/slide7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9.xml"/></Relationships>
</file>

<file path=ppt/slides/_rels/slide7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9.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9.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9.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8.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0.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0.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0.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84530" y="474980"/>
            <a:ext cx="11076305" cy="737235"/>
          </a:xfrm>
          <a:prstGeom prst="rect">
            <a:avLst/>
          </a:prstGeom>
          <a:noFill/>
          <a:ln w="9525">
            <a:noFill/>
          </a:ln>
        </p:spPr>
        <p:txBody>
          <a:bodyPr wrap="square">
            <a:spAutoFit/>
          </a:bodyPr>
          <a:lstStyle/>
          <a:p>
            <a:pPr indent="0" fontAlgn="auto">
              <a:lnSpc>
                <a:spcPct val="150000"/>
              </a:lnSpc>
            </a:pPr>
            <a:r>
              <a:rPr lang="en-US" sz="2800">
                <a:latin typeface="微软雅黑" panose="020B0503020204020204" charset="-122"/>
                <a:ea typeface="微软雅黑" panose="020B0503020204020204" charset="-122"/>
                <a:cs typeface="微软雅黑" panose="020B0503020204020204" charset="-122"/>
              </a:rPr>
              <a:t>(2)如何应对文化生活中的“忧”。</a:t>
            </a:r>
            <a:endParaRPr lang="en-US" sz="2800" b="0">
              <a:latin typeface="微软雅黑" panose="020B0503020204020204" charset="-122"/>
              <a:ea typeface="微软雅黑" panose="020B0503020204020204" charset="-122"/>
              <a:cs typeface="微软雅黑" panose="020B0503020204020204" charset="-122"/>
            </a:endParaRPr>
          </a:p>
        </p:txBody>
      </p:sp>
      <p:graphicFrame>
        <p:nvGraphicFramePr>
          <p:cNvPr id="2" name="表格 1"/>
          <p:cNvGraphicFramePr/>
          <p:nvPr>
            <p:custDataLst>
              <p:tags r:id="rId1"/>
            </p:custDataLst>
          </p:nvPr>
        </p:nvGraphicFramePr>
        <p:xfrm>
          <a:off x="797560" y="1278255"/>
          <a:ext cx="10826750" cy="2604135"/>
        </p:xfrm>
        <a:graphic>
          <a:graphicData uri="http://schemas.openxmlformats.org/drawingml/2006/table">
            <a:tbl>
              <a:tblPr firstRow="1" bandRow="1">
                <a:tableStyleId>{5940675A-B579-460E-94D1-54222C63F5DA}</a:tableStyleId>
              </a:tblPr>
              <a:tblGrid>
                <a:gridCol w="1691005"/>
                <a:gridCol w="9135745"/>
              </a:tblGrid>
              <a:tr h="868045">
                <a:tc>
                  <a:txBody>
                    <a:bodyPr/>
                    <a:lstStyle/>
                    <a:p>
                      <a:pPr indent="0" algn="ctr" fontAlgn="auto">
                        <a:lnSpc>
                          <a:spcPct val="150000"/>
                        </a:lnSpc>
                        <a:buNone/>
                      </a:pPr>
                      <a:r>
                        <a:rPr lang="en-US" sz="2400" b="0">
                          <a:solidFill>
                            <a:srgbClr val="000000"/>
                          </a:solidFill>
                          <a:latin typeface="NEU-BZ-S92" charset="0"/>
                          <a:cs typeface="NEU-BZ-S92" charset="0"/>
                        </a:rPr>
                        <a:t>国家</a:t>
                      </a:r>
                      <a:endParaRPr lang="en-US" altLang="en-US" sz="2400" b="0">
                        <a:solidFill>
                          <a:srgbClr val="000000"/>
                        </a:solidFill>
                        <a:latin typeface="NEU-BZ-S92" charset="0"/>
                        <a:ea typeface="NEU-BZ-S92" charset="0"/>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NEU-BZ-S92" charset="0"/>
                          <a:cs typeface="NEU-BZ-S92" charset="0"/>
                        </a:rPr>
                        <a:t>加强管理</a:t>
                      </a:r>
                      <a:r>
                        <a:rPr lang="en-US" sz="2400" b="0">
                          <a:solidFill>
                            <a:srgbClr val="000000"/>
                          </a:solidFill>
                          <a:latin typeface="方正书宋_GBK" panose="03000509000000000000" charset="-122"/>
                          <a:ea typeface="方正书宋_GBK" panose="03000509000000000000" charset="-122"/>
                          <a:cs typeface="方正书宋_GBK" panose="03000509000000000000" charset="-122"/>
                        </a:rPr>
                        <a:t>,</a:t>
                      </a:r>
                      <a:r>
                        <a:rPr lang="en-US" sz="2400" b="0">
                          <a:solidFill>
                            <a:srgbClr val="000000"/>
                          </a:solidFill>
                          <a:latin typeface="NEU-BZ-S92" charset="0"/>
                          <a:cs typeface="NEU-BZ-S92" charset="0"/>
                        </a:rPr>
                        <a:t>正确引导。</a:t>
                      </a:r>
                      <a:endParaRPr lang="en-US" altLang="en-US" sz="2400" b="0">
                        <a:solidFill>
                          <a:srgbClr val="000000"/>
                        </a:solidFill>
                        <a:latin typeface="NEU-BZ-S92" charset="0"/>
                        <a:ea typeface="NEU-BZ-S92" charset="0"/>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868045">
                <a:tc>
                  <a:txBody>
                    <a:bodyPr/>
                    <a:lstStyle/>
                    <a:p>
                      <a:pPr indent="0" algn="ctr" fontAlgn="auto">
                        <a:lnSpc>
                          <a:spcPct val="150000"/>
                        </a:lnSpc>
                        <a:buNone/>
                      </a:pPr>
                      <a:r>
                        <a:rPr lang="en-US" sz="2400" b="0">
                          <a:solidFill>
                            <a:srgbClr val="000000"/>
                          </a:solidFill>
                          <a:latin typeface="NEU-BZ-S92" charset="0"/>
                          <a:cs typeface="NEU-BZ-S92" charset="0"/>
                        </a:rPr>
                        <a:t>文化生产者</a:t>
                      </a:r>
                      <a:endParaRPr lang="en-US" altLang="en-US" sz="2400" b="0">
                        <a:solidFill>
                          <a:srgbClr val="000000"/>
                        </a:solidFill>
                        <a:latin typeface="NEU-BZ-S92" charset="0"/>
                        <a:ea typeface="NEU-BZ-S92" charset="0"/>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NEU-BZ-S92" charset="0"/>
                          <a:cs typeface="NEU-BZ-S92" charset="0"/>
                        </a:rPr>
                        <a:t>勇于承担社会责任</a:t>
                      </a:r>
                      <a:r>
                        <a:rPr lang="en-US" sz="2400" b="0">
                          <a:solidFill>
                            <a:srgbClr val="000000"/>
                          </a:solidFill>
                          <a:latin typeface="方正书宋_GBK" panose="03000509000000000000" charset="-122"/>
                          <a:ea typeface="方正书宋_GBK" panose="03000509000000000000" charset="-122"/>
                          <a:cs typeface="方正书宋_GBK" panose="03000509000000000000" charset="-122"/>
                        </a:rPr>
                        <a:t>,</a:t>
                      </a:r>
                      <a:r>
                        <a:rPr lang="en-US" sz="2400" b="0">
                          <a:solidFill>
                            <a:srgbClr val="000000"/>
                          </a:solidFill>
                          <a:latin typeface="NEU-BZ-S92" charset="0"/>
                          <a:cs typeface="NEU-BZ-S92" charset="0"/>
                        </a:rPr>
                        <a:t>在追求经济效益的同时也要注重社会效益。</a:t>
                      </a:r>
                      <a:endParaRPr lang="en-US" altLang="en-US" sz="2400" b="0">
                        <a:solidFill>
                          <a:srgbClr val="000000"/>
                        </a:solidFill>
                        <a:latin typeface="NEU-BZ-S92" charset="0"/>
                        <a:ea typeface="NEU-BZ-S92" charset="0"/>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868045">
                <a:tc>
                  <a:txBody>
                    <a:bodyPr/>
                    <a:lstStyle/>
                    <a:p>
                      <a:pPr indent="0" algn="ctr" fontAlgn="auto">
                        <a:lnSpc>
                          <a:spcPct val="150000"/>
                        </a:lnSpc>
                        <a:buNone/>
                      </a:pPr>
                      <a:r>
                        <a:rPr lang="en-US" sz="2400" b="0">
                          <a:solidFill>
                            <a:srgbClr val="000000"/>
                          </a:solidFill>
                          <a:latin typeface="NEU-BZ-S92" charset="0"/>
                          <a:cs typeface="NEU-BZ-S92" charset="0"/>
                        </a:rPr>
                        <a:t>消费者</a:t>
                      </a:r>
                      <a:endParaRPr lang="en-US" altLang="en-US" sz="2400" b="0">
                        <a:solidFill>
                          <a:srgbClr val="000000"/>
                        </a:solidFill>
                        <a:latin typeface="NEU-BZ-S92" charset="0"/>
                        <a:ea typeface="NEU-BZ-S92" charset="0"/>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NEU-BZ-S92" charset="0"/>
                          <a:cs typeface="NEU-BZ-S92" charset="0"/>
                        </a:rPr>
                        <a:t>提高眼力</a:t>
                      </a:r>
                      <a:r>
                        <a:rPr lang="en-US" sz="2400" b="0">
                          <a:solidFill>
                            <a:srgbClr val="000000"/>
                          </a:solidFill>
                          <a:latin typeface="方正书宋_GBK" panose="03000509000000000000" charset="-122"/>
                          <a:ea typeface="方正书宋_GBK" panose="03000509000000000000" charset="-122"/>
                          <a:cs typeface="方正书宋_GBK" panose="03000509000000000000" charset="-122"/>
                        </a:rPr>
                        <a:t>,</a:t>
                      </a:r>
                      <a:r>
                        <a:rPr lang="en-US" sz="2400" b="0">
                          <a:solidFill>
                            <a:srgbClr val="000000"/>
                          </a:solidFill>
                          <a:latin typeface="NEU-BZ-S92" charset="0"/>
                          <a:cs typeface="NEU-BZ-S92" charset="0"/>
                        </a:rPr>
                        <a:t>拒绝污染</a:t>
                      </a:r>
                      <a:r>
                        <a:rPr lang="en-US" sz="2400" b="0">
                          <a:solidFill>
                            <a:srgbClr val="000000"/>
                          </a:solidFill>
                          <a:latin typeface="方正书宋_GBK" panose="03000509000000000000" charset="-122"/>
                          <a:ea typeface="方正书宋_GBK" panose="03000509000000000000" charset="-122"/>
                          <a:cs typeface="方正书宋_GBK" panose="03000509000000000000" charset="-122"/>
                        </a:rPr>
                        <a:t>;</a:t>
                      </a:r>
                      <a:r>
                        <a:rPr lang="en-US" sz="2400" b="0">
                          <a:solidFill>
                            <a:srgbClr val="000000"/>
                          </a:solidFill>
                          <a:latin typeface="NEU-BZ-S92" charset="0"/>
                          <a:cs typeface="NEU-BZ-S92" charset="0"/>
                        </a:rPr>
                        <a:t>增强自身抵御能力。</a:t>
                      </a:r>
                      <a:endParaRPr lang="en-US" altLang="en-US" sz="2400" b="0">
                        <a:solidFill>
                          <a:srgbClr val="000000"/>
                        </a:solidFill>
                        <a:latin typeface="NEU-BZ-S92" charset="0"/>
                        <a:ea typeface="NEU-BZ-S92" charset="0"/>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85165" y="97155"/>
            <a:ext cx="11076305" cy="6554470"/>
          </a:xfrm>
          <a:prstGeom prst="rect">
            <a:avLst/>
          </a:prstGeom>
          <a:noFill/>
          <a:ln w="9525">
            <a:noFill/>
          </a:ln>
        </p:spPr>
        <p:txBody>
          <a:bodyPr wrap="square">
            <a:spAutoFit/>
          </a:bodyPr>
          <a:lstStyle/>
          <a:p>
            <a:pPr indent="0" algn="just" fontAlgn="auto">
              <a:lnSpc>
                <a:spcPct val="150000"/>
              </a:lnSpc>
            </a:pPr>
            <a:r>
              <a:rPr lang="en-US" sz="2800" b="1">
                <a:latin typeface="微软雅黑" panose="020B0503020204020204" charset="-122"/>
                <a:ea typeface="微软雅黑" panose="020B0503020204020204" charset="-122"/>
                <a:cs typeface="微软雅黑" panose="020B0503020204020204" charset="-122"/>
              </a:rPr>
              <a:t>2.发展人民大众喜闻乐见的文化</a:t>
            </a:r>
          </a:p>
          <a:p>
            <a:pPr indent="0" algn="just" fontAlgn="auto">
              <a:lnSpc>
                <a:spcPct val="150000"/>
              </a:lnSpc>
            </a:pPr>
            <a:r>
              <a:rPr lang="en-US" sz="2800">
                <a:latin typeface="微软雅黑" panose="020B0503020204020204" charset="-122"/>
                <a:ea typeface="微软雅黑" panose="020B0503020204020204" charset="-122"/>
                <a:cs typeface="微软雅黑" panose="020B0503020204020204" charset="-122"/>
              </a:rPr>
              <a:t>(1)倡导大众文化的原因。</a:t>
            </a:r>
          </a:p>
          <a:p>
            <a:pPr indent="0" algn="just" fontAlgn="auto">
              <a:lnSpc>
                <a:spcPct val="150000"/>
              </a:lnSpc>
            </a:pPr>
            <a:r>
              <a:rPr lang="en-US" sz="2800">
                <a:latin typeface="微软雅黑" panose="020B0503020204020204" charset="-122"/>
                <a:ea typeface="微软雅黑" panose="020B0503020204020204" charset="-122"/>
                <a:cs typeface="微软雅黑" panose="020B0503020204020204" charset="-122"/>
              </a:rPr>
              <a:t>①随着我国经济社会发展和人民生活水平不断提高,丰富精神文化生活越来越成为我国人民的热切愿望,人们对文化的需求日益呈现出多层次、多样化、多方面的特点。</a:t>
            </a:r>
          </a:p>
          <a:p>
            <a:pPr indent="0" algn="just" fontAlgn="auto">
              <a:lnSpc>
                <a:spcPct val="150000"/>
              </a:lnSpc>
            </a:pPr>
            <a:r>
              <a:rPr lang="en-US" sz="2800">
                <a:latin typeface="微软雅黑" panose="020B0503020204020204" charset="-122"/>
                <a:ea typeface="微软雅黑" panose="020B0503020204020204" charset="-122"/>
                <a:cs typeface="微软雅黑" panose="020B0503020204020204" charset="-122"/>
              </a:rPr>
              <a:t>②为了满足人民群众日益增长的美好生活需要,应该提供多种类型、多样风格的文化产品,发展为人民大众所喜闻乐见的社会主义文化。</a:t>
            </a:r>
          </a:p>
          <a:p>
            <a:pPr indent="0" algn="just" fontAlgn="auto">
              <a:lnSpc>
                <a:spcPct val="150000"/>
              </a:lnSpc>
            </a:pPr>
            <a:r>
              <a:rPr lang="en-US" sz="2800">
                <a:latin typeface="微软雅黑" panose="020B0503020204020204" charset="-122"/>
                <a:ea typeface="微软雅黑" panose="020B0503020204020204" charset="-122"/>
                <a:cs typeface="微软雅黑" panose="020B0503020204020204" charset="-122"/>
              </a:rPr>
              <a:t>(2)我们所倡导的大众文化的内涵。</a:t>
            </a:r>
          </a:p>
          <a:p>
            <a:pPr indent="0" algn="just" fontAlgn="auto">
              <a:lnSpc>
                <a:spcPct val="150000"/>
              </a:lnSpc>
            </a:pPr>
            <a:r>
              <a:rPr lang="en-US" sz="2800" spc="-230">
                <a:solidFill>
                  <a:schemeClr val="tx1"/>
                </a:solidFill>
                <a:uFillTx/>
                <a:latin typeface="微软雅黑" panose="020B0503020204020204" charset="-122"/>
                <a:ea typeface="微软雅黑" panose="020B0503020204020204" charset="-122"/>
                <a:cs typeface="微软雅黑" panose="020B0503020204020204" charset="-122"/>
              </a:rPr>
              <a:t> 只有面向广大人民(方向限定),反映人民的利益与呼声(内容限定),为人民大众所喜闻乐见(形式限定)的社会主义文化(性质限定),才是我们所倡导的大众文化。</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73100" y="218440"/>
            <a:ext cx="11076305" cy="5908040"/>
          </a:xfrm>
          <a:prstGeom prst="rect">
            <a:avLst/>
          </a:prstGeom>
          <a:noFill/>
          <a:ln w="9525">
            <a:noFill/>
          </a:ln>
        </p:spPr>
        <p:txBody>
          <a:bodyPr wrap="square">
            <a:spAutoFit/>
          </a:bodyPr>
          <a:lstStyle/>
          <a:p>
            <a:pPr indent="0" algn="just" fontAlgn="auto">
              <a:lnSpc>
                <a:spcPct val="150000"/>
              </a:lnSpc>
            </a:pPr>
            <a:r>
              <a:rPr lang="en-US" sz="2800">
                <a:latin typeface="微软雅黑" panose="020B0503020204020204" charset="-122"/>
                <a:ea typeface="微软雅黑" panose="020B0503020204020204" charset="-122"/>
                <a:cs typeface="微软雅黑" panose="020B0503020204020204" charset="-122"/>
              </a:rPr>
              <a:t>(3)发展社会主义大众文化的措施。</a:t>
            </a:r>
          </a:p>
          <a:p>
            <a:pPr indent="0" algn="just" fontAlgn="auto">
              <a:lnSpc>
                <a:spcPct val="150000"/>
              </a:lnSpc>
            </a:pPr>
            <a:r>
              <a:rPr lang="en-US" sz="2800">
                <a:latin typeface="微软雅黑" panose="020B0503020204020204" charset="-122"/>
                <a:ea typeface="微软雅黑" panose="020B0503020204020204" charset="-122"/>
                <a:cs typeface="微软雅黑" panose="020B0503020204020204" charset="-122"/>
              </a:rPr>
              <a:t>①深化文化体制改革,推进文化体制机制创新,加快完善文化管理体制和文化生产经营机制,建立健全现代文化市场体系,繁荣文化市场,为人民群众的文化消费提供内容更加丰富、形式更加多样的文化产品。</a:t>
            </a:r>
          </a:p>
          <a:p>
            <a:pPr indent="0" algn="just" fontAlgn="auto">
              <a:lnSpc>
                <a:spcPct val="150000"/>
              </a:lnSpc>
            </a:pPr>
            <a:r>
              <a:rPr lang="en-US" sz="2800">
                <a:latin typeface="微软雅黑" panose="020B0503020204020204" charset="-122"/>
                <a:ea typeface="微软雅黑" panose="020B0503020204020204" charset="-122"/>
                <a:cs typeface="微软雅黑" panose="020B0503020204020204" charset="-122"/>
              </a:rPr>
              <a:t>②弘扬主旋律,坚持以科学的理论武装人,以正确的舆论引导人,以高尚的精神塑造人,以优秀的作品鼓舞人,充分发挥中国特色社会主义文化强有力的导向和示范作用。</a:t>
            </a:r>
          </a:p>
          <a:p>
            <a:pPr indent="0" algn="just" fontAlgn="auto">
              <a:lnSpc>
                <a:spcPct val="150000"/>
              </a:lnSpc>
            </a:pPr>
            <a:r>
              <a:rPr lang="en-US" sz="2800">
                <a:latin typeface="微软雅黑" panose="020B0503020204020204" charset="-122"/>
                <a:ea typeface="微软雅黑" panose="020B0503020204020204" charset="-122"/>
                <a:cs typeface="微软雅黑" panose="020B0503020204020204" charset="-122"/>
              </a:rPr>
              <a:t>③大力发展先进文化,支持健康有益文化,努力改造落后文化,坚决抵制腐朽文化。</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764540" y="589280"/>
            <a:ext cx="10869930" cy="5262245"/>
          </a:xfrm>
          <a:prstGeom prst="rect">
            <a:avLst/>
          </a:prstGeom>
          <a:noFill/>
          <a:ln w="9525">
            <a:noFill/>
          </a:ln>
        </p:spPr>
        <p:txBody>
          <a:bodyPr wrap="square">
            <a:spAutoFit/>
          </a:bodyPr>
          <a:lstStyle/>
          <a:p>
            <a:pPr indent="0" algn="l" fontAlgn="auto">
              <a:lnSpc>
                <a:spcPct val="150000"/>
              </a:lnSpc>
            </a:pPr>
            <a:r>
              <a:rPr lang="zh-CN" sz="2800" b="1">
                <a:solidFill>
                  <a:srgbClr val="FF0000"/>
                </a:solidFill>
                <a:latin typeface="微软雅黑" panose="020B0503020204020204" charset="-122"/>
                <a:ea typeface="微软雅黑" panose="020B0503020204020204" charset="-122"/>
                <a:cs typeface="微软雅黑" panose="020B0503020204020204" charset="-122"/>
              </a:rPr>
              <a:t>名师点拨     </a:t>
            </a:r>
            <a:r>
              <a:rPr lang="zh-CN" sz="2800" b="1">
                <a:solidFill>
                  <a:schemeClr val="tx1"/>
                </a:solidFill>
                <a:latin typeface="微软雅黑" panose="020B0503020204020204" charset="-122"/>
                <a:ea typeface="微软雅黑" panose="020B0503020204020204" charset="-122"/>
                <a:cs typeface="微软雅黑" panose="020B0503020204020204" charset="-122"/>
              </a:rPr>
              <a:t>“大众文化”与“我们所倡导的大众文化”的区别</a:t>
            </a:r>
          </a:p>
          <a:p>
            <a:pPr indent="0" algn="just" fontAlgn="auto">
              <a:lnSpc>
                <a:spcPct val="150000"/>
              </a:lnSpc>
            </a:pPr>
            <a:r>
              <a:rPr lang="zh-CN" sz="2800">
                <a:solidFill>
                  <a:schemeClr val="tx1"/>
                </a:solidFill>
                <a:latin typeface="微软雅黑" panose="020B0503020204020204" charset="-122"/>
                <a:ea typeface="微软雅黑" panose="020B0503020204020204" charset="-122"/>
                <a:cs typeface="微软雅黑" panose="020B0503020204020204" charset="-122"/>
              </a:rPr>
              <a:t>(1)“大众文化”是就文化传播的广泛性而言的。</a:t>
            </a:r>
          </a:p>
          <a:p>
            <a:pPr indent="0" algn="just" fontAlgn="auto">
              <a:lnSpc>
                <a:spcPct val="150000"/>
              </a:lnSpc>
            </a:pPr>
            <a:r>
              <a:rPr lang="zh-CN" sz="2800">
                <a:solidFill>
                  <a:schemeClr val="tx1"/>
                </a:solidFill>
                <a:latin typeface="微软雅黑" panose="020B0503020204020204" charset="-122"/>
                <a:ea typeface="微软雅黑" panose="020B0503020204020204" charset="-122"/>
                <a:cs typeface="微软雅黑" panose="020B0503020204020204" charset="-122"/>
              </a:rPr>
              <a:t>(2)从性质上看:“大众文化”没有界定文化的性质;“我们所倡导的大众文化”是社会主义文化,方向上要面向广大人民群众,反映人民群众的利益与呼声。</a:t>
            </a:r>
          </a:p>
          <a:p>
            <a:pPr indent="0" algn="just" fontAlgn="auto">
              <a:lnSpc>
                <a:spcPct val="150000"/>
              </a:lnSpc>
            </a:pPr>
            <a:r>
              <a:rPr lang="zh-CN" sz="2800">
                <a:solidFill>
                  <a:schemeClr val="tx1"/>
                </a:solidFill>
                <a:latin typeface="微软雅黑" panose="020B0503020204020204" charset="-122"/>
                <a:ea typeface="微软雅黑" panose="020B0503020204020204" charset="-122"/>
                <a:cs typeface="微软雅黑" panose="020B0503020204020204" charset="-122"/>
              </a:rPr>
              <a:t>(3)从内容上看:“大众文化”包含性质各异的文化,精华与糟粕并存。“我们所倡导的大众文化”内容必须是先进的、健康有益的,不能是庸俗、迎合低级趣味的。</a:t>
            </a:r>
            <a:r>
              <a:rPr lang="zh-CN" sz="2800">
                <a:solidFill>
                  <a:srgbClr val="FF0000"/>
                </a:solidFill>
                <a:latin typeface="微软雅黑" panose="020B0503020204020204" charset="-122"/>
                <a:ea typeface="微软雅黑" panose="020B0503020204020204" charset="-122"/>
                <a:cs typeface="微软雅黑" panose="020B0503020204020204" charset="-122"/>
              </a:rPr>
              <a:t>      </a:t>
            </a:r>
            <a:endParaRPr sz="28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73100" y="218440"/>
            <a:ext cx="11076305" cy="737235"/>
          </a:xfrm>
          <a:prstGeom prst="rect">
            <a:avLst/>
          </a:prstGeom>
          <a:noFill/>
          <a:ln w="9525">
            <a:noFill/>
          </a:ln>
        </p:spPr>
        <p:txBody>
          <a:bodyPr wrap="square">
            <a:spAutoFit/>
          </a:bodyPr>
          <a:lstStyle/>
          <a:p>
            <a:pPr indent="0" algn="just" fontAlgn="auto">
              <a:lnSpc>
                <a:spcPct val="150000"/>
              </a:lnSpc>
            </a:pPr>
            <a:r>
              <a:rPr lang="en-US" sz="2800" b="1">
                <a:latin typeface="微软雅黑" panose="020B0503020204020204" charset="-122"/>
                <a:ea typeface="微软雅黑" panose="020B0503020204020204" charset="-122"/>
                <a:cs typeface="微软雅黑" panose="020B0503020204020204" charset="-122"/>
              </a:rPr>
              <a:t>3.全面认识落后文化与腐朽文化</a:t>
            </a:r>
            <a:r>
              <a:rPr lang="en-US" sz="2800">
                <a:latin typeface="微软雅黑" panose="020B0503020204020204" charset="-122"/>
                <a:ea typeface="微软雅黑" panose="020B0503020204020204" charset="-122"/>
                <a:cs typeface="微软雅黑" panose="020B0503020204020204" charset="-122"/>
              </a:rPr>
              <a:t> </a:t>
            </a:r>
            <a:r>
              <a:rPr lang="en-US" sz="2800">
                <a:solidFill>
                  <a:srgbClr val="FF0000"/>
                </a:solidFill>
                <a:latin typeface="微软雅黑" panose="020B0503020204020204" charset="-122"/>
                <a:ea typeface="微软雅黑" panose="020B0503020204020204" charset="-122"/>
                <a:cs typeface="微软雅黑" panose="020B0503020204020204" charset="-122"/>
              </a:rPr>
              <a:t>[2019海南高考第17题]</a:t>
            </a:r>
            <a:endParaRPr lang="en-US" sz="2800">
              <a:latin typeface="微软雅黑" panose="020B0503020204020204" charset="-122"/>
              <a:ea typeface="微软雅黑" panose="020B0503020204020204" charset="-122"/>
              <a:cs typeface="微软雅黑" panose="020B0503020204020204" charset="-122"/>
            </a:endParaRPr>
          </a:p>
        </p:txBody>
      </p:sp>
      <p:graphicFrame>
        <p:nvGraphicFramePr>
          <p:cNvPr id="2" name="表格 1"/>
          <p:cNvGraphicFramePr/>
          <p:nvPr>
            <p:custDataLst>
              <p:tags r:id="rId1"/>
            </p:custDataLst>
          </p:nvPr>
        </p:nvGraphicFramePr>
        <p:xfrm>
          <a:off x="781367" y="1028065"/>
          <a:ext cx="10847705" cy="4721860"/>
        </p:xfrm>
        <a:graphic>
          <a:graphicData uri="http://schemas.openxmlformats.org/drawingml/2006/table">
            <a:tbl>
              <a:tblPr firstRow="1" bandRow="1">
                <a:tableStyleId>{5940675A-B579-460E-94D1-54222C63F5DA}</a:tableStyleId>
              </a:tblPr>
              <a:tblGrid>
                <a:gridCol w="580390"/>
                <a:gridCol w="874395"/>
                <a:gridCol w="4755515"/>
                <a:gridCol w="4637405"/>
              </a:tblGrid>
              <a:tr h="622300">
                <a:tc gridSpan="2">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 </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落后文化</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腐朽文化</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803400">
                <a:tc rowSpan="3">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不同点</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内涵表现</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各种带有迷信、愚昧、颓废、庸俗等色彩的文化;常常以传统习俗的形式表现出来。</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封建主义和资本主义的腐朽思想、殖民文化、淫秽色情文化等。</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743075">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危害</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文化糟粕,消磨人的意志,败坏社会风气。</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腐蚀人们的精神世界、侵蚀民族精神,阻碍先进生产力发展,危害社会主义事业。</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553085">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态度</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通过科学文化教育予以改造或剔除。</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必须坚决抵制,依法取缔。</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p:nvPr>
            <p:custDataLst>
              <p:tags r:id="rId1"/>
            </p:custDataLst>
          </p:nvPr>
        </p:nvGraphicFramePr>
        <p:xfrm>
          <a:off x="720407" y="504825"/>
          <a:ext cx="10981690" cy="5874385"/>
        </p:xfrm>
        <a:graphic>
          <a:graphicData uri="http://schemas.openxmlformats.org/drawingml/2006/table">
            <a:tbl>
              <a:tblPr firstRow="1" bandRow="1">
                <a:tableStyleId>{5940675A-B579-460E-94D1-54222C63F5DA}</a:tableStyleId>
              </a:tblPr>
              <a:tblGrid>
                <a:gridCol w="353695"/>
                <a:gridCol w="853440"/>
                <a:gridCol w="1033780"/>
                <a:gridCol w="3584575"/>
                <a:gridCol w="5156200"/>
              </a:tblGrid>
              <a:tr h="375920">
                <a:tc gridSpan="2">
                  <a:txBody>
                    <a:bodyPr/>
                    <a:lstStyle/>
                    <a:p>
                      <a:pPr indent="0" algn="ctr" fontAlgn="auto">
                        <a:lnSpc>
                          <a:spcPct val="150000"/>
                        </a:lnSpc>
                        <a:buNone/>
                      </a:pP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c gridSpan="2">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落后文化</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腐朽文化</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694055">
                <a:tc rowSpan="5">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相同点</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性质</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gridSpan="3">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都是文化糟粕,对社会都有危害。</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r>
              <a:tr h="1194435">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存在原因</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gridSpan="3">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封建思想的残余和旧的习惯势力根深蒂固,经济全球化和信息网络技术的发展,市场经济自身的弱点。</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r>
              <a:tr h="1206500">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tcPr>
                </a:tc>
                <a:tc rowSpan="3">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对策</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文化生产者</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gridSpan="2">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把社会效益放在首位,实现社会效益与经济效益相统一,生产为人民大众所喜闻乐见的大众文化、先进文化产品。</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r>
              <a:tr h="1133475">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tcPr>
                </a:tc>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文化消费者</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gridSpan="2">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树立正确的世界观、人生观、价值观,提高自身科学素养和思想道德修养,提高辨别是非的眼力和能力,自觉选择健康有益的文化。</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r>
              <a:tr h="668020">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tcPr>
                </a:tc>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文化管理部门</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gridSpan="2">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加强管理,正确引导;弘扬主旋律,提倡多样化;加强文化建设,发展先进文化;发挥中国特色社会主义文化的导向和示范作用。</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764540" y="589280"/>
            <a:ext cx="10869930" cy="5908040"/>
          </a:xfrm>
          <a:prstGeom prst="rect">
            <a:avLst/>
          </a:prstGeom>
          <a:noFill/>
          <a:ln w="9525">
            <a:noFill/>
          </a:ln>
        </p:spPr>
        <p:txBody>
          <a:bodyPr wrap="square">
            <a:spAutoFit/>
          </a:bodyPr>
          <a:lstStyle/>
          <a:p>
            <a:pPr indent="0" algn="l" fontAlgn="auto">
              <a:lnSpc>
                <a:spcPct val="150000"/>
              </a:lnSpc>
            </a:pPr>
            <a:r>
              <a:rPr lang="zh-CN" sz="2800" b="1">
                <a:solidFill>
                  <a:srgbClr val="FF0000"/>
                </a:solidFill>
                <a:latin typeface="微软雅黑" panose="020B0503020204020204" charset="-122"/>
                <a:ea typeface="微软雅黑" panose="020B0503020204020204" charset="-122"/>
                <a:cs typeface="微软雅黑" panose="020B0503020204020204" charset="-122"/>
              </a:rPr>
              <a:t>特别提醒                </a:t>
            </a:r>
            <a:r>
              <a:rPr lang="zh-CN" sz="2800" b="1">
                <a:solidFill>
                  <a:schemeClr val="tx1"/>
                </a:solidFill>
                <a:latin typeface="微软雅黑" panose="020B0503020204020204" charset="-122"/>
                <a:ea typeface="微软雅黑" panose="020B0503020204020204" charset="-122"/>
                <a:cs typeface="微软雅黑" panose="020B0503020204020204" charset="-122"/>
              </a:rPr>
              <a:t>传统习俗≠落后文化</a:t>
            </a:r>
          </a:p>
          <a:p>
            <a:pPr indent="0" algn="just" fontAlgn="auto">
              <a:lnSpc>
                <a:spcPct val="150000"/>
              </a:lnSpc>
            </a:pPr>
            <a:r>
              <a:rPr lang="zh-CN" sz="2800">
                <a:solidFill>
                  <a:schemeClr val="tx1"/>
                </a:solidFill>
                <a:latin typeface="微软雅黑" panose="020B0503020204020204" charset="-122"/>
                <a:ea typeface="微软雅黑" panose="020B0503020204020204" charset="-122"/>
                <a:cs typeface="微软雅黑" panose="020B0503020204020204" charset="-122"/>
              </a:rPr>
              <a:t>1.传统习俗是指世代相传的社会风俗习惯,是过去若干风俗习惯的积累;而落后文化则是指各种带有迷信、愚昧、颓废、庸俗等色彩的文化。</a:t>
            </a:r>
          </a:p>
          <a:p>
            <a:pPr indent="0" algn="just" fontAlgn="auto">
              <a:lnSpc>
                <a:spcPct val="150000"/>
              </a:lnSpc>
            </a:pPr>
            <a:r>
              <a:rPr lang="zh-CN" sz="2800">
                <a:solidFill>
                  <a:schemeClr val="tx1"/>
                </a:solidFill>
                <a:latin typeface="微软雅黑" panose="020B0503020204020204" charset="-122"/>
                <a:ea typeface="微软雅黑" panose="020B0503020204020204" charset="-122"/>
                <a:cs typeface="微软雅黑" panose="020B0503020204020204" charset="-122"/>
              </a:rPr>
              <a:t>2.落后文化常常以传统习俗的形式表现出来,如人们常见的看相、算命、测字、看风水等,但落后文化并非仅以传统习俗的形式表现出来,且以传统习俗的形式表现出来的文化并非都是落后文化。</a:t>
            </a:r>
          </a:p>
          <a:p>
            <a:pPr indent="0" algn="just" fontAlgn="auto">
              <a:lnSpc>
                <a:spcPct val="150000"/>
              </a:lnSpc>
            </a:pPr>
            <a:r>
              <a:rPr lang="zh-CN" sz="2800">
                <a:solidFill>
                  <a:schemeClr val="tx1"/>
                </a:solidFill>
                <a:latin typeface="微软雅黑" panose="020B0503020204020204" charset="-122"/>
                <a:ea typeface="微软雅黑" panose="020B0503020204020204" charset="-122"/>
                <a:cs typeface="微软雅黑" panose="020B0503020204020204" charset="-122"/>
              </a:rPr>
              <a:t>3.我国的传统习俗既有前人积累的精华,也有糟粕,我们应当保留其精华部分,改造其落后部分,在批判继承的基础上加以创新。</a:t>
            </a:r>
            <a:r>
              <a:rPr lang="zh-CN" sz="2800">
                <a:solidFill>
                  <a:srgbClr val="FF0000"/>
                </a:solidFill>
                <a:latin typeface="微软雅黑" panose="020B0503020204020204" charset="-122"/>
                <a:ea typeface="微软雅黑" panose="020B0503020204020204" charset="-122"/>
                <a:cs typeface="微软雅黑" panose="020B0503020204020204" charset="-122"/>
              </a:rPr>
              <a:t>    </a:t>
            </a:r>
            <a:endParaRPr sz="28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84835" y="266065"/>
            <a:ext cx="11179175" cy="5908040"/>
          </a:xfrm>
          <a:prstGeom prst="rect">
            <a:avLst/>
          </a:prstGeom>
          <a:noFill/>
          <a:ln w="9525">
            <a:noFill/>
          </a:ln>
        </p:spPr>
        <p:txBody>
          <a:bodyPr wrap="square">
            <a:spAutoFit/>
          </a:bodyPr>
          <a:lstStyle/>
          <a:p>
            <a:pPr indent="0" fontAlgn="auto">
              <a:lnSpc>
                <a:spcPct val="150000"/>
              </a:lnSpc>
            </a:pPr>
            <a:r>
              <a:rPr sz="2800" b="1">
                <a:latin typeface="微软雅黑" panose="020B0503020204020204" charset="-122"/>
                <a:ea typeface="微软雅黑" panose="020B0503020204020204" charset="-122"/>
                <a:cs typeface="微软雅黑" panose="020B0503020204020204" charset="-122"/>
              </a:rPr>
              <a:t>4.奏响社会主义文化建设的主旋律</a:t>
            </a:r>
          </a:p>
          <a:p>
            <a:pPr indent="0" algn="just" fontAlgn="auto">
              <a:lnSpc>
                <a:spcPct val="150000"/>
              </a:lnSpc>
            </a:pPr>
            <a:r>
              <a:rPr sz="2800">
                <a:latin typeface="微软雅黑" panose="020B0503020204020204" charset="-122"/>
                <a:ea typeface="微软雅黑" panose="020B0503020204020204" charset="-122"/>
                <a:cs typeface="微软雅黑" panose="020B0503020204020204" charset="-122"/>
              </a:rPr>
              <a:t>(1)加强社会主义文化建设的必要性。</a:t>
            </a:r>
          </a:p>
          <a:p>
            <a:pPr indent="0" algn="just" fontAlgn="auto">
              <a:lnSpc>
                <a:spcPct val="150000"/>
              </a:lnSpc>
            </a:pPr>
            <a:r>
              <a:rPr sz="2800">
                <a:latin typeface="微软雅黑" panose="020B0503020204020204" charset="-122"/>
                <a:ea typeface="微软雅黑" panose="020B0503020204020204" charset="-122"/>
                <a:cs typeface="微软雅黑" panose="020B0503020204020204" charset="-122"/>
              </a:rPr>
              <a:t>       各种各样的文化有吸纳又有排斥,有融合又有斗争,有渗透又有抵御,呈现出前所未有的相互交织、相互激荡之势。这就要求我们加强社会主义文化建设,弘扬主旋律,坚持先进文化的前进方向。</a:t>
            </a:r>
          </a:p>
          <a:p>
            <a:pPr indent="0" algn="just" fontAlgn="auto">
              <a:lnSpc>
                <a:spcPct val="150000"/>
              </a:lnSpc>
            </a:pPr>
            <a:r>
              <a:rPr sz="2800">
                <a:latin typeface="微软雅黑" panose="020B0503020204020204" charset="-122"/>
                <a:ea typeface="微软雅黑" panose="020B0503020204020204" charset="-122"/>
                <a:cs typeface="微软雅黑" panose="020B0503020204020204" charset="-122"/>
              </a:rPr>
              <a:t>(2)中国特色社会主义文化的作用。</a:t>
            </a:r>
          </a:p>
          <a:p>
            <a:pPr indent="0" algn="just" fontAlgn="auto">
              <a:lnSpc>
                <a:spcPct val="150000"/>
              </a:lnSpc>
            </a:pPr>
            <a:r>
              <a:rPr sz="2800">
                <a:latin typeface="微软雅黑" panose="020B0503020204020204" charset="-122"/>
                <a:ea typeface="微软雅黑" panose="020B0503020204020204" charset="-122"/>
                <a:cs typeface="微软雅黑" panose="020B0503020204020204" charset="-122"/>
              </a:rPr>
              <a:t>　　中国特色社会主义文化,始终坚持以科学的理论武装人,以正确的舆论引导人,以高尚的精神塑造人,以优秀的作品鼓舞人,无论是思想内容还是表现形式,都发挥着强有力的导向和示范作用。</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03885" y="983615"/>
            <a:ext cx="11179175" cy="2030095"/>
          </a:xfrm>
          <a:prstGeom prst="rect">
            <a:avLst/>
          </a:prstGeom>
          <a:noFill/>
          <a:ln w="9525">
            <a:noFill/>
          </a:ln>
        </p:spPr>
        <p:txBody>
          <a:bodyPr wrap="square">
            <a:spAutoFit/>
          </a:bodyPr>
          <a:lstStyle/>
          <a:p>
            <a:pPr indent="0" algn="just" fontAlgn="auto">
              <a:lnSpc>
                <a:spcPct val="150000"/>
              </a:lnSpc>
            </a:pPr>
            <a:r>
              <a:rPr sz="2800">
                <a:latin typeface="微软雅黑" panose="020B0503020204020204" charset="-122"/>
                <a:ea typeface="微软雅黑" panose="020B0503020204020204" charset="-122"/>
                <a:cs typeface="微软雅黑" panose="020B0503020204020204" charset="-122"/>
              </a:rPr>
              <a:t>(3)加强社会主义文化建设的必然要求。</a:t>
            </a:r>
          </a:p>
          <a:p>
            <a:pPr indent="0" algn="just" fontAlgn="auto">
              <a:lnSpc>
                <a:spcPct val="150000"/>
              </a:lnSpc>
            </a:pPr>
            <a:r>
              <a:rPr sz="2800">
                <a:latin typeface="微软雅黑" panose="020B0503020204020204" charset="-122"/>
                <a:ea typeface="微软雅黑" panose="020B0503020204020204" charset="-122"/>
                <a:cs typeface="微软雅黑" panose="020B0503020204020204" charset="-122"/>
              </a:rPr>
              <a:t>      大力发展先进文化,支持健康有益文化,努力改造落后文化,坚决抵制腐朽文化。</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6398260" cy="676954"/>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考点</a:t>
            </a:r>
            <a:r>
              <a:rPr lang="en-US" altLang="zh-CN" sz="3200" dirty="0">
                <a:solidFill>
                  <a:schemeClr val="bg1"/>
                </a:solidFill>
                <a:latin typeface="微软雅黑" panose="020B0503020204020204" charset="-122"/>
                <a:ea typeface="微软雅黑" panose="020B0503020204020204" charset="-122"/>
                <a:sym typeface="+mn-ea"/>
              </a:rPr>
              <a:t>2 </a:t>
            </a:r>
            <a:r>
              <a:rPr lang="zh-CN" altLang="en-US" sz="3200" dirty="0">
                <a:solidFill>
                  <a:schemeClr val="bg1"/>
                </a:solidFill>
                <a:latin typeface="微软雅黑" panose="020B0503020204020204" charset="-122"/>
                <a:ea typeface="微软雅黑" panose="020B0503020204020204" charset="-122"/>
                <a:sym typeface="+mn-ea"/>
              </a:rPr>
              <a:t> 建设社会主义文化强国</a:t>
            </a:r>
          </a:p>
        </p:txBody>
      </p:sp>
      <p:sp>
        <p:nvSpPr>
          <p:cNvPr id="100" name="文本框 99"/>
          <p:cNvSpPr txBox="1"/>
          <p:nvPr/>
        </p:nvSpPr>
        <p:spPr>
          <a:xfrm>
            <a:off x="619760" y="651510"/>
            <a:ext cx="11122660" cy="737235"/>
          </a:xfrm>
          <a:prstGeom prst="rect">
            <a:avLst/>
          </a:prstGeom>
          <a:noFill/>
          <a:ln w="9525">
            <a:noFill/>
          </a:ln>
        </p:spPr>
        <p:txBody>
          <a:bodyPr wrap="square">
            <a:spAutoFit/>
          </a:bodyPr>
          <a:lstStyle/>
          <a:p>
            <a:pPr indent="0" fontAlgn="auto">
              <a:lnSpc>
                <a:spcPct val="150000"/>
              </a:lnSpc>
            </a:pPr>
            <a:r>
              <a:rPr sz="2800" b="1">
                <a:solidFill>
                  <a:srgbClr val="000000"/>
                </a:solidFill>
                <a:latin typeface="微软雅黑" panose="020B0503020204020204" charset="-122"/>
                <a:ea typeface="微软雅黑" panose="020B0503020204020204" charset="-122"/>
                <a:cs typeface="微软雅黑" panose="020B0503020204020204" charset="-122"/>
              </a:rPr>
              <a:t>1.坚持中国特色社会主义文化发展道路的历史必然性</a:t>
            </a:r>
            <a:r>
              <a:rPr sz="2800">
                <a:solidFill>
                  <a:srgbClr val="000000"/>
                </a:solidFill>
                <a:latin typeface="微软雅黑" panose="020B0503020204020204" charset="-122"/>
                <a:ea typeface="微软雅黑" panose="020B0503020204020204" charset="-122"/>
                <a:cs typeface="微软雅黑" panose="020B0503020204020204" charset="-122"/>
              </a:rPr>
              <a:t>       </a:t>
            </a:r>
          </a:p>
        </p:txBody>
      </p:sp>
      <p:graphicFrame>
        <p:nvGraphicFramePr>
          <p:cNvPr id="2" name="表格 1"/>
          <p:cNvGraphicFramePr/>
          <p:nvPr>
            <p:custDataLst>
              <p:tags r:id="rId1"/>
            </p:custDataLst>
          </p:nvPr>
        </p:nvGraphicFramePr>
        <p:xfrm>
          <a:off x="709612" y="1361440"/>
          <a:ext cx="10968990" cy="5280660"/>
        </p:xfrm>
        <a:graphic>
          <a:graphicData uri="http://schemas.openxmlformats.org/drawingml/2006/table">
            <a:tbl>
              <a:tblPr firstRow="1" bandRow="1">
                <a:tableStyleId>{5940675A-B579-460E-94D1-54222C63F5DA}</a:tableStyleId>
              </a:tblPr>
              <a:tblGrid>
                <a:gridCol w="1374775"/>
                <a:gridCol w="4579620"/>
                <a:gridCol w="5014595"/>
              </a:tblGrid>
              <a:tr h="272415">
                <a:tc rowSpan="2">
                  <a:txBody>
                    <a:bodyPr/>
                    <a:lstStyle/>
                    <a:p>
                      <a:pPr indent="0" algn="ctr" fontAlgn="auto">
                        <a:lnSpc>
                          <a:spcPct val="150000"/>
                        </a:lnSpc>
                        <a:buNone/>
                      </a:pPr>
                      <a:r>
                        <a:rPr lang="en-US" sz="2100" b="0">
                          <a:solidFill>
                            <a:srgbClr val="000000"/>
                          </a:solidFill>
                          <a:uFillTx/>
                          <a:latin typeface="微软雅黑" panose="020B0503020204020204" charset="-122"/>
                          <a:ea typeface="微软雅黑" panose="020B0503020204020204" charset="-122"/>
                          <a:cs typeface="NEU-BZ-S92" charset="0"/>
                        </a:rPr>
                        <a:t>是什么</a:t>
                      </a:r>
                      <a:endParaRPr lang="en-US" altLang="en-US" sz="2100" b="0">
                        <a:solidFill>
                          <a:srgbClr val="000000"/>
                        </a:solidFill>
                        <a:uFillTx/>
                        <a:latin typeface="微软雅黑" panose="020B0503020204020204" charset="-122"/>
                        <a:ea typeface="微软雅黑" panose="020B0503020204020204" charset="-122"/>
                        <a:cs typeface="NEU-BZ-S92" charset="0"/>
                      </a:endParaRPr>
                    </a:p>
                  </a:txBody>
                  <a:tcPr marL="0" marR="0"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100" b="0">
                          <a:solidFill>
                            <a:srgbClr val="000000"/>
                          </a:solidFill>
                          <a:uFillTx/>
                          <a:latin typeface="微软雅黑" panose="020B0503020204020204" charset="-122"/>
                          <a:ea typeface="微软雅黑" panose="020B0503020204020204" charset="-122"/>
                          <a:cs typeface="NEU-BZ-S92" charset="0"/>
                        </a:rPr>
                        <a:t>目标</a:t>
                      </a:r>
                      <a:endParaRPr lang="en-US" altLang="en-US" sz="2100" b="0">
                        <a:solidFill>
                          <a:srgbClr val="000000"/>
                        </a:solidFill>
                        <a:uFillTx/>
                        <a:latin typeface="微软雅黑" panose="020B0503020204020204" charset="-122"/>
                        <a:ea typeface="微软雅黑" panose="020B0503020204020204" charset="-122"/>
                        <a:cs typeface="NEU-BZ-S92" charset="0"/>
                      </a:endParaRPr>
                    </a:p>
                  </a:txBody>
                  <a:tcPr marL="0" marR="0"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100" b="0">
                          <a:solidFill>
                            <a:srgbClr val="000000"/>
                          </a:solidFill>
                          <a:uFillTx/>
                          <a:latin typeface="微软雅黑" panose="020B0503020204020204" charset="-122"/>
                          <a:ea typeface="微软雅黑" panose="020B0503020204020204" charset="-122"/>
                          <a:cs typeface="NEU-BZ-S92" charset="0"/>
                        </a:rPr>
                        <a:t>路径</a:t>
                      </a:r>
                      <a:endParaRPr lang="en-US" altLang="en-US" sz="2100" b="0">
                        <a:solidFill>
                          <a:srgbClr val="000000"/>
                        </a:solidFill>
                        <a:uFillTx/>
                        <a:latin typeface="微软雅黑" panose="020B0503020204020204" charset="-122"/>
                        <a:ea typeface="微软雅黑" panose="020B0503020204020204" charset="-122"/>
                        <a:cs typeface="NEU-BZ-S92" charset="0"/>
                      </a:endParaRPr>
                    </a:p>
                  </a:txBody>
                  <a:tcPr marL="0" marR="0"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73050">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tcPr>
                </a:tc>
                <a:tc>
                  <a:txBody>
                    <a:bodyPr/>
                    <a:lstStyle/>
                    <a:p>
                      <a:pPr indent="0" algn="ctr" fontAlgn="auto">
                        <a:lnSpc>
                          <a:spcPct val="150000"/>
                        </a:lnSpc>
                        <a:buNone/>
                      </a:pPr>
                      <a:r>
                        <a:rPr lang="en-US" sz="2100" b="0">
                          <a:solidFill>
                            <a:srgbClr val="000000"/>
                          </a:solidFill>
                          <a:uFillTx/>
                          <a:latin typeface="微软雅黑" panose="020B0503020204020204" charset="-122"/>
                          <a:ea typeface="微软雅黑" panose="020B0503020204020204" charset="-122"/>
                          <a:cs typeface="NEU-BZ-S92" charset="0"/>
                        </a:rPr>
                        <a:t>建设社会主义文化强国。</a:t>
                      </a:r>
                      <a:endParaRPr lang="en-US" altLang="en-US" sz="2100" b="0">
                        <a:solidFill>
                          <a:srgbClr val="000000"/>
                        </a:solidFill>
                        <a:uFillTx/>
                        <a:latin typeface="微软雅黑" panose="020B0503020204020204" charset="-122"/>
                        <a:ea typeface="微软雅黑" panose="020B0503020204020204" charset="-122"/>
                        <a:cs typeface="NEU-BZ-S92" charset="0"/>
                      </a:endParaRPr>
                    </a:p>
                  </a:txBody>
                  <a:tcPr marL="0" marR="0"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100" b="0">
                          <a:solidFill>
                            <a:srgbClr val="000000"/>
                          </a:solidFill>
                          <a:uFillTx/>
                          <a:latin typeface="微软雅黑" panose="020B0503020204020204" charset="-122"/>
                          <a:ea typeface="微软雅黑" panose="020B0503020204020204" charset="-122"/>
                          <a:cs typeface="NEU-BZ-S92" charset="0"/>
                        </a:rPr>
                        <a:t>中国特色社会主义文化发展道路。</a:t>
                      </a:r>
                      <a:endParaRPr lang="en-US" altLang="en-US" sz="2100" b="0">
                        <a:solidFill>
                          <a:srgbClr val="000000"/>
                        </a:solidFill>
                        <a:uFillTx/>
                        <a:latin typeface="微软雅黑" panose="020B0503020204020204" charset="-122"/>
                        <a:ea typeface="微软雅黑" panose="020B0503020204020204" charset="-122"/>
                        <a:cs typeface="NEU-BZ-S92" charset="0"/>
                      </a:endParaRPr>
                    </a:p>
                  </a:txBody>
                  <a:tcPr marL="0" marR="0"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960120">
                <a:tc rowSpan="2">
                  <a:txBody>
                    <a:bodyPr/>
                    <a:lstStyle/>
                    <a:p>
                      <a:pPr indent="0" algn="ctr" fontAlgn="auto">
                        <a:lnSpc>
                          <a:spcPct val="150000"/>
                        </a:lnSpc>
                        <a:buNone/>
                      </a:pPr>
                      <a:endParaRPr lang="en-US" sz="2100" b="0">
                        <a:solidFill>
                          <a:srgbClr val="000000"/>
                        </a:solidFill>
                        <a:uFillTx/>
                        <a:latin typeface="微软雅黑" panose="020B0503020204020204" charset="-122"/>
                        <a:ea typeface="微软雅黑" panose="020B0503020204020204" charset="-122"/>
                        <a:cs typeface="NEU-BZ-S92" charset="0"/>
                      </a:endParaRPr>
                    </a:p>
                    <a:p>
                      <a:pPr indent="0" algn="ctr" fontAlgn="auto">
                        <a:lnSpc>
                          <a:spcPct val="150000"/>
                        </a:lnSpc>
                        <a:buNone/>
                      </a:pPr>
                      <a:endParaRPr lang="en-US" sz="2100" b="0">
                        <a:solidFill>
                          <a:srgbClr val="000000"/>
                        </a:solidFill>
                        <a:uFillTx/>
                        <a:latin typeface="微软雅黑" panose="020B0503020204020204" charset="-122"/>
                        <a:ea typeface="微软雅黑" panose="020B0503020204020204" charset="-122"/>
                        <a:cs typeface="NEU-BZ-S92" charset="0"/>
                      </a:endParaRPr>
                    </a:p>
                    <a:p>
                      <a:pPr indent="0" algn="ctr" fontAlgn="auto">
                        <a:lnSpc>
                          <a:spcPct val="150000"/>
                        </a:lnSpc>
                        <a:buNone/>
                      </a:pPr>
                      <a:r>
                        <a:rPr lang="en-US" sz="2100" b="0">
                          <a:solidFill>
                            <a:srgbClr val="000000"/>
                          </a:solidFill>
                          <a:uFillTx/>
                          <a:latin typeface="微软雅黑" panose="020B0503020204020204" charset="-122"/>
                          <a:ea typeface="微软雅黑" panose="020B0503020204020204" charset="-122"/>
                          <a:cs typeface="NEU-BZ-S92" charset="0"/>
                        </a:rPr>
                        <a:t>为什么</a:t>
                      </a:r>
                      <a:endParaRPr lang="en-US" altLang="en-US" sz="2100" b="0">
                        <a:solidFill>
                          <a:srgbClr val="000000"/>
                        </a:solidFill>
                        <a:uFillTx/>
                        <a:latin typeface="微软雅黑" panose="020B0503020204020204" charset="-122"/>
                        <a:ea typeface="微软雅黑" panose="020B0503020204020204" charset="-122"/>
                        <a:cs typeface="NEU-BZ-S92" charset="0"/>
                      </a:endParaRPr>
                    </a:p>
                  </a:txBody>
                  <a:tcPr marL="0" marR="0"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gridSpan="2">
                  <a:txBody>
                    <a:bodyPr/>
                    <a:lstStyle/>
                    <a:p>
                      <a:pPr indent="0" fontAlgn="auto">
                        <a:lnSpc>
                          <a:spcPct val="150000"/>
                        </a:lnSpc>
                        <a:buNone/>
                      </a:pPr>
                      <a:r>
                        <a:rPr lang="en-US" sz="2100" b="0">
                          <a:solidFill>
                            <a:srgbClr val="000000"/>
                          </a:solidFill>
                          <a:uFillTx/>
                          <a:latin typeface="微软雅黑" panose="020B0503020204020204" charset="-122"/>
                          <a:ea typeface="微软雅黑" panose="020B0503020204020204" charset="-122"/>
                          <a:cs typeface="微软雅黑" panose="020B0503020204020204" charset="-122"/>
                        </a:rPr>
                        <a:t>看一种文化有没有生命力,就是要看它有没有生存发展的实践土壤,人民有没有对它的需求。</a:t>
                      </a:r>
                      <a:endParaRPr lang="en-US" altLang="en-US" sz="2100" b="0">
                        <a:solidFill>
                          <a:srgbClr val="000000"/>
                        </a:solidFill>
                        <a:uFillTx/>
                        <a:latin typeface="微软雅黑" panose="020B0503020204020204" charset="-122"/>
                        <a:ea typeface="微软雅黑" panose="020B0503020204020204" charset="-122"/>
                        <a:cs typeface="微软雅黑" panose="020B0503020204020204" charset="-122"/>
                      </a:endParaRPr>
                    </a:p>
                  </a:txBody>
                  <a:tcPr marL="66675" marR="66675"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r>
              <a:tr h="1635760">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tcPr>
                </a:tc>
                <a:tc>
                  <a:txBody>
                    <a:bodyPr/>
                    <a:lstStyle/>
                    <a:p>
                      <a:pPr indent="0" fontAlgn="auto">
                        <a:lnSpc>
                          <a:spcPct val="150000"/>
                        </a:lnSpc>
                        <a:buNone/>
                      </a:pPr>
                      <a:r>
                        <a:rPr lang="en-US" sz="2100" b="0">
                          <a:solidFill>
                            <a:srgbClr val="000000"/>
                          </a:solidFill>
                          <a:uFillTx/>
                          <a:latin typeface="微软雅黑" panose="020B0503020204020204" charset="-122"/>
                          <a:ea typeface="微软雅黑" panose="020B0503020204020204" charset="-122"/>
                          <a:cs typeface="微软雅黑" panose="020B0503020204020204" charset="-122"/>
                        </a:rPr>
                        <a:t>这个目标,与中国特色社会主义事业“五位一体”总体布局相适应,与建设富强民主文明和谐美丽的社会主义现代化国家目标相衔接,与我国深厚的文化底蕴和丰富的文化资源相匹配。</a:t>
                      </a:r>
                      <a:endParaRPr lang="en-US" altLang="en-US" sz="2100" b="0">
                        <a:solidFill>
                          <a:srgbClr val="000000"/>
                        </a:solidFill>
                        <a:uFillTx/>
                        <a:latin typeface="微软雅黑" panose="020B0503020204020204" charset="-122"/>
                        <a:ea typeface="微软雅黑" panose="020B0503020204020204" charset="-122"/>
                        <a:cs typeface="微软雅黑" panose="020B0503020204020204" charset="-122"/>
                      </a:endParaRPr>
                    </a:p>
                  </a:txBody>
                  <a:tcPr marL="66675" marR="66675"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100" b="0">
                          <a:solidFill>
                            <a:srgbClr val="000000"/>
                          </a:solidFill>
                          <a:uFillTx/>
                          <a:latin typeface="微软雅黑" panose="020B0503020204020204" charset="-122"/>
                          <a:ea typeface="微软雅黑" panose="020B0503020204020204" charset="-122"/>
                          <a:cs typeface="微软雅黑" panose="020B0503020204020204" charset="-122"/>
                        </a:rPr>
                        <a:t>走这条道路,是由人民群众根本利益决定的,是由中国共产党的性质、宗旨决定的,是由我国社会制度、发展道路决定的,是由继承和创新中华优秀传统文化、弘扬革命文化、发展社会主义先进文化的要求决定的,是由我国文化自身发展规律决定的。</a:t>
                      </a:r>
                      <a:endParaRPr lang="en-US" altLang="en-US" sz="2100" b="0">
                        <a:solidFill>
                          <a:srgbClr val="000000"/>
                        </a:solidFill>
                        <a:uFillTx/>
                        <a:latin typeface="微软雅黑" panose="020B0503020204020204" charset="-122"/>
                        <a:ea typeface="微软雅黑" panose="020B0503020204020204" charset="-122"/>
                        <a:cs typeface="微软雅黑" panose="020B0503020204020204" charset="-122"/>
                      </a:endParaRPr>
                    </a:p>
                  </a:txBody>
                  <a:tcPr marL="66675" marR="66675"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72415">
                <a:tc>
                  <a:txBody>
                    <a:bodyPr/>
                    <a:lstStyle/>
                    <a:p>
                      <a:pPr indent="0" algn="ctr" fontAlgn="auto">
                        <a:lnSpc>
                          <a:spcPct val="150000"/>
                        </a:lnSpc>
                        <a:buNone/>
                      </a:pPr>
                      <a:r>
                        <a:rPr lang="en-US" sz="2100" b="0">
                          <a:solidFill>
                            <a:srgbClr val="000000"/>
                          </a:solidFill>
                          <a:uFillTx/>
                          <a:latin typeface="微软雅黑" panose="020B0503020204020204" charset="-122"/>
                          <a:ea typeface="微软雅黑" panose="020B0503020204020204" charset="-122"/>
                          <a:cs typeface="NEU-BZ-S92" charset="0"/>
                        </a:rPr>
                        <a:t>关系</a:t>
                      </a:r>
                      <a:endParaRPr lang="en-US" altLang="en-US" sz="2100" b="0">
                        <a:solidFill>
                          <a:srgbClr val="000000"/>
                        </a:solidFill>
                        <a:uFillTx/>
                        <a:latin typeface="微软雅黑" panose="020B0503020204020204" charset="-122"/>
                        <a:ea typeface="微软雅黑" panose="020B0503020204020204" charset="-122"/>
                        <a:cs typeface="NEU-BZ-S92" charset="0"/>
                      </a:endParaRPr>
                    </a:p>
                  </a:txBody>
                  <a:tcPr marL="0" marR="0"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gridSpan="2">
                  <a:txBody>
                    <a:bodyPr/>
                    <a:lstStyle/>
                    <a:p>
                      <a:pPr indent="0" fontAlgn="auto">
                        <a:lnSpc>
                          <a:spcPct val="150000"/>
                        </a:lnSpc>
                        <a:buNone/>
                      </a:pPr>
                      <a:r>
                        <a:rPr lang="en-US" sz="2100" b="0">
                          <a:solidFill>
                            <a:srgbClr val="000000"/>
                          </a:solidFill>
                          <a:uFillTx/>
                          <a:latin typeface="微软雅黑" panose="020B0503020204020204" charset="-122"/>
                          <a:ea typeface="微软雅黑" panose="020B0503020204020204" charset="-122"/>
                          <a:cs typeface="微软雅黑" panose="020B0503020204020204" charset="-122"/>
                        </a:rPr>
                        <a:t>走中国特色社会主义文化发展道路,是建设社会主义文化强国的必由之路。</a:t>
                      </a:r>
                      <a:endParaRPr lang="en-US" altLang="en-US" sz="2100" b="0">
                        <a:solidFill>
                          <a:srgbClr val="000000"/>
                        </a:solidFill>
                        <a:uFillTx/>
                        <a:latin typeface="微软雅黑" panose="020B0503020204020204" charset="-122"/>
                        <a:ea typeface="微软雅黑" panose="020B0503020204020204" charset="-122"/>
                        <a:cs typeface="微软雅黑" panose="020B0503020204020204" charset="-122"/>
                      </a:endParaRPr>
                    </a:p>
                  </a:txBody>
                  <a:tcPr marL="66675" marR="66675"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576580" y="1906905"/>
            <a:ext cx="11498580" cy="829310"/>
          </a:xfrm>
          <a:ln>
            <a:noFill/>
          </a:ln>
        </p:spPr>
        <p:txBody>
          <a:bodyPr wrap="square" anchor="ctr" anchorCtr="0"/>
          <a:lstStyle/>
          <a:p>
            <a:r>
              <a:rPr lang="zh-CN" altLang="en-US" sz="5330" b="1" dirty="0" smtClean="0">
                <a:sym typeface="+mn-ea"/>
              </a:rPr>
              <a:t>专题十二  发展中国特色社会主义文化</a:t>
            </a:r>
          </a:p>
        </p:txBody>
      </p:sp>
    </p:spTree>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98170" y="582295"/>
            <a:ext cx="10996930" cy="737235"/>
          </a:xfrm>
          <a:prstGeom prst="rect">
            <a:avLst/>
          </a:prstGeom>
          <a:noFill/>
          <a:ln w="9525">
            <a:noFill/>
          </a:ln>
        </p:spPr>
        <p:txBody>
          <a:bodyPr wrap="square">
            <a:spAutoFit/>
          </a:bodyPr>
          <a:lstStyle/>
          <a:p>
            <a:pPr indent="0" fontAlgn="auto">
              <a:lnSpc>
                <a:spcPct val="150000"/>
              </a:lnSpc>
            </a:pPr>
            <a:r>
              <a:rPr sz="2800" b="1">
                <a:latin typeface="微软雅黑" panose="020B0503020204020204" charset="-122"/>
                <a:ea typeface="微软雅黑" panose="020B0503020204020204" charset="-122"/>
                <a:cs typeface="微软雅黑" panose="020B0503020204020204" charset="-122"/>
              </a:rPr>
              <a:t>2.发展中国特色社会主义文化</a:t>
            </a:r>
          </a:p>
        </p:txBody>
      </p:sp>
      <p:graphicFrame>
        <p:nvGraphicFramePr>
          <p:cNvPr id="2" name="表格 1"/>
          <p:cNvGraphicFramePr/>
          <p:nvPr>
            <p:custDataLst>
              <p:tags r:id="rId1"/>
            </p:custDataLst>
          </p:nvPr>
        </p:nvGraphicFramePr>
        <p:xfrm>
          <a:off x="701992" y="1314450"/>
          <a:ext cx="10970260" cy="3583305"/>
        </p:xfrm>
        <a:graphic>
          <a:graphicData uri="http://schemas.openxmlformats.org/drawingml/2006/table">
            <a:tbl>
              <a:tblPr firstRow="1" bandRow="1">
                <a:tableStyleId>{5940675A-B579-460E-94D1-54222C63F5DA}</a:tableStyleId>
              </a:tblPr>
              <a:tblGrid>
                <a:gridCol w="996315"/>
                <a:gridCol w="9973945"/>
              </a:tblGrid>
              <a:tr h="1937385">
                <a:tc>
                  <a:txBody>
                    <a:bodyPr/>
                    <a:lstStyle/>
                    <a:p>
                      <a:pPr indent="0" algn="ctr" fontAlgn="auto">
                        <a:lnSpc>
                          <a:spcPct val="150000"/>
                        </a:lnSpc>
                        <a:buNone/>
                      </a:pPr>
                      <a:r>
                        <a:rPr lang="en-US" sz="2400" b="0">
                          <a:solidFill>
                            <a:srgbClr val="000000"/>
                          </a:solidFill>
                          <a:uFillTx/>
                          <a:latin typeface="微软雅黑" panose="020B0503020204020204" charset="-122"/>
                          <a:ea typeface="微软雅黑" panose="020B0503020204020204" charset="-122"/>
                          <a:cs typeface="NEU-BZ-S92" charset="0"/>
                        </a:rPr>
                        <a:t>是什么</a:t>
                      </a:r>
                      <a:endParaRPr lang="en-US" altLang="en-US" sz="2400" b="0">
                        <a:solidFill>
                          <a:srgbClr val="000000"/>
                        </a:solidFill>
                        <a:uFillTx/>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uFillTx/>
                          <a:latin typeface="微软雅黑" panose="020B0503020204020204" charset="-122"/>
                          <a:ea typeface="微软雅黑" panose="020B0503020204020204" charset="-122"/>
                          <a:cs typeface="微软雅黑" panose="020B0503020204020204" charset="-122"/>
                        </a:rPr>
                        <a:t>以马克思主义为指导,坚守中华文化立场,立足当代中国现实,结合当今时代条件,发展面向现代化、面向世界、面向未来的,民族的科学的大众的社会主义文化,推动社会主义精神文明和物质文明协调发展。</a:t>
                      </a:r>
                      <a:endParaRPr lang="en-US" altLang="en-US" sz="2400" b="0">
                        <a:solidFill>
                          <a:srgbClr val="000000"/>
                        </a:solidFill>
                        <a:uFillTx/>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868045">
                <a:tc>
                  <a:txBody>
                    <a:bodyPr/>
                    <a:lstStyle/>
                    <a:p>
                      <a:pPr indent="0" algn="ctr" fontAlgn="auto">
                        <a:lnSpc>
                          <a:spcPct val="150000"/>
                        </a:lnSpc>
                        <a:buNone/>
                      </a:pPr>
                      <a:r>
                        <a:rPr lang="en-US" sz="2400" b="0">
                          <a:solidFill>
                            <a:srgbClr val="000000"/>
                          </a:solidFill>
                          <a:uFillTx/>
                          <a:latin typeface="微软雅黑" panose="020B0503020204020204" charset="-122"/>
                          <a:ea typeface="微软雅黑" panose="020B0503020204020204" charset="-122"/>
                          <a:cs typeface="NEU-BZ-S92" charset="0"/>
                        </a:rPr>
                        <a:t>形成与来源</a:t>
                      </a:r>
                      <a:endParaRPr lang="en-US" altLang="en-US" sz="2400" b="0">
                        <a:solidFill>
                          <a:srgbClr val="000000"/>
                        </a:solidFill>
                        <a:uFillTx/>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uFillTx/>
                          <a:latin typeface="微软雅黑" panose="020B0503020204020204" charset="-122"/>
                          <a:ea typeface="微软雅黑" panose="020B0503020204020204" charset="-122"/>
                          <a:cs typeface="微软雅黑" panose="020B0503020204020204" charset="-122"/>
                        </a:rPr>
                        <a:t>中国特色社会主义文化,源自于中华民族五千多年文明历史所孕育的中华优秀传统文化,熔铸于党领导人民在革命、建设、改革中创造的革命文化和社会主义先进文化,植根于中国特色社会主义伟大实践。</a:t>
                      </a:r>
                      <a:endParaRPr lang="en-US" altLang="en-US" sz="2400" b="0">
                        <a:solidFill>
                          <a:srgbClr val="000000"/>
                        </a:solidFill>
                        <a:uFillTx/>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p:nvPr>
            <p:custDataLst>
              <p:tags r:id="rId1"/>
            </p:custDataLst>
          </p:nvPr>
        </p:nvGraphicFramePr>
        <p:xfrm>
          <a:off x="653097" y="901700"/>
          <a:ext cx="10970260" cy="4070985"/>
        </p:xfrm>
        <a:graphic>
          <a:graphicData uri="http://schemas.openxmlformats.org/drawingml/2006/table">
            <a:tbl>
              <a:tblPr firstRow="1" bandRow="1">
                <a:tableStyleId>{5940675A-B579-460E-94D1-54222C63F5DA}</a:tableStyleId>
              </a:tblPr>
              <a:tblGrid>
                <a:gridCol w="996315"/>
                <a:gridCol w="9973945"/>
              </a:tblGrid>
              <a:tr h="1327785">
                <a:tc>
                  <a:txBody>
                    <a:bodyPr/>
                    <a:lstStyle/>
                    <a:p>
                      <a:pPr indent="0" algn="ctr" fontAlgn="auto">
                        <a:lnSpc>
                          <a:spcPct val="150000"/>
                        </a:lnSpc>
                        <a:buNone/>
                      </a:pPr>
                      <a:r>
                        <a:rPr lang="en-US" sz="2400" b="0">
                          <a:solidFill>
                            <a:srgbClr val="000000"/>
                          </a:solidFill>
                          <a:uFillTx/>
                          <a:latin typeface="微软雅黑" panose="020B0503020204020204" charset="-122"/>
                          <a:ea typeface="微软雅黑" panose="020B0503020204020204" charset="-122"/>
                          <a:cs typeface="NEU-BZ-S92" charset="0"/>
                        </a:rPr>
                        <a:t>为什么</a:t>
                      </a:r>
                      <a:endParaRPr lang="en-US" altLang="en-US" sz="2400" b="0">
                        <a:solidFill>
                          <a:srgbClr val="000000"/>
                        </a:solidFill>
                        <a:uFillTx/>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uFillTx/>
                          <a:latin typeface="微软雅黑" panose="020B0503020204020204" charset="-122"/>
                          <a:ea typeface="微软雅黑" panose="020B0503020204020204" charset="-122"/>
                          <a:cs typeface="微软雅黑" panose="020B0503020204020204" charset="-122"/>
                        </a:rPr>
                        <a:t>中国特色社会主义文化是激励全党全国各族人民奋勇前进的强大精神力量,是中华文化获得空前发展、重新走向辉煌的必然选择。</a:t>
                      </a:r>
                      <a:endParaRPr lang="en-US" altLang="en-US" sz="2400" b="0">
                        <a:solidFill>
                          <a:srgbClr val="000000"/>
                        </a:solidFill>
                        <a:uFillTx/>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868680">
                <a:tc>
                  <a:txBody>
                    <a:bodyPr/>
                    <a:lstStyle/>
                    <a:p>
                      <a:pPr indent="0" algn="ctr" fontAlgn="auto">
                        <a:lnSpc>
                          <a:spcPct val="150000"/>
                        </a:lnSpc>
                        <a:buNone/>
                      </a:pPr>
                      <a:r>
                        <a:rPr lang="en-US" sz="2400" b="0">
                          <a:solidFill>
                            <a:srgbClr val="000000"/>
                          </a:solidFill>
                          <a:uFillTx/>
                          <a:latin typeface="微软雅黑" panose="020B0503020204020204" charset="-122"/>
                          <a:ea typeface="微软雅黑" panose="020B0503020204020204" charset="-122"/>
                          <a:cs typeface="NEU-BZ-S92" charset="0"/>
                        </a:rPr>
                        <a:t>怎么办</a:t>
                      </a:r>
                      <a:endParaRPr lang="en-US" altLang="en-US" sz="2400" b="0">
                        <a:solidFill>
                          <a:srgbClr val="000000"/>
                        </a:solidFill>
                        <a:uFillTx/>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dist" fontAlgn="auto">
                        <a:lnSpc>
                          <a:spcPct val="150000"/>
                        </a:lnSpc>
                        <a:buNone/>
                      </a:pPr>
                      <a:r>
                        <a:rPr lang="en-US" sz="2400" b="0">
                          <a:solidFill>
                            <a:srgbClr val="000000"/>
                          </a:solidFill>
                          <a:uFillTx/>
                          <a:latin typeface="微软雅黑" panose="020B0503020204020204" charset="-122"/>
                          <a:ea typeface="微软雅黑" panose="020B0503020204020204" charset="-122"/>
                          <a:cs typeface="微软雅黑" panose="020B0503020204020204" charset="-122"/>
                        </a:rPr>
                        <a:t>①要以马克思主义为指导,坚持马克思主义在意识形态领域的指导地位。</a:t>
                      </a:r>
                    </a:p>
                    <a:p>
                      <a:pPr indent="0" algn="just" fontAlgn="auto">
                        <a:lnSpc>
                          <a:spcPct val="150000"/>
                        </a:lnSpc>
                        <a:buNone/>
                      </a:pPr>
                      <a:r>
                        <a:rPr lang="en-US" sz="2400" b="0">
                          <a:solidFill>
                            <a:srgbClr val="000000"/>
                          </a:solidFill>
                          <a:uFillTx/>
                          <a:latin typeface="微软雅黑" panose="020B0503020204020204" charset="-122"/>
                          <a:ea typeface="微软雅黑" panose="020B0503020204020204" charset="-122"/>
                          <a:cs typeface="微软雅黑" panose="020B0503020204020204" charset="-122"/>
                        </a:rPr>
                        <a:t>②要推动社会主义精神文明和物质文明协调发展。③要坚持为人民服务、为社会主义服务,坚持百花齐放、百家争鸣。坚持以人民为中心的创作导向,充分发挥人民群众在文化创造中的主体作用。④要推动中华优秀传统文化创造性转化、创新性发展,不断铸就中华文化新辉煌。</a:t>
                      </a:r>
                      <a:endParaRPr lang="en-US" altLang="en-US" sz="2400" b="0">
                        <a:solidFill>
                          <a:srgbClr val="000000"/>
                        </a:solidFill>
                        <a:uFillTx/>
                        <a:latin typeface="微软雅黑" panose="020B0503020204020204" charset="-122"/>
                        <a:ea typeface="微软雅黑" panose="020B0503020204020204" charset="-122"/>
                        <a:cs typeface="微软雅黑" panose="020B0503020204020204" charset="-122"/>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06095" y="136525"/>
            <a:ext cx="11180445" cy="6554470"/>
          </a:xfrm>
          <a:prstGeom prst="rect">
            <a:avLst/>
          </a:prstGeom>
          <a:noFill/>
          <a:ln w="9525">
            <a:noFill/>
          </a:ln>
        </p:spPr>
        <p:txBody>
          <a:bodyPr wrap="square">
            <a:spAutoFit/>
          </a:bodyPr>
          <a:lstStyle/>
          <a:p>
            <a:pPr indent="0" algn="just" fontAlgn="auto">
              <a:lnSpc>
                <a:spcPct val="150000"/>
              </a:lnSpc>
            </a:pPr>
            <a:r>
              <a:rPr lang="zh-CN" sz="2800" b="1">
                <a:solidFill>
                  <a:srgbClr val="FF0000"/>
                </a:solidFill>
                <a:latin typeface="微软雅黑" panose="020B0503020204020204" charset="-122"/>
                <a:ea typeface="微软雅黑" panose="020B0503020204020204" charset="-122"/>
                <a:cs typeface="微软雅黑" panose="020B0503020204020204" charset="-122"/>
              </a:rPr>
              <a:t>特别提醒     </a:t>
            </a:r>
            <a:r>
              <a:rPr lang="zh-CN" sz="2800">
                <a:solidFill>
                  <a:schemeClr val="tx1"/>
                </a:solidFill>
                <a:latin typeface="微软雅黑" panose="020B0503020204020204" charset="-122"/>
                <a:ea typeface="微软雅黑" panose="020B0503020204020204" charset="-122"/>
                <a:cs typeface="微软雅黑" panose="020B0503020204020204" charset="-122"/>
              </a:rPr>
              <a:t>历史证明,“全盘西化”论或“文化复古主义”等主张,都不能解决中国向何处去的问题,都无法使中华文化走上复兴之路。只有在中国共产党的领导下,坚持以马克思主义为指导,发展中国特色社会主义文化,才能使悠久的中华文化焕发新的生机,实现文化强国的梦想,实现中华民族的伟大复兴。</a:t>
            </a:r>
            <a:r>
              <a:rPr lang="zh-CN" sz="2800">
                <a:solidFill>
                  <a:srgbClr val="FF0000"/>
                </a:solidFill>
                <a:latin typeface="微软雅黑" panose="020B0503020204020204" charset="-122"/>
                <a:ea typeface="微软雅黑" panose="020B0503020204020204" charset="-122"/>
                <a:cs typeface="微软雅黑" panose="020B0503020204020204" charset="-122"/>
              </a:rPr>
              <a:t>  </a:t>
            </a:r>
          </a:p>
          <a:p>
            <a:pPr indent="0" algn="just" fontAlgn="auto">
              <a:lnSpc>
                <a:spcPct val="150000"/>
              </a:lnSpc>
            </a:pPr>
            <a:r>
              <a:rPr lang="zh-CN" sz="2800" b="1">
                <a:solidFill>
                  <a:srgbClr val="FF0000"/>
                </a:solidFill>
                <a:latin typeface="微软雅黑" panose="020B0503020204020204" charset="-122"/>
                <a:ea typeface="微软雅黑" panose="020B0503020204020204" charset="-122"/>
                <a:cs typeface="微软雅黑" panose="020B0503020204020204" charset="-122"/>
                <a:sym typeface="+mn-ea"/>
              </a:rPr>
              <a:t>名师点拨       </a:t>
            </a:r>
            <a:r>
              <a:rPr lang="zh-CN" sz="2800" b="1">
                <a:latin typeface="微软雅黑" panose="020B0503020204020204" charset="-122"/>
                <a:ea typeface="微软雅黑" panose="020B0503020204020204" charset="-122"/>
                <a:cs typeface="微软雅黑" panose="020B0503020204020204" charset="-122"/>
                <a:sym typeface="+mn-ea"/>
              </a:rPr>
              <a:t>中国特色社会主义文化与中华优秀传统文化、</a:t>
            </a:r>
            <a:endParaRPr lang="zh-CN" sz="2800" b="1">
              <a:latin typeface="微软雅黑" panose="020B0503020204020204" charset="-122"/>
              <a:ea typeface="微软雅黑" panose="020B0503020204020204" charset="-122"/>
              <a:cs typeface="微软雅黑" panose="020B0503020204020204" charset="-122"/>
            </a:endParaRPr>
          </a:p>
          <a:p>
            <a:pPr indent="0" algn="just" fontAlgn="auto">
              <a:lnSpc>
                <a:spcPct val="150000"/>
              </a:lnSpc>
            </a:pPr>
            <a:r>
              <a:rPr lang="zh-CN" sz="2800" b="1">
                <a:latin typeface="微软雅黑" panose="020B0503020204020204" charset="-122"/>
                <a:ea typeface="微软雅黑" panose="020B0503020204020204" charset="-122"/>
                <a:cs typeface="微软雅黑" panose="020B0503020204020204" charset="-122"/>
                <a:sym typeface="+mn-ea"/>
              </a:rPr>
              <a:t>                          革命文化、社会主义先进文化的关系 </a:t>
            </a:r>
            <a:endParaRPr lang="zh-CN" sz="2800" b="1">
              <a:latin typeface="微软雅黑" panose="020B0503020204020204" charset="-122"/>
              <a:ea typeface="微软雅黑" panose="020B0503020204020204" charset="-122"/>
              <a:cs typeface="微软雅黑" panose="020B0503020204020204" charset="-122"/>
            </a:endParaRPr>
          </a:p>
          <a:p>
            <a:pPr indent="0" algn="just" fontAlgn="auto">
              <a:lnSpc>
                <a:spcPct val="150000"/>
              </a:lnSpc>
            </a:pPr>
            <a:r>
              <a:rPr lang="zh-CN" sz="2800">
                <a:latin typeface="微软雅黑" panose="020B0503020204020204" charset="-122"/>
                <a:ea typeface="微软雅黑" panose="020B0503020204020204" charset="-122"/>
                <a:cs typeface="微软雅黑" panose="020B0503020204020204" charset="-122"/>
                <a:sym typeface="+mn-ea"/>
              </a:rPr>
              <a:t>1.源远流长、博大精深的中华优秀传统文化,积淀着中华民族最深层的精神追求,代表着中华民族独特的精神标识,不仅为中华民族发展壮大提供了丰厚滋养,也为人类文明进步作出了卓越贡献。</a:t>
            </a:r>
            <a:endParaRPr sz="28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06095" y="306070"/>
            <a:ext cx="11180445" cy="4615815"/>
          </a:xfrm>
          <a:prstGeom prst="rect">
            <a:avLst/>
          </a:prstGeom>
          <a:noFill/>
          <a:ln w="9525">
            <a:noFill/>
          </a:ln>
        </p:spPr>
        <p:txBody>
          <a:bodyPr wrap="square">
            <a:spAutoFit/>
          </a:bodyPr>
          <a:lstStyle/>
          <a:p>
            <a:pPr indent="0" algn="just" fontAlgn="auto">
              <a:lnSpc>
                <a:spcPct val="150000"/>
              </a:lnSpc>
            </a:pPr>
            <a:r>
              <a:rPr lang="zh-CN" sz="2800">
                <a:latin typeface="微软雅黑" panose="020B0503020204020204" charset="-122"/>
                <a:ea typeface="微软雅黑" panose="020B0503020204020204" charset="-122"/>
                <a:cs typeface="微软雅黑" panose="020B0503020204020204" charset="-122"/>
              </a:rPr>
              <a:t>2.激昂向上的革命文化和生机勃勃的社会主义先进文化,是中华优秀传统文化的凝聚升华,是中国共产党人和中国人民伟大创造精神的生动体现,是激励全党全国各族人民奋勇前进的强大精神力量。革命文化承载着党和人民对国家独立、民族解放、人民幸福的不懈追求,是中国革命的精神标识。社会主义先进文化是马克思主义政党思想精神上的旗帜。</a:t>
            </a:r>
          </a:p>
          <a:p>
            <a:pPr indent="0" algn="just" fontAlgn="auto">
              <a:lnSpc>
                <a:spcPct val="150000"/>
              </a:lnSpc>
            </a:pPr>
            <a:r>
              <a:rPr lang="zh-CN" sz="2800">
                <a:latin typeface="微软雅黑" panose="020B0503020204020204" charset="-122"/>
                <a:ea typeface="微软雅黑" panose="020B0503020204020204" charset="-122"/>
                <a:cs typeface="微软雅黑" panose="020B0503020204020204" charset="-122"/>
              </a:rPr>
              <a:t>3.中华优秀传统文化、革命文化和社会主义先进文化共同构建了新时代中国特色社会主义文化的基本内容。</a:t>
            </a:r>
            <a:r>
              <a:rPr lang="zh-CN" sz="2800" b="1">
                <a:solidFill>
                  <a:srgbClr val="FF0000"/>
                </a:solidFill>
                <a:latin typeface="微软雅黑" panose="020B0503020204020204" charset="-122"/>
                <a:ea typeface="微软雅黑" panose="020B0503020204020204" charset="-122"/>
                <a:cs typeface="微软雅黑" panose="020B0503020204020204" charset="-122"/>
              </a:rPr>
              <a:t>      </a:t>
            </a:r>
            <a:r>
              <a:rPr lang="zh-CN" sz="2800" b="1">
                <a:solidFill>
                  <a:schemeClr val="tx1"/>
                </a:solidFill>
                <a:latin typeface="微软雅黑" panose="020B0503020204020204" charset="-122"/>
                <a:ea typeface="微软雅黑" panose="020B0503020204020204" charset="-122"/>
                <a:cs typeface="微软雅黑" panose="020B0503020204020204" charset="-122"/>
              </a:rPr>
              <a:t>　　</a:t>
            </a:r>
            <a:r>
              <a:rPr lang="zh-CN" sz="2800">
                <a:solidFill>
                  <a:schemeClr val="tx1"/>
                </a:solidFill>
                <a:latin typeface="微软雅黑" panose="020B0503020204020204" charset="-122"/>
                <a:ea typeface="微软雅黑" panose="020B0503020204020204" charset="-122"/>
                <a:cs typeface="微软雅黑" panose="020B0503020204020204" charset="-122"/>
              </a:rPr>
              <a:t> </a:t>
            </a:r>
            <a:endParaRPr sz="28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06425" y="0"/>
            <a:ext cx="11148695" cy="737235"/>
          </a:xfrm>
          <a:prstGeom prst="rect">
            <a:avLst/>
          </a:prstGeom>
          <a:noFill/>
          <a:ln w="9525">
            <a:noFill/>
          </a:ln>
        </p:spPr>
        <p:txBody>
          <a:bodyPr wrap="square">
            <a:spAutoFit/>
          </a:bodyPr>
          <a:lstStyle/>
          <a:p>
            <a:pPr indent="0" fontAlgn="auto">
              <a:lnSpc>
                <a:spcPct val="150000"/>
              </a:lnSpc>
            </a:pPr>
            <a:r>
              <a:rPr sz="2800" b="1">
                <a:latin typeface="微软雅黑" panose="020B0503020204020204" charset="-122"/>
                <a:ea typeface="微软雅黑" panose="020B0503020204020204" charset="-122"/>
                <a:cs typeface="微软雅黑" panose="020B0503020204020204" charset="-122"/>
              </a:rPr>
              <a:t>3.建设社会主义文化强国</a:t>
            </a:r>
          </a:p>
        </p:txBody>
      </p:sp>
      <p:graphicFrame>
        <p:nvGraphicFramePr>
          <p:cNvPr id="2" name="表格 1"/>
          <p:cNvGraphicFramePr/>
          <p:nvPr>
            <p:custDataLst>
              <p:tags r:id="rId1"/>
            </p:custDataLst>
          </p:nvPr>
        </p:nvGraphicFramePr>
        <p:xfrm>
          <a:off x="580707" y="681355"/>
          <a:ext cx="11200765" cy="5882005"/>
        </p:xfrm>
        <a:graphic>
          <a:graphicData uri="http://schemas.openxmlformats.org/drawingml/2006/table">
            <a:tbl>
              <a:tblPr firstRow="1" bandRow="1">
                <a:tableStyleId>{5940675A-B579-460E-94D1-54222C63F5DA}</a:tableStyleId>
              </a:tblPr>
              <a:tblGrid>
                <a:gridCol w="1252855"/>
                <a:gridCol w="9947910"/>
              </a:tblGrid>
              <a:tr h="560705">
                <a:tc>
                  <a:txBody>
                    <a:bodyPr/>
                    <a:lstStyle/>
                    <a:p>
                      <a:pPr indent="0" algn="ctr" fontAlgn="auto">
                        <a:lnSpc>
                          <a:spcPct val="150000"/>
                        </a:lnSpc>
                        <a:buNone/>
                      </a:pPr>
                      <a:r>
                        <a:rPr lang="en-US" sz="2100" b="0">
                          <a:solidFill>
                            <a:srgbClr val="000000"/>
                          </a:solidFill>
                          <a:uFillTx/>
                          <a:latin typeface="微软雅黑" panose="020B0503020204020204" charset="-122"/>
                          <a:ea typeface="微软雅黑" panose="020B0503020204020204" charset="-122"/>
                          <a:cs typeface="NEU-BZ-S92" charset="0"/>
                        </a:rPr>
                        <a:t>是什么</a:t>
                      </a:r>
                      <a:endParaRPr lang="en-US" altLang="en-US" sz="2100" b="0">
                        <a:solidFill>
                          <a:srgbClr val="000000"/>
                        </a:solidFill>
                        <a:uFillTx/>
                        <a:latin typeface="微软雅黑" panose="020B0503020204020204" charset="-122"/>
                        <a:ea typeface="微软雅黑" panose="020B0503020204020204" charset="-122"/>
                        <a:cs typeface="NEU-BZ-S92" charset="0"/>
                      </a:endParaRPr>
                    </a:p>
                  </a:txBody>
                  <a:tcPr marL="0" marR="0"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200" b="0" spc="-150">
                          <a:solidFill>
                            <a:srgbClr val="000000"/>
                          </a:solidFill>
                          <a:uFillTx/>
                          <a:latin typeface="微软雅黑" panose="020B0503020204020204" charset="-122"/>
                          <a:ea typeface="微软雅黑" panose="020B0503020204020204" charset="-122"/>
                          <a:cs typeface="NEU-BZ-S92" charset="0"/>
                        </a:rPr>
                        <a:t>发展中国特色社会主义文化的宏伟目标。</a:t>
                      </a:r>
                      <a:endParaRPr lang="en-US" altLang="en-US" sz="2200" b="0" spc="-150">
                        <a:solidFill>
                          <a:srgbClr val="000000"/>
                        </a:solidFill>
                        <a:uFillTx/>
                        <a:latin typeface="微软雅黑" panose="020B0503020204020204" charset="-122"/>
                        <a:ea typeface="微软雅黑" panose="020B0503020204020204" charset="-122"/>
                        <a:cs typeface="NEU-BZ-S92" charset="0"/>
                      </a:endParaRPr>
                    </a:p>
                  </a:txBody>
                  <a:tcPr marL="66675" marR="66675"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588010">
                <a:tc>
                  <a:txBody>
                    <a:bodyPr/>
                    <a:lstStyle/>
                    <a:p>
                      <a:pPr indent="0" algn="ctr" fontAlgn="auto">
                        <a:lnSpc>
                          <a:spcPct val="150000"/>
                        </a:lnSpc>
                        <a:buNone/>
                      </a:pPr>
                      <a:r>
                        <a:rPr lang="en-US" sz="2100" b="0">
                          <a:solidFill>
                            <a:srgbClr val="000000"/>
                          </a:solidFill>
                          <a:uFillTx/>
                          <a:latin typeface="微软雅黑" panose="020B0503020204020204" charset="-122"/>
                          <a:ea typeface="微软雅黑" panose="020B0503020204020204" charset="-122"/>
                          <a:cs typeface="NEU-BZ-S92" charset="0"/>
                        </a:rPr>
                        <a:t>实现路径</a:t>
                      </a:r>
                      <a:endParaRPr lang="en-US" altLang="en-US" sz="2100" b="0">
                        <a:solidFill>
                          <a:srgbClr val="000000"/>
                        </a:solidFill>
                        <a:uFillTx/>
                        <a:latin typeface="微软雅黑" panose="020B0503020204020204" charset="-122"/>
                        <a:ea typeface="微软雅黑" panose="020B0503020204020204" charset="-122"/>
                        <a:cs typeface="NEU-BZ-S92" charset="0"/>
                      </a:endParaRPr>
                    </a:p>
                  </a:txBody>
                  <a:tcPr marL="0" marR="0"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200" b="0" spc="-150">
                          <a:solidFill>
                            <a:srgbClr val="000000"/>
                          </a:solidFill>
                          <a:uFillTx/>
                          <a:latin typeface="微软雅黑" panose="020B0503020204020204" charset="-122"/>
                          <a:ea typeface="微软雅黑" panose="020B0503020204020204" charset="-122"/>
                          <a:cs typeface="NEU-BZ-S92" charset="0"/>
                        </a:rPr>
                        <a:t>坚持中国特色社会主义文化发展道路。</a:t>
                      </a:r>
                      <a:endParaRPr lang="en-US" altLang="en-US" sz="2200" b="0" spc="-150">
                        <a:solidFill>
                          <a:srgbClr val="000000"/>
                        </a:solidFill>
                        <a:uFillTx/>
                        <a:latin typeface="微软雅黑" panose="020B0503020204020204" charset="-122"/>
                        <a:ea typeface="微软雅黑" panose="020B0503020204020204" charset="-122"/>
                        <a:cs typeface="NEU-BZ-S92" charset="0"/>
                      </a:endParaRPr>
                    </a:p>
                  </a:txBody>
                  <a:tcPr marL="66675" marR="66675"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140460">
                <a:tc>
                  <a:txBody>
                    <a:bodyPr/>
                    <a:lstStyle/>
                    <a:p>
                      <a:pPr indent="0" algn="ctr" fontAlgn="auto">
                        <a:lnSpc>
                          <a:spcPct val="150000"/>
                        </a:lnSpc>
                        <a:buNone/>
                      </a:pPr>
                      <a:r>
                        <a:rPr lang="en-US" sz="2100" b="0">
                          <a:solidFill>
                            <a:srgbClr val="000000"/>
                          </a:solidFill>
                          <a:uFillTx/>
                          <a:latin typeface="微软雅黑" panose="020B0503020204020204" charset="-122"/>
                          <a:ea typeface="微软雅黑" panose="020B0503020204020204" charset="-122"/>
                          <a:cs typeface="NEU-BZ-S92" charset="0"/>
                        </a:rPr>
                        <a:t>必要性</a:t>
                      </a:r>
                      <a:endParaRPr lang="en-US" altLang="en-US" sz="2100" b="0">
                        <a:solidFill>
                          <a:srgbClr val="000000"/>
                        </a:solidFill>
                        <a:uFillTx/>
                        <a:latin typeface="微软雅黑" panose="020B0503020204020204" charset="-122"/>
                        <a:ea typeface="微软雅黑" panose="020B0503020204020204" charset="-122"/>
                        <a:cs typeface="NEU-BZ-S92" charset="0"/>
                      </a:endParaRPr>
                    </a:p>
                  </a:txBody>
                  <a:tcPr marL="0" marR="0"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200" b="0" spc="-150">
                          <a:solidFill>
                            <a:srgbClr val="000000"/>
                          </a:solidFill>
                          <a:uFillTx/>
                          <a:latin typeface="微软雅黑" panose="020B0503020204020204" charset="-122"/>
                          <a:ea typeface="微软雅黑" panose="020B0503020204020204" charset="-122"/>
                          <a:cs typeface="微软雅黑" panose="020B0503020204020204" charset="-122"/>
                        </a:rPr>
                        <a:t>文化是一个国家、一个民族的灵魂。文化是引领一个民族前行的旗帜。文化兴国运兴,文化强民族强。没有高度的文化自信,没有文化的繁荣兴盛,就没有中华民族伟大复兴。</a:t>
                      </a:r>
                      <a:endParaRPr lang="en-US" altLang="en-US" sz="2200" b="0" spc="-150">
                        <a:solidFill>
                          <a:srgbClr val="000000"/>
                        </a:solidFill>
                        <a:uFillTx/>
                        <a:latin typeface="微软雅黑" panose="020B0503020204020204" charset="-122"/>
                        <a:ea typeface="微软雅黑" panose="020B0503020204020204" charset="-122"/>
                        <a:cs typeface="微软雅黑" panose="020B0503020204020204" charset="-122"/>
                      </a:endParaRPr>
                    </a:p>
                  </a:txBody>
                  <a:tcPr marL="66675" marR="66675"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3592830">
                <a:tc>
                  <a:txBody>
                    <a:bodyPr/>
                    <a:lstStyle/>
                    <a:p>
                      <a:pPr indent="0" algn="ctr" fontAlgn="auto">
                        <a:lnSpc>
                          <a:spcPct val="150000"/>
                        </a:lnSpc>
                        <a:buNone/>
                      </a:pPr>
                      <a:r>
                        <a:rPr lang="en-US" sz="2100" b="0">
                          <a:solidFill>
                            <a:srgbClr val="000000"/>
                          </a:solidFill>
                          <a:uFillTx/>
                          <a:latin typeface="微软雅黑" panose="020B0503020204020204" charset="-122"/>
                          <a:ea typeface="微软雅黑" panose="020B0503020204020204" charset="-122"/>
                          <a:cs typeface="NEU-BZ-S92" charset="0"/>
                        </a:rPr>
                        <a:t>要求</a:t>
                      </a:r>
                      <a:endParaRPr lang="en-US" altLang="en-US" sz="2100" b="0">
                        <a:solidFill>
                          <a:srgbClr val="000000"/>
                        </a:solidFill>
                        <a:uFillTx/>
                        <a:latin typeface="微软雅黑" panose="020B0503020204020204" charset="-122"/>
                        <a:ea typeface="微软雅黑" panose="020B0503020204020204" charset="-122"/>
                        <a:cs typeface="NEU-BZ-S92" charset="0"/>
                      </a:endParaRPr>
                    </a:p>
                  </a:txBody>
                  <a:tcPr marL="0" marR="0"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200" b="0" spc="-150">
                          <a:solidFill>
                            <a:srgbClr val="000000"/>
                          </a:solidFill>
                          <a:uFillTx/>
                          <a:latin typeface="微软雅黑" panose="020B0503020204020204" charset="-122"/>
                          <a:ea typeface="微软雅黑" panose="020B0503020204020204" charset="-122"/>
                          <a:cs typeface="微软雅黑" panose="020B0503020204020204" charset="-122"/>
                        </a:rPr>
                        <a:t>①坚持中国特色社会主义文化发展道路。②弘扬主旋律,传播正能量。大力发展先进文化,支持健康有益文化,努力改造或剔除落后文化,坚决抵制、依法取缔腐朽文化。③培育和践行社会主义核心价值观。用社会主义核心价值观凝心聚力,发挥社会主义核心价值观对国民教育、精神文明创建、精神文化产品创作生产传播的引领作用,为中国特色社会主义事业提供源源不断的精神动力和道德滋养。④提高人们的思想道德修养和科学素养。⑤推动文化事业和文化产业发展。繁荣发展社会主义文艺,大力发展文化事业,加快发展现代文化产业,提高公共文化服务水平,提升文化产品质量。</a:t>
                      </a:r>
                      <a:endParaRPr lang="en-US" altLang="en-US" sz="2200" b="0" spc="-150">
                        <a:solidFill>
                          <a:srgbClr val="000000"/>
                        </a:solidFill>
                        <a:uFillTx/>
                        <a:latin typeface="微软雅黑" panose="020B0503020204020204" charset="-122"/>
                        <a:ea typeface="微软雅黑" panose="020B0503020204020204" charset="-122"/>
                        <a:cs typeface="微软雅黑" panose="020B0503020204020204" charset="-122"/>
                      </a:endParaRPr>
                    </a:p>
                  </a:txBody>
                  <a:tcPr marL="66675" marR="66675"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06095" y="669925"/>
            <a:ext cx="11180445" cy="3969385"/>
          </a:xfrm>
          <a:prstGeom prst="rect">
            <a:avLst/>
          </a:prstGeom>
          <a:noFill/>
          <a:ln w="9525">
            <a:noFill/>
          </a:ln>
        </p:spPr>
        <p:txBody>
          <a:bodyPr wrap="square">
            <a:spAutoFit/>
          </a:bodyPr>
          <a:lstStyle/>
          <a:p>
            <a:pPr indent="0" algn="just" fontAlgn="auto">
              <a:lnSpc>
                <a:spcPct val="150000"/>
              </a:lnSpc>
            </a:pPr>
            <a:r>
              <a:rPr lang="zh-CN" sz="2800" b="1">
                <a:solidFill>
                  <a:srgbClr val="FF0000"/>
                </a:solidFill>
                <a:latin typeface="微软雅黑" panose="020B0503020204020204" charset="-122"/>
                <a:ea typeface="微软雅黑" panose="020B0503020204020204" charset="-122"/>
                <a:cs typeface="微软雅黑" panose="020B0503020204020204" charset="-122"/>
              </a:rPr>
              <a:t>时政链接    </a:t>
            </a:r>
            <a:r>
              <a:rPr lang="zh-CN" sz="2800">
                <a:latin typeface="微软雅黑" panose="020B0503020204020204" charset="-122"/>
                <a:ea typeface="微软雅黑" panose="020B0503020204020204" charset="-122"/>
                <a:cs typeface="微软雅黑" panose="020B0503020204020204" charset="-122"/>
              </a:rPr>
              <a:t>《中共中央关于制定国民经济和社会发展第十四个五年规划和2035年远景目标的建议》明确指出,坚持马克思主义在意识形态领域的指导地位,坚定文化自信,坚持以社会主义核心价值观引领文化建设,加强社会主义精神文明建设,围绕举旗帜、聚民心、育新人、兴文化、展形象的使命任务,促进满足人民文化需求和增强人民精神力量相统一,推进社会主义文化强国建设。</a:t>
            </a:r>
            <a:endParaRPr sz="28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18490" y="225425"/>
            <a:ext cx="11148695" cy="737235"/>
          </a:xfrm>
          <a:prstGeom prst="rect">
            <a:avLst/>
          </a:prstGeom>
          <a:noFill/>
          <a:ln w="9525">
            <a:noFill/>
          </a:ln>
        </p:spPr>
        <p:txBody>
          <a:bodyPr wrap="square">
            <a:spAutoFit/>
          </a:bodyPr>
          <a:lstStyle/>
          <a:p>
            <a:pPr indent="0" fontAlgn="auto">
              <a:lnSpc>
                <a:spcPct val="150000"/>
              </a:lnSpc>
            </a:pPr>
            <a:r>
              <a:rPr sz="2800" b="1">
                <a:latin typeface="微软雅黑" panose="020B0503020204020204" charset="-122"/>
                <a:ea typeface="微软雅黑" panose="020B0503020204020204" charset="-122"/>
                <a:cs typeface="微软雅黑" panose="020B0503020204020204" charset="-122"/>
              </a:rPr>
              <a:t>4.建设社会主义精神文明 </a:t>
            </a:r>
            <a:r>
              <a:rPr sz="2800">
                <a:solidFill>
                  <a:srgbClr val="FF0000"/>
                </a:solidFill>
                <a:latin typeface="微软雅黑" panose="020B0503020204020204" charset="-122"/>
                <a:ea typeface="微软雅黑" panose="020B0503020204020204" charset="-122"/>
                <a:cs typeface="微软雅黑" panose="020B0503020204020204" charset="-122"/>
              </a:rPr>
              <a:t>[2019江苏高考第24题]</a:t>
            </a:r>
          </a:p>
        </p:txBody>
      </p:sp>
      <p:graphicFrame>
        <p:nvGraphicFramePr>
          <p:cNvPr id="3" name="表格 2"/>
          <p:cNvGraphicFramePr/>
          <p:nvPr>
            <p:custDataLst>
              <p:tags r:id="rId1"/>
            </p:custDataLst>
          </p:nvPr>
        </p:nvGraphicFramePr>
        <p:xfrm>
          <a:off x="726122" y="962660"/>
          <a:ext cx="10934700" cy="4389120"/>
        </p:xfrm>
        <a:graphic>
          <a:graphicData uri="http://schemas.openxmlformats.org/drawingml/2006/table">
            <a:tbl>
              <a:tblPr firstRow="1" bandRow="1">
                <a:tableStyleId>{5940675A-B579-460E-94D1-54222C63F5DA}</a:tableStyleId>
              </a:tblPr>
              <a:tblGrid>
                <a:gridCol w="993775"/>
                <a:gridCol w="9940925"/>
              </a:tblGrid>
              <a:tr h="723265">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必要性</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发展中国特色社会主义文化,必须推动社会主义精神文明和物质文明协调发展;实现中国梦,是物质文明和精神文明均衡发展、相互促进的结果。</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723265">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重要性</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①精神文明建设搞好了,人心凝聚,精神振奋,各项事业才会全面兴盛。②精神文明建设搞不好,人心涣散,精神颓废,各项事业都难以搞好。</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44653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怎么办</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推动文化事业和文化产业发展;加快构建把社会效益放在首位、社会效益和经济效益相统一的体制机制;完善公共文化服务体系,健全现代文化产业体系和市场体系;加快推进体育强国建设;加强中外人文交流,推进国际传播能力建设,讲好中国故事,提高国家文化软实力。</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07060" y="129540"/>
            <a:ext cx="10978515" cy="737235"/>
          </a:xfrm>
          <a:prstGeom prst="rect">
            <a:avLst/>
          </a:prstGeom>
          <a:noFill/>
          <a:ln w="9525">
            <a:noFill/>
          </a:ln>
        </p:spPr>
        <p:txBody>
          <a:bodyPr wrap="square">
            <a:spAutoFit/>
          </a:bodyPr>
          <a:lstStyle/>
          <a:p>
            <a:pPr indent="0" fontAlgn="auto">
              <a:lnSpc>
                <a:spcPct val="150000"/>
              </a:lnSpc>
            </a:pPr>
            <a:r>
              <a:rPr lang="zh-CN" sz="2800" b="1">
                <a:solidFill>
                  <a:srgbClr val="FF0000"/>
                </a:solidFill>
                <a:latin typeface="微软雅黑" panose="020B0503020204020204" charset="-122"/>
                <a:ea typeface="微软雅黑" panose="020B0503020204020204" charset="-122"/>
                <a:cs typeface="微软雅黑" panose="020B0503020204020204" charset="-122"/>
              </a:rPr>
              <a:t>辨析比较              </a:t>
            </a:r>
            <a:r>
              <a:rPr lang="zh-CN" sz="2800" b="1">
                <a:latin typeface="微软雅黑" panose="020B0503020204020204" charset="-122"/>
                <a:ea typeface="微软雅黑" panose="020B0503020204020204" charset="-122"/>
                <a:cs typeface="微软雅黑" panose="020B0503020204020204" charset="-122"/>
              </a:rPr>
              <a:t>文化事业与文化产业的区别和联系</a:t>
            </a:r>
            <a:r>
              <a:rPr lang="zh-CN" sz="2800" b="1">
                <a:solidFill>
                  <a:srgbClr val="FF0000"/>
                </a:solidFill>
                <a:latin typeface="微软雅黑" panose="020B0503020204020204" charset="-122"/>
                <a:ea typeface="微软雅黑" panose="020B0503020204020204" charset="-122"/>
                <a:cs typeface="微软雅黑" panose="020B0503020204020204" charset="-122"/>
              </a:rPr>
              <a:t>     </a:t>
            </a:r>
            <a:endParaRPr sz="2800">
              <a:latin typeface="微软雅黑" panose="020B0503020204020204" charset="-122"/>
              <a:ea typeface="微软雅黑" panose="020B0503020204020204" charset="-122"/>
              <a:cs typeface="微软雅黑" panose="020B0503020204020204" charset="-122"/>
            </a:endParaRPr>
          </a:p>
        </p:txBody>
      </p:sp>
      <p:graphicFrame>
        <p:nvGraphicFramePr>
          <p:cNvPr id="2" name="表格 1"/>
          <p:cNvGraphicFramePr/>
          <p:nvPr>
            <p:custDataLst>
              <p:tags r:id="rId1"/>
            </p:custDataLst>
          </p:nvPr>
        </p:nvGraphicFramePr>
        <p:xfrm>
          <a:off x="648017" y="878205"/>
          <a:ext cx="11017885" cy="9326880"/>
        </p:xfrm>
        <a:graphic>
          <a:graphicData uri="http://schemas.openxmlformats.org/drawingml/2006/table">
            <a:tbl>
              <a:tblPr firstRow="1" bandRow="1">
                <a:tableStyleId>{5940675A-B579-460E-94D1-54222C63F5DA}</a:tableStyleId>
              </a:tblPr>
              <a:tblGrid>
                <a:gridCol w="379730"/>
                <a:gridCol w="734060"/>
                <a:gridCol w="5154930"/>
                <a:gridCol w="4749165"/>
              </a:tblGrid>
              <a:tr h="378460">
                <a:tc gridSpan="2">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 </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文化事业</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文化产业</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041400">
                <a:tc rowSpan="4">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区别</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含义</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以丰富和提高人们的审美水平、道德素养和才智能力,优化社会风气、行为规范以及价值取向为目的的文化建设。</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从事文化产品的生产和提供文化服务的经营性行业。</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012825">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资金来源</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政府扶持、社会赞助。</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面向市场、依法经营,自我积累、自我发展。</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60350">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特征</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创造性和公益性,不以营利为目的。</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消遣性、娱乐性和营利性。</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521335">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目的</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满足人民群众的文化需求,提高人民群众的思想道德修养和科学素养。</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满足人民群众一般性的文化消费需求。</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p:nvPr>
            <p:custDataLst>
              <p:tags r:id="rId1"/>
            </p:custDataLst>
          </p:nvPr>
        </p:nvGraphicFramePr>
        <p:xfrm>
          <a:off x="648017" y="878205"/>
          <a:ext cx="11017885" cy="9326880"/>
        </p:xfrm>
        <a:graphic>
          <a:graphicData uri="http://schemas.openxmlformats.org/drawingml/2006/table">
            <a:tbl>
              <a:tblPr firstRow="1" bandRow="1">
                <a:tableStyleId>{5940675A-B579-460E-94D1-54222C63F5DA}</a:tableStyleId>
              </a:tblPr>
              <a:tblGrid>
                <a:gridCol w="404495"/>
                <a:gridCol w="709295"/>
                <a:gridCol w="5154930"/>
                <a:gridCol w="4749165"/>
              </a:tblGrid>
              <a:tr h="378460">
                <a:tc gridSpan="2">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 </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文化事业</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文化产业</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52070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区别</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lgn="ctr">
                      <a:solidFill>
                        <a:srgbClr val="333333"/>
                      </a:solidFill>
                      <a:prstDash val="solid"/>
                      <a:roun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范围</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主要包括博物馆、图书馆、文化馆等。</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主要包括文艺演出业、影视业、音像业、文化娱乐业、文化旅游业、艺术培训业等。</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520700">
                <a:tc gridSpan="2">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联系</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c gridSpan="2">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①它们同属于文化建设的范畴,同是社会主义文化的重要组成部分。文化事业是文化产业之源,文化产业是文化事业发展到一定历史阶段的产物。如果没有文化事业的发展与繁荣,文化产业就失去了生存和发展的土壤。②它们的存在价值都体现在创造、传承和弘扬中华文化上。③它们的终极目标都是服务社会,都要重视社会效益。</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25400" marR="254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06095" y="403225"/>
            <a:ext cx="11180445" cy="737235"/>
          </a:xfrm>
          <a:prstGeom prst="rect">
            <a:avLst/>
          </a:prstGeom>
          <a:noFill/>
          <a:ln w="9525">
            <a:noFill/>
          </a:ln>
        </p:spPr>
        <p:txBody>
          <a:bodyPr wrap="square">
            <a:spAutoFit/>
          </a:bodyPr>
          <a:lstStyle/>
          <a:p>
            <a:pPr indent="0" algn="l" fontAlgn="auto">
              <a:lnSpc>
                <a:spcPct val="150000"/>
              </a:lnSpc>
            </a:pPr>
            <a:r>
              <a:rPr lang="zh-CN" sz="2800" b="1">
                <a:solidFill>
                  <a:srgbClr val="FF0000"/>
                </a:solidFill>
                <a:latin typeface="微软雅黑" panose="020B0503020204020204" charset="-122"/>
                <a:ea typeface="微软雅黑" panose="020B0503020204020204" charset="-122"/>
                <a:cs typeface="微软雅黑" panose="020B0503020204020204" charset="-122"/>
              </a:rPr>
              <a:t>拓展延伸           </a:t>
            </a:r>
            <a:r>
              <a:rPr lang="zh-CN" sz="2800" b="1">
                <a:solidFill>
                  <a:schemeClr val="tx1"/>
                </a:solidFill>
                <a:latin typeface="微软雅黑" panose="020B0503020204020204" charset="-122"/>
                <a:ea typeface="微软雅黑" panose="020B0503020204020204" charset="-122"/>
                <a:cs typeface="微软雅黑" panose="020B0503020204020204" charset="-122"/>
              </a:rPr>
              <a:t>当代中华文化的“魂”与“体”</a:t>
            </a:r>
          </a:p>
        </p:txBody>
      </p:sp>
      <p:pic>
        <p:nvPicPr>
          <p:cNvPr id="3" name="图片 2"/>
          <p:cNvPicPr>
            <a:picLocks noChangeAspect="1"/>
          </p:cNvPicPr>
          <p:nvPr/>
        </p:nvPicPr>
        <p:blipFill>
          <a:blip r:embed="rId2"/>
          <a:stretch>
            <a:fillRect/>
          </a:stretch>
        </p:blipFill>
        <p:spPr>
          <a:xfrm>
            <a:off x="1633855" y="1140460"/>
            <a:ext cx="8924925" cy="4810125"/>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hlinkClick r:id="" action="ppaction://noaction"/>
          </p:cNvPr>
          <p:cNvSpPr/>
          <p:nvPr/>
        </p:nvSpPr>
        <p:spPr>
          <a:xfrm>
            <a:off x="689450" y="1295853"/>
            <a:ext cx="10065636" cy="54777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b="1" dirty="0">
                <a:solidFill>
                  <a:srgbClr val="DA251C"/>
                </a:solidFill>
                <a:latin typeface="微软雅黑" panose="020B0503020204020204" charset="-122"/>
                <a:ea typeface="微软雅黑" panose="020B0503020204020204" charset="-122"/>
              </a:rPr>
              <a:t>考点帮</a:t>
            </a:r>
            <a:r>
              <a:rPr lang="en-US" altLang="zh-CN" sz="2800" b="1" dirty="0">
                <a:solidFill>
                  <a:srgbClr val="DA251C"/>
                </a:solidFill>
                <a:latin typeface="微软雅黑" panose="020B0503020204020204" charset="-122"/>
                <a:ea typeface="微软雅黑" panose="020B0503020204020204" charset="-122"/>
              </a:rPr>
              <a:t>·</a:t>
            </a:r>
            <a:r>
              <a:rPr lang="zh-CN" altLang="en-US" sz="2800" b="1" dirty="0">
                <a:solidFill>
                  <a:srgbClr val="DA251C"/>
                </a:solidFill>
                <a:latin typeface="微软雅黑" panose="020B0503020204020204" charset="-122"/>
                <a:ea typeface="微软雅黑" panose="020B0503020204020204" charset="-122"/>
              </a:rPr>
              <a:t>必备知识通关</a:t>
            </a:r>
          </a:p>
        </p:txBody>
      </p:sp>
      <p:sp>
        <p:nvSpPr>
          <p:cNvPr id="16" name="矩形 15">
            <a:hlinkClick r:id="rId2" action="ppaction://hlinksldjump"/>
          </p:cNvPr>
          <p:cNvSpPr/>
          <p:nvPr/>
        </p:nvSpPr>
        <p:spPr>
          <a:xfrm>
            <a:off x="689450" y="1844273"/>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dirty="0" smtClean="0">
                <a:solidFill>
                  <a:schemeClr val="tx1">
                    <a:lumMod val="95000"/>
                    <a:lumOff val="5000"/>
                  </a:schemeClr>
                </a:solidFill>
                <a:latin typeface="微软雅黑" panose="020B0503020204020204" charset="-122"/>
                <a:ea typeface="微软雅黑" panose="020B0503020204020204" charset="-122"/>
              </a:rPr>
              <a:t>考点</a:t>
            </a:r>
            <a:r>
              <a:rPr lang="en-US" altLang="zh-CN" sz="2800" dirty="0" smtClean="0">
                <a:solidFill>
                  <a:schemeClr val="tx1">
                    <a:lumMod val="95000"/>
                    <a:lumOff val="5000"/>
                  </a:schemeClr>
                </a:solidFill>
                <a:latin typeface="微软雅黑" panose="020B0503020204020204" charset="-122"/>
                <a:ea typeface="微软雅黑" panose="020B0503020204020204" charset="-122"/>
              </a:rPr>
              <a:t>1</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走进文化生活</a:t>
            </a:r>
          </a:p>
        </p:txBody>
      </p:sp>
      <p:sp>
        <p:nvSpPr>
          <p:cNvPr id="17" name="矩形 16">
            <a:hlinkClick r:id="rId2" action="ppaction://hlinksldjump"/>
          </p:cNvPr>
          <p:cNvSpPr/>
          <p:nvPr/>
        </p:nvSpPr>
        <p:spPr>
          <a:xfrm>
            <a:off x="689450" y="2382557"/>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dirty="0" smtClean="0">
                <a:solidFill>
                  <a:schemeClr val="tx1">
                    <a:lumMod val="95000"/>
                    <a:lumOff val="5000"/>
                  </a:schemeClr>
                </a:solidFill>
                <a:latin typeface="微软雅黑" panose="020B0503020204020204" charset="-122"/>
                <a:ea typeface="微软雅黑" panose="020B0503020204020204" charset="-122"/>
              </a:rPr>
              <a:t>考点</a:t>
            </a:r>
            <a:r>
              <a:rPr lang="en-US" altLang="zh-CN" sz="2800" dirty="0" smtClean="0">
                <a:solidFill>
                  <a:schemeClr val="tx1">
                    <a:lumMod val="95000"/>
                    <a:lumOff val="5000"/>
                  </a:schemeClr>
                </a:solidFill>
                <a:latin typeface="微软雅黑" panose="020B0503020204020204" charset="-122"/>
                <a:ea typeface="微软雅黑" panose="020B0503020204020204" charset="-122"/>
              </a:rPr>
              <a:t>2</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建设社会主义文化强国</a:t>
            </a:r>
          </a:p>
        </p:txBody>
      </p:sp>
      <p:sp>
        <p:nvSpPr>
          <p:cNvPr id="4" name="矩形 3">
            <a:hlinkClick r:id="rId2" action="ppaction://hlinksldjump"/>
          </p:cNvPr>
          <p:cNvSpPr/>
          <p:nvPr/>
        </p:nvSpPr>
        <p:spPr>
          <a:xfrm>
            <a:off x="689450" y="3459713"/>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dirty="0" smtClean="0">
                <a:solidFill>
                  <a:schemeClr val="tx1">
                    <a:lumMod val="95000"/>
                    <a:lumOff val="5000"/>
                  </a:schemeClr>
                </a:solidFill>
                <a:latin typeface="微软雅黑" panose="020B0503020204020204" charset="-122"/>
                <a:ea typeface="微软雅黑" panose="020B0503020204020204" charset="-122"/>
              </a:rPr>
              <a:t>考点</a:t>
            </a:r>
            <a:r>
              <a:rPr lang="en-US" altLang="zh-CN" sz="2800" dirty="0" smtClean="0">
                <a:solidFill>
                  <a:schemeClr val="tx1">
                    <a:lumMod val="95000"/>
                    <a:lumOff val="5000"/>
                  </a:schemeClr>
                </a:solidFill>
                <a:latin typeface="微软雅黑" panose="020B0503020204020204" charset="-122"/>
                <a:ea typeface="微软雅黑" panose="020B0503020204020204" charset="-122"/>
              </a:rPr>
              <a:t>4</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培养担当民族复兴大任的时代新人</a:t>
            </a:r>
          </a:p>
        </p:txBody>
      </p:sp>
      <p:sp>
        <p:nvSpPr>
          <p:cNvPr id="6" name="矩形 5">
            <a:hlinkClick r:id="rId2" action="ppaction://hlinksldjump"/>
          </p:cNvPr>
          <p:cNvSpPr/>
          <p:nvPr/>
        </p:nvSpPr>
        <p:spPr>
          <a:xfrm>
            <a:off x="689450" y="2921037"/>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dirty="0" smtClean="0">
                <a:solidFill>
                  <a:schemeClr val="tx1">
                    <a:lumMod val="95000"/>
                    <a:lumOff val="5000"/>
                  </a:schemeClr>
                </a:solidFill>
                <a:latin typeface="微软雅黑" panose="020B0503020204020204" charset="-122"/>
                <a:ea typeface="微软雅黑" panose="020B0503020204020204" charset="-122"/>
              </a:rPr>
              <a:t>考点</a:t>
            </a:r>
            <a:r>
              <a:rPr lang="en-US" altLang="zh-CN" sz="2800" dirty="0" smtClean="0">
                <a:solidFill>
                  <a:schemeClr val="tx1">
                    <a:lumMod val="95000"/>
                    <a:lumOff val="5000"/>
                  </a:schemeClr>
                </a:solidFill>
                <a:latin typeface="微软雅黑" panose="020B0503020204020204" charset="-122"/>
                <a:ea typeface="微软雅黑" panose="020B0503020204020204" charset="-122"/>
              </a:rPr>
              <a:t>3</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坚持社会主义核心价值体系</a:t>
            </a:r>
          </a:p>
        </p:txBody>
      </p:sp>
      <p:sp>
        <p:nvSpPr>
          <p:cNvPr id="2" name="矩形 1">
            <a:hlinkClick r:id="" action="ppaction://noaction"/>
          </p:cNvPr>
          <p:cNvSpPr/>
          <p:nvPr/>
        </p:nvSpPr>
        <p:spPr>
          <a:xfrm>
            <a:off x="689450" y="3997778"/>
            <a:ext cx="10065636" cy="54777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b="1" dirty="0">
                <a:solidFill>
                  <a:srgbClr val="DA251C"/>
                </a:solidFill>
                <a:latin typeface="微软雅黑" panose="020B0503020204020204" charset="-122"/>
                <a:ea typeface="微软雅黑" panose="020B0503020204020204" charset="-122"/>
                <a:sym typeface="+mn-ea"/>
              </a:rPr>
              <a:t>考法帮</a:t>
            </a:r>
            <a:r>
              <a:rPr lang="en-US" altLang="zh-CN" sz="2800" b="1" dirty="0">
                <a:solidFill>
                  <a:srgbClr val="DA251C"/>
                </a:solidFill>
                <a:latin typeface="微软雅黑" panose="020B0503020204020204" charset="-122"/>
                <a:ea typeface="微软雅黑" panose="020B0503020204020204" charset="-122"/>
                <a:sym typeface="+mn-ea"/>
              </a:rPr>
              <a:t>·</a:t>
            </a:r>
            <a:r>
              <a:rPr lang="zh-CN" altLang="en-US" sz="2800" b="1" dirty="0">
                <a:solidFill>
                  <a:srgbClr val="DA251C"/>
                </a:solidFill>
                <a:latin typeface="微软雅黑" panose="020B0503020204020204" charset="-122"/>
                <a:ea typeface="微软雅黑" panose="020B0503020204020204" charset="-122"/>
                <a:sym typeface="+mn-ea"/>
              </a:rPr>
              <a:t>解题能力提升</a:t>
            </a:r>
            <a:endParaRPr lang="zh-CN" altLang="en-US" sz="2800" b="1" dirty="0">
              <a:solidFill>
                <a:srgbClr val="DA251C"/>
              </a:solidFill>
              <a:latin typeface="微软雅黑" panose="020B0503020204020204" charset="-122"/>
              <a:ea typeface="微软雅黑" panose="020B0503020204020204" charset="-122"/>
            </a:endParaRPr>
          </a:p>
        </p:txBody>
      </p:sp>
      <p:sp>
        <p:nvSpPr>
          <p:cNvPr id="5" name="矩形 4">
            <a:hlinkClick r:id="rId2" action="ppaction://hlinksldjump"/>
          </p:cNvPr>
          <p:cNvSpPr/>
          <p:nvPr/>
        </p:nvSpPr>
        <p:spPr>
          <a:xfrm>
            <a:off x="689450" y="5100357"/>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考法</a:t>
            </a:r>
            <a:r>
              <a:rPr lang="en-US" altLang="zh-CN" sz="2800" dirty="0" smtClean="0">
                <a:solidFill>
                  <a:schemeClr val="tx1">
                    <a:lumMod val="95000"/>
                    <a:lumOff val="5000"/>
                  </a:schemeClr>
                </a:solidFill>
                <a:latin typeface="微软雅黑" panose="020B0503020204020204" charset="-122"/>
                <a:ea typeface="微软雅黑" panose="020B0503020204020204" charset="-122"/>
                <a:sym typeface="+mn-ea"/>
              </a:rPr>
              <a:t>2</a:t>
            </a: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   培育和践行社会主义核心价值观</a:t>
            </a:r>
          </a:p>
        </p:txBody>
      </p:sp>
      <p:sp>
        <p:nvSpPr>
          <p:cNvPr id="7" name="矩形 6">
            <a:hlinkClick r:id="rId2" action="ppaction://hlinksldjump"/>
          </p:cNvPr>
          <p:cNvSpPr/>
          <p:nvPr/>
        </p:nvSpPr>
        <p:spPr>
          <a:xfrm>
            <a:off x="689450" y="4546198"/>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考法</a:t>
            </a:r>
            <a:r>
              <a:rPr lang="en-US" altLang="zh-CN" sz="2800" dirty="0" smtClean="0">
                <a:solidFill>
                  <a:schemeClr val="tx1">
                    <a:lumMod val="95000"/>
                    <a:lumOff val="5000"/>
                  </a:schemeClr>
                </a:solidFill>
                <a:latin typeface="微软雅黑" panose="020B0503020204020204" charset="-122"/>
                <a:ea typeface="微软雅黑" panose="020B0503020204020204" charset="-122"/>
                <a:sym typeface="+mn-ea"/>
              </a:rPr>
              <a:t>1</a:t>
            </a: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   坚定文化自信</a:t>
            </a:r>
          </a:p>
        </p:txBody>
      </p:sp>
      <p:sp>
        <p:nvSpPr>
          <p:cNvPr id="8" name="矩形 7">
            <a:hlinkClick r:id="rId2" action="ppaction://hlinksldjump"/>
          </p:cNvPr>
          <p:cNvSpPr/>
          <p:nvPr/>
        </p:nvSpPr>
        <p:spPr>
          <a:xfrm>
            <a:off x="689450" y="5638837"/>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dirty="0" smtClean="0">
                <a:solidFill>
                  <a:schemeClr val="tx1">
                    <a:lumMod val="95000"/>
                    <a:lumOff val="5000"/>
                  </a:schemeClr>
                </a:solidFill>
                <a:latin typeface="微软雅黑" panose="020B0503020204020204" charset="-122"/>
                <a:ea typeface="微软雅黑" panose="020B0503020204020204" charset="-122"/>
              </a:rPr>
              <a:t>考法</a:t>
            </a:r>
            <a:r>
              <a:rPr lang="en-US" altLang="zh-CN" sz="2800" dirty="0" smtClean="0">
                <a:solidFill>
                  <a:schemeClr val="tx1">
                    <a:lumMod val="95000"/>
                    <a:lumOff val="5000"/>
                  </a:schemeClr>
                </a:solidFill>
                <a:latin typeface="微软雅黑" panose="020B0503020204020204" charset="-122"/>
                <a:ea typeface="微软雅黑" panose="020B0503020204020204" charset="-122"/>
              </a:rPr>
              <a:t>3</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加强思想道德建设</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6842125" cy="676952"/>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考点</a:t>
            </a:r>
            <a:r>
              <a:rPr lang="en-US" altLang="zh-CN" sz="3200" dirty="0">
                <a:solidFill>
                  <a:schemeClr val="bg1"/>
                </a:solidFill>
                <a:latin typeface="微软雅黑" panose="020B0503020204020204" charset="-122"/>
                <a:ea typeface="微软雅黑" panose="020B0503020204020204" charset="-122"/>
                <a:sym typeface="+mn-ea"/>
              </a:rPr>
              <a:t>3 </a:t>
            </a:r>
            <a:r>
              <a:rPr lang="zh-CN" altLang="en-US" sz="3200" dirty="0">
                <a:solidFill>
                  <a:schemeClr val="bg1"/>
                </a:solidFill>
                <a:latin typeface="微软雅黑" panose="020B0503020204020204" charset="-122"/>
                <a:ea typeface="微软雅黑" panose="020B0503020204020204" charset="-122"/>
                <a:sym typeface="+mn-ea"/>
              </a:rPr>
              <a:t> 坚持社会主义核心价值体系</a:t>
            </a:r>
          </a:p>
        </p:txBody>
      </p:sp>
      <p:sp>
        <p:nvSpPr>
          <p:cNvPr id="100" name="文本框 99"/>
          <p:cNvSpPr txBox="1"/>
          <p:nvPr/>
        </p:nvSpPr>
        <p:spPr>
          <a:xfrm>
            <a:off x="664845" y="904240"/>
            <a:ext cx="10994390" cy="737235"/>
          </a:xfrm>
          <a:prstGeom prst="rect">
            <a:avLst/>
          </a:prstGeom>
          <a:noFill/>
          <a:ln w="9525">
            <a:noFill/>
          </a:ln>
        </p:spPr>
        <p:txBody>
          <a:bodyPr wrap="square">
            <a:spAutoFit/>
          </a:bodyPr>
          <a:lstStyle/>
          <a:p>
            <a:pPr indent="0" fontAlgn="auto">
              <a:lnSpc>
                <a:spcPct val="150000"/>
              </a:lnSpc>
            </a:pPr>
            <a:r>
              <a:rPr sz="2800" b="1">
                <a:latin typeface="微软雅黑" panose="020B0503020204020204" charset="-122"/>
                <a:ea typeface="微软雅黑" panose="020B0503020204020204" charset="-122"/>
                <a:cs typeface="微软雅黑" panose="020B0503020204020204" charset="-122"/>
              </a:rPr>
              <a:t>1.坚定文化自信 </a:t>
            </a:r>
            <a:r>
              <a:rPr sz="2800">
                <a:solidFill>
                  <a:srgbClr val="FF0000"/>
                </a:solidFill>
                <a:latin typeface="微软雅黑" panose="020B0503020204020204" charset="-122"/>
                <a:ea typeface="微软雅黑" panose="020B0503020204020204" charset="-122"/>
                <a:cs typeface="微软雅黑" panose="020B0503020204020204" charset="-122"/>
              </a:rPr>
              <a:t>[2020全国卷Ⅰ第40题第(2)问]</a:t>
            </a:r>
            <a:endParaRPr sz="2800">
              <a:latin typeface="微软雅黑" panose="020B0503020204020204" charset="-122"/>
              <a:ea typeface="微软雅黑" panose="020B0503020204020204" charset="-122"/>
              <a:cs typeface="微软雅黑" panose="020B0503020204020204" charset="-122"/>
            </a:endParaRPr>
          </a:p>
        </p:txBody>
      </p:sp>
      <p:graphicFrame>
        <p:nvGraphicFramePr>
          <p:cNvPr id="2" name="表格 1"/>
          <p:cNvGraphicFramePr/>
          <p:nvPr>
            <p:custDataLst>
              <p:tags r:id="rId1"/>
            </p:custDataLst>
          </p:nvPr>
        </p:nvGraphicFramePr>
        <p:xfrm>
          <a:off x="665162" y="1690370"/>
          <a:ext cx="10982325" cy="6217285"/>
        </p:xfrm>
        <a:graphic>
          <a:graphicData uri="http://schemas.openxmlformats.org/drawingml/2006/table">
            <a:tbl>
              <a:tblPr firstRow="1" bandRow="1">
                <a:tableStyleId>{5940675A-B579-460E-94D1-54222C63F5DA}</a:tableStyleId>
              </a:tblPr>
              <a:tblGrid>
                <a:gridCol w="838200"/>
                <a:gridCol w="10144125"/>
              </a:tblGrid>
              <a:tr h="1279525">
                <a:tc>
                  <a:txBody>
                    <a:bodyPr/>
                    <a:lstStyle/>
                    <a:p>
                      <a:pPr indent="0" algn="ctr" fontAlgn="auto">
                        <a:lnSpc>
                          <a:spcPct val="150000"/>
                        </a:lnSpc>
                        <a:buNone/>
                      </a:pPr>
                      <a:r>
                        <a:rPr lang="en-US" sz="2400" b="0">
                          <a:solidFill>
                            <a:srgbClr val="000000"/>
                          </a:solidFill>
                          <a:uFillTx/>
                          <a:latin typeface="微软雅黑" panose="020B0503020204020204" charset="-122"/>
                          <a:ea typeface="微软雅黑" panose="020B0503020204020204" charset="-122"/>
                          <a:cs typeface="NEU-BZ-S92" charset="0"/>
                        </a:rPr>
                        <a:t>来源</a:t>
                      </a:r>
                      <a:endParaRPr lang="en-US" altLang="en-US" sz="2400" b="0">
                        <a:solidFill>
                          <a:srgbClr val="000000"/>
                        </a:solidFill>
                        <a:uFillTx/>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uFillTx/>
                          <a:latin typeface="微软雅黑" panose="020B0503020204020204" charset="-122"/>
                          <a:ea typeface="微软雅黑" panose="020B0503020204020204" charset="-122"/>
                          <a:cs typeface="微软雅黑" panose="020B0503020204020204" charset="-122"/>
                        </a:rPr>
                        <a:t>我们的文化自信,来自对时代发展潮流、中国特色社会主义伟大实践的深刻把握,来自对自身文化价值的充分肯定、对自身文化生命力的坚定信念。</a:t>
                      </a:r>
                      <a:endParaRPr lang="en-US" altLang="en-US" sz="2400" b="0">
                        <a:solidFill>
                          <a:srgbClr val="000000"/>
                        </a:solidFill>
                        <a:uFillTx/>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960120">
                <a:tc>
                  <a:txBody>
                    <a:bodyPr/>
                    <a:lstStyle/>
                    <a:p>
                      <a:pPr indent="0" algn="ctr" fontAlgn="auto">
                        <a:lnSpc>
                          <a:spcPct val="150000"/>
                        </a:lnSpc>
                        <a:buNone/>
                      </a:pPr>
                      <a:r>
                        <a:rPr lang="en-US" sz="2400" b="0">
                          <a:solidFill>
                            <a:srgbClr val="000000"/>
                          </a:solidFill>
                          <a:uFillTx/>
                          <a:latin typeface="微软雅黑" panose="020B0503020204020204" charset="-122"/>
                          <a:ea typeface="微软雅黑" panose="020B0503020204020204" charset="-122"/>
                          <a:cs typeface="NEU-BZ-S92" charset="0"/>
                        </a:rPr>
                        <a:t>表现</a:t>
                      </a:r>
                      <a:endParaRPr lang="en-US" altLang="en-US" sz="2400" b="0">
                        <a:solidFill>
                          <a:srgbClr val="000000"/>
                        </a:solidFill>
                        <a:uFillTx/>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uFillTx/>
                          <a:latin typeface="微软雅黑" panose="020B0503020204020204" charset="-122"/>
                          <a:ea typeface="微软雅黑" panose="020B0503020204020204" charset="-122"/>
                          <a:cs typeface="NEU-BZ-S92" charset="0"/>
                        </a:rPr>
                        <a:t>对中华文化发展前途充满信心、对中国特色社会主义文化发展道路充满信心、对社会主义文化强国目标充满信心。</a:t>
                      </a:r>
                      <a:endParaRPr lang="en-US" altLang="en-US" sz="2400" b="0">
                        <a:solidFill>
                          <a:srgbClr val="000000"/>
                        </a:solidFill>
                        <a:uFillTx/>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440180">
                <a:tc>
                  <a:txBody>
                    <a:bodyPr/>
                    <a:lstStyle/>
                    <a:p>
                      <a:pPr indent="0" algn="ctr" fontAlgn="auto">
                        <a:lnSpc>
                          <a:spcPct val="150000"/>
                        </a:lnSpc>
                        <a:buNone/>
                      </a:pPr>
                      <a:r>
                        <a:rPr lang="en-US" sz="2400" b="0">
                          <a:solidFill>
                            <a:srgbClr val="000000"/>
                          </a:solidFill>
                          <a:uFillTx/>
                          <a:latin typeface="微软雅黑" panose="020B0503020204020204" charset="-122"/>
                          <a:ea typeface="微软雅黑" panose="020B0503020204020204" charset="-122"/>
                          <a:cs typeface="NEU-BZ-S92" charset="0"/>
                        </a:rPr>
                        <a:t>重要性</a:t>
                      </a:r>
                      <a:endParaRPr lang="en-US" altLang="en-US" sz="2400" b="0">
                        <a:solidFill>
                          <a:srgbClr val="000000"/>
                        </a:solidFill>
                        <a:uFillTx/>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uFillTx/>
                          <a:latin typeface="微软雅黑" panose="020B0503020204020204" charset="-122"/>
                          <a:ea typeface="微软雅黑" panose="020B0503020204020204" charset="-122"/>
                          <a:cs typeface="微软雅黑" panose="020B0503020204020204" charset="-122"/>
                        </a:rPr>
                        <a:t>文化自信是一个国家、一个民族发展中更基本、更深沉、更持久的力量。坚定文化自信,事关国运兴衰、事关文化安全、事关民族精神独立性。没有高度的文化自信,没有文化的繁荣兴盛,就没有中华民族伟大复兴。</a:t>
                      </a:r>
                      <a:endParaRPr lang="en-US" altLang="en-US" sz="2400" b="0">
                        <a:solidFill>
                          <a:srgbClr val="000000"/>
                        </a:solidFill>
                        <a:uFillTx/>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p:nvPr>
            <p:custDataLst>
              <p:tags r:id="rId1"/>
            </p:custDataLst>
          </p:nvPr>
        </p:nvGraphicFramePr>
        <p:xfrm>
          <a:off x="616902" y="828040"/>
          <a:ext cx="10982325" cy="6217285"/>
        </p:xfrm>
        <a:graphic>
          <a:graphicData uri="http://schemas.openxmlformats.org/drawingml/2006/table">
            <a:tbl>
              <a:tblPr firstRow="1" bandRow="1">
                <a:tableStyleId>{5940675A-B579-460E-94D1-54222C63F5DA}</a:tableStyleId>
              </a:tblPr>
              <a:tblGrid>
                <a:gridCol w="838200"/>
                <a:gridCol w="10144125"/>
              </a:tblGrid>
              <a:tr h="2194560">
                <a:tc>
                  <a:txBody>
                    <a:bodyPr/>
                    <a:lstStyle/>
                    <a:p>
                      <a:pPr indent="0" algn="ctr" fontAlgn="auto">
                        <a:lnSpc>
                          <a:spcPct val="150000"/>
                        </a:lnSpc>
                        <a:buNone/>
                      </a:pPr>
                      <a:r>
                        <a:rPr lang="en-US" sz="2400" b="0">
                          <a:solidFill>
                            <a:srgbClr val="000000"/>
                          </a:solidFill>
                          <a:uFillTx/>
                          <a:latin typeface="微软雅黑" panose="020B0503020204020204" charset="-122"/>
                          <a:ea typeface="微软雅黑" panose="020B0503020204020204" charset="-122"/>
                          <a:cs typeface="NEU-BZ-S92" charset="0"/>
                        </a:rPr>
                        <a:t>要求</a:t>
                      </a:r>
                      <a:endParaRPr lang="en-US" altLang="en-US" sz="2400" b="0">
                        <a:solidFill>
                          <a:srgbClr val="000000"/>
                        </a:solidFill>
                        <a:uFillTx/>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uFillTx/>
                          <a:latin typeface="微软雅黑" panose="020B0503020204020204" charset="-122"/>
                          <a:ea typeface="微软雅黑" panose="020B0503020204020204" charset="-122"/>
                          <a:cs typeface="微软雅黑" panose="020B0503020204020204" charset="-122"/>
                        </a:rPr>
                        <a:t>①文化自信离不开经济的发展和政治制度的完善。我们要继续大力发展社会主义经济,完善社会主义民主政治,不断夯实文化自信的基础。②我们要坚定对中华优秀传统文化、革命文化和社会主义先进文化的自信。③彰显中国特色社会主义文化自信的力量,必须坚持社会主义核心价值体系。</a:t>
                      </a:r>
                      <a:endParaRPr lang="en-US" altLang="en-US" sz="2400" b="0">
                        <a:solidFill>
                          <a:srgbClr val="000000"/>
                        </a:solidFill>
                        <a:uFillTx/>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
        <p:nvSpPr>
          <p:cNvPr id="5" name="文本框 4"/>
          <p:cNvSpPr txBox="1"/>
          <p:nvPr/>
        </p:nvSpPr>
        <p:spPr>
          <a:xfrm>
            <a:off x="659765" y="3342005"/>
            <a:ext cx="10895330" cy="2030095"/>
          </a:xfrm>
          <a:prstGeom prst="rect">
            <a:avLst/>
          </a:prstGeom>
          <a:noFill/>
          <a:ln w="9525">
            <a:noFill/>
          </a:ln>
        </p:spPr>
        <p:txBody>
          <a:bodyPr wrap="square">
            <a:spAutoFit/>
          </a:bodyPr>
          <a:lstStyle/>
          <a:p>
            <a:pPr indent="0" algn="just" fontAlgn="auto">
              <a:lnSpc>
                <a:spcPct val="150000"/>
              </a:lnSpc>
            </a:pPr>
            <a:r>
              <a:rPr lang="zh-CN" sz="2800" b="1">
                <a:solidFill>
                  <a:srgbClr val="FF0000"/>
                </a:solidFill>
                <a:latin typeface="微软雅黑" panose="020B0503020204020204" charset="-122"/>
                <a:ea typeface="微软雅黑" panose="020B0503020204020204" charset="-122"/>
                <a:cs typeface="微软雅黑" panose="020B0503020204020204" charset="-122"/>
              </a:rPr>
              <a:t>备考提示</a:t>
            </a:r>
            <a:r>
              <a:rPr lang="en-US" sz="2800" b="0">
                <a:solidFill>
                  <a:srgbClr val="FF0000"/>
                </a:solidFill>
                <a:latin typeface="微软雅黑" panose="020B0503020204020204" charset="-122"/>
                <a:ea typeface="微软雅黑" panose="020B0503020204020204" charset="-122"/>
                <a:cs typeface="微软雅黑" panose="020B0503020204020204" charset="-122"/>
              </a:rPr>
              <a:t> </a:t>
            </a:r>
            <a:r>
              <a:rPr lang="zh-CN" sz="2800" b="0">
                <a:solidFill>
                  <a:srgbClr val="FF0000"/>
                </a:solidFill>
                <a:latin typeface="微软雅黑" panose="020B0503020204020204" charset="-122"/>
                <a:ea typeface="微软雅黑" panose="020B0503020204020204" charset="-122"/>
                <a:cs typeface="微软雅黑" panose="020B0503020204020204" charset="-122"/>
              </a:rPr>
              <a:t>　</a:t>
            </a:r>
            <a:r>
              <a:rPr lang="zh-CN" sz="2800" b="0">
                <a:solidFill>
                  <a:srgbClr val="000000"/>
                </a:solidFill>
                <a:latin typeface="微软雅黑" panose="020B0503020204020204" charset="-122"/>
                <a:ea typeface="微软雅黑" panose="020B0503020204020204" charset="-122"/>
                <a:cs typeface="微软雅黑" panose="020B0503020204020204" charset="-122"/>
              </a:rPr>
              <a:t>文化自信体现的是对我们自身文化的性质、地位、作用等的自信心和自豪感</a:t>
            </a:r>
            <a:r>
              <a:rPr lang="en-US" sz="2800" b="0">
                <a:solidFill>
                  <a:srgbClr val="000000"/>
                </a:solidFill>
                <a:latin typeface="微软雅黑" panose="020B0503020204020204" charset="-122"/>
                <a:ea typeface="微软雅黑" panose="020B0503020204020204" charset="-122"/>
                <a:cs typeface="微软雅黑" panose="020B0503020204020204" charset="-122"/>
              </a:rPr>
              <a:t>,</a:t>
            </a:r>
            <a:r>
              <a:rPr lang="zh-CN" sz="2800" b="0">
                <a:solidFill>
                  <a:srgbClr val="000000"/>
                </a:solidFill>
                <a:latin typeface="微软雅黑" panose="020B0503020204020204" charset="-122"/>
                <a:ea typeface="微软雅黑" panose="020B0503020204020204" charset="-122"/>
                <a:cs typeface="微软雅黑" panose="020B0503020204020204" charset="-122"/>
              </a:rPr>
              <a:t>强调的是</a:t>
            </a:r>
            <a:r>
              <a:rPr lang="en-US" sz="2800" b="0">
                <a:solidFill>
                  <a:srgbClr val="000000"/>
                </a:solidFill>
                <a:latin typeface="微软雅黑" panose="020B0503020204020204" charset="-122"/>
                <a:ea typeface="微软雅黑" panose="020B0503020204020204" charset="-122"/>
                <a:cs typeface="微软雅黑" panose="020B0503020204020204" charset="-122"/>
              </a:rPr>
              <a:t>“</a:t>
            </a:r>
            <a:r>
              <a:rPr lang="zh-CN" sz="2800" b="0">
                <a:solidFill>
                  <a:srgbClr val="000000"/>
                </a:solidFill>
                <a:latin typeface="微软雅黑" panose="020B0503020204020204" charset="-122"/>
                <a:ea typeface="微软雅黑" panose="020B0503020204020204" charset="-122"/>
                <a:cs typeface="微软雅黑" panose="020B0503020204020204" charset="-122"/>
              </a:rPr>
              <a:t>信念</a:t>
            </a:r>
            <a:r>
              <a:rPr lang="en-US" sz="2800" b="0">
                <a:solidFill>
                  <a:srgbClr val="000000"/>
                </a:solidFill>
                <a:latin typeface="微软雅黑" panose="020B0503020204020204" charset="-122"/>
                <a:ea typeface="微软雅黑" panose="020B0503020204020204" charset="-122"/>
                <a:cs typeface="微软雅黑" panose="020B0503020204020204" charset="-122"/>
              </a:rPr>
              <a:t>”</a:t>
            </a:r>
            <a:r>
              <a:rPr lang="zh-CN" sz="2800" b="0">
                <a:solidFill>
                  <a:srgbClr val="000000"/>
                </a:solidFill>
                <a:latin typeface="微软雅黑" panose="020B0503020204020204" charset="-122"/>
                <a:ea typeface="微软雅黑" panose="020B0503020204020204" charset="-122"/>
                <a:cs typeface="微软雅黑" panose="020B0503020204020204" charset="-122"/>
              </a:rPr>
              <a:t>。试题只要涉及对我们民族文化的坚守、肯定和发展</a:t>
            </a:r>
            <a:r>
              <a:rPr lang="en-US" sz="2800" b="0">
                <a:solidFill>
                  <a:srgbClr val="000000"/>
                </a:solidFill>
                <a:latin typeface="微软雅黑" panose="020B0503020204020204" charset="-122"/>
                <a:ea typeface="微软雅黑" panose="020B0503020204020204" charset="-122"/>
                <a:cs typeface="微软雅黑" panose="020B0503020204020204" charset="-122"/>
              </a:rPr>
              <a:t>,</a:t>
            </a:r>
            <a:r>
              <a:rPr lang="zh-CN" sz="2800" b="0">
                <a:solidFill>
                  <a:srgbClr val="000000"/>
                </a:solidFill>
                <a:latin typeface="微软雅黑" panose="020B0503020204020204" charset="-122"/>
                <a:ea typeface="微软雅黑" panose="020B0503020204020204" charset="-122"/>
                <a:cs typeface="微软雅黑" panose="020B0503020204020204" charset="-122"/>
              </a:rPr>
              <a:t>一般都涉及文化自信。</a:t>
            </a:r>
            <a:endParaRPr lang="zh-CN" altLang="en-US" sz="28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54050" y="0"/>
            <a:ext cx="10884535" cy="737235"/>
          </a:xfrm>
          <a:prstGeom prst="rect">
            <a:avLst/>
          </a:prstGeom>
          <a:noFill/>
          <a:ln w="9525">
            <a:noFill/>
          </a:ln>
        </p:spPr>
        <p:txBody>
          <a:bodyPr wrap="square">
            <a:spAutoFit/>
          </a:bodyPr>
          <a:lstStyle/>
          <a:p>
            <a:pPr indent="0" fontAlgn="auto">
              <a:lnSpc>
                <a:spcPct val="150000"/>
              </a:lnSpc>
            </a:pPr>
            <a:r>
              <a:rPr sz="2800" b="1">
                <a:solidFill>
                  <a:srgbClr val="000000"/>
                </a:solidFill>
                <a:latin typeface="微软雅黑" panose="020B0503020204020204" charset="-122"/>
                <a:ea typeface="微软雅黑" panose="020B0503020204020204" charset="-122"/>
                <a:cs typeface="微软雅黑" panose="020B0503020204020204" charset="-122"/>
              </a:rPr>
              <a:t>2.坚持社会主义核心价值体系</a:t>
            </a:r>
            <a:r>
              <a:rPr sz="2800">
                <a:solidFill>
                  <a:srgbClr val="000000"/>
                </a:solidFill>
                <a:latin typeface="微软雅黑" panose="020B0503020204020204" charset="-122"/>
                <a:ea typeface="微软雅黑" panose="020B0503020204020204" charset="-122"/>
                <a:cs typeface="微软雅黑" panose="020B0503020204020204" charset="-122"/>
              </a:rPr>
              <a:t> </a:t>
            </a:r>
            <a:endParaRPr sz="2800">
              <a:solidFill>
                <a:srgbClr val="FF0000"/>
              </a:solidFill>
              <a:latin typeface="微软雅黑" panose="020B0503020204020204" charset="-122"/>
              <a:ea typeface="微软雅黑" panose="020B0503020204020204" charset="-122"/>
              <a:cs typeface="微软雅黑" panose="020B0503020204020204" charset="-122"/>
            </a:endParaRPr>
          </a:p>
        </p:txBody>
      </p:sp>
      <p:graphicFrame>
        <p:nvGraphicFramePr>
          <p:cNvPr id="3" name="表格 2"/>
          <p:cNvGraphicFramePr/>
          <p:nvPr>
            <p:custDataLst>
              <p:tags r:id="rId1"/>
            </p:custDataLst>
          </p:nvPr>
        </p:nvGraphicFramePr>
        <p:xfrm>
          <a:off x="616902" y="756285"/>
          <a:ext cx="11115040" cy="5814060"/>
        </p:xfrm>
        <a:graphic>
          <a:graphicData uri="http://schemas.openxmlformats.org/drawingml/2006/table">
            <a:tbl>
              <a:tblPr firstRow="1" bandRow="1">
                <a:tableStyleId>{5940675A-B579-460E-94D1-54222C63F5DA}</a:tableStyleId>
              </a:tblPr>
              <a:tblGrid>
                <a:gridCol w="750570"/>
                <a:gridCol w="10364470"/>
              </a:tblGrid>
              <a:tr h="509905">
                <a:tc>
                  <a:txBody>
                    <a:bodyPr/>
                    <a:lstStyle/>
                    <a:p>
                      <a:pPr indent="0" algn="ctr" fontAlgn="auto">
                        <a:lnSpc>
                          <a:spcPct val="150000"/>
                        </a:lnSpc>
                        <a:buNone/>
                      </a:pPr>
                      <a:r>
                        <a:rPr lang="en-US" sz="2100" b="0">
                          <a:solidFill>
                            <a:srgbClr val="000000"/>
                          </a:solidFill>
                          <a:uFillTx/>
                          <a:latin typeface="微软雅黑" panose="020B0503020204020204" charset="-122"/>
                          <a:ea typeface="微软雅黑" panose="020B0503020204020204" charset="-122"/>
                          <a:cs typeface="NEU-BZ-S92" charset="0"/>
                        </a:rPr>
                        <a:t>地位</a:t>
                      </a:r>
                      <a:endParaRPr lang="en-US" altLang="en-US" sz="2100" b="0">
                        <a:solidFill>
                          <a:srgbClr val="000000"/>
                        </a:solidFill>
                        <a:uFillTx/>
                        <a:latin typeface="微软雅黑" panose="020B0503020204020204" charset="-122"/>
                        <a:ea typeface="微软雅黑" panose="020B0503020204020204" charset="-122"/>
                        <a:cs typeface="NEU-BZ-S92" charset="0"/>
                      </a:endParaRPr>
                    </a:p>
                  </a:txBody>
                  <a:tcPr marL="0" marR="0"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100" b="0">
                          <a:solidFill>
                            <a:srgbClr val="000000"/>
                          </a:solidFill>
                          <a:uFillTx/>
                          <a:latin typeface="微软雅黑" panose="020B0503020204020204" charset="-122"/>
                          <a:ea typeface="微软雅黑" panose="020B0503020204020204" charset="-122"/>
                          <a:cs typeface="微软雅黑" panose="020B0503020204020204" charset="-122"/>
                        </a:rPr>
                        <a:t>坚持社会主义核心价值体系,是新时代坚持和发展中国特色社会主义的基本方略之一。</a:t>
                      </a:r>
                      <a:endParaRPr lang="en-US" altLang="en-US" sz="2100" b="0">
                        <a:solidFill>
                          <a:srgbClr val="000000"/>
                        </a:solidFill>
                        <a:uFillTx/>
                        <a:latin typeface="微软雅黑" panose="020B0503020204020204" charset="-122"/>
                        <a:ea typeface="微软雅黑" panose="020B0503020204020204" charset="-122"/>
                        <a:cs typeface="微软雅黑" panose="020B0503020204020204" charset="-122"/>
                      </a:endParaRPr>
                    </a:p>
                  </a:txBody>
                  <a:tcPr marL="66675" marR="66675"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288540">
                <a:tc>
                  <a:txBody>
                    <a:bodyPr/>
                    <a:lstStyle/>
                    <a:p>
                      <a:pPr indent="0" algn="ctr" fontAlgn="auto">
                        <a:lnSpc>
                          <a:spcPct val="150000"/>
                        </a:lnSpc>
                        <a:buNone/>
                      </a:pPr>
                      <a:endParaRPr lang="en-US" sz="2100" b="0">
                        <a:solidFill>
                          <a:srgbClr val="000000"/>
                        </a:solidFill>
                        <a:uFillTx/>
                        <a:latin typeface="微软雅黑" panose="020B0503020204020204" charset="-122"/>
                        <a:ea typeface="微软雅黑" panose="020B0503020204020204" charset="-122"/>
                        <a:cs typeface="NEU-BZ-S92" charset="0"/>
                      </a:endParaRPr>
                    </a:p>
                    <a:p>
                      <a:pPr indent="0" algn="ctr" fontAlgn="auto">
                        <a:lnSpc>
                          <a:spcPct val="150000"/>
                        </a:lnSpc>
                        <a:buNone/>
                      </a:pPr>
                      <a:endParaRPr lang="en-US" sz="2100" b="0">
                        <a:solidFill>
                          <a:srgbClr val="000000"/>
                        </a:solidFill>
                        <a:uFillTx/>
                        <a:latin typeface="微软雅黑" panose="020B0503020204020204" charset="-122"/>
                        <a:ea typeface="微软雅黑" panose="020B0503020204020204" charset="-122"/>
                        <a:cs typeface="NEU-BZ-S92" charset="0"/>
                      </a:endParaRPr>
                    </a:p>
                    <a:p>
                      <a:pPr indent="0" algn="ctr" fontAlgn="auto">
                        <a:lnSpc>
                          <a:spcPct val="150000"/>
                        </a:lnSpc>
                        <a:buNone/>
                      </a:pPr>
                      <a:r>
                        <a:rPr lang="en-US" sz="2100" b="0">
                          <a:solidFill>
                            <a:srgbClr val="000000"/>
                          </a:solidFill>
                          <a:uFillTx/>
                          <a:latin typeface="微软雅黑" panose="020B0503020204020204" charset="-122"/>
                          <a:ea typeface="微软雅黑" panose="020B0503020204020204" charset="-122"/>
                          <a:cs typeface="NEU-BZ-S92" charset="0"/>
                        </a:rPr>
                        <a:t>原因</a:t>
                      </a:r>
                      <a:endParaRPr lang="en-US" altLang="en-US" sz="2100" b="0">
                        <a:solidFill>
                          <a:srgbClr val="000000"/>
                        </a:solidFill>
                        <a:uFillTx/>
                        <a:latin typeface="微软雅黑" panose="020B0503020204020204" charset="-122"/>
                        <a:ea typeface="微软雅黑" panose="020B0503020204020204" charset="-122"/>
                        <a:cs typeface="NEU-BZ-S92" charset="0"/>
                      </a:endParaRPr>
                    </a:p>
                  </a:txBody>
                  <a:tcPr marL="0" marR="0"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100" b="0">
                          <a:solidFill>
                            <a:srgbClr val="000000"/>
                          </a:solidFill>
                          <a:uFillTx/>
                          <a:latin typeface="微软雅黑" panose="020B0503020204020204" charset="-122"/>
                          <a:ea typeface="微软雅黑" panose="020B0503020204020204" charset="-122"/>
                          <a:cs typeface="微软雅黑" panose="020B0503020204020204" charset="-122"/>
                        </a:rPr>
                        <a:t>①彰显中国特色社会主义文化自信的力量,必须坚持社会主义核心价值体系。②坚持社会主义核心价值体系,是推进国家治理体系和治理能力现代化的迫切需要。③坚持社会主义核心价值体系,有利于抵制各种错误思想的影响,不断增强社会主义意识形态的吸引力和凝聚力。④文化的力量,很大程度上取决于凝结其中的核心价值体系的力量;不同文化的竞争,很大程度上表现为各自代表的核心价值体系的竞争。 </a:t>
                      </a:r>
                      <a:endParaRPr lang="en-US" altLang="en-US" sz="2100" b="0">
                        <a:solidFill>
                          <a:srgbClr val="000000"/>
                        </a:solidFill>
                        <a:uFillTx/>
                        <a:latin typeface="微软雅黑" panose="020B0503020204020204" charset="-122"/>
                        <a:ea typeface="微软雅黑" panose="020B0503020204020204" charset="-122"/>
                        <a:cs typeface="微软雅黑" panose="020B0503020204020204" charset="-122"/>
                      </a:endParaRPr>
                    </a:p>
                  </a:txBody>
                  <a:tcPr marL="66675" marR="66675"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252345">
                <a:tc>
                  <a:txBody>
                    <a:bodyPr/>
                    <a:lstStyle/>
                    <a:p>
                      <a:pPr indent="0" algn="ctr" fontAlgn="auto">
                        <a:lnSpc>
                          <a:spcPct val="150000"/>
                        </a:lnSpc>
                        <a:buNone/>
                      </a:pPr>
                      <a:endParaRPr lang="en-US" sz="2100" b="0">
                        <a:solidFill>
                          <a:srgbClr val="000000"/>
                        </a:solidFill>
                        <a:uFillTx/>
                        <a:latin typeface="微软雅黑" panose="020B0503020204020204" charset="-122"/>
                        <a:ea typeface="微软雅黑" panose="020B0503020204020204" charset="-122"/>
                        <a:cs typeface="NEU-BZ-S92" charset="0"/>
                      </a:endParaRPr>
                    </a:p>
                    <a:p>
                      <a:pPr indent="0" algn="ctr" fontAlgn="auto">
                        <a:lnSpc>
                          <a:spcPct val="150000"/>
                        </a:lnSpc>
                        <a:buNone/>
                      </a:pPr>
                      <a:r>
                        <a:rPr lang="en-US" sz="2100" b="0">
                          <a:solidFill>
                            <a:srgbClr val="000000"/>
                          </a:solidFill>
                          <a:uFillTx/>
                          <a:latin typeface="微软雅黑" panose="020B0503020204020204" charset="-122"/>
                          <a:ea typeface="微软雅黑" panose="020B0503020204020204" charset="-122"/>
                          <a:cs typeface="NEU-BZ-S92" charset="0"/>
                        </a:rPr>
                        <a:t>怎么办</a:t>
                      </a:r>
                      <a:endParaRPr lang="en-US" altLang="en-US" sz="2100" b="0">
                        <a:solidFill>
                          <a:srgbClr val="000000"/>
                        </a:solidFill>
                        <a:uFillTx/>
                        <a:latin typeface="微软雅黑" panose="020B0503020204020204" charset="-122"/>
                        <a:ea typeface="微软雅黑" panose="020B0503020204020204" charset="-122"/>
                        <a:cs typeface="NEU-BZ-S92" charset="0"/>
                      </a:endParaRPr>
                    </a:p>
                  </a:txBody>
                  <a:tcPr marL="0" marR="0"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100" b="0">
                          <a:solidFill>
                            <a:srgbClr val="000000"/>
                          </a:solidFill>
                          <a:uFillTx/>
                          <a:latin typeface="微软雅黑" panose="020B0503020204020204" charset="-122"/>
                          <a:ea typeface="微软雅黑" panose="020B0503020204020204" charset="-122"/>
                          <a:cs typeface="微软雅黑" panose="020B0503020204020204" charset="-122"/>
                        </a:rPr>
                        <a:t>①必须坚持马克思主义,牢固树立共产主义远大理想和中国特色社会主义共同理想,培育和践行社会主义核心价值观,不断增强意识形态领域主导权和话语权。②必须推动中华优秀传统文化创造性转化、创新性发展,继承革命文化,发展社会主义先进文化,不忘本来、吸收外来、面向未来,更好构筑中国精神、中国价值、中国力量,为人民提供精神指引。③党必须牢牢掌握意识形态工作领导权。</a:t>
                      </a:r>
                      <a:endParaRPr lang="en-US" altLang="en-US" sz="2100" b="0">
                        <a:solidFill>
                          <a:srgbClr val="000000"/>
                        </a:solidFill>
                        <a:uFillTx/>
                        <a:latin typeface="微软雅黑" panose="020B0503020204020204" charset="-122"/>
                        <a:ea typeface="微软雅黑" panose="020B0503020204020204" charset="-122"/>
                        <a:cs typeface="微软雅黑" panose="020B0503020204020204" charset="-122"/>
                      </a:endParaRPr>
                    </a:p>
                  </a:txBody>
                  <a:tcPr marL="66675" marR="66675"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503555">
                <a:tc>
                  <a:txBody>
                    <a:bodyPr/>
                    <a:lstStyle/>
                    <a:p>
                      <a:pPr indent="0" algn="ctr" fontAlgn="auto">
                        <a:lnSpc>
                          <a:spcPct val="150000"/>
                        </a:lnSpc>
                        <a:buNone/>
                      </a:pPr>
                      <a:r>
                        <a:rPr lang="en-US" sz="2100" b="0">
                          <a:solidFill>
                            <a:srgbClr val="000000"/>
                          </a:solidFill>
                          <a:uFillTx/>
                          <a:latin typeface="微软雅黑" panose="020B0503020204020204" charset="-122"/>
                          <a:ea typeface="微软雅黑" panose="020B0503020204020204" charset="-122"/>
                          <a:cs typeface="NEU-BZ-S92" charset="0"/>
                        </a:rPr>
                        <a:t>内核</a:t>
                      </a:r>
                      <a:endParaRPr lang="en-US" altLang="en-US" sz="2100" b="0">
                        <a:solidFill>
                          <a:srgbClr val="000000"/>
                        </a:solidFill>
                        <a:uFillTx/>
                        <a:latin typeface="微软雅黑" panose="020B0503020204020204" charset="-122"/>
                        <a:ea typeface="微软雅黑" panose="020B0503020204020204" charset="-122"/>
                        <a:cs typeface="NEU-BZ-S92" charset="0"/>
                      </a:endParaRPr>
                    </a:p>
                  </a:txBody>
                  <a:tcPr marL="0" marR="0"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100" b="0">
                          <a:solidFill>
                            <a:srgbClr val="000000"/>
                          </a:solidFill>
                          <a:uFillTx/>
                          <a:latin typeface="微软雅黑" panose="020B0503020204020204" charset="-122"/>
                          <a:ea typeface="微软雅黑" panose="020B0503020204020204" charset="-122"/>
                          <a:cs typeface="NEU-BZ-S92" charset="0"/>
                        </a:rPr>
                        <a:t>社会主义核心价值观</a:t>
                      </a:r>
                      <a:endParaRPr lang="en-US" altLang="en-US" sz="2100" b="0">
                        <a:solidFill>
                          <a:srgbClr val="000000"/>
                        </a:solidFill>
                        <a:uFillTx/>
                        <a:latin typeface="微软雅黑" panose="020B0503020204020204" charset="-122"/>
                        <a:ea typeface="微软雅黑" panose="020B0503020204020204" charset="-122"/>
                        <a:cs typeface="NEU-BZ-S92" charset="0"/>
                      </a:endParaRPr>
                    </a:p>
                  </a:txBody>
                  <a:tcPr marL="66675" marR="66675"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07060" y="542925"/>
            <a:ext cx="11142345" cy="737235"/>
          </a:xfrm>
          <a:prstGeom prst="rect">
            <a:avLst/>
          </a:prstGeom>
          <a:noFill/>
          <a:ln w="9525">
            <a:noFill/>
          </a:ln>
        </p:spPr>
        <p:txBody>
          <a:bodyPr wrap="square">
            <a:spAutoFit/>
          </a:bodyPr>
          <a:lstStyle/>
          <a:p>
            <a:pPr indent="0" fontAlgn="auto">
              <a:lnSpc>
                <a:spcPct val="150000"/>
              </a:lnSpc>
            </a:pPr>
            <a:r>
              <a:rPr lang="zh-CN" sz="2800" b="1">
                <a:solidFill>
                  <a:srgbClr val="FF0000"/>
                </a:solidFill>
                <a:latin typeface="微软雅黑" panose="020B0503020204020204" charset="-122"/>
                <a:ea typeface="微软雅黑" panose="020B0503020204020204" charset="-122"/>
                <a:cs typeface="微软雅黑" panose="020B0503020204020204" charset="-122"/>
              </a:rPr>
              <a:t>名师点拨        </a:t>
            </a:r>
            <a:r>
              <a:rPr lang="zh-CN" sz="2800" b="1">
                <a:solidFill>
                  <a:schemeClr val="tx1"/>
                </a:solidFill>
                <a:latin typeface="微软雅黑" panose="020B0503020204020204" charset="-122"/>
                <a:ea typeface="微软雅黑" panose="020B0503020204020204" charset="-122"/>
                <a:cs typeface="微软雅黑" panose="020B0503020204020204" charset="-122"/>
              </a:rPr>
              <a:t>图示法掌握社会主义核心价值体系 </a:t>
            </a:r>
            <a:r>
              <a:rPr lang="zh-CN" sz="2800" b="1">
                <a:solidFill>
                  <a:srgbClr val="FF0000"/>
                </a:solidFill>
                <a:latin typeface="微软雅黑" panose="020B0503020204020204" charset="-122"/>
                <a:ea typeface="微软雅黑" panose="020B0503020204020204" charset="-122"/>
                <a:cs typeface="微软雅黑" panose="020B0503020204020204" charset="-122"/>
              </a:rPr>
              <a:t>             </a:t>
            </a:r>
            <a:endParaRPr sz="2800" b="1">
              <a:latin typeface="微软雅黑" panose="020B0503020204020204" charset="-122"/>
              <a:ea typeface="微软雅黑" panose="020B0503020204020204" charset="-122"/>
              <a:cs typeface="微软雅黑" panose="020B0503020204020204" charset="-122"/>
            </a:endParaRPr>
          </a:p>
        </p:txBody>
      </p:sp>
      <p:pic>
        <p:nvPicPr>
          <p:cNvPr id="2" name="图片 1"/>
          <p:cNvPicPr>
            <a:picLocks noChangeAspect="1"/>
          </p:cNvPicPr>
          <p:nvPr/>
        </p:nvPicPr>
        <p:blipFill>
          <a:blip r:embed="rId2"/>
          <a:stretch>
            <a:fillRect/>
          </a:stretch>
        </p:blipFill>
        <p:spPr>
          <a:xfrm>
            <a:off x="1854835" y="1280160"/>
            <a:ext cx="7219950" cy="4171950"/>
          </a:xfrm>
          <a:prstGeom prst="rect">
            <a:avLst/>
          </a:prstGeom>
        </p:spPr>
      </p:pic>
      <p:pic>
        <p:nvPicPr>
          <p:cNvPr id="3" name="图片 2"/>
          <p:cNvPicPr>
            <a:picLocks noChangeAspect="1"/>
          </p:cNvPicPr>
          <p:nvPr/>
        </p:nvPicPr>
        <p:blipFill>
          <a:blip r:embed="rId2"/>
          <a:stretch>
            <a:fillRect/>
          </a:stretch>
        </p:blipFill>
        <p:spPr>
          <a:xfrm>
            <a:off x="1381125" y="1280160"/>
            <a:ext cx="7219950" cy="417195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751840" y="167640"/>
            <a:ext cx="10953750" cy="737235"/>
          </a:xfrm>
          <a:prstGeom prst="rect">
            <a:avLst/>
          </a:prstGeom>
          <a:noFill/>
          <a:ln w="9525">
            <a:noFill/>
          </a:ln>
        </p:spPr>
        <p:txBody>
          <a:bodyPr wrap="square">
            <a:spAutoFit/>
          </a:bodyPr>
          <a:lstStyle/>
          <a:p>
            <a:pPr indent="0" fontAlgn="auto">
              <a:lnSpc>
                <a:spcPct val="150000"/>
              </a:lnSpc>
            </a:pPr>
            <a:r>
              <a:rPr lang="en-US" sz="2800" b="1">
                <a:latin typeface="微软雅黑" panose="020B0503020204020204" charset="-122"/>
                <a:ea typeface="微软雅黑" panose="020B0503020204020204" charset="-122"/>
                <a:cs typeface="微软雅黑" panose="020B0503020204020204" charset="-122"/>
              </a:rPr>
              <a:t>3.党牢牢掌握意识形态工作领导权</a:t>
            </a:r>
          </a:p>
        </p:txBody>
      </p:sp>
      <p:graphicFrame>
        <p:nvGraphicFramePr>
          <p:cNvPr id="3" name="表格 2"/>
          <p:cNvGraphicFramePr/>
          <p:nvPr>
            <p:custDataLst>
              <p:tags r:id="rId1"/>
            </p:custDataLst>
          </p:nvPr>
        </p:nvGraphicFramePr>
        <p:xfrm>
          <a:off x="659447" y="904875"/>
          <a:ext cx="10874375" cy="5852160"/>
        </p:xfrm>
        <a:graphic>
          <a:graphicData uri="http://schemas.openxmlformats.org/drawingml/2006/table">
            <a:tbl>
              <a:tblPr firstRow="1" bandRow="1">
                <a:tableStyleId>{5940675A-B579-460E-94D1-54222C63F5DA}</a:tableStyleId>
              </a:tblPr>
              <a:tblGrid>
                <a:gridCol w="1146810"/>
                <a:gridCol w="9727565"/>
              </a:tblGrid>
              <a:tr h="438912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必要性</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①意识形态决定文化前进方向和发展道路,对一个政党、一个国家、一个民族的生存和发展至关重要。意识形态关乎旗帜、关乎道路、关乎国家政治安全。能否做好意识形态工作,事关党的前途命运,事关国家长治久安,事关民族凝聚力和向心力。②党牢牢掌握意识形态工作领导权,能进一步发展壮大社会主义意识形态,不断增强意识形态领域主导权和话语权,不断巩固马克思主义在意识形态领域的指导地位,巩固全党全国人民团结奋斗的共同思想基础。③面对改革发展稳定复杂局面和社会思想意识多元多样、媒体格局深刻变化,一刻也不能放松和削弱意识形态工作。</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p:nvPr>
            <p:custDataLst>
              <p:tags r:id="rId1"/>
            </p:custDataLst>
          </p:nvPr>
        </p:nvGraphicFramePr>
        <p:xfrm>
          <a:off x="713422" y="840105"/>
          <a:ext cx="10874375" cy="5852160"/>
        </p:xfrm>
        <a:graphic>
          <a:graphicData uri="http://schemas.openxmlformats.org/drawingml/2006/table">
            <a:tbl>
              <a:tblPr firstRow="1" bandRow="1">
                <a:tableStyleId>{5940675A-B579-460E-94D1-54222C63F5DA}</a:tableStyleId>
              </a:tblPr>
              <a:tblGrid>
                <a:gridCol w="1146810"/>
                <a:gridCol w="9727565"/>
              </a:tblGrid>
              <a:tr h="52451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怎么办</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①必须推进马克思主义中国化时代化大众化,使全体人民在理想信念、价值理念、道德观念上紧紧团结在一起。②必须加强理论武装,推动习近平新时代中国特色社会主义思想深入人心,凝聚民族复兴的坚定意志和磅礴力量。③必须坚持正确舆论导向,高度重视传播手段建设和创新,提高新闻舆论传播力、引导力、影响力、公信力。④加强互联网内容建设,建立网络综合治理体系,营造清朗的网络空间。⑤加强阵地建设和管理,注意区分政治原则问题、思想认识问题、学术观点问题,旗帜鲜明反对和抵制各种错误观点。</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8171180" cy="693262"/>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考点</a:t>
            </a:r>
            <a:r>
              <a:rPr lang="en-US" altLang="zh-CN" sz="3200" dirty="0">
                <a:solidFill>
                  <a:schemeClr val="bg1"/>
                </a:solidFill>
                <a:latin typeface="微软雅黑" panose="020B0503020204020204" charset="-122"/>
                <a:ea typeface="微软雅黑" panose="020B0503020204020204" charset="-122"/>
                <a:sym typeface="+mn-ea"/>
              </a:rPr>
              <a:t>4 </a:t>
            </a:r>
            <a:r>
              <a:rPr lang="zh-CN" altLang="en-US" sz="3200" dirty="0">
                <a:solidFill>
                  <a:schemeClr val="bg1"/>
                </a:solidFill>
                <a:latin typeface="微软雅黑" panose="020B0503020204020204" charset="-122"/>
                <a:ea typeface="微软雅黑" panose="020B0503020204020204" charset="-122"/>
                <a:sym typeface="+mn-ea"/>
              </a:rPr>
              <a:t> 培养担当民族复兴大任的时代新人</a:t>
            </a:r>
          </a:p>
        </p:txBody>
      </p:sp>
      <p:sp>
        <p:nvSpPr>
          <p:cNvPr id="100" name="文本框 99"/>
          <p:cNvSpPr txBox="1"/>
          <p:nvPr/>
        </p:nvSpPr>
        <p:spPr>
          <a:xfrm>
            <a:off x="587375" y="894080"/>
            <a:ext cx="11018520" cy="737235"/>
          </a:xfrm>
          <a:prstGeom prst="rect">
            <a:avLst/>
          </a:prstGeom>
          <a:noFill/>
          <a:ln w="9525">
            <a:noFill/>
          </a:ln>
        </p:spPr>
        <p:txBody>
          <a:bodyPr wrap="square">
            <a:spAutoFit/>
          </a:bodyPr>
          <a:lstStyle/>
          <a:p>
            <a:pPr indent="0" fontAlgn="auto">
              <a:lnSpc>
                <a:spcPct val="150000"/>
              </a:lnSpc>
            </a:pPr>
            <a:r>
              <a:rPr sz="2800" b="1">
                <a:latin typeface="微软雅黑" panose="020B0503020204020204" charset="-122"/>
                <a:ea typeface="微软雅黑" panose="020B0503020204020204" charset="-122"/>
                <a:cs typeface="微软雅黑" panose="020B0503020204020204" charset="-122"/>
              </a:rPr>
              <a:t>1.社会主义核心价值观</a:t>
            </a:r>
            <a:endParaRPr sz="2800">
              <a:latin typeface="微软雅黑" panose="020B0503020204020204" charset="-122"/>
              <a:ea typeface="微软雅黑" panose="020B0503020204020204" charset="-122"/>
              <a:cs typeface="微软雅黑" panose="020B0503020204020204" charset="-122"/>
            </a:endParaRPr>
          </a:p>
        </p:txBody>
      </p:sp>
      <p:graphicFrame>
        <p:nvGraphicFramePr>
          <p:cNvPr id="2" name="表格 1"/>
          <p:cNvGraphicFramePr/>
          <p:nvPr>
            <p:custDataLst>
              <p:tags r:id="rId1"/>
            </p:custDataLst>
          </p:nvPr>
        </p:nvGraphicFramePr>
        <p:xfrm>
          <a:off x="689927" y="1592580"/>
          <a:ext cx="10995025" cy="8778240"/>
        </p:xfrm>
        <a:graphic>
          <a:graphicData uri="http://schemas.openxmlformats.org/drawingml/2006/table">
            <a:tbl>
              <a:tblPr firstRow="1" bandRow="1">
                <a:tableStyleId>{5940675A-B579-460E-94D1-54222C63F5DA}</a:tableStyleId>
              </a:tblPr>
              <a:tblGrid>
                <a:gridCol w="1383030"/>
                <a:gridCol w="9611995"/>
              </a:tblGrid>
              <a:tr h="319405">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地位</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我国宪法规定:“国家倡导社会主义核心价值观。”社会主义核心价值观凝结着全体人民共同的价值追求,是当代中国精神的集中体现。</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319405">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基本内容</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①富强、民主、文明、和谐(国家层面的价值目标);②自由、平等、公正、法治 (社会层面的价值取向);③爱国、敬业、诚信、友善(公民个人层面的价值准则)。</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319405">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作用</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社会主义核心价值观的基本内容回答了我们要建设什么样的国家,建设什么样的社会,培育什么样的公民的重大问题,为培育和践行社会主义核心价值观提供了基本遵循。</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p:nvPr>
            <p:custDataLst>
              <p:tags r:id="rId1"/>
            </p:custDataLst>
          </p:nvPr>
        </p:nvGraphicFramePr>
        <p:xfrm>
          <a:off x="616902" y="450850"/>
          <a:ext cx="11055350" cy="4663440"/>
        </p:xfrm>
        <a:graphic>
          <a:graphicData uri="http://schemas.openxmlformats.org/drawingml/2006/table">
            <a:tbl>
              <a:tblPr firstRow="1" bandRow="1">
                <a:tableStyleId>{5940675A-B579-460E-94D1-54222C63F5DA}</a:tableStyleId>
              </a:tblPr>
              <a:tblGrid>
                <a:gridCol w="1415415"/>
                <a:gridCol w="9639935"/>
              </a:tblGrid>
              <a:tr h="116586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特点</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社会主义核心价值观既体现了社会主义本质要求,继承了中华优秀传统文化,也吸收了世界文明有益成果,体现了时代精神。</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16586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要求</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发展中国特色社会主义文化,培养担当民族复兴大任的时代新人,就要把培育和践行社会主义核心价值观作为凝魂聚气、强基固本的基础工程。</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33172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与社会主义核心价值体系的关系</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社会主义核心价值体系是社会主义核心价值观形成和发展的必要条件和重要载体,社会主义核心价值观是社会主义核心价值体系的内核,二者在本质上是一致的、统一的,都是建设中国特色社会主义不可或缺的重要组成部分。</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87375" y="255270"/>
            <a:ext cx="11018520" cy="737235"/>
          </a:xfrm>
          <a:prstGeom prst="rect">
            <a:avLst/>
          </a:prstGeom>
          <a:noFill/>
          <a:ln w="9525">
            <a:noFill/>
          </a:ln>
        </p:spPr>
        <p:txBody>
          <a:bodyPr wrap="square">
            <a:spAutoFit/>
          </a:bodyPr>
          <a:lstStyle/>
          <a:p>
            <a:pPr indent="0" fontAlgn="auto">
              <a:lnSpc>
                <a:spcPct val="150000"/>
              </a:lnSpc>
            </a:pPr>
            <a:r>
              <a:rPr sz="2800" b="1">
                <a:latin typeface="微软雅黑" panose="020B0503020204020204" charset="-122"/>
                <a:ea typeface="微软雅黑" panose="020B0503020204020204" charset="-122"/>
                <a:cs typeface="微软雅黑" panose="020B0503020204020204" charset="-122"/>
              </a:rPr>
              <a:t>2.培育和践行社会主义核心价值观</a:t>
            </a:r>
            <a:r>
              <a:rPr sz="2800">
                <a:latin typeface="微软雅黑" panose="020B0503020204020204" charset="-122"/>
                <a:ea typeface="微软雅黑" panose="020B0503020204020204" charset="-122"/>
                <a:cs typeface="微软雅黑" panose="020B0503020204020204" charset="-122"/>
              </a:rPr>
              <a:t> </a:t>
            </a:r>
            <a:r>
              <a:rPr sz="2800">
                <a:solidFill>
                  <a:srgbClr val="FF0000"/>
                </a:solidFill>
                <a:latin typeface="微软雅黑" panose="020B0503020204020204" charset="-122"/>
                <a:ea typeface="微软雅黑" panose="020B0503020204020204" charset="-122"/>
                <a:cs typeface="微软雅黑" panose="020B0503020204020204" charset="-122"/>
              </a:rPr>
              <a:t>[2019全国卷 Ⅱ 第40题第(2)问]</a:t>
            </a:r>
          </a:p>
        </p:txBody>
      </p:sp>
      <p:graphicFrame>
        <p:nvGraphicFramePr>
          <p:cNvPr id="3" name="表格 2"/>
          <p:cNvGraphicFramePr/>
          <p:nvPr>
            <p:custDataLst>
              <p:tags r:id="rId1"/>
            </p:custDataLst>
          </p:nvPr>
        </p:nvGraphicFramePr>
        <p:xfrm>
          <a:off x="658495" y="1069975"/>
          <a:ext cx="10946765" cy="4093845"/>
        </p:xfrm>
        <a:graphic>
          <a:graphicData uri="http://schemas.openxmlformats.org/drawingml/2006/table">
            <a:tbl>
              <a:tblPr firstRow="1" bandRow="1">
                <a:tableStyleId>{5940675A-B579-460E-94D1-54222C63F5DA}</a:tableStyleId>
              </a:tblPr>
              <a:tblGrid>
                <a:gridCol w="1576070"/>
                <a:gridCol w="9370695"/>
              </a:tblGrid>
              <a:tr h="4093845">
                <a:tc>
                  <a:txBody>
                    <a:bodyPr/>
                    <a:lstStyle/>
                    <a:p>
                      <a:pPr indent="0" algn="ctr" fontAlgn="auto">
                        <a:lnSpc>
                          <a:spcPct val="150000"/>
                        </a:lnSpc>
                        <a:buNone/>
                      </a:pPr>
                      <a:r>
                        <a:rPr lang="en-US" sz="2300" b="0">
                          <a:solidFill>
                            <a:srgbClr val="000000"/>
                          </a:solidFill>
                          <a:uFillTx/>
                          <a:latin typeface="微软雅黑" panose="020B0503020204020204" charset="-122"/>
                          <a:ea typeface="微软雅黑" panose="020B0503020204020204" charset="-122"/>
                          <a:cs typeface="NEU-BZ-S92" charset="0"/>
                        </a:rPr>
                        <a:t>必要性</a:t>
                      </a:r>
                      <a:endParaRPr lang="en-US" altLang="en-US" sz="2300" b="0">
                        <a:solidFill>
                          <a:srgbClr val="000000"/>
                        </a:solidFill>
                        <a:uFillTx/>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300" b="0">
                          <a:solidFill>
                            <a:srgbClr val="000000"/>
                          </a:solidFill>
                          <a:uFillTx/>
                          <a:latin typeface="微软雅黑" panose="020B0503020204020204" charset="-122"/>
                          <a:ea typeface="微软雅黑" panose="020B0503020204020204" charset="-122"/>
                          <a:cs typeface="微软雅黑" panose="020B0503020204020204" charset="-122"/>
                        </a:rPr>
                        <a:t>①对一个民族、一个国家来说,最持久、最深层的力量是全社会共同认可的核心价值观。核心价值观,承载着一个民族、一个国家的精神追求,体现着一个社会评判是非曲直的价值标准。②社会主义核心价值观是当代中国精神的集中体现,凝结着全体人民共同的价值追求,是我国各族人民的精神支柱,是坚持和发展中国特色社会主义的精神动力。只有大力培育和践行社会主义核心价值观,人们才能魂有定所、行有依归,同心同德为实现“两个一百年”奋斗目标和中华民族伟大复兴的中国梦而奋斗。</a:t>
                      </a:r>
                      <a:endParaRPr lang="en-US" altLang="en-US" sz="2300" b="0">
                        <a:solidFill>
                          <a:srgbClr val="000000"/>
                        </a:solidFill>
                        <a:uFillTx/>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p:nvPr>
            <p:custDataLst>
              <p:tags r:id="rId1"/>
            </p:custDataLst>
          </p:nvPr>
        </p:nvGraphicFramePr>
        <p:xfrm>
          <a:off x="312737" y="389890"/>
          <a:ext cx="11639550" cy="5786755"/>
        </p:xfrm>
        <a:graphic>
          <a:graphicData uri="http://schemas.openxmlformats.org/drawingml/2006/table">
            <a:tbl>
              <a:tblPr firstRow="1" bandRow="1">
                <a:tableStyleId>{5940675A-B579-460E-94D1-54222C63F5DA}</a:tableStyleId>
              </a:tblPr>
              <a:tblGrid>
                <a:gridCol w="1610995"/>
                <a:gridCol w="10028555"/>
              </a:tblGrid>
              <a:tr h="4735195">
                <a:tc>
                  <a:txBody>
                    <a:bodyPr/>
                    <a:lstStyle/>
                    <a:p>
                      <a:pPr indent="0" algn="ctr" fontAlgn="auto">
                        <a:lnSpc>
                          <a:spcPct val="150000"/>
                        </a:lnSpc>
                        <a:buNone/>
                      </a:pPr>
                      <a:r>
                        <a:rPr lang="en-US" sz="2300" b="0">
                          <a:solidFill>
                            <a:srgbClr val="000000"/>
                          </a:solidFill>
                          <a:uFillTx/>
                          <a:latin typeface="微软雅黑" panose="020B0503020204020204" charset="-122"/>
                          <a:ea typeface="微软雅黑" panose="020B0503020204020204" charset="-122"/>
                          <a:cs typeface="NEU-BZ-S92" charset="0"/>
                        </a:rPr>
                        <a:t>怎么办</a:t>
                      </a:r>
                      <a:endParaRPr lang="en-US" altLang="en-US" sz="2300" b="0">
                        <a:solidFill>
                          <a:srgbClr val="000000"/>
                        </a:solidFill>
                        <a:uFillTx/>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300" b="0" spc="-100">
                          <a:solidFill>
                            <a:srgbClr val="000000"/>
                          </a:solidFill>
                          <a:uFillTx/>
                          <a:latin typeface="微软雅黑" panose="020B0503020204020204" charset="-122"/>
                          <a:ea typeface="微软雅黑" panose="020B0503020204020204" charset="-122"/>
                          <a:cs typeface="微软雅黑" panose="020B0503020204020204" charset="-122"/>
                        </a:rPr>
                        <a:t>①培育和践行社会主义核心价值观必须同这个民族、这个国家的历史文化相契合,同这个民族、这个国家的人民正在进行的奋斗相结合,同这个民族、这个国家需要解决的时代问题相适应。②要强化教育引导、实践养成、制度保障,发挥社会主义核心价值观对国民教育、精神文明创建、精神文化产品创作生产传播的引领作用,把社会主义核心价值观融入社会发展各方面,转化为人们的情感认同和行为习惯。③要使社会主义核心价值观的影响像空气一样无所不在、无时不有;使社会主义核心价值观与人们日常生活紧密联系起来,在落细、落小、落实上下功夫;使社会主义核心价值观内化为人们的精神追求,外化为人们的自觉行动。④要深入挖掘中华优秀传统文化蕴含的思想观念、人文精神、道德规范,结合时代要求继承创新。</a:t>
                      </a:r>
                      <a:endParaRPr lang="en-US" altLang="en-US" sz="2300" b="0" spc="-100">
                        <a:solidFill>
                          <a:srgbClr val="000000"/>
                        </a:solidFill>
                        <a:uFillTx/>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051560">
                <a:tc>
                  <a:txBody>
                    <a:bodyPr/>
                    <a:lstStyle/>
                    <a:p>
                      <a:pPr indent="0" algn="ctr" fontAlgn="auto">
                        <a:lnSpc>
                          <a:spcPct val="150000"/>
                        </a:lnSpc>
                        <a:buNone/>
                      </a:pPr>
                      <a:r>
                        <a:rPr lang="en-US" sz="2300" b="0">
                          <a:solidFill>
                            <a:srgbClr val="000000"/>
                          </a:solidFill>
                          <a:uFillTx/>
                          <a:latin typeface="微软雅黑" panose="020B0503020204020204" charset="-122"/>
                          <a:ea typeface="微软雅黑" panose="020B0503020204020204" charset="-122"/>
                          <a:cs typeface="NEU-BZ-S92" charset="0"/>
                        </a:rPr>
                        <a:t>对青少年学生的要求</a:t>
                      </a:r>
                      <a:endParaRPr lang="en-US" altLang="en-US" sz="2300" b="0">
                        <a:solidFill>
                          <a:srgbClr val="000000"/>
                        </a:solidFill>
                        <a:uFillTx/>
                        <a:latin typeface="微软雅黑" panose="020B0503020204020204" charset="-122"/>
                        <a:ea typeface="微软雅黑" panose="020B0503020204020204" charset="-122"/>
                        <a:cs typeface="NEU-BZ-S92" charset="0"/>
                      </a:endParaRPr>
                    </a:p>
                  </a:txBody>
                  <a:tcPr marL="0" marR="0"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300" b="0">
                          <a:solidFill>
                            <a:srgbClr val="000000"/>
                          </a:solidFill>
                          <a:uFillTx/>
                          <a:latin typeface="微软雅黑" panose="020B0503020204020204" charset="-122"/>
                          <a:ea typeface="微软雅黑" panose="020B0503020204020204" charset="-122"/>
                          <a:cs typeface="微软雅黑" panose="020B0503020204020204" charset="-122"/>
                        </a:rPr>
                        <a:t>①要勤学,下得苦功夫,求得真学问;②要修德,加强道德修养,注重道德实践;③要明辨,善于明辨是非,善于决断选择。</a:t>
                      </a:r>
                      <a:endParaRPr lang="en-US" altLang="en-US" sz="2300" b="0">
                        <a:solidFill>
                          <a:srgbClr val="000000"/>
                        </a:solidFill>
                        <a:uFillTx/>
                        <a:latin typeface="微软雅黑" panose="020B0503020204020204" charset="-122"/>
                        <a:ea typeface="微软雅黑" panose="020B0503020204020204" charset="-122"/>
                        <a:cs typeface="微软雅黑" panose="020B0503020204020204" charset="-122"/>
                      </a:endParaRPr>
                    </a:p>
                  </a:txBody>
                  <a:tcPr marL="66675" marR="66675"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a:hlinkClick r:id="rId2" action="ppaction://hlinksldjump"/>
          </p:cNvPr>
          <p:cNvSpPr/>
          <p:nvPr/>
        </p:nvSpPr>
        <p:spPr>
          <a:xfrm>
            <a:off x="689450" y="2793598"/>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fontAlgn="auto">
              <a:lnSpc>
                <a:spcPct val="10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方法</a:t>
            </a:r>
            <a:r>
              <a:rPr lang="en-US" altLang="zh-CN" sz="2800" dirty="0" smtClean="0">
                <a:solidFill>
                  <a:schemeClr val="tx1">
                    <a:lumMod val="95000"/>
                    <a:lumOff val="5000"/>
                  </a:schemeClr>
                </a:solidFill>
                <a:latin typeface="微软雅黑" panose="020B0503020204020204" charset="-122"/>
                <a:ea typeface="微软雅黑" panose="020B0503020204020204" charset="-122"/>
              </a:rPr>
              <a:t>1</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评析(辨析)类试题</a:t>
            </a:r>
          </a:p>
          <a:p>
            <a:pPr fontAlgn="auto">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方法</a:t>
            </a:r>
            <a:r>
              <a:rPr lang="en-US" altLang="zh-CN" sz="2800" dirty="0" smtClean="0">
                <a:solidFill>
                  <a:schemeClr val="tx1">
                    <a:lumMod val="95000"/>
                    <a:lumOff val="5000"/>
                  </a:schemeClr>
                </a:solidFill>
                <a:latin typeface="微软雅黑" panose="020B0503020204020204" charset="-122"/>
                <a:ea typeface="微软雅黑" panose="020B0503020204020204" charset="-122"/>
              </a:rPr>
              <a:t>2  知识体系法把握</a:t>
            </a:r>
            <a:r>
              <a:rPr lang="zh-CN" altLang="en-US" sz="2800" dirty="0" smtClean="0">
                <a:solidFill>
                  <a:schemeClr val="tx1">
                    <a:lumMod val="95000"/>
                    <a:lumOff val="5000"/>
                  </a:schemeClr>
                </a:solidFill>
                <a:latin typeface="微软雅黑" panose="020B0503020204020204" charset="-122"/>
                <a:ea typeface="微软雅黑" panose="020B0503020204020204" charset="-122"/>
              </a:rPr>
              <a:t>文化</a:t>
            </a:r>
            <a:r>
              <a:rPr lang="en-US" altLang="zh-CN" sz="2800" dirty="0" smtClean="0">
                <a:solidFill>
                  <a:schemeClr val="tx1">
                    <a:lumMod val="95000"/>
                    <a:lumOff val="5000"/>
                  </a:schemeClr>
                </a:solidFill>
                <a:latin typeface="微软雅黑" panose="020B0503020204020204" charset="-122"/>
                <a:ea typeface="微软雅黑" panose="020B0503020204020204" charset="-122"/>
              </a:rPr>
              <a:t>生活脉络</a:t>
            </a:r>
          </a:p>
        </p:txBody>
      </p:sp>
      <p:sp>
        <p:nvSpPr>
          <p:cNvPr id="2" name="矩形 1">
            <a:hlinkClick r:id="" action="ppaction://noaction"/>
          </p:cNvPr>
          <p:cNvSpPr/>
          <p:nvPr/>
        </p:nvSpPr>
        <p:spPr>
          <a:xfrm>
            <a:off x="689450" y="3651703"/>
            <a:ext cx="10065636" cy="54777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gn="l" fontAlgn="auto"/>
            <a:r>
              <a:rPr lang="en-US" altLang="zh-CN" sz="2800" b="1" dirty="0">
                <a:solidFill>
                  <a:srgbClr val="DA251C"/>
                </a:solidFill>
                <a:latin typeface="微软雅黑" panose="020B0503020204020204" charset="-122"/>
                <a:ea typeface="微软雅黑" panose="020B0503020204020204" charset="-122"/>
              </a:rPr>
              <a:t>            </a:t>
            </a:r>
            <a:r>
              <a:rPr lang="zh-CN" altLang="en-US" sz="2800" b="1" dirty="0">
                <a:solidFill>
                  <a:srgbClr val="DA251C"/>
                </a:solidFill>
                <a:latin typeface="微软雅黑" panose="020B0503020204020204" charset="-122"/>
                <a:ea typeface="微软雅黑" panose="020B0503020204020204" charset="-122"/>
              </a:rPr>
              <a:t>析热点</a:t>
            </a:r>
            <a:r>
              <a:rPr lang="en-US" altLang="zh-CN" sz="2800" b="1" dirty="0">
                <a:solidFill>
                  <a:srgbClr val="DA251C"/>
                </a:solidFill>
                <a:latin typeface="微软雅黑" panose="020B0503020204020204" charset="-122"/>
                <a:ea typeface="微软雅黑" panose="020B0503020204020204" charset="-122"/>
              </a:rPr>
              <a:t>·</a:t>
            </a:r>
            <a:r>
              <a:rPr lang="zh-CN" altLang="en-US" sz="2800" b="1" dirty="0">
                <a:solidFill>
                  <a:srgbClr val="DA251C"/>
                </a:solidFill>
                <a:latin typeface="微软雅黑" panose="020B0503020204020204" charset="-122"/>
                <a:ea typeface="微软雅黑" panose="020B0503020204020204" charset="-122"/>
              </a:rPr>
              <a:t>时政解读</a:t>
            </a:r>
          </a:p>
        </p:txBody>
      </p:sp>
      <p:sp>
        <p:nvSpPr>
          <p:cNvPr id="4" name="矩形 3">
            <a:hlinkClick r:id="rId2" action="ppaction://hlinksldjump"/>
          </p:cNvPr>
          <p:cNvSpPr/>
          <p:nvPr/>
        </p:nvSpPr>
        <p:spPr>
          <a:xfrm>
            <a:off x="689450" y="4276323"/>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fontAlgn="auto">
              <a:lnSpc>
                <a:spcPct val="10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热点    中国北斗折射中国科技创新的不竭动力</a:t>
            </a:r>
          </a:p>
        </p:txBody>
      </p:sp>
      <p:sp>
        <p:nvSpPr>
          <p:cNvPr id="5" name="矩形 4">
            <a:hlinkClick r:id="" action="ppaction://noaction"/>
          </p:cNvPr>
          <p:cNvSpPr/>
          <p:nvPr/>
        </p:nvSpPr>
        <p:spPr>
          <a:xfrm>
            <a:off x="689450" y="1295853"/>
            <a:ext cx="10065636" cy="54777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b="1" dirty="0">
                <a:solidFill>
                  <a:srgbClr val="DA251C"/>
                </a:solidFill>
                <a:latin typeface="微软雅黑" panose="020B0503020204020204" charset="-122"/>
                <a:ea typeface="微软雅黑" panose="020B0503020204020204" charset="-122"/>
              </a:rPr>
              <a:t>高分帮</a:t>
            </a:r>
            <a:r>
              <a:rPr lang="en-US" altLang="zh-CN" sz="2800" b="1" dirty="0">
                <a:solidFill>
                  <a:srgbClr val="DA251C"/>
                </a:solidFill>
                <a:latin typeface="微软雅黑" panose="020B0503020204020204" charset="-122"/>
                <a:ea typeface="微软雅黑" panose="020B0503020204020204" charset="-122"/>
              </a:rPr>
              <a:t>·“</a:t>
            </a:r>
            <a:r>
              <a:rPr lang="zh-CN" altLang="en-US" sz="2800" b="1" dirty="0">
                <a:solidFill>
                  <a:srgbClr val="DA251C"/>
                </a:solidFill>
                <a:latin typeface="微软雅黑" panose="020B0503020204020204" charset="-122"/>
                <a:ea typeface="微软雅黑" panose="020B0503020204020204" charset="-122"/>
              </a:rPr>
              <a:t>双一流</a:t>
            </a:r>
            <a:r>
              <a:rPr lang="en-US" altLang="zh-CN" sz="2800" b="1" dirty="0">
                <a:solidFill>
                  <a:srgbClr val="DA251C"/>
                </a:solidFill>
                <a:latin typeface="微软雅黑" panose="020B0503020204020204" charset="-122"/>
                <a:ea typeface="微软雅黑" panose="020B0503020204020204" charset="-122"/>
              </a:rPr>
              <a:t>”</a:t>
            </a:r>
            <a:r>
              <a:rPr lang="zh-CN" altLang="en-US" sz="2800" b="1" dirty="0">
                <a:solidFill>
                  <a:srgbClr val="DA251C"/>
                </a:solidFill>
                <a:latin typeface="微软雅黑" panose="020B0503020204020204" charset="-122"/>
                <a:ea typeface="微软雅黑" panose="020B0503020204020204" charset="-122"/>
              </a:rPr>
              <a:t>名校冲刺</a:t>
            </a:r>
          </a:p>
        </p:txBody>
      </p:sp>
      <p:sp>
        <p:nvSpPr>
          <p:cNvPr id="6" name="矩形 5">
            <a:hlinkClick r:id="" action="ppaction://noaction"/>
          </p:cNvPr>
          <p:cNvSpPr/>
          <p:nvPr/>
        </p:nvSpPr>
        <p:spPr>
          <a:xfrm>
            <a:off x="920590" y="1920693"/>
            <a:ext cx="10065636" cy="54777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gn="l"/>
            <a:r>
              <a:rPr lang="en-US" altLang="zh-CN" sz="2800" b="1" dirty="0">
                <a:solidFill>
                  <a:srgbClr val="DA251C"/>
                </a:solidFill>
                <a:latin typeface="微软雅黑" panose="020B0503020204020204" charset="-122"/>
                <a:ea typeface="微软雅黑" panose="020B0503020204020204" charset="-122"/>
              </a:rPr>
              <a:t>          </a:t>
            </a:r>
            <a:r>
              <a:rPr lang="zh-CN" altLang="en-US" sz="2800" b="1" dirty="0">
                <a:solidFill>
                  <a:srgbClr val="DA251C"/>
                </a:solidFill>
                <a:latin typeface="微软雅黑" panose="020B0503020204020204" charset="-122"/>
                <a:ea typeface="微软雅黑" panose="020B0503020204020204" charset="-122"/>
              </a:rPr>
              <a:t>通方法</a:t>
            </a:r>
            <a:r>
              <a:rPr lang="en-US" altLang="zh-CN" sz="2800" b="1" dirty="0">
                <a:solidFill>
                  <a:srgbClr val="DA251C"/>
                </a:solidFill>
                <a:latin typeface="微软雅黑" panose="020B0503020204020204" charset="-122"/>
                <a:ea typeface="微软雅黑" panose="020B0503020204020204" charset="-122"/>
              </a:rPr>
              <a:t>·</a:t>
            </a:r>
            <a:r>
              <a:rPr lang="zh-CN" altLang="en-US" sz="2800" b="1" dirty="0">
                <a:solidFill>
                  <a:srgbClr val="DA251C"/>
                </a:solidFill>
                <a:latin typeface="微软雅黑" panose="020B0503020204020204" charset="-122"/>
                <a:ea typeface="微软雅黑" panose="020B0503020204020204" charset="-122"/>
              </a:rPr>
              <a:t>解题指导</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78790" y="182245"/>
            <a:ext cx="11041380" cy="5908040"/>
          </a:xfrm>
          <a:prstGeom prst="rect">
            <a:avLst/>
          </a:prstGeom>
          <a:noFill/>
          <a:ln w="9525">
            <a:noFill/>
          </a:ln>
        </p:spPr>
        <p:txBody>
          <a:bodyPr wrap="square">
            <a:spAutoFit/>
          </a:bodyPr>
          <a:lstStyle/>
          <a:p>
            <a:pPr indent="0" fontAlgn="auto">
              <a:lnSpc>
                <a:spcPct val="150000"/>
              </a:lnSpc>
            </a:pPr>
            <a:r>
              <a:rPr lang="zh-CN" sz="2800" b="1">
                <a:solidFill>
                  <a:srgbClr val="FF0000"/>
                </a:solidFill>
                <a:latin typeface="微软雅黑" panose="020B0503020204020204" charset="-122"/>
                <a:ea typeface="微软雅黑" panose="020B0503020204020204" charset="-122"/>
                <a:cs typeface="微软雅黑" panose="020B0503020204020204" charset="-122"/>
              </a:rPr>
              <a:t>名师点拨       </a:t>
            </a:r>
          </a:p>
          <a:p>
            <a:pPr indent="0" fontAlgn="auto">
              <a:lnSpc>
                <a:spcPct val="150000"/>
              </a:lnSpc>
            </a:pPr>
            <a:r>
              <a:rPr lang="zh-CN" sz="2800" b="1">
                <a:solidFill>
                  <a:schemeClr val="tx1"/>
                </a:solidFill>
                <a:latin typeface="微软雅黑" panose="020B0503020204020204" charset="-122"/>
                <a:ea typeface="微软雅黑" panose="020B0503020204020204" charset="-122"/>
                <a:cs typeface="微软雅黑" panose="020B0503020204020204" charset="-122"/>
              </a:rPr>
              <a:t>1.正确理解培育和践行社会主义核心价值观是凝魂聚气、强基固本的基础工程</a:t>
            </a:r>
          </a:p>
          <a:p>
            <a:pPr indent="0" fontAlgn="auto">
              <a:lnSpc>
                <a:spcPct val="150000"/>
              </a:lnSpc>
            </a:pPr>
            <a:r>
              <a:rPr lang="zh-CN" sz="2800">
                <a:solidFill>
                  <a:schemeClr val="tx1"/>
                </a:solidFill>
                <a:latin typeface="微软雅黑" panose="020B0503020204020204" charset="-122"/>
                <a:ea typeface="微软雅黑" panose="020B0503020204020204" charset="-122"/>
                <a:cs typeface="微软雅黑" panose="020B0503020204020204" charset="-122"/>
              </a:rPr>
              <a:t>(1)社会主义核心价值观凝结着全体人民共同的价值追求,是当代中国精神的集中体现,它既体现了社会主义本质要求,继承了中华优秀传统文化,也吸收了世界文明有益成果,体现了时代精神。</a:t>
            </a:r>
          </a:p>
          <a:p>
            <a:pPr indent="0" fontAlgn="auto">
              <a:lnSpc>
                <a:spcPct val="150000"/>
              </a:lnSpc>
            </a:pPr>
            <a:r>
              <a:rPr lang="zh-CN" sz="2800">
                <a:solidFill>
                  <a:schemeClr val="tx1"/>
                </a:solidFill>
                <a:latin typeface="微软雅黑" panose="020B0503020204020204" charset="-122"/>
                <a:ea typeface="微软雅黑" panose="020B0503020204020204" charset="-122"/>
                <a:cs typeface="微软雅黑" panose="020B0503020204020204" charset="-122"/>
              </a:rPr>
              <a:t>(2)对一个民族,一个国家来说,最持久、最深层的力量是全社会共同认可的核心价值观。一个国家的文化软实力,从根本上说,取决于其核心价值观的生命力、凝聚力和感召力。</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78790" y="218440"/>
            <a:ext cx="11150600" cy="5908040"/>
          </a:xfrm>
          <a:prstGeom prst="rect">
            <a:avLst/>
          </a:prstGeom>
          <a:noFill/>
          <a:ln w="9525">
            <a:noFill/>
          </a:ln>
        </p:spPr>
        <p:txBody>
          <a:bodyPr wrap="square">
            <a:spAutoFit/>
          </a:bodyPr>
          <a:lstStyle/>
          <a:p>
            <a:pPr indent="0" fontAlgn="auto">
              <a:lnSpc>
                <a:spcPct val="150000"/>
              </a:lnSpc>
            </a:pPr>
            <a:r>
              <a:rPr lang="zh-CN" sz="2800">
                <a:solidFill>
                  <a:schemeClr val="tx1"/>
                </a:solidFill>
                <a:latin typeface="微软雅黑" panose="020B0503020204020204" charset="-122"/>
                <a:ea typeface="微软雅黑" panose="020B0503020204020204" charset="-122"/>
                <a:cs typeface="微软雅黑" panose="020B0503020204020204" charset="-122"/>
              </a:rPr>
              <a:t>(3)社会主义核心价值观的基本内容回答了我们要建设什么样的国家,建设什么样的社会,培育什么样的公民的重大问题,为培育和践行社会主义核心价值观提供了基本遵循。</a:t>
            </a:r>
          </a:p>
          <a:p>
            <a:pPr indent="0" fontAlgn="auto">
              <a:lnSpc>
                <a:spcPct val="150000"/>
              </a:lnSpc>
            </a:pPr>
            <a:r>
              <a:rPr lang="zh-CN" sz="2800">
                <a:solidFill>
                  <a:schemeClr val="tx1"/>
                </a:solidFill>
                <a:latin typeface="微软雅黑" panose="020B0503020204020204" charset="-122"/>
                <a:ea typeface="微软雅黑" panose="020B0503020204020204" charset="-122"/>
                <a:cs typeface="微软雅黑" panose="020B0503020204020204" charset="-122"/>
              </a:rPr>
              <a:t>(4)发展中国特色社会主义文化,培养担当民族复兴大任的时代新人,就要把培育和践行社会主义核心价值观作为凝魂聚气、强基固本的基础工程。</a:t>
            </a:r>
          </a:p>
          <a:p>
            <a:pPr indent="0" fontAlgn="auto">
              <a:lnSpc>
                <a:spcPct val="150000"/>
              </a:lnSpc>
            </a:pPr>
            <a:r>
              <a:rPr lang="zh-CN" sz="2800" b="1">
                <a:solidFill>
                  <a:schemeClr val="tx1"/>
                </a:solidFill>
                <a:latin typeface="微软雅黑" panose="020B0503020204020204" charset="-122"/>
                <a:ea typeface="微软雅黑" panose="020B0503020204020204" charset="-122"/>
                <a:cs typeface="微软雅黑" panose="020B0503020204020204" charset="-122"/>
              </a:rPr>
              <a:t>2. 社会主义核心价值观与中华优秀传统文化的关系</a:t>
            </a:r>
          </a:p>
          <a:p>
            <a:pPr indent="0" fontAlgn="auto">
              <a:lnSpc>
                <a:spcPct val="150000"/>
              </a:lnSpc>
            </a:pPr>
            <a:r>
              <a:rPr lang="zh-CN" sz="2800">
                <a:solidFill>
                  <a:schemeClr val="tx1"/>
                </a:solidFill>
                <a:latin typeface="微软雅黑" panose="020B0503020204020204" charset="-122"/>
                <a:ea typeface="微软雅黑" panose="020B0503020204020204" charset="-122"/>
                <a:cs typeface="微软雅黑" panose="020B0503020204020204" charset="-122"/>
              </a:rPr>
              <a:t>(1)中华优秀传统文化是滋养社会主义核心价值观的重要源泉。社会主义核心价值观来自中华优秀传统文化的丰厚滋养,是在吸收中华优秀传</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20700" y="412750"/>
            <a:ext cx="11150600" cy="4615815"/>
          </a:xfrm>
          <a:prstGeom prst="rect">
            <a:avLst/>
          </a:prstGeom>
          <a:noFill/>
          <a:ln w="9525">
            <a:noFill/>
          </a:ln>
        </p:spPr>
        <p:txBody>
          <a:bodyPr wrap="square">
            <a:spAutoFit/>
          </a:bodyPr>
          <a:lstStyle/>
          <a:p>
            <a:pPr indent="0" fontAlgn="auto">
              <a:lnSpc>
                <a:spcPct val="150000"/>
              </a:lnSpc>
            </a:pPr>
            <a:r>
              <a:rPr lang="zh-CN" sz="2800">
                <a:solidFill>
                  <a:schemeClr val="tx1"/>
                </a:solidFill>
                <a:latin typeface="微软雅黑" panose="020B0503020204020204" charset="-122"/>
                <a:ea typeface="微软雅黑" panose="020B0503020204020204" charset="-122"/>
                <a:cs typeface="微软雅黑" panose="020B0503020204020204" charset="-122"/>
              </a:rPr>
              <a:t>统文化丰富营养的基础上逐步形成和发展完善的,是对中华优秀传统文化的继承和发展。</a:t>
            </a:r>
          </a:p>
          <a:p>
            <a:pPr indent="0" fontAlgn="auto">
              <a:lnSpc>
                <a:spcPct val="150000"/>
              </a:lnSpc>
            </a:pPr>
            <a:r>
              <a:rPr lang="zh-CN" sz="2800">
                <a:solidFill>
                  <a:schemeClr val="tx1"/>
                </a:solidFill>
                <a:latin typeface="微软雅黑" panose="020B0503020204020204" charset="-122"/>
                <a:ea typeface="微软雅黑" panose="020B0503020204020204" charset="-122"/>
                <a:cs typeface="微软雅黑" panose="020B0503020204020204" charset="-122"/>
              </a:rPr>
              <a:t>(2)社会主义核心价值观既植根于中华优秀传统文化的沃土,又具有当代中国特色。</a:t>
            </a:r>
          </a:p>
          <a:p>
            <a:pPr indent="0" fontAlgn="auto">
              <a:lnSpc>
                <a:spcPct val="150000"/>
              </a:lnSpc>
            </a:pPr>
            <a:r>
              <a:rPr lang="zh-CN" sz="2800">
                <a:solidFill>
                  <a:schemeClr val="tx1"/>
                </a:solidFill>
                <a:latin typeface="微软雅黑" panose="020B0503020204020204" charset="-122"/>
                <a:ea typeface="微软雅黑" panose="020B0503020204020204" charset="-122"/>
                <a:cs typeface="微软雅黑" panose="020B0503020204020204" charset="-122"/>
              </a:rPr>
              <a:t>(3)中华优秀传统文化已成为中华民族的精神基因,培育和践行社会主义核心价值观,要深入挖掘中华优秀传统文化蕴含的思想观念、人文精神、</a:t>
            </a:r>
            <a:r>
              <a:rPr lang="zh-CN" sz="2800" spc="-100">
                <a:solidFill>
                  <a:schemeClr val="tx1"/>
                </a:solidFill>
                <a:uFillTx/>
                <a:latin typeface="微软雅黑" panose="020B0503020204020204" charset="-122"/>
                <a:ea typeface="微软雅黑" panose="020B0503020204020204" charset="-122"/>
                <a:cs typeface="微软雅黑" panose="020B0503020204020204" charset="-122"/>
              </a:rPr>
              <a:t>道德规范,结合时代要求进行创新,让中华文化展现出永久魅力与时代风采。</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19125" y="410210"/>
            <a:ext cx="10953750" cy="737235"/>
          </a:xfrm>
          <a:prstGeom prst="rect">
            <a:avLst/>
          </a:prstGeom>
          <a:noFill/>
          <a:ln w="9525">
            <a:noFill/>
          </a:ln>
        </p:spPr>
        <p:txBody>
          <a:bodyPr wrap="square">
            <a:spAutoFit/>
          </a:bodyPr>
          <a:lstStyle/>
          <a:p>
            <a:pPr indent="0" fontAlgn="auto">
              <a:lnSpc>
                <a:spcPct val="150000"/>
              </a:lnSpc>
            </a:pPr>
            <a:r>
              <a:rPr lang="zh-CN" sz="2800" b="1">
                <a:latin typeface="微软雅黑" panose="020B0503020204020204" charset="-122"/>
                <a:ea typeface="微软雅黑" panose="020B0503020204020204" charset="-122"/>
                <a:cs typeface="微软雅黑" panose="020B0503020204020204" charset="-122"/>
                <a:sym typeface="+mn-ea"/>
              </a:rPr>
              <a:t>3.筑牢理想信念之基</a:t>
            </a:r>
            <a:endParaRPr lang="zh-CN" sz="2800">
              <a:latin typeface="微软雅黑" panose="020B0503020204020204" charset="-122"/>
              <a:ea typeface="微软雅黑" panose="020B0503020204020204" charset="-122"/>
              <a:cs typeface="微软雅黑" panose="020B0503020204020204" charset="-122"/>
            </a:endParaRPr>
          </a:p>
        </p:txBody>
      </p:sp>
      <p:graphicFrame>
        <p:nvGraphicFramePr>
          <p:cNvPr id="2" name="表格 1"/>
          <p:cNvGraphicFramePr/>
          <p:nvPr>
            <p:custDataLst>
              <p:tags r:id="rId1"/>
            </p:custDataLst>
          </p:nvPr>
        </p:nvGraphicFramePr>
        <p:xfrm>
          <a:off x="761365" y="1315720"/>
          <a:ext cx="10838815" cy="3438525"/>
        </p:xfrm>
        <a:graphic>
          <a:graphicData uri="http://schemas.openxmlformats.org/drawingml/2006/table">
            <a:tbl>
              <a:tblPr firstRow="1" bandRow="1">
                <a:tableStyleId>{5940675A-B579-460E-94D1-54222C63F5DA}</a:tableStyleId>
              </a:tblPr>
              <a:tblGrid>
                <a:gridCol w="779780"/>
                <a:gridCol w="10059035"/>
              </a:tblGrid>
              <a:tr h="695325">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原因</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人民有信仰,国家有力量,民族有希望。</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085975">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要求</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①开展理想信念教育,必须推动理想信念教育常态化、制度化,深化中国特色社会主义和中国梦宣传教育,弘扬民族精神和时代精神,加强爱国主义、集体主义、社会主义教育,引导人们坚定共产主义远大理想和中国特色社会主义共同理想。②开展理想信念教育,必须坚持学而信、学而思、学而行,把学习成果转化为坚定的意志和自觉的行动;脚踏实地,坚持为人民利益不懈奋斗。</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19125" y="0"/>
            <a:ext cx="10953750" cy="737235"/>
          </a:xfrm>
          <a:prstGeom prst="rect">
            <a:avLst/>
          </a:prstGeom>
          <a:noFill/>
          <a:ln w="9525">
            <a:noFill/>
          </a:ln>
        </p:spPr>
        <p:txBody>
          <a:bodyPr wrap="square">
            <a:spAutoFit/>
          </a:bodyPr>
          <a:lstStyle/>
          <a:p>
            <a:pPr indent="0" fontAlgn="auto">
              <a:lnSpc>
                <a:spcPct val="150000"/>
              </a:lnSpc>
            </a:pPr>
            <a:r>
              <a:rPr lang="zh-CN" sz="2800" b="1">
                <a:latin typeface="微软雅黑" panose="020B0503020204020204" charset="-122"/>
                <a:ea typeface="微软雅黑" panose="020B0503020204020204" charset="-122"/>
                <a:cs typeface="微软雅黑" panose="020B0503020204020204" charset="-122"/>
                <a:sym typeface="+mn-ea"/>
              </a:rPr>
              <a:t>4.加强思想道德建设 </a:t>
            </a: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[2020全国卷Ⅱ第19题]</a:t>
            </a:r>
          </a:p>
        </p:txBody>
      </p:sp>
      <p:graphicFrame>
        <p:nvGraphicFramePr>
          <p:cNvPr id="3" name="表格 2"/>
          <p:cNvGraphicFramePr/>
          <p:nvPr>
            <p:custDataLst>
              <p:tags r:id="rId1"/>
            </p:custDataLst>
          </p:nvPr>
        </p:nvGraphicFramePr>
        <p:xfrm>
          <a:off x="712470" y="683260"/>
          <a:ext cx="10912475" cy="6035040"/>
        </p:xfrm>
        <a:graphic>
          <a:graphicData uri="http://schemas.openxmlformats.org/drawingml/2006/table">
            <a:tbl>
              <a:tblPr firstRow="1" bandRow="1">
                <a:tableStyleId>{5940675A-B579-460E-94D1-54222C63F5DA}</a:tableStyleId>
              </a:tblPr>
              <a:tblGrid>
                <a:gridCol w="1434465"/>
                <a:gridCol w="9478010"/>
              </a:tblGrid>
              <a:tr h="54864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重要任务</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筑牢理想信念之基,培养担当民族复兴大任的时代新人。</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548640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怎么办</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①要深入实施公民道德建设工程,推进社会公德、职业道德、家庭美德、个人品德建设。②要加强和改进思想政治工作,深化群众性精神文明创建活动。③要弘扬科学精神,普及科学知识,开展移风易俗、弘扬时代新风行动,抵制腐朽落后文化侵蚀;要提高全民科学素养,在全社会形成崇尚科学、鼓励创新、反对迷信和伪科学的良好氛围。④要推进诚信建设和志愿服务制度化,强化社会责任意识、规则意识、奉献意识。要大力弘扬中华民族重信守诺的传统美德,培育现代诚信文化,提高全社会诚信水平;大力倡导雷锋精神,弘扬奉献、友爱、互助、进步的志愿精神。⑤必须脚踏实地、不尚空谈、重在行动,从我做起、从现在做起、从点滴小事做起。</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75310" y="404495"/>
            <a:ext cx="10991850" cy="5908040"/>
          </a:xfrm>
          <a:prstGeom prst="rect">
            <a:avLst/>
          </a:prstGeom>
          <a:noFill/>
          <a:ln w="9525">
            <a:noFill/>
          </a:ln>
        </p:spPr>
        <p:txBody>
          <a:bodyPr wrap="square">
            <a:spAutoFit/>
          </a:bodyPr>
          <a:lstStyle/>
          <a:p>
            <a:pPr indent="0" fontAlgn="auto">
              <a:lnSpc>
                <a:spcPct val="150000"/>
              </a:lnSpc>
            </a:pPr>
            <a:r>
              <a:rPr lang="zh-CN" sz="2800" b="1">
                <a:solidFill>
                  <a:srgbClr val="FF0000"/>
                </a:solidFill>
                <a:latin typeface="微软雅黑" panose="020B0503020204020204" charset="-122"/>
                <a:ea typeface="微软雅黑" panose="020B0503020204020204" charset="-122"/>
                <a:cs typeface="微软雅黑" panose="020B0503020204020204" charset="-122"/>
              </a:rPr>
              <a:t>名师点拨       </a:t>
            </a:r>
            <a:r>
              <a:rPr lang="zh-CN" sz="2800" b="1">
                <a:solidFill>
                  <a:schemeClr val="tx1"/>
                </a:solidFill>
                <a:latin typeface="微软雅黑" panose="020B0503020204020204" charset="-122"/>
                <a:ea typeface="微软雅黑" panose="020B0503020204020204" charset="-122"/>
                <a:cs typeface="微软雅黑" panose="020B0503020204020204" charset="-122"/>
              </a:rPr>
              <a:t>青年学生如何成为担当民族复兴大任的时代新人</a:t>
            </a:r>
          </a:p>
          <a:p>
            <a:pPr indent="0" algn="just" fontAlgn="auto">
              <a:lnSpc>
                <a:spcPct val="150000"/>
              </a:lnSpc>
            </a:pPr>
            <a:r>
              <a:rPr lang="zh-CN" sz="2800">
                <a:solidFill>
                  <a:schemeClr val="tx1"/>
                </a:solidFill>
                <a:latin typeface="微软雅黑" panose="020B0503020204020204" charset="-122"/>
                <a:ea typeface="微软雅黑" panose="020B0503020204020204" charset="-122"/>
                <a:cs typeface="微软雅黑" panose="020B0503020204020204" charset="-122"/>
              </a:rPr>
              <a:t>1.要坚持社会主义核心价值体系,培育和践行社会主义核心价值观,使核心价值观内化于心,外化于行。</a:t>
            </a:r>
          </a:p>
          <a:p>
            <a:pPr indent="0" algn="just" fontAlgn="auto">
              <a:lnSpc>
                <a:spcPct val="150000"/>
              </a:lnSpc>
            </a:pPr>
            <a:r>
              <a:rPr lang="zh-CN" sz="2800">
                <a:solidFill>
                  <a:schemeClr val="tx1"/>
                </a:solidFill>
                <a:latin typeface="微软雅黑" panose="020B0503020204020204" charset="-122"/>
                <a:ea typeface="微软雅黑" panose="020B0503020204020204" charset="-122"/>
                <a:cs typeface="微软雅黑" panose="020B0503020204020204" charset="-122"/>
              </a:rPr>
              <a:t>2.要坚定理想信念,坚持学而信、学而思、学而行,把学习成果转化为坚定意志和自觉行动。</a:t>
            </a:r>
          </a:p>
          <a:p>
            <a:pPr indent="0" algn="just" fontAlgn="auto">
              <a:lnSpc>
                <a:spcPct val="150000"/>
              </a:lnSpc>
            </a:pPr>
            <a:r>
              <a:rPr lang="zh-CN" sz="2800">
                <a:solidFill>
                  <a:schemeClr val="tx1"/>
                </a:solidFill>
                <a:latin typeface="微软雅黑" panose="020B0503020204020204" charset="-122"/>
                <a:ea typeface="微软雅黑" panose="020B0503020204020204" charset="-122"/>
                <a:cs typeface="微软雅黑" panose="020B0503020204020204" charset="-122"/>
              </a:rPr>
              <a:t>3.要加强思想道德修养和科学素养,不断提高自己的思想觉悟、道德水准和文明素养。</a:t>
            </a:r>
          </a:p>
          <a:p>
            <a:pPr indent="0" algn="just" fontAlgn="auto">
              <a:lnSpc>
                <a:spcPct val="150000"/>
              </a:lnSpc>
            </a:pPr>
            <a:r>
              <a:rPr lang="zh-CN" sz="2800">
                <a:solidFill>
                  <a:schemeClr val="tx1"/>
                </a:solidFill>
                <a:latin typeface="微软雅黑" panose="020B0503020204020204" charset="-122"/>
                <a:ea typeface="微软雅黑" panose="020B0503020204020204" charset="-122"/>
                <a:cs typeface="微软雅黑" panose="020B0503020204020204" charset="-122"/>
              </a:rPr>
              <a:t>4.必须脚踏实地、不尚空谈、重在行动,从我做起,从现在做起,从点滴小事做起。</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87375" y="0"/>
            <a:ext cx="11018520" cy="737235"/>
          </a:xfrm>
          <a:prstGeom prst="rect">
            <a:avLst/>
          </a:prstGeom>
          <a:noFill/>
          <a:ln w="9525">
            <a:noFill/>
          </a:ln>
        </p:spPr>
        <p:txBody>
          <a:bodyPr wrap="square">
            <a:spAutoFit/>
          </a:bodyPr>
          <a:lstStyle/>
          <a:p>
            <a:pPr indent="0" fontAlgn="auto">
              <a:lnSpc>
                <a:spcPct val="150000"/>
              </a:lnSpc>
            </a:pPr>
            <a:r>
              <a:rPr sz="2800" b="1">
                <a:latin typeface="微软雅黑" panose="020B0503020204020204" charset="-122"/>
                <a:ea typeface="微软雅黑" panose="020B0503020204020204" charset="-122"/>
                <a:cs typeface="微软雅黑" panose="020B0503020204020204" charset="-122"/>
              </a:rPr>
              <a:t>5.科学素养与思想道德修养</a:t>
            </a:r>
          </a:p>
        </p:txBody>
      </p:sp>
      <p:graphicFrame>
        <p:nvGraphicFramePr>
          <p:cNvPr id="2" name="表格 1"/>
          <p:cNvGraphicFramePr/>
          <p:nvPr>
            <p:custDataLst>
              <p:tags r:id="rId1"/>
            </p:custDataLst>
          </p:nvPr>
        </p:nvGraphicFramePr>
        <p:xfrm>
          <a:off x="579120" y="657225"/>
          <a:ext cx="11142980" cy="6054725"/>
        </p:xfrm>
        <a:graphic>
          <a:graphicData uri="http://schemas.openxmlformats.org/drawingml/2006/table">
            <a:tbl>
              <a:tblPr firstRow="1" bandRow="1">
                <a:tableStyleId>{5940675A-B579-460E-94D1-54222C63F5DA}</a:tableStyleId>
              </a:tblPr>
              <a:tblGrid>
                <a:gridCol w="450215"/>
                <a:gridCol w="956945"/>
                <a:gridCol w="4175125"/>
                <a:gridCol w="5560695"/>
              </a:tblGrid>
              <a:tr h="550545">
                <a:tc gridSpan="2">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比较</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科学素养</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思想道德修养</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753360">
                <a:tc rowSpan="3">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区别</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含义</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人们在科学知识、文史知识、艺术欣赏等方面自我教育、自我提高的过程。</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人们通过自省、自律等方式,不断提高思想道德认识、思想道德判断水平,陶冶思想道德情感,养成良好行为习惯,形成正确的世界观、人生观、价值观,树立崇高理想的过程。</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101090">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内容</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学习自然科学、社会科学知识,用科学文化知识武装自己。</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养成良好行为习惯,形成正确的世界观、人生观、价值观,树立崇高理想。</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421005">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方式</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自我教育、自我提高</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自省、自律</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101090">
                <a:tc gridSpan="2">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联系</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c gridSpan="2">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二者是相互促进的统一关系,良好的科学素养能够促进思想道德修养;加强思想道德修养,能够促进科学素养。</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5483316" y="1035503"/>
            <a:ext cx="6487885" cy="4354285"/>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nSpc>
                <a:spcPct val="150000"/>
              </a:lnSpc>
            </a:pPr>
            <a:r>
              <a:rPr lang="zh-CN" altLang="en-US" sz="2800" dirty="0">
                <a:solidFill>
                  <a:schemeClr val="tx1">
                    <a:lumMod val="95000"/>
                    <a:lumOff val="5000"/>
                  </a:schemeClr>
                </a:solidFill>
                <a:latin typeface="微软雅黑" panose="020B0503020204020204" charset="-122"/>
                <a:ea typeface="微软雅黑" panose="020B0503020204020204" charset="-122"/>
              </a:rPr>
              <a:t>考法</a:t>
            </a:r>
            <a:r>
              <a:rPr lang="en-US" altLang="zh-CN" sz="2800" dirty="0">
                <a:solidFill>
                  <a:schemeClr val="tx1">
                    <a:lumMod val="95000"/>
                    <a:lumOff val="5000"/>
                  </a:schemeClr>
                </a:solidFill>
                <a:latin typeface="微软雅黑" panose="020B0503020204020204" charset="-122"/>
                <a:ea typeface="微软雅黑" panose="020B0503020204020204" charset="-122"/>
              </a:rPr>
              <a:t>1   </a:t>
            </a:r>
            <a:r>
              <a:rPr lang="zh-CN" altLang="en-US" sz="2800" dirty="0">
                <a:solidFill>
                  <a:schemeClr val="tx1">
                    <a:lumMod val="95000"/>
                    <a:lumOff val="5000"/>
                  </a:schemeClr>
                </a:solidFill>
                <a:latin typeface="微软雅黑" panose="020B0503020204020204" charset="-122"/>
                <a:ea typeface="微软雅黑" panose="020B0503020204020204" charset="-122"/>
              </a:rPr>
              <a:t>坚定文化自信</a:t>
            </a:r>
          </a:p>
          <a:p>
            <a:pPr>
              <a:lnSpc>
                <a:spcPct val="150000"/>
              </a:lnSpc>
            </a:pPr>
            <a:r>
              <a:rPr lang="zh-CN" altLang="en-US" sz="2800" dirty="0">
                <a:solidFill>
                  <a:schemeClr val="tx1">
                    <a:lumMod val="95000"/>
                    <a:lumOff val="5000"/>
                  </a:schemeClr>
                </a:solidFill>
                <a:latin typeface="微软雅黑" panose="020B0503020204020204" charset="-122"/>
                <a:ea typeface="微软雅黑" panose="020B0503020204020204" charset="-122"/>
              </a:rPr>
              <a:t>考法</a:t>
            </a:r>
            <a:r>
              <a:rPr lang="en-US" altLang="zh-CN" sz="2800" dirty="0">
                <a:solidFill>
                  <a:schemeClr val="tx1">
                    <a:lumMod val="95000"/>
                    <a:lumOff val="5000"/>
                  </a:schemeClr>
                </a:solidFill>
                <a:latin typeface="微软雅黑" panose="020B0503020204020204" charset="-122"/>
                <a:ea typeface="微软雅黑" panose="020B0503020204020204" charset="-122"/>
              </a:rPr>
              <a:t>2</a:t>
            </a:r>
            <a:r>
              <a:rPr lang="zh-CN" altLang="en-US" sz="2800" dirty="0">
                <a:solidFill>
                  <a:schemeClr val="tx1">
                    <a:lumMod val="95000"/>
                    <a:lumOff val="5000"/>
                  </a:schemeClr>
                </a:solidFill>
                <a:latin typeface="微软雅黑" panose="020B0503020204020204" charset="-122"/>
                <a:ea typeface="微软雅黑" panose="020B0503020204020204" charset="-122"/>
              </a:rPr>
              <a:t>   培育和践行社会主义核心价值观考法</a:t>
            </a:r>
            <a:r>
              <a:rPr lang="en-US" altLang="zh-CN" sz="2800" dirty="0">
                <a:solidFill>
                  <a:schemeClr val="tx1">
                    <a:lumMod val="95000"/>
                    <a:lumOff val="5000"/>
                  </a:schemeClr>
                </a:solidFill>
                <a:latin typeface="微软雅黑" panose="020B0503020204020204" charset="-122"/>
                <a:ea typeface="微软雅黑" panose="020B0503020204020204" charset="-122"/>
              </a:rPr>
              <a:t>3   </a:t>
            </a:r>
            <a:r>
              <a:rPr lang="zh-CN" altLang="en-US" sz="2800" dirty="0">
                <a:solidFill>
                  <a:schemeClr val="tx1">
                    <a:lumMod val="95000"/>
                    <a:lumOff val="5000"/>
                  </a:schemeClr>
                </a:solidFill>
                <a:latin typeface="微软雅黑" panose="020B0503020204020204" charset="-122"/>
                <a:ea typeface="微软雅黑" panose="020B0503020204020204" charset="-122"/>
              </a:rPr>
              <a:t>加强思想道德建设</a:t>
            </a:r>
          </a:p>
        </p:txBody>
      </p:sp>
      <p:sp>
        <p:nvSpPr>
          <p:cNvPr id="6" name="文本框 5"/>
          <p:cNvSpPr txBox="1"/>
          <p:nvPr/>
        </p:nvSpPr>
        <p:spPr>
          <a:xfrm>
            <a:off x="0" y="2859405"/>
            <a:ext cx="5270500" cy="706755"/>
          </a:xfrm>
          <a:prstGeom prst="rect">
            <a:avLst/>
          </a:prstGeom>
          <a:noFill/>
        </p:spPr>
        <p:txBody>
          <a:bodyPr wrap="square" rtlCol="0">
            <a:spAutoFit/>
          </a:bodyPr>
          <a:lstStyle/>
          <a:p>
            <a:r>
              <a:rPr lang="zh-CN" altLang="en-US" sz="4000">
                <a:solidFill>
                  <a:schemeClr val="bg1"/>
                </a:solidFill>
                <a:latin typeface="+mj-ea"/>
                <a:ea typeface="+mj-ea"/>
                <a:cs typeface="+mj-ea"/>
              </a:rPr>
              <a:t>考法帮</a:t>
            </a:r>
            <a:r>
              <a:rPr lang="en-US" altLang="zh-CN" sz="4000" dirty="0">
                <a:solidFill>
                  <a:schemeClr val="bg1"/>
                </a:solidFill>
                <a:latin typeface="+mj-ea"/>
                <a:ea typeface="+mj-ea"/>
                <a:cs typeface="+mj-ea"/>
                <a:sym typeface="+mn-ea"/>
              </a:rPr>
              <a:t>·</a:t>
            </a:r>
            <a:r>
              <a:rPr lang="zh-CN" altLang="en-US" sz="4000" dirty="0">
                <a:solidFill>
                  <a:schemeClr val="bg1"/>
                </a:solidFill>
                <a:latin typeface="+mj-ea"/>
                <a:ea typeface="+mj-ea"/>
                <a:cs typeface="+mj-ea"/>
                <a:sym typeface="+mn-ea"/>
              </a:rPr>
              <a:t>解题能力提升</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4582160" cy="676952"/>
          </a:xfrm>
        </p:spPr>
        <p:txBody>
          <a:bodyPr wrap="square"/>
          <a:lstStyle/>
          <a:p>
            <a:r>
              <a:rPr lang="en-US" altLang="zh-CN" sz="3600" dirty="0">
                <a:solidFill>
                  <a:schemeClr val="bg1"/>
                </a:solidFill>
                <a:latin typeface="微软雅黑" panose="020B0503020204020204" charset="-122"/>
                <a:ea typeface="微软雅黑" panose="020B0503020204020204" charset="-122"/>
                <a:cs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cs typeface="微软雅黑" panose="020B0503020204020204" charset="-122"/>
                <a:sym typeface="+mn-ea"/>
              </a:rPr>
              <a:t>考法</a:t>
            </a:r>
            <a:r>
              <a:rPr lang="en-US" altLang="zh-CN" sz="3200" dirty="0">
                <a:solidFill>
                  <a:schemeClr val="bg1"/>
                </a:solidFill>
                <a:latin typeface="微软雅黑" panose="020B0503020204020204" charset="-122"/>
                <a:ea typeface="微软雅黑" panose="020B0503020204020204" charset="-122"/>
                <a:cs typeface="微软雅黑" panose="020B0503020204020204" charset="-122"/>
                <a:sym typeface="+mn-ea"/>
              </a:rPr>
              <a:t>1  </a:t>
            </a:r>
            <a:r>
              <a:rPr lang="zh-CN" altLang="en-US" sz="3200" dirty="0">
                <a:solidFill>
                  <a:schemeClr val="bg1"/>
                </a:solidFill>
                <a:latin typeface="微软雅黑" panose="020B0503020204020204" charset="-122"/>
                <a:ea typeface="微软雅黑" panose="020B0503020204020204" charset="-122"/>
                <a:cs typeface="微软雅黑" panose="020B0503020204020204" charset="-122"/>
                <a:sym typeface="+mn-ea"/>
              </a:rPr>
              <a:t> 坚定文化自信</a:t>
            </a:r>
          </a:p>
        </p:txBody>
      </p:sp>
      <p:graphicFrame>
        <p:nvGraphicFramePr>
          <p:cNvPr id="2" name="表格 1"/>
          <p:cNvGraphicFramePr/>
          <p:nvPr>
            <p:custDataLst>
              <p:tags r:id="rId1"/>
            </p:custDataLst>
          </p:nvPr>
        </p:nvGraphicFramePr>
        <p:xfrm>
          <a:off x="644207" y="914400"/>
          <a:ext cx="11029950" cy="5385435"/>
        </p:xfrm>
        <a:graphic>
          <a:graphicData uri="http://schemas.openxmlformats.org/drawingml/2006/table">
            <a:tbl>
              <a:tblPr firstRow="1" bandRow="1">
                <a:tableStyleId>{5940675A-B579-460E-94D1-54222C63F5DA}</a:tableStyleId>
              </a:tblPr>
              <a:tblGrid>
                <a:gridCol w="756920"/>
                <a:gridCol w="10273030"/>
              </a:tblGrid>
              <a:tr h="3217545">
                <a:tc>
                  <a:txBody>
                    <a:bodyPr/>
                    <a:lstStyle/>
                    <a:p>
                      <a:pPr indent="0" algn="ctr" fontAlgn="auto">
                        <a:lnSpc>
                          <a:spcPct val="150000"/>
                        </a:lnSpc>
                        <a:buNone/>
                      </a:pPr>
                      <a:r>
                        <a:rPr lang="en-US" sz="2300" b="1">
                          <a:solidFill>
                            <a:schemeClr val="tx1"/>
                          </a:solidFill>
                          <a:latin typeface="微软雅黑" panose="020B0503020204020204" charset="-122"/>
                          <a:ea typeface="微软雅黑" panose="020B0503020204020204" charset="-122"/>
                          <a:cs typeface="NEU-BZ-S92" charset="0"/>
                        </a:rPr>
                        <a:t>命题分析</a:t>
                      </a:r>
                      <a:endParaRPr lang="en-US" altLang="en-US" sz="2300" b="1">
                        <a:solidFill>
                          <a:schemeClr val="tx1"/>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300" b="0">
                          <a:solidFill>
                            <a:srgbClr val="000000"/>
                          </a:solidFill>
                          <a:latin typeface="微软雅黑" panose="020B0503020204020204" charset="-122"/>
                          <a:ea typeface="微软雅黑" panose="020B0503020204020204" charset="-122"/>
                          <a:cs typeface="微软雅黑" panose="020B0503020204020204" charset="-122"/>
                        </a:rPr>
                        <a:t>近年高考对文化自信的考查呈上升趋势,选择题、非选择题均涉及。以选择题形式进行考查时,通常与文化的作用、传统文化的传承与创新、中华文化的包容性、民族精神等知识点结合起来考查。以非选择题形式进行考查时,经常以小切口设问考查考生对文化自信的内涵与意义的深刻理解,凸显政治认同核心素养。备考时,要结合中华文化的特点、中华优秀传统文化的传承等理解文化自信的内涵和意义。</a:t>
                      </a: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965835">
                <a:tc>
                  <a:txBody>
                    <a:bodyPr/>
                    <a:lstStyle/>
                    <a:p>
                      <a:pPr indent="0" algn="ctr" fontAlgn="auto">
                        <a:lnSpc>
                          <a:spcPct val="150000"/>
                        </a:lnSpc>
                        <a:buNone/>
                      </a:pPr>
                      <a:r>
                        <a:rPr lang="en-US" sz="2300" b="1">
                          <a:solidFill>
                            <a:schemeClr val="tx1"/>
                          </a:solidFill>
                          <a:latin typeface="微软雅黑" panose="020B0503020204020204" charset="-122"/>
                          <a:ea typeface="微软雅黑" panose="020B0503020204020204" charset="-122"/>
                          <a:cs typeface="NEU-BZ-S92" charset="0"/>
                        </a:rPr>
                        <a:t>已考视角</a:t>
                      </a:r>
                      <a:endParaRPr lang="en-US" altLang="en-US" sz="2300" b="1">
                        <a:solidFill>
                          <a:schemeClr val="tx1"/>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300" b="0">
                          <a:solidFill>
                            <a:srgbClr val="000000"/>
                          </a:solidFill>
                          <a:latin typeface="微软雅黑" panose="020B0503020204020204" charset="-122"/>
                          <a:ea typeface="微软雅黑" panose="020B0503020204020204" charset="-122"/>
                          <a:cs typeface="微软雅黑" panose="020B0503020204020204" charset="-122"/>
                        </a:rPr>
                        <a:t>1.文化自信的内涵</a:t>
                      </a:r>
                    </a:p>
                    <a:p>
                      <a:pPr indent="0" fontAlgn="auto">
                        <a:lnSpc>
                          <a:spcPct val="150000"/>
                        </a:lnSpc>
                        <a:buNone/>
                      </a:pPr>
                      <a:r>
                        <a:rPr lang="en-US" sz="2300" b="0">
                          <a:solidFill>
                            <a:srgbClr val="000000"/>
                          </a:solidFill>
                          <a:latin typeface="微软雅黑" panose="020B0503020204020204" charset="-122"/>
                          <a:ea typeface="微软雅黑" panose="020B0503020204020204" charset="-122"/>
                          <a:cs typeface="微软雅黑" panose="020B0503020204020204" charset="-122"/>
                        </a:rPr>
                        <a:t>2.文化自信的意义</a:t>
                      </a: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116330">
                <a:tc>
                  <a:txBody>
                    <a:bodyPr/>
                    <a:lstStyle/>
                    <a:p>
                      <a:pPr indent="0" algn="ctr" fontAlgn="auto">
                        <a:lnSpc>
                          <a:spcPct val="150000"/>
                        </a:lnSpc>
                        <a:buNone/>
                      </a:pPr>
                      <a:r>
                        <a:rPr lang="en-US" sz="2300" b="1">
                          <a:solidFill>
                            <a:schemeClr val="tx1"/>
                          </a:solidFill>
                          <a:latin typeface="微软雅黑" panose="020B0503020204020204" charset="-122"/>
                          <a:ea typeface="微软雅黑" panose="020B0503020204020204" charset="-122"/>
                          <a:cs typeface="NEU-BZ-S92" charset="0"/>
                        </a:rPr>
                        <a:t>预测视角</a:t>
                      </a:r>
                      <a:endParaRPr lang="en-US" altLang="en-US" sz="2300" b="1">
                        <a:solidFill>
                          <a:schemeClr val="tx1"/>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300" b="0">
                          <a:solidFill>
                            <a:srgbClr val="000000"/>
                          </a:solidFill>
                          <a:latin typeface="微软雅黑" panose="020B0503020204020204" charset="-122"/>
                          <a:ea typeface="微软雅黑" panose="020B0503020204020204" charset="-122"/>
                          <a:cs typeface="微软雅黑" panose="020B0503020204020204" charset="-122"/>
                        </a:rPr>
                        <a:t>如何彰显文化自信的力量</a:t>
                      </a: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79450" y="321945"/>
            <a:ext cx="11050905" cy="5723890"/>
          </a:xfrm>
          <a:prstGeom prst="rect">
            <a:avLst/>
          </a:prstGeom>
          <a:noFill/>
          <a:ln w="9525">
            <a:noFill/>
          </a:ln>
        </p:spPr>
        <p:txBody>
          <a:bodyPr wrap="square">
            <a:spAutoFit/>
          </a:bodyPr>
          <a:lstStyle/>
          <a:p>
            <a:pPr indent="0" algn="just" fontAlgn="auto">
              <a:lnSpc>
                <a:spcPct val="150000"/>
              </a:lnSpc>
            </a:pPr>
            <a:r>
              <a:rPr lang="en-US" altLang="zh-CN" sz="2800" b="0">
                <a:latin typeface="微软雅黑" panose="020B0503020204020204" charset="-122"/>
                <a:ea typeface="微软雅黑" panose="020B0503020204020204" charset="-122"/>
                <a:cs typeface="微软雅黑" panose="020B0503020204020204" charset="-122"/>
              </a:rPr>
              <a:t>         </a:t>
            </a:r>
            <a:r>
              <a:rPr lang="en-US" altLang="zh-CN" sz="2700" b="0">
                <a:solidFill>
                  <a:schemeClr val="tx1"/>
                </a:solidFill>
                <a:uFillTx/>
                <a:latin typeface="微软雅黑" panose="020B0503020204020204" charset="-122"/>
                <a:ea typeface="微软雅黑" panose="020B0503020204020204" charset="-122"/>
                <a:cs typeface="微软雅黑" panose="020B0503020204020204" charset="-122"/>
              </a:rPr>
              <a:t>1   </a:t>
            </a:r>
            <a:r>
              <a:rPr sz="2700" b="0">
                <a:solidFill>
                  <a:schemeClr val="tx1"/>
                </a:solidFill>
                <a:uFillTx/>
                <a:latin typeface="微软雅黑" panose="020B0503020204020204" charset="-122"/>
                <a:ea typeface="微软雅黑" panose="020B0503020204020204" charset="-122"/>
                <a:cs typeface="微软雅黑" panose="020B0503020204020204" charset="-122"/>
              </a:rPr>
              <a:t>[2020全国卷Ⅰ,40(2),10]阅读材料,完成下列要求。</a:t>
            </a:r>
          </a:p>
          <a:p>
            <a:pPr indent="0" algn="just" fontAlgn="auto">
              <a:lnSpc>
                <a:spcPct val="150000"/>
              </a:lnSpc>
            </a:pPr>
            <a:r>
              <a:rPr sz="2700" b="0">
                <a:solidFill>
                  <a:schemeClr val="tx1"/>
                </a:solidFill>
                <a:uFillTx/>
                <a:latin typeface="微软雅黑" panose="020B0503020204020204" charset="-122"/>
                <a:ea typeface="微软雅黑" panose="020B0503020204020204" charset="-122"/>
                <a:cs typeface="微软雅黑" panose="020B0503020204020204" charset="-122"/>
              </a:rPr>
              <a:t>　　在抗击新冠肺炎疫情过程中,国家卫生健康委组织专家对医疗救治工作不断进行分析、研判、总结,先后制修订和发布7版新冠肺炎诊疗方案,为保卫人民生命健康提供了重要保障。第1版方案较简单,主要包括病原学特点、病例特点、病例定义、鉴别诊断、病例发现与报告、治疗等方面内容。第3版方案细化了中医治疗方案等内容。第7版方案增加病理改变内容,增补和调整临床表现、诊断标准、治疗方法和出院标准等,并纳入无症状感染者可能具有感染性、康复者恢复期血浆治疗等新发现,形成了包括13个方面内容的比较完整的诊疗体系。</a:t>
            </a:r>
          </a:p>
        </p:txBody>
      </p:sp>
      <p:sp>
        <p:nvSpPr>
          <p:cNvPr id="6" name="文本框 5"/>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9" name="文本框 8"/>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2" name="文本框 11"/>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5" name="文本框 14"/>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pic>
        <p:nvPicPr>
          <p:cNvPr id="135" name="示例_1.jpg" descr="id:2147500184;FounderCES"/>
          <p:cNvPicPr>
            <a:picLocks noChangeAspect="1"/>
          </p:cNvPicPr>
          <p:nvPr/>
        </p:nvPicPr>
        <p:blipFill>
          <a:blip r:embed="rId3"/>
          <a:stretch>
            <a:fillRect/>
          </a:stretch>
        </p:blipFill>
        <p:spPr>
          <a:xfrm>
            <a:off x="908050" y="556895"/>
            <a:ext cx="765175" cy="377825"/>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2721610" cy="676952"/>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en-US" altLang="zh-CN" sz="3600" dirty="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 </a:t>
            </a:r>
            <a:r>
              <a:rPr lang="zh-CN" sz="3600" dirty="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考情解读</a:t>
            </a:r>
          </a:p>
        </p:txBody>
      </p:sp>
      <p:pic>
        <p:nvPicPr>
          <p:cNvPr id="51" name="表头新_1.jpg" descr="id:2147499492;FounderCES"/>
          <p:cNvPicPr>
            <a:picLocks noChangeAspect="1"/>
          </p:cNvPicPr>
          <p:nvPr/>
        </p:nvPicPr>
        <p:blipFill>
          <a:blip r:embed="rId4"/>
          <a:stretch>
            <a:fillRect/>
          </a:stretch>
        </p:blipFill>
        <p:spPr>
          <a:xfrm>
            <a:off x="563880" y="884555"/>
            <a:ext cx="11019790" cy="395605"/>
          </a:xfrm>
          <a:prstGeom prst="rect">
            <a:avLst/>
          </a:prstGeom>
        </p:spPr>
      </p:pic>
      <p:graphicFrame>
        <p:nvGraphicFramePr>
          <p:cNvPr id="3" name="表格 2"/>
          <p:cNvGraphicFramePr/>
          <p:nvPr>
            <p:custDataLst>
              <p:tags r:id="rId1"/>
            </p:custDataLst>
          </p:nvPr>
        </p:nvGraphicFramePr>
        <p:xfrm>
          <a:off x="571500" y="1275080"/>
          <a:ext cx="11000740" cy="6214110"/>
        </p:xfrm>
        <a:graphic>
          <a:graphicData uri="http://schemas.openxmlformats.org/drawingml/2006/table">
            <a:tbl>
              <a:tblPr firstRow="1" bandRow="1">
                <a:tableStyleId>{5940675A-B579-460E-94D1-54222C63F5DA}</a:tableStyleId>
              </a:tblPr>
              <a:tblGrid>
                <a:gridCol w="3108325"/>
                <a:gridCol w="2092960"/>
                <a:gridCol w="1896110"/>
                <a:gridCol w="1693545"/>
                <a:gridCol w="2209800"/>
              </a:tblGrid>
              <a:tr h="558165">
                <a:tc rowSpan="2">
                  <a:txBody>
                    <a:bodyPr/>
                    <a:lstStyle/>
                    <a:p>
                      <a:pPr indent="0" algn="just" fontAlgn="auto">
                        <a:lnSpc>
                          <a:spcPct val="10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辨识各种文化现象,领悟优秀文化作品的影响力和感召力。</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00000"/>
                        </a:lnSpc>
                        <a:buNone/>
                      </a:pPr>
                      <a:r>
                        <a:rPr lang="en-US" sz="2000" b="0">
                          <a:solidFill>
                            <a:srgbClr val="000000"/>
                          </a:solidFill>
                          <a:latin typeface="微软雅黑" panose="020B0503020204020204" charset="-122"/>
                          <a:ea typeface="微软雅黑" panose="020B0503020204020204" charset="-122"/>
                          <a:cs typeface="NEU-BZ-S92" charset="0"/>
                        </a:rPr>
                        <a:t>走进文化生活</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00000"/>
                        </a:lnSpc>
                        <a:buNone/>
                      </a:pPr>
                      <a:r>
                        <a:rPr lang="en-US" sz="2000" b="0">
                          <a:solidFill>
                            <a:srgbClr val="000000"/>
                          </a:solidFill>
                          <a:latin typeface="微软雅黑" panose="020B0503020204020204" charset="-122"/>
                          <a:ea typeface="微软雅黑" panose="020B0503020204020204" charset="-122"/>
                          <a:cs typeface="NEU-BZ-S92" charset="0"/>
                        </a:rPr>
                        <a:t> </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00000"/>
                        </a:lnSpc>
                        <a:buNone/>
                      </a:pPr>
                      <a:r>
                        <a:rPr lang="en-US" sz="2000" b="0">
                          <a:solidFill>
                            <a:srgbClr val="000000"/>
                          </a:solidFill>
                          <a:latin typeface="微软雅黑" panose="020B0503020204020204" charset="-122"/>
                          <a:ea typeface="微软雅黑" panose="020B0503020204020204" charset="-122"/>
                          <a:cs typeface="NEU-BZ-S92" charset="0"/>
                        </a:rPr>
                        <a:t> </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rowSpan="5">
                  <a:txBody>
                    <a:bodyPr/>
                    <a:lstStyle/>
                    <a:p>
                      <a:pPr indent="0" algn="just" fontAlgn="auto">
                        <a:lnSpc>
                          <a:spcPct val="10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增强对中国特色社会主义文化发展道路、社会主义核心价值观的认同,拥护党对社会主义意识形态工作的领导,做社会主义文化强国建设的支持者、建设者;科学认识大众传媒和现代文化产业的发展,正确辨别不同性质的文化;脚踏实地,自觉投身于社会主义精神文明建设,做一名担当民族复兴大任的时代新人。</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688975">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tcPr>
                </a:tc>
                <a:tc>
                  <a:txBody>
                    <a:bodyPr/>
                    <a:lstStyle/>
                    <a:p>
                      <a:pPr indent="0" algn="just" fontAlgn="auto">
                        <a:lnSpc>
                          <a:spcPct val="100000"/>
                        </a:lnSpc>
                        <a:buNone/>
                      </a:pPr>
                      <a:r>
                        <a:rPr lang="en-US" sz="2000" b="0">
                          <a:solidFill>
                            <a:srgbClr val="000000"/>
                          </a:solidFill>
                          <a:latin typeface="微软雅黑" panose="020B0503020204020204" charset="-122"/>
                          <a:ea typeface="微软雅黑" panose="020B0503020204020204" charset="-122"/>
                          <a:cs typeface="NEU-BZ-S92" charset="0"/>
                        </a:rPr>
                        <a:t>建设社会主义文化强国</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00000"/>
                        </a:lnSpc>
                        <a:buNone/>
                      </a:pPr>
                      <a:r>
                        <a:rPr lang="en-US" sz="2000" b="0">
                          <a:solidFill>
                            <a:srgbClr val="000000"/>
                          </a:solidFill>
                          <a:latin typeface="微软雅黑" panose="020B0503020204020204" charset="-122"/>
                          <a:ea typeface="微软雅黑" panose="020B0503020204020204" charset="-122"/>
                          <a:cs typeface="NEU-BZ-S92" charset="0"/>
                        </a:rPr>
                        <a:t> </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00000"/>
                        </a:lnSpc>
                        <a:buNone/>
                      </a:pPr>
                      <a:r>
                        <a:rPr lang="en-US" sz="2000" b="0">
                          <a:solidFill>
                            <a:srgbClr val="000000"/>
                          </a:solidFill>
                          <a:latin typeface="微软雅黑" panose="020B0503020204020204" charset="-122"/>
                          <a:ea typeface="微软雅黑" panose="020B0503020204020204" charset="-122"/>
                          <a:cs typeface="NEU-BZ-S92" charset="0"/>
                        </a:rPr>
                        <a:t> </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tcPr>
                </a:tc>
              </a:tr>
              <a:tr h="1891030">
                <a:tc>
                  <a:txBody>
                    <a:bodyPr/>
                    <a:lstStyle/>
                    <a:p>
                      <a:pPr indent="0" algn="just" fontAlgn="auto">
                        <a:lnSpc>
                          <a:spcPct val="100000"/>
                        </a:lnSpc>
                        <a:buNone/>
                      </a:pPr>
                      <a:r>
                        <a:rPr lang="en-US" sz="2000" b="0">
                          <a:solidFill>
                            <a:srgbClr val="000000"/>
                          </a:solidFill>
                          <a:latin typeface="微软雅黑" panose="020B0503020204020204" charset="-122"/>
                          <a:ea typeface="微软雅黑" panose="020B0503020204020204" charset="-122"/>
                          <a:cs typeface="NEU-BZ-S92" charset="0"/>
                        </a:rPr>
                        <a:t>展示中国特色社会主义文化自信。理解坚持马克思主义在意识形态领域指导地位这一根本制度的意义。</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00000"/>
                        </a:lnSpc>
                        <a:buNone/>
                      </a:pPr>
                      <a:r>
                        <a:rPr lang="en-US" sz="2000" b="0">
                          <a:solidFill>
                            <a:srgbClr val="000000"/>
                          </a:solidFill>
                          <a:latin typeface="微软雅黑" panose="020B0503020204020204" charset="-122"/>
                          <a:ea typeface="微软雅黑" panose="020B0503020204020204" charset="-122"/>
                          <a:cs typeface="NEU-BZ-S92" charset="0"/>
                        </a:rPr>
                        <a:t>坚持社会主义核心价值体系</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00000"/>
                        </a:lnSpc>
                        <a:buNone/>
                      </a:pPr>
                      <a:r>
                        <a:rPr lang="en-US" sz="2000" b="0">
                          <a:solidFill>
                            <a:srgbClr val="000000"/>
                          </a:solidFill>
                          <a:latin typeface="微软雅黑" panose="020B0503020204020204" charset="-122"/>
                          <a:ea typeface="微软雅黑" panose="020B0503020204020204" charset="-122"/>
                          <a:cs typeface="NEU-BZ-S92" charset="0"/>
                        </a:rPr>
                        <a:t>文化自信</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00000"/>
                        </a:lnSpc>
                        <a:buNone/>
                      </a:pPr>
                      <a:r>
                        <a:rPr lang="en-US" sz="2000" b="0" spc="-100">
                          <a:solidFill>
                            <a:srgbClr val="000000"/>
                          </a:solidFill>
                          <a:uFillTx/>
                          <a:latin typeface="微软雅黑" panose="020B0503020204020204" charset="-122"/>
                          <a:ea typeface="微软雅黑" panose="020B0503020204020204" charset="-122"/>
                          <a:cs typeface="微软雅黑" panose="020B0503020204020204" charset="-122"/>
                        </a:rPr>
                        <a:t>2020全国卷Ⅰ,</a:t>
                      </a:r>
                    </a:p>
                    <a:p>
                      <a:pPr indent="0" algn="just" fontAlgn="auto">
                        <a:lnSpc>
                          <a:spcPct val="10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T40(2)</a:t>
                      </a:r>
                    </a:p>
                    <a:p>
                      <a:pPr indent="0" algn="just" fontAlgn="auto">
                        <a:lnSpc>
                          <a:spcPct val="100000"/>
                        </a:lnSpc>
                        <a:buNone/>
                      </a:pPr>
                      <a:r>
                        <a:rPr lang="en-US" sz="2000" b="0" spc="-100">
                          <a:solidFill>
                            <a:srgbClr val="000000"/>
                          </a:solidFill>
                          <a:uFillTx/>
                          <a:latin typeface="微软雅黑" panose="020B0503020204020204" charset="-122"/>
                          <a:ea typeface="微软雅黑" panose="020B0503020204020204" charset="-122"/>
                          <a:cs typeface="微软雅黑" panose="020B0503020204020204" charset="-122"/>
                        </a:rPr>
                        <a:t>2018全国卷Ⅱ,</a:t>
                      </a:r>
                    </a:p>
                    <a:p>
                      <a:pPr indent="0" algn="just" fontAlgn="auto">
                        <a:lnSpc>
                          <a:spcPct val="10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T40(2)</a:t>
                      </a:r>
                    </a:p>
                    <a:p>
                      <a:pPr indent="0" algn="just" fontAlgn="auto">
                        <a:lnSpc>
                          <a:spcPct val="100000"/>
                        </a:lnSpc>
                        <a:buNone/>
                      </a:pPr>
                      <a:r>
                        <a:rPr lang="en-US" sz="2000" b="0" spc="-100">
                          <a:solidFill>
                            <a:srgbClr val="000000"/>
                          </a:solidFill>
                          <a:uFillTx/>
                          <a:latin typeface="微软雅黑" panose="020B0503020204020204" charset="-122"/>
                          <a:ea typeface="微软雅黑" panose="020B0503020204020204" charset="-122"/>
                          <a:cs typeface="微软雅黑" panose="020B0503020204020204" charset="-122"/>
                        </a:rPr>
                        <a:t>2018天津高考,</a:t>
                      </a:r>
                    </a:p>
                    <a:p>
                      <a:pPr indent="0" algn="just" fontAlgn="auto">
                        <a:lnSpc>
                          <a:spcPct val="10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T8</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tcPr>
                </a:tc>
              </a:tr>
              <a:tr h="914400">
                <a:tc rowSpan="2">
                  <a:txBody>
                    <a:bodyPr/>
                    <a:lstStyle/>
                    <a:p>
                      <a:pPr indent="0" algn="just" fontAlgn="auto">
                        <a:lnSpc>
                          <a:spcPct val="100000"/>
                        </a:lnSpc>
                        <a:buNone/>
                      </a:pPr>
                      <a:r>
                        <a:rPr lang="en-US" sz="2000" b="0">
                          <a:solidFill>
                            <a:srgbClr val="000000"/>
                          </a:solidFill>
                          <a:latin typeface="微软雅黑" panose="020B0503020204020204" charset="-122"/>
                          <a:ea typeface="微软雅黑" panose="020B0503020204020204" charset="-122"/>
                          <a:cs typeface="NEU-BZ-S92" charset="0"/>
                        </a:rPr>
                        <a:t>践行社会主义核心价值观。</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rowSpan="2">
                  <a:txBody>
                    <a:bodyPr/>
                    <a:lstStyle/>
                    <a:p>
                      <a:pPr indent="0" algn="just" fontAlgn="auto">
                        <a:lnSpc>
                          <a:spcPct val="100000"/>
                        </a:lnSpc>
                        <a:buNone/>
                      </a:pPr>
                      <a:r>
                        <a:rPr lang="en-US" sz="2000" b="0">
                          <a:solidFill>
                            <a:srgbClr val="000000"/>
                          </a:solidFill>
                          <a:latin typeface="微软雅黑" panose="020B0503020204020204" charset="-122"/>
                          <a:ea typeface="微软雅黑" panose="020B0503020204020204" charset="-122"/>
                          <a:cs typeface="NEU-BZ-S92" charset="0"/>
                        </a:rPr>
                        <a:t>培养担当民族复兴大任的时代新人</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00000"/>
                        </a:lnSpc>
                        <a:buNone/>
                      </a:pPr>
                      <a:r>
                        <a:rPr lang="en-US" sz="2000" b="0">
                          <a:solidFill>
                            <a:srgbClr val="000000"/>
                          </a:solidFill>
                          <a:latin typeface="微软雅黑" panose="020B0503020204020204" charset="-122"/>
                          <a:ea typeface="微软雅黑" panose="020B0503020204020204" charset="-122"/>
                          <a:cs typeface="NEU-BZ-S92" charset="0"/>
                        </a:rPr>
                        <a:t>培育和践行社会主义核心价值观</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00000"/>
                        </a:lnSpc>
                        <a:buNone/>
                      </a:pPr>
                      <a:r>
                        <a:rPr lang="en-US" sz="2000" b="0" spc="-100">
                          <a:solidFill>
                            <a:srgbClr val="000000"/>
                          </a:solidFill>
                          <a:uFillTx/>
                          <a:latin typeface="微软雅黑" panose="020B0503020204020204" charset="-122"/>
                          <a:ea typeface="微软雅黑" panose="020B0503020204020204" charset="-122"/>
                          <a:cs typeface="微软雅黑" panose="020B0503020204020204" charset="-122"/>
                        </a:rPr>
                        <a:t>2019全国卷Ⅱ,</a:t>
                      </a:r>
                    </a:p>
                    <a:p>
                      <a:pPr indent="0" algn="just" fontAlgn="auto">
                        <a:lnSpc>
                          <a:spcPct val="10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T40(2)</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tcPr>
                </a:tc>
              </a:tr>
              <a:tr h="1309370">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tcPr>
                </a:tc>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tcPr>
                </a:tc>
                <a:tc>
                  <a:txBody>
                    <a:bodyPr/>
                    <a:lstStyle/>
                    <a:p>
                      <a:pPr indent="0" algn="just" fontAlgn="auto">
                        <a:lnSpc>
                          <a:spcPct val="100000"/>
                        </a:lnSpc>
                        <a:buNone/>
                      </a:pPr>
                      <a:r>
                        <a:rPr lang="en-US" sz="2000" b="0">
                          <a:solidFill>
                            <a:srgbClr val="000000"/>
                          </a:solidFill>
                          <a:latin typeface="微软雅黑" panose="020B0503020204020204" charset="-122"/>
                          <a:ea typeface="微软雅黑" panose="020B0503020204020204" charset="-122"/>
                          <a:cs typeface="NEU-BZ-S92" charset="0"/>
                        </a:rPr>
                        <a:t>加强思想道德建设</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00000"/>
                        </a:lnSpc>
                        <a:buNone/>
                      </a:pPr>
                      <a:r>
                        <a:rPr lang="en-US" sz="2000" b="0" spc="-100">
                          <a:solidFill>
                            <a:srgbClr val="000000"/>
                          </a:solidFill>
                          <a:uFillTx/>
                          <a:latin typeface="微软雅黑" panose="020B0503020204020204" charset="-122"/>
                          <a:ea typeface="微软雅黑" panose="020B0503020204020204" charset="-122"/>
                          <a:cs typeface="微软雅黑" panose="020B0503020204020204" charset="-122"/>
                        </a:rPr>
                        <a:t>2020全国卷Ⅱ,</a:t>
                      </a:r>
                    </a:p>
                    <a:p>
                      <a:pPr indent="0" algn="just" fontAlgn="auto">
                        <a:lnSpc>
                          <a:spcPct val="10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T19</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00710" y="255270"/>
            <a:ext cx="11208385" cy="6346825"/>
          </a:xfrm>
          <a:prstGeom prst="rect">
            <a:avLst/>
          </a:prstGeom>
          <a:noFill/>
          <a:ln w="9525">
            <a:noFill/>
          </a:ln>
        </p:spPr>
        <p:txBody>
          <a:bodyPr wrap="square">
            <a:spAutoFit/>
          </a:bodyPr>
          <a:lstStyle/>
          <a:p>
            <a:pPr indent="0" algn="just" fontAlgn="auto">
              <a:lnSpc>
                <a:spcPct val="150000"/>
              </a:lnSpc>
            </a:pPr>
            <a:r>
              <a:rPr sz="2800" b="0">
                <a:latin typeface="微软雅黑" panose="020B0503020204020204" charset="-122"/>
                <a:ea typeface="微软雅黑" panose="020B0503020204020204" charset="-122"/>
                <a:cs typeface="微软雅黑" panose="020B0503020204020204" charset="-122"/>
              </a:rPr>
              <a:t>       </a:t>
            </a:r>
            <a:r>
              <a:rPr sz="2700" b="0">
                <a:solidFill>
                  <a:schemeClr val="tx1"/>
                </a:solidFill>
                <a:uFillTx/>
                <a:latin typeface="微软雅黑" panose="020B0503020204020204" charset="-122"/>
                <a:ea typeface="微软雅黑" panose="020B0503020204020204" charset="-122"/>
                <a:cs typeface="微软雅黑" panose="020B0503020204020204" charset="-122"/>
              </a:rPr>
              <a:t>中医药是中国人民在几千年生产生活实践中创造的,是中华文化的瑰宝,在抗击新冠肺炎疫情中彰显了独特的价值和魅力。坚持中西医结合、中西药并用,发挥中医药治未病、辨证施治、多靶点干预的独特优势,全程参与深度介入疫情防控,形成了覆盖诊疗过程的中医诊疗规范和技术方案,在全国推广使用,有效降低了发病率、转重率、病亡率,提高了治愈率,加快了恢复期康复。中医药还走出国门助力全球抗疫,中方专家线上线下与日本、韩国、意大利、柬埔寨等国专家分享救治经验,将新冠肺炎中医药诊疗方案译成英文并发布在国家卫生健康委网站与世界各国共享。</a:t>
            </a:r>
          </a:p>
          <a:p>
            <a:pPr indent="0" algn="just" fontAlgn="auto">
              <a:lnSpc>
                <a:spcPct val="150000"/>
              </a:lnSpc>
            </a:pPr>
            <a:r>
              <a:rPr sz="2700" b="0">
                <a:solidFill>
                  <a:schemeClr val="tx1"/>
                </a:solidFill>
                <a:uFillTx/>
                <a:latin typeface="微软雅黑" panose="020B0503020204020204" charset="-122"/>
                <a:ea typeface="微软雅黑" panose="020B0503020204020204" charset="-122"/>
                <a:cs typeface="微软雅黑" panose="020B0503020204020204" charset="-122"/>
              </a:rPr>
              <a:t>　　结合材料并运用文化生活知识,说明弘扬中医药文化对于坚定文化自信的作用。</a:t>
            </a:r>
          </a:p>
        </p:txBody>
      </p:sp>
      <p:sp>
        <p:nvSpPr>
          <p:cNvPr id="6" name="文本框 5"/>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9" name="文本框 8"/>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2" name="文本框 11"/>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5" name="文本框 14"/>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98475" y="62865"/>
            <a:ext cx="11196320" cy="737235"/>
          </a:xfrm>
          <a:prstGeom prst="rect">
            <a:avLst/>
          </a:prstGeom>
          <a:noFill/>
          <a:ln w="9525">
            <a:noFill/>
          </a:ln>
        </p:spPr>
        <p:txBody>
          <a:bodyPr wrap="square">
            <a:spAutoFit/>
          </a:bodyPr>
          <a:lstStyle/>
          <a:p>
            <a:pPr indent="0" fontAlgn="auto">
              <a:lnSpc>
                <a:spcPct val="150000"/>
              </a:lnSpc>
            </a:pPr>
            <a:r>
              <a:rPr lang="zh-CN" sz="2800" b="1">
                <a:latin typeface="微软雅黑" panose="020B0503020204020204" charset="-122"/>
                <a:ea typeface="微软雅黑" panose="020B0503020204020204" charset="-122"/>
                <a:cs typeface="微软雅黑" panose="020B0503020204020204" charset="-122"/>
                <a:sym typeface="+mn-ea"/>
              </a:rPr>
              <a:t>解析  </a:t>
            </a:r>
            <a:endParaRPr lang="en-US" sz="2800">
              <a:latin typeface="微软雅黑" panose="020B0503020204020204" charset="-122"/>
              <a:ea typeface="微软雅黑" panose="020B0503020204020204" charset="-122"/>
              <a:cs typeface="微软雅黑" panose="020B0503020204020204" charset="-122"/>
              <a:sym typeface="+mn-ea"/>
            </a:endParaRPr>
          </a:p>
        </p:txBody>
      </p:sp>
      <p:sp>
        <p:nvSpPr>
          <p:cNvPr id="6" name="文本框 5"/>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9" name="文本框 8"/>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2" name="文本框 11"/>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5" name="文本框 14"/>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graphicFrame>
        <p:nvGraphicFramePr>
          <p:cNvPr id="3" name="表格 2"/>
          <p:cNvGraphicFramePr/>
          <p:nvPr>
            <p:custDataLst>
              <p:tags r:id="rId1"/>
            </p:custDataLst>
          </p:nvPr>
        </p:nvGraphicFramePr>
        <p:xfrm>
          <a:off x="562927" y="800100"/>
          <a:ext cx="11222990" cy="5486400"/>
        </p:xfrm>
        <a:graphic>
          <a:graphicData uri="http://schemas.openxmlformats.org/drawingml/2006/table">
            <a:tbl>
              <a:tblPr firstRow="1" bandRow="1">
                <a:tableStyleId>{5940675A-B579-460E-94D1-54222C63F5DA}</a:tableStyleId>
              </a:tblPr>
              <a:tblGrid>
                <a:gridCol w="4224020"/>
                <a:gridCol w="2711450"/>
                <a:gridCol w="4287520"/>
              </a:tblGrid>
              <a:tr h="548640">
                <a:tc>
                  <a:txBody>
                    <a:bodyPr/>
                    <a:lstStyle/>
                    <a:p>
                      <a:pPr indent="0" algn="ctr" fontAlgn="auto">
                        <a:lnSpc>
                          <a:spcPct val="150000"/>
                        </a:lnSpc>
                        <a:buNone/>
                      </a:pPr>
                      <a:r>
                        <a:rPr lang="en-US" sz="2400" b="0">
                          <a:solidFill>
                            <a:srgbClr val="000000"/>
                          </a:solidFill>
                          <a:uFillTx/>
                          <a:latin typeface="微软雅黑" panose="020B0503020204020204" charset="-122"/>
                          <a:ea typeface="微软雅黑" panose="020B0503020204020204" charset="-122"/>
                          <a:cs typeface="NEU-BZ-S92" charset="0"/>
                        </a:rPr>
                        <a:t>材料信息</a:t>
                      </a:r>
                      <a:endParaRPr lang="en-US" altLang="en-US" sz="2400" b="0">
                        <a:solidFill>
                          <a:srgbClr val="000000"/>
                        </a:solidFill>
                        <a:uFillTx/>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uFillTx/>
                          <a:latin typeface="微软雅黑" panose="020B0503020204020204" charset="-122"/>
                          <a:ea typeface="微软雅黑" panose="020B0503020204020204" charset="-122"/>
                          <a:cs typeface="NEU-BZ-S92" charset="0"/>
                        </a:rPr>
                        <a:t>对应角度</a:t>
                      </a:r>
                      <a:endParaRPr lang="en-US" altLang="en-US" sz="2400" b="0">
                        <a:solidFill>
                          <a:srgbClr val="000000"/>
                        </a:solidFill>
                        <a:uFillTx/>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uFillTx/>
                          <a:latin typeface="微软雅黑" panose="020B0503020204020204" charset="-122"/>
                          <a:ea typeface="微软雅黑" panose="020B0503020204020204" charset="-122"/>
                          <a:cs typeface="NEU-BZ-S92" charset="0"/>
                        </a:rPr>
                        <a:t>组织答案</a:t>
                      </a:r>
                      <a:endParaRPr lang="en-US" altLang="en-US" sz="2400" b="0">
                        <a:solidFill>
                          <a:srgbClr val="000000"/>
                        </a:solidFill>
                        <a:uFillTx/>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743200">
                <a:tc>
                  <a:txBody>
                    <a:bodyPr/>
                    <a:lstStyle/>
                    <a:p>
                      <a:pPr indent="0" algn="just" fontAlgn="auto">
                        <a:lnSpc>
                          <a:spcPct val="150000"/>
                        </a:lnSpc>
                        <a:buNone/>
                      </a:pPr>
                      <a:r>
                        <a:rPr lang="en-US" sz="2400" b="0">
                          <a:solidFill>
                            <a:srgbClr val="000000"/>
                          </a:solidFill>
                          <a:uFillTx/>
                          <a:latin typeface="微软雅黑" panose="020B0503020204020204" charset="-122"/>
                          <a:ea typeface="微软雅黑" panose="020B0503020204020204" charset="-122"/>
                          <a:cs typeface="微软雅黑" panose="020B0503020204020204" charset="-122"/>
                        </a:rPr>
                        <a:t>中医药是中国人民在几千年生产生活实践中创造的,是中华文化的瑰宝。</a:t>
                      </a:r>
                      <a:endParaRPr lang="en-US" altLang="en-US" sz="2400" b="0">
                        <a:solidFill>
                          <a:srgbClr val="000000"/>
                        </a:solidFill>
                        <a:uFillTx/>
                        <a:latin typeface="微软雅黑" panose="020B0503020204020204" charset="-122"/>
                        <a:ea typeface="微软雅黑" panose="020B0503020204020204" charset="-122"/>
                        <a:cs typeface="微软雅黑" panose="020B0503020204020204" charset="-122"/>
                      </a:endParaRPr>
                    </a:p>
                  </a:txBody>
                  <a:tcPr marL="66675" marR="66675"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uFillTx/>
                          <a:latin typeface="微软雅黑" panose="020B0503020204020204" charset="-122"/>
                          <a:ea typeface="微软雅黑" panose="020B0503020204020204" charset="-122"/>
                          <a:cs typeface="NEU-BZ-S92" charset="0"/>
                        </a:rPr>
                        <a:t>文化自信来自对时代发展潮流、中国特色社会主义伟大实践的深刻把握。</a:t>
                      </a:r>
                      <a:endParaRPr lang="en-US" altLang="en-US" sz="2400" b="0">
                        <a:solidFill>
                          <a:srgbClr val="000000"/>
                        </a:solidFill>
                        <a:uFillTx/>
                        <a:latin typeface="微软雅黑" panose="020B0503020204020204" charset="-122"/>
                        <a:ea typeface="微软雅黑" panose="020B0503020204020204" charset="-122"/>
                        <a:cs typeface="NEU-BZ-S92" charset="0"/>
                      </a:endParaRPr>
                    </a:p>
                  </a:txBody>
                  <a:tcPr marL="66675" marR="66675"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uFillTx/>
                          <a:latin typeface="微软雅黑" panose="020B0503020204020204" charset="-122"/>
                          <a:ea typeface="微软雅黑" panose="020B0503020204020204" charset="-122"/>
                          <a:cs typeface="微软雅黑" panose="020B0503020204020204" charset="-122"/>
                        </a:rPr>
                        <a:t>中医药文化是中华文化的重要组成部分,是中华民族生命力、创造力的生动体现,是中国人民在长期医疗实践中创造的宝贵精神财富。</a:t>
                      </a:r>
                      <a:endParaRPr lang="en-US" altLang="en-US" sz="2400" b="0">
                        <a:solidFill>
                          <a:srgbClr val="000000"/>
                        </a:solidFill>
                        <a:uFillTx/>
                        <a:latin typeface="微软雅黑" panose="020B0503020204020204" charset="-122"/>
                        <a:ea typeface="微软雅黑" panose="020B0503020204020204" charset="-122"/>
                        <a:cs typeface="微软雅黑" panose="020B0503020204020204" charset="-122"/>
                      </a:endParaRPr>
                    </a:p>
                  </a:txBody>
                  <a:tcPr marL="66675" marR="66675"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103120">
                <a:tc>
                  <a:txBody>
                    <a:bodyPr/>
                    <a:lstStyle/>
                    <a:p>
                      <a:pPr indent="0" algn="just" fontAlgn="auto">
                        <a:lnSpc>
                          <a:spcPct val="150000"/>
                        </a:lnSpc>
                        <a:buNone/>
                      </a:pPr>
                      <a:r>
                        <a:rPr lang="en-US" sz="2400" b="0">
                          <a:solidFill>
                            <a:srgbClr val="000000"/>
                          </a:solidFill>
                          <a:uFillTx/>
                          <a:latin typeface="微软雅黑" panose="020B0503020204020204" charset="-122"/>
                          <a:ea typeface="微软雅黑" panose="020B0503020204020204" charset="-122"/>
                          <a:cs typeface="微软雅黑" panose="020B0503020204020204" charset="-122"/>
                        </a:rPr>
                        <a:t>中医药在抗击新冠肺炎疫情中彰显了独特的价值和魅力;形成了覆盖诊疗过程的中医诊疗规范和技术方案,在全国推广使用。</a:t>
                      </a:r>
                      <a:endParaRPr lang="en-US" altLang="en-US" sz="2400" b="0">
                        <a:solidFill>
                          <a:srgbClr val="000000"/>
                        </a:solidFill>
                        <a:uFillTx/>
                        <a:latin typeface="微软雅黑" panose="020B0503020204020204" charset="-122"/>
                        <a:ea typeface="微软雅黑" panose="020B0503020204020204" charset="-122"/>
                        <a:cs typeface="微软雅黑" panose="020B0503020204020204" charset="-122"/>
                      </a:endParaRPr>
                    </a:p>
                  </a:txBody>
                  <a:tcPr marL="66675" marR="66675"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uFillTx/>
                          <a:latin typeface="微软雅黑" panose="020B0503020204020204" charset="-122"/>
                          <a:ea typeface="微软雅黑" panose="020B0503020204020204" charset="-122"/>
                          <a:cs typeface="NEU-BZ-S92" charset="0"/>
                        </a:rPr>
                        <a:t>文化自信来自对自身文化价值的充分肯定、对自身文化生命力的坚定信念。</a:t>
                      </a:r>
                      <a:endParaRPr lang="en-US" altLang="en-US" sz="2400" b="0">
                        <a:solidFill>
                          <a:srgbClr val="000000"/>
                        </a:solidFill>
                        <a:uFillTx/>
                        <a:latin typeface="微软雅黑" panose="020B0503020204020204" charset="-122"/>
                        <a:ea typeface="微软雅黑" panose="020B0503020204020204" charset="-122"/>
                        <a:cs typeface="NEU-BZ-S92" charset="0"/>
                      </a:endParaRPr>
                    </a:p>
                  </a:txBody>
                  <a:tcPr marL="66675" marR="66675"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uFillTx/>
                          <a:latin typeface="微软雅黑" panose="020B0503020204020204" charset="-122"/>
                          <a:ea typeface="微软雅黑" panose="020B0503020204020204" charset="-122"/>
                          <a:cs typeface="微软雅黑" panose="020B0503020204020204" charset="-122"/>
                        </a:rPr>
                        <a:t>弘扬中医药文化,能够繁荣发展中华文化,满足群众健康需求、保卫人民生命安全。</a:t>
                      </a:r>
                      <a:endParaRPr lang="en-US" altLang="en-US" sz="2400" b="0">
                        <a:solidFill>
                          <a:srgbClr val="000000"/>
                        </a:solidFill>
                        <a:uFillTx/>
                        <a:latin typeface="微软雅黑" panose="020B0503020204020204" charset="-122"/>
                        <a:ea typeface="微软雅黑" panose="020B0503020204020204" charset="-122"/>
                        <a:cs typeface="微软雅黑" panose="020B0503020204020204" charset="-122"/>
                      </a:endParaRPr>
                    </a:p>
                  </a:txBody>
                  <a:tcPr marL="66675" marR="66675"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9" name="文本框 8"/>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2" name="文本框 11"/>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5" name="文本框 14"/>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graphicFrame>
        <p:nvGraphicFramePr>
          <p:cNvPr id="3" name="表格 2"/>
          <p:cNvGraphicFramePr/>
          <p:nvPr>
            <p:custDataLst>
              <p:tags r:id="rId1"/>
            </p:custDataLst>
          </p:nvPr>
        </p:nvGraphicFramePr>
        <p:xfrm>
          <a:off x="550862" y="702945"/>
          <a:ext cx="11222990" cy="9326880"/>
        </p:xfrm>
        <a:graphic>
          <a:graphicData uri="http://schemas.openxmlformats.org/drawingml/2006/table">
            <a:tbl>
              <a:tblPr firstRow="1" bandRow="1">
                <a:tableStyleId>{5940675A-B579-460E-94D1-54222C63F5DA}</a:tableStyleId>
              </a:tblPr>
              <a:tblGrid>
                <a:gridCol w="4224020"/>
                <a:gridCol w="2711450"/>
                <a:gridCol w="4287520"/>
              </a:tblGrid>
              <a:tr h="548640">
                <a:tc>
                  <a:txBody>
                    <a:bodyPr/>
                    <a:lstStyle/>
                    <a:p>
                      <a:pPr indent="0" algn="ctr" fontAlgn="auto">
                        <a:lnSpc>
                          <a:spcPct val="150000"/>
                        </a:lnSpc>
                        <a:buNone/>
                      </a:pPr>
                      <a:r>
                        <a:rPr lang="en-US" sz="2400" b="0">
                          <a:solidFill>
                            <a:srgbClr val="000000"/>
                          </a:solidFill>
                          <a:uFillTx/>
                          <a:latin typeface="微软雅黑" panose="020B0503020204020204" charset="-122"/>
                          <a:ea typeface="微软雅黑" panose="020B0503020204020204" charset="-122"/>
                          <a:cs typeface="NEU-BZ-S92" charset="0"/>
                        </a:rPr>
                        <a:t>材料信息</a:t>
                      </a:r>
                      <a:endParaRPr lang="en-US" altLang="en-US" sz="2400" b="0">
                        <a:solidFill>
                          <a:srgbClr val="000000"/>
                        </a:solidFill>
                        <a:uFillTx/>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uFillTx/>
                          <a:latin typeface="微软雅黑" panose="020B0503020204020204" charset="-122"/>
                          <a:ea typeface="微软雅黑" panose="020B0503020204020204" charset="-122"/>
                          <a:cs typeface="NEU-BZ-S92" charset="0"/>
                        </a:rPr>
                        <a:t>对应角度</a:t>
                      </a:r>
                      <a:endParaRPr lang="en-US" altLang="en-US" sz="2400" b="0">
                        <a:solidFill>
                          <a:srgbClr val="000000"/>
                        </a:solidFill>
                        <a:uFillTx/>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uFillTx/>
                          <a:latin typeface="微软雅黑" panose="020B0503020204020204" charset="-122"/>
                          <a:ea typeface="微软雅黑" panose="020B0503020204020204" charset="-122"/>
                          <a:cs typeface="NEU-BZ-S92" charset="0"/>
                        </a:rPr>
                        <a:t>组织答案</a:t>
                      </a:r>
                      <a:endParaRPr lang="en-US" altLang="en-US" sz="2400" b="0">
                        <a:solidFill>
                          <a:srgbClr val="000000"/>
                        </a:solidFill>
                        <a:uFillTx/>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3277870">
                <a:tc>
                  <a:txBody>
                    <a:bodyPr/>
                    <a:lstStyle/>
                    <a:p>
                      <a:pPr indent="0" algn="just" fontAlgn="auto">
                        <a:lnSpc>
                          <a:spcPct val="150000"/>
                        </a:lnSpc>
                        <a:buNone/>
                      </a:pPr>
                      <a:r>
                        <a:rPr lang="en-US" sz="2400" b="0">
                          <a:solidFill>
                            <a:srgbClr val="000000"/>
                          </a:solidFill>
                          <a:uFillTx/>
                          <a:latin typeface="微软雅黑" panose="020B0503020204020204" charset="-122"/>
                          <a:ea typeface="微软雅黑" panose="020B0503020204020204" charset="-122"/>
                          <a:cs typeface="微软雅黑" panose="020B0503020204020204" charset="-122"/>
                        </a:rPr>
                        <a:t>中医药走出国门助力全球抗疫,中方专家线上线下与日本、韩国、意大利、柬埔寨等国专家分享救治经验,将新冠肺炎中医药诊疗方案译成英文并发布在国家卫生健康委网站与世界各国共享。</a:t>
                      </a:r>
                      <a:endParaRPr lang="en-US" altLang="en-US" sz="2400" b="0">
                        <a:solidFill>
                          <a:srgbClr val="000000"/>
                        </a:solidFill>
                        <a:uFillTx/>
                        <a:latin typeface="微软雅黑" panose="020B0503020204020204" charset="-122"/>
                        <a:ea typeface="微软雅黑" panose="020B0503020204020204" charset="-122"/>
                        <a:cs typeface="微软雅黑" panose="020B0503020204020204" charset="-122"/>
                      </a:endParaRPr>
                    </a:p>
                  </a:txBody>
                  <a:tcPr marL="66675" marR="66675"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uFillTx/>
                          <a:latin typeface="微软雅黑" panose="020B0503020204020204" charset="-122"/>
                          <a:ea typeface="微软雅黑" panose="020B0503020204020204" charset="-122"/>
                          <a:cs typeface="NEU-BZ-S92" charset="0"/>
                        </a:rPr>
                        <a:t>文化自信来自对自身文化价值的充分肯定、对自身文化生命力的坚定信念。</a:t>
                      </a:r>
                      <a:endParaRPr lang="en-US" altLang="en-US" sz="2400" b="0">
                        <a:solidFill>
                          <a:srgbClr val="000000"/>
                        </a:solidFill>
                        <a:uFillTx/>
                        <a:latin typeface="微软雅黑" panose="020B0503020204020204" charset="-122"/>
                        <a:ea typeface="微软雅黑" panose="020B0503020204020204" charset="-122"/>
                        <a:cs typeface="NEU-BZ-S92" charset="0"/>
                      </a:endParaRPr>
                    </a:p>
                  </a:txBody>
                  <a:tcPr marL="66675" marR="66675"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lgn="ctr">
                      <a:solidFill>
                        <a:srgbClr val="333333"/>
                      </a:solidFill>
                      <a:prstDash val="solid"/>
                      <a:roun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uFillTx/>
                          <a:latin typeface="微软雅黑" panose="020B0503020204020204" charset="-122"/>
                          <a:ea typeface="微软雅黑" panose="020B0503020204020204" charset="-122"/>
                          <a:cs typeface="微软雅黑" panose="020B0503020204020204" charset="-122"/>
                        </a:rPr>
                        <a:t>弘扬中医药文化,能够丰富人类医学文化多样性、促进世界文明发展进步。</a:t>
                      </a:r>
                      <a:endParaRPr lang="en-US" altLang="en-US" sz="2400" b="0">
                        <a:solidFill>
                          <a:srgbClr val="000000"/>
                        </a:solidFill>
                        <a:uFillTx/>
                        <a:latin typeface="微软雅黑" panose="020B0503020204020204" charset="-122"/>
                        <a:ea typeface="微软雅黑" panose="020B0503020204020204" charset="-122"/>
                        <a:cs typeface="微软雅黑" panose="020B0503020204020204" charset="-122"/>
                      </a:endParaRPr>
                    </a:p>
                  </a:txBody>
                  <a:tcPr marL="66675" marR="66675"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808990" y="610235"/>
            <a:ext cx="10899775" cy="3969385"/>
          </a:xfrm>
          <a:prstGeom prst="rect">
            <a:avLst/>
          </a:prstGeom>
          <a:noFill/>
          <a:ln w="9525">
            <a:noFill/>
          </a:ln>
        </p:spPr>
        <p:txBody>
          <a:bodyPr wrap="square">
            <a:spAutoFit/>
          </a:bodyPr>
          <a:lstStyle/>
          <a:p>
            <a:pPr indent="0" fontAlgn="auto">
              <a:lnSpc>
                <a:spcPct val="150000"/>
              </a:lnSpc>
            </a:pPr>
            <a:r>
              <a:rPr lang="zh-CN" sz="2800" b="1">
                <a:solidFill>
                  <a:schemeClr val="tx1"/>
                </a:solidFill>
                <a:latin typeface="微软雅黑" panose="020B0503020204020204" charset="-122"/>
                <a:ea typeface="微软雅黑" panose="020B0503020204020204" charset="-122"/>
                <a:cs typeface="微软雅黑" panose="020B0503020204020204" charset="-122"/>
                <a:sym typeface="+mn-ea"/>
              </a:rPr>
              <a:t>答案  </a:t>
            </a:r>
          </a:p>
          <a:p>
            <a:pPr indent="0" algn="just" fontAlgn="auto">
              <a:lnSpc>
                <a:spcPct val="150000"/>
              </a:lnSpc>
            </a:pPr>
            <a:r>
              <a:rPr sz="2800" spc="-130">
                <a:solidFill>
                  <a:schemeClr val="tx1"/>
                </a:solidFill>
                <a:uFillTx/>
                <a:latin typeface="微软雅黑" panose="020B0503020204020204" charset="-122"/>
                <a:ea typeface="微软雅黑" panose="020B0503020204020204" charset="-122"/>
                <a:cs typeface="微软雅黑" panose="020B0503020204020204" charset="-122"/>
                <a:sym typeface="+mn-ea"/>
              </a:rPr>
              <a:t>        中医药文化是中华文化的重要组成部分,是中华民族生命力、创造力的生动体现,是中国人民在长期医疗实践中创造的宝贵精神财富。总结中医药在抗击疫情中的成功运用经验,弘扬中医药文化,能够繁荣发展中华文化,满足群众健康需求、保卫人民生命安全,丰富人类医学文化多样性、促进世界文明发展进步。</a:t>
            </a:r>
          </a:p>
        </p:txBody>
      </p:sp>
      <p:sp>
        <p:nvSpPr>
          <p:cNvPr id="6" name="文本框 5"/>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9" name="文本框 8"/>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2" name="文本框 11"/>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5" name="文本框 14"/>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51815" y="73025"/>
            <a:ext cx="11245215" cy="6554470"/>
          </a:xfrm>
          <a:prstGeom prst="rect">
            <a:avLst/>
          </a:prstGeom>
          <a:noFill/>
          <a:ln w="9525">
            <a:noFill/>
          </a:ln>
        </p:spPr>
        <p:txBody>
          <a:bodyPr wrap="square">
            <a:spAutoFit/>
          </a:bodyPr>
          <a:lstStyle/>
          <a:p>
            <a:pPr indent="0" algn="just" fontAlgn="auto">
              <a:lnSpc>
                <a:spcPct val="150000"/>
              </a:lnSpc>
            </a:pPr>
            <a:r>
              <a:rPr lang="zh-CN" sz="2800" b="1">
                <a:solidFill>
                  <a:srgbClr val="FF0000"/>
                </a:solidFill>
                <a:latin typeface="微软雅黑" panose="020B0503020204020204" charset="-122"/>
                <a:ea typeface="微软雅黑" panose="020B0503020204020204" charset="-122"/>
                <a:cs typeface="微软雅黑" panose="020B0503020204020204" charset="-122"/>
                <a:sym typeface="+mn-ea"/>
              </a:rPr>
              <a:t>归纳总结</a:t>
            </a:r>
            <a:r>
              <a:rPr sz="2800">
                <a:latin typeface="微软雅黑" panose="020B0503020204020204" charset="-122"/>
                <a:ea typeface="微软雅黑" panose="020B0503020204020204" charset="-122"/>
                <a:cs typeface="微软雅黑" panose="020B0503020204020204" charset="-122"/>
                <a:sym typeface="+mn-ea"/>
              </a:rPr>
              <a:t>　深刻把握文化自信的内涵是做好本题的基础,也是做好类似材料类试题的关键。文化自信的内涵可以分解为两部分:①文化自信来自对时代发展潮流、中国特色社会主义伟大实践的深刻把握。本题中,“中医药是中国人民在几千年生产生活实践中创造的,是中华文化的瑰宝”这一信息说明了该观点。②文化自信来自对自身文化价值的充分肯定、对自身文化生命力的坚定信念。该观点既可以表现为对优秀传统文化的坚守、自觉传承和践行,又可以表现为对本民族文化的发展、在文化的交流与传播中增强中华文化影响力的各种主动作为、在各种文化的激荡中弘扬主旋律、正能量,为社会主义文化建设作贡献的各类行为等。只有准确理解了文化自信的内涵,才能准确找到与之对应的材料。</a:t>
            </a:r>
          </a:p>
        </p:txBody>
      </p:sp>
      <p:sp>
        <p:nvSpPr>
          <p:cNvPr id="6" name="文本框 5"/>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9" name="文本框 8"/>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2" name="文本框 11"/>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5" name="文本框 14"/>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7899400" cy="676952"/>
          </a:xfrm>
        </p:spPr>
        <p:txBody>
          <a:bodyPr wrap="square"/>
          <a:lstStyle/>
          <a:p>
            <a:r>
              <a:rPr lang="en-US" altLang="zh-CN" sz="3600" dirty="0">
                <a:solidFill>
                  <a:schemeClr val="bg1"/>
                </a:solidFill>
                <a:latin typeface="微软雅黑" panose="020B0503020204020204" charset="-122"/>
                <a:ea typeface="微软雅黑" panose="020B0503020204020204" charset="-122"/>
                <a:cs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cs typeface="微软雅黑" panose="020B0503020204020204" charset="-122"/>
                <a:sym typeface="+mn-ea"/>
              </a:rPr>
              <a:t>考法</a:t>
            </a:r>
            <a:r>
              <a:rPr lang="en-US" altLang="zh-CN" sz="3200" dirty="0">
                <a:solidFill>
                  <a:schemeClr val="bg1"/>
                </a:solidFill>
                <a:latin typeface="微软雅黑" panose="020B0503020204020204" charset="-122"/>
                <a:ea typeface="微软雅黑" panose="020B0503020204020204" charset="-122"/>
                <a:cs typeface="微软雅黑" panose="020B0503020204020204" charset="-122"/>
                <a:sym typeface="+mn-ea"/>
              </a:rPr>
              <a:t>2  </a:t>
            </a:r>
            <a:r>
              <a:rPr lang="zh-CN" altLang="en-US" sz="3200" dirty="0">
                <a:solidFill>
                  <a:schemeClr val="bg1"/>
                </a:solidFill>
                <a:latin typeface="微软雅黑" panose="020B0503020204020204" charset="-122"/>
                <a:ea typeface="微软雅黑" panose="020B0503020204020204" charset="-122"/>
                <a:cs typeface="微软雅黑" panose="020B0503020204020204" charset="-122"/>
                <a:sym typeface="+mn-ea"/>
              </a:rPr>
              <a:t> 培育和践行社会主义核心价值观</a:t>
            </a:r>
          </a:p>
        </p:txBody>
      </p:sp>
      <p:graphicFrame>
        <p:nvGraphicFramePr>
          <p:cNvPr id="2" name="表格 1"/>
          <p:cNvGraphicFramePr/>
          <p:nvPr>
            <p:custDataLst>
              <p:tags r:id="rId1"/>
            </p:custDataLst>
          </p:nvPr>
        </p:nvGraphicFramePr>
        <p:xfrm>
          <a:off x="500062" y="880110"/>
          <a:ext cx="11125200" cy="5152390"/>
        </p:xfrm>
        <a:graphic>
          <a:graphicData uri="http://schemas.openxmlformats.org/drawingml/2006/table">
            <a:tbl>
              <a:tblPr firstRow="1" bandRow="1">
                <a:tableStyleId>{5940675A-B579-460E-94D1-54222C63F5DA}</a:tableStyleId>
              </a:tblPr>
              <a:tblGrid>
                <a:gridCol w="1282065"/>
                <a:gridCol w="9843135"/>
              </a:tblGrid>
              <a:tr h="3291840">
                <a:tc>
                  <a:txBody>
                    <a:bodyPr/>
                    <a:lstStyle/>
                    <a:p>
                      <a:pPr indent="0" algn="ctr" fontAlgn="auto">
                        <a:lnSpc>
                          <a:spcPct val="150000"/>
                        </a:lnSpc>
                        <a:buNone/>
                      </a:pPr>
                      <a:endParaRPr lang="en-US" sz="2400" b="1" spc="-200">
                        <a:solidFill>
                          <a:schemeClr val="tx1"/>
                        </a:solidFill>
                        <a:latin typeface="微软雅黑" panose="020B0503020204020204" charset="-122"/>
                        <a:ea typeface="微软雅黑" panose="020B0503020204020204" charset="-122"/>
                        <a:cs typeface="NEU-BZ-S92" charset="0"/>
                      </a:endParaRPr>
                    </a:p>
                    <a:p>
                      <a:pPr indent="0" algn="ctr" fontAlgn="auto">
                        <a:lnSpc>
                          <a:spcPct val="150000"/>
                        </a:lnSpc>
                        <a:buNone/>
                      </a:pPr>
                      <a:endParaRPr lang="en-US" sz="2400" b="1" spc="-200">
                        <a:solidFill>
                          <a:schemeClr val="tx1"/>
                        </a:solidFill>
                        <a:latin typeface="微软雅黑" panose="020B0503020204020204" charset="-122"/>
                        <a:ea typeface="微软雅黑" panose="020B0503020204020204" charset="-122"/>
                        <a:cs typeface="NEU-BZ-S92" charset="0"/>
                      </a:endParaRPr>
                    </a:p>
                    <a:p>
                      <a:pPr indent="0" algn="ctr" fontAlgn="auto">
                        <a:lnSpc>
                          <a:spcPct val="150000"/>
                        </a:lnSpc>
                        <a:buNone/>
                      </a:pPr>
                      <a:r>
                        <a:rPr lang="en-US" sz="2400" b="1" spc="-200">
                          <a:solidFill>
                            <a:schemeClr val="tx1"/>
                          </a:solidFill>
                          <a:latin typeface="微软雅黑" panose="020B0503020204020204" charset="-122"/>
                          <a:ea typeface="微软雅黑" panose="020B0503020204020204" charset="-122"/>
                          <a:cs typeface="NEU-BZ-S92" charset="0"/>
                        </a:rPr>
                        <a:t>命题分析</a:t>
                      </a:r>
                      <a:endParaRPr lang="en-US" altLang="en-US" sz="2400" b="1" spc="-200">
                        <a:solidFill>
                          <a:schemeClr val="tx1"/>
                        </a:solidFill>
                        <a:latin typeface="微软雅黑" panose="020B0503020204020204" charset="-122"/>
                        <a:ea typeface="微软雅黑" panose="020B0503020204020204" charset="-122"/>
                        <a:cs typeface="NEU-BZ-S92" charset="0"/>
                      </a:endParaRPr>
                    </a:p>
                  </a:txBody>
                  <a:tcPr marL="0" marR="0"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spc="-200">
                          <a:solidFill>
                            <a:srgbClr val="000000"/>
                          </a:solidFill>
                          <a:uFillTx/>
                          <a:latin typeface="微软雅黑" panose="020B0503020204020204" charset="-122"/>
                          <a:ea typeface="微软雅黑" panose="020B0503020204020204" charset="-122"/>
                          <a:cs typeface="微软雅黑" panose="020B0503020204020204" charset="-122"/>
                        </a:rPr>
                        <a:t>近年高考对培育和践行社会主义核心价值观的考查不多,通常是结合弘扬和培育民族精神、建设社会主义文化强国、加强思想道德建设等知识点综合考查。命题形式以非选择题为主,经常设置措施类、说明类、启示类试题。试题综合性较强,对考生综合运用社会主义核心价值观及其相关知识分析、评价问题的能力要求较高。备考时,要结合新时代涌现出来的先进人物的典型事迹,理解培育和践行社会主义核心价值观的必要性和举措。</a:t>
                      </a:r>
                    </a:p>
                  </a:txBody>
                  <a:tcPr marL="66675" marR="66675"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097280">
                <a:tc>
                  <a:txBody>
                    <a:bodyPr/>
                    <a:lstStyle/>
                    <a:p>
                      <a:pPr indent="0" algn="ctr" fontAlgn="auto">
                        <a:lnSpc>
                          <a:spcPct val="150000"/>
                        </a:lnSpc>
                        <a:buNone/>
                      </a:pPr>
                      <a:r>
                        <a:rPr lang="en-US" sz="2400" b="1" spc="-200">
                          <a:solidFill>
                            <a:schemeClr val="tx1"/>
                          </a:solidFill>
                          <a:latin typeface="微软雅黑" panose="020B0503020204020204" charset="-122"/>
                          <a:ea typeface="微软雅黑" panose="020B0503020204020204" charset="-122"/>
                          <a:cs typeface="NEU-BZ-S92" charset="0"/>
                        </a:rPr>
                        <a:t>已考视角</a:t>
                      </a:r>
                      <a:endParaRPr lang="en-US" altLang="en-US" sz="2400" b="1" spc="-200">
                        <a:solidFill>
                          <a:schemeClr val="tx1"/>
                        </a:solidFill>
                        <a:latin typeface="微软雅黑" panose="020B0503020204020204" charset="-122"/>
                        <a:ea typeface="微软雅黑" panose="020B0503020204020204" charset="-122"/>
                        <a:cs typeface="NEU-BZ-S92" charset="0"/>
                      </a:endParaRPr>
                    </a:p>
                  </a:txBody>
                  <a:tcPr marL="0" marR="0"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spc="-200">
                          <a:solidFill>
                            <a:srgbClr val="000000"/>
                          </a:solidFill>
                          <a:uFillTx/>
                          <a:latin typeface="微软雅黑" panose="020B0503020204020204" charset="-122"/>
                          <a:ea typeface="微软雅黑" panose="020B0503020204020204" charset="-122"/>
                          <a:cs typeface="微软雅黑" panose="020B0503020204020204" charset="-122"/>
                        </a:rPr>
                        <a:t>1.社会主义核心价值观的基本内涵</a:t>
                      </a:r>
                    </a:p>
                    <a:p>
                      <a:pPr indent="0" algn="just" fontAlgn="auto">
                        <a:lnSpc>
                          <a:spcPct val="150000"/>
                        </a:lnSpc>
                        <a:buNone/>
                      </a:pPr>
                      <a:r>
                        <a:rPr lang="en-US" sz="2400" b="0" spc="-200">
                          <a:solidFill>
                            <a:srgbClr val="000000"/>
                          </a:solidFill>
                          <a:uFillTx/>
                          <a:latin typeface="微软雅黑" panose="020B0503020204020204" charset="-122"/>
                          <a:ea typeface="微软雅黑" panose="020B0503020204020204" charset="-122"/>
                          <a:cs typeface="微软雅黑" panose="020B0503020204020204" charset="-122"/>
                        </a:rPr>
                        <a:t>2.如何培育和践行社会主义核心价值观</a:t>
                      </a:r>
                    </a:p>
                  </a:txBody>
                  <a:tcPr marL="66675" marR="66675"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763270">
                <a:tc>
                  <a:txBody>
                    <a:bodyPr/>
                    <a:lstStyle/>
                    <a:p>
                      <a:pPr indent="0" algn="ctr" fontAlgn="auto">
                        <a:lnSpc>
                          <a:spcPct val="150000"/>
                        </a:lnSpc>
                        <a:buNone/>
                      </a:pPr>
                      <a:r>
                        <a:rPr lang="en-US" sz="2400" b="1" spc="-200">
                          <a:solidFill>
                            <a:schemeClr val="tx1"/>
                          </a:solidFill>
                          <a:latin typeface="微软雅黑" panose="020B0503020204020204" charset="-122"/>
                          <a:ea typeface="微软雅黑" panose="020B0503020204020204" charset="-122"/>
                          <a:cs typeface="NEU-BZ-S92" charset="0"/>
                        </a:rPr>
                        <a:t>预测视角</a:t>
                      </a:r>
                      <a:endParaRPr lang="en-US" altLang="en-US" sz="2400" b="1" spc="-200">
                        <a:solidFill>
                          <a:schemeClr val="tx1"/>
                        </a:solidFill>
                        <a:latin typeface="微软雅黑" panose="020B0503020204020204" charset="-122"/>
                        <a:ea typeface="微软雅黑" panose="020B0503020204020204" charset="-122"/>
                        <a:cs typeface="NEU-BZ-S92" charset="0"/>
                      </a:endParaRPr>
                    </a:p>
                  </a:txBody>
                  <a:tcPr marL="0" marR="0"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altLang="en-US" sz="2400" b="0" spc="-200">
                          <a:solidFill>
                            <a:srgbClr val="000000"/>
                          </a:solidFill>
                          <a:latin typeface="微软雅黑" panose="020B0503020204020204" charset="-122"/>
                          <a:ea typeface="微软雅黑" panose="020B0503020204020204" charset="-122"/>
                          <a:cs typeface="微软雅黑" panose="020B0503020204020204" charset="-122"/>
                        </a:rPr>
                        <a:t>如何培育和践行社会主义核心价值观</a:t>
                      </a:r>
                    </a:p>
                  </a:txBody>
                  <a:tcPr marL="66675" marR="66675"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70865" y="188595"/>
            <a:ext cx="11305540" cy="6346825"/>
          </a:xfrm>
          <a:prstGeom prst="rect">
            <a:avLst/>
          </a:prstGeom>
          <a:noFill/>
          <a:ln w="9525">
            <a:noFill/>
          </a:ln>
        </p:spPr>
        <p:txBody>
          <a:bodyPr wrap="square">
            <a:spAutoFit/>
          </a:bodyPr>
          <a:lstStyle/>
          <a:p>
            <a:pPr indent="0" algn="just" fontAlgn="auto">
              <a:lnSpc>
                <a:spcPct val="150000"/>
              </a:lnSpc>
            </a:pPr>
            <a:r>
              <a:rPr lang="en-US" altLang="zh-CN" sz="2800" b="0">
                <a:latin typeface="微软雅黑" panose="020B0503020204020204" charset="-122"/>
                <a:ea typeface="微软雅黑" panose="020B0503020204020204" charset="-122"/>
                <a:cs typeface="微软雅黑" panose="020B0503020204020204" charset="-122"/>
              </a:rPr>
              <a:t>        </a:t>
            </a:r>
            <a:r>
              <a:rPr lang="en-US" altLang="zh-CN" sz="2700" b="0">
                <a:solidFill>
                  <a:schemeClr val="tx1"/>
                </a:solidFill>
                <a:uFillTx/>
                <a:latin typeface="微软雅黑" panose="020B0503020204020204" charset="-122"/>
                <a:ea typeface="微软雅黑" panose="020B0503020204020204" charset="-122"/>
                <a:cs typeface="微软雅黑" panose="020B0503020204020204" charset="-122"/>
              </a:rPr>
              <a:t>2   </a:t>
            </a:r>
            <a:r>
              <a:rPr sz="2700" b="0">
                <a:solidFill>
                  <a:schemeClr val="tx1"/>
                </a:solidFill>
                <a:uFillTx/>
                <a:latin typeface="微软雅黑" panose="020B0503020204020204" charset="-122"/>
                <a:ea typeface="微软雅黑" panose="020B0503020204020204" charset="-122"/>
                <a:cs typeface="微软雅黑" panose="020B0503020204020204" charset="-122"/>
              </a:rPr>
              <a:t>[2019全国卷Ⅱ,40(2),10]阅读材料,完成下列要求。</a:t>
            </a:r>
          </a:p>
          <a:p>
            <a:pPr indent="0" algn="just" fontAlgn="auto">
              <a:lnSpc>
                <a:spcPct val="150000"/>
              </a:lnSpc>
            </a:pPr>
            <a:r>
              <a:rPr sz="2700" b="0">
                <a:solidFill>
                  <a:schemeClr val="tx1"/>
                </a:solidFill>
                <a:uFillTx/>
                <a:latin typeface="微软雅黑" panose="020B0503020204020204" charset="-122"/>
                <a:ea typeface="微软雅黑" panose="020B0503020204020204" charset="-122"/>
                <a:cs typeface="微软雅黑" panose="020B0503020204020204" charset="-122"/>
              </a:rPr>
              <a:t>　　国家主席习近平在2019年新年贺词中说:“2019年,有机遇也有挑战,大家还要一起拼搏、一起奋斗……这个时候,快递小哥、环卫工人、出租车司机以及千千万万的劳动者,还在辛勤工作,我们要感谢这些美好生活的创造者、守护者。”</a:t>
            </a:r>
          </a:p>
          <a:p>
            <a:pPr indent="0" algn="just" fontAlgn="auto">
              <a:lnSpc>
                <a:spcPct val="150000"/>
              </a:lnSpc>
            </a:pPr>
            <a:r>
              <a:rPr sz="2700" b="0">
                <a:solidFill>
                  <a:schemeClr val="tx1"/>
                </a:solidFill>
                <a:uFillTx/>
                <a:latin typeface="微软雅黑" panose="020B0503020204020204" charset="-122"/>
                <a:ea typeface="微软雅黑" panose="020B0503020204020204" charset="-122"/>
                <a:cs typeface="微软雅黑" panose="020B0503020204020204" charset="-122"/>
              </a:rPr>
              <a:t>       四川甘孜藏族自治州有一条往返1 208千米、平均海拔3 500米以上的雪线邮路。它是沟通藏区与内地的邮政主动脉,党中央的声音和各种邮件通过邮车送上雪域高原。</a:t>
            </a:r>
          </a:p>
          <a:p>
            <a:pPr indent="0" algn="dist" fontAlgn="auto">
              <a:lnSpc>
                <a:spcPct val="150000"/>
              </a:lnSpc>
            </a:pPr>
            <a:r>
              <a:rPr sz="2700" b="0">
                <a:solidFill>
                  <a:schemeClr val="tx1"/>
                </a:solidFill>
                <a:uFillTx/>
                <a:latin typeface="微软雅黑" panose="020B0503020204020204" charset="-122"/>
                <a:ea typeface="微软雅黑" panose="020B0503020204020204" charset="-122"/>
                <a:cs typeface="微软雅黑" panose="020B0503020204020204" charset="-122"/>
              </a:rPr>
              <a:t>      邮车驾驶员其美多吉秉持“人在,邮件在!”的敬业精神,凭借精湛的驾</a:t>
            </a:r>
            <a:r>
              <a:rPr sz="2700">
                <a:uFillTx/>
                <a:latin typeface="微软雅黑" panose="020B0503020204020204" charset="-122"/>
                <a:ea typeface="微软雅黑" panose="020B0503020204020204" charset="-122"/>
                <a:cs typeface="微软雅黑" panose="020B0503020204020204" charset="-122"/>
                <a:sym typeface="+mn-ea"/>
              </a:rPr>
              <a:t>驶技术和丰富的出车经验,克服缺氧、“风搅雪”、孤寂等困难,驾驶邮车</a:t>
            </a:r>
            <a:endParaRPr sz="2700" b="0">
              <a:solidFill>
                <a:schemeClr val="tx1"/>
              </a:solidFill>
              <a:uFillTx/>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9" name="文本框 8"/>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2" name="文本框 11"/>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5" name="文本框 14"/>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pic>
        <p:nvPicPr>
          <p:cNvPr id="135" name="示例_1.jpg" descr="id:2147500184;FounderCES"/>
          <p:cNvPicPr>
            <a:picLocks noChangeAspect="1"/>
          </p:cNvPicPr>
          <p:nvPr/>
        </p:nvPicPr>
        <p:blipFill>
          <a:blip r:embed="rId3"/>
          <a:stretch>
            <a:fillRect/>
          </a:stretch>
        </p:blipFill>
        <p:spPr>
          <a:xfrm>
            <a:off x="737870" y="459740"/>
            <a:ext cx="728345" cy="32893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88645" y="170180"/>
            <a:ext cx="11208385" cy="6323965"/>
          </a:xfrm>
          <a:prstGeom prst="rect">
            <a:avLst/>
          </a:prstGeom>
          <a:noFill/>
          <a:ln w="9525">
            <a:noFill/>
          </a:ln>
        </p:spPr>
        <p:txBody>
          <a:bodyPr wrap="square">
            <a:spAutoFit/>
          </a:bodyPr>
          <a:lstStyle/>
          <a:p>
            <a:pPr indent="0" algn="just" fontAlgn="auto">
              <a:lnSpc>
                <a:spcPct val="150000"/>
              </a:lnSpc>
            </a:pPr>
            <a:r>
              <a:rPr sz="2700">
                <a:uFillTx/>
                <a:latin typeface="微软雅黑" panose="020B0503020204020204" charset="-122"/>
                <a:ea typeface="微软雅黑" panose="020B0503020204020204" charset="-122"/>
                <a:cs typeface="微软雅黑" panose="020B0503020204020204" charset="-122"/>
                <a:sym typeface="+mn-ea"/>
              </a:rPr>
              <a:t>奔驰在白雪皑皑的“生命禁区”,服务藏区30年,未发生一次责任事故,给雪域高原的人们带去美好生活的希望。“我只是一名普普通通的邮车驾驶员,但看到老百姓拆包裹的样子,心里就开心。”2018年,其美多吉带领班组的康巴汉子们安全行驶62.49万千米,向西藏运送邮件41万件,运送省内邮件37万件。他们用奉献、忠诚与生命铸就了爱岗敬业、顽强拼搏的雪线邮路精神。2018年,其美多吉所在的康定—德格邮路被交通部命名为“其美多吉雪线邮路”。</a:t>
            </a:r>
            <a:endParaRPr sz="2700" b="0">
              <a:solidFill>
                <a:schemeClr val="tx1"/>
              </a:solidFill>
              <a:uFillTx/>
              <a:latin typeface="微软雅黑" panose="020B0503020204020204" charset="-122"/>
              <a:ea typeface="微软雅黑" panose="020B0503020204020204" charset="-122"/>
              <a:cs typeface="微软雅黑" panose="020B0503020204020204" charset="-122"/>
            </a:endParaRPr>
          </a:p>
          <a:p>
            <a:pPr indent="0" algn="just" fontAlgn="auto">
              <a:lnSpc>
                <a:spcPct val="150000"/>
              </a:lnSpc>
            </a:pPr>
            <a:r>
              <a:rPr sz="2700">
                <a:uFillTx/>
                <a:latin typeface="微软雅黑" panose="020B0503020204020204" charset="-122"/>
                <a:ea typeface="微软雅黑" panose="020B0503020204020204" charset="-122"/>
                <a:cs typeface="微软雅黑" panose="020B0503020204020204" charset="-122"/>
                <a:sym typeface="+mn-ea"/>
              </a:rPr>
              <a:t>       其美多吉被评为“时代楷模”和“感动中国2018年度人物”。</a:t>
            </a:r>
            <a:endParaRPr sz="2700" b="0">
              <a:solidFill>
                <a:schemeClr val="tx1"/>
              </a:solidFill>
              <a:uFillTx/>
              <a:latin typeface="微软雅黑" panose="020B0503020204020204" charset="-122"/>
              <a:ea typeface="微软雅黑" panose="020B0503020204020204" charset="-122"/>
              <a:cs typeface="微软雅黑" panose="020B0503020204020204" charset="-122"/>
            </a:endParaRPr>
          </a:p>
          <a:p>
            <a:pPr indent="0" algn="just" fontAlgn="auto">
              <a:lnSpc>
                <a:spcPct val="150000"/>
              </a:lnSpc>
            </a:pPr>
            <a:r>
              <a:rPr sz="2700">
                <a:uFillTx/>
                <a:latin typeface="微软雅黑" panose="020B0503020204020204" charset="-122"/>
                <a:ea typeface="微软雅黑" panose="020B0503020204020204" charset="-122"/>
                <a:cs typeface="微软雅黑" panose="020B0503020204020204" charset="-122"/>
                <a:sym typeface="+mn-ea"/>
              </a:rPr>
              <a:t>       运用文化生活的知识,谈谈其美多吉先进事迹对我们培育和践行爱岗敬业精神的启示。</a:t>
            </a:r>
            <a:endParaRPr sz="2700" b="0">
              <a:solidFill>
                <a:schemeClr val="tx1"/>
              </a:solidFill>
              <a:uFillTx/>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9" name="文本框 8"/>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2" name="文本框 11"/>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5" name="文本框 14"/>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16255" y="-54610"/>
            <a:ext cx="11196320" cy="737235"/>
          </a:xfrm>
          <a:prstGeom prst="rect">
            <a:avLst/>
          </a:prstGeom>
          <a:noFill/>
          <a:ln w="9525">
            <a:noFill/>
          </a:ln>
        </p:spPr>
        <p:txBody>
          <a:bodyPr wrap="square">
            <a:spAutoFit/>
          </a:bodyPr>
          <a:lstStyle/>
          <a:p>
            <a:pPr indent="0" fontAlgn="auto">
              <a:lnSpc>
                <a:spcPct val="150000"/>
              </a:lnSpc>
            </a:pPr>
            <a:r>
              <a:rPr lang="zh-CN" sz="2800" b="1">
                <a:latin typeface="微软雅黑" panose="020B0503020204020204" charset="-122"/>
                <a:ea typeface="微软雅黑" panose="020B0503020204020204" charset="-122"/>
                <a:cs typeface="微软雅黑" panose="020B0503020204020204" charset="-122"/>
                <a:sym typeface="+mn-ea"/>
              </a:rPr>
              <a:t>解析  </a:t>
            </a:r>
            <a:endParaRPr lang="en-US" sz="2800">
              <a:latin typeface="微软雅黑" panose="020B0503020204020204" charset="-122"/>
              <a:ea typeface="微软雅黑" panose="020B0503020204020204" charset="-122"/>
              <a:cs typeface="微软雅黑" panose="020B0503020204020204" charset="-122"/>
              <a:sym typeface="+mn-ea"/>
            </a:endParaRPr>
          </a:p>
        </p:txBody>
      </p:sp>
      <p:sp>
        <p:nvSpPr>
          <p:cNvPr id="6" name="文本框 5"/>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9" name="文本框 8"/>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2" name="文本框 11"/>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5" name="文本框 14"/>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graphicFrame>
        <p:nvGraphicFramePr>
          <p:cNvPr id="8" name="表格 7"/>
          <p:cNvGraphicFramePr/>
          <p:nvPr>
            <p:custDataLst>
              <p:tags r:id="rId1"/>
            </p:custDataLst>
          </p:nvPr>
        </p:nvGraphicFramePr>
        <p:xfrm>
          <a:off x="581342" y="609600"/>
          <a:ext cx="11151870" cy="6042025"/>
        </p:xfrm>
        <a:graphic>
          <a:graphicData uri="http://schemas.openxmlformats.org/drawingml/2006/table">
            <a:tbl>
              <a:tblPr firstRow="1" bandRow="1">
                <a:tableStyleId>{5940675A-B579-460E-94D1-54222C63F5DA}</a:tableStyleId>
              </a:tblPr>
              <a:tblGrid>
                <a:gridCol w="4640580"/>
                <a:gridCol w="2794000"/>
                <a:gridCol w="3717290"/>
              </a:tblGrid>
              <a:tr h="54991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材料信息</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对应角度</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组织答案</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648460">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他们用奉献、忠诚与生命铸就了爱岗敬业、顽强拼搏的雪线邮路精神。</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爱岗敬业精神与社会主义核心价值观的关系。</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敬业是社会主义核心价值观的重要内容,爱岗敬业是做好本职工作的基本要求。</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177415">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邮车驾驶员其美多吉凭借精湛的驾驶技术和丰富的出车经验,克服困难,驾驶邮车奔驰在白雪皑皑的“生命禁区”。</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rowSpan="2">
                  <a:txBody>
                    <a:bodyPr/>
                    <a:lstStyle/>
                    <a:p>
                      <a:pPr indent="0" algn="just" fontAlgn="auto">
                        <a:lnSpc>
                          <a:spcPct val="150000"/>
                        </a:lnSpc>
                        <a:buNone/>
                      </a:pPr>
                      <a:endParaRPr lang="en-US" sz="2400" b="0">
                        <a:solidFill>
                          <a:srgbClr val="000000"/>
                        </a:solidFill>
                        <a:latin typeface="微软雅黑" panose="020B0503020204020204" charset="-122"/>
                        <a:ea typeface="微软雅黑" panose="020B0503020204020204" charset="-122"/>
                        <a:cs typeface="微软雅黑" panose="020B0503020204020204" charset="-122"/>
                      </a:endParaRPr>
                    </a:p>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培育和践行爱岗敬业精神(社会主义核心价值观)的举措。</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要热爱工作、忠于职守;要苦练本领、精益求精。</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649095">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服务藏区30年,未发生一次责任事故,给雪域高原的人们带去美好生活的希望。</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vMerge="1">
                  <a:txBody>
                    <a:bodyPr/>
                    <a:lstStyle/>
                    <a:p>
                      <a:endParaRPr lang="zh-CN"/>
                    </a:p>
                  </a:txBody>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要心系人民、甘于奉献。</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808990" y="610235"/>
            <a:ext cx="10899775" cy="2676525"/>
          </a:xfrm>
          <a:prstGeom prst="rect">
            <a:avLst/>
          </a:prstGeom>
          <a:noFill/>
          <a:ln w="9525">
            <a:noFill/>
          </a:ln>
        </p:spPr>
        <p:txBody>
          <a:bodyPr wrap="square">
            <a:spAutoFit/>
          </a:bodyPr>
          <a:lstStyle/>
          <a:p>
            <a:pPr indent="0" fontAlgn="auto">
              <a:lnSpc>
                <a:spcPct val="150000"/>
              </a:lnSpc>
            </a:pPr>
            <a:r>
              <a:rPr lang="zh-CN" sz="2800" b="1">
                <a:solidFill>
                  <a:schemeClr val="tx1"/>
                </a:solidFill>
                <a:latin typeface="微软雅黑" panose="020B0503020204020204" charset="-122"/>
                <a:ea typeface="微软雅黑" panose="020B0503020204020204" charset="-122"/>
                <a:cs typeface="微软雅黑" panose="020B0503020204020204" charset="-122"/>
                <a:sym typeface="+mn-ea"/>
              </a:rPr>
              <a:t>答案  </a:t>
            </a:r>
          </a:p>
          <a:p>
            <a:pPr indent="0" algn="just" fontAlgn="auto">
              <a:lnSpc>
                <a:spcPct val="150000"/>
              </a:lnSpc>
            </a:pPr>
            <a:r>
              <a:rPr sz="2800" spc="-130">
                <a:solidFill>
                  <a:schemeClr val="tx1"/>
                </a:solidFill>
                <a:uFillTx/>
                <a:latin typeface="微软雅黑" panose="020B0503020204020204" charset="-122"/>
                <a:ea typeface="微软雅黑" panose="020B0503020204020204" charset="-122"/>
                <a:cs typeface="微软雅黑" panose="020B0503020204020204" charset="-122"/>
                <a:sym typeface="+mn-ea"/>
              </a:rPr>
              <a:t>        敬业是社会主义核心价值观的重要内容,爱岗敬业是做好本职工作的基本要求。要热爱工作、忠于职守;要苦练本领、精益求精;要心系人民、甘于奉献。</a:t>
            </a:r>
          </a:p>
        </p:txBody>
      </p:sp>
      <p:sp>
        <p:nvSpPr>
          <p:cNvPr id="6" name="文本框 5"/>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9" name="文本框 8"/>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2" name="文本框 11"/>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5" name="文本框 14"/>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p:nvPr>
            <p:custDataLst>
              <p:tags r:id="rId1"/>
            </p:custDataLst>
          </p:nvPr>
        </p:nvGraphicFramePr>
        <p:xfrm>
          <a:off x="589915" y="654685"/>
          <a:ext cx="11012805" cy="5943600"/>
        </p:xfrm>
        <a:graphic>
          <a:graphicData uri="http://schemas.openxmlformats.org/drawingml/2006/table">
            <a:tbl>
              <a:tblPr firstRow="1" bandRow="1">
                <a:tableStyleId>{5940675A-B579-460E-94D1-54222C63F5DA}</a:tableStyleId>
              </a:tblPr>
              <a:tblGrid>
                <a:gridCol w="3121660"/>
                <a:gridCol w="7891145"/>
              </a:tblGrid>
              <a:tr h="5212080">
                <a:tc>
                  <a:txBody>
                    <a:bodyPr/>
                    <a:lstStyle/>
                    <a:p>
                      <a:pPr indent="0" algn="ctr">
                        <a:buNone/>
                      </a:pPr>
                      <a:r>
                        <a:rPr lang="en-US" sz="2000" b="1">
                          <a:solidFill>
                            <a:srgbClr val="000000"/>
                          </a:solidFill>
                          <a:uFillTx/>
                          <a:latin typeface="微软雅黑" panose="020B0503020204020204" charset="-122"/>
                          <a:ea typeface="微软雅黑" panose="020B0503020204020204" charset="-122"/>
                          <a:cs typeface="NEU-BZ-S92" charset="0"/>
                        </a:rPr>
                        <a:t>高考怎么考</a:t>
                      </a:r>
                      <a:endParaRPr lang="en-US" altLang="en-US" sz="2000" b="1">
                        <a:solidFill>
                          <a:srgbClr val="000000"/>
                        </a:solidFill>
                        <a:uFillTx/>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000" b="1">
                          <a:solidFill>
                            <a:srgbClr val="000000"/>
                          </a:solidFill>
                          <a:uFillTx/>
                          <a:latin typeface="微软雅黑" panose="020B0503020204020204" charset="-122"/>
                          <a:ea typeface="微软雅黑" panose="020B0503020204020204" charset="-122"/>
                          <a:cs typeface="微软雅黑" panose="020B0503020204020204" charset="-122"/>
                        </a:rPr>
                        <a:t>基础性:</a:t>
                      </a:r>
                      <a:r>
                        <a:rPr lang="en-US" sz="2000" b="0">
                          <a:solidFill>
                            <a:srgbClr val="000000"/>
                          </a:solidFill>
                          <a:uFillTx/>
                          <a:latin typeface="微软雅黑" panose="020B0503020204020204" charset="-122"/>
                          <a:ea typeface="微软雅黑" panose="020B0503020204020204" charset="-122"/>
                          <a:cs typeface="微软雅黑" panose="020B0503020204020204" charset="-122"/>
                        </a:rPr>
                        <a:t>注重对如何看待落后文化与腐朽文化、坚持中国特色社会主义文化发展道路、文化自信、培育和践行社会主义核心价值观、加强思想道德建设等基础知识的考查。</a:t>
                      </a:r>
                    </a:p>
                    <a:p>
                      <a:pPr indent="0" algn="just" fontAlgn="auto">
                        <a:lnSpc>
                          <a:spcPct val="150000"/>
                        </a:lnSpc>
                        <a:buNone/>
                      </a:pPr>
                      <a:r>
                        <a:rPr lang="en-US" sz="2000" b="1">
                          <a:solidFill>
                            <a:srgbClr val="000000"/>
                          </a:solidFill>
                          <a:uFillTx/>
                          <a:latin typeface="微软雅黑" panose="020B0503020204020204" charset="-122"/>
                          <a:ea typeface="微软雅黑" panose="020B0503020204020204" charset="-122"/>
                          <a:cs typeface="微软雅黑" panose="020B0503020204020204" charset="-122"/>
                        </a:rPr>
                        <a:t>综合性:</a:t>
                      </a:r>
                      <a:r>
                        <a:rPr lang="en-US" sz="2000" b="0">
                          <a:solidFill>
                            <a:srgbClr val="000000"/>
                          </a:solidFill>
                          <a:uFillTx/>
                          <a:latin typeface="微软雅黑" panose="020B0503020204020204" charset="-122"/>
                          <a:ea typeface="微软雅黑" panose="020B0503020204020204" charset="-122"/>
                          <a:cs typeface="微软雅黑" panose="020B0503020204020204" charset="-122"/>
                        </a:rPr>
                        <a:t>联系文化的作用、中华优秀传统文化的创造性与创新性发展、中华文化的包容性、民族精神等知识,从如何发展中国特色社会主义文化、加强思想道德建设等角度进行综合命题。</a:t>
                      </a:r>
                    </a:p>
                    <a:p>
                      <a:pPr indent="0" algn="just" fontAlgn="auto">
                        <a:lnSpc>
                          <a:spcPct val="150000"/>
                        </a:lnSpc>
                        <a:buNone/>
                      </a:pPr>
                      <a:r>
                        <a:rPr lang="en-US" sz="2000" b="1">
                          <a:solidFill>
                            <a:srgbClr val="000000"/>
                          </a:solidFill>
                          <a:uFillTx/>
                          <a:latin typeface="微软雅黑" panose="020B0503020204020204" charset="-122"/>
                          <a:ea typeface="微软雅黑" panose="020B0503020204020204" charset="-122"/>
                          <a:cs typeface="微软雅黑" panose="020B0503020204020204" charset="-122"/>
                        </a:rPr>
                        <a:t>应用性:</a:t>
                      </a:r>
                      <a:r>
                        <a:rPr lang="en-US" sz="2000" b="0">
                          <a:solidFill>
                            <a:srgbClr val="000000"/>
                          </a:solidFill>
                          <a:uFillTx/>
                          <a:latin typeface="微软雅黑" panose="020B0503020204020204" charset="-122"/>
                          <a:ea typeface="微软雅黑" panose="020B0503020204020204" charset="-122"/>
                          <a:cs typeface="微软雅黑" panose="020B0503020204020204" charset="-122"/>
                        </a:rPr>
                        <a:t>主要以我国社会主义现代化建设中的先进人物的典型事迹、优秀传统文化的传承等为背景材料,以选择题或非选择题形式,考查建设社会主义文化强国、增强文化自信、培育和践行社会主义核心价值观等知识。</a:t>
                      </a:r>
                    </a:p>
                    <a:p>
                      <a:pPr indent="0" algn="just" fontAlgn="auto">
                        <a:lnSpc>
                          <a:spcPct val="150000"/>
                        </a:lnSpc>
                        <a:buNone/>
                      </a:pPr>
                      <a:r>
                        <a:rPr lang="en-US" sz="2000" b="1">
                          <a:solidFill>
                            <a:srgbClr val="000000"/>
                          </a:solidFill>
                          <a:uFillTx/>
                          <a:latin typeface="微软雅黑" panose="020B0503020204020204" charset="-122"/>
                          <a:ea typeface="微软雅黑" panose="020B0503020204020204" charset="-122"/>
                          <a:cs typeface="微软雅黑" panose="020B0503020204020204" charset="-122"/>
                        </a:rPr>
                        <a:t>创新性:</a:t>
                      </a:r>
                      <a:r>
                        <a:rPr lang="en-US" sz="2000" b="0">
                          <a:solidFill>
                            <a:srgbClr val="000000"/>
                          </a:solidFill>
                          <a:uFillTx/>
                          <a:latin typeface="微软雅黑" panose="020B0503020204020204" charset="-122"/>
                          <a:ea typeface="微软雅黑" panose="020B0503020204020204" charset="-122"/>
                          <a:cs typeface="微软雅黑" panose="020B0503020204020204" charset="-122"/>
                        </a:rPr>
                        <a:t>选取我国社会主义文化建设中的具体事例创设情境,选择题选项以正误混杂的观点形式呈现,非选择题以开放性设问、评析类设问形式呈现,注重考查考生的批判性思维与创新思维。</a:t>
                      </a: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66750" y="783590"/>
            <a:ext cx="11040110" cy="4615815"/>
          </a:xfrm>
          <a:prstGeom prst="rect">
            <a:avLst/>
          </a:prstGeom>
          <a:noFill/>
          <a:ln w="9525">
            <a:noFill/>
          </a:ln>
        </p:spPr>
        <p:txBody>
          <a:bodyPr wrap="square">
            <a:spAutoFit/>
          </a:bodyPr>
          <a:lstStyle/>
          <a:p>
            <a:pPr indent="0" algn="just" fontAlgn="auto">
              <a:lnSpc>
                <a:spcPct val="150000"/>
              </a:lnSpc>
            </a:pPr>
            <a:r>
              <a:rPr lang="zh-CN" sz="2800" b="1">
                <a:solidFill>
                  <a:srgbClr val="FF0000"/>
                </a:solidFill>
                <a:latin typeface="微软雅黑" panose="020B0503020204020204" charset="-122"/>
                <a:ea typeface="微软雅黑" panose="020B0503020204020204" charset="-122"/>
                <a:cs typeface="微软雅黑" panose="020B0503020204020204" charset="-122"/>
                <a:sym typeface="+mn-ea"/>
              </a:rPr>
              <a:t>高考解密</a:t>
            </a:r>
            <a:r>
              <a:rPr sz="2800" b="1">
                <a:solidFill>
                  <a:srgbClr val="FF0000"/>
                </a:solidFill>
                <a:latin typeface="微软雅黑" panose="020B0503020204020204" charset="-122"/>
                <a:ea typeface="微软雅黑" panose="020B0503020204020204" charset="-122"/>
                <a:cs typeface="微软雅黑" panose="020B0503020204020204" charset="-122"/>
                <a:sym typeface="+mn-ea"/>
              </a:rPr>
              <a:t> </a:t>
            </a:r>
            <a:r>
              <a:rPr sz="2800" b="1">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 高考对社会主义核心价值观的考查,从选材看,坚持遵循了思想性与知识性相统一的原则,多选择先进人物的典型事迹为背景材料,通过深入挖掘这类事件所蕴含的核心价值观元素,引导考生感悟社会主义核心价值观的时代价值与精神力量。因此,在平时复习备考中,要重点关注本年度取得重大成就的先进团队、个人的先进事迹等,从培育和践行社会主义核心价值观、加强思想道德建设等角度对这类事件进行分析和评价,提高理论联系实际的能力。</a:t>
            </a:r>
          </a:p>
        </p:txBody>
      </p:sp>
      <p:sp>
        <p:nvSpPr>
          <p:cNvPr id="6" name="文本框 5"/>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9" name="文本框 8"/>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2" name="文本框 11"/>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5" name="文本框 14"/>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5349875" cy="676952"/>
          </a:xfrm>
        </p:spPr>
        <p:txBody>
          <a:bodyPr wrap="square"/>
          <a:lstStyle/>
          <a:p>
            <a:r>
              <a:rPr lang="en-US" altLang="zh-CN" sz="3600" dirty="0">
                <a:solidFill>
                  <a:schemeClr val="bg1"/>
                </a:solidFill>
                <a:latin typeface="微软雅黑" panose="020B0503020204020204" charset="-122"/>
                <a:ea typeface="微软雅黑" panose="020B0503020204020204" charset="-122"/>
                <a:cs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cs typeface="微软雅黑" panose="020B0503020204020204" charset="-122"/>
                <a:sym typeface="+mn-ea"/>
              </a:rPr>
              <a:t>考法</a:t>
            </a:r>
            <a:r>
              <a:rPr lang="en-US" altLang="zh-CN" sz="3200" dirty="0">
                <a:solidFill>
                  <a:schemeClr val="bg1"/>
                </a:solidFill>
                <a:latin typeface="微软雅黑" panose="020B0503020204020204" charset="-122"/>
                <a:ea typeface="微软雅黑" panose="020B0503020204020204" charset="-122"/>
                <a:cs typeface="微软雅黑" panose="020B0503020204020204" charset="-122"/>
                <a:sym typeface="+mn-ea"/>
              </a:rPr>
              <a:t>3  </a:t>
            </a:r>
            <a:r>
              <a:rPr lang="zh-CN" altLang="en-US" sz="3200" dirty="0">
                <a:solidFill>
                  <a:schemeClr val="bg1"/>
                </a:solidFill>
                <a:latin typeface="微软雅黑" panose="020B0503020204020204" charset="-122"/>
                <a:ea typeface="微软雅黑" panose="020B0503020204020204" charset="-122"/>
                <a:cs typeface="微软雅黑" panose="020B0503020204020204" charset="-122"/>
                <a:sym typeface="+mn-ea"/>
              </a:rPr>
              <a:t> 加强思想道德建设</a:t>
            </a:r>
          </a:p>
        </p:txBody>
      </p:sp>
      <p:graphicFrame>
        <p:nvGraphicFramePr>
          <p:cNvPr id="2" name="表格 1"/>
          <p:cNvGraphicFramePr/>
          <p:nvPr>
            <p:custDataLst>
              <p:tags r:id="rId1"/>
            </p:custDataLst>
          </p:nvPr>
        </p:nvGraphicFramePr>
        <p:xfrm>
          <a:off x="233362" y="904240"/>
          <a:ext cx="11208385" cy="5748020"/>
        </p:xfrm>
        <a:graphic>
          <a:graphicData uri="http://schemas.openxmlformats.org/drawingml/2006/table">
            <a:tbl>
              <a:tblPr firstRow="1" bandRow="1">
                <a:tableStyleId>{5940675A-B579-460E-94D1-54222C63F5DA}</a:tableStyleId>
              </a:tblPr>
              <a:tblGrid>
                <a:gridCol w="1177290"/>
                <a:gridCol w="10031095"/>
              </a:tblGrid>
              <a:tr h="4278630">
                <a:tc>
                  <a:txBody>
                    <a:bodyPr/>
                    <a:lstStyle/>
                    <a:p>
                      <a:pPr indent="0" algn="ctr" fontAlgn="auto">
                        <a:lnSpc>
                          <a:spcPct val="150000"/>
                        </a:lnSpc>
                        <a:buNone/>
                      </a:pPr>
                      <a:endParaRPr lang="en-US" sz="2300" b="1" spc="-200">
                        <a:solidFill>
                          <a:schemeClr val="tx1"/>
                        </a:solidFill>
                        <a:latin typeface="微软雅黑" panose="020B0503020204020204" charset="-122"/>
                        <a:ea typeface="微软雅黑" panose="020B0503020204020204" charset="-122"/>
                        <a:cs typeface="NEU-BZ-S92" charset="0"/>
                      </a:endParaRPr>
                    </a:p>
                    <a:p>
                      <a:pPr indent="0" algn="ctr" fontAlgn="auto">
                        <a:lnSpc>
                          <a:spcPct val="150000"/>
                        </a:lnSpc>
                        <a:buNone/>
                      </a:pPr>
                      <a:endParaRPr lang="en-US" sz="2300" b="1" spc="-200">
                        <a:solidFill>
                          <a:schemeClr val="tx1"/>
                        </a:solidFill>
                        <a:latin typeface="微软雅黑" panose="020B0503020204020204" charset="-122"/>
                        <a:ea typeface="微软雅黑" panose="020B0503020204020204" charset="-122"/>
                        <a:cs typeface="NEU-BZ-S92" charset="0"/>
                      </a:endParaRPr>
                    </a:p>
                    <a:p>
                      <a:pPr indent="0" algn="ctr" fontAlgn="auto">
                        <a:lnSpc>
                          <a:spcPct val="150000"/>
                        </a:lnSpc>
                        <a:buNone/>
                      </a:pPr>
                      <a:endParaRPr lang="en-US" sz="2300" b="1" spc="-200">
                        <a:solidFill>
                          <a:schemeClr val="tx1"/>
                        </a:solidFill>
                        <a:latin typeface="微软雅黑" panose="020B0503020204020204" charset="-122"/>
                        <a:ea typeface="微软雅黑" panose="020B0503020204020204" charset="-122"/>
                        <a:cs typeface="NEU-BZ-S92" charset="0"/>
                      </a:endParaRPr>
                    </a:p>
                    <a:p>
                      <a:pPr indent="0" algn="ctr" fontAlgn="auto">
                        <a:lnSpc>
                          <a:spcPct val="150000"/>
                        </a:lnSpc>
                        <a:buNone/>
                      </a:pPr>
                      <a:r>
                        <a:rPr lang="en-US" sz="2300" b="1" spc="-200">
                          <a:solidFill>
                            <a:schemeClr val="tx1"/>
                          </a:solidFill>
                          <a:latin typeface="微软雅黑" panose="020B0503020204020204" charset="-122"/>
                          <a:ea typeface="微软雅黑" panose="020B0503020204020204" charset="-122"/>
                          <a:cs typeface="NEU-BZ-S92" charset="0"/>
                        </a:rPr>
                        <a:t>命题分析</a:t>
                      </a:r>
                      <a:endParaRPr lang="en-US" altLang="en-US" sz="2300" b="1" spc="-200">
                        <a:solidFill>
                          <a:schemeClr val="tx1"/>
                        </a:solidFill>
                        <a:latin typeface="微软雅黑" panose="020B0503020204020204" charset="-122"/>
                        <a:ea typeface="微软雅黑" panose="020B0503020204020204" charset="-122"/>
                        <a:cs typeface="NEU-BZ-S92" charset="0"/>
                      </a:endParaRPr>
                    </a:p>
                  </a:txBody>
                  <a:tcPr marL="0" marR="0"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300" b="0" spc="-150">
                          <a:solidFill>
                            <a:srgbClr val="000000"/>
                          </a:solidFill>
                          <a:uFillTx/>
                          <a:latin typeface="微软雅黑" panose="020B0503020204020204" charset="-122"/>
                          <a:ea typeface="微软雅黑" panose="020B0503020204020204" charset="-122"/>
                          <a:cs typeface="微软雅黑" panose="020B0503020204020204" charset="-122"/>
                        </a:rPr>
                        <a:t>近年高考对加强思想道德建设的考查有所增多。命题多以先进人物的典型事迹、优秀传统文化的传承等为背景,主要考查理想信念的作用以及如何加强思想道德建设。题型选择题、非选择题均有所涉及。在非选择题中,往往结合优秀文化的作用、社会主义核心价值观等知识点综合考查考生运用思想道德及其相关知识分析、解决问题的能力,考查考生的政治认同、科学精神核心素养。备考时,要结合思想道德建设领域出台的重大政策及新出现的社会思潮,掌握加强思想道德建设的措施与必要性;结合脱贫攻坚、乡村振兴、科技强国建设等领域涌现的先进人物,分析他们在改革发展中所表现出来的特质对培养担当民族复兴大任的时代新人有怎样的启示。</a:t>
                      </a:r>
                    </a:p>
                  </a:txBody>
                  <a:tcPr marL="66675" marR="66675"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686435">
                <a:tc>
                  <a:txBody>
                    <a:bodyPr/>
                    <a:lstStyle/>
                    <a:p>
                      <a:pPr indent="0" algn="ctr" fontAlgn="auto">
                        <a:lnSpc>
                          <a:spcPct val="150000"/>
                        </a:lnSpc>
                        <a:buNone/>
                      </a:pPr>
                      <a:r>
                        <a:rPr lang="en-US" sz="2300" b="1" spc="-200">
                          <a:solidFill>
                            <a:schemeClr val="tx1"/>
                          </a:solidFill>
                          <a:latin typeface="微软雅黑" panose="020B0503020204020204" charset="-122"/>
                          <a:ea typeface="微软雅黑" panose="020B0503020204020204" charset="-122"/>
                          <a:cs typeface="NEU-BZ-S92" charset="0"/>
                        </a:rPr>
                        <a:t>已考视角</a:t>
                      </a:r>
                      <a:endParaRPr lang="en-US" altLang="en-US" sz="2300" b="1" spc="-200">
                        <a:solidFill>
                          <a:schemeClr val="tx1"/>
                        </a:solidFill>
                        <a:latin typeface="微软雅黑" panose="020B0503020204020204" charset="-122"/>
                        <a:ea typeface="微软雅黑" panose="020B0503020204020204" charset="-122"/>
                        <a:cs typeface="NEU-BZ-S92" charset="0"/>
                      </a:endParaRPr>
                    </a:p>
                  </a:txBody>
                  <a:tcPr marL="0" marR="0"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300" b="0" spc="-200">
                          <a:solidFill>
                            <a:srgbClr val="000000"/>
                          </a:solidFill>
                          <a:uFillTx/>
                          <a:latin typeface="微软雅黑" panose="020B0503020204020204" charset="-122"/>
                          <a:ea typeface="微软雅黑" panose="020B0503020204020204" charset="-122"/>
                          <a:cs typeface="微软雅黑" panose="020B0503020204020204" charset="-122"/>
                        </a:rPr>
                        <a:t>1.理想信念的作用            2.如何加强思想道德建设</a:t>
                      </a:r>
                    </a:p>
                  </a:txBody>
                  <a:tcPr marL="66675" marR="66675"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782955">
                <a:tc>
                  <a:txBody>
                    <a:bodyPr/>
                    <a:lstStyle/>
                    <a:p>
                      <a:pPr indent="0" algn="ctr" fontAlgn="auto">
                        <a:lnSpc>
                          <a:spcPct val="150000"/>
                        </a:lnSpc>
                        <a:buNone/>
                      </a:pPr>
                      <a:r>
                        <a:rPr lang="en-US" sz="2300" b="1" spc="-200">
                          <a:solidFill>
                            <a:schemeClr val="tx1"/>
                          </a:solidFill>
                          <a:latin typeface="微软雅黑" panose="020B0503020204020204" charset="-122"/>
                          <a:ea typeface="微软雅黑" panose="020B0503020204020204" charset="-122"/>
                          <a:cs typeface="NEU-BZ-S92" charset="0"/>
                        </a:rPr>
                        <a:t>预测视角</a:t>
                      </a:r>
                      <a:endParaRPr lang="en-US" altLang="en-US" sz="2300" b="1" spc="-200">
                        <a:solidFill>
                          <a:schemeClr val="tx1"/>
                        </a:solidFill>
                        <a:latin typeface="微软雅黑" panose="020B0503020204020204" charset="-122"/>
                        <a:ea typeface="微软雅黑" panose="020B0503020204020204" charset="-122"/>
                        <a:cs typeface="NEU-BZ-S92" charset="0"/>
                      </a:endParaRPr>
                    </a:p>
                  </a:txBody>
                  <a:tcPr marL="0" marR="0"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altLang="en-US" sz="2300" b="0" spc="-200">
                          <a:solidFill>
                            <a:srgbClr val="000000"/>
                          </a:solidFill>
                          <a:latin typeface="微软雅黑" panose="020B0503020204020204" charset="-122"/>
                          <a:ea typeface="微软雅黑" panose="020B0503020204020204" charset="-122"/>
                          <a:cs typeface="微软雅黑" panose="020B0503020204020204" charset="-122"/>
                        </a:rPr>
                        <a:t>如何加强思想道德建设</a:t>
                      </a:r>
                    </a:p>
                  </a:txBody>
                  <a:tcPr marL="66675" marR="66675"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08000" y="170815"/>
            <a:ext cx="11175365" cy="6346825"/>
          </a:xfrm>
          <a:prstGeom prst="rect">
            <a:avLst/>
          </a:prstGeom>
          <a:noFill/>
          <a:ln w="9525">
            <a:noFill/>
          </a:ln>
        </p:spPr>
        <p:txBody>
          <a:bodyPr wrap="square">
            <a:spAutoFit/>
          </a:bodyPr>
          <a:lstStyle/>
          <a:p>
            <a:pPr indent="0" algn="just" fontAlgn="auto">
              <a:lnSpc>
                <a:spcPct val="150000"/>
              </a:lnSpc>
            </a:pPr>
            <a:r>
              <a:rPr lang="en-US" altLang="zh-CN" sz="2800" b="0">
                <a:latin typeface="微软雅黑" panose="020B0503020204020204" charset="-122"/>
                <a:ea typeface="微软雅黑" panose="020B0503020204020204" charset="-122"/>
                <a:cs typeface="微软雅黑" panose="020B0503020204020204" charset="-122"/>
              </a:rPr>
              <a:t>        </a:t>
            </a:r>
            <a:r>
              <a:rPr lang="en-US" altLang="zh-CN" sz="2700" b="0">
                <a:solidFill>
                  <a:schemeClr val="tx1"/>
                </a:solidFill>
                <a:uFillTx/>
                <a:latin typeface="微软雅黑" panose="020B0503020204020204" charset="-122"/>
                <a:ea typeface="微软雅黑" panose="020B0503020204020204" charset="-122"/>
                <a:cs typeface="微软雅黑" panose="020B0503020204020204" charset="-122"/>
              </a:rPr>
              <a:t>3  [2020全国卷Ⅱ,40,10]阅读材料,完成下列要求。</a:t>
            </a:r>
          </a:p>
          <a:p>
            <a:pPr indent="0" algn="just" fontAlgn="auto">
              <a:lnSpc>
                <a:spcPct val="150000"/>
              </a:lnSpc>
            </a:pPr>
            <a:r>
              <a:rPr lang="en-US" altLang="zh-CN" sz="2700" b="0">
                <a:solidFill>
                  <a:schemeClr val="tx1"/>
                </a:solidFill>
                <a:uFillTx/>
                <a:latin typeface="微软雅黑" panose="020B0503020204020204" charset="-122"/>
                <a:ea typeface="微软雅黑" panose="020B0503020204020204" charset="-122"/>
                <a:cs typeface="微软雅黑" panose="020B0503020204020204" charset="-122"/>
              </a:rPr>
              <a:t>      脱贫攻坚是历史给出的时代考题,广大青年成为解答时代考题的生力军。</a:t>
            </a:r>
          </a:p>
          <a:p>
            <a:pPr indent="0" algn="just" fontAlgn="auto">
              <a:lnSpc>
                <a:spcPct val="150000"/>
              </a:lnSpc>
            </a:pPr>
            <a:r>
              <a:rPr lang="en-US" altLang="zh-CN" sz="2700" b="0">
                <a:solidFill>
                  <a:schemeClr val="tx1"/>
                </a:solidFill>
                <a:uFillTx/>
                <a:latin typeface="微软雅黑" panose="020B0503020204020204" charset="-122"/>
                <a:ea typeface="微软雅黑" panose="020B0503020204020204" charset="-122"/>
                <a:cs typeface="微软雅黑" panose="020B0503020204020204" charset="-122"/>
              </a:rPr>
              <a:t>乡村网红青年小甘搭乘“短视频+电商”的快车,开辟山区农产品销售新渠道,2018年,其团队共推介销售农副产品400多万公斤,产值超过2 300万元,实现了和大山里的乡亲们“一起走上致富路”的理想。</a:t>
            </a:r>
          </a:p>
          <a:p>
            <a:pPr indent="0" algn="just" fontAlgn="auto">
              <a:lnSpc>
                <a:spcPct val="150000"/>
              </a:lnSpc>
            </a:pPr>
            <a:r>
              <a:rPr lang="en-US" altLang="zh-CN" sz="2700" b="0">
                <a:solidFill>
                  <a:schemeClr val="tx1"/>
                </a:solidFill>
                <a:uFillTx/>
                <a:latin typeface="微软雅黑" panose="020B0503020204020204" charset="-122"/>
                <a:ea typeface="微软雅黑" panose="020B0503020204020204" charset="-122"/>
                <a:cs typeface="微软雅黑" panose="020B0503020204020204" charset="-122"/>
              </a:rPr>
              <a:t>　　青年教师胡博士,“一门心思帮助村民脱贫”,运用大数据,精准解决农村贫困户就业和培训难题。他与当地的就业部门合作,打造智能就业平台,实现劳动力与岗位智能化匹配,3年推荐就业岗位超12万次;开发培训人员智能化管理体系,有针对性地为贫困户提供订单式岗位培训。</a:t>
            </a:r>
          </a:p>
          <a:p>
            <a:pPr indent="0" algn="just" fontAlgn="auto">
              <a:lnSpc>
                <a:spcPct val="150000"/>
              </a:lnSpc>
            </a:pPr>
            <a:r>
              <a:rPr lang="en-US" altLang="zh-CN" sz="2700" b="0">
                <a:solidFill>
                  <a:schemeClr val="tx1"/>
                </a:solidFill>
                <a:uFillTx/>
                <a:latin typeface="微软雅黑" panose="020B0503020204020204" charset="-122"/>
                <a:ea typeface="微软雅黑" panose="020B0503020204020204" charset="-122"/>
                <a:cs typeface="微软雅黑" panose="020B0503020204020204" charset="-122"/>
              </a:rPr>
              <a:t>       </a:t>
            </a:r>
            <a:r>
              <a:rPr lang="en-US" altLang="zh-CN" sz="2700">
                <a:uFillTx/>
                <a:latin typeface="微软雅黑" panose="020B0503020204020204" charset="-122"/>
                <a:ea typeface="微软雅黑" panose="020B0503020204020204" charset="-122"/>
                <a:cs typeface="微软雅黑" panose="020B0503020204020204" charset="-122"/>
                <a:sym typeface="+mn-ea"/>
              </a:rPr>
              <a:t>青年学子小锋休学创业,投身高效晶硅太阳能材料的批量制造,致力于</a:t>
            </a:r>
            <a:endParaRPr lang="en-US" altLang="zh-CN" sz="2700" b="0">
              <a:solidFill>
                <a:schemeClr val="tx1"/>
              </a:solidFill>
              <a:uFillTx/>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9" name="文本框 8"/>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2" name="文本框 11"/>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5" name="文本框 14"/>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pic>
        <p:nvPicPr>
          <p:cNvPr id="135" name="示例_1.jpg" descr="id:2147500184;FounderCES"/>
          <p:cNvPicPr>
            <a:picLocks noChangeAspect="1"/>
          </p:cNvPicPr>
          <p:nvPr/>
        </p:nvPicPr>
        <p:blipFill>
          <a:blip r:embed="rId3"/>
          <a:stretch>
            <a:fillRect/>
          </a:stretch>
        </p:blipFill>
        <p:spPr>
          <a:xfrm>
            <a:off x="679450" y="425450"/>
            <a:ext cx="721995" cy="377825"/>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66090" y="142875"/>
            <a:ext cx="11260455" cy="6323965"/>
          </a:xfrm>
          <a:prstGeom prst="rect">
            <a:avLst/>
          </a:prstGeom>
          <a:noFill/>
          <a:ln w="9525">
            <a:noFill/>
          </a:ln>
        </p:spPr>
        <p:txBody>
          <a:bodyPr wrap="square">
            <a:spAutoFit/>
          </a:bodyPr>
          <a:lstStyle/>
          <a:p>
            <a:pPr indent="0" algn="just" fontAlgn="auto">
              <a:lnSpc>
                <a:spcPct val="150000"/>
              </a:lnSpc>
            </a:pPr>
            <a:r>
              <a:rPr lang="en-US" altLang="zh-CN" sz="2700">
                <a:solidFill>
                  <a:schemeClr val="tx1"/>
                </a:solidFill>
                <a:uFillTx/>
                <a:latin typeface="微软雅黑" panose="020B0503020204020204" charset="-122"/>
                <a:ea typeface="微软雅黑" panose="020B0503020204020204" charset="-122"/>
                <a:cs typeface="微软雅黑" panose="020B0503020204020204" charset="-122"/>
                <a:sym typeface="+mn-ea"/>
              </a:rPr>
              <a:t>光伏扶贫。他使用公司自产太阳能电池板,帮助居民在自家屋顶建光伏电站,将太阳能资源转化为电能,居民从售电款中获得分红,目前已有陕西、河北、广西等地千户居民成功脱贫。</a:t>
            </a:r>
            <a:endParaRPr lang="en-US" altLang="zh-CN" sz="2700" b="0">
              <a:solidFill>
                <a:schemeClr val="tx1"/>
              </a:solidFill>
              <a:uFillTx/>
              <a:latin typeface="微软雅黑" panose="020B0503020204020204" charset="-122"/>
              <a:ea typeface="微软雅黑" panose="020B0503020204020204" charset="-122"/>
              <a:cs typeface="微软雅黑" panose="020B0503020204020204" charset="-122"/>
            </a:endParaRPr>
          </a:p>
          <a:p>
            <a:pPr indent="0" algn="just" fontAlgn="auto">
              <a:lnSpc>
                <a:spcPct val="150000"/>
              </a:lnSpc>
            </a:pPr>
            <a:r>
              <a:rPr lang="en-US" altLang="zh-CN" sz="2700">
                <a:solidFill>
                  <a:schemeClr val="tx1"/>
                </a:solidFill>
                <a:uFillTx/>
                <a:latin typeface="微软雅黑" panose="020B0503020204020204" charset="-122"/>
                <a:ea typeface="微软雅黑" panose="020B0503020204020204" charset="-122"/>
                <a:cs typeface="微软雅黑" panose="020B0503020204020204" charset="-122"/>
                <a:sym typeface="+mn-ea"/>
              </a:rPr>
              <a:t>　　立志“帮老百姓脱贫”的海归青年小静辞掉北京的工作,返回“中国山楂之乡”创业。她组建山楂研发团队,用科技提升山楂的附加值,促进山楂产业转型升级;通过吸纳1 400余户贫困户入股、建立扶贫工厂、带动就业等,帮助当地农民增收。</a:t>
            </a:r>
            <a:endParaRPr lang="en-US" altLang="zh-CN" sz="2700" b="0">
              <a:solidFill>
                <a:schemeClr val="tx1"/>
              </a:solidFill>
              <a:uFillTx/>
              <a:latin typeface="微软雅黑" panose="020B0503020204020204" charset="-122"/>
              <a:ea typeface="微软雅黑" panose="020B0503020204020204" charset="-122"/>
              <a:cs typeface="微软雅黑" panose="020B0503020204020204" charset="-122"/>
            </a:endParaRPr>
          </a:p>
          <a:p>
            <a:pPr indent="0" algn="just" fontAlgn="auto">
              <a:lnSpc>
                <a:spcPct val="150000"/>
              </a:lnSpc>
            </a:pPr>
            <a:r>
              <a:rPr lang="en-US" altLang="zh-CN" sz="2700">
                <a:solidFill>
                  <a:schemeClr val="tx1"/>
                </a:solidFill>
                <a:uFillTx/>
                <a:latin typeface="微软雅黑" panose="020B0503020204020204" charset="-122"/>
                <a:ea typeface="微软雅黑" panose="020B0503020204020204" charset="-122"/>
                <a:cs typeface="微软雅黑" panose="020B0503020204020204" charset="-122"/>
                <a:sym typeface="+mn-ea"/>
              </a:rPr>
              <a:t>　　在脱贫攻坚的主战场,一代青年正用青春演绎着一个个精彩的扶贫故事,涓涓细流正汇聚成乡村振兴的时代洪流。</a:t>
            </a:r>
            <a:endParaRPr lang="en-US" altLang="zh-CN" sz="2700" b="0">
              <a:solidFill>
                <a:schemeClr val="tx1"/>
              </a:solidFill>
              <a:uFillTx/>
              <a:latin typeface="微软雅黑" panose="020B0503020204020204" charset="-122"/>
              <a:ea typeface="微软雅黑" panose="020B0503020204020204" charset="-122"/>
              <a:cs typeface="微软雅黑" panose="020B0503020204020204" charset="-122"/>
            </a:endParaRPr>
          </a:p>
          <a:p>
            <a:pPr indent="0" algn="just" fontAlgn="auto">
              <a:lnSpc>
                <a:spcPct val="150000"/>
              </a:lnSpc>
            </a:pPr>
            <a:r>
              <a:rPr lang="en-US" altLang="zh-CN" sz="2700">
                <a:solidFill>
                  <a:schemeClr val="tx1"/>
                </a:solidFill>
                <a:uFillTx/>
                <a:latin typeface="微软雅黑" panose="020B0503020204020204" charset="-122"/>
                <a:ea typeface="微软雅黑" panose="020B0503020204020204" charset="-122"/>
                <a:cs typeface="微软雅黑" panose="020B0503020204020204" charset="-122"/>
                <a:sym typeface="+mn-ea"/>
              </a:rPr>
              <a:t>      运用文化生活知识,说明上述扶贫故事给新时代青年担当使命的启示。</a:t>
            </a:r>
            <a:endParaRPr lang="en-US" altLang="zh-CN" sz="2700" b="0">
              <a:solidFill>
                <a:schemeClr val="tx1"/>
              </a:solidFill>
              <a:uFillTx/>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9" name="文本框 8"/>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2" name="文本框 11"/>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5" name="文本框 14"/>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98475" y="116840"/>
            <a:ext cx="11196320" cy="737235"/>
          </a:xfrm>
          <a:prstGeom prst="rect">
            <a:avLst/>
          </a:prstGeom>
          <a:noFill/>
          <a:ln w="9525">
            <a:noFill/>
          </a:ln>
        </p:spPr>
        <p:txBody>
          <a:bodyPr wrap="square">
            <a:spAutoFit/>
          </a:bodyPr>
          <a:lstStyle/>
          <a:p>
            <a:pPr indent="0" fontAlgn="auto">
              <a:lnSpc>
                <a:spcPct val="150000"/>
              </a:lnSpc>
            </a:pPr>
            <a:r>
              <a:rPr lang="zh-CN" sz="2800" b="1">
                <a:latin typeface="微软雅黑" panose="020B0503020204020204" charset="-122"/>
                <a:ea typeface="微软雅黑" panose="020B0503020204020204" charset="-122"/>
                <a:cs typeface="微软雅黑" panose="020B0503020204020204" charset="-122"/>
                <a:sym typeface="+mn-ea"/>
              </a:rPr>
              <a:t>解析</a:t>
            </a:r>
            <a:endParaRPr lang="en-US" sz="2800">
              <a:latin typeface="微软雅黑" panose="020B0503020204020204" charset="-122"/>
              <a:ea typeface="微软雅黑" panose="020B0503020204020204" charset="-122"/>
              <a:cs typeface="微软雅黑" panose="020B0503020204020204" charset="-122"/>
              <a:sym typeface="+mn-ea"/>
            </a:endParaRPr>
          </a:p>
        </p:txBody>
      </p:sp>
      <p:sp>
        <p:nvSpPr>
          <p:cNvPr id="6" name="文本框 5"/>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9" name="文本框 8"/>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2" name="文本框 11"/>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5" name="文本框 14"/>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pic>
        <p:nvPicPr>
          <p:cNvPr id="3" name="图片 2"/>
          <p:cNvPicPr>
            <a:picLocks noChangeAspect="1"/>
          </p:cNvPicPr>
          <p:nvPr/>
        </p:nvPicPr>
        <p:blipFill>
          <a:blip r:embed="rId2"/>
          <a:stretch>
            <a:fillRect/>
          </a:stretch>
        </p:blipFill>
        <p:spPr>
          <a:xfrm>
            <a:off x="1514475" y="400050"/>
            <a:ext cx="9163050" cy="605790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918845" y="877570"/>
            <a:ext cx="10110470" cy="3322955"/>
          </a:xfrm>
          <a:prstGeom prst="rect">
            <a:avLst/>
          </a:prstGeom>
          <a:noFill/>
          <a:ln w="9525">
            <a:noFill/>
          </a:ln>
        </p:spPr>
        <p:txBody>
          <a:bodyPr wrap="square">
            <a:spAutoFit/>
          </a:bodyPr>
          <a:lstStyle/>
          <a:p>
            <a:pPr indent="0" fontAlgn="auto">
              <a:lnSpc>
                <a:spcPct val="150000"/>
              </a:lnSpc>
            </a:pPr>
            <a:r>
              <a:rPr lang="zh-CN" sz="2800" b="1">
                <a:solidFill>
                  <a:schemeClr val="tx1"/>
                </a:solidFill>
                <a:latin typeface="微软雅黑" panose="020B0503020204020204" charset="-122"/>
                <a:ea typeface="微软雅黑" panose="020B0503020204020204" charset="-122"/>
                <a:cs typeface="微软雅黑" panose="020B0503020204020204" charset="-122"/>
                <a:sym typeface="+mn-ea"/>
              </a:rPr>
              <a:t>答案  </a:t>
            </a:r>
          </a:p>
          <a:p>
            <a:pPr indent="0" algn="just" fontAlgn="auto">
              <a:lnSpc>
                <a:spcPct val="150000"/>
              </a:lnSpc>
            </a:pPr>
            <a:r>
              <a:rPr sz="2800" spc="-130">
                <a:solidFill>
                  <a:schemeClr val="tx1"/>
                </a:solidFill>
                <a:uFillTx/>
                <a:latin typeface="微软雅黑" panose="020B0503020204020204" charset="-122"/>
                <a:ea typeface="微软雅黑" panose="020B0503020204020204" charset="-122"/>
                <a:cs typeface="微软雅黑" panose="020B0503020204020204" charset="-122"/>
                <a:sym typeface="+mn-ea"/>
              </a:rPr>
              <a:t>        理想指引人生,奋斗成就事业。新时代青年要志存高远,确立为国家富强、民族复兴、人民幸福而奋斗的伟大理想;要解放思想、开拓创新,勇做时代的弄潮儿;要脚踏实地、锤炼本领,为推动经济社会发展贡献智慧和力量。</a:t>
            </a:r>
          </a:p>
        </p:txBody>
      </p:sp>
      <p:sp>
        <p:nvSpPr>
          <p:cNvPr id="6" name="文本框 5"/>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9" name="文本框 8"/>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2" name="文本框 11"/>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5" name="文本框 14"/>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57225" y="474980"/>
            <a:ext cx="11124565" cy="3969385"/>
          </a:xfrm>
          <a:prstGeom prst="rect">
            <a:avLst/>
          </a:prstGeom>
          <a:noFill/>
          <a:ln w="9525">
            <a:noFill/>
          </a:ln>
        </p:spPr>
        <p:txBody>
          <a:bodyPr wrap="square">
            <a:spAutoFit/>
          </a:bodyPr>
          <a:lstStyle/>
          <a:p>
            <a:pPr indent="0" algn="dist" fontAlgn="auto">
              <a:lnSpc>
                <a:spcPct val="150000"/>
              </a:lnSpc>
            </a:pPr>
            <a:r>
              <a:rPr lang="zh-CN" sz="2800" b="1">
                <a:solidFill>
                  <a:srgbClr val="FF0000"/>
                </a:solidFill>
                <a:latin typeface="微软雅黑" panose="020B0503020204020204" charset="-122"/>
                <a:ea typeface="微软雅黑" panose="020B0503020204020204" charset="-122"/>
                <a:cs typeface="微软雅黑" panose="020B0503020204020204" charset="-122"/>
                <a:sym typeface="+mn-ea"/>
              </a:rPr>
              <a:t>归纳总结   </a:t>
            </a:r>
            <a:r>
              <a:rPr sz="2800">
                <a:latin typeface="微软雅黑" panose="020B0503020204020204" charset="-122"/>
                <a:ea typeface="微软雅黑" panose="020B0503020204020204" charset="-122"/>
                <a:cs typeface="微软雅黑" panose="020B0503020204020204" charset="-122"/>
                <a:sym typeface="+mn-ea"/>
              </a:rPr>
              <a:t>根据设问特点,高考命题一般存在以下几种方式:①设问明确规定了要运用的知识点,设问切口小。解答时要注意挖掘知识的深度;</a:t>
            </a:r>
          </a:p>
          <a:p>
            <a:pPr indent="0" algn="just"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②设问只规定了要运用的知识范围,具体知识只能根据材料信息来确定。解答时要注意挖掘知识的广度;③设问规定了知识范围,依据设问中的具体问题可以确定要调用的具体知识。解答时既要注意挖掘知识的深度,又要注意挖掘知识的广度。本题就属于第三种情况。</a:t>
            </a:r>
          </a:p>
        </p:txBody>
      </p:sp>
      <p:sp>
        <p:nvSpPr>
          <p:cNvPr id="6" name="文本框 5"/>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9" name="文本框 8"/>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2" name="文本框 11"/>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5" name="文本框 14"/>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5459095" y="584200"/>
            <a:ext cx="6733540" cy="4354195"/>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gn="ctr">
              <a:lnSpc>
                <a:spcPct val="150000"/>
              </a:lnSpc>
            </a:pPr>
            <a:r>
              <a:rPr lang="zh-CN" altLang="en-US" sz="2800" b="1" dirty="0">
                <a:solidFill>
                  <a:srgbClr val="DA251C"/>
                </a:solidFill>
                <a:latin typeface="微软雅黑" panose="020B0503020204020204" charset="-122"/>
                <a:ea typeface="微软雅黑" panose="020B0503020204020204" charset="-122"/>
                <a:sym typeface="+mn-ea"/>
              </a:rPr>
              <a:t>通方法</a:t>
            </a:r>
            <a:r>
              <a:rPr lang="en-US" altLang="zh-CN" sz="2800" b="1" dirty="0">
                <a:solidFill>
                  <a:srgbClr val="DA251C"/>
                </a:solidFill>
                <a:latin typeface="微软雅黑" panose="020B0503020204020204" charset="-122"/>
                <a:ea typeface="微软雅黑" panose="020B0503020204020204" charset="-122"/>
                <a:sym typeface="+mn-ea"/>
              </a:rPr>
              <a:t>·</a:t>
            </a:r>
            <a:r>
              <a:rPr lang="zh-CN" altLang="en-US" sz="2800" b="1" dirty="0">
                <a:solidFill>
                  <a:srgbClr val="DA251C"/>
                </a:solidFill>
                <a:latin typeface="微软雅黑" panose="020B0503020204020204" charset="-122"/>
                <a:ea typeface="微软雅黑" panose="020B0503020204020204" charset="-122"/>
                <a:sym typeface="+mn-ea"/>
              </a:rPr>
              <a:t>解题指导</a:t>
            </a:r>
          </a:p>
          <a:p>
            <a:pPr algn="l">
              <a:lnSpc>
                <a:spcPct val="150000"/>
              </a:lnSpc>
            </a:pPr>
            <a:r>
              <a:rPr lang="zh-CN" altLang="en-US" sz="2800" dirty="0">
                <a:solidFill>
                  <a:schemeClr val="tx1">
                    <a:lumMod val="95000"/>
                    <a:lumOff val="5000"/>
                  </a:schemeClr>
                </a:solidFill>
                <a:latin typeface="微软雅黑" panose="020B0503020204020204" charset="-122"/>
                <a:ea typeface="微软雅黑" panose="020B0503020204020204" charset="-122"/>
              </a:rPr>
              <a:t>方法</a:t>
            </a:r>
            <a:r>
              <a:rPr lang="en-US" altLang="zh-CN" sz="2800" dirty="0">
                <a:solidFill>
                  <a:schemeClr val="tx1">
                    <a:lumMod val="95000"/>
                    <a:lumOff val="5000"/>
                  </a:schemeClr>
                </a:solidFill>
                <a:latin typeface="微软雅黑" panose="020B0503020204020204" charset="-122"/>
                <a:ea typeface="微软雅黑" panose="020B0503020204020204" charset="-122"/>
              </a:rPr>
              <a:t>1   评析(辨析)</a:t>
            </a:r>
            <a:r>
              <a:rPr sz="2800" dirty="0">
                <a:solidFill>
                  <a:schemeClr val="tx1">
                    <a:lumMod val="95000"/>
                    <a:lumOff val="5000"/>
                  </a:schemeClr>
                </a:solidFill>
                <a:latin typeface="微软雅黑" panose="020B0503020204020204" charset="-122"/>
                <a:ea typeface="微软雅黑" panose="020B0503020204020204" charset="-122"/>
              </a:rPr>
              <a:t>类试题</a:t>
            </a:r>
          </a:p>
          <a:p>
            <a:pPr algn="l">
              <a:lnSpc>
                <a:spcPct val="150000"/>
              </a:lnSpc>
            </a:pPr>
            <a:r>
              <a:rPr lang="zh-CN" altLang="en-US" sz="2800" dirty="0">
                <a:solidFill>
                  <a:schemeClr val="tx1">
                    <a:lumMod val="95000"/>
                    <a:lumOff val="5000"/>
                  </a:schemeClr>
                </a:solidFill>
                <a:latin typeface="微软雅黑" panose="020B0503020204020204" charset="-122"/>
                <a:ea typeface="微软雅黑" panose="020B0503020204020204" charset="-122"/>
                <a:sym typeface="+mn-ea"/>
              </a:rPr>
              <a:t>方法</a:t>
            </a:r>
            <a:r>
              <a:rPr lang="en-US" altLang="zh-CN" sz="2800" dirty="0">
                <a:solidFill>
                  <a:schemeClr val="tx1">
                    <a:lumMod val="95000"/>
                    <a:lumOff val="5000"/>
                  </a:schemeClr>
                </a:solidFill>
                <a:latin typeface="微软雅黑" panose="020B0503020204020204" charset="-122"/>
                <a:ea typeface="微软雅黑" panose="020B0503020204020204" charset="-122"/>
                <a:sym typeface="+mn-ea"/>
              </a:rPr>
              <a:t>2   知识体系法把握</a:t>
            </a:r>
            <a:r>
              <a:rPr lang="zh-CN" altLang="en-US" sz="2800" dirty="0">
                <a:solidFill>
                  <a:schemeClr val="tx1">
                    <a:lumMod val="95000"/>
                    <a:lumOff val="5000"/>
                  </a:schemeClr>
                </a:solidFill>
                <a:latin typeface="微软雅黑" panose="020B0503020204020204" charset="-122"/>
                <a:ea typeface="微软雅黑" panose="020B0503020204020204" charset="-122"/>
                <a:sym typeface="+mn-ea"/>
              </a:rPr>
              <a:t>文化</a:t>
            </a:r>
            <a:r>
              <a:rPr lang="en-US" altLang="zh-CN" sz="2800" dirty="0">
                <a:solidFill>
                  <a:schemeClr val="tx1">
                    <a:lumMod val="95000"/>
                    <a:lumOff val="5000"/>
                  </a:schemeClr>
                </a:solidFill>
                <a:latin typeface="微软雅黑" panose="020B0503020204020204" charset="-122"/>
                <a:ea typeface="微软雅黑" panose="020B0503020204020204" charset="-122"/>
                <a:sym typeface="+mn-ea"/>
              </a:rPr>
              <a:t>生活脉络</a:t>
            </a:r>
          </a:p>
          <a:p>
            <a:pPr algn="ctr">
              <a:lnSpc>
                <a:spcPct val="150000"/>
              </a:lnSpc>
            </a:pPr>
            <a:r>
              <a:rPr lang="zh-CN" altLang="en-US" sz="2800" b="1" dirty="0">
                <a:solidFill>
                  <a:srgbClr val="DA251C"/>
                </a:solidFill>
                <a:latin typeface="微软雅黑" panose="020B0503020204020204" charset="-122"/>
                <a:ea typeface="微软雅黑" panose="020B0503020204020204" charset="-122"/>
                <a:sym typeface="+mn-ea"/>
              </a:rPr>
              <a:t>析热点</a:t>
            </a:r>
            <a:r>
              <a:rPr lang="en-US" altLang="zh-CN" sz="2800" b="1" dirty="0">
                <a:solidFill>
                  <a:srgbClr val="DA251C"/>
                </a:solidFill>
                <a:latin typeface="微软雅黑" panose="020B0503020204020204" charset="-122"/>
                <a:ea typeface="微软雅黑" panose="020B0503020204020204" charset="-122"/>
                <a:sym typeface="+mn-ea"/>
              </a:rPr>
              <a:t>·</a:t>
            </a:r>
            <a:r>
              <a:rPr lang="zh-CN" altLang="en-US" sz="2800" b="1" dirty="0">
                <a:solidFill>
                  <a:srgbClr val="DA251C"/>
                </a:solidFill>
                <a:latin typeface="微软雅黑" panose="020B0503020204020204" charset="-122"/>
                <a:ea typeface="微软雅黑" panose="020B0503020204020204" charset="-122"/>
                <a:sym typeface="+mn-ea"/>
              </a:rPr>
              <a:t>时政解读</a:t>
            </a:r>
            <a:endParaRPr lang="zh-CN" altLang="en-US" sz="2800" dirty="0">
              <a:solidFill>
                <a:schemeClr val="tx1">
                  <a:lumMod val="95000"/>
                  <a:lumOff val="5000"/>
                </a:schemeClr>
              </a:solidFill>
              <a:latin typeface="微软雅黑" panose="020B0503020204020204" charset="-122"/>
              <a:ea typeface="微软雅黑" panose="020B0503020204020204" charset="-122"/>
            </a:endParaRPr>
          </a:p>
          <a:p>
            <a:pPr>
              <a:lnSpc>
                <a:spcPct val="150000"/>
              </a:lnSpc>
            </a:pPr>
            <a:r>
              <a:rPr lang="zh-CN" altLang="en-US" sz="2800" dirty="0">
                <a:solidFill>
                  <a:schemeClr val="tx1">
                    <a:lumMod val="95000"/>
                    <a:lumOff val="5000"/>
                  </a:schemeClr>
                </a:solidFill>
                <a:latin typeface="微软雅黑" panose="020B0503020204020204" charset="-122"/>
                <a:ea typeface="微软雅黑" panose="020B0503020204020204" charset="-122"/>
              </a:rPr>
              <a:t>热点  </a:t>
            </a:r>
            <a:r>
              <a:rPr lang="zh-CN" altLang="en-US" sz="2800" spc="-200" dirty="0">
                <a:solidFill>
                  <a:schemeClr val="tx1">
                    <a:lumMod val="95000"/>
                    <a:lumOff val="5000"/>
                  </a:schemeClr>
                </a:solidFill>
                <a:uFillTx/>
                <a:latin typeface="微软雅黑" panose="020B0503020204020204" charset="-122"/>
                <a:ea typeface="微软雅黑" panose="020B0503020204020204" charset="-122"/>
              </a:rPr>
              <a:t>中国北斗折射中国科技创新的不竭动力</a:t>
            </a:r>
          </a:p>
        </p:txBody>
      </p:sp>
      <p:sp>
        <p:nvSpPr>
          <p:cNvPr id="6" name="文本框 5"/>
          <p:cNvSpPr txBox="1"/>
          <p:nvPr/>
        </p:nvSpPr>
        <p:spPr>
          <a:xfrm>
            <a:off x="0" y="2453640"/>
            <a:ext cx="5270500" cy="1322070"/>
          </a:xfrm>
          <a:prstGeom prst="rect">
            <a:avLst/>
          </a:prstGeom>
          <a:noFill/>
        </p:spPr>
        <p:txBody>
          <a:bodyPr wrap="square" rtlCol="0">
            <a:spAutoFit/>
          </a:bodyPr>
          <a:lstStyle/>
          <a:p>
            <a:r>
              <a:rPr lang="zh-CN" altLang="en-US" sz="4000">
                <a:solidFill>
                  <a:schemeClr val="bg1"/>
                </a:solidFill>
                <a:latin typeface="+mj-ea"/>
                <a:ea typeface="+mj-ea"/>
                <a:cs typeface="+mj-ea"/>
              </a:rPr>
              <a:t>高分帮</a:t>
            </a:r>
            <a:r>
              <a:rPr lang="en-US" altLang="zh-CN" sz="4000" dirty="0">
                <a:solidFill>
                  <a:schemeClr val="bg1"/>
                </a:solidFill>
                <a:latin typeface="+mj-ea"/>
                <a:ea typeface="+mj-ea"/>
                <a:cs typeface="+mj-ea"/>
                <a:sym typeface="+mn-ea"/>
              </a:rPr>
              <a:t>·“</a:t>
            </a:r>
            <a:r>
              <a:rPr lang="zh-CN" altLang="en-US" sz="4000" dirty="0">
                <a:solidFill>
                  <a:schemeClr val="bg1"/>
                </a:solidFill>
                <a:latin typeface="+mj-ea"/>
                <a:ea typeface="+mj-ea"/>
                <a:cs typeface="+mj-ea"/>
                <a:sym typeface="+mn-ea"/>
              </a:rPr>
              <a:t>双一流</a:t>
            </a:r>
            <a:r>
              <a:rPr lang="en-US" altLang="zh-CN" sz="4000" dirty="0">
                <a:solidFill>
                  <a:schemeClr val="bg1"/>
                </a:solidFill>
                <a:latin typeface="+mj-ea"/>
                <a:ea typeface="+mj-ea"/>
                <a:cs typeface="+mj-ea"/>
                <a:sym typeface="+mn-ea"/>
              </a:rPr>
              <a:t>”</a:t>
            </a:r>
          </a:p>
          <a:p>
            <a:pPr algn="ctr"/>
            <a:r>
              <a:rPr lang="en-US" altLang="zh-CN" sz="4000" dirty="0">
                <a:solidFill>
                  <a:schemeClr val="bg1"/>
                </a:solidFill>
                <a:latin typeface="+mj-ea"/>
                <a:ea typeface="+mj-ea"/>
                <a:cs typeface="+mj-ea"/>
                <a:sym typeface="+mn-ea"/>
              </a:rPr>
              <a:t>      </a:t>
            </a:r>
            <a:r>
              <a:rPr lang="zh-CN" altLang="en-US" sz="4000" dirty="0">
                <a:solidFill>
                  <a:schemeClr val="bg1"/>
                </a:solidFill>
                <a:latin typeface="+mj-ea"/>
                <a:ea typeface="+mj-ea"/>
                <a:cs typeface="+mj-ea"/>
                <a:sym typeface="+mn-ea"/>
              </a:rPr>
              <a:t>名校冲刺</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5255895" cy="676952"/>
          </a:xfrm>
        </p:spPr>
        <p:txBody>
          <a:bodyPr wrap="square"/>
          <a:lstStyle/>
          <a:p>
            <a:r>
              <a:rPr lang="en-US" altLang="zh-CN" sz="3600" dirty="0">
                <a:solidFill>
                  <a:schemeClr val="bg1"/>
                </a:solidFill>
                <a:latin typeface="微软雅黑" panose="020B0503020204020204" charset="-122"/>
                <a:ea typeface="微软雅黑" panose="020B0503020204020204" charset="-122"/>
                <a:cs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cs typeface="微软雅黑" panose="020B0503020204020204" charset="-122"/>
                <a:sym typeface="+mn-ea"/>
              </a:rPr>
              <a:t>方法</a:t>
            </a:r>
            <a:r>
              <a:rPr lang="en-US" altLang="zh-CN" sz="3200" dirty="0">
                <a:solidFill>
                  <a:schemeClr val="bg1"/>
                </a:solidFill>
                <a:latin typeface="微软雅黑" panose="020B0503020204020204" charset="-122"/>
                <a:ea typeface="微软雅黑" panose="020B0503020204020204" charset="-122"/>
                <a:cs typeface="微软雅黑" panose="020B0503020204020204" charset="-122"/>
                <a:sym typeface="+mn-ea"/>
              </a:rPr>
              <a:t>1  </a:t>
            </a:r>
            <a:r>
              <a:rPr lang="zh-CN" altLang="en-US" sz="3200" dirty="0">
                <a:solidFill>
                  <a:schemeClr val="bg1"/>
                </a:solidFill>
                <a:latin typeface="微软雅黑" panose="020B0503020204020204" charset="-122"/>
                <a:ea typeface="微软雅黑" panose="020B0503020204020204" charset="-122"/>
                <a:cs typeface="微软雅黑" panose="020B0503020204020204" charset="-122"/>
                <a:sym typeface="+mn-ea"/>
              </a:rPr>
              <a:t> 评析(辨析)类试题</a:t>
            </a:r>
          </a:p>
        </p:txBody>
      </p:sp>
      <p:sp>
        <p:nvSpPr>
          <p:cNvPr id="100" name="文本框 99"/>
          <p:cNvSpPr txBox="1"/>
          <p:nvPr/>
        </p:nvSpPr>
        <p:spPr>
          <a:xfrm>
            <a:off x="931545" y="1166495"/>
            <a:ext cx="10507345" cy="3322955"/>
          </a:xfrm>
          <a:prstGeom prst="rect">
            <a:avLst/>
          </a:prstGeom>
          <a:noFill/>
          <a:ln w="9525">
            <a:noFill/>
          </a:ln>
        </p:spPr>
        <p:txBody>
          <a:bodyPr wrap="square">
            <a:spAutoFit/>
          </a:bodyPr>
          <a:lstStyle/>
          <a:p>
            <a:pPr indent="0" algn="just" fontAlgn="auto">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题型解读</a:t>
            </a:r>
            <a:endParaRPr lang="en-US" sz="2800" b="0">
              <a:solidFill>
                <a:srgbClr val="000000"/>
              </a:solidFill>
              <a:latin typeface="微软雅黑" panose="020B0503020204020204" charset="-122"/>
              <a:ea typeface="微软雅黑" panose="020B0503020204020204" charset="-122"/>
              <a:cs typeface="微软雅黑" panose="020B0503020204020204" charset="-122"/>
            </a:endParaRPr>
          </a:p>
          <a:p>
            <a:r>
              <a:rPr lang="en-US" sz="2800" b="0">
                <a:solidFill>
                  <a:srgbClr val="000000"/>
                </a:solidFill>
                <a:latin typeface="微软雅黑" panose="020B0503020204020204" charset="-122"/>
                <a:ea typeface="微软雅黑" panose="020B0503020204020204" charset="-122"/>
                <a:cs typeface="微软雅黑" panose="020B0503020204020204" charset="-122"/>
              </a:rPr>
              <a:t>       此类试题主要依据一定的背景材料,要求调动相关知识对某一观点加以分析,并发表自己的看法。[如2019年全国卷Ⅰ第40题第(1)问要求对“随着经济社会不断发展,传统村落必然走向消亡”这一观点加以评析]</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749300" y="86360"/>
            <a:ext cx="11019790" cy="737235"/>
          </a:xfrm>
          <a:prstGeom prst="rect">
            <a:avLst/>
          </a:prstGeom>
          <a:noFill/>
          <a:ln w="9525">
            <a:noFill/>
          </a:ln>
        </p:spPr>
        <p:txBody>
          <a:bodyPr wrap="square">
            <a:spAutoFit/>
          </a:bodyPr>
          <a:lstStyle/>
          <a:p>
            <a:pPr indent="0" fontAlgn="auto">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sym typeface="+mn-ea"/>
              </a:rPr>
              <a:t>解题指导</a:t>
            </a:r>
            <a:endParaRPr sz="2800">
              <a:latin typeface="微软雅黑" panose="020B0503020204020204" charset="-122"/>
              <a:ea typeface="微软雅黑" panose="020B0503020204020204" charset="-122"/>
              <a:cs typeface="微软雅黑" panose="020B0503020204020204" charset="-122"/>
              <a:sym typeface="+mn-ea"/>
            </a:endParaRPr>
          </a:p>
        </p:txBody>
      </p:sp>
      <p:sp>
        <p:nvSpPr>
          <p:cNvPr id="6" name="文本框 5"/>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9" name="文本框 8"/>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2" name="文本框 11"/>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5" name="文本框 14"/>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00" name="文本框 99"/>
          <p:cNvSpPr txBox="1"/>
          <p:nvPr/>
        </p:nvSpPr>
        <p:spPr>
          <a:xfrm>
            <a:off x="2911792" y="3854450"/>
            <a:ext cx="5080000" cy="368300"/>
          </a:xfrm>
          <a:prstGeom prst="rect">
            <a:avLst/>
          </a:prstGeom>
          <a:noFill/>
          <a:ln w="9525">
            <a:noFill/>
          </a:ln>
        </p:spPr>
        <p:txBody>
          <a:bodyPr>
            <a:spAutoFit/>
          </a:bodyPr>
          <a:lstStyle/>
          <a:p>
            <a:pPr indent="0" algn="ctr"/>
            <a:r>
              <a:rPr lang="en-US" sz="900" b="0">
                <a:solidFill>
                  <a:srgbClr val="000000"/>
                </a:solidFill>
                <a:latin typeface="NEU-BZ-S92" charset="0"/>
                <a:ea typeface="方正书宋_GBK" panose="03000509000000000000" charset="-122"/>
                <a:cs typeface="Times New Roman" panose="02020603050405020304" charset="0"/>
              </a:rPr>
              <a:t> </a:t>
            </a: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graphicFrame>
        <p:nvGraphicFramePr>
          <p:cNvPr id="2" name="表格 1"/>
          <p:cNvGraphicFramePr/>
          <p:nvPr>
            <p:custDataLst>
              <p:tags r:id="rId1"/>
            </p:custDataLst>
          </p:nvPr>
        </p:nvGraphicFramePr>
        <p:xfrm>
          <a:off x="616267" y="751205"/>
          <a:ext cx="11055985" cy="9478645"/>
        </p:xfrm>
        <a:graphic>
          <a:graphicData uri="http://schemas.openxmlformats.org/drawingml/2006/table">
            <a:tbl>
              <a:tblPr firstRow="1" bandRow="1">
                <a:tableStyleId>{5940675A-B579-460E-94D1-54222C63F5DA}</a:tableStyleId>
              </a:tblPr>
              <a:tblGrid>
                <a:gridCol w="1957705"/>
                <a:gridCol w="9098280"/>
              </a:tblGrid>
              <a:tr h="2656205">
                <a:tc>
                  <a:txBody>
                    <a:bodyPr/>
                    <a:lstStyle/>
                    <a:p>
                      <a:pPr indent="0" algn="just" fontAlgn="auto">
                        <a:lnSpc>
                          <a:spcPct val="150000"/>
                        </a:lnSpc>
                        <a:buNone/>
                      </a:pPr>
                      <a:endParaRPr lang="en-US" sz="2300" b="0">
                        <a:solidFill>
                          <a:srgbClr val="000000"/>
                        </a:solidFill>
                        <a:uFillTx/>
                        <a:latin typeface="微软雅黑" panose="020B0503020204020204" charset="-122"/>
                        <a:ea typeface="微软雅黑" panose="020B0503020204020204" charset="-122"/>
                        <a:cs typeface="NEU-BZ-S92" charset="0"/>
                      </a:endParaRPr>
                    </a:p>
                    <a:p>
                      <a:pPr indent="0" algn="just" fontAlgn="auto">
                        <a:lnSpc>
                          <a:spcPct val="150000"/>
                        </a:lnSpc>
                        <a:buNone/>
                      </a:pPr>
                      <a:r>
                        <a:rPr lang="en-US" sz="2300" b="0">
                          <a:solidFill>
                            <a:srgbClr val="000000"/>
                          </a:solidFill>
                          <a:uFillTx/>
                          <a:latin typeface="微软雅黑" panose="020B0503020204020204" charset="-122"/>
                          <a:ea typeface="微软雅黑" panose="020B0503020204020204" charset="-122"/>
                          <a:cs typeface="NEU-BZ-S92" charset="0"/>
                        </a:rPr>
                        <a:t>对错误观点或错误行为进行批驳型</a:t>
                      </a:r>
                      <a:endParaRPr lang="en-US" altLang="en-US" sz="2300" b="0">
                        <a:solidFill>
                          <a:srgbClr val="000000"/>
                        </a:solidFill>
                        <a:uFillTx/>
                        <a:latin typeface="微软雅黑" panose="020B0503020204020204" charset="-122"/>
                        <a:ea typeface="微软雅黑" panose="020B0503020204020204" charset="-122"/>
                        <a:cs typeface="NEU-BZ-S92" charset="0"/>
                      </a:endParaRPr>
                    </a:p>
                  </a:txBody>
                  <a:tcPr marL="50800" marR="50800" marT="0" marB="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300" b="0">
                          <a:solidFill>
                            <a:srgbClr val="000000"/>
                          </a:solidFill>
                          <a:uFillTx/>
                          <a:latin typeface="微软雅黑" panose="020B0503020204020204" charset="-122"/>
                          <a:ea typeface="微软雅黑" panose="020B0503020204020204" charset="-122"/>
                          <a:cs typeface="微软雅黑" panose="020B0503020204020204" charset="-122"/>
                        </a:rPr>
                        <a:t>常见形式:一般是在材料中给出一个错误观点或错误行为,要求运用所学知识对这一错误观点或错误行为进行批驳。</a:t>
                      </a:r>
                    </a:p>
                    <a:p>
                      <a:pPr indent="0" algn="just" fontAlgn="auto">
                        <a:lnSpc>
                          <a:spcPct val="150000"/>
                        </a:lnSpc>
                        <a:buNone/>
                      </a:pPr>
                      <a:r>
                        <a:rPr lang="en-US" sz="2300" b="0">
                          <a:solidFill>
                            <a:srgbClr val="000000"/>
                          </a:solidFill>
                          <a:uFillTx/>
                          <a:latin typeface="微软雅黑" panose="020B0503020204020204" charset="-122"/>
                          <a:ea typeface="微软雅黑" panose="020B0503020204020204" charset="-122"/>
                          <a:cs typeface="微软雅黑" panose="020B0503020204020204" charset="-122"/>
                        </a:rPr>
                        <a:t>解题关键:明确错误的“点”,侧重“破”。</a:t>
                      </a:r>
                    </a:p>
                    <a:p>
                      <a:pPr indent="0" algn="just" fontAlgn="auto">
                        <a:lnSpc>
                          <a:spcPct val="150000"/>
                        </a:lnSpc>
                        <a:buNone/>
                      </a:pPr>
                      <a:r>
                        <a:rPr lang="en-US" sz="2300" b="0">
                          <a:solidFill>
                            <a:srgbClr val="000000"/>
                          </a:solidFill>
                          <a:uFillTx/>
                          <a:latin typeface="微软雅黑" panose="020B0503020204020204" charset="-122"/>
                          <a:ea typeface="微软雅黑" panose="020B0503020204020204" charset="-122"/>
                          <a:cs typeface="微软雅黑" panose="020B0503020204020204" charset="-122"/>
                        </a:rPr>
                        <a:t>解题步骤:注意“破”“立”结合。第一步,指出其错误及实质;第二步,分析原因;第三步,提示危害。要针对“破”来“立”,即如何坚持正确的观点或行为,以消除错误观点或行为的影响。</a:t>
                      </a:r>
                      <a:endParaRPr lang="en-US" altLang="en-US" sz="2300" b="0">
                        <a:solidFill>
                          <a:srgbClr val="000000"/>
                        </a:solidFill>
                        <a:uFillTx/>
                        <a:latin typeface="微软雅黑" panose="020B0503020204020204" charset="-122"/>
                        <a:ea typeface="微软雅黑" panose="020B0503020204020204" charset="-122"/>
                        <a:cs typeface="微软雅黑" panose="020B0503020204020204" charset="-122"/>
                      </a:endParaRPr>
                    </a:p>
                  </a:txBody>
                  <a:tcPr marL="66675" marR="66675" marT="0" marB="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244090">
                <a:tc>
                  <a:txBody>
                    <a:bodyPr/>
                    <a:lstStyle/>
                    <a:p>
                      <a:pPr indent="0" algn="just" fontAlgn="auto">
                        <a:lnSpc>
                          <a:spcPct val="150000"/>
                        </a:lnSpc>
                        <a:buNone/>
                      </a:pPr>
                      <a:r>
                        <a:rPr lang="en-US" sz="2300" b="0">
                          <a:solidFill>
                            <a:srgbClr val="000000"/>
                          </a:solidFill>
                          <a:uFillTx/>
                          <a:latin typeface="微软雅黑" panose="020B0503020204020204" charset="-122"/>
                          <a:ea typeface="微软雅黑" panose="020B0503020204020204" charset="-122"/>
                          <a:cs typeface="微软雅黑" panose="020B0503020204020204" charset="-122"/>
                        </a:rPr>
                        <a:t>说法绝对型(把影响事物的多种因素归结为单一因素)</a:t>
                      </a:r>
                      <a:endParaRPr lang="en-US" altLang="en-US" sz="2300" b="0">
                        <a:solidFill>
                          <a:srgbClr val="000000"/>
                        </a:solidFill>
                        <a:uFillTx/>
                        <a:latin typeface="微软雅黑" panose="020B0503020204020204" charset="-122"/>
                        <a:ea typeface="微软雅黑" panose="020B0503020204020204" charset="-122"/>
                        <a:cs typeface="微软雅黑" panose="020B0503020204020204" charset="-122"/>
                      </a:endParaRPr>
                    </a:p>
                  </a:txBody>
                  <a:tcPr marL="50800" marR="50800" marT="0" marB="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300" b="0">
                          <a:solidFill>
                            <a:srgbClr val="000000"/>
                          </a:solidFill>
                          <a:uFillTx/>
                          <a:latin typeface="微软雅黑" panose="020B0503020204020204" charset="-122"/>
                          <a:ea typeface="微软雅黑" panose="020B0503020204020204" charset="-122"/>
                          <a:cs typeface="微软雅黑" panose="020B0503020204020204" charset="-122"/>
                        </a:rPr>
                        <a:t>常见形式:主要以“只要……就……”进行设问,有时省略前面的“只要”,如“有什么样的文化心态,就会酿成什么样的文化冲突”。也可能直接设问,如“知识是推动社会进步的唯一力量”。</a:t>
                      </a:r>
                    </a:p>
                    <a:p>
                      <a:pPr indent="0" algn="just" fontAlgn="auto">
                        <a:lnSpc>
                          <a:spcPct val="150000"/>
                        </a:lnSpc>
                        <a:buNone/>
                      </a:pPr>
                      <a:r>
                        <a:rPr lang="en-US" sz="2300" b="0">
                          <a:solidFill>
                            <a:srgbClr val="000000"/>
                          </a:solidFill>
                          <a:uFillTx/>
                          <a:latin typeface="微软雅黑" panose="020B0503020204020204" charset="-122"/>
                          <a:ea typeface="微软雅黑" panose="020B0503020204020204" charset="-122"/>
                          <a:cs typeface="微软雅黑" panose="020B0503020204020204" charset="-122"/>
                        </a:rPr>
                        <a:t>解题关键:弄清楚条件和结论的关系。</a:t>
                      </a:r>
                      <a:endParaRPr lang="en-US" altLang="en-US" sz="2300" b="0">
                        <a:solidFill>
                          <a:srgbClr val="000000"/>
                        </a:solidFill>
                        <a:uFillTx/>
                        <a:latin typeface="微软雅黑" panose="020B0503020204020204" charset="-122"/>
                        <a:ea typeface="微软雅黑" panose="020B0503020204020204" charset="-122"/>
                        <a:cs typeface="微软雅黑" panose="020B0503020204020204" charset="-122"/>
                      </a:endParaRPr>
                    </a:p>
                  </a:txBody>
                  <a:tcPr marL="66675" marR="66675" marT="0" marB="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3559175" cy="677690"/>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en-US" altLang="zh-CN" sz="3600" dirty="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 </a:t>
            </a:r>
            <a:r>
              <a:rPr lang="zh-CN" sz="3600" dirty="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知识体系构建</a:t>
            </a:r>
          </a:p>
        </p:txBody>
      </p:sp>
      <p:pic>
        <p:nvPicPr>
          <p:cNvPr id="5" name="图片 4"/>
          <p:cNvPicPr>
            <a:picLocks noChangeAspect="1"/>
          </p:cNvPicPr>
          <p:nvPr/>
        </p:nvPicPr>
        <p:blipFill>
          <a:blip r:embed="rId2"/>
          <a:stretch>
            <a:fillRect/>
          </a:stretch>
        </p:blipFill>
        <p:spPr>
          <a:xfrm>
            <a:off x="1758950" y="1038225"/>
            <a:ext cx="8067675" cy="478155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9" name="文本框 8"/>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2" name="文本框 11"/>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5" name="文本框 14"/>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00" name="文本框 99"/>
          <p:cNvSpPr txBox="1"/>
          <p:nvPr/>
        </p:nvSpPr>
        <p:spPr>
          <a:xfrm>
            <a:off x="2911792" y="3854450"/>
            <a:ext cx="5080000" cy="368300"/>
          </a:xfrm>
          <a:prstGeom prst="rect">
            <a:avLst/>
          </a:prstGeom>
          <a:noFill/>
          <a:ln w="9525">
            <a:noFill/>
          </a:ln>
        </p:spPr>
        <p:txBody>
          <a:bodyPr>
            <a:spAutoFit/>
          </a:bodyPr>
          <a:lstStyle/>
          <a:p>
            <a:pPr indent="0" algn="ctr"/>
            <a:r>
              <a:rPr lang="en-US" sz="900" b="0">
                <a:solidFill>
                  <a:srgbClr val="000000"/>
                </a:solidFill>
                <a:latin typeface="NEU-BZ-S92" charset="0"/>
                <a:ea typeface="方正书宋_GBK" panose="03000509000000000000" charset="-122"/>
                <a:cs typeface="Times New Roman" panose="02020603050405020304" charset="0"/>
              </a:rPr>
              <a:t> </a:t>
            </a: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graphicFrame>
        <p:nvGraphicFramePr>
          <p:cNvPr id="2" name="表格 1"/>
          <p:cNvGraphicFramePr/>
          <p:nvPr>
            <p:custDataLst>
              <p:tags r:id="rId1"/>
            </p:custDataLst>
          </p:nvPr>
        </p:nvGraphicFramePr>
        <p:xfrm>
          <a:off x="628332" y="532765"/>
          <a:ext cx="11055350" cy="5958840"/>
        </p:xfrm>
        <a:graphic>
          <a:graphicData uri="http://schemas.openxmlformats.org/drawingml/2006/table">
            <a:tbl>
              <a:tblPr firstRow="1" bandRow="1">
                <a:tableStyleId>{5940675A-B579-460E-94D1-54222C63F5DA}</a:tableStyleId>
              </a:tblPr>
              <a:tblGrid>
                <a:gridCol w="1957705"/>
                <a:gridCol w="9097645"/>
              </a:tblGrid>
              <a:tr h="2103120">
                <a:tc>
                  <a:txBody>
                    <a:bodyPr/>
                    <a:lstStyle/>
                    <a:p>
                      <a:pPr indent="0" algn="just" fontAlgn="auto">
                        <a:lnSpc>
                          <a:spcPct val="150000"/>
                        </a:lnSpc>
                        <a:buNone/>
                      </a:pPr>
                      <a:r>
                        <a:rPr lang="en-US" sz="2300" b="0">
                          <a:solidFill>
                            <a:srgbClr val="000000"/>
                          </a:solidFill>
                          <a:uFillTx/>
                          <a:latin typeface="微软雅黑" panose="020B0503020204020204" charset="-122"/>
                          <a:ea typeface="微软雅黑" panose="020B0503020204020204" charset="-122"/>
                          <a:cs typeface="微软雅黑" panose="020B0503020204020204" charset="-122"/>
                        </a:rPr>
                        <a:t>说法绝对型(把影响事物的多种因素归结为单一因素)</a:t>
                      </a:r>
                      <a:endParaRPr lang="en-US" altLang="en-US" sz="2300" b="0">
                        <a:solidFill>
                          <a:srgbClr val="000000"/>
                        </a:solidFill>
                        <a:uFillTx/>
                        <a:latin typeface="微软雅黑" panose="020B0503020204020204" charset="-122"/>
                        <a:ea typeface="微软雅黑" panose="020B0503020204020204" charset="-122"/>
                        <a:cs typeface="微软雅黑" panose="020B0503020204020204" charset="-122"/>
                      </a:endParaRPr>
                    </a:p>
                  </a:txBody>
                  <a:tcPr marL="50800" marR="50800" marT="0" marB="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300" b="0">
                          <a:solidFill>
                            <a:srgbClr val="000000"/>
                          </a:solidFill>
                          <a:uFillTx/>
                          <a:latin typeface="微软雅黑" panose="020B0503020204020204" charset="-122"/>
                          <a:ea typeface="微软雅黑" panose="020B0503020204020204" charset="-122"/>
                          <a:cs typeface="微软雅黑" panose="020B0503020204020204" charset="-122"/>
                        </a:rPr>
                        <a:t>解题步骤:第一步,调动指定的知识点(或原理)的内容;第二步,对设问中的观点进行分析;第三步,将要评析的观点与原理对接,分别从合理性与片面化两方面分析。</a:t>
                      </a:r>
                      <a:endParaRPr lang="en-US" altLang="en-US" sz="2300" b="0">
                        <a:solidFill>
                          <a:srgbClr val="000000"/>
                        </a:solidFill>
                        <a:uFillTx/>
                        <a:latin typeface="微软雅黑" panose="020B0503020204020204" charset="-122"/>
                        <a:ea typeface="微软雅黑" panose="020B0503020204020204" charset="-122"/>
                        <a:cs typeface="微软雅黑" panose="020B0503020204020204" charset="-122"/>
                      </a:endParaRPr>
                    </a:p>
                  </a:txBody>
                  <a:tcPr marL="66675" marR="66675" marT="0" marB="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3855720">
                <a:tc>
                  <a:txBody>
                    <a:bodyPr/>
                    <a:lstStyle/>
                    <a:p>
                      <a:pPr indent="0" fontAlgn="auto">
                        <a:lnSpc>
                          <a:spcPct val="150000"/>
                        </a:lnSpc>
                        <a:buNone/>
                      </a:pPr>
                      <a:endParaRPr lang="en-US" sz="2300" b="0">
                        <a:solidFill>
                          <a:srgbClr val="000000"/>
                        </a:solidFill>
                        <a:uFillTx/>
                        <a:latin typeface="微软雅黑" panose="020B0503020204020204" charset="-122"/>
                        <a:ea typeface="微软雅黑" panose="020B0503020204020204" charset="-122"/>
                        <a:cs typeface="NEU-BZ-S92" charset="0"/>
                      </a:endParaRPr>
                    </a:p>
                    <a:p>
                      <a:pPr indent="0" fontAlgn="auto">
                        <a:lnSpc>
                          <a:spcPct val="150000"/>
                        </a:lnSpc>
                        <a:buNone/>
                      </a:pPr>
                      <a:endParaRPr lang="en-US" sz="2300" b="0">
                        <a:solidFill>
                          <a:srgbClr val="000000"/>
                        </a:solidFill>
                        <a:uFillTx/>
                        <a:latin typeface="微软雅黑" panose="020B0503020204020204" charset="-122"/>
                        <a:ea typeface="微软雅黑" panose="020B0503020204020204" charset="-122"/>
                        <a:cs typeface="NEU-BZ-S92" charset="0"/>
                      </a:endParaRPr>
                    </a:p>
                    <a:p>
                      <a:pPr indent="0" fontAlgn="auto">
                        <a:lnSpc>
                          <a:spcPct val="150000"/>
                        </a:lnSpc>
                        <a:buNone/>
                      </a:pPr>
                      <a:endParaRPr lang="en-US" sz="2300" b="0">
                        <a:solidFill>
                          <a:srgbClr val="000000"/>
                        </a:solidFill>
                        <a:uFillTx/>
                        <a:latin typeface="微软雅黑" panose="020B0503020204020204" charset="-122"/>
                        <a:ea typeface="微软雅黑" panose="020B0503020204020204" charset="-122"/>
                        <a:cs typeface="NEU-BZ-S92" charset="0"/>
                      </a:endParaRPr>
                    </a:p>
                    <a:p>
                      <a:pPr indent="0" fontAlgn="auto">
                        <a:lnSpc>
                          <a:spcPct val="150000"/>
                        </a:lnSpc>
                        <a:buNone/>
                      </a:pPr>
                      <a:r>
                        <a:rPr lang="en-US" sz="2300" b="0">
                          <a:solidFill>
                            <a:srgbClr val="000000"/>
                          </a:solidFill>
                          <a:uFillTx/>
                          <a:latin typeface="微软雅黑" panose="020B0503020204020204" charset="-122"/>
                          <a:ea typeface="微软雅黑" panose="020B0503020204020204" charset="-122"/>
                          <a:cs typeface="NEU-BZ-S92" charset="0"/>
                        </a:rPr>
                        <a:t>正误混杂型</a:t>
                      </a:r>
                      <a:endParaRPr lang="en-US" altLang="en-US" sz="2300" b="0">
                        <a:solidFill>
                          <a:srgbClr val="000000"/>
                        </a:solidFill>
                        <a:uFillTx/>
                        <a:latin typeface="微软雅黑" panose="020B0503020204020204" charset="-122"/>
                        <a:ea typeface="微软雅黑" panose="020B0503020204020204" charset="-122"/>
                        <a:cs typeface="NEU-BZ-S92" charset="0"/>
                      </a:endParaRPr>
                    </a:p>
                  </a:txBody>
                  <a:tcPr marL="50800" marR="50800" marT="0" marB="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dist" fontAlgn="auto">
                        <a:lnSpc>
                          <a:spcPct val="150000"/>
                        </a:lnSpc>
                        <a:buNone/>
                      </a:pPr>
                      <a:r>
                        <a:rPr lang="en-US" sz="2300" b="0">
                          <a:solidFill>
                            <a:srgbClr val="000000"/>
                          </a:solidFill>
                          <a:uFillTx/>
                          <a:latin typeface="微软雅黑" panose="020B0503020204020204" charset="-122"/>
                          <a:ea typeface="微软雅黑" panose="020B0503020204020204" charset="-122"/>
                          <a:cs typeface="微软雅黑" panose="020B0503020204020204" charset="-122"/>
                        </a:rPr>
                        <a:t>常见形式:①命题内容总体上正确,但其中包含错误或不合理的因素;</a:t>
                      </a:r>
                    </a:p>
                    <a:p>
                      <a:pPr indent="0" algn="just" fontAlgn="auto">
                        <a:lnSpc>
                          <a:spcPct val="150000"/>
                        </a:lnSpc>
                        <a:buNone/>
                      </a:pPr>
                      <a:r>
                        <a:rPr lang="en-US" sz="2300" b="0">
                          <a:solidFill>
                            <a:srgbClr val="000000"/>
                          </a:solidFill>
                          <a:uFillTx/>
                          <a:latin typeface="微软雅黑" panose="020B0503020204020204" charset="-122"/>
                          <a:ea typeface="微软雅黑" panose="020B0503020204020204" charset="-122"/>
                          <a:cs typeface="微软雅黑" panose="020B0503020204020204" charset="-122"/>
                        </a:rPr>
                        <a:t>②命题内容总体上错误,但其中包含合理的因素;③命题的前提正确但结论错误,或前提错误但结论正确。</a:t>
                      </a:r>
                    </a:p>
                    <a:p>
                      <a:pPr indent="0" algn="just" fontAlgn="auto">
                        <a:lnSpc>
                          <a:spcPct val="150000"/>
                        </a:lnSpc>
                        <a:buNone/>
                      </a:pPr>
                      <a:r>
                        <a:rPr lang="en-US" sz="2300" b="0">
                          <a:solidFill>
                            <a:srgbClr val="000000"/>
                          </a:solidFill>
                          <a:uFillTx/>
                          <a:latin typeface="微软雅黑" panose="020B0503020204020204" charset="-122"/>
                          <a:ea typeface="微软雅黑" panose="020B0503020204020204" charset="-122"/>
                          <a:cs typeface="微软雅黑" panose="020B0503020204020204" charset="-122"/>
                        </a:rPr>
                        <a:t>解题关键:分清观点的正误部分,且有相应的理由支撑。</a:t>
                      </a:r>
                    </a:p>
                    <a:p>
                      <a:pPr indent="0" algn="just" fontAlgn="auto">
                        <a:lnSpc>
                          <a:spcPct val="150000"/>
                        </a:lnSpc>
                        <a:buNone/>
                      </a:pPr>
                      <a:r>
                        <a:rPr lang="en-US" sz="2300" b="0">
                          <a:solidFill>
                            <a:srgbClr val="000000"/>
                          </a:solidFill>
                          <a:uFillTx/>
                          <a:latin typeface="微软雅黑" panose="020B0503020204020204" charset="-122"/>
                          <a:ea typeface="微软雅黑" panose="020B0503020204020204" charset="-122"/>
                          <a:cs typeface="微软雅黑" panose="020B0503020204020204" charset="-122"/>
                        </a:rPr>
                        <a:t>解题步骤:第一步,指出观点正确或合理的部分,并说明理由;第二步,指出观点不合理的部分,说明理由,并提出正确的观点;第三步,指出材料中的观点犯了什么错误,或指出应该怎么办。</a:t>
                      </a:r>
                      <a:endParaRPr lang="en-US" altLang="en-US" sz="2300" b="0">
                        <a:solidFill>
                          <a:srgbClr val="000000"/>
                        </a:solidFill>
                        <a:uFillTx/>
                        <a:latin typeface="微软雅黑" panose="020B0503020204020204" charset="-122"/>
                        <a:ea typeface="微软雅黑" panose="020B0503020204020204" charset="-122"/>
                        <a:cs typeface="微软雅黑" panose="020B0503020204020204" charset="-122"/>
                      </a:endParaRPr>
                    </a:p>
                  </a:txBody>
                  <a:tcPr marL="66675" marR="66675" marT="0" marB="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36905" y="271145"/>
            <a:ext cx="11115040" cy="5908040"/>
          </a:xfrm>
          <a:prstGeom prst="rect">
            <a:avLst/>
          </a:prstGeom>
          <a:noFill/>
          <a:ln w="9525">
            <a:noFill/>
          </a:ln>
        </p:spPr>
        <p:txBody>
          <a:bodyPr wrap="square">
            <a:spAutoFit/>
          </a:bodyPr>
          <a:lstStyle/>
          <a:p>
            <a:pPr indent="0" algn="just" fontAlgn="auto">
              <a:lnSpc>
                <a:spcPct val="150000"/>
              </a:lnSpc>
            </a:pPr>
            <a:r>
              <a:rPr lang="en-US" altLang="zh-CN" sz="2800" b="0">
                <a:latin typeface="微软雅黑" panose="020B0503020204020204" charset="-122"/>
                <a:ea typeface="微软雅黑" panose="020B0503020204020204" charset="-122"/>
                <a:cs typeface="微软雅黑" panose="020B0503020204020204" charset="-122"/>
              </a:rPr>
              <a:t>          </a:t>
            </a:r>
            <a:r>
              <a:rPr sz="2800" b="0">
                <a:latin typeface="微软雅黑" panose="020B0503020204020204" charset="-122"/>
                <a:ea typeface="微软雅黑" panose="020B0503020204020204" charset="-122"/>
                <a:cs typeface="微软雅黑" panose="020B0503020204020204" charset="-122"/>
              </a:rPr>
              <a:t>2019 年 10 月,节目《一本好书》第二季上线,将《红岩》作为首期书目,从“人性”和“信仰”的维度对这部经典进行了思考性的解读,引发了不少人对革命经典与历史的讨论和思考。 </a:t>
            </a:r>
          </a:p>
          <a:p>
            <a:pPr indent="0" algn="just" fontAlgn="auto">
              <a:lnSpc>
                <a:spcPct val="150000"/>
              </a:lnSpc>
            </a:pPr>
            <a:r>
              <a:rPr sz="2800" b="0">
                <a:latin typeface="微软雅黑" panose="020B0503020204020204" charset="-122"/>
                <a:ea typeface="微软雅黑" panose="020B0503020204020204" charset="-122"/>
                <a:cs typeface="微软雅黑" panose="020B0503020204020204" charset="-122"/>
              </a:rPr>
              <a:t>　　与传统的读书节目不同的是,《一本好书》另辟蹊径,把一本书的内容浓缩成一个话剧剧本,由实力派演员在舞台上表演,并在中间穿插专家解读,通过严肃但不古板、有趣但不浮夸的全新演绎,激发观众的思考和对阅读的兴趣。该节目直面信仰的选择,带人感受现实与理想的撕扯;注重对现实的观照和对人的关怀,引导观众从经典中汲取生活的智慧和勇气,汲取面对未知的力量,受到了观众的欢迎。</a:t>
            </a:r>
          </a:p>
        </p:txBody>
      </p:sp>
      <p:sp>
        <p:nvSpPr>
          <p:cNvPr id="6" name="文本框 5"/>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9" name="文本框 8"/>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2" name="文本框 11"/>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5" name="文本框 14"/>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pic>
        <p:nvPicPr>
          <p:cNvPr id="135" name="示例_1.jpg" descr="id:2147500184;FounderCES"/>
          <p:cNvPicPr>
            <a:picLocks noChangeAspect="1"/>
          </p:cNvPicPr>
          <p:nvPr/>
        </p:nvPicPr>
        <p:blipFill>
          <a:blip r:embed="rId3"/>
          <a:stretch>
            <a:fillRect/>
          </a:stretch>
        </p:blipFill>
        <p:spPr>
          <a:xfrm>
            <a:off x="751840" y="474980"/>
            <a:ext cx="899160" cy="407035"/>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36905" y="271145"/>
            <a:ext cx="11115040" cy="3969385"/>
          </a:xfrm>
          <a:prstGeom prst="rect">
            <a:avLst/>
          </a:prstGeom>
          <a:noFill/>
          <a:ln w="9525">
            <a:noFill/>
          </a:ln>
        </p:spPr>
        <p:txBody>
          <a:bodyPr wrap="square">
            <a:spAutoFit/>
          </a:bodyPr>
          <a:lstStyle/>
          <a:p>
            <a:pPr indent="0" algn="just" fontAlgn="auto">
              <a:lnSpc>
                <a:spcPct val="150000"/>
              </a:lnSpc>
            </a:pPr>
            <a:r>
              <a:rPr sz="2800" b="0">
                <a:latin typeface="微软雅黑" panose="020B0503020204020204" charset="-122"/>
                <a:ea typeface="微软雅黑" panose="020B0503020204020204" charset="-122"/>
                <a:cs typeface="微软雅黑" panose="020B0503020204020204" charset="-122"/>
              </a:rPr>
              <a:t>　   浅娱乐、快综艺确实能带给人更为强烈的感官刺激,但总有一天会使人产生疲态。人类寻求精神丰富和认知增量的需求一直存在,能够提供文化和内容价值类的节目的强势崛起,却不过是一种回归。也恰因为此,名副其实的文化综艺节目其实会拥有更长的生命周期。 </a:t>
            </a:r>
          </a:p>
          <a:p>
            <a:pPr indent="0" algn="just" fontAlgn="auto">
              <a:lnSpc>
                <a:spcPct val="150000"/>
              </a:lnSpc>
            </a:pPr>
            <a:r>
              <a:rPr sz="2800" b="0">
                <a:latin typeface="微软雅黑" panose="020B0503020204020204" charset="-122"/>
                <a:ea typeface="微软雅黑" panose="020B0503020204020204" charset="-122"/>
                <a:cs typeface="微软雅黑" panose="020B0503020204020204" charset="-122"/>
              </a:rPr>
              <a:t>　　据此有人认为“注重形式创新是节目《一本好书》成为赢家的关键”。结合材料, 运用主次矛盾的有关知识对此观点加以评析。 </a:t>
            </a:r>
          </a:p>
        </p:txBody>
      </p:sp>
      <p:sp>
        <p:nvSpPr>
          <p:cNvPr id="6" name="文本框 5"/>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9" name="文本框 8"/>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2" name="文本框 11"/>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5" name="文本框 14"/>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84505" y="151765"/>
            <a:ext cx="11224260" cy="3322955"/>
          </a:xfrm>
          <a:prstGeom prst="rect">
            <a:avLst/>
          </a:prstGeom>
          <a:noFill/>
          <a:ln w="9525">
            <a:noFill/>
          </a:ln>
        </p:spPr>
        <p:txBody>
          <a:bodyPr wrap="square">
            <a:spAutoFit/>
          </a:bodyPr>
          <a:lstStyle/>
          <a:p>
            <a:pPr algn="just" fontAlgn="auto">
              <a:lnSpc>
                <a:spcPct val="150000"/>
              </a:lnSpc>
              <a:buClrTx/>
              <a:buSzTx/>
              <a:buNone/>
            </a:pPr>
            <a:r>
              <a:rPr lang="zh-CN" sz="2800" b="1">
                <a:latin typeface="微软雅黑" panose="020B0503020204020204" charset="-122"/>
                <a:ea typeface="微软雅黑" panose="020B0503020204020204" charset="-122"/>
                <a:cs typeface="微软雅黑" panose="020B0503020204020204" charset="-122"/>
                <a:sym typeface="+mn-ea"/>
              </a:rPr>
              <a:t>解析   </a:t>
            </a:r>
            <a:r>
              <a:rPr lang="zh-CN" sz="2800">
                <a:latin typeface="微软雅黑" panose="020B0503020204020204" charset="-122"/>
                <a:ea typeface="微软雅黑" panose="020B0503020204020204" charset="-122"/>
                <a:cs typeface="微软雅黑" panose="020B0503020204020204" charset="-122"/>
                <a:sym typeface="+mn-ea"/>
              </a:rPr>
              <a:t>本题属于正误混杂型试题。要注意分清观点的正误部分,且有相应的理由。就其合理性来说,该观点看到了节目形式创新所起到的作用,不合理之处在于,该观点没有分清主要矛盾和次要矛盾。正确的做法应该是坚持两点论和重点论的统一,既重视节目内容价值的创新,又重视形式创新,重点是节目内容价值的创新。具体分析如下:</a:t>
            </a:r>
            <a:endParaRPr lang="zh-CN" sz="2800">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9" name="文本框 8"/>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2" name="文本框 11"/>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5" name="文本框 14"/>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01" name="文本框 100"/>
          <p:cNvSpPr txBox="1"/>
          <p:nvPr/>
        </p:nvSpPr>
        <p:spPr>
          <a:xfrm>
            <a:off x="5943917" y="2640965"/>
            <a:ext cx="5080000" cy="368300"/>
          </a:xfrm>
          <a:prstGeom prst="rect">
            <a:avLst/>
          </a:prstGeom>
          <a:noFill/>
          <a:ln w="9525">
            <a:noFill/>
          </a:ln>
        </p:spPr>
        <p:txBody>
          <a:bodyPr>
            <a:spAutoFit/>
          </a:bodyPr>
          <a:lstStyle/>
          <a:p>
            <a:pPr indent="0" algn="ctr"/>
            <a:r>
              <a:rPr lang="en-US" sz="900" b="0">
                <a:solidFill>
                  <a:srgbClr val="000000"/>
                </a:solidFill>
                <a:latin typeface="NEU-BZ-S92" charset="0"/>
                <a:ea typeface="方正书宋_GBK" panose="03000509000000000000" charset="-122"/>
                <a:cs typeface="Times New Roman" panose="02020603050405020304" charset="0"/>
              </a:rPr>
              <a:t> </a:t>
            </a: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pic>
        <p:nvPicPr>
          <p:cNvPr id="3" name="图片 2"/>
          <p:cNvPicPr>
            <a:picLocks noChangeAspect="1"/>
          </p:cNvPicPr>
          <p:nvPr/>
        </p:nvPicPr>
        <p:blipFill>
          <a:blip r:embed="rId3"/>
          <a:stretch>
            <a:fillRect/>
          </a:stretch>
        </p:blipFill>
        <p:spPr>
          <a:xfrm>
            <a:off x="1308735" y="3474720"/>
            <a:ext cx="8991600" cy="2600325"/>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84505" y="330200"/>
            <a:ext cx="11224260" cy="7200900"/>
          </a:xfrm>
          <a:prstGeom prst="rect">
            <a:avLst/>
          </a:prstGeom>
          <a:noFill/>
          <a:ln w="9525">
            <a:noFill/>
          </a:ln>
        </p:spPr>
        <p:txBody>
          <a:bodyPr wrap="square">
            <a:spAutoFit/>
          </a:bodyPr>
          <a:lstStyle/>
          <a:p>
            <a:pPr indent="0" algn="just" fontAlgn="auto">
              <a:lnSpc>
                <a:spcPct val="150000"/>
              </a:lnSpc>
            </a:pPr>
            <a:r>
              <a:rPr lang="zh-CN" sz="2800" b="1">
                <a:latin typeface="微软雅黑" panose="020B0503020204020204" charset="-122"/>
                <a:ea typeface="微软雅黑" panose="020B0503020204020204" charset="-122"/>
                <a:cs typeface="微软雅黑" panose="020B0503020204020204" charset="-122"/>
                <a:sym typeface="+mn-ea"/>
              </a:rPr>
              <a:t>答案 </a:t>
            </a:r>
          </a:p>
          <a:p>
            <a:pPr indent="0" algn="just" fontAlgn="auto">
              <a:lnSpc>
                <a:spcPct val="150000"/>
              </a:lnSpc>
            </a:pPr>
            <a:r>
              <a:rPr lang="zh-CN" sz="2800" b="1">
                <a:latin typeface="微软雅黑" panose="020B0503020204020204" charset="-122"/>
                <a:ea typeface="微软雅黑" panose="020B0503020204020204" charset="-122"/>
                <a:cs typeface="微软雅黑" panose="020B0503020204020204" charset="-122"/>
                <a:sym typeface="+mn-ea"/>
              </a:rPr>
              <a:t>      </a:t>
            </a:r>
            <a:r>
              <a:rPr lang="zh-CN" sz="2800">
                <a:latin typeface="微软雅黑" panose="020B0503020204020204" charset="-122"/>
                <a:ea typeface="微软雅黑" panose="020B0503020204020204" charset="-122"/>
                <a:cs typeface="微软雅黑" panose="020B0503020204020204" charset="-122"/>
                <a:sym typeface="+mn-ea"/>
              </a:rPr>
              <a:t>①主要矛盾在事物发展过程中处于支配地位,对事物发展起决定作用;次要矛盾处于从属地位,对事物发展不起决定作用。主次矛盾相互依赖、相互影响,并在一定条件下相互转化。②重视节目形式创新,能增强节目的吸引力和感染力,让观众喜闻乐见,这对节目取得成功具有重要作用,但其不是节目取得成功的关键所在;节目《一本好书》成为赢家的关键是节目内容价值的创新,通过丰富节目的精神内涵,形成了良好的社会影响。③我们必须坚持两点论和重点论的统一,既要重视节目内容价值的创新,又要重视形式的创新,这样节目才能取得成功。</a:t>
            </a:r>
            <a:r>
              <a:rPr lang="zh-CN" sz="2800" b="1">
                <a:latin typeface="微软雅黑" panose="020B0503020204020204" charset="-122"/>
                <a:ea typeface="微软雅黑" panose="020B0503020204020204" charset="-122"/>
                <a:cs typeface="微软雅黑" panose="020B0503020204020204" charset="-122"/>
                <a:sym typeface="+mn-ea"/>
              </a:rPr>
              <a:t>  </a:t>
            </a:r>
          </a:p>
          <a:p>
            <a:pPr indent="0" algn="just" fontAlgn="auto">
              <a:lnSpc>
                <a:spcPct val="150000"/>
              </a:lnSpc>
            </a:pPr>
            <a:r>
              <a:rPr lang="zh-CN" sz="2800" b="1">
                <a:latin typeface="微软雅黑" panose="020B0503020204020204" charset="-122"/>
                <a:ea typeface="微软雅黑" panose="020B0503020204020204" charset="-122"/>
                <a:cs typeface="微软雅黑" panose="020B0503020204020204" charset="-122"/>
                <a:sym typeface="+mn-ea"/>
              </a:rPr>
              <a:t>       </a:t>
            </a:r>
            <a:r>
              <a:rPr lang="zh-CN" sz="2800">
                <a:latin typeface="微软雅黑" panose="020B0503020204020204" charset="-122"/>
                <a:ea typeface="微软雅黑" panose="020B0503020204020204" charset="-122"/>
                <a:cs typeface="微软雅黑" panose="020B0503020204020204" charset="-122"/>
                <a:sym typeface="+mn-ea"/>
              </a:rPr>
              <a:t>  </a:t>
            </a:r>
          </a:p>
          <a:p>
            <a:pPr indent="0" algn="just" fontAlgn="auto">
              <a:lnSpc>
                <a:spcPct val="150000"/>
              </a:lnSpc>
            </a:pPr>
            <a:endParaRPr lang="zh-CN" sz="2800">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9" name="文本框 8"/>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2" name="文本框 11"/>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5" name="文本框 14"/>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01" name="文本框 100"/>
          <p:cNvSpPr txBox="1"/>
          <p:nvPr/>
        </p:nvSpPr>
        <p:spPr>
          <a:xfrm>
            <a:off x="5943917" y="2640965"/>
            <a:ext cx="5080000" cy="368300"/>
          </a:xfrm>
          <a:prstGeom prst="rect">
            <a:avLst/>
          </a:prstGeom>
          <a:noFill/>
          <a:ln w="9525">
            <a:noFill/>
          </a:ln>
        </p:spPr>
        <p:txBody>
          <a:bodyPr>
            <a:spAutoFit/>
          </a:bodyPr>
          <a:lstStyle/>
          <a:p>
            <a:pPr indent="0" algn="ctr"/>
            <a:r>
              <a:rPr lang="en-US" sz="900" b="0">
                <a:solidFill>
                  <a:srgbClr val="000000"/>
                </a:solidFill>
                <a:latin typeface="NEU-BZ-S92" charset="0"/>
                <a:ea typeface="方正书宋_GBK" panose="03000509000000000000" charset="-122"/>
                <a:cs typeface="Times New Roman" panose="02020603050405020304" charset="0"/>
              </a:rPr>
              <a:t> </a:t>
            </a: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7452360" cy="676952"/>
          </a:xfrm>
        </p:spPr>
        <p:txBody>
          <a:bodyPr wrap="square"/>
          <a:lstStyle/>
          <a:p>
            <a:r>
              <a:rPr lang="en-US" altLang="zh-CN" sz="3600" dirty="0">
                <a:solidFill>
                  <a:schemeClr val="bg1"/>
                </a:solidFill>
                <a:latin typeface="微软雅黑" panose="020B0503020204020204" charset="-122"/>
                <a:ea typeface="微软雅黑" panose="020B0503020204020204" charset="-122"/>
                <a:cs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cs typeface="微软雅黑" panose="020B0503020204020204" charset="-122"/>
                <a:sym typeface="+mn-ea"/>
              </a:rPr>
              <a:t>方法</a:t>
            </a:r>
            <a:r>
              <a:rPr lang="en-US" altLang="zh-CN" sz="3200" dirty="0">
                <a:solidFill>
                  <a:schemeClr val="bg1"/>
                </a:solidFill>
                <a:latin typeface="微软雅黑" panose="020B0503020204020204" charset="-122"/>
                <a:ea typeface="微软雅黑" panose="020B0503020204020204" charset="-122"/>
                <a:cs typeface="微软雅黑" panose="020B0503020204020204" charset="-122"/>
                <a:sym typeface="+mn-ea"/>
              </a:rPr>
              <a:t>2  </a:t>
            </a:r>
            <a:r>
              <a:rPr lang="zh-CN" altLang="en-US" sz="3200" dirty="0">
                <a:solidFill>
                  <a:schemeClr val="bg1"/>
                </a:solidFill>
                <a:latin typeface="微软雅黑" panose="020B0503020204020204" charset="-122"/>
                <a:ea typeface="微软雅黑" panose="020B0503020204020204" charset="-122"/>
                <a:cs typeface="微软雅黑" panose="020B0503020204020204" charset="-122"/>
                <a:sym typeface="+mn-ea"/>
              </a:rPr>
              <a:t> 知识体系法把握文化生活脉络</a:t>
            </a:r>
          </a:p>
        </p:txBody>
      </p:sp>
      <p:pic>
        <p:nvPicPr>
          <p:cNvPr id="3" name="图片 2"/>
          <p:cNvPicPr>
            <a:picLocks noChangeAspect="1"/>
          </p:cNvPicPr>
          <p:nvPr/>
        </p:nvPicPr>
        <p:blipFill>
          <a:blip r:embed="rId2"/>
          <a:stretch>
            <a:fillRect/>
          </a:stretch>
        </p:blipFill>
        <p:spPr>
          <a:xfrm>
            <a:off x="481330" y="1141730"/>
            <a:ext cx="10648315" cy="419989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862330" y="1033145"/>
            <a:ext cx="10467975" cy="4791075"/>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8827770" cy="676954"/>
          </a:xfrm>
        </p:spPr>
        <p:txBody>
          <a:bodyPr wrap="square"/>
          <a:lstStyle/>
          <a:p>
            <a:r>
              <a:rPr lang="en-US" altLang="zh-CN" sz="3600" dirty="0">
                <a:solidFill>
                  <a:schemeClr val="bg1"/>
                </a:solidFill>
                <a:latin typeface="微软雅黑" panose="020B0503020204020204" charset="-122"/>
                <a:ea typeface="微软雅黑" panose="020B0503020204020204" charset="-122"/>
                <a:cs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cs typeface="微软雅黑" panose="020B0503020204020204" charset="-122"/>
                <a:sym typeface="+mn-ea"/>
              </a:rPr>
              <a:t>热点</a:t>
            </a:r>
            <a:r>
              <a:rPr lang="en-US" altLang="zh-CN" sz="3200" dirty="0">
                <a:solidFill>
                  <a:schemeClr val="bg1"/>
                </a:solidFill>
                <a:latin typeface="微软雅黑" panose="020B0503020204020204" charset="-122"/>
                <a:ea typeface="微软雅黑" panose="020B0503020204020204" charset="-122"/>
                <a:cs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cs typeface="微软雅黑" panose="020B0503020204020204" charset="-122"/>
                <a:sym typeface="+mn-ea"/>
              </a:rPr>
              <a:t>  中国北斗折射中国科技创新的不竭动力</a:t>
            </a:r>
          </a:p>
        </p:txBody>
      </p:sp>
      <p:sp>
        <p:nvSpPr>
          <p:cNvPr id="100" name="文本框 99"/>
          <p:cNvSpPr txBox="1"/>
          <p:nvPr/>
        </p:nvSpPr>
        <p:spPr>
          <a:xfrm>
            <a:off x="557530" y="687705"/>
            <a:ext cx="11078210" cy="5746750"/>
          </a:xfrm>
          <a:prstGeom prst="rect">
            <a:avLst/>
          </a:prstGeom>
          <a:noFill/>
          <a:ln w="9525">
            <a:noFill/>
          </a:ln>
        </p:spPr>
        <p:txBody>
          <a:bodyPr wrap="square">
            <a:spAutoFit/>
          </a:bodyPr>
          <a:lstStyle/>
          <a:p>
            <a:pPr indent="0" fontAlgn="auto">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热点导览</a:t>
            </a:r>
          </a:p>
          <a:p>
            <a:pPr indent="0" algn="just" fontAlgn="auto">
              <a:lnSpc>
                <a:spcPct val="150000"/>
              </a:lnSpc>
            </a:pPr>
            <a:r>
              <a:rPr lang="en-US" sz="2800" b="0">
                <a:solidFill>
                  <a:srgbClr val="000000"/>
                </a:solidFill>
                <a:latin typeface="微软雅黑" panose="020B0503020204020204" charset="-122"/>
                <a:ea typeface="微软雅黑" panose="020B0503020204020204" charset="-122"/>
                <a:cs typeface="微软雅黑" panose="020B0503020204020204" charset="-122"/>
              </a:rPr>
              <a:t>       </a:t>
            </a:r>
            <a:r>
              <a:rPr lang="en-US" sz="2700" b="0">
                <a:solidFill>
                  <a:srgbClr val="000000"/>
                </a:solidFill>
                <a:uFillTx/>
                <a:latin typeface="微软雅黑" panose="020B0503020204020204" charset="-122"/>
                <a:ea typeface="微软雅黑" panose="020B0503020204020204" charset="-122"/>
                <a:cs typeface="微软雅黑" panose="020B0503020204020204" charset="-122"/>
              </a:rPr>
              <a:t>北斗全球卫星导航系统是党中央决策实施的国家重大科技工程,是我国迄今为止规模最大、覆盖范围最广、服务性能最高、与百姓生活关联最紧密的巨型复杂航天系统。</a:t>
            </a:r>
          </a:p>
          <a:p>
            <a:pPr indent="0" algn="just" fontAlgn="auto">
              <a:lnSpc>
                <a:spcPct val="150000"/>
              </a:lnSpc>
            </a:pPr>
            <a:r>
              <a:rPr lang="en-US" sz="2700" b="0">
                <a:solidFill>
                  <a:srgbClr val="000000"/>
                </a:solidFill>
                <a:uFillTx/>
                <a:latin typeface="微软雅黑" panose="020B0503020204020204" charset="-122"/>
                <a:ea typeface="微软雅黑" panose="020B0503020204020204" charset="-122"/>
                <a:cs typeface="微软雅黑" panose="020B0503020204020204" charset="-122"/>
              </a:rPr>
              <a:t>       2020年6月23日,中国北斗三号全球卫星导航系统最后一颗组网卫星发射成功,标志着北斗全球卫星导航系统空间星座部署完美收官。这对中国航天乃至中国科技来说是一个历史性成就,也为全球经济提供强大科技支撑,注入新的发展动力。</a:t>
            </a:r>
          </a:p>
          <a:p>
            <a:pPr indent="0" algn="just" fontAlgn="auto">
              <a:lnSpc>
                <a:spcPct val="150000"/>
              </a:lnSpc>
            </a:pPr>
            <a:r>
              <a:rPr lang="en-US" sz="2700" b="0">
                <a:solidFill>
                  <a:srgbClr val="000000"/>
                </a:solidFill>
                <a:uFillTx/>
                <a:latin typeface="微软雅黑" panose="020B0503020204020204" charset="-122"/>
                <a:ea typeface="微软雅黑" panose="020B0503020204020204" charset="-122"/>
                <a:cs typeface="微软雅黑" panose="020B0503020204020204" charset="-122"/>
              </a:rPr>
              <a:t>       2020年7月31日,习近平总书记在北京人民大会堂宣布,北斗三号全球</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57530" y="190500"/>
            <a:ext cx="11078210" cy="6554470"/>
          </a:xfrm>
          <a:prstGeom prst="rect">
            <a:avLst/>
          </a:prstGeom>
          <a:noFill/>
          <a:ln w="9525">
            <a:noFill/>
          </a:ln>
        </p:spPr>
        <p:txBody>
          <a:bodyPr wrap="square">
            <a:spAutoFit/>
          </a:bodyPr>
          <a:lstStyle/>
          <a:p>
            <a:pPr indent="0" algn="just" fontAlgn="auto">
              <a:lnSpc>
                <a:spcPct val="150000"/>
              </a:lnSpc>
            </a:pPr>
            <a:r>
              <a:rPr lang="en-US" sz="2800">
                <a:solidFill>
                  <a:srgbClr val="000000"/>
                </a:solidFill>
                <a:uFillTx/>
                <a:latin typeface="微软雅黑" panose="020B0503020204020204" charset="-122"/>
                <a:ea typeface="微软雅黑" panose="020B0503020204020204" charset="-122"/>
                <a:cs typeface="微软雅黑" panose="020B0503020204020204" charset="-122"/>
                <a:sym typeface="+mn-ea"/>
              </a:rPr>
              <a:t>卫星导航系统正式开通。这标志着我国建成了独立自主、开放兼容的卫星导航系统,中国北斗从此走向了服务全球、造福人类的时代舞台。</a:t>
            </a:r>
            <a:endParaRPr lang="en-US" sz="2800" b="0">
              <a:solidFill>
                <a:srgbClr val="000000"/>
              </a:solidFill>
              <a:uFillTx/>
              <a:latin typeface="微软雅黑" panose="020B0503020204020204" charset="-122"/>
              <a:ea typeface="微软雅黑" panose="020B0503020204020204" charset="-122"/>
              <a:cs typeface="微软雅黑" panose="020B0503020204020204" charset="-122"/>
            </a:endParaRPr>
          </a:p>
          <a:p>
            <a:pPr indent="0" algn="just" fontAlgn="auto">
              <a:lnSpc>
                <a:spcPct val="150000"/>
              </a:lnSpc>
            </a:pPr>
            <a:r>
              <a:rPr lang="en-US" sz="2800">
                <a:solidFill>
                  <a:srgbClr val="000000"/>
                </a:solidFill>
                <a:uFillTx/>
                <a:latin typeface="微软雅黑" panose="020B0503020204020204" charset="-122"/>
                <a:ea typeface="微软雅黑" panose="020B0503020204020204" charset="-122"/>
                <a:cs typeface="微软雅黑" panose="020B0503020204020204" charset="-122"/>
                <a:sym typeface="+mn-ea"/>
              </a:rPr>
              <a:t>      卫星导航系统是重要的空间基础设施,是事关国计民生的大国重器。北斗卫星导航系统凝结着无数人接续奋斗的心血,饱含着中华民族自强不息的本色,刷新了科技强国的“中国速度”,展现了自主创新的“中国精度”,彰显了开放包容的“中国气度”。北斗三号全球卫星导航系统的建成开通,充分体现了我国社会主义制度集中力量办大事的政治优势,对提升我国综合国力,对推动疫情防控常态化条件下我国经济发展和民生改善,对推动当前国际经济形势下我国对外开放,对进一步增强民族自信心、努力实现“两个一百年”奋斗目标,具有十分重要的意义。</a:t>
            </a:r>
            <a:endParaRPr lang="en-US" sz="2800" b="0">
              <a:solidFill>
                <a:srgbClr val="00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34670" y="527050"/>
            <a:ext cx="11123295" cy="4707890"/>
          </a:xfrm>
          <a:prstGeom prst="rect">
            <a:avLst/>
          </a:prstGeom>
          <a:noFill/>
          <a:ln w="9525">
            <a:noFill/>
          </a:ln>
        </p:spPr>
        <p:txBody>
          <a:bodyPr wrap="square">
            <a:spAutoFit/>
          </a:bodyPr>
          <a:lstStyle/>
          <a:p>
            <a:pPr indent="0" fontAlgn="auto">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sym typeface="+mn-ea"/>
              </a:rPr>
              <a:t>素材解读</a:t>
            </a:r>
            <a:endParaRPr lang="en-US" sz="2800" b="1">
              <a:solidFill>
                <a:srgbClr val="000000"/>
              </a:solidFill>
              <a:latin typeface="微软雅黑" panose="020B0503020204020204" charset="-122"/>
              <a:ea typeface="微软雅黑" panose="020B0503020204020204" charset="-122"/>
              <a:cs typeface="微软雅黑" panose="020B0503020204020204" charset="-122"/>
              <a:sym typeface="+mn-ea"/>
            </a:endParaRPr>
          </a:p>
          <a:p>
            <a:pPr indent="0" algn="just" fontAlgn="auto">
              <a:lnSpc>
                <a:spcPct val="150000"/>
              </a:lnSpc>
            </a:pPr>
            <a:r>
              <a:rPr lang="zh-CN" sz="2800" b="1">
                <a:solidFill>
                  <a:srgbClr val="FF0000"/>
                </a:solidFill>
                <a:latin typeface="微软雅黑" panose="020B0503020204020204" charset="-122"/>
                <a:ea typeface="微软雅黑" panose="020B0503020204020204" charset="-122"/>
                <a:cs typeface="微软雅黑" panose="020B0503020204020204" charset="-122"/>
                <a:sym typeface="+mn-ea"/>
              </a:rPr>
              <a:t>素材一 </a:t>
            </a: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  </a:t>
            </a:r>
            <a:r>
              <a:rPr sz="2400">
                <a:latin typeface="微软雅黑" panose="020B0503020204020204" charset="-122"/>
                <a:ea typeface="微软雅黑" panose="020B0503020204020204" charset="-122"/>
                <a:cs typeface="微软雅黑" panose="020B0503020204020204" charset="-122"/>
                <a:sym typeface="+mn-ea"/>
              </a:rPr>
              <a:t>改革开放以来,我国科技发展取得举世瞩目的伟大成就。面对当前复杂严峻的国际形势和艰巨繁重的改革发展稳定任务,必须更好地发挥创新引领作用。</a:t>
            </a:r>
          </a:p>
          <a:p>
            <a:pPr indent="0" algn="just" fontAlgn="auto">
              <a:lnSpc>
                <a:spcPct val="150000"/>
              </a:lnSpc>
            </a:pPr>
            <a:r>
              <a:rPr sz="2400">
                <a:latin typeface="微软雅黑" panose="020B0503020204020204" charset="-122"/>
                <a:ea typeface="微软雅黑" panose="020B0503020204020204" charset="-122"/>
                <a:cs typeface="微软雅黑" panose="020B0503020204020204" charset="-122"/>
                <a:sym typeface="+mn-ea"/>
              </a:rPr>
              <a:t>       党的十九届五中全会公报将“关键核心技术实现重大突破,进入创新型国家前列”写入2035年基本实现社会主义现代化的远景目标当中。全会公报提出,十四五期间,要坚持创新在我国现代化建设全局中的核心地位,把科技自立自强作为国家发展的战略支撑,强化国家战略科技力量,提升企业技术创新能力,激发人才创新活力,完善科技创新体制机制。</a:t>
            </a:r>
          </a:p>
        </p:txBody>
      </p:sp>
      <p:sp>
        <p:nvSpPr>
          <p:cNvPr id="6" name="文本框 5"/>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9" name="文本框 8"/>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2" name="文本框 11"/>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5" name="文本框 14"/>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5483951" y="1035503"/>
            <a:ext cx="6487885" cy="4354285"/>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nSpc>
                <a:spcPct val="150000"/>
              </a:lnSpc>
            </a:pPr>
            <a:r>
              <a:rPr lang="zh-CN" altLang="en-US" sz="2800" dirty="0">
                <a:solidFill>
                  <a:schemeClr val="tx1">
                    <a:lumMod val="95000"/>
                    <a:lumOff val="5000"/>
                  </a:schemeClr>
                </a:solidFill>
                <a:latin typeface="微软雅黑" panose="020B0503020204020204" charset="-122"/>
                <a:ea typeface="微软雅黑" panose="020B0503020204020204" charset="-122"/>
              </a:rPr>
              <a:t>考点</a:t>
            </a:r>
            <a:r>
              <a:rPr lang="en-US" altLang="zh-CN" sz="2800" dirty="0">
                <a:solidFill>
                  <a:schemeClr val="tx1">
                    <a:lumMod val="95000"/>
                    <a:lumOff val="5000"/>
                  </a:schemeClr>
                </a:solidFill>
                <a:latin typeface="微软雅黑" panose="020B0503020204020204" charset="-122"/>
                <a:ea typeface="微软雅黑" panose="020B0503020204020204" charset="-122"/>
              </a:rPr>
              <a:t>1   </a:t>
            </a:r>
            <a:r>
              <a:rPr lang="zh-CN" altLang="en-US" sz="2800" dirty="0">
                <a:solidFill>
                  <a:schemeClr val="tx1">
                    <a:lumMod val="95000"/>
                    <a:lumOff val="5000"/>
                  </a:schemeClr>
                </a:solidFill>
                <a:latin typeface="微软雅黑" panose="020B0503020204020204" charset="-122"/>
                <a:ea typeface="微软雅黑" panose="020B0503020204020204" charset="-122"/>
              </a:rPr>
              <a:t>走进文化生活</a:t>
            </a:r>
          </a:p>
          <a:p>
            <a:pPr>
              <a:lnSpc>
                <a:spcPct val="150000"/>
              </a:lnSpc>
            </a:pPr>
            <a:r>
              <a:rPr lang="zh-CN" altLang="en-US" sz="2800" dirty="0">
                <a:solidFill>
                  <a:schemeClr val="tx1">
                    <a:lumMod val="95000"/>
                    <a:lumOff val="5000"/>
                  </a:schemeClr>
                </a:solidFill>
                <a:latin typeface="微软雅黑" panose="020B0503020204020204" charset="-122"/>
                <a:ea typeface="微软雅黑" panose="020B0503020204020204" charset="-122"/>
              </a:rPr>
              <a:t>考点</a:t>
            </a:r>
            <a:r>
              <a:rPr lang="en-US" altLang="zh-CN" sz="2800" dirty="0">
                <a:solidFill>
                  <a:schemeClr val="tx1">
                    <a:lumMod val="95000"/>
                    <a:lumOff val="5000"/>
                  </a:schemeClr>
                </a:solidFill>
                <a:latin typeface="微软雅黑" panose="020B0503020204020204" charset="-122"/>
                <a:ea typeface="微软雅黑" panose="020B0503020204020204" charset="-122"/>
              </a:rPr>
              <a:t>2</a:t>
            </a:r>
            <a:r>
              <a:rPr lang="zh-CN" altLang="en-US" sz="2800" dirty="0">
                <a:solidFill>
                  <a:schemeClr val="tx1">
                    <a:lumMod val="95000"/>
                    <a:lumOff val="5000"/>
                  </a:schemeClr>
                </a:solidFill>
                <a:latin typeface="微软雅黑" panose="020B0503020204020204" charset="-122"/>
                <a:ea typeface="微软雅黑" panose="020B0503020204020204" charset="-122"/>
              </a:rPr>
              <a:t>   </a:t>
            </a:r>
            <a:r>
              <a:rPr lang="en-US" sz="2800">
                <a:solidFill>
                  <a:srgbClr val="000000"/>
                </a:solidFill>
                <a:uFillTx/>
                <a:latin typeface="微软雅黑" panose="020B0503020204020204" charset="-122"/>
                <a:ea typeface="微软雅黑" panose="020B0503020204020204" charset="-122"/>
                <a:cs typeface="NEU-BZ-S92" charset="0"/>
                <a:sym typeface="+mn-ea"/>
              </a:rPr>
              <a:t>建设社会主义文化强国</a:t>
            </a:r>
          </a:p>
          <a:p>
            <a:pPr>
              <a:lnSpc>
                <a:spcPct val="150000"/>
              </a:lnSpc>
            </a:pPr>
            <a:r>
              <a:rPr lang="zh-CN" altLang="en-US" sz="2800" dirty="0">
                <a:solidFill>
                  <a:schemeClr val="tx1">
                    <a:lumMod val="95000"/>
                    <a:lumOff val="5000"/>
                  </a:schemeClr>
                </a:solidFill>
                <a:latin typeface="微软雅黑" panose="020B0503020204020204" charset="-122"/>
                <a:ea typeface="微软雅黑" panose="020B0503020204020204" charset="-122"/>
              </a:rPr>
              <a:t>考点</a:t>
            </a:r>
            <a:r>
              <a:rPr lang="en-US" altLang="zh-CN" sz="2800" dirty="0">
                <a:solidFill>
                  <a:schemeClr val="tx1">
                    <a:lumMod val="95000"/>
                    <a:lumOff val="5000"/>
                  </a:schemeClr>
                </a:solidFill>
                <a:latin typeface="微软雅黑" panose="020B0503020204020204" charset="-122"/>
                <a:ea typeface="微软雅黑" panose="020B0503020204020204" charset="-122"/>
              </a:rPr>
              <a:t>3   </a:t>
            </a:r>
            <a:r>
              <a:rPr lang="en-US" sz="2800">
                <a:solidFill>
                  <a:srgbClr val="000000"/>
                </a:solidFill>
                <a:uFillTx/>
                <a:latin typeface="微软雅黑" panose="020B0503020204020204" charset="-122"/>
                <a:ea typeface="微软雅黑" panose="020B0503020204020204" charset="-122"/>
                <a:cs typeface="NEU-BZ-S92" charset="0"/>
                <a:sym typeface="+mn-ea"/>
              </a:rPr>
              <a:t>坚持社会主义核心价值体系</a:t>
            </a:r>
          </a:p>
          <a:p>
            <a:pPr>
              <a:lnSpc>
                <a:spcPct val="150000"/>
              </a:lnSpc>
            </a:pPr>
            <a:r>
              <a:rPr lang="zh-CN" altLang="en-US" sz="2800" dirty="0">
                <a:solidFill>
                  <a:schemeClr val="tx1">
                    <a:lumMod val="95000"/>
                    <a:lumOff val="5000"/>
                  </a:schemeClr>
                </a:solidFill>
                <a:latin typeface="微软雅黑" panose="020B0503020204020204" charset="-122"/>
                <a:ea typeface="微软雅黑" panose="020B0503020204020204" charset="-122"/>
                <a:sym typeface="+mn-ea"/>
              </a:rPr>
              <a:t>考点</a:t>
            </a:r>
            <a:r>
              <a:rPr lang="en-US" altLang="zh-CN" sz="2800" dirty="0">
                <a:solidFill>
                  <a:schemeClr val="tx1">
                    <a:lumMod val="95000"/>
                    <a:lumOff val="5000"/>
                  </a:schemeClr>
                </a:solidFill>
                <a:latin typeface="微软雅黑" panose="020B0503020204020204" charset="-122"/>
                <a:ea typeface="微软雅黑" panose="020B0503020204020204" charset="-122"/>
                <a:sym typeface="+mn-ea"/>
              </a:rPr>
              <a:t>4   </a:t>
            </a:r>
            <a:r>
              <a:rPr lang="en-US" sz="2800" spc="-150">
                <a:solidFill>
                  <a:srgbClr val="000000"/>
                </a:solidFill>
                <a:uFillTx/>
                <a:latin typeface="微软雅黑" panose="020B0503020204020204" charset="-122"/>
                <a:ea typeface="微软雅黑" panose="020B0503020204020204" charset="-122"/>
                <a:cs typeface="NEU-BZ-S92" charset="0"/>
                <a:sym typeface="+mn-ea"/>
              </a:rPr>
              <a:t>培养担当民族复兴大任的时代新人</a:t>
            </a:r>
          </a:p>
        </p:txBody>
      </p:sp>
      <p:sp>
        <p:nvSpPr>
          <p:cNvPr id="6" name="文本框 5"/>
          <p:cNvSpPr txBox="1"/>
          <p:nvPr/>
        </p:nvSpPr>
        <p:spPr>
          <a:xfrm>
            <a:off x="0" y="2859405"/>
            <a:ext cx="5270500" cy="706755"/>
          </a:xfrm>
          <a:prstGeom prst="rect">
            <a:avLst/>
          </a:prstGeom>
          <a:noFill/>
        </p:spPr>
        <p:txBody>
          <a:bodyPr wrap="square" rtlCol="0">
            <a:spAutoFit/>
          </a:bodyPr>
          <a:lstStyle/>
          <a:p>
            <a:r>
              <a:rPr lang="zh-CN" altLang="en-US" sz="4000">
                <a:solidFill>
                  <a:schemeClr val="bg1"/>
                </a:solidFill>
                <a:latin typeface="+mj-ea"/>
                <a:ea typeface="+mj-ea"/>
                <a:cs typeface="+mj-ea"/>
              </a:rPr>
              <a:t>考点帮</a:t>
            </a:r>
            <a:r>
              <a:rPr lang="en-US" altLang="zh-CN" sz="4000" dirty="0">
                <a:solidFill>
                  <a:schemeClr val="bg1"/>
                </a:solidFill>
                <a:latin typeface="+mj-ea"/>
                <a:ea typeface="+mj-ea"/>
                <a:cs typeface="+mj-ea"/>
                <a:sym typeface="+mn-ea"/>
              </a:rPr>
              <a:t>·</a:t>
            </a:r>
            <a:r>
              <a:rPr lang="zh-CN" altLang="en-US" sz="4000" dirty="0">
                <a:solidFill>
                  <a:schemeClr val="bg1"/>
                </a:solidFill>
                <a:latin typeface="+mj-ea"/>
                <a:ea typeface="+mj-ea"/>
                <a:cs typeface="+mj-ea"/>
                <a:sym typeface="+mn-ea"/>
              </a:rPr>
              <a:t>必备知识通关</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35585" y="520700"/>
            <a:ext cx="11330940" cy="5815965"/>
          </a:xfrm>
          <a:prstGeom prst="rect">
            <a:avLst/>
          </a:prstGeom>
          <a:noFill/>
          <a:ln w="9525">
            <a:noFill/>
          </a:ln>
        </p:spPr>
        <p:txBody>
          <a:bodyPr wrap="square">
            <a:spAutoFit/>
          </a:bodyPr>
          <a:lstStyle/>
          <a:p>
            <a:pPr indent="0" fontAlgn="auto">
              <a:lnSpc>
                <a:spcPct val="150000"/>
              </a:lnSpc>
            </a:pPr>
            <a:r>
              <a:rPr sz="2800" b="1">
                <a:latin typeface="微软雅黑" panose="020B0503020204020204" charset="-122"/>
                <a:ea typeface="微软雅黑" panose="020B0503020204020204" charset="-122"/>
                <a:cs typeface="微软雅黑" panose="020B0503020204020204" charset="-122"/>
                <a:sym typeface="+mn-ea"/>
              </a:rPr>
              <a:t>角度</a:t>
            </a:r>
            <a:r>
              <a:rPr sz="2800">
                <a:latin typeface="微软雅黑" panose="020B0503020204020204" charset="-122"/>
                <a:ea typeface="微软雅黑" panose="020B0503020204020204" charset="-122"/>
                <a:cs typeface="微软雅黑" panose="020B0503020204020204" charset="-122"/>
                <a:sym typeface="+mn-ea"/>
              </a:rPr>
              <a:t>　</a:t>
            </a:r>
            <a:r>
              <a:rPr sz="2800" b="1">
                <a:latin typeface="微软雅黑" panose="020B0503020204020204" charset="-122"/>
                <a:ea typeface="微软雅黑" panose="020B0503020204020204" charset="-122"/>
                <a:cs typeface="微软雅黑" panose="020B0503020204020204" charset="-122"/>
                <a:sym typeface="+mn-ea"/>
              </a:rPr>
              <a:t>运用文化的社会作用的有关知识,分析国家为什么要重视科技创新。</a:t>
            </a:r>
            <a:endParaRPr sz="2400" b="1">
              <a:latin typeface="微软雅黑" panose="020B0503020204020204" charset="-122"/>
              <a:ea typeface="微软雅黑" panose="020B0503020204020204" charset="-122"/>
              <a:cs typeface="微软雅黑" panose="020B0503020204020204" charset="-122"/>
              <a:sym typeface="+mn-ea"/>
            </a:endParaRPr>
          </a:p>
          <a:p>
            <a:pPr indent="0" algn="just" fontAlgn="auto">
              <a:lnSpc>
                <a:spcPct val="150000"/>
              </a:lnSpc>
            </a:pPr>
            <a:r>
              <a:rPr sz="2800" b="1">
                <a:latin typeface="微软雅黑" panose="020B0503020204020204" charset="-122"/>
                <a:ea typeface="微软雅黑" panose="020B0503020204020204" charset="-122"/>
                <a:cs typeface="微软雅黑" panose="020B0503020204020204" charset="-122"/>
                <a:sym typeface="+mn-ea"/>
              </a:rPr>
              <a:t>解读</a:t>
            </a:r>
            <a:r>
              <a:rPr sz="2800">
                <a:latin typeface="微软雅黑" panose="020B0503020204020204" charset="-122"/>
                <a:ea typeface="微软雅黑" panose="020B0503020204020204" charset="-122"/>
                <a:cs typeface="微软雅黑" panose="020B0503020204020204" charset="-122"/>
                <a:sym typeface="+mn-ea"/>
              </a:rPr>
              <a:t>　</a:t>
            </a:r>
            <a:r>
              <a:rPr sz="2400">
                <a:latin typeface="微软雅黑" panose="020B0503020204020204" charset="-122"/>
                <a:ea typeface="微软雅黑" panose="020B0503020204020204" charset="-122"/>
                <a:cs typeface="微软雅黑" panose="020B0503020204020204" charset="-122"/>
                <a:sym typeface="+mn-ea"/>
              </a:rPr>
              <a:t>①文化作为一种精神力量,能够在人们认识世界、改造世界的过程中转化为物质力量,对社会发展产生深刻的影响。科技是国家强盛之基,创新是民族进步的灵魂,加快科技创新,有利于推动我国建成社会主义现代化强国。②一定的文化由一定的经济、政治所决定,又反作用于一定的政治、经济,给予经济、政治以重大影响。不断推进科技创新,有利于为我国经济社会发展注入持久的动力。③文化与经济相互交融。在经济发展中,科学技术的作用越来越重要。发展教育事业、培养创新人才、提高劳动者素质,对推动经济建设的作用越来越重要。④文化生产力在现代经济总体格局中的作用越来越突出,文化越来越成为综合国力竞争的重要因素。不断推进科技创新,有利于增强我国的综合国力,提升我国的国际地位和国际影响力。</a:t>
            </a:r>
          </a:p>
        </p:txBody>
      </p:sp>
      <p:sp>
        <p:nvSpPr>
          <p:cNvPr id="6" name="文本框 5"/>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9" name="文本框 8"/>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2" name="文本框 11"/>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5" name="文本框 14"/>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34670" y="527050"/>
            <a:ext cx="11123295" cy="4061460"/>
          </a:xfrm>
          <a:prstGeom prst="rect">
            <a:avLst/>
          </a:prstGeom>
          <a:noFill/>
          <a:ln w="9525">
            <a:noFill/>
          </a:ln>
        </p:spPr>
        <p:txBody>
          <a:bodyPr wrap="square">
            <a:spAutoFit/>
          </a:bodyPr>
          <a:lstStyle/>
          <a:p>
            <a:pPr indent="0" algn="just" fontAlgn="auto">
              <a:lnSpc>
                <a:spcPct val="150000"/>
              </a:lnSpc>
            </a:pPr>
            <a:r>
              <a:rPr lang="zh-CN" sz="2800" b="1">
                <a:solidFill>
                  <a:srgbClr val="FF0000"/>
                </a:solidFill>
                <a:latin typeface="微软雅黑" panose="020B0503020204020204" charset="-122"/>
                <a:ea typeface="微软雅黑" panose="020B0503020204020204" charset="-122"/>
                <a:cs typeface="微软雅黑" panose="020B0503020204020204" charset="-122"/>
                <a:sym typeface="+mn-ea"/>
              </a:rPr>
              <a:t>素材二 </a:t>
            </a: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  </a:t>
            </a:r>
            <a:r>
              <a:rPr sz="2400">
                <a:latin typeface="微软雅黑" panose="020B0503020204020204" charset="-122"/>
                <a:ea typeface="微软雅黑" panose="020B0503020204020204" charset="-122"/>
                <a:cs typeface="微软雅黑" panose="020B0503020204020204" charset="-122"/>
                <a:sym typeface="+mn-ea"/>
              </a:rPr>
              <a:t>北斗系统是党中央决策实施的国家重大科技工程。工程自1994年启动,2000年完成北斗一号系统建设,2012年完成北斗二号系统建设。2020年7月31日,北斗三号全球卫星导航系统建成暨开通仪式在北京举行。习近平总书记出席仪式,宣布北斗三号全球卫星导航系统正式开通。北斗三号全球卫星导航系统的建成开通,是我国攀登科技高峰、迈向航天强国的重要里程碑,是我国为全球公共服务基础设施建设作出的重大贡献,是中国特色社会主义进入新时代取得的重大标志性战略成果。</a:t>
            </a:r>
          </a:p>
        </p:txBody>
      </p:sp>
      <p:sp>
        <p:nvSpPr>
          <p:cNvPr id="6" name="文本框 5"/>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9" name="文本框 8"/>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2" name="文本框 11"/>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5" name="文本框 14"/>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746760" y="973455"/>
            <a:ext cx="10857230" cy="3599815"/>
          </a:xfrm>
          <a:prstGeom prst="rect">
            <a:avLst/>
          </a:prstGeom>
          <a:noFill/>
          <a:ln w="9525">
            <a:noFill/>
          </a:ln>
        </p:spPr>
        <p:txBody>
          <a:bodyPr wrap="square">
            <a:spAutoFit/>
          </a:bodyPr>
          <a:lstStyle/>
          <a:p>
            <a:pPr indent="0" algn="just" fontAlgn="auto">
              <a:lnSpc>
                <a:spcPct val="150000"/>
              </a:lnSpc>
            </a:pPr>
            <a:r>
              <a:rPr sz="2800" b="1">
                <a:latin typeface="微软雅黑" panose="020B0503020204020204" charset="-122"/>
                <a:ea typeface="微软雅黑" panose="020B0503020204020204" charset="-122"/>
                <a:cs typeface="微软雅黑" panose="020B0503020204020204" charset="-122"/>
                <a:sym typeface="+mn-ea"/>
              </a:rPr>
              <a:t>角度</a:t>
            </a:r>
            <a:r>
              <a:rPr lang="en-US" sz="2800" b="1">
                <a:latin typeface="微软雅黑" panose="020B0503020204020204" charset="-122"/>
                <a:ea typeface="微软雅黑" panose="020B0503020204020204" charset="-122"/>
                <a:cs typeface="微软雅黑" panose="020B0503020204020204" charset="-122"/>
                <a:sym typeface="+mn-ea"/>
              </a:rPr>
              <a:t>1</a:t>
            </a:r>
            <a:r>
              <a:rPr sz="2800">
                <a:latin typeface="微软雅黑" panose="020B0503020204020204" charset="-122"/>
                <a:ea typeface="微软雅黑" panose="020B0503020204020204" charset="-122"/>
                <a:cs typeface="微软雅黑" panose="020B0503020204020204" charset="-122"/>
                <a:sym typeface="+mn-ea"/>
              </a:rPr>
              <a:t>　</a:t>
            </a:r>
            <a:r>
              <a:rPr sz="2800" b="1">
                <a:latin typeface="微软雅黑" panose="020B0503020204020204" charset="-122"/>
                <a:ea typeface="微软雅黑" panose="020B0503020204020204" charset="-122"/>
                <a:cs typeface="微软雅黑" panose="020B0503020204020204" charset="-122"/>
                <a:sym typeface="+mn-ea"/>
              </a:rPr>
              <a:t>从政治生活角度说明中国自主研发北斗卫星导航系统的价值。</a:t>
            </a:r>
          </a:p>
          <a:p>
            <a:pPr indent="0" algn="just" fontAlgn="auto">
              <a:lnSpc>
                <a:spcPct val="150000"/>
              </a:lnSpc>
            </a:pPr>
            <a:r>
              <a:rPr sz="2800" b="1">
                <a:latin typeface="微软雅黑" panose="020B0503020204020204" charset="-122"/>
                <a:ea typeface="微软雅黑" panose="020B0503020204020204" charset="-122"/>
                <a:cs typeface="微软雅黑" panose="020B0503020204020204" charset="-122"/>
                <a:sym typeface="+mn-ea"/>
              </a:rPr>
              <a:t>解读</a:t>
            </a:r>
            <a:r>
              <a:rPr sz="2800">
                <a:latin typeface="微软雅黑" panose="020B0503020204020204" charset="-122"/>
                <a:ea typeface="微软雅黑" panose="020B0503020204020204" charset="-122"/>
                <a:cs typeface="微软雅黑" panose="020B0503020204020204" charset="-122"/>
                <a:sym typeface="+mn-ea"/>
              </a:rPr>
              <a:t>　</a:t>
            </a:r>
            <a:r>
              <a:rPr sz="2400">
                <a:latin typeface="微软雅黑" panose="020B0503020204020204" charset="-122"/>
                <a:ea typeface="微软雅黑" panose="020B0503020204020204" charset="-122"/>
                <a:cs typeface="微软雅黑" panose="020B0503020204020204" charset="-122"/>
                <a:sym typeface="+mn-ea"/>
              </a:rPr>
              <a:t>①当今国际竞争的实质是以经济和科技实力为基础的综合国力的较量。中国自主研发北斗卫星导航系统有利于增强我国的综合国力,提高我国的国际地位和国际影响力。②国际关系实质上是一种利益关系。国家利益是国际关系的决定性因素。中国自主研发北斗卫星导航系统有利于更好维护我国的国家安全和国家利益,同时兼顾他国合理关切。</a:t>
            </a:r>
          </a:p>
        </p:txBody>
      </p:sp>
      <p:sp>
        <p:nvSpPr>
          <p:cNvPr id="6" name="文本框 5"/>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9" name="文本框 8"/>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2" name="文本框 11"/>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5" name="文本框 14"/>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746760" y="973455"/>
            <a:ext cx="10857230" cy="3599815"/>
          </a:xfrm>
          <a:prstGeom prst="rect">
            <a:avLst/>
          </a:prstGeom>
          <a:noFill/>
          <a:ln w="9525">
            <a:noFill/>
          </a:ln>
        </p:spPr>
        <p:txBody>
          <a:bodyPr wrap="square">
            <a:spAutoFit/>
          </a:bodyPr>
          <a:lstStyle/>
          <a:p>
            <a:pPr indent="0" algn="just" fontAlgn="auto">
              <a:lnSpc>
                <a:spcPct val="150000"/>
              </a:lnSpc>
            </a:pPr>
            <a:r>
              <a:rPr sz="2800" b="1">
                <a:latin typeface="微软雅黑" panose="020B0503020204020204" charset="-122"/>
                <a:ea typeface="微软雅黑" panose="020B0503020204020204" charset="-122"/>
                <a:cs typeface="微软雅黑" panose="020B0503020204020204" charset="-122"/>
                <a:sym typeface="+mn-ea"/>
              </a:rPr>
              <a:t>角度</a:t>
            </a:r>
            <a:r>
              <a:rPr lang="en-US" sz="2800" b="1">
                <a:latin typeface="微软雅黑" panose="020B0503020204020204" charset="-122"/>
                <a:ea typeface="微软雅黑" panose="020B0503020204020204" charset="-122"/>
                <a:cs typeface="微软雅黑" panose="020B0503020204020204" charset="-122"/>
                <a:sym typeface="+mn-ea"/>
              </a:rPr>
              <a:t>2</a:t>
            </a:r>
            <a:r>
              <a:rPr sz="2800">
                <a:latin typeface="微软雅黑" panose="020B0503020204020204" charset="-122"/>
                <a:ea typeface="微软雅黑" panose="020B0503020204020204" charset="-122"/>
                <a:cs typeface="微软雅黑" panose="020B0503020204020204" charset="-122"/>
                <a:sym typeface="+mn-ea"/>
              </a:rPr>
              <a:t>　</a:t>
            </a:r>
            <a:r>
              <a:rPr sz="2800" b="1">
                <a:latin typeface="微软雅黑" panose="020B0503020204020204" charset="-122"/>
                <a:ea typeface="微软雅黑" panose="020B0503020204020204" charset="-122"/>
                <a:cs typeface="微软雅黑" panose="020B0503020204020204" charset="-122"/>
                <a:sym typeface="+mn-ea"/>
              </a:rPr>
              <a:t>运用发展的观点分析我国北斗卫星导航系统的建设过程。</a:t>
            </a:r>
          </a:p>
          <a:p>
            <a:pPr indent="0" algn="just" fontAlgn="auto">
              <a:lnSpc>
                <a:spcPct val="150000"/>
              </a:lnSpc>
            </a:pPr>
            <a:r>
              <a:rPr sz="2800" b="1">
                <a:latin typeface="微软雅黑" panose="020B0503020204020204" charset="-122"/>
                <a:ea typeface="微软雅黑" panose="020B0503020204020204" charset="-122"/>
                <a:cs typeface="微软雅黑" panose="020B0503020204020204" charset="-122"/>
                <a:sym typeface="+mn-ea"/>
              </a:rPr>
              <a:t>解读</a:t>
            </a:r>
            <a:r>
              <a:rPr sz="2800">
                <a:latin typeface="微软雅黑" panose="020B0503020204020204" charset="-122"/>
                <a:ea typeface="微软雅黑" panose="020B0503020204020204" charset="-122"/>
                <a:cs typeface="微软雅黑" panose="020B0503020204020204" charset="-122"/>
                <a:sym typeface="+mn-ea"/>
              </a:rPr>
              <a:t>　</a:t>
            </a:r>
            <a:r>
              <a:rPr sz="2400">
                <a:latin typeface="微软雅黑" panose="020B0503020204020204" charset="-122"/>
                <a:ea typeface="微软雅黑" panose="020B0503020204020204" charset="-122"/>
                <a:cs typeface="微软雅黑" panose="020B0503020204020204" charset="-122"/>
                <a:sym typeface="+mn-ea"/>
              </a:rPr>
              <a:t>①事物是运动变化发展着的,要用发展的观点看问题。②事物的发展是量变与质变的统一。我国北斗卫星导航系统从无到有、从有到优、从区域到全球的发展历程,是一个由量变到质变,又在新质基础上开始新的量变的不断前进的过程。③辩证的否定是发展的环节。北斗系统每一次更新都是对前代系统的辩证否定,在吸取、保留前代系统积极作用的基础上增添新的功能,具有无可比拟的优越性。</a:t>
            </a:r>
          </a:p>
        </p:txBody>
      </p:sp>
      <p:sp>
        <p:nvSpPr>
          <p:cNvPr id="6" name="文本框 5"/>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9" name="文本框 8"/>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2" name="文本框 11"/>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5" name="文本框 14"/>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34670" y="527050"/>
            <a:ext cx="11123295" cy="4061460"/>
          </a:xfrm>
          <a:prstGeom prst="rect">
            <a:avLst/>
          </a:prstGeom>
          <a:noFill/>
          <a:ln w="9525">
            <a:noFill/>
          </a:ln>
        </p:spPr>
        <p:txBody>
          <a:bodyPr wrap="square">
            <a:spAutoFit/>
          </a:bodyPr>
          <a:lstStyle/>
          <a:p>
            <a:pPr indent="0" algn="just" fontAlgn="auto">
              <a:lnSpc>
                <a:spcPct val="150000"/>
              </a:lnSpc>
            </a:pPr>
            <a:r>
              <a:rPr lang="zh-CN" sz="2800" b="1">
                <a:solidFill>
                  <a:srgbClr val="FF0000"/>
                </a:solidFill>
                <a:latin typeface="微软雅黑" panose="020B0503020204020204" charset="-122"/>
                <a:ea typeface="微软雅黑" panose="020B0503020204020204" charset="-122"/>
                <a:cs typeface="微软雅黑" panose="020B0503020204020204" charset="-122"/>
                <a:sym typeface="+mn-ea"/>
              </a:rPr>
              <a:t>素材三 </a:t>
            </a: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  </a:t>
            </a:r>
            <a:r>
              <a:rPr sz="2400">
                <a:latin typeface="微软雅黑" panose="020B0503020204020204" charset="-122"/>
                <a:ea typeface="微软雅黑" panose="020B0503020204020204" charset="-122"/>
                <a:cs typeface="微软雅黑" panose="020B0503020204020204" charset="-122"/>
                <a:sym typeface="+mn-ea"/>
              </a:rPr>
              <a:t>北斗三号全球卫星导航系统的建成开通,凝结着一代代航天人接续奋斗的心血,饱含着中华民族自强不息的本色。参研参建的400多家单位、30余万名科研人员不忘初心,用汗水和心血孕育了“自主创新、开放融合、万众一心、追求卓越”的新时代北斗精神。这是中国航天人在建设科技强国征程上立起的又一座精神丰碑,是与“两弹一星”精神、载人航天精神既血脉赓续、又具有鲜明时代特质的宝贵精神财富,激励着广大科研工作者继续勇攀科技高峰,激扬起亿万人民同心共筑中国梦的磅礴力量。</a:t>
            </a:r>
          </a:p>
        </p:txBody>
      </p:sp>
      <p:sp>
        <p:nvSpPr>
          <p:cNvPr id="6" name="文本框 5"/>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9" name="文本框 8"/>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2" name="文本框 11"/>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5" name="文本框 14"/>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746760" y="973455"/>
            <a:ext cx="10857230" cy="4707890"/>
          </a:xfrm>
          <a:prstGeom prst="rect">
            <a:avLst/>
          </a:prstGeom>
          <a:noFill/>
          <a:ln w="9525">
            <a:noFill/>
          </a:ln>
        </p:spPr>
        <p:txBody>
          <a:bodyPr wrap="square">
            <a:spAutoFit/>
          </a:bodyPr>
          <a:lstStyle/>
          <a:p>
            <a:pPr indent="0" algn="just" fontAlgn="auto">
              <a:lnSpc>
                <a:spcPct val="150000"/>
              </a:lnSpc>
            </a:pPr>
            <a:r>
              <a:rPr sz="2800" b="1">
                <a:latin typeface="微软雅黑" panose="020B0503020204020204" charset="-122"/>
                <a:ea typeface="微软雅黑" panose="020B0503020204020204" charset="-122"/>
                <a:cs typeface="微软雅黑" panose="020B0503020204020204" charset="-122"/>
                <a:sym typeface="+mn-ea"/>
              </a:rPr>
              <a:t>角度</a:t>
            </a:r>
            <a:r>
              <a:rPr sz="2800">
                <a:latin typeface="微软雅黑" panose="020B0503020204020204" charset="-122"/>
                <a:ea typeface="微软雅黑" panose="020B0503020204020204" charset="-122"/>
                <a:cs typeface="微软雅黑" panose="020B0503020204020204" charset="-122"/>
                <a:sym typeface="+mn-ea"/>
              </a:rPr>
              <a:t>　</a:t>
            </a:r>
            <a:r>
              <a:rPr sz="2800" b="1">
                <a:latin typeface="微软雅黑" panose="020B0503020204020204" charset="-122"/>
                <a:ea typeface="微软雅黑" panose="020B0503020204020204" charset="-122"/>
                <a:cs typeface="微软雅黑" panose="020B0503020204020204" charset="-122"/>
                <a:sym typeface="+mn-ea"/>
              </a:rPr>
              <a:t>运用文化生活知识,分析说明新时代北斗精神的时代价值。</a:t>
            </a:r>
          </a:p>
          <a:p>
            <a:pPr indent="0" algn="just" fontAlgn="auto">
              <a:lnSpc>
                <a:spcPct val="150000"/>
              </a:lnSpc>
            </a:pPr>
            <a:r>
              <a:rPr sz="2800" b="1">
                <a:latin typeface="微软雅黑" panose="020B0503020204020204" charset="-122"/>
                <a:ea typeface="微软雅黑" panose="020B0503020204020204" charset="-122"/>
                <a:cs typeface="微软雅黑" panose="020B0503020204020204" charset="-122"/>
                <a:sym typeface="+mn-ea"/>
              </a:rPr>
              <a:t>解读</a:t>
            </a:r>
            <a:r>
              <a:rPr sz="2800">
                <a:latin typeface="微软雅黑" panose="020B0503020204020204" charset="-122"/>
                <a:ea typeface="微软雅黑" panose="020B0503020204020204" charset="-122"/>
                <a:cs typeface="微软雅黑" panose="020B0503020204020204" charset="-122"/>
                <a:sym typeface="+mn-ea"/>
              </a:rPr>
              <a:t>　</a:t>
            </a:r>
            <a:r>
              <a:rPr sz="2400">
                <a:latin typeface="微软雅黑" panose="020B0503020204020204" charset="-122"/>
                <a:ea typeface="微软雅黑" panose="020B0503020204020204" charset="-122"/>
                <a:cs typeface="微软雅黑" panose="020B0503020204020204" charset="-122"/>
                <a:sym typeface="+mn-ea"/>
              </a:rPr>
              <a:t>①新时代北斗精神折射着自强不息、苦干实干的民族品格,彰显着敢闯敢试、创新超越的时代风貌,凝聚着团结协作、众志成城的人民力量。②“自主创新、开放融合、万众一心、追求卓越”的新时代北斗精神体现了伟大创造精神、伟大团结精神、伟大奋斗精神、伟大梦想精神,是中华民族精神的时代呈现,丰富和发展了中华民族精神的内涵。③新时代北斗精神将为推动我国经济社会发展作出新的更大贡献,有利于增强中华民族的凝聚力和向心力,增强中华民族的文化自信,助推实现中华民族伟大复兴。</a:t>
            </a:r>
          </a:p>
        </p:txBody>
      </p:sp>
      <p:sp>
        <p:nvSpPr>
          <p:cNvPr id="6" name="文本框 5"/>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9" name="文本框 8"/>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2" name="文本框 11"/>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5" name="文本框 14"/>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4750435" cy="676952"/>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考点</a:t>
            </a:r>
            <a:r>
              <a:rPr lang="en-US" altLang="zh-CN" sz="3200" dirty="0">
                <a:solidFill>
                  <a:schemeClr val="bg1"/>
                </a:solidFill>
                <a:latin typeface="微软雅黑" panose="020B0503020204020204" charset="-122"/>
                <a:ea typeface="微软雅黑" panose="020B0503020204020204" charset="-122"/>
                <a:sym typeface="+mn-ea"/>
              </a:rPr>
              <a:t>1  </a:t>
            </a:r>
            <a:r>
              <a:rPr lang="zh-CN" altLang="en-US" sz="3200" dirty="0">
                <a:solidFill>
                  <a:schemeClr val="bg1"/>
                </a:solidFill>
                <a:latin typeface="微软雅黑" panose="020B0503020204020204" charset="-122"/>
                <a:ea typeface="微软雅黑" panose="020B0503020204020204" charset="-122"/>
                <a:sym typeface="+mn-ea"/>
              </a:rPr>
              <a:t> 走进文化生活</a:t>
            </a:r>
          </a:p>
        </p:txBody>
      </p:sp>
      <p:sp>
        <p:nvSpPr>
          <p:cNvPr id="100" name="文本框 99"/>
          <p:cNvSpPr txBox="1"/>
          <p:nvPr/>
        </p:nvSpPr>
        <p:spPr>
          <a:xfrm>
            <a:off x="684530" y="711835"/>
            <a:ext cx="9573260" cy="1383665"/>
          </a:xfrm>
          <a:prstGeom prst="rect">
            <a:avLst/>
          </a:prstGeom>
          <a:noFill/>
          <a:ln w="9525">
            <a:noFill/>
          </a:ln>
        </p:spPr>
        <p:txBody>
          <a:bodyPr wrap="square">
            <a:spAutoFit/>
          </a:bodyPr>
          <a:lstStyle/>
          <a:p>
            <a:pPr indent="0" fontAlgn="auto">
              <a:lnSpc>
                <a:spcPct val="150000"/>
              </a:lnSpc>
            </a:pPr>
            <a:r>
              <a:rPr sz="2800" b="1">
                <a:latin typeface="微软雅黑" panose="020B0503020204020204" charset="-122"/>
                <a:ea typeface="微软雅黑" panose="020B0503020204020204" charset="-122"/>
                <a:cs typeface="微软雅黑" panose="020B0503020204020204" charset="-122"/>
              </a:rPr>
              <a:t>1.文化生活的“喜”与“忧”</a:t>
            </a:r>
            <a:endParaRPr sz="2800">
              <a:latin typeface="微软雅黑" panose="020B0503020204020204" charset="-122"/>
              <a:ea typeface="微软雅黑" panose="020B0503020204020204" charset="-122"/>
              <a:cs typeface="微软雅黑" panose="020B0503020204020204" charset="-122"/>
            </a:endParaRPr>
          </a:p>
          <a:p>
            <a:pPr indent="0" fontAlgn="auto">
              <a:lnSpc>
                <a:spcPct val="150000"/>
              </a:lnSpc>
            </a:pPr>
            <a:r>
              <a:rPr sz="2800">
                <a:latin typeface="微软雅黑" panose="020B0503020204020204" charset="-122"/>
                <a:ea typeface="微软雅黑" panose="020B0503020204020204" charset="-122"/>
                <a:cs typeface="微软雅黑" panose="020B0503020204020204" charset="-122"/>
              </a:rPr>
              <a:t>(1)文化生活的现状。</a:t>
            </a:r>
          </a:p>
        </p:txBody>
      </p:sp>
      <p:graphicFrame>
        <p:nvGraphicFramePr>
          <p:cNvPr id="3" name="表格 2"/>
          <p:cNvGraphicFramePr/>
          <p:nvPr>
            <p:custDataLst>
              <p:tags r:id="rId1"/>
            </p:custDataLst>
          </p:nvPr>
        </p:nvGraphicFramePr>
        <p:xfrm>
          <a:off x="745172" y="2070735"/>
          <a:ext cx="10591800" cy="4084320"/>
        </p:xfrm>
        <a:graphic>
          <a:graphicData uri="http://schemas.openxmlformats.org/drawingml/2006/table">
            <a:tbl>
              <a:tblPr firstRow="1" bandRow="1">
                <a:tableStyleId>{5940675A-B579-460E-94D1-54222C63F5DA}</a:tableStyleId>
              </a:tblPr>
              <a:tblGrid>
                <a:gridCol w="718820"/>
                <a:gridCol w="5866765"/>
                <a:gridCol w="4006215"/>
              </a:tblGrid>
              <a:tr h="502920">
                <a:tc>
                  <a:txBody>
                    <a:bodyPr/>
                    <a:lstStyle/>
                    <a:p>
                      <a:pPr indent="0" algn="ctr" fontAlgn="auto">
                        <a:lnSpc>
                          <a:spcPct val="150000"/>
                        </a:lnSpc>
                        <a:buNone/>
                      </a:pPr>
                      <a:r>
                        <a:rPr lang="en-US" sz="2200" b="0">
                          <a:solidFill>
                            <a:srgbClr val="000000"/>
                          </a:solidFill>
                          <a:uFillTx/>
                          <a:latin typeface="微软雅黑" panose="020B0503020204020204" charset="-122"/>
                          <a:ea typeface="微软雅黑" panose="020B0503020204020204" charset="-122"/>
                          <a:cs typeface="NEU-BZ-S92" charset="0"/>
                        </a:rPr>
                        <a:t> </a:t>
                      </a:r>
                      <a:endParaRPr lang="en-US" altLang="en-US" sz="2200" b="0">
                        <a:solidFill>
                          <a:srgbClr val="000000"/>
                        </a:solidFill>
                        <a:uFillTx/>
                        <a:latin typeface="微软雅黑" panose="020B0503020204020204" charset="-122"/>
                        <a:ea typeface="微软雅黑" panose="020B0503020204020204" charset="-122"/>
                        <a:cs typeface="NEU-BZ-S92" charset="0"/>
                      </a:endParaRPr>
                    </a:p>
                  </a:txBody>
                  <a:tcPr marL="0" marR="0"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200" b="0">
                          <a:solidFill>
                            <a:srgbClr val="000000"/>
                          </a:solidFill>
                          <a:uFillTx/>
                          <a:latin typeface="微软雅黑" panose="020B0503020204020204" charset="-122"/>
                          <a:ea typeface="微软雅黑" panose="020B0503020204020204" charset="-122"/>
                          <a:cs typeface="微软雅黑" panose="020B0503020204020204" charset="-122"/>
                        </a:rPr>
                        <a:t>“喜”</a:t>
                      </a:r>
                      <a:endParaRPr lang="en-US" altLang="en-US" sz="2200" b="0">
                        <a:solidFill>
                          <a:srgbClr val="000000"/>
                        </a:solidFill>
                        <a:uFillTx/>
                        <a:latin typeface="微软雅黑" panose="020B0503020204020204" charset="-122"/>
                        <a:ea typeface="微软雅黑" panose="020B0503020204020204" charset="-122"/>
                        <a:cs typeface="微软雅黑" panose="020B0503020204020204" charset="-122"/>
                      </a:endParaRPr>
                    </a:p>
                  </a:txBody>
                  <a:tcPr marL="0" marR="0"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200" b="0">
                          <a:solidFill>
                            <a:srgbClr val="000000"/>
                          </a:solidFill>
                          <a:uFillTx/>
                          <a:latin typeface="微软雅黑" panose="020B0503020204020204" charset="-122"/>
                          <a:ea typeface="微软雅黑" panose="020B0503020204020204" charset="-122"/>
                          <a:cs typeface="微软雅黑" panose="020B0503020204020204" charset="-122"/>
                        </a:rPr>
                        <a:t>“忧”</a:t>
                      </a:r>
                      <a:endParaRPr lang="en-US" altLang="en-US" sz="2200" b="0">
                        <a:solidFill>
                          <a:srgbClr val="000000"/>
                        </a:solidFill>
                        <a:uFillTx/>
                        <a:latin typeface="微软雅黑" panose="020B0503020204020204" charset="-122"/>
                        <a:ea typeface="微软雅黑" panose="020B0503020204020204" charset="-122"/>
                        <a:cs typeface="微软雅黑" panose="020B0503020204020204" charset="-122"/>
                      </a:endParaRPr>
                    </a:p>
                  </a:txBody>
                  <a:tcPr marL="0" marR="0"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569720">
                <a:tc>
                  <a:txBody>
                    <a:bodyPr/>
                    <a:lstStyle/>
                    <a:p>
                      <a:pPr indent="0" algn="ctr" fontAlgn="auto">
                        <a:lnSpc>
                          <a:spcPct val="150000"/>
                        </a:lnSpc>
                        <a:buNone/>
                      </a:pPr>
                      <a:endParaRPr lang="en-US" sz="2200" b="0">
                        <a:solidFill>
                          <a:srgbClr val="000000"/>
                        </a:solidFill>
                        <a:uFillTx/>
                        <a:latin typeface="微软雅黑" panose="020B0503020204020204" charset="-122"/>
                        <a:ea typeface="微软雅黑" panose="020B0503020204020204" charset="-122"/>
                        <a:cs typeface="NEU-BZ-S92" charset="0"/>
                      </a:endParaRPr>
                    </a:p>
                    <a:p>
                      <a:pPr indent="0" algn="ctr" fontAlgn="auto">
                        <a:lnSpc>
                          <a:spcPct val="150000"/>
                        </a:lnSpc>
                        <a:buNone/>
                      </a:pPr>
                      <a:r>
                        <a:rPr lang="en-US" sz="2200" b="0">
                          <a:solidFill>
                            <a:srgbClr val="000000"/>
                          </a:solidFill>
                          <a:uFillTx/>
                          <a:latin typeface="微软雅黑" panose="020B0503020204020204" charset="-122"/>
                          <a:ea typeface="微软雅黑" panose="020B0503020204020204" charset="-122"/>
                          <a:cs typeface="NEU-BZ-S92" charset="0"/>
                        </a:rPr>
                        <a:t>原因</a:t>
                      </a:r>
                      <a:endParaRPr lang="en-US" altLang="en-US" sz="2200" b="0">
                        <a:solidFill>
                          <a:srgbClr val="000000"/>
                        </a:solidFill>
                        <a:uFillTx/>
                        <a:latin typeface="微软雅黑" panose="020B0503020204020204" charset="-122"/>
                        <a:ea typeface="微软雅黑" panose="020B0503020204020204" charset="-122"/>
                        <a:cs typeface="NEU-BZ-S92" charset="0"/>
                      </a:endParaRPr>
                    </a:p>
                  </a:txBody>
                  <a:tcPr marL="0" marR="0"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200" b="0">
                          <a:solidFill>
                            <a:srgbClr val="000000"/>
                          </a:solidFill>
                          <a:uFillTx/>
                          <a:latin typeface="微软雅黑" panose="020B0503020204020204" charset="-122"/>
                          <a:ea typeface="微软雅黑" panose="020B0503020204020204" charset="-122"/>
                          <a:cs typeface="微软雅黑" panose="020B0503020204020204" charset="-122"/>
                        </a:rPr>
                        <a:t>①现代科学技术的发展,提供了强大的生产设备、多样的文化载体、快捷的传播工具,促进了大众传媒的发展;②社会主义市场经济的发展。</a:t>
                      </a:r>
                      <a:endParaRPr lang="en-US" altLang="en-US" sz="2200" b="0">
                        <a:solidFill>
                          <a:srgbClr val="000000"/>
                        </a:solidFill>
                        <a:uFillTx/>
                        <a:latin typeface="微软雅黑" panose="020B0503020204020204" charset="-122"/>
                        <a:ea typeface="微软雅黑" panose="020B0503020204020204" charset="-122"/>
                        <a:cs typeface="微软雅黑" panose="020B0503020204020204" charset="-122"/>
                      </a:endParaRPr>
                    </a:p>
                  </a:txBody>
                  <a:tcPr marL="50800" marR="50800"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200" b="0">
                          <a:solidFill>
                            <a:srgbClr val="000000"/>
                          </a:solidFill>
                          <a:uFillTx/>
                          <a:latin typeface="微软雅黑" panose="020B0503020204020204" charset="-122"/>
                          <a:ea typeface="微软雅黑" panose="020B0503020204020204" charset="-122"/>
                          <a:cs typeface="NEU-BZ-S92" charset="0"/>
                        </a:rPr>
                        <a:t>文化市场的自发性与传媒的商业性。</a:t>
                      </a:r>
                      <a:endParaRPr lang="en-US" altLang="en-US" sz="2200" b="0">
                        <a:solidFill>
                          <a:srgbClr val="000000"/>
                        </a:solidFill>
                        <a:uFillTx/>
                        <a:latin typeface="微软雅黑" panose="020B0503020204020204" charset="-122"/>
                        <a:ea typeface="微软雅黑" panose="020B0503020204020204" charset="-122"/>
                        <a:cs typeface="NEU-BZ-S92" charset="0"/>
                      </a:endParaRPr>
                    </a:p>
                  </a:txBody>
                  <a:tcPr marL="50800" marR="50800"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011555">
                <a:tc>
                  <a:txBody>
                    <a:bodyPr/>
                    <a:lstStyle/>
                    <a:p>
                      <a:pPr indent="0" algn="ctr" fontAlgn="auto">
                        <a:lnSpc>
                          <a:spcPct val="150000"/>
                        </a:lnSpc>
                        <a:buNone/>
                      </a:pPr>
                      <a:endParaRPr lang="en-US" sz="2200" b="0">
                        <a:solidFill>
                          <a:srgbClr val="000000"/>
                        </a:solidFill>
                        <a:uFillTx/>
                        <a:latin typeface="微软雅黑" panose="020B0503020204020204" charset="-122"/>
                        <a:ea typeface="微软雅黑" panose="020B0503020204020204" charset="-122"/>
                        <a:cs typeface="NEU-BZ-S92" charset="0"/>
                      </a:endParaRPr>
                    </a:p>
                    <a:p>
                      <a:pPr indent="0" algn="ctr" fontAlgn="auto">
                        <a:lnSpc>
                          <a:spcPct val="150000"/>
                        </a:lnSpc>
                        <a:buNone/>
                      </a:pPr>
                      <a:endParaRPr lang="en-US" sz="2200" b="0">
                        <a:solidFill>
                          <a:srgbClr val="000000"/>
                        </a:solidFill>
                        <a:uFillTx/>
                        <a:latin typeface="微软雅黑" panose="020B0503020204020204" charset="-122"/>
                        <a:ea typeface="微软雅黑" panose="020B0503020204020204" charset="-122"/>
                        <a:cs typeface="NEU-BZ-S92" charset="0"/>
                      </a:endParaRPr>
                    </a:p>
                    <a:p>
                      <a:pPr indent="0" algn="ctr" fontAlgn="auto">
                        <a:lnSpc>
                          <a:spcPct val="150000"/>
                        </a:lnSpc>
                        <a:buNone/>
                      </a:pPr>
                      <a:r>
                        <a:rPr lang="en-US" sz="2200" b="0">
                          <a:solidFill>
                            <a:srgbClr val="000000"/>
                          </a:solidFill>
                          <a:uFillTx/>
                          <a:latin typeface="微软雅黑" panose="020B0503020204020204" charset="-122"/>
                          <a:ea typeface="微软雅黑" panose="020B0503020204020204" charset="-122"/>
                          <a:cs typeface="NEU-BZ-S92" charset="0"/>
                        </a:rPr>
                        <a:t>表现</a:t>
                      </a:r>
                      <a:endParaRPr lang="en-US" altLang="en-US" sz="2200" b="0">
                        <a:solidFill>
                          <a:srgbClr val="000000"/>
                        </a:solidFill>
                        <a:uFillTx/>
                        <a:latin typeface="微软雅黑" panose="020B0503020204020204" charset="-122"/>
                        <a:ea typeface="微软雅黑" panose="020B0503020204020204" charset="-122"/>
                        <a:cs typeface="NEU-BZ-S92" charset="0"/>
                      </a:endParaRPr>
                    </a:p>
                  </a:txBody>
                  <a:tcPr marL="0" marR="0"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200" b="0">
                          <a:solidFill>
                            <a:srgbClr val="000000"/>
                          </a:solidFill>
                          <a:uFillTx/>
                          <a:latin typeface="微软雅黑" panose="020B0503020204020204" charset="-122"/>
                          <a:ea typeface="微软雅黑" panose="020B0503020204020204" charset="-122"/>
                          <a:cs typeface="微软雅黑" panose="020B0503020204020204" charset="-122"/>
                        </a:rPr>
                        <a:t>①满足人们日趋多样化的文化需求,充实人们的精神生活;②传播科学文化知识;③使人们潜移默化地接受正确的价值观念,提高思想道德素质;④引导人们的消费观念,推动生产的发展;等等。</a:t>
                      </a:r>
                      <a:endParaRPr lang="en-US" altLang="en-US" sz="2200" b="0">
                        <a:solidFill>
                          <a:srgbClr val="000000"/>
                        </a:solidFill>
                        <a:uFillTx/>
                        <a:latin typeface="微软雅黑" panose="020B0503020204020204" charset="-122"/>
                        <a:ea typeface="微软雅黑" panose="020B0503020204020204" charset="-122"/>
                        <a:cs typeface="微软雅黑" panose="020B0503020204020204" charset="-122"/>
                      </a:endParaRPr>
                    </a:p>
                  </a:txBody>
                  <a:tcPr marL="50800" marR="50800"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200" b="0">
                          <a:solidFill>
                            <a:srgbClr val="000000"/>
                          </a:solidFill>
                          <a:uFillTx/>
                          <a:latin typeface="微软雅黑" panose="020B0503020204020204" charset="-122"/>
                          <a:ea typeface="微软雅黑" panose="020B0503020204020204" charset="-122"/>
                          <a:cs typeface="微软雅黑" panose="020B0503020204020204" charset="-122"/>
                        </a:rPr>
                        <a:t>①生产、销售品位低下的文化产品;②文化产品的内容迎合低俗趣味;③有些媒体不负责任地传播“绯闻逸事”;等等。</a:t>
                      </a:r>
                      <a:endParaRPr lang="en-US" altLang="en-US" sz="2200" b="0">
                        <a:solidFill>
                          <a:srgbClr val="000000"/>
                        </a:solidFill>
                        <a:uFillTx/>
                        <a:latin typeface="微软雅黑" panose="020B0503020204020204" charset="-122"/>
                        <a:ea typeface="微软雅黑" panose="020B0503020204020204" charset="-122"/>
                        <a:cs typeface="微软雅黑" panose="020B0503020204020204" charset="-122"/>
                      </a:endParaRPr>
                    </a:p>
                  </a:txBody>
                  <a:tcPr marL="50800" marR="50800"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KSO_WM_UNIT_TABLE_BEAUTIFY" val="smartTable{f14da3ad-665d-4f25-9133-3b74d364f98c}"/>
  <p:tag name="TABLE_ENDDRAG_ORIGIN_RECT" val="867*420"/>
  <p:tag name="TABLE_ENDDRAG_RECT" val="43*100*867*420"/>
</p:tagLst>
</file>

<file path=ppt/tags/tag10.xml><?xml version="1.0" encoding="utf-8"?>
<p:tagLst xmlns:a="http://schemas.openxmlformats.org/drawingml/2006/main" xmlns:r="http://schemas.openxmlformats.org/officeDocument/2006/relationships" xmlns:p="http://schemas.openxmlformats.org/presentationml/2006/main">
  <p:tag name="KSO_WM_UNIT_TABLE_BEAUTIFY" val="smartTable{65f84abb-c450-416d-8397-a69b70bfdabc}"/>
  <p:tag name="TABLE_ENDDRAG_ORIGIN_RECT" val="881*463"/>
  <p:tag name="TABLE_ENDDRAG_RECT" val="45*53*881*463"/>
</p:tagLst>
</file>

<file path=ppt/tags/tag11.xml><?xml version="1.0" encoding="utf-8"?>
<p:tagLst xmlns:a="http://schemas.openxmlformats.org/drawingml/2006/main" xmlns:r="http://schemas.openxmlformats.org/officeDocument/2006/relationships" xmlns:p="http://schemas.openxmlformats.org/presentationml/2006/main">
  <p:tag name="KSO_WM_UNIT_TABLE_BEAUTIFY" val="smartTable{3ef25971-2f62-46bc-9c7b-4134dc70960b}"/>
  <p:tag name="TABLE_ENDDRAG_ORIGIN_RECT" val="861*227"/>
  <p:tag name="TABLE_ENDDRAG_RECT" val="60*66*861*227"/>
</p:tagLst>
</file>

<file path=ppt/tags/tag12.xml><?xml version="1.0" encoding="utf-8"?>
<p:tagLst xmlns:a="http://schemas.openxmlformats.org/drawingml/2006/main" xmlns:r="http://schemas.openxmlformats.org/officeDocument/2006/relationships" xmlns:p="http://schemas.openxmlformats.org/presentationml/2006/main">
  <p:tag name="KSO_WM_UNIT_TABLE_BEAUTIFY" val="smartTable{4163965f-dd18-41f6-b130-f119a5c0228a}"/>
  <p:tag name="TABLE_ENDDRAG_ORIGIN_RECT" val="867*289"/>
  <p:tag name="TABLE_ENDDRAG_RECT" val="49*67*867*289"/>
</p:tagLst>
</file>

<file path=ppt/tags/tag13.xml><?xml version="1.0" encoding="utf-8"?>
<p:tagLst xmlns:a="http://schemas.openxmlformats.org/drawingml/2006/main" xmlns:r="http://schemas.openxmlformats.org/officeDocument/2006/relationships" xmlns:p="http://schemas.openxmlformats.org/presentationml/2006/main">
  <p:tag name="KSO_WM_UNIT_TABLE_BEAUTIFY" val="smartTable{4163965f-dd18-41f6-b130-f119a5c0228a}"/>
  <p:tag name="TABLE_ENDDRAG_ORIGIN_RECT" val="867*289"/>
  <p:tag name="TABLE_ENDDRAG_RECT" val="49*67*867*289"/>
</p:tagLst>
</file>

<file path=ppt/tags/tag14.xml><?xml version="1.0" encoding="utf-8"?>
<p:tagLst xmlns:a="http://schemas.openxmlformats.org/drawingml/2006/main" xmlns:r="http://schemas.openxmlformats.org/officeDocument/2006/relationships" xmlns:p="http://schemas.openxmlformats.org/presentationml/2006/main">
  <p:tag name="KSO_WM_UNIT_TABLE_BEAUTIFY" val="smartTable{73e8df1c-eb6b-4e7b-91d3-e86ca09560be}"/>
  <p:tag name="TABLE_ENDDRAG_ORIGIN_RECT" val="864*409"/>
  <p:tag name="TABLE_ENDDRAG_RECT" val="53*117*864*409"/>
</p:tagLst>
</file>

<file path=ppt/tags/tag15.xml><?xml version="1.0" encoding="utf-8"?>
<p:tagLst xmlns:a="http://schemas.openxmlformats.org/drawingml/2006/main" xmlns:r="http://schemas.openxmlformats.org/officeDocument/2006/relationships" xmlns:p="http://schemas.openxmlformats.org/presentationml/2006/main">
  <p:tag name="KSO_WM_UNIT_TABLE_BEAUTIFY" val="smartTable{73e8df1c-eb6b-4e7b-91d3-e86ca09560be}"/>
  <p:tag name="TABLE_ENDDRAG_ORIGIN_RECT" val="864*409"/>
  <p:tag name="TABLE_ENDDRAG_RECT" val="53*117*864*409"/>
</p:tagLst>
</file>

<file path=ppt/tags/tag16.xml><?xml version="1.0" encoding="utf-8"?>
<p:tagLst xmlns:a="http://schemas.openxmlformats.org/drawingml/2006/main" xmlns:r="http://schemas.openxmlformats.org/officeDocument/2006/relationships" xmlns:p="http://schemas.openxmlformats.org/presentationml/2006/main">
  <p:tag name="KSO_WM_UNIT_TABLE_BEAUTIFY" val="smartTable{cec99bb2-05b7-4edd-be72-f296849044e4}"/>
  <p:tag name="TABLE_ENDDRAG_ORIGIN_RECT" val="875*515"/>
  <p:tag name="TABLE_ENDDRAG_RECT" val="48*67*875*515"/>
</p:tagLst>
</file>

<file path=ppt/tags/tag17.xml><?xml version="1.0" encoding="utf-8"?>
<p:tagLst xmlns:a="http://schemas.openxmlformats.org/drawingml/2006/main" xmlns:r="http://schemas.openxmlformats.org/officeDocument/2006/relationships" xmlns:p="http://schemas.openxmlformats.org/presentationml/2006/main">
  <p:tag name="KSO_WM_UNIT_TABLE_BEAUTIFY" val="smartTable{52bcbc57-3649-44be-ad31-4e29b19b429a}"/>
  <p:tag name="TABLE_ENDDRAG_ORIGIN_RECT" val="856*82"/>
  <p:tag name="TABLE_ENDDRAG_RECT" val="67*79*856*82"/>
</p:tagLst>
</file>

<file path=ppt/tags/tag18.xml><?xml version="1.0" encoding="utf-8"?>
<p:tagLst xmlns:a="http://schemas.openxmlformats.org/drawingml/2006/main" xmlns:r="http://schemas.openxmlformats.org/officeDocument/2006/relationships" xmlns:p="http://schemas.openxmlformats.org/presentationml/2006/main">
  <p:tag name="KSO_WM_UNIT_TABLE_BEAUTIFY" val="smartTable{52bcbc57-3649-44be-ad31-4e29b19b429a}"/>
  <p:tag name="TABLE_ENDDRAG_ORIGIN_RECT" val="856*82"/>
  <p:tag name="TABLE_ENDDRAG_RECT" val="67*79*856*82"/>
</p:tagLst>
</file>

<file path=ppt/tags/tag19.xml><?xml version="1.0" encoding="utf-8"?>
<p:tagLst xmlns:a="http://schemas.openxmlformats.org/drawingml/2006/main" xmlns:r="http://schemas.openxmlformats.org/officeDocument/2006/relationships" xmlns:p="http://schemas.openxmlformats.org/presentationml/2006/main">
  <p:tag name="KSO_WM_UNIT_TABLE_BEAUTIFY" val="smartTable{440e4526-7478-4fc0-9cfe-02c49eea794e}"/>
  <p:tag name="TABLE_ENDDRAG_ORIGIN_RECT" val="850*201"/>
  <p:tag name="TABLE_ENDDRAG_RECT" val="57*126*850*201"/>
</p:tagLst>
</file>

<file path=ppt/tags/tag2.xml><?xml version="1.0" encoding="utf-8"?>
<p:tagLst xmlns:a="http://schemas.openxmlformats.org/drawingml/2006/main" xmlns:r="http://schemas.openxmlformats.org/officeDocument/2006/relationships" xmlns:p="http://schemas.openxmlformats.org/presentationml/2006/main">
  <p:tag name="KSO_WM_UNIT_TABLE_BEAUTIFY" val="smartTable{0a264e6a-acf9-49be-a0da-cde680d99848}"/>
  <p:tag name="TABLE_ENDDRAG_ORIGIN_RECT" val="837*278"/>
  <p:tag name="TABLE_ENDDRAG_RECT" val="45*102*837*278"/>
</p:tagLst>
</file>

<file path=ppt/tags/tag20.xml><?xml version="1.0" encoding="utf-8"?>
<p:tagLst xmlns:a="http://schemas.openxmlformats.org/drawingml/2006/main" xmlns:r="http://schemas.openxmlformats.org/officeDocument/2006/relationships" xmlns:p="http://schemas.openxmlformats.org/presentationml/2006/main">
  <p:tag name="KSO_WM_UNIT_TABLE_BEAUTIFY" val="smartTable{440e4526-7478-4fc0-9cfe-02c49eea794e}"/>
  <p:tag name="TABLE_ENDDRAG_ORIGIN_RECT" val="870*734"/>
  <p:tag name="TABLE_ENDDRAG_RECT" val="48*35*870*734"/>
</p:tagLst>
</file>

<file path=ppt/tags/tag21.xml><?xml version="1.0" encoding="utf-8"?>
<p:tagLst xmlns:a="http://schemas.openxmlformats.org/drawingml/2006/main" xmlns:r="http://schemas.openxmlformats.org/officeDocument/2006/relationships" xmlns:p="http://schemas.openxmlformats.org/presentationml/2006/main">
  <p:tag name="KSO_WM_UNIT_TABLE_BEAUTIFY" val="smartTable{0e29f19b-57a8-4a4d-8206-f0ecc1d8faec}"/>
  <p:tag name="TABLE_ENDDRAG_ORIGIN_RECT" val="861*273"/>
  <p:tag name="TABLE_ENDDRAG_RECT" val="55*58*861*273"/>
</p:tagLst>
</file>

<file path=ppt/tags/tag22.xml><?xml version="1.0" encoding="utf-8"?>
<p:tagLst xmlns:a="http://schemas.openxmlformats.org/drawingml/2006/main" xmlns:r="http://schemas.openxmlformats.org/officeDocument/2006/relationships" xmlns:p="http://schemas.openxmlformats.org/presentationml/2006/main">
  <p:tag name="KSO_WM_UNIT_TABLE_BEAUTIFY" val="smartTable{0e29f19b-57a8-4a4d-8206-f0ecc1d8faec}"/>
  <p:tag name="TABLE_ENDDRAG_ORIGIN_RECT" val="916*496"/>
  <p:tag name="TABLE_ENDDRAG_RECT" val="25*27*916*496"/>
</p:tagLst>
</file>

<file path=ppt/tags/tag23.xml><?xml version="1.0" encoding="utf-8"?>
<p:tagLst xmlns:a="http://schemas.openxmlformats.org/drawingml/2006/main" xmlns:r="http://schemas.openxmlformats.org/officeDocument/2006/relationships" xmlns:p="http://schemas.openxmlformats.org/presentationml/2006/main">
  <p:tag name="KSO_WM_UNIT_TABLE_BEAUTIFY" val="smartTable{4ce815b8-3f3f-41b2-8edd-c5360ab581f4}"/>
  <p:tag name="TABLE_ENDDRAG_ORIGIN_RECT" val="853*219"/>
  <p:tag name="TABLE_ENDDRAG_RECT" val="59*70*853*219"/>
</p:tagLst>
</file>

<file path=ppt/tags/tag24.xml><?xml version="1.0" encoding="utf-8"?>
<p:tagLst xmlns:a="http://schemas.openxmlformats.org/drawingml/2006/main" xmlns:r="http://schemas.openxmlformats.org/officeDocument/2006/relationships" xmlns:p="http://schemas.openxmlformats.org/presentationml/2006/main">
  <p:tag name="KSO_WM_UNIT_TABLE_BEAUTIFY" val="smartTable{b3576593-3f35-46ba-95d0-e9f6c7ce4548}"/>
  <p:tag name="TABLE_ENDDRAG_ORIGIN_RECT" val="859*438"/>
  <p:tag name="TABLE_ENDDRAG_RECT" val="57*58*859*438"/>
</p:tagLst>
</file>

<file path=ppt/tags/tag25.xml><?xml version="1.0" encoding="utf-8"?>
<p:tagLst xmlns:a="http://schemas.openxmlformats.org/drawingml/2006/main" xmlns:r="http://schemas.openxmlformats.org/officeDocument/2006/relationships" xmlns:p="http://schemas.openxmlformats.org/presentationml/2006/main">
  <p:tag name="KSO_WM_UNIT_TABLE_BEAUTIFY" val="smartTable{3bf86462-06a8-4ca5-a55f-b5870363bde9}"/>
  <p:tag name="TABLE_ENDDRAG_ORIGIN_RECT" val="877*520"/>
  <p:tag name="TABLE_ENDDRAG_RECT" val="48*54*877*520"/>
</p:tagLst>
</file>

<file path=ppt/tags/tag26.xml><?xml version="1.0" encoding="utf-8"?>
<p:tagLst xmlns:a="http://schemas.openxmlformats.org/drawingml/2006/main" xmlns:r="http://schemas.openxmlformats.org/officeDocument/2006/relationships" xmlns:p="http://schemas.openxmlformats.org/presentationml/2006/main">
  <p:tag name="KSO_WM_UNIT_TABLE_BEAUTIFY" val="smartTable{fb4faec4-73c8-4a73-9f9a-3d7de996ea12}"/>
  <p:tag name="TABLE_ENDDRAG_ORIGIN_RECT" val="868*459"/>
  <p:tag name="TABLE_ENDDRAG_RECT" val="54*69*868*459"/>
</p:tagLst>
</file>

<file path=ppt/tags/tag27.xml><?xml version="1.0" encoding="utf-8"?>
<p:tagLst xmlns:a="http://schemas.openxmlformats.org/drawingml/2006/main" xmlns:r="http://schemas.openxmlformats.org/officeDocument/2006/relationships" xmlns:p="http://schemas.openxmlformats.org/presentationml/2006/main">
  <p:tag name="KSO_WM_UNIT_TABLE_BEAUTIFY" val="smartTable{2a60b9df-a648-436f-ae45-5aa1acd57fd9}"/>
  <p:tag name="TABLE_ENDDRAG_ORIGIN_RECT" val="883*602"/>
  <p:tag name="TABLE_ENDDRAG_RECT" val="42*61*883*602"/>
</p:tagLst>
</file>

<file path=ppt/tags/tag28.xml><?xml version="1.0" encoding="utf-8"?>
<p:tagLst xmlns:a="http://schemas.openxmlformats.org/drawingml/2006/main" xmlns:r="http://schemas.openxmlformats.org/officeDocument/2006/relationships" xmlns:p="http://schemas.openxmlformats.org/presentationml/2006/main">
  <p:tag name="KSO_WM_UNIT_TABLE_BEAUTIFY" val="smartTable{2a60b9df-a648-436f-ae45-5aa1acd57fd9}"/>
  <p:tag name="TABLE_ENDDRAG_ORIGIN_RECT" val="883*602"/>
  <p:tag name="TABLE_ENDDRAG_RECT" val="42*61*883*602"/>
</p:tagLst>
</file>

<file path=ppt/tags/tag29.xml><?xml version="1.0" encoding="utf-8"?>
<p:tagLst xmlns:a="http://schemas.openxmlformats.org/drawingml/2006/main" xmlns:r="http://schemas.openxmlformats.org/officeDocument/2006/relationships" xmlns:p="http://schemas.openxmlformats.org/presentationml/2006/main">
  <p:tag name="KSO_WM_UNIT_TABLE_BEAUTIFY" val="smartTable{3cc6f960-c6c6-4702-a6de-dd66ade8db88}"/>
  <p:tag name="TABLE_ENDDRAG_ORIGIN_RECT" val="876*391"/>
  <p:tag name="TABLE_ENDDRAG_RECT" val="39*69*876*391"/>
</p:tagLst>
</file>

<file path=ppt/tags/tag3.xml><?xml version="1.0" encoding="utf-8"?>
<p:tagLst xmlns:a="http://schemas.openxmlformats.org/drawingml/2006/main" xmlns:r="http://schemas.openxmlformats.org/officeDocument/2006/relationships" xmlns:p="http://schemas.openxmlformats.org/presentationml/2006/main">
  <p:tag name="KSO_WM_UNIT_TABLE_BEAUTIFY" val="smartTable{f4c08bad-b918-4b53-b861-d508c77c96a8}"/>
  <p:tag name="TABLE_ENDDRAG_ORIGIN_RECT" val="834*161"/>
  <p:tag name="TABLE_ENDDRAG_RECT" val="63*166*834*161"/>
</p:tagLst>
</file>

<file path=ppt/tags/tag30.xml><?xml version="1.0" encoding="utf-8"?>
<p:tagLst xmlns:a="http://schemas.openxmlformats.org/drawingml/2006/main" xmlns:r="http://schemas.openxmlformats.org/officeDocument/2006/relationships" xmlns:p="http://schemas.openxmlformats.org/presentationml/2006/main">
  <p:tag name="KSO_WM_UNIT_TABLE_BEAUTIFY" val="smartTable{013abb86-df3c-48bf-b5c7-09e251946097}"/>
  <p:tag name="TABLE_ENDDRAG_ORIGIN_RECT" val="878*519"/>
  <p:tag name="TABLE_ENDDRAG_RECT" val="44*52*878*519"/>
</p:tagLst>
</file>

<file path=ppt/tags/tag31.xml><?xml version="1.0" encoding="utf-8"?>
<p:tagLst xmlns:a="http://schemas.openxmlformats.org/drawingml/2006/main" xmlns:r="http://schemas.openxmlformats.org/officeDocument/2006/relationships" xmlns:p="http://schemas.openxmlformats.org/presentationml/2006/main">
  <p:tag name="KSO_WM_UNIT_TABLE_BEAUTIFY" val="smartTable{3cc6f960-c6c6-4702-a6de-dd66ade8db88}"/>
  <p:tag name="TABLE_ENDDRAG_ORIGIN_RECT" val="882*452"/>
  <p:tag name="TABLE_ENDDRAG_RECT" val="18*71*882*452"/>
</p:tagLst>
</file>

<file path=ppt/tags/tag32.xml><?xml version="1.0" encoding="utf-8"?>
<p:tagLst xmlns:a="http://schemas.openxmlformats.org/drawingml/2006/main" xmlns:r="http://schemas.openxmlformats.org/officeDocument/2006/relationships" xmlns:p="http://schemas.openxmlformats.org/presentationml/2006/main">
  <p:tag name="KSO_WM_UNIT_TABLE_BEAUTIFY" val="smartTable{a939f798-00ab-45b4-b633-e52333d07b8f}"/>
  <p:tag name="TABLE_ENDDRAG_ORIGIN_RECT" val="870*778"/>
  <p:tag name="TABLE_ENDDRAG_RECT" val="48*59*870*778"/>
</p:tagLst>
</file>

<file path=ppt/tags/tag33.xml><?xml version="1.0" encoding="utf-8"?>
<p:tagLst xmlns:a="http://schemas.openxmlformats.org/drawingml/2006/main" xmlns:r="http://schemas.openxmlformats.org/officeDocument/2006/relationships" xmlns:p="http://schemas.openxmlformats.org/presentationml/2006/main">
  <p:tag name="KSO_WM_UNIT_TABLE_BEAUTIFY" val="smartTable{a939f798-00ab-45b4-b633-e52333d07b8f}"/>
  <p:tag name="TABLE_ENDDRAG_ORIGIN_RECT" val="870*460"/>
  <p:tag name="TABLE_ENDDRAG_RECT" val="48*59*870*460"/>
</p:tagLst>
</file>

<file path=ppt/tags/tag4.xml><?xml version="1.0" encoding="utf-8"?>
<p:tagLst xmlns:a="http://schemas.openxmlformats.org/drawingml/2006/main" xmlns:r="http://schemas.openxmlformats.org/officeDocument/2006/relationships" xmlns:p="http://schemas.openxmlformats.org/presentationml/2006/main">
  <p:tag name="KSO_WM_UNIT_TABLE_BEAUTIFY" val="smartTable{63f76680-8fcc-4f2e-9483-984bedd87bb8}"/>
  <p:tag name="TABLE_ENDDRAG_ORIGIN_RECT" val="852*205"/>
  <p:tag name="TABLE_ENDDRAG_RECT" val="62*107*852*205"/>
</p:tagLst>
</file>

<file path=ppt/tags/tag5.xml><?xml version="1.0" encoding="utf-8"?>
<p:tagLst xmlns:a="http://schemas.openxmlformats.org/drawingml/2006/main" xmlns:r="http://schemas.openxmlformats.org/officeDocument/2006/relationships" xmlns:p="http://schemas.openxmlformats.org/presentationml/2006/main">
  <p:tag name="KSO_WM_UNIT_TABLE_BEAUTIFY" val="smartTable{44762e08-ba47-4546-95e4-c95c073087db}"/>
  <p:tag name="TABLE_ENDDRAG_ORIGIN_RECT" val="854*223"/>
  <p:tag name="TABLE_ENDDRAG_RECT" val="61*80*854*223"/>
</p:tagLst>
</file>

<file path=ppt/tags/tag6.xml><?xml version="1.0" encoding="utf-8"?>
<p:tagLst xmlns:a="http://schemas.openxmlformats.org/drawingml/2006/main" xmlns:r="http://schemas.openxmlformats.org/officeDocument/2006/relationships" xmlns:p="http://schemas.openxmlformats.org/presentationml/2006/main">
  <p:tag name="KSO_WM_UNIT_TABLE_BEAUTIFY" val="smartTable{919e91f5-cbdf-4068-91bb-d88fa458c50f}"/>
  <p:tag name="TABLE_ENDDRAG_ORIGIN_RECT" val="864*266"/>
  <p:tag name="TABLE_ENDDRAG_RECT" val="60*52*864*266"/>
</p:tagLst>
</file>

<file path=ppt/tags/tag7.xml><?xml version="1.0" encoding="utf-8"?>
<p:tagLst xmlns:a="http://schemas.openxmlformats.org/drawingml/2006/main" xmlns:r="http://schemas.openxmlformats.org/officeDocument/2006/relationships" xmlns:p="http://schemas.openxmlformats.org/presentationml/2006/main">
  <p:tag name="KSO_WM_UNIT_TABLE_BEAUTIFY" val="smartTable{24f5acb4-c202-4fcb-8c17-27eb056fd072}"/>
  <p:tag name="TABLE_ENDDRAG_ORIGIN_RECT" val="863*214"/>
  <p:tag name="TABLE_ENDDRAG_RECT" val="54*117*863*214"/>
</p:tagLst>
</file>

<file path=ppt/tags/tag8.xml><?xml version="1.0" encoding="utf-8"?>
<p:tagLst xmlns:a="http://schemas.openxmlformats.org/drawingml/2006/main" xmlns:r="http://schemas.openxmlformats.org/officeDocument/2006/relationships" xmlns:p="http://schemas.openxmlformats.org/presentationml/2006/main">
  <p:tag name="KSO_WM_UNIT_TABLE_BEAUTIFY" val="smartTable{96d92f6c-efd7-46c0-b3e9-4e8d93829f61}"/>
  <p:tag name="TABLE_ENDDRAG_ORIGIN_RECT" val="863*239"/>
  <p:tag name="TABLE_ENDDRAG_RECT" val="60*69*863*239"/>
</p:tagLst>
</file>

<file path=ppt/tags/tag9.xml><?xml version="1.0" encoding="utf-8"?>
<p:tagLst xmlns:a="http://schemas.openxmlformats.org/drawingml/2006/main" xmlns:r="http://schemas.openxmlformats.org/officeDocument/2006/relationships" xmlns:p="http://schemas.openxmlformats.org/presentationml/2006/main">
  <p:tag name="KSO_WM_UNIT_TABLE_BEAUTIFY" val="smartTable{96d92f6c-efd7-46c0-b3e9-4e8d93829f61}"/>
  <p:tag name="TABLE_ENDDRAG_ORIGIN_RECT" val="863*239"/>
  <p:tag name="TABLE_ENDDRAG_RECT" val="60*69*863*239"/>
</p:tagLst>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黑体NewRoman">
      <a:majorFont>
        <a:latin typeface="Times New Roman"/>
        <a:ea typeface="黑体"/>
        <a:cs typeface=""/>
      </a:majorFont>
      <a:minorFont>
        <a:latin typeface="Times New Roman"/>
        <a:ea typeface="黑体"/>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TotalTime>
  <Words>4250</Words>
  <Application>WPS 演示</Application>
  <PresentationFormat>自定义</PresentationFormat>
  <Paragraphs>706</Paragraphs>
  <Slides>85</Slides>
  <Notes>22</Notes>
  <HiddenSlides>0</HiddenSlides>
  <MMClips>0</MMClips>
  <ScaleCrop>false</ScaleCrop>
  <HeadingPairs>
    <vt:vector size="4" baseType="variant">
      <vt:variant>
        <vt:lpstr>主题</vt:lpstr>
      </vt:variant>
      <vt:variant>
        <vt:i4>1</vt:i4>
      </vt:variant>
      <vt:variant>
        <vt:lpstr>幻灯片标题</vt:lpstr>
      </vt:variant>
      <vt:variant>
        <vt:i4>85</vt:i4>
      </vt:variant>
    </vt:vector>
  </HeadingPairs>
  <TitlesOfParts>
    <vt:vector size="86" baseType="lpstr">
      <vt:lpstr>Office 主题​​</vt:lpstr>
      <vt:lpstr>幻灯片 1</vt:lpstr>
      <vt:lpstr>专题十二  发展中国特色社会主义文化</vt:lpstr>
      <vt:lpstr>幻灯片 3</vt:lpstr>
      <vt:lpstr>幻灯片 4</vt:lpstr>
      <vt:lpstr>  考情解读</vt:lpstr>
      <vt:lpstr>幻灯片 6</vt:lpstr>
      <vt:lpstr>  知识体系构建</vt:lpstr>
      <vt:lpstr>幻灯片 8</vt:lpstr>
      <vt:lpstr>  考点1   走进文化生活</vt:lpstr>
      <vt:lpstr>幻灯片 10</vt:lpstr>
      <vt:lpstr>幻灯片 11</vt:lpstr>
      <vt:lpstr>幻灯片 12</vt:lpstr>
      <vt:lpstr>幻灯片 13</vt:lpstr>
      <vt:lpstr>幻灯片 14</vt:lpstr>
      <vt:lpstr>幻灯片 15</vt:lpstr>
      <vt:lpstr>幻灯片 16</vt:lpstr>
      <vt:lpstr>幻灯片 17</vt:lpstr>
      <vt:lpstr>幻灯片 18</vt:lpstr>
      <vt:lpstr>  考点2  建设社会主义文化强国</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  考点3  坚持社会主义核心价值体系</vt:lpstr>
      <vt:lpstr>幻灯片 31</vt:lpstr>
      <vt:lpstr>幻灯片 32</vt:lpstr>
      <vt:lpstr>幻灯片 33</vt:lpstr>
      <vt:lpstr>幻灯片 34</vt:lpstr>
      <vt:lpstr>幻灯片 35</vt:lpstr>
      <vt:lpstr>  考点4  培养担当民族复兴大任的时代新人</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  考法1   坚定文化自信</vt:lpstr>
      <vt:lpstr>幻灯片 49</vt:lpstr>
      <vt:lpstr>幻灯片 50</vt:lpstr>
      <vt:lpstr>幻灯片 51</vt:lpstr>
      <vt:lpstr>幻灯片 52</vt:lpstr>
      <vt:lpstr>幻灯片 53</vt:lpstr>
      <vt:lpstr>幻灯片 54</vt:lpstr>
      <vt:lpstr>  考法2   培育和践行社会主义核心价值观</vt:lpstr>
      <vt:lpstr>幻灯片 56</vt:lpstr>
      <vt:lpstr>幻灯片 57</vt:lpstr>
      <vt:lpstr>幻灯片 58</vt:lpstr>
      <vt:lpstr>幻灯片 59</vt:lpstr>
      <vt:lpstr>幻灯片 60</vt:lpstr>
      <vt:lpstr>  考法3   加强思想道德建设</vt:lpstr>
      <vt:lpstr>幻灯片 62</vt:lpstr>
      <vt:lpstr>幻灯片 63</vt:lpstr>
      <vt:lpstr>幻灯片 64</vt:lpstr>
      <vt:lpstr>幻灯片 65</vt:lpstr>
      <vt:lpstr>幻灯片 66</vt:lpstr>
      <vt:lpstr>幻灯片 67</vt:lpstr>
      <vt:lpstr>  方法1   评析(辨析)类试题</vt:lpstr>
      <vt:lpstr>幻灯片 69</vt:lpstr>
      <vt:lpstr>幻灯片 70</vt:lpstr>
      <vt:lpstr>幻灯片 71</vt:lpstr>
      <vt:lpstr>幻灯片 72</vt:lpstr>
      <vt:lpstr>幻灯片 73</vt:lpstr>
      <vt:lpstr>幻灯片 74</vt:lpstr>
      <vt:lpstr>  方法2   知识体系法把握文化生活脉络</vt:lpstr>
      <vt:lpstr>幻灯片 76</vt:lpstr>
      <vt:lpstr>  热点   中国北斗折射中国科技创新的不竭动力</vt:lpstr>
      <vt:lpstr>幻灯片 78</vt:lpstr>
      <vt:lpstr>幻灯片 79</vt:lpstr>
      <vt:lpstr>幻灯片 80</vt:lpstr>
      <vt:lpstr>幻灯片 81</vt:lpstr>
      <vt:lpstr>幻灯片 82</vt:lpstr>
      <vt:lpstr>幻灯片 83</vt:lpstr>
      <vt:lpstr>幻灯片 84</vt:lpstr>
      <vt:lpstr>幻灯片 85</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tesoon</dc:creator>
  <cp:lastModifiedBy>dell</cp:lastModifiedBy>
  <cp:revision>51</cp:revision>
  <dcterms:created xsi:type="dcterms:W3CDTF">2021-01-08T01:23:00Z</dcterms:created>
  <dcterms:modified xsi:type="dcterms:W3CDTF">2021-09-23T13:00:20Z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2052-11.1.0.10314</vt:lpwstr>
  </property>
</Properties>
</file>