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slideLayouts/slideLayout35.xml" ContentType="application/vnd.openxmlformats-officedocument.presentationml.slideLayout+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slideLayouts/slideLayout60.xml" ContentType="application/vnd.openxmlformats-officedocument.presentationml.slideLayou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tags/tag106.xml" ContentType="application/vnd.openxmlformats-officedocument.presentationml.tags+xml"/>
  <Override PartName="/ppt/slideLayouts/slideLayout59.xml" ContentType="application/vnd.openxmlformats-officedocument.presentationml.slideLayout+xml"/>
  <Override PartName="/ppt/theme/theme7.xml" ContentType="application/vnd.openxmlformats-officedocument.theme+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Layouts/slideLayout33.xml" ContentType="application/vnd.openxmlformats-officedocument.presentationml.slideLayout+xml"/>
  <Override PartName="/ppt/tags/tag76.xml" ContentType="application/vnd.openxmlformats-officedocument.presentationml.tags+xml"/>
  <Override PartName="/ppt/tags/tag94.xml" ContentType="application/vnd.openxmlformats-officedocument.presentationml.tags+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slideLayouts/slideLayout4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ags/tag7.xml" ContentType="application/vnd.openxmlformats-officedocument.presentationml.tags+xml"/>
  <Override PartName="/ppt/slideLayouts/slideLayout38.xml" ContentType="application/vnd.openxmlformats-officedocument.presentationml.slideLayout+xml"/>
  <Override PartName="/ppt/tags/tag103.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tags/tag132.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slideLayouts/slideLayout34.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slideLayouts/slideLayout30.xml" ContentType="application/vnd.openxmlformats-officedocument.presentationml.slideLayout+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53.xml" ContentType="application/vnd.openxmlformats-officedocument.presentationml.slideLayou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tags/tag45.xml" ContentType="application/vnd.openxmlformats-officedocument.presentationml.tags+xml"/>
  <Override PartName="/ppt/slideLayouts/slideLayout31.xml" ContentType="application/vnd.openxmlformats-officedocument.presentationml.slideLayout+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heme/theme6.xml" ContentType="application/vnd.openxmlformats-officedocument.theme+xml"/>
  <Override PartName="/ppt/slides/slide48.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61.xml" ContentType="application/vnd.openxmlformats-officedocument.presentationml.slideLayout+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slideLayouts/slideLayout50.xml" ContentType="application/vnd.openxmlformats-officedocument.presentationml.slideLayout+xml"/>
  <Override PartName="/ppt/tags/tag5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 id="2147483690" r:id="rId4"/>
    <p:sldMasterId id="2147483702" r:id="rId5"/>
  </p:sldMasterIdLst>
  <p:notesMasterIdLst>
    <p:notesMasterId r:id="rId73"/>
  </p:notesMasterIdLst>
  <p:handoutMasterIdLst>
    <p:handoutMasterId r:id="rId74"/>
  </p:handoutMasterIdLst>
  <p:sldIdLst>
    <p:sldId id="482" r:id="rId6"/>
    <p:sldId id="332" r:id="rId7"/>
    <p:sldId id="516" r:id="rId8"/>
    <p:sldId id="483" r:id="rId9"/>
    <p:sldId id="517" r:id="rId10"/>
    <p:sldId id="335" r:id="rId11"/>
    <p:sldId id="261" r:id="rId12"/>
    <p:sldId id="488" r:id="rId13"/>
    <p:sldId id="518" r:id="rId14"/>
    <p:sldId id="519" r:id="rId15"/>
    <p:sldId id="565" r:id="rId16"/>
    <p:sldId id="566" r:id="rId17"/>
    <p:sldId id="278" r:id="rId18"/>
    <p:sldId id="272" r:id="rId19"/>
    <p:sldId id="502" r:id="rId20"/>
    <p:sldId id="422" r:id="rId21"/>
    <p:sldId id="503" r:id="rId22"/>
    <p:sldId id="504" r:id="rId23"/>
    <p:sldId id="547" r:id="rId24"/>
    <p:sldId id="548" r:id="rId25"/>
    <p:sldId id="549" r:id="rId26"/>
    <p:sldId id="569" r:id="rId27"/>
    <p:sldId id="594" r:id="rId28"/>
    <p:sldId id="595" r:id="rId29"/>
    <p:sldId id="596" r:id="rId30"/>
    <p:sldId id="597" r:id="rId31"/>
    <p:sldId id="598" r:id="rId32"/>
    <p:sldId id="599" r:id="rId33"/>
    <p:sldId id="600" r:id="rId34"/>
    <p:sldId id="601" r:id="rId35"/>
    <p:sldId id="602" r:id="rId36"/>
    <p:sldId id="603" r:id="rId37"/>
    <p:sldId id="604" r:id="rId38"/>
    <p:sldId id="605" r:id="rId39"/>
    <p:sldId id="606" r:id="rId40"/>
    <p:sldId id="607" r:id="rId41"/>
    <p:sldId id="608" r:id="rId42"/>
    <p:sldId id="290" r:id="rId43"/>
    <p:sldId id="427" r:id="rId44"/>
    <p:sldId id="505" r:id="rId45"/>
    <p:sldId id="506" r:id="rId46"/>
    <p:sldId id="550" r:id="rId47"/>
    <p:sldId id="551" r:id="rId48"/>
    <p:sldId id="552" r:id="rId49"/>
    <p:sldId id="553" r:id="rId50"/>
    <p:sldId id="570" r:id="rId51"/>
    <p:sldId id="571" r:id="rId52"/>
    <p:sldId id="624" r:id="rId53"/>
    <p:sldId id="625" r:id="rId54"/>
    <p:sldId id="626" r:id="rId55"/>
    <p:sldId id="627" r:id="rId56"/>
    <p:sldId id="628" r:id="rId57"/>
    <p:sldId id="629" r:id="rId58"/>
    <p:sldId id="630" r:id="rId59"/>
    <p:sldId id="631" r:id="rId60"/>
    <p:sldId id="632" r:id="rId61"/>
    <p:sldId id="633" r:id="rId62"/>
    <p:sldId id="634" r:id="rId63"/>
    <p:sldId id="635" r:id="rId64"/>
    <p:sldId id="636" r:id="rId65"/>
    <p:sldId id="273" r:id="rId66"/>
    <p:sldId id="557" r:id="rId67"/>
    <p:sldId id="497" r:id="rId68"/>
    <p:sldId id="500" r:id="rId69"/>
    <p:sldId id="637" r:id="rId70"/>
    <p:sldId id="638" r:id="rId71"/>
    <p:sldId id="639" r:id="rId7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99"/>
    <a:srgbClr val="01B0F0"/>
    <a:srgbClr val="FAB529"/>
    <a:srgbClr val="008BD6"/>
    <a:srgbClr val="FF6B00"/>
    <a:srgbClr val="E36B2A"/>
    <a:srgbClr val="D7A800"/>
    <a:srgbClr val="95411F"/>
    <a:srgbClr val="FF0066"/>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223" autoAdjust="0"/>
    <p:restoredTop sz="94617"/>
  </p:normalViewPr>
  <p:slideViewPr>
    <p:cSldViewPr snapToGrid="0">
      <p:cViewPr varScale="1">
        <p:scale>
          <a:sx n="62" d="100"/>
          <a:sy n="62" d="100"/>
        </p:scale>
        <p:origin x="-628" y="-80"/>
      </p:cViewPr>
      <p:guideLst>
        <p:guide orient="horz" pos="2124"/>
        <p:guide pos="3851"/>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2.xml"/><Relationship Id="rId5" Type="http://schemas.openxmlformats.org/officeDocument/2006/relationships/tags" Target="../tags/tag10.xml"/><Relationship Id="rId4" Type="http://schemas.openxmlformats.org/officeDocument/2006/relationships/tags" Target="../tags/tag9.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2.xml"/><Relationship Id="rId5" Type="http://schemas.openxmlformats.org/officeDocument/2006/relationships/tags" Target="../tags/tag15.xml"/><Relationship Id="rId4"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2.xml"/><Relationship Id="rId5" Type="http://schemas.openxmlformats.org/officeDocument/2006/relationships/tags" Target="../tags/tag20.xml"/><Relationship Id="rId4" Type="http://schemas.openxmlformats.org/officeDocument/2006/relationships/tags" Target="../tags/tag19.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Master" Target="../slideMasters/slideMaster2.xml"/><Relationship Id="rId4" Type="http://schemas.openxmlformats.org/officeDocument/2006/relationships/tags" Target="../tags/tag38.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Master" Target="../slideMasters/slideMaster2.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2.xml"/><Relationship Id="rId5" Type="http://schemas.openxmlformats.org/officeDocument/2006/relationships/tags" Target="../tags/tag52.xml"/><Relationship Id="rId4" Type="http://schemas.openxmlformats.org/officeDocument/2006/relationships/tags" Target="../tags/tag51.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2.xml"/><Relationship Id="rId4" Type="http://schemas.openxmlformats.org/officeDocument/2006/relationships/tags" Target="../tags/tag56.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2.xml"/><Relationship Id="rId5" Type="http://schemas.openxmlformats.org/officeDocument/2006/relationships/tags" Target="../tags/tag61.xml"/><Relationship Id="rId4" Type="http://schemas.openxmlformats.org/officeDocument/2006/relationships/tags" Target="../tags/tag60.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3.xml"/><Relationship Id="rId5" Type="http://schemas.openxmlformats.org/officeDocument/2006/relationships/tags" Target="../tags/tag71.xml"/><Relationship Id="rId4" Type="http://schemas.openxmlformats.org/officeDocument/2006/relationships/tags" Target="../tags/tag70.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3.xml"/><Relationship Id="rId5" Type="http://schemas.openxmlformats.org/officeDocument/2006/relationships/tags" Target="../tags/tag76.xml"/><Relationship Id="rId4" Type="http://schemas.openxmlformats.org/officeDocument/2006/relationships/tags" Target="../tags/tag75.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3.xml"/><Relationship Id="rId5" Type="http://schemas.openxmlformats.org/officeDocument/2006/relationships/tags" Target="../tags/tag81.xml"/><Relationship Id="rId4" Type="http://schemas.openxmlformats.org/officeDocument/2006/relationships/tags" Target="../tags/tag80.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slideMaster" Target="../slideMasters/slideMaster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9"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Master" Target="../slideMasters/slideMaster3.xml"/><Relationship Id="rId4" Type="http://schemas.openxmlformats.org/officeDocument/2006/relationships/tags" Target="../tags/tag99.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slideMaster" Target="../slideMasters/slideMaster3.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3.xml"/><Relationship Id="rId5" Type="http://schemas.openxmlformats.org/officeDocument/2006/relationships/tags" Target="../tags/tag113.xml"/><Relationship Id="rId4" Type="http://schemas.openxmlformats.org/officeDocument/2006/relationships/tags" Target="../tags/tag112.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Master" Target="../slideMasters/slideMaster3.xml"/><Relationship Id="rId4" Type="http://schemas.openxmlformats.org/officeDocument/2006/relationships/tags" Target="../tags/tag117.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Master" Target="../slideMasters/slideMaster3.xml"/><Relationship Id="rId5" Type="http://schemas.openxmlformats.org/officeDocument/2006/relationships/tags" Target="../tags/tag122.xml"/><Relationship Id="rId4" Type="http://schemas.openxmlformats.org/officeDocument/2006/relationships/tags" Target="../tags/tag12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格式0">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返回主目录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第六讲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世界舞台，中国担当</a:t>
            </a:r>
            <a:r>
              <a:rPr lang="en-US" altLang="zh-CN" sz="28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考情分析</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0030101010101" pitchFamily="49" charset="-122"/>
                <a:ea typeface="黑体" panose="02010600030101010101" pitchFamily="49" charset="-122"/>
              </a:rPr>
              <a:t>返回目录</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返回主目录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第六讲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世界舞台，中国担当</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真题试做</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格式3">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返回主目录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第六讲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世界舞台，中国担当</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知识清单</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2022/2/25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2022/2/25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2022/2/25</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2022/2/25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格式4">
    <p:spTree>
      <p:nvGrpSpPr>
        <p:cNvPr id="1" name=""/>
        <p:cNvGrpSpPr/>
        <p:nvPr/>
      </p:nvGrpSpPr>
      <p:grpSpPr>
        <a:xfrm>
          <a:off x="0" y="0"/>
          <a:ext cx="0" cy="0"/>
          <a:chOff x="0" y="0"/>
          <a:chExt cx="0" cy="0"/>
        </a:xfrm>
      </p:grpSpPr>
      <p:sp>
        <p:nvSpPr>
          <p:cNvPr id="18" name="矩形 6"/>
          <p:cNvSpPr/>
          <p:nvPr userDrawn="1"/>
        </p:nvSpPr>
        <p:spPr>
          <a:xfrm>
            <a:off x="307633" y="585997"/>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0030101010101" pitchFamily="49" charset="-122"/>
                <a:ea typeface="黑体" panose="02010600030101010101" pitchFamily="49" charset="-122"/>
              </a:rPr>
              <a:t>返回主目录</a:t>
            </a:r>
            <a:endParaRPr lang="zh-CN" altLang="en-US" sz="2200" dirty="0">
              <a:solidFill>
                <a:srgbClr val="FF6B00"/>
              </a:solidFill>
              <a:latin typeface="黑体" panose="02010600030101010101" pitchFamily="49" charset="-122"/>
              <a:ea typeface="黑体" panose="02010600030101010101" pitchFamily="49" charset="-122"/>
            </a:endParaRPr>
          </a:p>
        </p:txBody>
      </p:sp>
      <p:sp>
        <p:nvSpPr>
          <p:cNvPr id="11" name="文本框 10"/>
          <p:cNvSpPr txBox="1"/>
          <p:nvPr userDrawn="1"/>
        </p:nvSpPr>
        <p:spPr>
          <a:xfrm>
            <a:off x="306705" y="116205"/>
            <a:ext cx="11885295" cy="583565"/>
          </a:xfrm>
          <a:prstGeom prst="rect">
            <a:avLst/>
          </a:prstGeom>
          <a:noFill/>
        </p:spPr>
        <p:txBody>
          <a:bodyPr wrap="square" rtlCol="0">
            <a:spAutoFit/>
          </a:bodyPr>
          <a:lstStyle/>
          <a:p>
            <a:r>
              <a:rPr lang="zh-CN" altLang="en-US" sz="32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第六讲  </a:t>
            </a:r>
            <a:r>
              <a:rPr lang="zh-CN" altLang="en-US" sz="2800" b="1" spc="200" dirty="0" smtClean="0">
                <a:solidFill>
                  <a:schemeClr val="bg1"/>
                </a:solidFill>
                <a:latin typeface="Times New Roman" panose="02020603050405020304" pitchFamily="18" charset="0"/>
                <a:ea typeface="黑体" panose="02010600030101010101" pitchFamily="49" charset="-122"/>
                <a:sym typeface="宋体" panose="02010600030101010101" pitchFamily="2" charset="-122"/>
              </a:rPr>
              <a:t>世界舞台，中国担当</a:t>
            </a:r>
            <a:r>
              <a:rPr lang="en-US" altLang="zh-CN" sz="32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拓展提升</a:t>
            </a:r>
            <a:endParaRPr kumimoji="1" lang="zh-CN" altLang="en-US" sz="2400" b="1" dirty="0" smtClean="0">
              <a:solidFill>
                <a:schemeClr val="bg1"/>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ags" Target="../tags/tag1.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9.xml"/><Relationship Id="rId16" Type="http://schemas.openxmlformats.org/officeDocument/2006/relationships/tags" Target="../tags/tag4.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ags" Target="../tags/tag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62.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17" Type="http://schemas.openxmlformats.org/officeDocument/2006/relationships/tags" Target="../tags/tag66.xml"/><Relationship Id="rId2" Type="http://schemas.openxmlformats.org/officeDocument/2006/relationships/slideLayout" Target="../slideLayouts/slideLayout30.xml"/><Relationship Id="rId16" Type="http://schemas.openxmlformats.org/officeDocument/2006/relationships/tags" Target="../tags/tag65.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ags" Target="../tags/tag64.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ags" Target="../tags/tag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2022/2/25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slide" Target="slide61.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slide" Target="slide13.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slide" Target="slide6.xml"/><Relationship Id="rId5" Type="http://schemas.openxmlformats.org/officeDocument/2006/relationships/tags" Target="../tags/tag127.xml"/><Relationship Id="rId10" Type="http://schemas.openxmlformats.org/officeDocument/2006/relationships/slide" Target="slide2.xml"/><Relationship Id="rId4" Type="http://schemas.openxmlformats.org/officeDocument/2006/relationships/tags" Target="../tags/tag126.xml"/><Relationship Id="rId9"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1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4.xml"/><Relationship Id="rId1" Type="http://schemas.openxmlformats.org/officeDocument/2006/relationships/tags" Target="../tags/tag133.xml"/><Relationship Id="rId5" Type="http://schemas.openxmlformats.org/officeDocument/2006/relationships/slide" Target="slide13.xml"/><Relationship Id="rId4" Type="http://schemas.openxmlformats.org/officeDocument/2006/relationships/slide" Target="slide7.xml"/></Relationships>
</file>

<file path=ppt/slides/_rels/slide1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6.xml"/><Relationship Id="rId1" Type="http://schemas.openxmlformats.org/officeDocument/2006/relationships/tags" Target="../tags/tag135.xml"/><Relationship Id="rId5" Type="http://schemas.openxmlformats.org/officeDocument/2006/relationships/slide" Target="slide7.xml"/><Relationship Id="rId4" Type="http://schemas.openxmlformats.org/officeDocument/2006/relationships/slide" Target="slide13.xml"/></Relationships>
</file>

<file path=ppt/slides/_rels/slide3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6.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slide" Target="slide1.xml"/><Relationship Id="rId5" Type="http://schemas.openxmlformats.org/officeDocument/2006/relationships/slide" Target="slide7.xml"/><Relationship Id="rId4"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44708" y="2400669"/>
            <a:ext cx="6228000" cy="954945"/>
            <a:chOff x="3027246" y="2016110"/>
            <a:chExt cx="5990707" cy="872524"/>
          </a:xfrm>
        </p:grpSpPr>
        <p:sp>
          <p:nvSpPr>
            <p:cNvPr id="38" name="圆角矩形 6"/>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0" action="ppaction://hlinksldjump"/>
            </p:cNvPr>
            <p:cNvSpPr txBox="1"/>
            <p:nvPr/>
          </p:nvSpPr>
          <p:spPr>
            <a:xfrm>
              <a:off x="4018212" y="2032230"/>
              <a:ext cx="4838313"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rPr>
                <a:t>数据纵览  考情分析</a:t>
              </a:r>
              <a:endParaRPr lang="zh-CN" altLang="en-US" sz="3200" b="1" dirty="0">
                <a:solidFill>
                  <a:srgbClr val="01B0F0"/>
                </a:solidFill>
                <a:latin typeface="黑体" panose="02010600030101010101" pitchFamily="49" charset="-122"/>
                <a:ea typeface="黑体" panose="02010600030101010101" pitchFamily="49"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044708" y="3457776"/>
            <a:ext cx="6228000" cy="944686"/>
            <a:chOff x="3043127" y="3180611"/>
            <a:chExt cx="5992288" cy="944686"/>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1" action="ppaction://hlinksldjump"/>
            </p:cNvPr>
            <p:cNvSpPr txBox="1"/>
            <p:nvPr/>
          </p:nvSpPr>
          <p:spPr>
            <a:xfrm>
              <a:off x="4278854" y="3180611"/>
              <a:ext cx="4329600" cy="830997"/>
            </a:xfrm>
            <a:prstGeom prst="rect">
              <a:avLst/>
            </a:prstGeom>
            <a:noFill/>
            <a:ln w="9525">
              <a:noFill/>
            </a:ln>
          </p:spPr>
          <p:txBody>
            <a:bodyPr wrap="square" anchor="t">
              <a:spAutoFit/>
            </a:bodyPr>
            <a:lstStyle/>
            <a:p>
              <a:pPr algn="ct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数据链接  真题试做</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grpSp>
        <p:nvGrpSpPr>
          <p:cNvPr id="68" name="组合 67"/>
          <p:cNvGrpSpPr/>
          <p:nvPr/>
        </p:nvGrpSpPr>
        <p:grpSpPr>
          <a:xfrm>
            <a:off x="3044708" y="4497292"/>
            <a:ext cx="6228000" cy="937913"/>
            <a:chOff x="3027246" y="4390709"/>
            <a:chExt cx="5990707" cy="937913"/>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2" action="ppaction://hlinksldjump"/>
            </p:cNvPr>
            <p:cNvSpPr txBox="1"/>
            <p:nvPr/>
          </p:nvSpPr>
          <p:spPr>
            <a:xfrm>
              <a:off x="4584368" y="4390709"/>
              <a:ext cx="4015810" cy="830997"/>
            </a:xfrm>
            <a:prstGeom prst="rect">
              <a:avLst/>
            </a:prstGeom>
            <a:noFill/>
            <a:ln w="9525">
              <a:noFill/>
            </a:ln>
          </p:spPr>
          <p:txBody>
            <a:bodyPr wrap="square" anchor="t">
              <a:spAutoFit/>
            </a:bodyPr>
            <a:lstStyle/>
            <a:p>
              <a:pPr>
                <a:lnSpc>
                  <a:spcPct val="150000"/>
                </a:lnSpc>
              </a:pPr>
              <a:r>
                <a:rPr lang="zh-CN" altLang="en-US" sz="3200" b="1" dirty="0" smtClean="0">
                  <a:solidFill>
                    <a:srgbClr val="01B0F0"/>
                  </a:solidFill>
                  <a:latin typeface="黑体" panose="02010600030101010101" pitchFamily="49" charset="-122"/>
                  <a:ea typeface="黑体" panose="02010600030101010101" pitchFamily="49" charset="-122"/>
                  <a:sym typeface="宋体" panose="02010600030101010101" pitchFamily="2" charset="-122"/>
                </a:rPr>
                <a:t>数据透视  知识清单</a:t>
              </a:r>
              <a:endPar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70" name="文本框 5"/>
          <p:cNvSpPr txBox="1"/>
          <p:nvPr/>
        </p:nvSpPr>
        <p:spPr>
          <a:xfrm>
            <a:off x="1184951" y="1126525"/>
            <a:ext cx="10391377" cy="1198880"/>
          </a:xfrm>
          <a:prstGeom prst="rect">
            <a:avLst/>
          </a:prstGeom>
          <a:noFill/>
          <a:ln w="9525">
            <a:noFill/>
          </a:ln>
        </p:spPr>
        <p:txBody>
          <a:bodyPr wrap="square" anchor="t">
            <a:spAutoFit/>
          </a:bodyPr>
          <a:lstStyle/>
          <a:p>
            <a:pPr algn="ctr">
              <a:lnSpc>
                <a:spcPct val="150000"/>
              </a:lnSpc>
            </a:pPr>
            <a:r>
              <a:rPr lang="zh-CN" altLang="en-US" sz="4800" b="1" dirty="0" smtClean="0">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第六讲  世界舞台，中国担当</a:t>
            </a:r>
            <a:endParaRPr lang="zh-CN" altLang="en-US" sz="4400" b="1" dirty="0">
              <a:solidFill>
                <a:srgbClr val="FF0000"/>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0030101010101" pitchFamily="49" charset="-122"/>
              <a:ea typeface="黑体" panose="0201060003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44708" y="5566693"/>
            <a:ext cx="6228000" cy="994127"/>
            <a:chOff x="3043127" y="3181557"/>
            <a:chExt cx="5992288" cy="943740"/>
          </a:xfrm>
        </p:grpSpPr>
        <p:sp>
          <p:nvSpPr>
            <p:cNvPr id="24" name="圆角矩形 6">
              <a:hlinkClick r:id="" action="ppaction://noaction"/>
            </p:cNvPr>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5"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2800" b="1" noProof="1">
                  <a:solidFill>
                    <a:schemeClr val="bg1"/>
                  </a:solidFill>
                  <a:latin typeface="FZDaHei-B02" panose="03000509000000000000" pitchFamily="66" charset="-122"/>
                  <a:ea typeface="FZDaHei-B02" panose="03000509000000000000" pitchFamily="66" charset="-122"/>
                </a:rPr>
                <a:t>4</a:t>
              </a:r>
            </a:p>
          </p:txBody>
        </p:sp>
        <p:sp>
          <p:nvSpPr>
            <p:cNvPr id="26" name="文本框 16">
              <a:hlinkClick r:id="rId13" action="ppaction://hlinksldjump"/>
            </p:cNvPr>
            <p:cNvSpPr txBox="1"/>
            <p:nvPr/>
          </p:nvSpPr>
          <p:spPr>
            <a:xfrm>
              <a:off x="4289240" y="3181557"/>
              <a:ext cx="4329600" cy="817471"/>
            </a:xfrm>
            <a:prstGeom prst="rect">
              <a:avLst/>
            </a:prstGeom>
            <a:noFill/>
            <a:ln w="9525">
              <a:noFill/>
            </a:ln>
          </p:spPr>
          <p:txBody>
            <a:bodyPr wrap="square" anchor="t">
              <a:spAutoFit/>
            </a:bodyPr>
            <a:lstStyle/>
            <a:p>
              <a:pPr algn="ctr">
                <a:lnSpc>
                  <a:spcPct val="150000"/>
                </a:lnSpc>
              </a:pPr>
              <a:r>
                <a:rPr lang="zh-CN" altLang="en-US" sz="3200" b="1" dirty="0">
                  <a:solidFill>
                    <a:srgbClr val="01B0F0"/>
                  </a:solidFill>
                  <a:latin typeface="黑体" panose="02010600030101010101" pitchFamily="49" charset="-122"/>
                  <a:ea typeface="黑体" panose="02010600030101010101" pitchFamily="49" charset="-122"/>
                  <a:sym typeface="宋体" panose="02010600030101010101" pitchFamily="2" charset="-122"/>
                </a:rPr>
                <a:t>数据分析  拓展提升</a:t>
              </a:r>
            </a:p>
          </p:txBody>
        </p:sp>
        <p:sp>
          <p:nvSpPr>
            <p:cNvPr id="27" name="圆角矩形 26"/>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6420" y="1428115"/>
            <a:ext cx="11108055" cy="645160"/>
          </a:xfrm>
          <a:prstGeom prst="rect">
            <a:avLst/>
          </a:prstGeom>
          <a:noFill/>
          <a:ln w="9525">
            <a:noFill/>
          </a:ln>
        </p:spPr>
        <p:txBody>
          <a:bodyPr wrap="square">
            <a:spAutoFit/>
          </a:bodyPr>
          <a:lstStyle/>
          <a:p>
            <a:pPr algn="l">
              <a:lnSpc>
                <a:spcPct val="150000"/>
              </a:lnSpc>
            </a:pP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1</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据材料一，指出中国与世界的关系。</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6分</a:t>
            </a:r>
            <a:r>
              <a:rPr lang="zh-CN" sz="2400" b="1" dirty="0">
                <a:latin typeface="宋体" panose="02010600030101010101" pitchFamily="2" charset="-122"/>
                <a:ea typeface="宋体" panose="02010600030101010101" pitchFamily="2" charset="-122"/>
              </a:rPr>
              <a:t>）</a:t>
            </a: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
        <p:nvSpPr>
          <p:cNvPr id="2" name="矩形 1"/>
          <p:cNvSpPr/>
          <p:nvPr/>
        </p:nvSpPr>
        <p:spPr>
          <a:xfrm>
            <a:off x="728345" y="2373630"/>
            <a:ext cx="7343775" cy="1845310"/>
          </a:xfrm>
          <a:prstGeom prst="rect">
            <a:avLst/>
          </a:prstGeom>
        </p:spPr>
        <p:txBody>
          <a:bodyPr wrap="square">
            <a:spAutoFit/>
          </a:bodyPr>
          <a:lstStyle/>
          <a:p>
            <a:pPr>
              <a:lnSpc>
                <a:spcPct val="150000"/>
              </a:lnSpc>
            </a:pPr>
            <a:r>
              <a:rPr lang="en-US" altLang="zh-CN" sz="2800" b="1" dirty="0">
                <a:solidFill>
                  <a:srgbClr val="FF0000"/>
                </a:solidFill>
              </a:rPr>
              <a:t>              </a:t>
            </a:r>
            <a:r>
              <a:rPr lang="en-US" altLang="zh-CN" sz="2400" b="1" dirty="0">
                <a:solidFill>
                  <a:srgbClr val="FF0000"/>
                </a:solidFill>
                <a:latin typeface="宋体" panose="02010600030101010101" pitchFamily="2" charset="-122"/>
                <a:ea typeface="宋体" panose="02010600030101010101" pitchFamily="2" charset="-122"/>
              </a:rPr>
              <a:t>中国离不开世界，世界离不开中国。中国日益融入世界发展的潮流，在国际舞台扮演着重要角色。中国为世界的和平与发展提供了中国方案。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68020" y="1367155"/>
            <a:ext cx="10855960" cy="4523105"/>
          </a:xfrm>
          <a:prstGeom prst="rect">
            <a:avLst/>
          </a:prstGeom>
          <a:noFill/>
          <a:ln w="9525">
            <a:noFill/>
          </a:ln>
        </p:spPr>
        <p:txBody>
          <a:bodyPr wrap="square">
            <a:spAutoFit/>
          </a:bodyPr>
          <a:lstStyle/>
          <a:p>
            <a:pPr algn="l">
              <a:lnSpc>
                <a:spcPct val="150000"/>
              </a:lnSpc>
              <a:buNone/>
            </a:pPr>
            <a:r>
              <a:rPr sz="2400" b="1" dirty="0">
                <a:latin typeface="宋体" panose="02010600030101010101" pitchFamily="2" charset="-122"/>
                <a:ea typeface="宋体" panose="02010600030101010101" pitchFamily="2" charset="-122"/>
              </a:rPr>
              <a:t>材料二　</a:t>
            </a:r>
            <a:r>
              <a:rPr sz="2400" b="1" dirty="0">
                <a:latin typeface="楷体_GB2312" panose="02010609030101010101" charset="-122"/>
                <a:ea typeface="楷体_GB2312" panose="02010609030101010101" charset="-122"/>
              </a:rPr>
              <a:t>共建“一带一路”已成为构建人类命运共同体的最生动实践。截至2019年9月，136个国家和30个国际组织同中方签署了“一带一路”合作文件，中国同沿线国家贸易总额超过6万亿美元、投资超过1 000亿美元。据2019年6月的世界银行研究报告，“一带一路”倡议的全面实施可帮助相关国家760万人摆脱极端贫困、3 200万人摆脱中度贫困，使参与国贸易增长2.8%至9.7%、全球贸易增长1.7%至6.2%、全球收入增加0.7%至2.9%。目前，共建“一带一路”合作正结出累累硕果。</a:t>
            </a:r>
          </a:p>
          <a:p>
            <a:pPr algn="l">
              <a:lnSpc>
                <a:spcPct val="150000"/>
              </a:lnSpc>
              <a:buNone/>
            </a:pP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据材料二，概括中国对世界的贡献。</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6分</a:t>
            </a:r>
            <a:r>
              <a:rPr lang="zh-CN" sz="2400" b="1" dirty="0">
                <a:latin typeface="宋体" panose="02010600030101010101" pitchFamily="2" charset="-122"/>
                <a:ea typeface="宋体" panose="02010600030101010101" pitchFamily="2" charset="-122"/>
              </a:rPr>
              <a:t>）</a:t>
            </a:r>
          </a:p>
        </p:txBody>
      </p:sp>
      <p:sp>
        <p:nvSpPr>
          <p:cNvPr id="8" name="矩形 7"/>
          <p:cNvSpPr/>
          <p:nvPr/>
        </p:nvSpPr>
        <p:spPr>
          <a:xfrm>
            <a:off x="1125220" y="5914390"/>
            <a:ext cx="8743315"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推动经济全球化；促进经济增长；改善民生；推动可持续发展。</a:t>
            </a: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2955" y="1617345"/>
            <a:ext cx="10344785" cy="1198880"/>
          </a:xfrm>
          <a:prstGeom prst="rect">
            <a:avLst/>
          </a:prstGeom>
          <a:noFill/>
          <a:ln w="9525">
            <a:noFill/>
          </a:ln>
        </p:spPr>
        <p:txBody>
          <a:bodyPr wrap="square">
            <a:spAutoFit/>
          </a:bodyPr>
          <a:lstStyle/>
          <a:p>
            <a:pPr>
              <a:lnSpc>
                <a:spcPct val="150000"/>
              </a:lnSpc>
            </a:pP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3</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据以上材料和问题，概括新中国成立以来中国国际地位发生的变化。</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3分</a:t>
            </a:r>
            <a:r>
              <a:rPr lang="zh-CN" sz="2400" b="1" dirty="0">
                <a:latin typeface="宋体" panose="02010600030101010101" pitchFamily="2" charset="-122"/>
                <a:ea typeface="宋体" panose="02010600030101010101" pitchFamily="2" charset="-122"/>
              </a:rPr>
              <a:t>）</a:t>
            </a:r>
          </a:p>
        </p:txBody>
      </p:sp>
      <p:sp>
        <p:nvSpPr>
          <p:cNvPr id="8" name="矩形 7"/>
          <p:cNvSpPr/>
          <p:nvPr/>
        </p:nvSpPr>
        <p:spPr>
          <a:xfrm>
            <a:off x="1163320" y="2976245"/>
            <a:ext cx="7954645" cy="460375"/>
          </a:xfrm>
          <a:prstGeom prst="rect">
            <a:avLst/>
          </a:prstGeom>
        </p:spPr>
        <p:txBody>
          <a:bodyPr wrap="square">
            <a:spAutoFit/>
          </a:bodyPr>
          <a:lstStyle/>
          <a:p>
            <a:r>
              <a:rPr lang="en-US" altLang="zh-CN" sz="2400" b="1" dirty="0">
                <a:solidFill>
                  <a:srgbClr val="FF0000"/>
                </a:solidFill>
                <a:latin typeface="宋体" panose="02010600030101010101" pitchFamily="2" charset="-122"/>
                <a:ea typeface="宋体" panose="02010600030101010101" pitchFamily="2" charset="-122"/>
              </a:rPr>
              <a:t>国际地位显著提高</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或国际地位实现历史性提升</a:t>
            </a:r>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a:t>
            </a: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5920740" y="2957830"/>
            <a:ext cx="447675" cy="44640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p:nvSpPr>
        <p:spPr>
          <a:xfrm>
            <a:off x="5920740" y="4176395"/>
            <a:ext cx="447675" cy="44640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p:cNvSpPr/>
          <p:nvPr/>
        </p:nvSpPr>
        <p:spPr>
          <a:xfrm>
            <a:off x="64788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02105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知识清单</a:t>
            </a:r>
          </a:p>
        </p:txBody>
      </p:sp>
      <p:sp>
        <p:nvSpPr>
          <p:cNvPr id="4" name="圆角矩形 3"/>
          <p:cNvSpPr/>
          <p:nvPr/>
        </p:nvSpPr>
        <p:spPr>
          <a:xfrm>
            <a:off x="407562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3858689" y="114210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438206" y="2967940"/>
            <a:ext cx="8056245" cy="1720215"/>
            <a:chOff x="3621916" y="2669983"/>
            <a:chExt cx="8056246" cy="1720215"/>
          </a:xfrm>
        </p:grpSpPr>
        <p:sp>
          <p:nvSpPr>
            <p:cNvPr id="18" name="文本框 2">
              <a:hlinkClick r:id="rId2" action="ppaction://hlinksldjump"/>
            </p:cNvPr>
            <p:cNvSpPr txBox="1"/>
            <p:nvPr/>
          </p:nvSpPr>
          <p:spPr>
            <a:xfrm>
              <a:off x="3621916" y="2669983"/>
              <a:ext cx="7988936" cy="460375"/>
            </a:xfrm>
            <a:prstGeom prst="rect">
              <a:avLst/>
            </a:prstGeom>
            <a:noFill/>
            <a:ln w="9525">
              <a:noFill/>
            </a:ln>
          </p:spPr>
          <p:txBody>
            <a:bodyPr wrap="square" anchor="t">
              <a:spAutoFit/>
            </a:bodyPr>
            <a:lstStyle/>
            <a:p>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  知识点  </a:t>
              </a:r>
              <a:r>
                <a:rPr lang="en-US" altLang="zh-CN" sz="24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1</a:t>
              </a:r>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  世界舞台</a:t>
              </a:r>
              <a:endParaRPr lang="en-US" altLang="zh-CN" sz="2400" b="1" dirty="0" smtClean="0">
                <a:latin typeface="黑体" panose="02010600030101010101" pitchFamily="49" charset="-122"/>
                <a:ea typeface="黑体" panose="02010600030101010101" pitchFamily="49" charset="-122"/>
                <a:sym typeface="宋体" panose="02010600030101010101" pitchFamily="2" charset="-122"/>
              </a:endParaRPr>
            </a:p>
          </p:txBody>
        </p:sp>
        <p:sp>
          <p:nvSpPr>
            <p:cNvPr id="20" name="文本框 2">
              <a:hlinkClick r:id="rId3" action="ppaction://hlinksldjump"/>
            </p:cNvPr>
            <p:cNvSpPr txBox="1"/>
            <p:nvPr/>
          </p:nvSpPr>
          <p:spPr>
            <a:xfrm>
              <a:off x="3934336" y="3560253"/>
              <a:ext cx="7743826" cy="829945"/>
            </a:xfrm>
            <a:prstGeom prst="rect">
              <a:avLst/>
            </a:prstGeom>
            <a:noFill/>
            <a:ln w="9525">
              <a:noFill/>
            </a:ln>
          </p:spPr>
          <p:txBody>
            <a:bodyPr wrap="square" anchor="t">
              <a:spAutoFit/>
            </a:bodyPr>
            <a:lstStyle/>
            <a:p>
              <a:pPr>
                <a:lnSpc>
                  <a:spcPct val="150000"/>
                </a:lnSpc>
              </a:pPr>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知识点  </a:t>
              </a:r>
              <a:r>
                <a:rPr lang="en-US" altLang="zh-CN" sz="24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2</a:t>
              </a:r>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  中国担当</a:t>
              </a:r>
              <a:r>
                <a:rPr lang="zh-CN" altLang="en-US" sz="3200" b="1" dirty="0" smtClean="0">
                  <a:latin typeface="黑体" panose="02010600030101010101" pitchFamily="49" charset="-122"/>
                  <a:ea typeface="黑体" panose="02010600030101010101" pitchFamily="49" charset="-122"/>
                  <a:sym typeface="宋体" panose="02010600030101010101" pitchFamily="2" charset="-122"/>
                </a:rPr>
                <a:t> </a:t>
              </a:r>
              <a:r>
                <a:rPr lang="en-US" altLang="zh-CN" sz="3200" b="1" dirty="0" smtClean="0">
                  <a:latin typeface="黑体" panose="02010600030101010101" pitchFamily="49" charset="-122"/>
                  <a:ea typeface="黑体" panose="02010600030101010101" pitchFamily="49" charset="-122"/>
                  <a:sym typeface="宋体" panose="02010600030101010101" pitchFamily="2" charset="-122"/>
                </a:rPr>
                <a:t>          </a:t>
              </a:r>
              <a:endParaRPr lang="zh-CN" altLang="en-US" sz="3200" b="1" dirty="0" smtClean="0">
                <a:latin typeface="黑体" panose="02010600030101010101" pitchFamily="49" charset="-122"/>
                <a:ea typeface="黑体" panose="02010600030101010101" pitchFamily="49" charset="-122"/>
                <a:sym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80539" y="2232915"/>
            <a:ext cx="11068686" cy="627895"/>
            <a:chOff x="1034884" y="629878"/>
            <a:chExt cx="10051952" cy="627895"/>
          </a:xfrm>
        </p:grpSpPr>
        <p:sp>
          <p:nvSpPr>
            <p:cNvPr id="17" name="圆角矩形 6">
              <a:hlinkClick r:id="rId4" action="ppaction://hlinksldjump"/>
            </p:cNvPr>
            <p:cNvSpPr/>
            <p:nvPr>
              <p:custDataLst>
                <p:tags r:id="rId1"/>
              </p:custDataLst>
            </p:nvPr>
          </p:nvSpPr>
          <p:spPr>
            <a:xfrm flipH="1">
              <a:off x="2642643" y="664168"/>
              <a:ext cx="844419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世界舞台</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知识点</a:t>
              </a:r>
              <a:r>
                <a:rPr lang="en-US" altLang="zh-CN" sz="2800" b="1" strike="noStrike" noProof="1" smtClean="0">
                  <a:solidFill>
                    <a:schemeClr val="bg1"/>
                  </a:solidFill>
                </a:rPr>
                <a:t>1</a:t>
              </a:r>
              <a:endParaRPr lang="zh-CN" altLang="en-US" sz="28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
        <p:nvSpPr>
          <p:cNvPr id="2" name="矩形 1"/>
          <p:cNvSpPr/>
          <p:nvPr/>
        </p:nvSpPr>
        <p:spPr>
          <a:xfrm>
            <a:off x="708025" y="3177540"/>
            <a:ext cx="10527030" cy="2306955"/>
          </a:xfrm>
          <a:prstGeom prst="rect">
            <a:avLst/>
          </a:prstGeom>
        </p:spPr>
        <p:txBody>
          <a:bodyPr wrap="square">
            <a:spAutoFit/>
          </a:bodyPr>
          <a:lstStyle/>
          <a:p>
            <a:pPr>
              <a:lnSpc>
                <a:spcPct val="150000"/>
              </a:lnSpc>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中考目标要求：</a:t>
            </a:r>
            <a:endParaRPr lang="en-US"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a:lnSpc>
                <a:spcPct val="150000"/>
              </a:lnSpc>
              <a:spcAft>
                <a:spcPts val="0"/>
              </a:spcAft>
            </a:pPr>
            <a:r>
              <a:rPr altLang="zh-CN" sz="2400" dirty="0">
                <a:solidFill>
                  <a:srgbClr val="000000"/>
                </a:solidFill>
                <a:latin typeface="宋体" panose="02010600030101010101" pitchFamily="2" charset="-122"/>
                <a:ea typeface="宋体" panose="02010600030101010101" pitchFamily="2" charset="-122"/>
                <a:cs typeface="Times New Roman" panose="02020603050405020304"/>
              </a:rPr>
              <a:t>1.知道时代的主题是和平与发展　</a:t>
            </a:r>
            <a:r>
              <a:rPr lang="zh-CN" altLang="zh-CN" sz="2400" dirty="0">
                <a:solidFill>
                  <a:srgbClr val="FF00FF"/>
                </a:solidFill>
                <a:latin typeface="宋体" panose="02010600030101010101" pitchFamily="2" charset="-122"/>
                <a:ea typeface="宋体" panose="02010600030101010101" pitchFamily="2" charset="-122"/>
                <a:cs typeface="Times New Roman" panose="02020603050405020304"/>
              </a:rPr>
              <a:t>　　☞</a:t>
            </a:r>
            <a:r>
              <a:rPr lang="zh-CN" altLang="zh-CN" sz="2400" dirty="0">
                <a:solidFill>
                  <a:srgbClr val="000000"/>
                </a:solidFill>
                <a:latin typeface="宋体" panose="02010600030101010101" pitchFamily="2" charset="-122"/>
                <a:ea typeface="宋体" panose="02010600030101010101" pitchFamily="2" charset="-122"/>
                <a:cs typeface="Times New Roman" panose="02020603050405020304"/>
              </a:rPr>
              <a:t>统编教材九下第二课</a:t>
            </a:r>
          </a:p>
          <a:p>
            <a:pPr>
              <a:lnSpc>
                <a:spcPct val="150000"/>
              </a:lnSpc>
            </a:pPr>
            <a:r>
              <a:rPr altLang="zh-CN" sz="2400" dirty="0">
                <a:solidFill>
                  <a:srgbClr val="000000"/>
                </a:solidFill>
                <a:latin typeface="宋体" panose="02010600030101010101" pitchFamily="2" charset="-122"/>
                <a:ea typeface="宋体" panose="02010600030101010101" pitchFamily="2" charset="-122"/>
                <a:cs typeface="Times New Roman" panose="02020603050405020304"/>
              </a:rPr>
              <a:t>2.了解经济全球化的发展趋势</a:t>
            </a:r>
            <a:r>
              <a:rPr lang="zh-CN" altLang="zh-CN" sz="2400" dirty="0">
                <a:solidFill>
                  <a:srgbClr val="FF00FF"/>
                </a:solidFill>
                <a:latin typeface="宋体" panose="02010600030101010101" pitchFamily="2" charset="-122"/>
                <a:ea typeface="宋体" panose="02010600030101010101" pitchFamily="2" charset="-122"/>
                <a:cs typeface="Times New Roman" panose="02020603050405020304"/>
              </a:rPr>
              <a:t>　　☞</a:t>
            </a:r>
            <a:r>
              <a:rPr lang="zh-CN" altLang="zh-CN" sz="2400" dirty="0">
                <a:solidFill>
                  <a:srgbClr val="000000"/>
                </a:solidFill>
                <a:latin typeface="宋体" panose="02010600030101010101" pitchFamily="2" charset="-122"/>
                <a:ea typeface="宋体" panose="02010600030101010101" pitchFamily="2" charset="-122"/>
                <a:cs typeface="Times New Roman" panose="02020603050405020304"/>
              </a:rPr>
              <a:t>统编教材九下第一课　</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a:sym typeface="+mn-ea"/>
            </a:endParaRPr>
          </a:p>
          <a:p>
            <a:pPr>
              <a:lnSpc>
                <a:spcPct val="150000"/>
              </a:lnSpc>
            </a:pPr>
            <a:endParaRPr altLang="zh-CN" sz="2400" dirty="0">
              <a:solidFill>
                <a:srgbClr val="000000"/>
              </a:solidFill>
              <a:latin typeface="宋体" panose="02010600030101010101" pitchFamily="2" charset="-122"/>
              <a:ea typeface="宋体" panose="02010600030101010101" pitchFamily="2" charset="-122"/>
              <a:cs typeface="Times New Roman" panose="02020603050405020304"/>
            </a:endParaRPr>
          </a:p>
        </p:txBody>
      </p:sp>
      <p:grpSp>
        <p:nvGrpSpPr>
          <p:cNvPr id="13" name="组合 12"/>
          <p:cNvGrpSpPr/>
          <p:nvPr/>
        </p:nvGrpSpPr>
        <p:grpSpPr>
          <a:xfrm>
            <a:off x="2476906" y="1289065"/>
            <a:ext cx="6901929" cy="850965"/>
            <a:chOff x="2291138" y="2250040"/>
            <a:chExt cx="6062638" cy="729465"/>
          </a:xfrm>
        </p:grpSpPr>
        <p:sp>
          <p:nvSpPr>
            <p:cNvPr id="14" name="圆角矩形 13"/>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0" name="矩形 19"/>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数据透视  知识清单</a:t>
              </a:r>
              <a:endParaRPr kumimoji="1" lang="zh-CN" altLang="en-US" sz="3600" b="1" dirty="0">
                <a:latin typeface="黑体" panose="02010600030101010101" pitchFamily="49" charset="-122"/>
                <a:ea typeface="黑体" panose="02010600030101010101" pitchFamily="49" charset="-122"/>
              </a:endParaRPr>
            </a:p>
          </p:txBody>
        </p:sp>
        <p:sp>
          <p:nvSpPr>
            <p:cNvPr id="21" name="椭圆 20"/>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3</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6" name="表格 5"/>
          <p:cNvGraphicFramePr>
            <a:graphicFrameLocks noGrp="1"/>
          </p:cNvGraphicFramePr>
          <p:nvPr/>
        </p:nvGraphicFramePr>
        <p:xfrm>
          <a:off x="858422" y="1619950"/>
          <a:ext cx="10410445" cy="4076443"/>
        </p:xfrm>
        <a:graphic>
          <a:graphicData uri="http://schemas.openxmlformats.org/drawingml/2006/table">
            <a:tbl>
              <a:tblPr firstRow="1" firstCol="1" bandRow="1"/>
              <a:tblGrid>
                <a:gridCol w="1898650"/>
                <a:gridCol w="1916388"/>
                <a:gridCol w="6595407"/>
              </a:tblGrid>
              <a:tr h="0">
                <a:tc>
                  <a:txBody>
                    <a:bodyPr/>
                    <a:lstStyle/>
                    <a:p>
                      <a:pPr algn="ctr">
                        <a:lnSpc>
                          <a:spcPct val="150000"/>
                        </a:lnSpc>
                        <a:spcAft>
                          <a:spcPts val="0"/>
                        </a:spcAft>
                      </a:pPr>
                      <a:r>
                        <a:rPr lang="zh-CN" altLang="en-US" sz="2600" b="1" dirty="0" smtClean="0">
                          <a:solidFill>
                            <a:schemeClr val="dk1"/>
                          </a:solidFill>
                          <a:latin typeface="黑体" panose="02010600030101010101" pitchFamily="49" charset="-122"/>
                          <a:ea typeface="黑体" panose="02010600030101010101" pitchFamily="49" charset="-122"/>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chemeClr val="dk1"/>
                          </a:solidFill>
                          <a:latin typeface="黑体" panose="02010600030101010101" pitchFamily="49" charset="-122"/>
                          <a:ea typeface="黑体" panose="02010600030101010101" pitchFamily="49" charset="-122"/>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chemeClr val="dk1"/>
                          </a:solidFill>
                          <a:latin typeface="黑体" panose="02010600030101010101" pitchFamily="49" charset="-122"/>
                          <a:ea typeface="黑体" panose="02010600030101010101" pitchFamily="49" charset="-122"/>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2083">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rPr>
                        <a:t>●知道时代的主题是和平与发展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当今时代的主题是什么及其关系</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两大主题</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和平与发展二者的关系</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和平与发展相辅相成。世界和平是各国共同发展的前提条件</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各国的共同发展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特别是发展中国家的经济发展是维护世界和平的重要基础</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5" name="表格 4"/>
          <p:cNvGraphicFramePr>
            <a:graphicFrameLocks noGrp="1"/>
          </p:cNvGraphicFramePr>
          <p:nvPr/>
        </p:nvGraphicFramePr>
        <p:xfrm>
          <a:off x="666959" y="1466618"/>
          <a:ext cx="10860955" cy="4878705"/>
        </p:xfrm>
        <a:graphic>
          <a:graphicData uri="http://schemas.openxmlformats.org/drawingml/2006/table">
            <a:tbl>
              <a:tblPr firstRow="1" firstCol="1" bandRow="1"/>
              <a:tblGrid>
                <a:gridCol w="1729105"/>
                <a:gridCol w="1928495"/>
                <a:gridCol w="7203355"/>
              </a:tblGrid>
              <a:tr h="487680">
                <a:tc>
                  <a:txBody>
                    <a:bodyPr/>
                    <a:lstStyle/>
                    <a:p>
                      <a:pPr algn="ctr">
                        <a:lnSpc>
                          <a:spcPct val="120000"/>
                        </a:lnSpc>
                        <a:spcAft>
                          <a:spcPts val="0"/>
                        </a:spcAft>
                      </a:pPr>
                      <a:r>
                        <a:rPr lang="zh-CN" altLang="en-US" sz="2400" b="1" dirty="0" smtClean="0">
                          <a:solidFill>
                            <a:schemeClr val="dk1"/>
                          </a:solidFill>
                          <a:latin typeface="黑体" panose="02010600030101010101" pitchFamily="49" charset="-122"/>
                          <a:ea typeface="黑体" panose="02010600030101010101" pitchFamily="49" charset="-122"/>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zh-CN" altLang="en-US" sz="2400" b="1" dirty="0" smtClean="0">
                          <a:solidFill>
                            <a:schemeClr val="dk1"/>
                          </a:solidFill>
                          <a:latin typeface="黑体" panose="02010600030101010101" pitchFamily="49" charset="-122"/>
                          <a:ea typeface="黑体" panose="02010600030101010101" pitchFamily="49" charset="-122"/>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zh-CN" altLang="en-US" sz="2400" b="1" dirty="0" smtClean="0">
                          <a:solidFill>
                            <a:schemeClr val="dk1"/>
                          </a:solidFill>
                          <a:latin typeface="黑体" panose="02010600030101010101" pitchFamily="49" charset="-122"/>
                          <a:ea typeface="黑体" panose="02010600030101010101" pitchFamily="49" charset="-122"/>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91025">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为什么维护和平日益成为世界人民的共同愿望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第二次世界大战是人类历史上规模空前的全球性战争</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也是人类历史上的一场浩劫（</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第二次世界大战后</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饱受战争之苦的各国人民看到战火导致的满目疮痍、生灵涂炭</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看到人们在战争中失去家园、流离失所</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也看到核武器的使用所带来的毁灭性后果</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深深感受到和平发展的可贵</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5" name="表格 4"/>
          <p:cNvGraphicFramePr>
            <a:graphicFrameLocks noGrp="1"/>
          </p:cNvGraphicFramePr>
          <p:nvPr/>
        </p:nvGraphicFramePr>
        <p:xfrm>
          <a:off x="739140" y="1627505"/>
          <a:ext cx="10664190" cy="4291330"/>
        </p:xfrm>
        <a:graphic>
          <a:graphicData uri="http://schemas.openxmlformats.org/drawingml/2006/table">
            <a:tbl>
              <a:tblPr firstRow="1" firstCol="1" bandRow="1"/>
              <a:tblGrid>
                <a:gridCol w="1610360"/>
                <a:gridCol w="1628140"/>
                <a:gridCol w="7425690"/>
              </a:tblGrid>
              <a:tr h="59436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96970">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endPar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中国人民在反法西斯斗争中的贡献有哪些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中国人民的抗日战争是世界反法西斯战争的重要组成部分</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中国人民以巨大民族牺牲支撑起了东方主战场</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为世界反法西斯战争胜利作出了重大贡献</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中国人民的抗日战争也得到了国际社会广泛支持</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5" name="表格 4"/>
          <p:cNvGraphicFramePr>
            <a:graphicFrameLocks noGrp="1"/>
          </p:cNvGraphicFramePr>
          <p:nvPr/>
        </p:nvGraphicFramePr>
        <p:xfrm>
          <a:off x="1064515" y="1583077"/>
          <a:ext cx="10052050" cy="3886201"/>
        </p:xfrm>
        <a:graphic>
          <a:graphicData uri="http://schemas.openxmlformats.org/drawingml/2006/table">
            <a:tbl>
              <a:tblPr firstRow="1" firstCol="1" bandRow="1"/>
              <a:tblGrid>
                <a:gridCol w="1656080"/>
                <a:gridCol w="1795780"/>
                <a:gridCol w="6600190"/>
              </a:tblGrid>
              <a:tr h="540385">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45235">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p>
                    <a:p>
                      <a:pPr>
                        <a:lnSpc>
                          <a:spcPct val="130000"/>
                        </a:lnSpc>
                        <a:spcAft>
                          <a:spcPts val="0"/>
                        </a:spcAft>
                      </a:pP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维护世界和平的表现有哪些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当今世界</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人们越来越致力于以和平谈判代替武力解决争端。成立联合国</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不断建立健全维护和平的机制</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派驻维和部队</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签署核不扩散条约</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人类运用多种方式维护和平</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为实现和平不断进行新的探索。世界上维护和平的力量不断壮大</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和平与发展成为时代的主题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248030" y="1595142"/>
          <a:ext cx="9501445" cy="3886201"/>
        </p:xfrm>
        <a:graphic>
          <a:graphicData uri="http://schemas.openxmlformats.org/drawingml/2006/table">
            <a:tbl>
              <a:tblPr firstRow="1" firstCol="1" bandRow="1"/>
              <a:tblGrid>
                <a:gridCol w="1472565"/>
                <a:gridCol w="1148576"/>
                <a:gridCol w="6880304"/>
              </a:tblGrid>
              <a:tr h="540385">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7410">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p>
                    <a:p>
                      <a:pPr>
                        <a:lnSpc>
                          <a:spcPct val="130000"/>
                        </a:lnSpc>
                        <a:spcAft>
                          <a:spcPts val="0"/>
                        </a:spcAft>
                      </a:pP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维护世界和平的表现有哪些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当今世界</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人们越来越致力于以和平谈判代替武力解决争端。成立联合国</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不断建立健全维护和平的机制</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派驻维和部队</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签署核不扩散条约</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人类运用多种方式维护和平</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为实现和平不断进行新的探索。世界上维护和平的力量不断壮大</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和平与发展成为时代的主题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23490" y="738505"/>
            <a:ext cx="6850380" cy="850900"/>
            <a:chOff x="2291138" y="2250040"/>
            <a:chExt cx="6038553"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6" name="矩形 5"/>
            <p:cNvSpPr/>
            <p:nvPr/>
          </p:nvSpPr>
          <p:spPr>
            <a:xfrm>
              <a:off x="2988366" y="2351286"/>
              <a:ext cx="5341325" cy="514941"/>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数据纵览  考情分析</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1</a:t>
              </a:r>
              <a:endParaRPr kumimoji="1" lang="zh-CN" altLang="en-US" sz="3600" b="1" dirty="0">
                <a:latin typeface="黑体" panose="02010600030101010101" pitchFamily="49" charset="-122"/>
                <a:ea typeface="黑体" panose="02010600030101010101" pitchFamily="49" charset="-122"/>
              </a:endParaRPr>
            </a:p>
          </p:txBody>
        </p:sp>
      </p:grpSp>
      <p:graphicFrame>
        <p:nvGraphicFramePr>
          <p:cNvPr id="2" name="表格 1"/>
          <p:cNvGraphicFramePr>
            <a:graphicFrameLocks noGrp="1"/>
          </p:cNvGraphicFramePr>
          <p:nvPr/>
        </p:nvGraphicFramePr>
        <p:xfrm>
          <a:off x="986155" y="1746250"/>
          <a:ext cx="10143490" cy="4542793"/>
        </p:xfrm>
        <a:graphic>
          <a:graphicData uri="http://schemas.openxmlformats.org/drawingml/2006/table">
            <a:tbl>
              <a:tblPr firstRow="1" firstCol="1" bandRow="1"/>
              <a:tblGrid>
                <a:gridCol w="1473200"/>
                <a:gridCol w="960120"/>
                <a:gridCol w="2098040"/>
                <a:gridCol w="2437130"/>
                <a:gridCol w="1358265"/>
                <a:gridCol w="1816735"/>
              </a:tblGrid>
              <a:tr h="702310">
                <a:tc>
                  <a:txBody>
                    <a:bodyPr/>
                    <a:lstStyle/>
                    <a:p>
                      <a:pPr algn="ctr">
                        <a:lnSpc>
                          <a:spcPct val="150000"/>
                        </a:lnSpc>
                        <a:spcAft>
                          <a:spcPts val="0"/>
                        </a:spcAft>
                      </a:pPr>
                      <a:r>
                        <a:rPr lang="zh-CN" sz="2400" dirty="0">
                          <a:solidFill>
                            <a:srgbClr val="000000"/>
                          </a:solidFill>
                          <a:effectLst/>
                          <a:latin typeface="NEU-BZ-S92"/>
                          <a:ea typeface="方正黑体_GBK"/>
                          <a:cs typeface="Times New Roman" panose="02020603050405020304"/>
                        </a:rPr>
                        <a:t>知识点</a:t>
                      </a:r>
                      <a:endParaRPr lang="zh-CN" sz="2400" dirty="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年份</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题号、分值</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考查点</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题型</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NEU-BZ-S92"/>
                          <a:ea typeface="方正黑体_GBK"/>
                          <a:cs typeface="Times New Roman" panose="02020603050405020304"/>
                        </a:rPr>
                        <a:t>设问类型</a:t>
                      </a:r>
                      <a:endParaRPr lang="zh-CN" sz="2400" dirty="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7280">
                <a:tc rowSpan="3">
                  <a:txBody>
                    <a:bodyPr/>
                    <a:lstStyle/>
                    <a:p>
                      <a:pPr marL="0" algn="ctr" defTabSz="914400" rtl="0" eaLnBrk="1" latinLnBrk="0" hangingPunct="1">
                        <a:lnSpc>
                          <a:spcPct val="150000"/>
                        </a:lnSpc>
                        <a:spcAft>
                          <a:spcPts val="0"/>
                        </a:spcAft>
                      </a:pPr>
                      <a:r>
                        <a:rPr lang="zh-CN" sz="2400" kern="1200" dirty="0">
                          <a:solidFill>
                            <a:srgbClr val="FF00FF"/>
                          </a:solidFill>
                          <a:effectLst/>
                          <a:latin typeface="NEU-BZ-S92"/>
                          <a:ea typeface="方正黑体_GBK"/>
                          <a:cs typeface="Times New Roman" panose="02020603050405020304"/>
                        </a:rPr>
                        <a:t>世界舞台，</a:t>
                      </a:r>
                    </a:p>
                    <a:p>
                      <a:pPr marL="0" algn="ctr" defTabSz="914400" rtl="0" eaLnBrk="1" latinLnBrk="0" hangingPunct="1">
                        <a:lnSpc>
                          <a:spcPct val="150000"/>
                        </a:lnSpc>
                        <a:spcAft>
                          <a:spcPts val="0"/>
                        </a:spcAft>
                      </a:pPr>
                      <a:r>
                        <a:rPr lang="zh-CN" sz="2400" kern="1200" dirty="0">
                          <a:solidFill>
                            <a:srgbClr val="FF00FF"/>
                          </a:solidFill>
                          <a:effectLst/>
                          <a:latin typeface="NEU-BZ-S92"/>
                          <a:ea typeface="方正黑体_GBK"/>
                          <a:cs typeface="Times New Roman" panose="02020603050405020304"/>
                        </a:rPr>
                        <a:t>中国担当</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2021</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9</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10</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4</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当今世界特点、命运共同体、中国形象</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选择题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依据类、认识类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8040">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2020</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28</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4</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5</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15</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中国贡献、中国与世界的关系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综合题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概括类、关系类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3875">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2019</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10</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文化交流、中国影响</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选择题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表明类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999490" y="1355090"/>
          <a:ext cx="9884410" cy="5070476"/>
        </p:xfrm>
        <a:graphic>
          <a:graphicData uri="http://schemas.openxmlformats.org/drawingml/2006/table">
            <a:tbl>
              <a:tblPr firstRow="1" firstCol="1" bandRow="1"/>
              <a:tblGrid>
                <a:gridCol w="1472565"/>
                <a:gridCol w="1640840"/>
                <a:gridCol w="6771005"/>
              </a:tblGrid>
              <a:tr h="42164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4870">
                <a:tc rowSpan="2">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endParaRPr lang="zh-CN" altLang="en-US" sz="2400" dirty="0" smtClean="0">
                        <a:solidFill>
                          <a:srgbClr val="FF00FF"/>
                        </a:solidFill>
                        <a:effectLst/>
                        <a:latin typeface="宋体" panose="02010600030101010101" pitchFamily="2" charset="-122"/>
                        <a:ea typeface="宋体" panose="02010600030101010101" pitchFamily="2" charset="-122"/>
                        <a:cs typeface="Times New Roman" panose="02020603050405020304"/>
                        <a:sym typeface="+mn-ea"/>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当前世界面临怎样的和平形势</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世界整体上维持和平的态势</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但战争的阴影从未远离。局部战争与冲突从未间断</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霸权主义、民族问题、宗教冲突、领土争端和恐怖主义等威胁世界和平的种种因素依然存在</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1555">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实现和平对我们的要求有哪些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驱散战争的阴影、维护世界和平需要每个人的努力。我们要看到和平来之不易</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珍惜今天的和平</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积极表达爱好和平的愿望</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主动承担维护世界和平的责任</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为维护世界和平作出贡献</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807720" y="1403350"/>
          <a:ext cx="10673080" cy="5202938"/>
        </p:xfrm>
        <a:graphic>
          <a:graphicData uri="http://schemas.openxmlformats.org/drawingml/2006/table">
            <a:tbl>
              <a:tblPr firstRow="1" firstCol="1" bandRow="1"/>
              <a:tblGrid>
                <a:gridCol w="1562735"/>
                <a:gridCol w="1588770"/>
                <a:gridCol w="7521575"/>
              </a:tblGrid>
              <a:tr h="475615">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71320">
                <a:tc rowSpan="2">
                  <a:txBody>
                    <a:bodyPr/>
                    <a:lstStyle/>
                    <a:p>
                      <a:pPr>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消除贫困有哪些重要性</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消除贫困</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让人们都过上幸福的生活</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平等和有尊严地在健康的环境中充分发挥每个人的潜能</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与自然和谐共生</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建设和平、公正、包容的社会</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是当今人类必须共同面对的发展课题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9325">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导致贫困的原因以及贫困问题的危害有哪些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原因</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①</a:t>
                      </a:r>
                      <a:r>
                        <a:rPr lang="zh-CN" altLang="en-US" sz="2400" b="0">
                          <a:solidFill>
                            <a:srgbClr val="000000"/>
                          </a:solidFill>
                          <a:latin typeface="宋体" panose="02010600030101010101" pitchFamily="2" charset="-122"/>
                          <a:ea typeface="宋体" panose="02010600030101010101" pitchFamily="2" charset="-122"/>
                          <a:cs typeface="方正书宋_GBK" charset="0"/>
                        </a:rPr>
                        <a:t>世界经济发展不平衡的现象仍然存在</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发达国家与发展中国家间的差距仍然很大</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②</a:t>
                      </a:r>
                      <a:r>
                        <a:rPr lang="zh-CN" altLang="en-US" sz="2400" b="0">
                          <a:solidFill>
                            <a:srgbClr val="000000"/>
                          </a:solidFill>
                          <a:latin typeface="宋体" panose="02010600030101010101" pitchFamily="2" charset="-122"/>
                          <a:ea typeface="宋体" panose="02010600030101010101" pitchFamily="2" charset="-122"/>
                          <a:cs typeface="方正书宋_GBK" charset="0"/>
                        </a:rPr>
                        <a:t>频发的战争、恶劣的自然环境、落后的教育等</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危害</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带来饥饿、疾病、社会动荡等一系列问题</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制约人类发展</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151890" y="1439545"/>
          <a:ext cx="9991725" cy="4464051"/>
        </p:xfrm>
        <a:graphic>
          <a:graphicData uri="http://schemas.openxmlformats.org/drawingml/2006/table">
            <a:tbl>
              <a:tblPr firstRow="1" firstCol="1" bandRow="1"/>
              <a:tblGrid>
                <a:gridCol w="1472565"/>
                <a:gridCol w="1311275"/>
                <a:gridCol w="7207885"/>
              </a:tblGrid>
              <a:tr h="62357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7740">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各国应如何消除贫困</a:t>
                      </a:r>
                      <a:r>
                        <a:rPr lang="en-US" altLang="zh-CN" sz="2400" b="0">
                          <a:solidFill>
                            <a:srgbClr val="000000"/>
                          </a:solidFill>
                          <a:latin typeface="宋体" panose="02010600030101010101" pitchFamily="2" charset="-122"/>
                          <a:ea typeface="宋体" panose="02010600030101010101" pitchFamily="2" charset="-122"/>
                          <a:cs typeface="方正小标宋_GBK"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促进发展</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人类社会对于消除贫困、促进发展的追求没有止境</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在不同的发展阶段设立了递进式的减贫目标</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各国应结合自身的实际情况</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不断探索消除贫困的有效途径</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为促进整个世界的发展而努力</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面对问题</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世界各国积极行动</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为消除一切形式的贫困、改善教育和医疗卫生条件、促进可持续发展共同努力</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取得了阶段性成果</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151890" y="1439545"/>
          <a:ext cx="9991725" cy="4131310"/>
        </p:xfrm>
        <a:graphic>
          <a:graphicData uri="http://schemas.openxmlformats.org/drawingml/2006/table">
            <a:tbl>
              <a:tblPr firstRow="1" firstCol="1" bandRow="1"/>
              <a:tblGrid>
                <a:gridCol w="1472565"/>
                <a:gridCol w="1311275"/>
                <a:gridCol w="7207885"/>
              </a:tblGrid>
              <a:tr h="62357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7740">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世界格局变化现状是怎样的</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第二次世界大战后</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在冷战中逐步形成了以美苏对峙为标志的世界两极格局。</a:t>
                      </a:r>
                      <a:r>
                        <a:rPr lang="en-US" altLang="zh-CN" sz="2400" b="0">
                          <a:solidFill>
                            <a:srgbClr val="000000"/>
                          </a:solidFill>
                          <a:latin typeface="宋体" panose="02010600030101010101" pitchFamily="2" charset="-122"/>
                          <a:ea typeface="宋体" panose="02010600030101010101" pitchFamily="2" charset="-122"/>
                          <a:cs typeface="NEU-BZ-S92" charset="0"/>
                        </a:rPr>
                        <a:t>20</a:t>
                      </a:r>
                      <a:r>
                        <a:rPr lang="zh-CN" altLang="en-US" sz="2400" b="0">
                          <a:solidFill>
                            <a:srgbClr val="000000"/>
                          </a:solidFill>
                          <a:latin typeface="宋体" panose="02010600030101010101" pitchFamily="2" charset="-122"/>
                          <a:ea typeface="宋体" panose="02010600030101010101" pitchFamily="2" charset="-122"/>
                          <a:cs typeface="方正书宋_GBK" charset="0"/>
                        </a:rPr>
                        <a:t>世纪</a:t>
                      </a:r>
                      <a:r>
                        <a:rPr lang="en-US" altLang="zh-CN" sz="2400" b="0">
                          <a:solidFill>
                            <a:srgbClr val="000000"/>
                          </a:solidFill>
                          <a:latin typeface="宋体" panose="02010600030101010101" pitchFamily="2" charset="-122"/>
                          <a:ea typeface="宋体" panose="02010600030101010101" pitchFamily="2" charset="-122"/>
                          <a:cs typeface="NEU-BZ-S92" charset="0"/>
                        </a:rPr>
                        <a:t>80</a:t>
                      </a:r>
                      <a:r>
                        <a:rPr lang="zh-CN" altLang="en-US" sz="2400" b="0">
                          <a:solidFill>
                            <a:srgbClr val="000000"/>
                          </a:solidFill>
                          <a:latin typeface="宋体" panose="02010600030101010101" pitchFamily="2" charset="-122"/>
                          <a:ea typeface="宋体" panose="02010600030101010101" pitchFamily="2" charset="-122"/>
                          <a:cs typeface="方正书宋_GBK" charset="0"/>
                        </a:rPr>
                        <a:t>年代末</a:t>
                      </a:r>
                      <a:r>
                        <a:rPr lang="en-US" altLang="zh-CN" sz="2400" b="0">
                          <a:solidFill>
                            <a:srgbClr val="000000"/>
                          </a:solidFill>
                          <a:latin typeface="宋体" panose="02010600030101010101" pitchFamily="2" charset="-122"/>
                          <a:ea typeface="宋体" panose="02010600030101010101" pitchFamily="2" charset="-122"/>
                          <a:cs typeface="NEU-BZ-S92" charset="0"/>
                        </a:rPr>
                        <a:t>90</a:t>
                      </a:r>
                      <a:r>
                        <a:rPr lang="zh-CN" altLang="en-US" sz="2400" b="0">
                          <a:solidFill>
                            <a:srgbClr val="000000"/>
                          </a:solidFill>
                          <a:latin typeface="宋体" panose="02010600030101010101" pitchFamily="2" charset="-122"/>
                          <a:ea typeface="宋体" panose="02010600030101010101" pitchFamily="2" charset="-122"/>
                          <a:cs typeface="方正书宋_GBK" charset="0"/>
                        </a:rPr>
                        <a:t>年代初</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东欧剧变、苏联解体</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美苏对峙的两极格局被打破</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世界格局向多极化方向发展</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076325" y="1612265"/>
          <a:ext cx="9991725" cy="4434841"/>
        </p:xfrm>
        <a:graphic>
          <a:graphicData uri="http://schemas.openxmlformats.org/drawingml/2006/table">
            <a:tbl>
              <a:tblPr firstRow="1" firstCol="1" bandRow="1"/>
              <a:tblGrid>
                <a:gridCol w="1472565"/>
                <a:gridCol w="993140"/>
                <a:gridCol w="7526020"/>
              </a:tblGrid>
              <a:tr h="59436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7740">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世界格局变化的影响有哪些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当年世界正经历百年未有之大变局</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新一轮科技革命和产业格变革深入发展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国际力量对比深刻调整</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和平与发展仍然是时代主题</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人类命运共同体理念深入人心</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同时国际环境日趋复杂</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不稳定性明显增加</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新冠肺炎疫情影响广泛深远</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经济全球化遭遇逆流</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世界进入动荡变革期</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单边主义、保护主义、霸权主义</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对世界和平与发展构成威胁</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151890" y="1439545"/>
          <a:ext cx="9991725" cy="4464051"/>
        </p:xfrm>
        <a:graphic>
          <a:graphicData uri="http://schemas.openxmlformats.org/drawingml/2006/table">
            <a:tbl>
              <a:tblPr firstRow="1" firstCol="1" bandRow="1"/>
              <a:tblGrid>
                <a:gridCol w="1472565"/>
                <a:gridCol w="1311275"/>
                <a:gridCol w="7207885"/>
              </a:tblGrid>
              <a:tr h="62357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7740">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a:solidFill>
                            <a:srgbClr val="000000"/>
                          </a:solidFill>
                          <a:latin typeface="宋体" panose="02010600030101010101" pitchFamily="2" charset="-122"/>
                          <a:ea typeface="宋体" panose="02010600030101010101" pitchFamily="2" charset="-122"/>
                          <a:cs typeface="方正小标宋_GBK" charset="0"/>
                          <a:sym typeface="+mn-ea"/>
                        </a:rPr>
                        <a:t>世界格局变化的影响有哪些</a:t>
                      </a:r>
                      <a:endParaRPr lang="zh-CN" altLang="en-US" sz="2400" b="0">
                        <a:solidFill>
                          <a:srgbClr val="000000"/>
                        </a:solidFill>
                        <a:latin typeface="宋体" panose="02010600030101010101" pitchFamily="2" charset="-122"/>
                        <a:ea typeface="宋体" panose="02010600030101010101" pitchFamily="2" charset="-122"/>
                        <a:cs typeface="方正小标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a:solidFill>
                            <a:srgbClr val="000000"/>
                          </a:solidFill>
                          <a:latin typeface="宋体" panose="02010600030101010101" pitchFamily="2" charset="-122"/>
                          <a:ea typeface="宋体" panose="02010600030101010101" pitchFamily="2" charset="-122"/>
                          <a:cs typeface="NEU-BZ-S92" charset="0"/>
                          <a:sym typeface="+mn-ea"/>
                        </a:rPr>
                        <a:t>（</a:t>
                      </a:r>
                      <a:r>
                        <a:rPr lang="en-US" altLang="zh-CN" sz="2400">
                          <a:solidFill>
                            <a:srgbClr val="000000"/>
                          </a:solidFill>
                          <a:latin typeface="宋体" panose="02010600030101010101" pitchFamily="2" charset="-122"/>
                          <a:ea typeface="宋体" panose="02010600030101010101" pitchFamily="2" charset="-122"/>
                          <a:cs typeface="NEU-BZ-S92" charset="0"/>
                          <a:sym typeface="+mn-ea"/>
                        </a:rPr>
                        <a:t>2</a:t>
                      </a:r>
                      <a:r>
                        <a:rPr lang="zh-CN" altLang="en-US" sz="2400">
                          <a:solidFill>
                            <a:srgbClr val="000000"/>
                          </a:solidFill>
                          <a:latin typeface="宋体" panose="02010600030101010101" pitchFamily="2" charset="-122"/>
                          <a:ea typeface="宋体" panose="02010600030101010101" pitchFamily="2" charset="-122"/>
                          <a:cs typeface="NEU-BZ-S92"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一些新兴经济体和发展中国家快速发展</a:t>
                      </a:r>
                      <a:r>
                        <a:rPr lang="en-US" altLang="zh-CN" sz="2400">
                          <a:solidFill>
                            <a:srgbClr val="000000"/>
                          </a:solidFill>
                          <a:latin typeface="宋体" panose="02010600030101010101" pitchFamily="2" charset="-122"/>
                          <a:ea typeface="宋体" panose="02010600030101010101" pitchFamily="2" charset="-122"/>
                          <a:cs typeface="方正书宋_GBK"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经济实力、国际地位和国际影响力不断增强</a:t>
                      </a:r>
                      <a:r>
                        <a:rPr lang="en-US" altLang="zh-CN" sz="2400">
                          <a:solidFill>
                            <a:srgbClr val="000000"/>
                          </a:solidFill>
                          <a:latin typeface="宋体" panose="02010600030101010101" pitchFamily="2" charset="-122"/>
                          <a:ea typeface="宋体" panose="02010600030101010101" pitchFamily="2" charset="-122"/>
                          <a:cs typeface="方正书宋_GBK"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有利于推动世界多极化</a:t>
                      </a:r>
                      <a:r>
                        <a:rPr lang="en-US" altLang="zh-CN" sz="2400">
                          <a:solidFill>
                            <a:srgbClr val="000000"/>
                          </a:solidFill>
                          <a:latin typeface="宋体" panose="02010600030101010101" pitchFamily="2" charset="-122"/>
                          <a:ea typeface="宋体" panose="02010600030101010101" pitchFamily="2" charset="-122"/>
                          <a:cs typeface="方正书宋_GBK"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为世界经济持续发展提供动力</a:t>
                      </a:r>
                      <a:r>
                        <a:rPr lang="en-US" altLang="zh-CN" sz="2400">
                          <a:solidFill>
                            <a:srgbClr val="000000"/>
                          </a:solidFill>
                          <a:latin typeface="宋体" panose="02010600030101010101" pitchFamily="2" charset="-122"/>
                          <a:ea typeface="宋体" panose="02010600030101010101" pitchFamily="2" charset="-122"/>
                          <a:cs typeface="方正书宋_GBK"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促进世界经济增长</a:t>
                      </a:r>
                      <a:r>
                        <a:rPr lang="en-US" altLang="zh-CN" sz="2400">
                          <a:solidFill>
                            <a:srgbClr val="000000"/>
                          </a:solidFill>
                          <a:latin typeface="宋体" panose="02010600030101010101" pitchFamily="2" charset="-122"/>
                          <a:ea typeface="宋体" panose="02010600030101010101" pitchFamily="2" charset="-122"/>
                          <a:cs typeface="方正书宋_GBK"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实现各国共同发展</a:t>
                      </a:r>
                      <a:endParaRPr lang="zh-CN" altLang="en-US" sz="2400" b="0">
                        <a:solidFill>
                          <a:srgbClr val="000000"/>
                        </a:solidFill>
                        <a:latin typeface="宋体" panose="02010600030101010101" pitchFamily="2" charset="-122"/>
                        <a:ea typeface="宋体" panose="02010600030101010101" pitchFamily="2" charset="-122"/>
                        <a:cs typeface="方正书宋_GBK" charset="0"/>
                        <a:sym typeface="+mn-ea"/>
                      </a:endParaRPr>
                    </a:p>
                    <a:p>
                      <a:pPr indent="0">
                        <a:lnSpc>
                          <a:spcPct val="150000"/>
                        </a:lnSpc>
                        <a:buNone/>
                      </a:pPr>
                      <a:r>
                        <a:rPr lang="zh-CN" altLang="en-US" sz="2400">
                          <a:solidFill>
                            <a:srgbClr val="000000"/>
                          </a:solidFill>
                          <a:latin typeface="宋体" panose="02010600030101010101" pitchFamily="2" charset="-122"/>
                          <a:ea typeface="宋体" panose="02010600030101010101" pitchFamily="2" charset="-122"/>
                          <a:cs typeface="NEU-BZ-S92" charset="0"/>
                          <a:sym typeface="+mn-ea"/>
                        </a:rPr>
                        <a:t>（</a:t>
                      </a:r>
                      <a:r>
                        <a:rPr lang="en-US" altLang="zh-CN" sz="2400">
                          <a:solidFill>
                            <a:srgbClr val="000000"/>
                          </a:solidFill>
                          <a:latin typeface="宋体" panose="02010600030101010101" pitchFamily="2" charset="-122"/>
                          <a:ea typeface="宋体" panose="02010600030101010101" pitchFamily="2" charset="-122"/>
                          <a:cs typeface="NEU-BZ-S92" charset="0"/>
                          <a:sym typeface="+mn-ea"/>
                        </a:rPr>
                        <a:t>3</a:t>
                      </a:r>
                      <a:r>
                        <a:rPr lang="zh-CN" altLang="en-US" sz="2400">
                          <a:solidFill>
                            <a:srgbClr val="000000"/>
                          </a:solidFill>
                          <a:latin typeface="宋体" panose="02010600030101010101" pitchFamily="2" charset="-122"/>
                          <a:ea typeface="宋体" panose="02010600030101010101" pitchFamily="2" charset="-122"/>
                          <a:cs typeface="NEU-BZ-S92"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世界多极化使多种国际力量既相互依存又相互制约。有利于各国通过协商解决各种问题</a:t>
                      </a:r>
                      <a:r>
                        <a:rPr lang="en-US" altLang="zh-CN" sz="2400">
                          <a:solidFill>
                            <a:srgbClr val="000000"/>
                          </a:solidFill>
                          <a:latin typeface="宋体" panose="02010600030101010101" pitchFamily="2" charset="-122"/>
                          <a:ea typeface="宋体" panose="02010600030101010101" pitchFamily="2" charset="-122"/>
                          <a:cs typeface="方正书宋_GBK"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促进国际关系民主化</a:t>
                      </a:r>
                      <a:r>
                        <a:rPr lang="en-US" altLang="zh-CN" sz="2400">
                          <a:solidFill>
                            <a:srgbClr val="000000"/>
                          </a:solidFill>
                          <a:latin typeface="宋体" panose="02010600030101010101" pitchFamily="2" charset="-122"/>
                          <a:ea typeface="宋体" panose="02010600030101010101" pitchFamily="2" charset="-122"/>
                          <a:cs typeface="方正书宋_GBK"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推动世界和平与发展</a:t>
                      </a:r>
                      <a:endParaRPr lang="zh-CN"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934720" y="1391285"/>
          <a:ext cx="10358120" cy="4983481"/>
        </p:xfrm>
        <a:graphic>
          <a:graphicData uri="http://schemas.openxmlformats.org/drawingml/2006/table">
            <a:tbl>
              <a:tblPr firstRow="1" firstCol="1" bandRow="1"/>
              <a:tblGrid>
                <a:gridCol w="1526540"/>
                <a:gridCol w="1359535"/>
                <a:gridCol w="7472045"/>
              </a:tblGrid>
              <a:tr h="513715">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7740">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当今世界</a:t>
                      </a:r>
                      <a:r>
                        <a:rPr lang="en-US" altLang="zh-CN" sz="2400" b="0">
                          <a:solidFill>
                            <a:srgbClr val="000000"/>
                          </a:solidFill>
                          <a:latin typeface="宋体" panose="02010600030101010101" pitchFamily="2" charset="-122"/>
                          <a:ea typeface="宋体" panose="02010600030101010101" pitchFamily="2" charset="-122"/>
                          <a:cs typeface="方正小标宋_GBK"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国与国之间的关系是怎样的</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随着科学技术的进步</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人类的脚步越走越远</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国与国之间的交往越来越频繁。在这一过程中</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既有推动人类社会向前发展的国家间的友好往来</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也有给人类留下巨大伤痛的战争与冲突。当今世界</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越来越多的国家在吸取历史经验教训的基础上</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不断探索新的互动方式</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在经济全球化与世界多极化的进程中</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各国在经济、政治、安全、文化等领域深化合作</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寻求发展。只有合作互惠</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才能使世界各国共同发展</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151890" y="1644650"/>
          <a:ext cx="9991725" cy="4131310"/>
        </p:xfrm>
        <a:graphic>
          <a:graphicData uri="http://schemas.openxmlformats.org/drawingml/2006/table">
            <a:tbl>
              <a:tblPr firstRow="1" firstCol="1" bandRow="1"/>
              <a:tblGrid>
                <a:gridCol w="1472565"/>
                <a:gridCol w="1311275"/>
                <a:gridCol w="7207885"/>
              </a:tblGrid>
              <a:tr h="62357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7740">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a:solidFill>
                            <a:srgbClr val="000000"/>
                          </a:solidFill>
                          <a:latin typeface="宋体" panose="02010600030101010101" pitchFamily="2" charset="-122"/>
                          <a:ea typeface="宋体" panose="02010600030101010101" pitchFamily="2" charset="-122"/>
                          <a:cs typeface="方正小标宋_GBK" charset="0"/>
                          <a:sym typeface="+mn-ea"/>
                        </a:rPr>
                        <a:t>当今世界</a:t>
                      </a:r>
                      <a:r>
                        <a:rPr lang="en-US" altLang="zh-CN" sz="2400">
                          <a:solidFill>
                            <a:srgbClr val="000000"/>
                          </a:solidFill>
                          <a:latin typeface="宋体" panose="02010600030101010101" pitchFamily="2" charset="-122"/>
                          <a:ea typeface="宋体" panose="02010600030101010101" pitchFamily="2" charset="-122"/>
                          <a:cs typeface="方正小标宋_GBK" charset="0"/>
                          <a:sym typeface="+mn-ea"/>
                        </a:rPr>
                        <a:t>，</a:t>
                      </a:r>
                      <a:r>
                        <a:rPr lang="zh-CN" altLang="en-US" sz="2400">
                          <a:solidFill>
                            <a:srgbClr val="000000"/>
                          </a:solidFill>
                          <a:latin typeface="宋体" panose="02010600030101010101" pitchFamily="2" charset="-122"/>
                          <a:ea typeface="宋体" panose="02010600030101010101" pitchFamily="2" charset="-122"/>
                          <a:cs typeface="方正小标宋_GBK" charset="0"/>
                          <a:sym typeface="+mn-ea"/>
                        </a:rPr>
                        <a:t>国与国之间的关系是怎样的</a:t>
                      </a:r>
                      <a:endParaRPr lang="zh-CN" altLang="en-US" sz="2400" b="0">
                        <a:solidFill>
                          <a:srgbClr val="000000"/>
                        </a:solidFill>
                        <a:latin typeface="宋体" panose="02010600030101010101" pitchFamily="2" charset="-122"/>
                        <a:ea typeface="宋体" panose="02010600030101010101" pitchFamily="2" charset="-122"/>
                        <a:cs typeface="方正小标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a:solidFill>
                            <a:srgbClr val="000000"/>
                          </a:solidFill>
                          <a:latin typeface="宋体" panose="02010600030101010101" pitchFamily="2" charset="-122"/>
                          <a:ea typeface="宋体" panose="02010600030101010101" pitchFamily="2" charset="-122"/>
                          <a:cs typeface="NEU-BZ-S92" charset="0"/>
                          <a:sym typeface="+mn-ea"/>
                        </a:rPr>
                        <a:t>（</a:t>
                      </a:r>
                      <a:r>
                        <a:rPr lang="en-US" altLang="zh-CN" sz="2400">
                          <a:solidFill>
                            <a:srgbClr val="000000"/>
                          </a:solidFill>
                          <a:latin typeface="宋体" panose="02010600030101010101" pitchFamily="2" charset="-122"/>
                          <a:ea typeface="宋体" panose="02010600030101010101" pitchFamily="2" charset="-122"/>
                          <a:cs typeface="NEU-BZ-S92" charset="0"/>
                          <a:sym typeface="+mn-ea"/>
                        </a:rPr>
                        <a:t>3</a:t>
                      </a:r>
                      <a:r>
                        <a:rPr lang="zh-CN" altLang="en-US" sz="2400">
                          <a:solidFill>
                            <a:srgbClr val="000000"/>
                          </a:solidFill>
                          <a:latin typeface="宋体" panose="02010600030101010101" pitchFamily="2" charset="-122"/>
                          <a:ea typeface="宋体" panose="02010600030101010101" pitchFamily="2" charset="-122"/>
                          <a:cs typeface="NEU-BZ-S92"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国家间既有合作</a:t>
                      </a:r>
                      <a:r>
                        <a:rPr lang="en-US" altLang="zh-CN" sz="2400">
                          <a:solidFill>
                            <a:srgbClr val="000000"/>
                          </a:solidFill>
                          <a:latin typeface="宋体" panose="02010600030101010101" pitchFamily="2" charset="-122"/>
                          <a:ea typeface="宋体" panose="02010600030101010101" pitchFamily="2" charset="-122"/>
                          <a:cs typeface="方正书宋_GBK"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又有竞争。当今世界</a:t>
                      </a:r>
                      <a:r>
                        <a:rPr lang="en-US" altLang="zh-CN" sz="2400">
                          <a:solidFill>
                            <a:srgbClr val="000000"/>
                          </a:solidFill>
                          <a:latin typeface="宋体" panose="02010600030101010101" pitchFamily="2" charset="-122"/>
                          <a:ea typeface="宋体" panose="02010600030101010101" pitchFamily="2" charset="-122"/>
                          <a:cs typeface="方正书宋_GBK"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国际竞争的实质是以经济和科技实力为基础的综合国力的较量</a:t>
                      </a:r>
                      <a:r>
                        <a:rPr lang="en-US" altLang="zh-CN" sz="2400">
                          <a:solidFill>
                            <a:srgbClr val="000000"/>
                          </a:solidFill>
                          <a:latin typeface="宋体" panose="02010600030101010101" pitchFamily="2" charset="-122"/>
                          <a:ea typeface="宋体" panose="02010600030101010101" pitchFamily="2" charset="-122"/>
                          <a:cs typeface="方正书宋_GBK"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每个国家都希望通过自身努力在新一轮国际关系的调整中获得发展机遇。国际竞争需要各方共同遵循一定的国际规则</a:t>
                      </a:r>
                      <a:endParaRPr lang="zh-CN"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800735" y="1482725"/>
          <a:ext cx="10515600" cy="4936999"/>
        </p:xfrm>
        <a:graphic>
          <a:graphicData uri="http://schemas.openxmlformats.org/drawingml/2006/table">
            <a:tbl>
              <a:tblPr firstRow="1" firstCol="1" bandRow="1"/>
              <a:tblGrid>
                <a:gridCol w="1676400"/>
                <a:gridCol w="1918335"/>
                <a:gridCol w="6920865"/>
              </a:tblGrid>
              <a:tr h="454025">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9710">
                <a:tc rowSpan="2">
                  <a:txBody>
                    <a:bodyPr/>
                    <a:lstStyle/>
                    <a:p>
                      <a:pPr>
                        <a:lnSpc>
                          <a:spcPct val="13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考验国与国之间关系的主要因素有哪些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各种矛盾相互交织</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各种力量重新分化组合</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各类冲突事件不断发生</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考验着国与国之间的关系</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整个世界复杂多变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5387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400">
                          <a:solidFill>
                            <a:srgbClr val="000000"/>
                          </a:solidFill>
                          <a:latin typeface="宋体" panose="02010600030101010101" pitchFamily="2" charset="-122"/>
                          <a:ea typeface="宋体" panose="02010600030101010101" pitchFamily="2" charset="-122"/>
                          <a:cs typeface="方正小标宋_GBK" charset="0"/>
                          <a:sym typeface="+mn-ea"/>
                        </a:rPr>
                        <a:t>为什么要构建人类命运共同体</a:t>
                      </a:r>
                      <a:endParaRPr lang="zh-CN" altLang="en-US" sz="2400" b="0">
                        <a:solidFill>
                          <a:srgbClr val="000000"/>
                        </a:solidFill>
                        <a:latin typeface="宋体" panose="02010600030101010101" pitchFamily="2" charset="-122"/>
                        <a:ea typeface="宋体" panose="02010600030101010101" pitchFamily="2" charset="-122"/>
                        <a:cs typeface="方正小标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400">
                          <a:solidFill>
                            <a:srgbClr val="000000"/>
                          </a:solidFill>
                          <a:latin typeface="宋体" panose="02010600030101010101" pitchFamily="2" charset="-122"/>
                          <a:ea typeface="宋体" panose="02010600030101010101" pitchFamily="2" charset="-122"/>
                          <a:cs typeface="NEU-BZ-S92" charset="0"/>
                          <a:sym typeface="+mn-ea"/>
                        </a:rPr>
                        <a:t>（</a:t>
                      </a:r>
                      <a:r>
                        <a:rPr lang="en-US" altLang="zh-CN" sz="2400">
                          <a:solidFill>
                            <a:srgbClr val="000000"/>
                          </a:solidFill>
                          <a:latin typeface="宋体" panose="02010600030101010101" pitchFamily="2" charset="-122"/>
                          <a:ea typeface="宋体" panose="02010600030101010101" pitchFamily="2" charset="-122"/>
                          <a:cs typeface="NEU-BZ-S92" charset="0"/>
                          <a:sym typeface="+mn-ea"/>
                        </a:rPr>
                        <a:t>1</a:t>
                      </a:r>
                      <a:r>
                        <a:rPr lang="zh-CN" altLang="en-US" sz="2400">
                          <a:solidFill>
                            <a:srgbClr val="000000"/>
                          </a:solidFill>
                          <a:latin typeface="宋体" panose="02010600030101010101" pitchFamily="2" charset="-122"/>
                          <a:ea typeface="宋体" panose="02010600030101010101" pitchFamily="2" charset="-122"/>
                          <a:cs typeface="NEU-BZ-S92"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当今世界</a:t>
                      </a:r>
                      <a:r>
                        <a:rPr lang="en-US" altLang="zh-CN" sz="2400">
                          <a:solidFill>
                            <a:srgbClr val="000000"/>
                          </a:solidFill>
                          <a:latin typeface="宋体" panose="02010600030101010101" pitchFamily="2" charset="-122"/>
                          <a:ea typeface="宋体" panose="02010600030101010101" pitchFamily="2" charset="-122"/>
                          <a:cs typeface="方正书宋_GBK"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各国相互联系、相互依存的程度空前加深。人类生活在同一个地球村</a:t>
                      </a:r>
                      <a:r>
                        <a:rPr lang="en-US" altLang="zh-CN" sz="2400">
                          <a:solidFill>
                            <a:srgbClr val="000000"/>
                          </a:solidFill>
                          <a:latin typeface="宋体" panose="02010600030101010101" pitchFamily="2" charset="-122"/>
                          <a:ea typeface="宋体" panose="02010600030101010101" pitchFamily="2" charset="-122"/>
                          <a:cs typeface="方正书宋_GBK"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生活在历史和现实交汇的同一个时空</a:t>
                      </a:r>
                      <a:r>
                        <a:rPr lang="en-US" altLang="zh-CN" sz="2400">
                          <a:solidFill>
                            <a:srgbClr val="000000"/>
                          </a:solidFill>
                          <a:latin typeface="宋体" panose="02010600030101010101" pitchFamily="2" charset="-122"/>
                          <a:ea typeface="宋体" panose="02010600030101010101" pitchFamily="2" charset="-122"/>
                          <a:cs typeface="方正书宋_GBK"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越来越成为你中有我、我中有你的命运共同体</a:t>
                      </a:r>
                    </a:p>
                    <a:p>
                      <a:pPr indent="0">
                        <a:lnSpc>
                          <a:spcPct val="130000"/>
                        </a:lnSpc>
                        <a:buNone/>
                      </a:pPr>
                      <a:r>
                        <a:rPr lang="zh-CN" altLang="en-US" sz="2400">
                          <a:solidFill>
                            <a:srgbClr val="000000"/>
                          </a:solidFill>
                          <a:latin typeface="宋体" panose="02010600030101010101" pitchFamily="2" charset="-122"/>
                          <a:ea typeface="宋体" panose="02010600030101010101" pitchFamily="2" charset="-122"/>
                          <a:cs typeface="NEU-BZ-S92" charset="0"/>
                          <a:sym typeface="+mn-ea"/>
                        </a:rPr>
                        <a:t>（</a:t>
                      </a:r>
                      <a:r>
                        <a:rPr lang="en-US" altLang="zh-CN" sz="2400">
                          <a:solidFill>
                            <a:srgbClr val="000000"/>
                          </a:solidFill>
                          <a:latin typeface="宋体" panose="02010600030101010101" pitchFamily="2" charset="-122"/>
                          <a:ea typeface="宋体" panose="02010600030101010101" pitchFamily="2" charset="-122"/>
                          <a:cs typeface="NEU-BZ-S92" charset="0"/>
                          <a:sym typeface="+mn-ea"/>
                        </a:rPr>
                        <a:t>2</a:t>
                      </a:r>
                      <a:r>
                        <a:rPr lang="zh-CN" altLang="en-US" sz="2400">
                          <a:solidFill>
                            <a:srgbClr val="000000"/>
                          </a:solidFill>
                          <a:latin typeface="宋体" panose="02010600030101010101" pitchFamily="2" charset="-122"/>
                          <a:ea typeface="宋体" panose="02010600030101010101" pitchFamily="2" charset="-122"/>
                          <a:cs typeface="NEU-BZ-S92"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人类面临许多共同挑战</a:t>
                      </a:r>
                      <a:r>
                        <a:rPr lang="en-US" altLang="zh-CN" sz="2400">
                          <a:solidFill>
                            <a:srgbClr val="000000"/>
                          </a:solidFill>
                          <a:latin typeface="宋体" panose="02010600030101010101" pitchFamily="2" charset="-122"/>
                          <a:ea typeface="宋体" panose="02010600030101010101" pitchFamily="2" charset="-122"/>
                          <a:cs typeface="方正书宋_GBK"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需要解决许多全球性问题。例如</a:t>
                      </a:r>
                      <a:r>
                        <a:rPr lang="en-US" altLang="zh-CN" sz="2400">
                          <a:solidFill>
                            <a:srgbClr val="000000"/>
                          </a:solidFill>
                          <a:latin typeface="宋体" panose="02010600030101010101" pitchFamily="2" charset="-122"/>
                          <a:ea typeface="宋体" panose="02010600030101010101" pitchFamily="2" charset="-122"/>
                          <a:cs typeface="方正书宋_GBK" charset="0"/>
                          <a:sym typeface="+mn-ea"/>
                        </a:rPr>
                        <a:t>，</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世界面临的不稳定性、不确定性突</a:t>
                      </a:r>
                      <a:endParaRPr lang="zh-CN" altLang="en-US" sz="2400" b="0">
                        <a:solidFill>
                          <a:srgbClr val="000000"/>
                        </a:solidFill>
                        <a:latin typeface="宋体" panose="02010600030101010101" pitchFamily="2" charset="-122"/>
                        <a:ea typeface="宋体" panose="02010600030101010101" pitchFamily="2" charset="-122"/>
                        <a:cs typeface="方正书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906780" y="1343025"/>
          <a:ext cx="10321290" cy="5232147"/>
        </p:xfrm>
        <a:graphic>
          <a:graphicData uri="http://schemas.openxmlformats.org/drawingml/2006/table">
            <a:tbl>
              <a:tblPr firstRow="1" firstCol="1" bandRow="1"/>
              <a:tblGrid>
                <a:gridCol w="1520825"/>
                <a:gridCol w="1536065"/>
                <a:gridCol w="7264400"/>
              </a:tblGrid>
              <a:tr h="62357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7740">
                <a:tc>
                  <a:txBody>
                    <a:bodyPr/>
                    <a:lstStyle/>
                    <a:p>
                      <a:pPr>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为什么要构建人类命运共同体</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出</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世界经济增长动能不足</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贫富分化日益严重</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地区热点问题此起彼伏</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恐怖主义、网络安全、重大传染性疾病、气候变化等非传统安全威胁持续蔓延。这些问题关系整个人类的生存</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制约人类的发展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成为亟待解决的全球性问题</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没有哪个国家能够独自应对人类面临的各种挑战</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也没有哪个国家能够退回到自我封闭的孤岛。各个国家采取共同行动</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承担共同责任</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构建人类命运共同体</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应成为各国解决全球性问题的必然选择</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050925" y="1746250"/>
          <a:ext cx="10143490" cy="3724912"/>
        </p:xfrm>
        <a:graphic>
          <a:graphicData uri="http://schemas.openxmlformats.org/drawingml/2006/table">
            <a:tbl>
              <a:tblPr firstRow="1" firstCol="1" bandRow="1"/>
              <a:tblGrid>
                <a:gridCol w="1497965"/>
                <a:gridCol w="1069340"/>
                <a:gridCol w="1866265"/>
                <a:gridCol w="2413000"/>
                <a:gridCol w="1326515"/>
                <a:gridCol w="1970405"/>
              </a:tblGrid>
              <a:tr h="702310">
                <a:tc>
                  <a:txBody>
                    <a:bodyPr/>
                    <a:lstStyle/>
                    <a:p>
                      <a:pPr algn="ctr">
                        <a:lnSpc>
                          <a:spcPct val="150000"/>
                        </a:lnSpc>
                        <a:spcAft>
                          <a:spcPts val="0"/>
                        </a:spcAft>
                      </a:pPr>
                      <a:r>
                        <a:rPr lang="zh-CN" sz="2400" dirty="0">
                          <a:solidFill>
                            <a:srgbClr val="000000"/>
                          </a:solidFill>
                          <a:effectLst/>
                          <a:latin typeface="NEU-BZ-S92"/>
                          <a:ea typeface="方正黑体_GBK"/>
                          <a:cs typeface="Times New Roman" panose="02020603050405020304"/>
                        </a:rPr>
                        <a:t>知识点</a:t>
                      </a:r>
                      <a:endParaRPr lang="zh-CN" sz="2400" dirty="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年份</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题号、分值</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考查点</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a:solidFill>
                            <a:srgbClr val="000000"/>
                          </a:solidFill>
                          <a:effectLst/>
                          <a:latin typeface="NEU-BZ-S92"/>
                          <a:ea typeface="方正黑体_GBK"/>
                          <a:cs typeface="Times New Roman" panose="02020603050405020304"/>
                        </a:rPr>
                        <a:t>题型</a:t>
                      </a:r>
                      <a:endParaRPr lang="zh-CN" sz="240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dirty="0">
                          <a:solidFill>
                            <a:srgbClr val="000000"/>
                          </a:solidFill>
                          <a:effectLst/>
                          <a:latin typeface="NEU-BZ-S92"/>
                          <a:ea typeface="方正黑体_GBK"/>
                          <a:cs typeface="Times New Roman" panose="02020603050405020304"/>
                        </a:rPr>
                        <a:t>设问类型</a:t>
                      </a:r>
                      <a:endParaRPr lang="zh-CN" sz="2400" dirty="0">
                        <a:solidFill>
                          <a:srgbClr val="000000"/>
                        </a:solidFill>
                        <a:effectLst/>
                        <a:latin typeface="NEU-BZ-S92"/>
                        <a:ea typeface="方正书宋_GBK"/>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7280">
                <a:tc rowSpan="3">
                  <a:txBody>
                    <a:bodyPr/>
                    <a:lstStyle/>
                    <a:p>
                      <a:pPr marL="0" algn="ctr" defTabSz="914400" rtl="0" eaLnBrk="1" latinLnBrk="0" hangingPunct="1">
                        <a:lnSpc>
                          <a:spcPct val="150000"/>
                        </a:lnSpc>
                        <a:spcAft>
                          <a:spcPts val="0"/>
                        </a:spcAft>
                      </a:pPr>
                      <a:r>
                        <a:rPr lang="zh-CN" sz="2400" kern="1200" dirty="0">
                          <a:solidFill>
                            <a:srgbClr val="FF00FF"/>
                          </a:solidFill>
                          <a:effectLst/>
                          <a:latin typeface="NEU-BZ-S92"/>
                          <a:ea typeface="方正黑体_GBK"/>
                          <a:cs typeface="Times New Roman" panose="02020603050405020304"/>
                        </a:rPr>
                        <a:t>世界舞台，</a:t>
                      </a:r>
                    </a:p>
                    <a:p>
                      <a:pPr marL="0" algn="ctr" defTabSz="914400" rtl="0" eaLnBrk="1" latinLnBrk="0" hangingPunct="1">
                        <a:lnSpc>
                          <a:spcPct val="150000"/>
                        </a:lnSpc>
                        <a:spcAft>
                          <a:spcPts val="0"/>
                        </a:spcAft>
                      </a:pPr>
                      <a:r>
                        <a:rPr lang="zh-CN" sz="2400" kern="1200" dirty="0">
                          <a:solidFill>
                            <a:srgbClr val="FF00FF"/>
                          </a:solidFill>
                          <a:effectLst/>
                          <a:latin typeface="NEU-BZ-S92"/>
                          <a:ea typeface="方正黑体_GBK"/>
                          <a:cs typeface="Times New Roman" panose="02020603050405020304"/>
                        </a:rPr>
                        <a:t>中国担当</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2018</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10</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中国国际地位与作用、对外开放</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选择题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说明类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8040">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2016</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30</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6</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中国担当</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综合题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意义类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3875">
                <a:tc vMerge="1">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2015</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30</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4</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6</a:t>
                      </a:r>
                      <a:r>
                        <a:rPr lang="zh-CN" altLang="en-US" sz="2400" b="0">
                          <a:solidFill>
                            <a:srgbClr val="000000"/>
                          </a:solidFill>
                          <a:latin typeface="宋体" panose="02010600030101010101" pitchFamily="2" charset="-122"/>
                          <a:ea typeface="宋体" panose="02010600030101010101" pitchFamily="2" charset="-122"/>
                          <a:cs typeface="方正书宋_GBK" charset="0"/>
                        </a:rPr>
                        <a:t>分</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经济全球化、中国与世界的关系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综合题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原因类、关系类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872490" y="1470660"/>
          <a:ext cx="10321290" cy="5012691"/>
        </p:xfrm>
        <a:graphic>
          <a:graphicData uri="http://schemas.openxmlformats.org/drawingml/2006/table">
            <a:tbl>
              <a:tblPr firstRow="1" firstCol="1" bandRow="1"/>
              <a:tblGrid>
                <a:gridCol w="1520825"/>
                <a:gridCol w="1290955"/>
                <a:gridCol w="7509510"/>
              </a:tblGrid>
              <a:tr h="62357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7740">
                <a:tc>
                  <a:txBody>
                    <a:bodyPr/>
                    <a:lstStyle/>
                    <a:p>
                      <a:pPr>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怎样构建人类命运共同体</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构建人类命运共同体</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各国要努力扩大利益的交汇点</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谋求开放创新、包容互惠的发展前景。面对全球性挑战</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各国应坚持对话协商</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建设一个持久和平的世界</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坚持共建共享</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建设一个普遍安全的世界</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坚持合作共赢</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建设一个共同繁荣的世界</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坚持交流互鉴</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建设一个开放包容的世界</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坚持绿色低碳</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建设一个清洁美丽的世界</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需要各国人民间的相互信任、守望相助和共同担当</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807720" y="1508760"/>
          <a:ext cx="10332085" cy="4154170"/>
        </p:xfrm>
        <a:graphic>
          <a:graphicData uri="http://schemas.openxmlformats.org/drawingml/2006/table">
            <a:tbl>
              <a:tblPr firstRow="1" firstCol="1" bandRow="1"/>
              <a:tblGrid>
                <a:gridCol w="1522730"/>
                <a:gridCol w="1731645"/>
                <a:gridCol w="7077710"/>
              </a:tblGrid>
              <a:tr h="48641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9810">
                <a:tc>
                  <a:txBody>
                    <a:bodyPr/>
                    <a:lstStyle/>
                    <a:p>
                      <a:pPr>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p>
                    <a:p>
                      <a:pPr>
                        <a:lnSpc>
                          <a:spcPct val="130000"/>
                        </a:lnSpc>
                        <a:spcAft>
                          <a:spcPts val="0"/>
                        </a:spcAft>
                      </a:pP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构建人类命运共同体对我们的要求有哪些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我们要把构建人类命运共同体的理念同实际行动联系起来</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既要放眼全球</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关注世界的发展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关注人类的命运</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又要心系祖国</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在实现中国梦的生动实践中放飞青春梦想</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在为人民利益的不懈奋斗中书写人生华章</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840105" y="1677670"/>
          <a:ext cx="10321290" cy="4102100"/>
        </p:xfrm>
        <a:graphic>
          <a:graphicData uri="http://schemas.openxmlformats.org/drawingml/2006/table">
            <a:tbl>
              <a:tblPr firstRow="1" firstCol="1" bandRow="1"/>
              <a:tblGrid>
                <a:gridCol w="1520825"/>
                <a:gridCol w="1730375"/>
                <a:gridCol w="7070090"/>
              </a:tblGrid>
              <a:tr h="454025">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7740">
                <a:tc>
                  <a:txBody>
                    <a:bodyPr/>
                    <a:lstStyle/>
                    <a:p>
                      <a:pPr>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p>
                    <a:p>
                      <a:pPr>
                        <a:lnSpc>
                          <a:spcPct val="130000"/>
                        </a:lnSpc>
                        <a:spcAft>
                          <a:spcPts val="0"/>
                        </a:spcAft>
                      </a:pP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人类命运共同体理念提出的意义有哪些</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中国首倡的构建人类命运共同体理念</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充分表达了人类追求和平与发展的愿望</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为解决人类面临的共同问题提供了宝贵思路</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也为人类未来发展提出了具有重要价值的构想</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为人类共同美好的未来指明了方向。这一理念被写入多个联合国决议</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得到了国际社会的广泛认同</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894080" y="1450975"/>
          <a:ext cx="10443210" cy="4983482"/>
        </p:xfrm>
        <a:graphic>
          <a:graphicData uri="http://schemas.openxmlformats.org/drawingml/2006/table">
            <a:tbl>
              <a:tblPr firstRow="1" firstCol="1" bandRow="1"/>
              <a:tblGrid>
                <a:gridCol w="1732915"/>
                <a:gridCol w="1538605"/>
                <a:gridCol w="7171690"/>
              </a:tblGrid>
              <a:tr h="59436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55825">
                <a:tc>
                  <a:txBody>
                    <a:bodyPr/>
                    <a:lstStyle/>
                    <a:p>
                      <a:pPr>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●知道时代的主题是和平与发展</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为什么要关心人类命运</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关怀生命、尊重生命的价值</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能够让我们不仅善待自己</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而且把关切的目光投向世界</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关注他人的命运</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把他人看成同我们一样的人</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理解他人的痛苦与快乐</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看到生命中共同的渴望</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增进包容与合作</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4560">
                <a:tc>
                  <a:txBody>
                    <a:bodyPr/>
                    <a:lstStyle/>
                    <a:p>
                      <a:pPr>
                        <a:lnSpc>
                          <a:spcPct val="130000"/>
                        </a:lnSpc>
                        <a:spcAft>
                          <a:spcPts val="0"/>
                        </a:spcAft>
                        <a:buNone/>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●了解经济全球化的发展趋势</a:t>
                      </a:r>
                      <a:endParaRPr lang="zh-CN" altLang="en-US"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当今世界的特征及其表现是什么</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（1）这是一个开放的世界。国家间相互开放的程度不断加深，在政治、经济、文化各领域的开放范围也在不断扩展。封锁、孤立、以邻为壑的现象尽管仍然存在，但已不是主流</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904875" y="1580515"/>
          <a:ext cx="10321290" cy="4434841"/>
        </p:xfrm>
        <a:graphic>
          <a:graphicData uri="http://schemas.openxmlformats.org/drawingml/2006/table">
            <a:tbl>
              <a:tblPr firstRow="1" firstCol="1" bandRow="1"/>
              <a:tblGrid>
                <a:gridCol w="1747520"/>
                <a:gridCol w="1406525"/>
                <a:gridCol w="7167245"/>
              </a:tblGrid>
              <a:tr h="432435">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0480">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●了解经济全球化的发展趋势</a:t>
                      </a:r>
                    </a:p>
                    <a:p>
                      <a:pPr>
                        <a:lnSpc>
                          <a:spcPct val="130000"/>
                        </a:lnSpc>
                        <a:spcAft>
                          <a:spcPts val="0"/>
                        </a:spcAft>
                      </a:pP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当今世界的特征及其表现是什么</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这是一个发展的世界。新技术、新经济、新业态不断涌现并蓬勃发展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世界正经历着新一轮大发展大变革大调整。与此同时</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贫富差距、发展不平衡等问题依然困扰着人类社会</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这是一个紧密联系的世界。现代交通、通信、贸易把全球各地的国家、人们联系在一起</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彼此影响</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休戚相关</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710565" y="1343025"/>
          <a:ext cx="10710545" cy="5202937"/>
        </p:xfrm>
        <a:graphic>
          <a:graphicData uri="http://schemas.openxmlformats.org/drawingml/2006/table">
            <a:tbl>
              <a:tblPr firstRow="1" firstCol="1" bandRow="1"/>
              <a:tblGrid>
                <a:gridCol w="1577975"/>
                <a:gridCol w="1360170"/>
                <a:gridCol w="7772400"/>
              </a:tblGrid>
              <a:tr h="59436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0480">
                <a:tc>
                  <a:txBody>
                    <a:bodyPr/>
                    <a:lstStyle/>
                    <a:p>
                      <a:pPr>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●了解经济全球化的发展趋势</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经济全球化的表现有哪些</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商品生产在全球范围内完成</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是经济全球化的重要表现。在经济全球化时代</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各国利用自己的优势参与生产过程</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共同完成商品生产。这能够充分发挥生产者各自的优势</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提高产品质量</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降低成本</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商品贸易在全球范围内进行</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也是经济全球化的重要表现。一方面</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生产者可以借助各种手段和渠道把商品销售到世界各地</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在更广阔的空间进行经营活动</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另一方面</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各地消费者可以买到来自世界各地的物美价廉、品种丰富的商品</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861695" y="1591310"/>
          <a:ext cx="10321290" cy="4434840"/>
        </p:xfrm>
        <a:graphic>
          <a:graphicData uri="http://schemas.openxmlformats.org/drawingml/2006/table">
            <a:tbl>
              <a:tblPr firstRow="1" firstCol="1" bandRow="1"/>
              <a:tblGrid>
                <a:gridCol w="1520825"/>
                <a:gridCol w="1497965"/>
                <a:gridCol w="7302500"/>
              </a:tblGrid>
              <a:tr h="471805">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0480">
                <a:tc>
                  <a:txBody>
                    <a:bodyPr/>
                    <a:lstStyle/>
                    <a:p>
                      <a:pPr>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●了解经济全球化的发展趋势</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经济全球化的影响有哪些</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积极影响</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①</a:t>
                      </a:r>
                      <a:r>
                        <a:rPr lang="zh-CN" altLang="en-US" sz="2400" b="0">
                          <a:solidFill>
                            <a:srgbClr val="000000"/>
                          </a:solidFill>
                          <a:latin typeface="宋体" panose="02010600030101010101" pitchFamily="2" charset="-122"/>
                          <a:ea typeface="宋体" panose="02010600030101010101" pitchFamily="2" charset="-122"/>
                          <a:cs typeface="方正书宋_GBK" charset="0"/>
                        </a:rPr>
                        <a:t>经济全球化促进商品、资本和劳动力在全球流动</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有利于在世界范围内配置资源</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促进资源利用更加合理有效</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②</a:t>
                      </a:r>
                      <a:r>
                        <a:rPr lang="zh-CN" altLang="en-US" sz="2400" b="0">
                          <a:solidFill>
                            <a:srgbClr val="000000"/>
                          </a:solidFill>
                          <a:latin typeface="宋体" panose="02010600030101010101" pitchFamily="2" charset="-122"/>
                          <a:ea typeface="宋体" panose="02010600030101010101" pitchFamily="2" charset="-122"/>
                          <a:cs typeface="方正书宋_GBK" charset="0"/>
                        </a:rPr>
                        <a:t>经济全球化也使各国经济相互联系、相互依赖的程度不断加深</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③</a:t>
                      </a:r>
                      <a:r>
                        <a:rPr lang="zh-CN" altLang="en-US" sz="2400" b="0">
                          <a:solidFill>
                            <a:srgbClr val="000000"/>
                          </a:solidFill>
                          <a:latin typeface="宋体" panose="02010600030101010101" pitchFamily="2" charset="-122"/>
                          <a:ea typeface="宋体" panose="02010600030101010101" pitchFamily="2" charset="-122"/>
                          <a:cs typeface="方正书宋_GBK" charset="0"/>
                        </a:rPr>
                        <a:t>经济全球化为经济发展提供了新的机会</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消极影响</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使风险与危机跨国界传递</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902970" y="1611630"/>
          <a:ext cx="10321290" cy="4110990"/>
        </p:xfrm>
        <a:graphic>
          <a:graphicData uri="http://schemas.openxmlformats.org/drawingml/2006/table">
            <a:tbl>
              <a:tblPr firstRow="1" firstCol="1" bandRow="1"/>
              <a:tblGrid>
                <a:gridCol w="1520825"/>
                <a:gridCol w="1605915"/>
                <a:gridCol w="7194550"/>
              </a:tblGrid>
              <a:tr h="594360">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6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16630">
                <a:tc>
                  <a:txBody>
                    <a:bodyPr/>
                    <a:lstStyle/>
                    <a:p>
                      <a:pPr>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●了解经济全球化的发展趋势</a:t>
                      </a:r>
                      <a:endParaRPr lang="zh-CN" sz="2400" dirty="0">
                        <a:solidFill>
                          <a:srgbClr val="000000"/>
                        </a:solidFill>
                        <a:effectLst/>
                        <a:latin typeface="NEU-BZ-S92"/>
                        <a:ea typeface="方正书宋_GBK"/>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如何面对经济全球化</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面对经济全球化</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我们要顺应历史潮流</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保持积极、开放的心态</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主动参与竞争</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要居安思危</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增强风险意识</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注重国家经济安全</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为应对各种困难和挑战做好充分准备</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
        <p:nvSpPr>
          <p:cNvPr id="100" name="文本框 99"/>
          <p:cNvSpPr txBox="1"/>
          <p:nvPr/>
        </p:nvSpPr>
        <p:spPr>
          <a:xfrm>
            <a:off x="845185" y="2137410"/>
            <a:ext cx="10385425" cy="3969385"/>
          </a:xfrm>
          <a:prstGeom prst="rect">
            <a:avLst/>
          </a:prstGeom>
          <a:noFill/>
          <a:ln w="9525">
            <a:noFill/>
          </a:ln>
        </p:spPr>
        <p:txBody>
          <a:bodyPr wrap="square">
            <a:spAutoFit/>
          </a:bodyPr>
          <a:lstStyle/>
          <a:p>
            <a:pPr indent="0">
              <a:lnSpc>
                <a:spcPct val="150000"/>
              </a:lnSpc>
              <a:spcBef>
                <a:spcPts val="0"/>
              </a:spcBef>
              <a:spcAft>
                <a:spcPts val="0"/>
              </a:spcAft>
            </a:pPr>
            <a:r>
              <a:rPr lang="zh-CN" altLang="en-US"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中考目标要求：</a:t>
            </a:r>
            <a:endParaRPr lang="en-US" altLang="zh-CN" sz="2400" b="1"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indent="0">
              <a:lnSpc>
                <a:spcPct val="150000"/>
              </a:lnSpc>
              <a:spcAft>
                <a:spcPts val="0"/>
              </a:spcAft>
            </a:pPr>
            <a:r>
              <a:rPr lang="zh-CN" sz="2400" dirty="0">
                <a:solidFill>
                  <a:srgbClr val="000000"/>
                </a:solidFill>
                <a:latin typeface="宋体" panose="02010600030101010101" pitchFamily="2" charset="-122"/>
                <a:ea typeface="宋体" panose="02010600030101010101" pitchFamily="2" charset="-122"/>
                <a:cs typeface="Times New Roman" panose="02020603050405020304"/>
              </a:rPr>
              <a:t>1.认识中国在世界政治、经济、文化等多领域日益发挥着重要影响，成为促进世界和平与发展的重要力量</a:t>
            </a:r>
            <a:r>
              <a:rPr lang="zh-CN" altLang="zh-CN" sz="2400" dirty="0">
                <a:solidFill>
                  <a:srgbClr val="FF00FF"/>
                </a:solidFill>
                <a:latin typeface="宋体" panose="02010600030101010101" pitchFamily="2" charset="-122"/>
                <a:ea typeface="宋体" panose="02010600030101010101" pitchFamily="2" charset="-122"/>
                <a:cs typeface="Times New Roman" panose="02020603050405020304"/>
              </a:rPr>
              <a:t>　　☞</a:t>
            </a:r>
            <a:r>
              <a:rPr lang="zh-CN" altLang="zh-CN" sz="2400" dirty="0">
                <a:solidFill>
                  <a:srgbClr val="000000"/>
                </a:solidFill>
                <a:latin typeface="宋体" panose="02010600030101010101" pitchFamily="2" charset="-122"/>
                <a:ea typeface="宋体" panose="02010600030101010101" pitchFamily="2" charset="-122"/>
                <a:cs typeface="Times New Roman" panose="02020603050405020304"/>
              </a:rPr>
              <a:t>统编教材九下第三课、第四课</a:t>
            </a:r>
          </a:p>
          <a:p>
            <a:pPr indent="0">
              <a:lnSpc>
                <a:spcPct val="150000"/>
              </a:lnSpc>
              <a:spcAft>
                <a:spcPts val="0"/>
              </a:spcAft>
            </a:pPr>
            <a:r>
              <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2.知道我国坚持走和平发展道路，奉行互利共赢的开放战略，树立负责任的大国形象</a:t>
            </a:r>
            <a:r>
              <a:rPr lang="zh-CN" altLang="zh-CN" sz="2400" dirty="0">
                <a:solidFill>
                  <a:srgbClr val="FF00FF"/>
                </a:solidFill>
                <a:latin typeface="宋体" panose="02010600030101010101" pitchFamily="2" charset="-122"/>
                <a:ea typeface="宋体" panose="02010600030101010101" pitchFamily="2" charset="-122"/>
                <a:cs typeface="Times New Roman" panose="02020603050405020304"/>
                <a:sym typeface="+mn-ea"/>
              </a:rPr>
              <a:t>　　</a:t>
            </a:r>
            <a:endParaRPr lang="zh-CN" altLang="zh-CN" sz="2400" dirty="0">
              <a:solidFill>
                <a:srgbClr val="000000"/>
              </a:solidFill>
              <a:latin typeface="宋体" panose="02010600030101010101" pitchFamily="2" charset="-122"/>
              <a:ea typeface="宋体" panose="02010600030101010101" pitchFamily="2" charset="-122"/>
              <a:cs typeface="Times New Roman" panose="02020603050405020304"/>
              <a:sym typeface="+mn-ea"/>
            </a:endParaRPr>
          </a:p>
          <a:p>
            <a:pPr indent="0">
              <a:lnSpc>
                <a:spcPct val="150000"/>
              </a:lnSpc>
              <a:spcAft>
                <a:spcPts val="0"/>
              </a:spcAft>
            </a:pPr>
            <a:r>
              <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3.懂得中国的发展离不开世界，世界的繁荣也离不开中国，树立全球观念</a:t>
            </a:r>
            <a:r>
              <a:rPr lang="zh-CN" altLang="zh-CN" sz="2400" dirty="0">
                <a:solidFill>
                  <a:srgbClr val="FF00FF"/>
                </a:solidFill>
                <a:latin typeface="宋体" panose="02010600030101010101" pitchFamily="2" charset="-122"/>
                <a:ea typeface="宋体" panose="02010600030101010101" pitchFamily="2" charset="-122"/>
                <a:cs typeface="Times New Roman" panose="02020603050405020304"/>
                <a:sym typeface="+mn-ea"/>
              </a:rPr>
              <a:t>　　☞</a:t>
            </a:r>
            <a:r>
              <a:rPr lang="zh-CN" altLang="zh-CN" sz="2400" dirty="0">
                <a:solidFill>
                  <a:srgbClr val="000000"/>
                </a:solidFill>
                <a:latin typeface="宋体" panose="02010600030101010101" pitchFamily="2" charset="-122"/>
                <a:ea typeface="宋体" panose="02010600030101010101" pitchFamily="2" charset="-122"/>
                <a:cs typeface="Times New Roman" panose="02020603050405020304"/>
                <a:sym typeface="+mn-ea"/>
              </a:rPr>
              <a:t>统编教材九下第四课、第五课</a:t>
            </a:r>
            <a:endParaRPr lang="en-US" altLang="zh-CN" sz="2400"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11" name="组合 10"/>
          <p:cNvGrpSpPr/>
          <p:nvPr/>
        </p:nvGrpSpPr>
        <p:grpSpPr>
          <a:xfrm>
            <a:off x="580539" y="1363773"/>
            <a:ext cx="11068686" cy="627895"/>
            <a:chOff x="1034884" y="629878"/>
            <a:chExt cx="10051952" cy="627895"/>
          </a:xfrm>
        </p:grpSpPr>
        <p:sp>
          <p:nvSpPr>
            <p:cNvPr id="12" name="圆角矩形 6">
              <a:hlinkClick r:id="rId5" action="ppaction://hlinksldjump"/>
            </p:cNvPr>
            <p:cNvSpPr/>
            <p:nvPr>
              <p:custDataLst>
                <p:tags r:id="rId1"/>
              </p:custDataLst>
            </p:nvPr>
          </p:nvSpPr>
          <p:spPr>
            <a:xfrm flipH="1">
              <a:off x="2642643" y="664168"/>
              <a:ext cx="8444193" cy="580390"/>
            </a:xfrm>
            <a:prstGeom prst="snip1Rect">
              <a:avLst/>
            </a:prstGeom>
            <a:noFill/>
            <a:ln>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l" fontAlgn="auto"/>
              <a:r>
                <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rPr>
                <a:t>中国担当</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strike="noStrike" noProof="1" smtClean="0">
                  <a:solidFill>
                    <a:schemeClr val="bg1"/>
                  </a:solidFill>
                </a:rPr>
                <a:t>知识点</a:t>
              </a:r>
              <a:r>
                <a:rPr lang="en-US" altLang="zh-CN" sz="2800" b="1" strike="noStrike" noProof="1" smtClean="0">
                  <a:solidFill>
                    <a:schemeClr val="bg1"/>
                  </a:solidFill>
                </a:rPr>
                <a:t>2</a:t>
              </a:r>
              <a:endParaRPr lang="zh-CN" altLang="en-US" sz="2800" b="1" strike="noStrike" noProof="1">
                <a:solidFill>
                  <a:schemeClr val="bg1"/>
                </a:solidFill>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prstClr val="white"/>
                </a:solidFill>
              </a:endParaRPr>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2" name="表格 1"/>
          <p:cNvGraphicFramePr>
            <a:graphicFrameLocks noGrp="1"/>
          </p:cNvGraphicFramePr>
          <p:nvPr/>
        </p:nvGraphicFramePr>
        <p:xfrm>
          <a:off x="737588" y="1390958"/>
          <a:ext cx="10802620" cy="5157217"/>
        </p:xfrm>
        <a:graphic>
          <a:graphicData uri="http://schemas.openxmlformats.org/drawingml/2006/table">
            <a:tbl>
              <a:tblPr firstRow="1" firstCol="1" bandRow="1"/>
              <a:tblGrid>
                <a:gridCol w="1772285"/>
                <a:gridCol w="1079500"/>
                <a:gridCol w="7950835"/>
              </a:tblGrid>
              <a:tr h="462915">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0306">
                <a:tc>
                  <a:txBody>
                    <a:bodyPr/>
                    <a:lstStyle/>
                    <a:p>
                      <a:pPr>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rPr>
                        <a:t>●认识中国在世界政治、经济、文化等多领域日益发挥着重要影响，成为促进世界和平与发展的重要力量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在国际事务中，中国有哪些担当</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sz="2400" b="0">
                          <a:solidFill>
                            <a:srgbClr val="000000"/>
                          </a:solidFill>
                          <a:latin typeface="宋体" panose="02010600030101010101" pitchFamily="2" charset="-122"/>
                          <a:ea typeface="宋体" panose="02010600030101010101" pitchFamily="2" charset="-122"/>
                        </a:rPr>
                        <a:t>面对各种区域性和全球性的危机与难题，中国不推诿、不逃避，也不依赖他人，积极主动地承担起相应的责任</a:t>
                      </a:r>
                    </a:p>
                    <a:p>
                      <a:pPr indent="0">
                        <a:lnSpc>
                          <a:spcPct val="140000"/>
                        </a:lnSpc>
                        <a:buNone/>
                      </a:pP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1</a:t>
                      </a: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中国积极参与全球治理体系建设和改革，在有关世界和平与发展的各个领域积极采取行动</a:t>
                      </a:r>
                    </a:p>
                    <a:p>
                      <a:pPr indent="0">
                        <a:lnSpc>
                          <a:spcPct val="140000"/>
                        </a:lnSpc>
                        <a:buNone/>
                      </a:pP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2</a:t>
                      </a: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作为世界上最大的发展中国家，中国用有限的资源，在较短的时间内实现本国经济的快速发展，稳定解决了世界上约五分之一人口的温饱问题，让7亿多人口摆脱贫困，这是对世界发展的重大贡献。</a:t>
                      </a: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但中国仍处于并将长期处于社会主义初级阶段的基本国情没有变，这需要我们全面深化</a:t>
                      </a:r>
                      <a:endParaRPr sz="2400" b="0">
                        <a:solidFill>
                          <a:srgbClr val="000000"/>
                        </a:solidFill>
                        <a:latin typeface="宋体" panose="02010600030101010101" pitchFamily="2" charset="-122"/>
                        <a:ea typeface="宋体" panose="02010600030101010101" pitchFamily="2" charset="-122"/>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2820" y="1267460"/>
            <a:ext cx="9963150" cy="5815965"/>
          </a:xfrm>
          <a:prstGeom prst="rect">
            <a:avLst/>
          </a:prstGeom>
        </p:spPr>
        <p:txBody>
          <a:bodyPr wrap="square">
            <a:spAutoFit/>
          </a:bodyPr>
          <a:lstStyle/>
          <a:p>
            <a:r>
              <a:rPr lang="en-US" altLang="zh-CN" sz="2400" b="1" dirty="0" smtClean="0"/>
              <a:t>【</a:t>
            </a:r>
            <a:r>
              <a:rPr lang="zh-CN" altLang="en-US" sz="2400" b="1" dirty="0"/>
              <a:t>备考建议</a:t>
            </a:r>
            <a:r>
              <a:rPr lang="en-US" altLang="zh-CN" sz="2400" b="1" dirty="0"/>
              <a:t>】</a:t>
            </a:r>
          </a:p>
          <a:p>
            <a:pPr>
              <a:lnSpc>
                <a:spcPct val="150000"/>
              </a:lnSpc>
            </a:pPr>
            <a:r>
              <a:rPr sz="2400" dirty="0">
                <a:latin typeface="宋体" panose="02010600030101010101" pitchFamily="2" charset="-122"/>
                <a:ea typeface="宋体" panose="02010600030101010101" pitchFamily="2" charset="-122"/>
              </a:rPr>
              <a:t>1.复习该部分内容要把握几个要点：第一，当今时代的主题，经济全球化趋势的进一步增强；第二，中国国际地位的提高和在世界上的作用及形象；第三，树立全球观念，增强民族自豪感，学会从世界的角度看问题，培养面向世界的眼光。在复习时要体会到，第一点和第三点是密切联系的，第二点中的地位、作用、形象是密切联系的一个整体。</a:t>
            </a:r>
          </a:p>
          <a:p>
            <a:pPr>
              <a:lnSpc>
                <a:spcPct val="150000"/>
              </a:lnSpc>
            </a:pPr>
            <a:r>
              <a:rPr sz="2400" dirty="0">
                <a:latin typeface="宋体" panose="02010600030101010101" pitchFamily="2" charset="-122"/>
                <a:ea typeface="宋体" panose="02010600030101010101" pitchFamily="2" charset="-122"/>
              </a:rPr>
              <a:t>2.从事例中得出认识、由事例印证观点、用观点分析说明事例是把握这部分内容的基本方法，也是中考考题的基本思路，要结合例题及其他练习题仔细体会。例如，能够体现经济全球化的现象、表现，能够表明中国国际地位、作用、影响力的事例。</a:t>
            </a:r>
          </a:p>
          <a:p>
            <a:endParaRPr lang="zh-CN" altLang="en-US" sz="24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3" name="表格 2"/>
          <p:cNvGraphicFramePr>
            <a:graphicFrameLocks noGrp="1"/>
          </p:cNvGraphicFramePr>
          <p:nvPr/>
        </p:nvGraphicFramePr>
        <p:xfrm>
          <a:off x="846173" y="1427153"/>
          <a:ext cx="10533578" cy="4954271"/>
        </p:xfrm>
        <a:graphic>
          <a:graphicData uri="http://schemas.openxmlformats.org/drawingml/2006/table">
            <a:tbl>
              <a:tblPr firstRow="1" firstCol="1" bandRow="1"/>
              <a:tblGrid>
                <a:gridCol w="2120265"/>
                <a:gridCol w="1560195"/>
                <a:gridCol w="6853118"/>
              </a:tblGrid>
              <a:tr h="39243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46935">
                <a:tc rowSpan="2">
                  <a:txBody>
                    <a:bodyPr/>
                    <a:lstStyle/>
                    <a:p>
                      <a:pPr>
                        <a:lnSpc>
                          <a:spcPct val="13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●认识中国在世界政治、经济、文化等多领域日益发挥着重要影响，成为促进世界和平与发展的重要力量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在国际事务中，中国有哪些担当</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400">
                          <a:solidFill>
                            <a:srgbClr val="000000"/>
                          </a:solidFill>
                          <a:latin typeface="宋体" panose="02010600030101010101" pitchFamily="2" charset="-122"/>
                          <a:ea typeface="宋体" panose="02010600030101010101" pitchFamily="2" charset="-122"/>
                          <a:cs typeface="方正书宋_GBK" charset="0"/>
                          <a:sym typeface="+mn-ea"/>
                        </a:rPr>
                        <a:t>改革，</a:t>
                      </a:r>
                      <a:r>
                        <a:rPr lang="zh-CN" altLang="en-US" sz="2400" b="0">
                          <a:solidFill>
                            <a:srgbClr val="000000"/>
                          </a:solidFill>
                          <a:latin typeface="宋体" panose="02010600030101010101" pitchFamily="2" charset="-122"/>
                          <a:ea typeface="宋体" panose="02010600030101010101" pitchFamily="2" charset="-122"/>
                          <a:cs typeface="方正书宋_GBK" charset="0"/>
                        </a:rPr>
                        <a:t>统筹国际国内两个大局，走和平发展道路，奉行互利共赢的开放战略</a:t>
                      </a:r>
                    </a:p>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（3）中国努力提高自身在国际上的影响力、感召力和塑造力，致力于成为世界和平的建设者、全球发展的贡献者、国际秩序的维护者</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2819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中国对世界的影响表现在哪些方面</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（1）文化上：中国文化对世界的影响越来越大。在中国与其他国家的深度互动中，外国人有更多的机会、更强烈的意愿，接触、体验和认识中国文化，感受中国文化的魅力，接受中国文化的熏陶</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graphicFrame>
        <p:nvGraphicFramePr>
          <p:cNvPr id="3" name="表格 2"/>
          <p:cNvGraphicFramePr>
            <a:graphicFrameLocks noGrp="1"/>
          </p:cNvGraphicFramePr>
          <p:nvPr/>
        </p:nvGraphicFramePr>
        <p:xfrm>
          <a:off x="825853" y="1376353"/>
          <a:ext cx="10533578" cy="5179060"/>
        </p:xfrm>
        <a:graphic>
          <a:graphicData uri="http://schemas.openxmlformats.org/drawingml/2006/table">
            <a:tbl>
              <a:tblPr firstRow="1" firstCol="1" bandRow="1"/>
              <a:tblGrid>
                <a:gridCol w="1918335"/>
                <a:gridCol w="1119505"/>
                <a:gridCol w="7495738"/>
              </a:tblGrid>
              <a:tr h="24511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0420">
                <a:tc>
                  <a:txBody>
                    <a:bodyPr/>
                    <a:lstStyle/>
                    <a:p>
                      <a:pPr>
                        <a:lnSpc>
                          <a:spcPct val="14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rPr>
                        <a:t>●认识中国在世界政治、经济、文化等多领域日益发挥着重要影响，成为促进世界和平与发展的重要力量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中国对世界的影响表现在哪些方面</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经济上</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中国正为世界经济增长注入新的活力。中国经济的迅速发展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使中国日益成为世界经济发展的引擎与稳定器</a:t>
                      </a:r>
                    </a:p>
                    <a:p>
                      <a:pPr indent="0">
                        <a:lnSpc>
                          <a:spcPct val="14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政治上</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中国是世界格局中的重要力量</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正以新的发展理念、务实的行动推动着构建人类命运共同体的伟大进程。中国关于构建全球治理体系的探索与实践</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为人类思考与建设未来提供了新的路径</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得到广泛认同</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越来越多的国家参与其中</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共同行动</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这将对世界的和平与发展产生深远的影响</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92480" y="1376045"/>
          <a:ext cx="10640695" cy="5175505"/>
        </p:xfrm>
        <a:graphic>
          <a:graphicData uri="http://schemas.openxmlformats.org/drawingml/2006/table">
            <a:tbl>
              <a:tblPr firstRow="1" firstCol="1" bandRow="1"/>
              <a:tblGrid>
                <a:gridCol w="1720215"/>
                <a:gridCol w="1163320"/>
                <a:gridCol w="7757160"/>
              </a:tblGrid>
              <a:tr h="48387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nSpc>
                          <a:spcPct val="12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●认识中国在世界政治、经济、文化等多领域日益发挥着重要影响，成为促进世界和平与发展的重要力量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中国怎样贡献了“中国智慧”</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20000"/>
                        </a:lnSpc>
                        <a:buNone/>
                      </a:pPr>
                      <a:r>
                        <a:rPr lang="zh-CN" altLang="en-US" sz="2300" b="0">
                          <a:solidFill>
                            <a:srgbClr val="000000"/>
                          </a:solidFill>
                          <a:latin typeface="宋体" panose="02010600030101010101" pitchFamily="2" charset="-122"/>
                          <a:ea typeface="宋体" panose="02010600030101010101" pitchFamily="2" charset="-122"/>
                          <a:cs typeface="NEU-BZ-S92" charset="0"/>
                        </a:rPr>
                        <a:t>（</a:t>
                      </a:r>
                      <a:r>
                        <a:rPr lang="en-US" altLang="zh-CN" sz="2300" b="0">
                          <a:solidFill>
                            <a:srgbClr val="000000"/>
                          </a:solidFill>
                          <a:latin typeface="宋体" panose="02010600030101010101" pitchFamily="2" charset="-122"/>
                          <a:ea typeface="宋体" panose="02010600030101010101" pitchFamily="2" charset="-122"/>
                          <a:cs typeface="NEU-BZ-S92" charset="0"/>
                        </a:rPr>
                        <a:t>1</a:t>
                      </a:r>
                      <a:r>
                        <a:rPr lang="zh-CN" altLang="en-US" sz="2300" b="0">
                          <a:solidFill>
                            <a:srgbClr val="000000"/>
                          </a:solidFill>
                          <a:latin typeface="宋体" panose="02010600030101010101" pitchFamily="2" charset="-122"/>
                          <a:ea typeface="宋体" panose="02010600030101010101" pitchFamily="2" charset="-122"/>
                          <a:cs typeface="NEU-BZ-S92"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中国着眼于时代发展大势</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遵循共商共建共享原则</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为全球治理提出中国方案</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贡献中国智慧</a:t>
                      </a:r>
                    </a:p>
                    <a:p>
                      <a:pPr indent="0">
                        <a:lnSpc>
                          <a:spcPct val="120000"/>
                        </a:lnSpc>
                        <a:buNone/>
                      </a:pPr>
                      <a:r>
                        <a:rPr lang="zh-CN" altLang="en-US" sz="2300" b="0">
                          <a:solidFill>
                            <a:srgbClr val="000000"/>
                          </a:solidFill>
                          <a:latin typeface="宋体" panose="02010600030101010101" pitchFamily="2" charset="-122"/>
                          <a:ea typeface="宋体" panose="02010600030101010101" pitchFamily="2" charset="-122"/>
                          <a:cs typeface="NEU-BZ-S92" charset="0"/>
                        </a:rPr>
                        <a:t>（</a:t>
                      </a:r>
                      <a:r>
                        <a:rPr lang="en-US" altLang="zh-CN" sz="2300" b="0">
                          <a:solidFill>
                            <a:srgbClr val="000000"/>
                          </a:solidFill>
                          <a:latin typeface="宋体" panose="02010600030101010101" pitchFamily="2" charset="-122"/>
                          <a:ea typeface="宋体" panose="02010600030101010101" pitchFamily="2" charset="-122"/>
                          <a:cs typeface="NEU-BZ-S92" charset="0"/>
                        </a:rPr>
                        <a:t>2</a:t>
                      </a:r>
                      <a:r>
                        <a:rPr lang="zh-CN" altLang="en-US" sz="2300" b="0">
                          <a:solidFill>
                            <a:srgbClr val="000000"/>
                          </a:solidFill>
                          <a:latin typeface="宋体" panose="02010600030101010101" pitchFamily="2" charset="-122"/>
                          <a:ea typeface="宋体" panose="02010600030101010101" pitchFamily="2" charset="-122"/>
                          <a:cs typeface="NEU-BZ-S92"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中国广泛参与国际事务</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在承担责任中不断积累经验</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提升能力</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增长智慧。同时</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在解决人类面临的各种问题的过程中积极探索、有效行动</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发挥负责任大国作用</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促进人类社会共同发展</a:t>
                      </a:r>
                    </a:p>
                    <a:p>
                      <a:pPr indent="0">
                        <a:lnSpc>
                          <a:spcPct val="120000"/>
                        </a:lnSpc>
                        <a:buNone/>
                      </a:pPr>
                      <a:r>
                        <a:rPr lang="zh-CN" altLang="en-US" sz="2300" b="0">
                          <a:solidFill>
                            <a:srgbClr val="000000"/>
                          </a:solidFill>
                          <a:latin typeface="宋体" panose="02010600030101010101" pitchFamily="2" charset="-122"/>
                          <a:ea typeface="宋体" panose="02010600030101010101" pitchFamily="2" charset="-122"/>
                          <a:cs typeface="NEU-BZ-S92" charset="0"/>
                        </a:rPr>
                        <a:t>（</a:t>
                      </a:r>
                      <a:r>
                        <a:rPr lang="en-US" altLang="zh-CN" sz="2300" b="0">
                          <a:solidFill>
                            <a:srgbClr val="000000"/>
                          </a:solidFill>
                          <a:latin typeface="宋体" panose="02010600030101010101" pitchFamily="2" charset="-122"/>
                          <a:ea typeface="宋体" panose="02010600030101010101" pitchFamily="2" charset="-122"/>
                          <a:cs typeface="NEU-BZ-S92" charset="0"/>
                        </a:rPr>
                        <a:t>3</a:t>
                      </a:r>
                      <a:r>
                        <a:rPr lang="zh-CN" altLang="en-US" sz="2300" b="0">
                          <a:solidFill>
                            <a:srgbClr val="000000"/>
                          </a:solidFill>
                          <a:latin typeface="宋体" panose="02010600030101010101" pitchFamily="2" charset="-122"/>
                          <a:ea typeface="宋体" panose="02010600030101010101" pitchFamily="2" charset="-122"/>
                          <a:cs typeface="NEU-BZ-S92"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中国在推动国际秩序朝着更加公正合理的方向发展</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更好维护我国和广大发展中国家共同利益的同时</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坚持以经济建设为中心</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集中力量办好自己的事情</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不断增强我们在国际上说话办事的实力。我们积极参与全球治理</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主动承担国际责任</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既尽力而为</a:t>
                      </a:r>
                      <a:r>
                        <a:rPr lang="en-US" altLang="zh-CN" sz="2300" b="0">
                          <a:solidFill>
                            <a:srgbClr val="000000"/>
                          </a:solidFill>
                          <a:latin typeface="宋体" panose="02010600030101010101" pitchFamily="2" charset="-122"/>
                          <a:ea typeface="宋体" panose="02010600030101010101" pitchFamily="2" charset="-122"/>
                          <a:cs typeface="方正书宋_GBK" charset="0"/>
                        </a:rPr>
                        <a:t>，</a:t>
                      </a:r>
                      <a:r>
                        <a:rPr lang="zh-CN" altLang="en-US" sz="2300" b="0">
                          <a:solidFill>
                            <a:srgbClr val="000000"/>
                          </a:solidFill>
                          <a:latin typeface="宋体" panose="02010600030101010101" pitchFamily="2" charset="-122"/>
                          <a:ea typeface="宋体" panose="02010600030101010101" pitchFamily="2" charset="-122"/>
                          <a:cs typeface="方正书宋_GBK" charset="0"/>
                        </a:rPr>
                        <a:t>又量力而行</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693420" y="1440815"/>
          <a:ext cx="10850245" cy="5035550"/>
        </p:xfrm>
        <a:graphic>
          <a:graphicData uri="http://schemas.openxmlformats.org/drawingml/2006/table">
            <a:tbl>
              <a:tblPr firstRow="1" firstCol="1" bandRow="1"/>
              <a:tblGrid>
                <a:gridCol w="2119630"/>
                <a:gridCol w="1045845"/>
                <a:gridCol w="7684770"/>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86910">
                <a:tc>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●认识中国在世界政治、经济、文化等多领域日益发挥着重要影响，成为促进世界和平与发展的重要力量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中国发展所面临的机遇是什么</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经过几十年的发展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中国已在资金、人才、技术、管理经验、基础设施等领域具备良好的积累</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为经济发展从“中国制造”向“中国智造”转型奠定了良好的基础</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和平、发展、合作、共赢的时代潮流越来越强劲</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为中国的发展提供了良好的外部环境。中国的国际影响力不断提升。许多国家为谋求经济的稳定与增长</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需要与中国开展深入合作</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这使中国在国际合作各个领域获得更大发展空间</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更加有所作为</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28393" y="1387148"/>
          <a:ext cx="10512623" cy="4937760"/>
        </p:xfrm>
        <a:graphic>
          <a:graphicData uri="http://schemas.openxmlformats.org/drawingml/2006/table">
            <a:tbl>
              <a:tblPr firstRow="1" firstCol="1" bandRow="1"/>
              <a:tblGrid>
                <a:gridCol w="2057400"/>
                <a:gridCol w="1346835"/>
                <a:gridCol w="7108388"/>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9915">
                <a:tc rowSpan="2">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●认识中国在世界政治、经济、文化等多领域日益发挥着重要影响，成为促进世界和平与发展的重要力量</a:t>
                      </a:r>
                      <a:endPar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抓住机遇的必要性有哪些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机遇稍纵即逝。抓住机遇</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勇于创新</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发展就能再上新台阶</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坐等观望</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犹豫懈怠</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往往错失良机</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陷于被动</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887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我国发展面临怎样的挑战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（1）受全球经济大环境的影响，中国经济面临一定的下行压力和不少困难</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（2）几十年高速发展所积累的一些矛盾与风险也逐渐暴露出来，急需得到稳妥处理与解决</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96008" y="1490018"/>
          <a:ext cx="10512623" cy="4937761"/>
        </p:xfrm>
        <a:graphic>
          <a:graphicData uri="http://schemas.openxmlformats.org/drawingml/2006/table">
            <a:tbl>
              <a:tblPr firstRow="1" firstCol="1" bandRow="1"/>
              <a:tblGrid>
                <a:gridCol w="2053590"/>
                <a:gridCol w="1106805"/>
                <a:gridCol w="7352228"/>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●认识中国在世界政治、经济、文化等多领域日益发挥着重要影响，成为促进世界和平与发展的重要力量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a:solidFill>
                            <a:srgbClr val="000000"/>
                          </a:solidFill>
                          <a:latin typeface="宋体" panose="02010600030101010101" pitchFamily="2" charset="-122"/>
                          <a:ea typeface="宋体" panose="02010600030101010101" pitchFamily="2" charset="-122"/>
                          <a:cs typeface="方正小标宋_GBK" charset="0"/>
                          <a:sym typeface="+mn-ea"/>
                        </a:rPr>
                        <a:t>我国发展面临怎样的挑战</a:t>
                      </a:r>
                      <a:endParaRPr lang="zh-CN" altLang="en-US" sz="2400" b="0">
                        <a:solidFill>
                          <a:srgbClr val="000000"/>
                        </a:solidFill>
                        <a:latin typeface="宋体" panose="02010600030101010101" pitchFamily="2" charset="-122"/>
                        <a:ea typeface="宋体" panose="02010600030101010101" pitchFamily="2" charset="-122"/>
                        <a:cs typeface="方正小标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3</a:t>
                      </a: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一些传统企业劳动力成本增加，为降低制造成本，一些传统制造企业将工厂迁往劳动力成本更低的国家和地区，“中国制造”在新的历史条件下需要转型升级</a:t>
                      </a:r>
                    </a:p>
                    <a:p>
                      <a:pPr indent="0">
                        <a:lnSpc>
                          <a:spcPct val="150000"/>
                        </a:lnSpc>
                        <a:buNone/>
                      </a:pP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4</a:t>
                      </a: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复杂多变的国际形势，给中国“走出去”发展战略带来机遇的同时，也带来了各种挑战。国际上局部地区持续动荡、恐怖主义持续蔓延，一些国家因政府更迭而导致政策法规发生变化……这使得中国的海外投资面临不少的困难和风险</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17598" y="1543358"/>
          <a:ext cx="10512623" cy="4389120"/>
        </p:xfrm>
        <a:graphic>
          <a:graphicData uri="http://schemas.openxmlformats.org/drawingml/2006/table">
            <a:tbl>
              <a:tblPr firstRow="1" firstCol="1" bandRow="1"/>
              <a:tblGrid>
                <a:gridCol w="2569845"/>
                <a:gridCol w="1799590"/>
                <a:gridCol w="6143188"/>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7760">
                <a:tc>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●认识中国在世界政治、经济、文化等多领域日益发挥着重要影响，成为促进世界和平与发展的重要力量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en-US" altLang="zh-CN"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如何面对机遇和挑战</a:t>
                      </a:r>
                      <a:endParaRPr lang="zh-CN" altLang="en-US" sz="2400" b="0">
                        <a:solidFill>
                          <a:srgbClr val="000000"/>
                        </a:solidFill>
                        <a:latin typeface="宋体" panose="02010600030101010101" pitchFamily="2" charset="-122"/>
                        <a:ea typeface="宋体" panose="02010600030101010101" pitchFamily="2" charset="-122"/>
                        <a:cs typeface="NEU-BZ-S92"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要抓住机遇</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勇于创新</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审时度势</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顺势而为</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面对成绩</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我们要有忧患意识</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面对困难</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我们要增强信心</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运用自身的智慧</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将困难和挑战转化为发展的动力和契机</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开创新的局面</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74418" y="1564948"/>
          <a:ext cx="10512623" cy="4389121"/>
        </p:xfrm>
        <a:graphic>
          <a:graphicData uri="http://schemas.openxmlformats.org/drawingml/2006/table">
            <a:tbl>
              <a:tblPr firstRow="1" firstCol="1" bandRow="1"/>
              <a:tblGrid>
                <a:gridCol w="2353945"/>
                <a:gridCol w="1539240"/>
                <a:gridCol w="6619438"/>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●认识中国在世界政治、经济、文化等多领域日益发挥着重要影响，成为促进世界和平与发展的重要力量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维护国家安全的重要性</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国家安全是安邦定国的重要基石。国泰民安是人民群众最基本、最普遍的愿望</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当前</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国际形势风云变幻</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国家安全和发展环境复杂多变</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我国正处于中华民族伟大复兴的关键阶段</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也处于从发展大国迈向社会主义现代化强国的关键时期</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我们要树立总体国家安全观</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更自觉地维护国家安全</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63623" y="1381433"/>
          <a:ext cx="10512623" cy="4937761"/>
        </p:xfrm>
        <a:graphic>
          <a:graphicData uri="http://schemas.openxmlformats.org/drawingml/2006/table">
            <a:tbl>
              <a:tblPr firstRow="1" firstCol="1" bandRow="1"/>
              <a:tblGrid>
                <a:gridCol w="1958340"/>
                <a:gridCol w="1934845"/>
                <a:gridCol w="6619438"/>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●知道我国坚持走和平发展道路，奉行互利共赢的开放战略，树立负责任的大国形象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中国为什么要坚持走和平发展道路</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作为一个坚持走社会主义道路的发展中大国</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中国只有高举和平、发展、合作、共赢的旗帜</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坚持走和平发展的道路</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推动建设和谐世界</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通过加强与世界各国的和平共处</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互利合作</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才能为我国发展创造更好的外部条件</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更好地实现持久发展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推动经济全球化向有利于各国共同繁荣的方向发展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通过加强文化交流和合作推动人类文明的进步</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63623" y="1490018"/>
          <a:ext cx="10512623" cy="4937761"/>
        </p:xfrm>
        <a:graphic>
          <a:graphicData uri="http://schemas.openxmlformats.org/drawingml/2006/table">
            <a:tbl>
              <a:tblPr firstRow="1" firstCol="1" bandRow="1"/>
              <a:tblGrid>
                <a:gridCol w="1958340"/>
                <a:gridCol w="1556385"/>
                <a:gridCol w="6997898"/>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●知道我国坚持走和平发展道路，奉行互利共赢的开放战略，树立负责任的大国形象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国家应该如何解决和平与发展问题</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对内</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以经济建设为中心</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深化改革</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扩大开放</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提高综合国力和国际竞争力</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保持国内稳定等</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对外</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建立国际政治经济新秩序是解决问题的根本途径</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要反对霸权主义和强权政治</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打击恐怖主义</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化解民族矛盾和争端</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反对以战争和武力威胁解决国际争端</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国家之间的争端要通过和平谈判的方式解决</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大力发展与发展中国家之间的合作</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提高这些国家在国际事务中的影响力</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等等</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8090" y="1339850"/>
            <a:ext cx="9377045" cy="4338320"/>
          </a:xfrm>
          <a:prstGeom prst="rect">
            <a:avLst/>
          </a:prstGeom>
        </p:spPr>
        <p:txBody>
          <a:bodyPr wrap="square">
            <a:spAutoFit/>
          </a:bodyPr>
          <a:lstStyle/>
          <a:p>
            <a:r>
              <a:rPr lang="en-US" altLang="zh-CN" sz="2400" b="1" dirty="0" smtClean="0"/>
              <a:t>【</a:t>
            </a:r>
            <a:r>
              <a:rPr lang="zh-CN" altLang="en-US" sz="2400" b="1" dirty="0"/>
              <a:t>备考建议</a:t>
            </a:r>
            <a:r>
              <a:rPr lang="en-US" altLang="zh-CN" sz="2400" b="1" dirty="0"/>
              <a:t>】</a:t>
            </a:r>
          </a:p>
          <a:p>
            <a:pPr>
              <a:lnSpc>
                <a:spcPct val="150000"/>
              </a:lnSpc>
            </a:pPr>
            <a:r>
              <a:rPr sz="2400" dirty="0">
                <a:latin typeface="宋体" panose="02010600030101010101" pitchFamily="2" charset="-122"/>
                <a:ea typeface="宋体" panose="02010600030101010101" pitchFamily="2" charset="-122"/>
              </a:rPr>
              <a:t>3.全球观念与对外开放的基本国策、文化的多样性和丰富性、尊重不同文化等内容紧密相连，尤其是开放意识、尊重文化多样性的理念就是全球观念的重要内容，复习时要注意体会。</a:t>
            </a:r>
          </a:p>
          <a:p>
            <a:pPr>
              <a:lnSpc>
                <a:spcPct val="150000"/>
              </a:lnSpc>
            </a:pPr>
            <a:r>
              <a:rPr sz="2400" dirty="0">
                <a:latin typeface="宋体" panose="02010600030101010101" pitchFamily="2" charset="-122"/>
                <a:ea typeface="宋体" panose="02010600030101010101" pitchFamily="2" charset="-122"/>
              </a:rPr>
              <a:t>4.对应热点：我国主场外交方面的重大时政，如2020年首届全球经济发展与安全论坛大会；我国对外开放的重大举措，如全面开放制造业；我国积极适应经济全球化的重大进展，如“一带一路”倡议的提出及新进展。</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28393" y="1532563"/>
          <a:ext cx="10512623" cy="4647567"/>
        </p:xfrm>
        <a:graphic>
          <a:graphicData uri="http://schemas.openxmlformats.org/drawingml/2006/table">
            <a:tbl>
              <a:tblPr firstRow="1" firstCol="1" bandRow="1"/>
              <a:tblGrid>
                <a:gridCol w="1958340"/>
                <a:gridCol w="2459990"/>
                <a:gridCol w="6094293"/>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8965">
                <a:tc rowSpan="3">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●懂得中国的发展离不开世界，世界的繁荣也离不开中国，树立全球观念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中国的发展与世界的关系是怎样的</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中国同世界的关系越来越紧密。中国的发展离不开世界</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世界的繁荣稳定也离不开中国</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我国积极谋求发展的做法有哪些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9283">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（1）促进发展，要把提升发展质量放在首位。中国正在加快建设制造强国的步伐，发展先进制造业，推动传统产业优化升级，从而进一步提升我国在全球分工中的地位</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36013" y="1586538"/>
          <a:ext cx="10512623" cy="4389120"/>
        </p:xfrm>
        <a:graphic>
          <a:graphicData uri="http://schemas.openxmlformats.org/drawingml/2006/table">
            <a:tbl>
              <a:tblPr firstRow="1" firstCol="1" bandRow="1"/>
              <a:tblGrid>
                <a:gridCol w="1958340"/>
                <a:gridCol w="1934845"/>
                <a:gridCol w="6619438"/>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●懂得中国的发展离不开世界，世界的繁荣也离不开中国，树立全球观念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我国积极谋求发展的做法有哪些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促进发展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要积极寻求新的经济增长点。中国正努力抢占全球技术创新与新兴产业的发展制高点</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培育壮大经济发展新动能</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促进发展</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要以更加开放的态度积极参与全球规则制定。我国正积极表达、多方参与</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通过全球规则的制定和修改推动建立国际经济新秩序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63623" y="1550343"/>
          <a:ext cx="10512623" cy="4647567"/>
        </p:xfrm>
        <a:graphic>
          <a:graphicData uri="http://schemas.openxmlformats.org/drawingml/2006/table">
            <a:tbl>
              <a:tblPr firstRow="1" firstCol="1" bandRow="1"/>
              <a:tblGrid>
                <a:gridCol w="1984375"/>
                <a:gridCol w="1945005"/>
                <a:gridCol w="6583243"/>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8965">
                <a:tc rowSpan="3">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●懂得中国的发展离不开世界，世界的繁荣也离不开中国，树立全球观念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参与全球规则制定有什么重要意义</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参与全球规则制定</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有利于我国在国际竞争中掌握话语权</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保障对外经贸利益</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进一步拓展国际市场</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如何坚持合作共赢</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9283">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书宋_GBK" charset="0"/>
                        </a:rPr>
                        <a:t>（1）中国在谋求自身发展的同时，一直坚持合作共赢的理念，主张在全球发展中要集思广益、各施所长、各尽所能，让发展的成果更多更公平地惠及各个国家</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63623" y="1490018"/>
          <a:ext cx="10512623" cy="4306888"/>
        </p:xfrm>
        <a:graphic>
          <a:graphicData uri="http://schemas.openxmlformats.org/drawingml/2006/table">
            <a:tbl>
              <a:tblPr firstRow="1" firstCol="1" bandRow="1"/>
              <a:tblGrid>
                <a:gridCol w="2109470"/>
                <a:gridCol w="1708150"/>
                <a:gridCol w="6695003"/>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●懂得中国的发展离不开世界，世界的繁荣也离不开中国，树立全球观念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如何坚持合作共赢</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2</a:t>
                      </a: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中国重视与相关国家和地区的合作，致力于共同建设一个繁荣的世界。中国充分考虑相关合作国家和地区的实际利益，互信互利，取长补短；寻求共同增长点，努力探索与建立新型发展合作机制；以中国的发展为引擎，带动区域与世界的共同发展</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63623" y="1550343"/>
          <a:ext cx="10512623" cy="4306888"/>
        </p:xfrm>
        <a:graphic>
          <a:graphicData uri="http://schemas.openxmlformats.org/drawingml/2006/table">
            <a:tbl>
              <a:tblPr firstRow="1" firstCol="1" bandRow="1"/>
              <a:tblGrid>
                <a:gridCol w="2120265"/>
                <a:gridCol w="1974850"/>
                <a:gridCol w="6417508"/>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●懂得中国的发展离不开世界，世界的繁荣也离不开中国，树立全球观念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中国的发展对世界有何积极影响</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中国的发展为世界各国提供了更广阔的市场、更充足的资本、更丰富的产品、更宝贵的合作契机</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中国与世界各国分享发展机遇</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共享发展成果。中国人民愿同各国人民一道</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共同开辟人类更加繁荣、更加安宁美好的未来</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63623" y="1446203"/>
          <a:ext cx="10512623" cy="4937761"/>
        </p:xfrm>
        <a:graphic>
          <a:graphicData uri="http://schemas.openxmlformats.org/drawingml/2006/table">
            <a:tbl>
              <a:tblPr firstRow="1" firstCol="1" bandRow="1"/>
              <a:tblGrid>
                <a:gridCol w="2023110"/>
                <a:gridCol w="1687195"/>
                <a:gridCol w="6802318"/>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●懂得中国的发展离不开世界，世界的繁荣也离不开中国，树立全球观念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如何树立全球观念</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用世界的眼光看问题</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关心国际形势</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关注全球化的重大问题</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平等对待他国公民</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尊重他国的制度和文化</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注意维护自己国家和民族的利益</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培养自己的国际参与意识</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4</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不仅学习外来文化</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还要宣扬中华民族的优秀文化</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5</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让世界了解中国</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让世界走向中国</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63905" y="1465580"/>
          <a:ext cx="10512425" cy="4957445"/>
        </p:xfrm>
        <a:graphic>
          <a:graphicData uri="http://schemas.openxmlformats.org/drawingml/2006/table">
            <a:tbl>
              <a:tblPr firstRow="1" firstCol="1" bandRow="1"/>
              <a:tblGrid>
                <a:gridCol w="1978025"/>
                <a:gridCol w="1622425"/>
                <a:gridCol w="6911975"/>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08805">
                <a:tc>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●懂得中国的发展离不开世界，世界的繁荣也离不开中国，树立全球观念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树立全球观念</a:t>
                      </a:r>
                      <a:r>
                        <a:rPr lang="en-US" altLang="zh-CN" sz="2400" b="0">
                          <a:solidFill>
                            <a:srgbClr val="000000"/>
                          </a:solidFill>
                          <a:latin typeface="宋体" panose="02010600030101010101" pitchFamily="2" charset="-122"/>
                          <a:ea typeface="宋体" panose="02010600030101010101" pitchFamily="2" charset="-122"/>
                          <a:cs typeface="方正小标宋_GBK"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维护世界和平</a:t>
                      </a:r>
                      <a:r>
                        <a:rPr lang="en-US" altLang="zh-CN" sz="2400" b="0">
                          <a:solidFill>
                            <a:srgbClr val="000000"/>
                          </a:solidFill>
                          <a:latin typeface="宋体" panose="02010600030101010101" pitchFamily="2" charset="-122"/>
                          <a:ea typeface="宋体" panose="02010600030101010101" pitchFamily="2" charset="-122"/>
                          <a:cs typeface="方正小标宋_GBK" charset="0"/>
                        </a:rPr>
                        <a:t>，</a:t>
                      </a:r>
                      <a:r>
                        <a:rPr lang="zh-CN" altLang="en-US" sz="2400" b="0">
                          <a:solidFill>
                            <a:srgbClr val="000000"/>
                          </a:solidFill>
                          <a:latin typeface="宋体" panose="02010600030101010101" pitchFamily="2" charset="-122"/>
                          <a:ea typeface="宋体" panose="02010600030101010101" pitchFamily="2" charset="-122"/>
                          <a:cs typeface="方正小标宋_GBK" charset="0"/>
                        </a:rPr>
                        <a:t>为什么要增强忧患意识</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世界各国人民仍面临着维护世界和平、促进世界发展的艰巨任务</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人类面临着人口、资源、环境等严峻形势</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制约了经济社会的发展</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我国面临着激烈的国际竞争和我们自身建设问题的各种挑战</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4</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具有忧患意识是全面建成小康社会、实现中华民族伟大复兴的必然要求</a:t>
                      </a:r>
                    </a:p>
                    <a:p>
                      <a:pPr indent="0">
                        <a:lnSpc>
                          <a:spcPct val="12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5</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具有忧患意识是维护世界和平、促进人类发展的必然要求</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839823" y="1564313"/>
          <a:ext cx="10512623" cy="4389121"/>
        </p:xfrm>
        <a:graphic>
          <a:graphicData uri="http://schemas.openxmlformats.org/drawingml/2006/table">
            <a:tbl>
              <a:tblPr firstRow="1" firstCol="1" bandRow="1"/>
              <a:tblGrid>
                <a:gridCol w="2056130"/>
                <a:gridCol w="1849755"/>
                <a:gridCol w="6606738"/>
              </a:tblGrid>
              <a:tr h="5486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●懂得中国的发展离不开世界，世界的繁荣也离不开中国，树立全球观念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世界的发展对我们青少年全面提高个人素养提出了怎样的要求</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1</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不断丰富知识储备</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增强人文底蕴</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2</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树立科学精神</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掌握科学思维方法</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3</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增强社会责任感</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学会观察、思考各种社会现象</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积极参与社会实践活动</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培养实践创新能力</a:t>
                      </a:r>
                    </a:p>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en-US" altLang="zh-CN" sz="2400" b="0">
                          <a:solidFill>
                            <a:srgbClr val="000000"/>
                          </a:solidFill>
                          <a:latin typeface="宋体" panose="02010600030101010101" pitchFamily="2" charset="-122"/>
                          <a:ea typeface="宋体" panose="02010600030101010101" pitchFamily="2" charset="-122"/>
                          <a:cs typeface="NEU-BZ-S92" charset="0"/>
                        </a:rPr>
                        <a:t>4</a:t>
                      </a:r>
                      <a:r>
                        <a:rPr lang="zh-CN" altLang="en-US" sz="2400" b="0">
                          <a:solidFill>
                            <a:srgbClr val="000000"/>
                          </a:solidFill>
                          <a:latin typeface="宋体" panose="02010600030101010101" pitchFamily="2" charset="-122"/>
                          <a:ea typeface="宋体" panose="02010600030101010101" pitchFamily="2" charset="-122"/>
                          <a:cs typeface="NEU-BZ-S92"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从普通的事做起</a:t>
                      </a:r>
                      <a:r>
                        <a:rPr lang="en-US" altLang="zh-CN" sz="2400" b="0">
                          <a:solidFill>
                            <a:srgbClr val="000000"/>
                          </a:solidFill>
                          <a:latin typeface="宋体" panose="02010600030101010101" pitchFamily="2" charset="-122"/>
                          <a:ea typeface="宋体" panose="02010600030101010101" pitchFamily="2" charset="-122"/>
                          <a:cs typeface="方正书宋_GBK" charset="0"/>
                        </a:rPr>
                        <a:t>，</a:t>
                      </a:r>
                      <a:r>
                        <a:rPr lang="zh-CN" altLang="en-US" sz="2400" b="0">
                          <a:solidFill>
                            <a:srgbClr val="000000"/>
                          </a:solidFill>
                          <a:latin typeface="宋体" panose="02010600030101010101" pitchFamily="2" charset="-122"/>
                          <a:ea typeface="宋体" panose="02010600030101010101" pitchFamily="2" charset="-122"/>
                          <a:cs typeface="方正书宋_GBK" charset="0"/>
                        </a:rPr>
                        <a:t>为人类发展和世界进步贡献智慧和力量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63623" y="1465888"/>
          <a:ext cx="10512623" cy="4828033"/>
        </p:xfrm>
        <a:graphic>
          <a:graphicData uri="http://schemas.openxmlformats.org/drawingml/2006/table">
            <a:tbl>
              <a:tblPr firstRow="1" firstCol="1" bandRow="1"/>
              <a:tblGrid>
                <a:gridCol w="1971675"/>
                <a:gridCol w="1353185"/>
                <a:gridCol w="7187763"/>
              </a:tblGrid>
              <a:tr h="3327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8248">
                <a:tc>
                  <a:txBody>
                    <a:bodyPr/>
                    <a:lstStyle/>
                    <a:p>
                      <a:pPr algn="l">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●懂得中国的发展离不开世界，世界的繁荣也离不开中国，树立全球观念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时代的发展要求我们青少年应有怎样的情怀</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30000"/>
                        </a:lnSpc>
                        <a:buNone/>
                      </a:pPr>
                      <a:r>
                        <a:rPr lang="zh-CN" altLang="en-US"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1</a:t>
                      </a: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我们要传承、发扬中华民族的优秀传统文化，增强爱国情感，弘扬民族精神和时代精神，践行社会主义核心价值观，并将其转化为自己的情感认同和行为习惯，做有自信、懂自尊、能自强的中国人，成为中华民族的栋梁</a:t>
                      </a:r>
                    </a:p>
                    <a:p>
                      <a:pPr indent="0">
                        <a:lnSpc>
                          <a:spcPct val="130000"/>
                        </a:lnSpc>
                        <a:buNone/>
                      </a:pP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2</a:t>
                      </a: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要了解人类文明进程，积极关切人类问题和世界局势，掌握相应的知识，在与世界各国青少年交流中提高我们的影响。同时，要有忧患意识，居安思危，在世界复杂多变的环境中提高改变世界的素质和能力</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74418" y="1443028"/>
          <a:ext cx="10512425" cy="4963163"/>
        </p:xfrm>
        <a:graphic>
          <a:graphicData uri="http://schemas.openxmlformats.org/drawingml/2006/table">
            <a:tbl>
              <a:tblPr firstRow="1" firstCol="1" bandRow="1"/>
              <a:tblGrid>
                <a:gridCol w="1754505"/>
                <a:gridCol w="1712595"/>
                <a:gridCol w="7045325"/>
              </a:tblGrid>
              <a:tr h="33274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8965">
                <a:tc rowSpan="3">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●懂得中国的发展离不开世界，世界的繁荣也离不开中国，树立全球观念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时代的发展要求我们青少年应有怎样的情怀</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nSpc>
                          <a:spcPct val="150000"/>
                        </a:lnSpc>
                        <a:buNone/>
                      </a:pP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3</a:t>
                      </a: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要尊重差异、理解不同、包容多样文化，向国际社会传递中国声音、讲好中国故事、展现中国风貌，成为连接中国与世界的纽带，承担起推动人类共同发展的责任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cs typeface="方正小标宋_GBK" charset="0"/>
                        </a:rPr>
                        <a:t>如何正确认识青少年的责任</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9283">
                <a:tc vMerge="1">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rPr>
                        <a:t>（1）青少年的责任具有历史性。青少年的责任是时代赋予的，不同的历史时期有不同的责任。我们正处在追逐梦想、实现梦想的新时代，实现中华民族伟大复</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6229985" y="4091305"/>
            <a:ext cx="416560" cy="40449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6229985" y="2739390"/>
            <a:ext cx="416560" cy="404495"/>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p:cNvSpPr/>
          <p:nvPr/>
        </p:nvSpPr>
        <p:spPr>
          <a:xfrm>
            <a:off x="1072063" y="2096999"/>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0955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5026660" y="2715260"/>
            <a:ext cx="3705860" cy="460375"/>
          </a:xfrm>
          <a:prstGeom prst="rect">
            <a:avLst/>
          </a:prstGeom>
          <a:noFill/>
        </p:spPr>
        <p:txBody>
          <a:bodyPr wrap="none" rtlCol="0" anchor="t">
            <a:spAutoFit/>
          </a:bodyPr>
          <a:lstStyle/>
          <a:p>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命题点  </a:t>
            </a:r>
            <a:r>
              <a:rPr lang="en-US" altLang="zh-CN" sz="24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1</a:t>
            </a:r>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  促进民族团结</a:t>
            </a:r>
            <a:endParaRPr lang="en-US" altLang="zh-CN" sz="2400"/>
          </a:p>
        </p:txBody>
      </p:sp>
      <p:sp>
        <p:nvSpPr>
          <p:cNvPr id="6" name="文本框 5"/>
          <p:cNvSpPr txBox="1"/>
          <p:nvPr/>
        </p:nvSpPr>
        <p:spPr>
          <a:xfrm>
            <a:off x="5050790" y="4055110"/>
            <a:ext cx="3705860" cy="460375"/>
          </a:xfrm>
          <a:prstGeom prst="rect">
            <a:avLst/>
          </a:prstGeom>
          <a:noFill/>
        </p:spPr>
        <p:txBody>
          <a:bodyPr wrap="none" rtlCol="0" anchor="t">
            <a:spAutoFit/>
          </a:bodyPr>
          <a:lstStyle/>
          <a:p>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命题点  </a:t>
            </a:r>
            <a:r>
              <a:rPr lang="en-US" altLang="zh-CN" sz="24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2</a:t>
            </a:r>
            <a:r>
              <a:rPr lang="zh-CN" altLang="en-US" sz="2400" b="1" dirty="0" smtClean="0">
                <a:latin typeface="黑体" panose="02010600030101010101" pitchFamily="49" charset="-122"/>
                <a:ea typeface="黑体" panose="02010600030101010101" pitchFamily="49" charset="-122"/>
                <a:sym typeface="宋体" panose="02010600030101010101" pitchFamily="2" charset="-122"/>
              </a:rPr>
              <a:t>  维护国家统一</a:t>
            </a:r>
            <a:endParaRPr lang="zh-CN" altLang="en-US" sz="240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96008" y="1597333"/>
          <a:ext cx="10512623" cy="4112895"/>
        </p:xfrm>
        <a:graphic>
          <a:graphicData uri="http://schemas.openxmlformats.org/drawingml/2006/table">
            <a:tbl>
              <a:tblPr firstRow="1" firstCol="1" bandRow="1"/>
              <a:tblGrid>
                <a:gridCol w="2045970"/>
                <a:gridCol w="1572260"/>
                <a:gridCol w="6894393"/>
              </a:tblGrid>
              <a:tr h="483870">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目标要求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问题</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altLang="en-US" sz="2400" b="1" dirty="0" smtClean="0">
                          <a:solidFill>
                            <a:srgbClr val="000000"/>
                          </a:solidFill>
                          <a:effectLst/>
                          <a:latin typeface="黑体" panose="02010600030101010101" pitchFamily="49" charset="-122"/>
                          <a:ea typeface="黑体" panose="02010600030101010101" pitchFamily="49" charset="-122"/>
                          <a:cs typeface="Times New Roman" panose="02020603050405020304"/>
                        </a:rPr>
                        <a:t>答    案</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64255">
                <a:tc>
                  <a:txBody>
                    <a:bodyPr/>
                    <a:lstStyle/>
                    <a:p>
                      <a:pPr>
                        <a:lnSpc>
                          <a:spcPct val="150000"/>
                        </a:lnSpc>
                        <a:spcAft>
                          <a:spcPts val="0"/>
                        </a:spcAft>
                      </a:pPr>
                      <a:r>
                        <a:rPr lang="zh-CN" altLang="en-US" sz="2400" dirty="0" smtClean="0">
                          <a:solidFill>
                            <a:srgbClr val="FF00FF"/>
                          </a:solidFill>
                          <a:effectLst/>
                          <a:latin typeface="黑体" panose="02010600030101010101" pitchFamily="49" charset="-122"/>
                          <a:ea typeface="黑体" panose="02010600030101010101" pitchFamily="49" charset="-122"/>
                          <a:cs typeface="Times New Roman" panose="02020603050405020304"/>
                          <a:sym typeface="+mn-ea"/>
                        </a:rPr>
                        <a:t>●懂得中国的发展离不开世界，世界的繁荣也离不开中国，树立全球观念</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lang="zh-CN" altLang="en-US" sz="2400" b="0">
                          <a:solidFill>
                            <a:srgbClr val="000000"/>
                          </a:solidFill>
                          <a:latin typeface="宋体" panose="02010600030101010101" pitchFamily="2" charset="-122"/>
                          <a:ea typeface="宋体" panose="02010600030101010101" pitchFamily="2" charset="-122"/>
                        </a:rPr>
                        <a:t>如何正确认识青少年的责任</a:t>
                      </a:r>
                      <a:endParaRPr lang="zh-CN" altLang="en-US" sz="2400" b="0">
                        <a:solidFill>
                          <a:srgbClr val="000000"/>
                        </a:solidFill>
                        <a:latin typeface="宋体" panose="02010600030101010101" pitchFamily="2" charset="-122"/>
                        <a:ea typeface="宋体" panose="02010600030101010101" pitchFamily="2" charset="-122"/>
                        <a:cs typeface="方正小标宋_GBK" charset="0"/>
                      </a:endParaRP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nSpc>
                          <a:spcPct val="150000"/>
                        </a:lnSpc>
                        <a:buNone/>
                      </a:pPr>
                      <a:r>
                        <a:rPr sz="2400" b="0">
                          <a:solidFill>
                            <a:srgbClr val="000000"/>
                          </a:solidFill>
                          <a:latin typeface="宋体" panose="02010600030101010101" pitchFamily="2" charset="-122"/>
                          <a:ea typeface="宋体" panose="02010600030101010101" pitchFamily="2" charset="-122"/>
                        </a:rPr>
                        <a:t>兴的中国梦，需要一代又一代青年接力奋斗，我们必将站到时代的潮头</a:t>
                      </a:r>
                    </a:p>
                    <a:p>
                      <a:pPr indent="0">
                        <a:lnSpc>
                          <a:spcPct val="150000"/>
                        </a:lnSpc>
                        <a:buNone/>
                      </a:pP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2</a:t>
                      </a:r>
                      <a:r>
                        <a:rPr lang="zh-CN" sz="2400" b="0">
                          <a:solidFill>
                            <a:srgbClr val="000000"/>
                          </a:solidFill>
                          <a:latin typeface="宋体" panose="02010600030101010101" pitchFamily="2" charset="-122"/>
                          <a:ea typeface="宋体" panose="02010600030101010101" pitchFamily="2" charset="-122"/>
                        </a:rPr>
                        <a:t>）</a:t>
                      </a:r>
                      <a:r>
                        <a:rPr sz="2400" b="0">
                          <a:solidFill>
                            <a:srgbClr val="000000"/>
                          </a:solidFill>
                          <a:latin typeface="宋体" panose="02010600030101010101" pitchFamily="2" charset="-122"/>
                          <a:ea typeface="宋体" panose="02010600030101010101" pitchFamily="2" charset="-122"/>
                        </a:rPr>
                        <a:t>要为建设祖国做好准备。我们要坚定理想信念，志存高远，脚踏实地，勇做时代的弄潮儿，努力在实现中国梦的伟大实践中建功立业，创造自己精彩的人生</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476906" y="1214618"/>
            <a:ext cx="6901929" cy="850965"/>
            <a:chOff x="2291138" y="2250040"/>
            <a:chExt cx="6062638" cy="729465"/>
          </a:xfrm>
        </p:grpSpPr>
        <p:sp>
          <p:nvSpPr>
            <p:cNvPr id="20" name="圆角矩形 19"/>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2964093" y="2363056"/>
              <a:ext cx="5389683"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latin typeface="黑体" panose="02010600030101010101" pitchFamily="49" charset="-122"/>
                  <a:ea typeface="黑体" panose="02010600030101010101" pitchFamily="49" charset="-122"/>
                </a:rPr>
                <a:t>数据分析  拓展提升</a:t>
              </a:r>
              <a:endParaRPr kumimoji="1" lang="zh-CN" altLang="en-US" sz="3600" b="1" dirty="0">
                <a:latin typeface="黑体" panose="02010600030101010101" pitchFamily="49" charset="-122"/>
                <a:ea typeface="黑体" panose="02010600030101010101" pitchFamily="49" charset="-122"/>
              </a:endParaRPr>
            </a:p>
          </p:txBody>
        </p:sp>
        <p:sp>
          <p:nvSpPr>
            <p:cNvPr id="23" name="椭圆 22"/>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4</a:t>
              </a:r>
              <a:endParaRPr kumimoji="1" lang="zh-CN" altLang="en-US" sz="3600" b="1" dirty="0">
                <a:latin typeface="黑体" panose="02010600030101010101" pitchFamily="49" charset="-122"/>
                <a:ea typeface="黑体" panose="02010600030101010101" pitchFamily="49" charset="-122"/>
              </a:endParaRPr>
            </a:p>
          </p:txBody>
        </p:sp>
      </p:grpSp>
      <p:sp>
        <p:nvSpPr>
          <p:cNvPr id="102" name="文本框 101"/>
          <p:cNvSpPr txBox="1"/>
          <p:nvPr/>
        </p:nvSpPr>
        <p:spPr>
          <a:xfrm>
            <a:off x="868045" y="1945005"/>
            <a:ext cx="10565765" cy="4782820"/>
          </a:xfrm>
          <a:prstGeom prst="rect">
            <a:avLst/>
          </a:prstGeom>
          <a:noFill/>
          <a:ln w="9525">
            <a:noFill/>
          </a:ln>
        </p:spPr>
        <p:txBody>
          <a:bodyPr wrap="square">
            <a:spAutoFit/>
          </a:bodyPr>
          <a:lstStyle/>
          <a:p>
            <a:pPr indent="0">
              <a:lnSpc>
                <a:spcPct val="150000"/>
              </a:lnSpc>
            </a:pPr>
            <a:r>
              <a:rPr sz="2400">
                <a:solidFill>
                  <a:srgbClr val="000000"/>
                </a:solidFill>
                <a:latin typeface="黑体" panose="02010600030101010101" pitchFamily="49" charset="-122"/>
                <a:ea typeface="黑体" panose="02010600030101010101" pitchFamily="49" charset="-122"/>
                <a:cs typeface="宋体" panose="02010600030101010101" pitchFamily="2" charset="-122"/>
              </a:rPr>
              <a:t>1.经济全球化是一把“双刃剑”，它对发达国家有利，对发展中国家不利。</a:t>
            </a:r>
          </a:p>
          <a:p>
            <a:pPr indent="0">
              <a:lnSpc>
                <a:spcPct val="130000"/>
              </a:lnSpc>
            </a:pPr>
            <a:r>
              <a:rPr sz="2300">
                <a:solidFill>
                  <a:srgbClr val="000000"/>
                </a:solidFill>
                <a:latin typeface="宋体" panose="02010600030101010101" pitchFamily="2" charset="-122"/>
                <a:ea typeface="宋体" panose="02010600030101010101" pitchFamily="2" charset="-122"/>
                <a:cs typeface="宋体" panose="02010600030101010101" pitchFamily="2" charset="-122"/>
              </a:rPr>
              <a:t>    此观点片面。经济全球化如同一把“双刃剑”，有积极的一面，也有消极的一面。一方面，它加快了世界经济的发展；但另一方面，它在全球范围内扩大了贫富差距，使穷国愈穷，富国愈富。</a:t>
            </a:r>
          </a:p>
          <a:p>
            <a:pPr indent="0">
              <a:lnSpc>
                <a:spcPct val="130000"/>
              </a:lnSpc>
            </a:pPr>
            <a:r>
              <a:rPr sz="2300">
                <a:solidFill>
                  <a:srgbClr val="000000"/>
                </a:solidFill>
                <a:latin typeface="宋体" panose="02010600030101010101" pitchFamily="2" charset="-122"/>
                <a:ea typeface="宋体" panose="02010600030101010101" pitchFamily="2" charset="-122"/>
                <a:cs typeface="宋体" panose="02010600030101010101" pitchFamily="2" charset="-122"/>
              </a:rPr>
              <a:t>    由于经济全球化是发达国家主导下的经济全球化，发达国家在资金、技术、市场和经营管理等方面占据绝对优势，因此，发达国家成了经济全球化的最大受益者。</a:t>
            </a:r>
          </a:p>
          <a:p>
            <a:pPr indent="0">
              <a:lnSpc>
                <a:spcPct val="130000"/>
              </a:lnSpc>
            </a:pPr>
            <a:r>
              <a:rPr sz="2300">
                <a:solidFill>
                  <a:srgbClr val="000000"/>
                </a:solidFill>
                <a:latin typeface="宋体" panose="02010600030101010101" pitchFamily="2" charset="-122"/>
                <a:ea typeface="宋体" panose="02010600030101010101" pitchFamily="2" charset="-122"/>
                <a:cs typeface="宋体" panose="02010600030101010101" pitchFamily="2" charset="-122"/>
              </a:rPr>
              <a:t>    经济全球化对于发展中国家来说，既是机遇也是挑战。关键是看发展中国家如何对待、采取什么样的政策。发展中国家应当审时度势，趋利避害，制定正确政策，加快发展自己。</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14070" y="1588135"/>
            <a:ext cx="10476865" cy="4523105"/>
          </a:xfrm>
          <a:prstGeom prst="rect">
            <a:avLst/>
          </a:prstGeom>
          <a:noFill/>
          <a:ln w="9525">
            <a:noFill/>
          </a:ln>
        </p:spPr>
        <p:txBody>
          <a:bodyPr wrap="square">
            <a:spAutoFit/>
          </a:bodyPr>
          <a:lstStyle/>
          <a:p>
            <a:pPr indent="266700" algn="l">
              <a:lnSpc>
                <a:spcPct val="150000"/>
              </a:lnSpc>
            </a:pPr>
            <a:r>
              <a:rPr sz="2400" b="1">
                <a:solidFill>
                  <a:srgbClr val="000000"/>
                </a:solidFill>
                <a:latin typeface="宋体" panose="02010600030101010101" pitchFamily="2" charset="-122"/>
                <a:ea typeface="宋体" panose="02010600030101010101" pitchFamily="2" charset="-122"/>
              </a:rPr>
              <a:t>2.和平与发展问题的区别与联系。</a:t>
            </a:r>
          </a:p>
          <a:p>
            <a:pPr indent="266700" algn="l">
              <a:lnSpc>
                <a:spcPct val="150000"/>
              </a:lnSpc>
            </a:pPr>
            <a:r>
              <a:rPr lang="zh-CN" sz="2400">
                <a:solidFill>
                  <a:srgbClr val="000000"/>
                </a:solidFill>
                <a:latin typeface="宋体" panose="02010600030101010101" pitchFamily="2" charset="-122"/>
                <a:ea typeface="宋体" panose="02010600030101010101" pitchFamily="2" charset="-122"/>
              </a:rPr>
              <a:t>（</a:t>
            </a:r>
            <a:r>
              <a:rPr sz="2400">
                <a:solidFill>
                  <a:srgbClr val="000000"/>
                </a:solidFill>
                <a:latin typeface="宋体" panose="02010600030101010101" pitchFamily="2" charset="-122"/>
                <a:ea typeface="宋体" panose="02010600030101010101" pitchFamily="2" charset="-122"/>
              </a:rPr>
              <a:t>1</a:t>
            </a:r>
            <a:r>
              <a:rPr lang="zh-CN" sz="2400">
                <a:solidFill>
                  <a:srgbClr val="000000"/>
                </a:solidFill>
                <a:latin typeface="宋体" panose="02010600030101010101" pitchFamily="2" charset="-122"/>
                <a:ea typeface="宋体" panose="02010600030101010101" pitchFamily="2" charset="-122"/>
              </a:rPr>
              <a:t>）</a:t>
            </a:r>
            <a:r>
              <a:rPr sz="2400">
                <a:solidFill>
                  <a:srgbClr val="000000"/>
                </a:solidFill>
                <a:latin typeface="宋体" panose="02010600030101010101" pitchFamily="2" charset="-122"/>
                <a:ea typeface="宋体" panose="02010600030101010101" pitchFamily="2" charset="-122"/>
              </a:rPr>
              <a:t>区别：和平问题是指维护世界和平，防止新的世界战争的问题。和平的环境能让人民安居乐业，国家和睦相处，社会安定祥和，经济蓬勃发展。发展问题多指世界经济发展，尤其是发展中国家的经济发展问题。社会经济的发展与繁荣也是人类追求的目标。</a:t>
            </a:r>
          </a:p>
          <a:p>
            <a:pPr indent="266700" algn="l">
              <a:lnSpc>
                <a:spcPct val="150000"/>
              </a:lnSpc>
            </a:pPr>
            <a:r>
              <a:rPr lang="zh-CN" sz="2400">
                <a:solidFill>
                  <a:srgbClr val="000000"/>
                </a:solidFill>
                <a:latin typeface="宋体" panose="02010600030101010101" pitchFamily="2" charset="-122"/>
                <a:ea typeface="宋体" panose="02010600030101010101" pitchFamily="2" charset="-122"/>
              </a:rPr>
              <a:t>（</a:t>
            </a:r>
            <a:r>
              <a:rPr sz="2400">
                <a:solidFill>
                  <a:srgbClr val="000000"/>
                </a:solidFill>
                <a:latin typeface="宋体" panose="02010600030101010101" pitchFamily="2" charset="-122"/>
                <a:ea typeface="宋体" panose="02010600030101010101" pitchFamily="2" charset="-122"/>
              </a:rPr>
              <a:t>2</a:t>
            </a:r>
            <a:r>
              <a:rPr lang="zh-CN" sz="2400">
                <a:solidFill>
                  <a:srgbClr val="000000"/>
                </a:solidFill>
                <a:latin typeface="宋体" panose="02010600030101010101" pitchFamily="2" charset="-122"/>
                <a:ea typeface="宋体" panose="02010600030101010101" pitchFamily="2" charset="-122"/>
              </a:rPr>
              <a:t>）</a:t>
            </a:r>
            <a:r>
              <a:rPr sz="2400">
                <a:solidFill>
                  <a:srgbClr val="000000"/>
                </a:solidFill>
                <a:latin typeface="宋体" panose="02010600030101010101" pitchFamily="2" charset="-122"/>
                <a:ea typeface="宋体" panose="02010600030101010101" pitchFamily="2" charset="-122"/>
              </a:rPr>
              <a:t>联系：和平与发展是相辅相成的。世界和平是促进各国共同发展的前提条件，没有和平就没有发展；各国的共同发展则是维护世界和平的重要基础。</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788035" y="1166495"/>
            <a:ext cx="10810875" cy="5367020"/>
          </a:xfrm>
          <a:prstGeom prst="rect">
            <a:avLst/>
          </a:prstGeom>
          <a:noFill/>
          <a:ln w="9525">
            <a:noFill/>
          </a:ln>
        </p:spPr>
        <p:txBody>
          <a:bodyPr wrap="square">
            <a:spAutoFit/>
          </a:bodyPr>
          <a:lstStyle/>
          <a:p>
            <a:pPr indent="0">
              <a:lnSpc>
                <a:spcPct val="130000"/>
              </a:lnSpc>
            </a:pPr>
            <a:r>
              <a:rPr sz="2400" dirty="0">
                <a:solidFill>
                  <a:srgbClr val="000000"/>
                </a:solidFill>
                <a:latin typeface="黑体" panose="02010600030101010101" pitchFamily="49" charset="-122"/>
                <a:ea typeface="黑体" panose="02010600030101010101" pitchFamily="49" charset="-122"/>
                <a:cs typeface="宋体" panose="02010600030101010101" pitchFamily="2" charset="-122"/>
              </a:rPr>
              <a:t>3.怎样构建人类命运共同体？</a:t>
            </a:r>
          </a:p>
          <a:p>
            <a:pPr indent="0">
              <a:lnSpc>
                <a:spcPct val="130000"/>
              </a:lnSpc>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rPr>
              <a:t>国家角度：各国要努力扩大利益的交汇点，谋求开放创新、包容互惠的发展前景。面对全球性挑战，各国应坚持对话协商，建设一个持久和平的世界；坚持共建共享，建设一个普遍安全的世界；坚持合作共赢，建设一个共同繁荣的世界；坚持交流互鉴，建设一个开放包容的世界；坚持绿色低碳，建设一个清洁美丽的世界。</a:t>
            </a:r>
          </a:p>
          <a:p>
            <a:pPr indent="0">
              <a:lnSpc>
                <a:spcPct val="130000"/>
              </a:lnSpc>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rPr>
              <a:t>公民角度：首先，要关怀生命、尊重生命的价值。把关切的目光投向世界，关注他人的命运，理解他人的痛苦与快乐，看到生命中共同的渴望，增进包容与合作。其次，要把构建人类命运共同体的理念同实际行动联系起来。既要放眼全球，关注世界的发展，关注人类的命运，又要心系祖国，在实现中国梦的生动实践中放飞青春梦想，在为人民利益的不懈奋斗中书写人生华章。</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95985" y="1341120"/>
            <a:ext cx="9881235" cy="4523105"/>
          </a:xfrm>
          <a:prstGeom prst="rect">
            <a:avLst/>
          </a:prstGeom>
          <a:noFill/>
          <a:ln>
            <a:noFill/>
          </a:ln>
        </p:spPr>
        <p:txBody>
          <a:bodyPr wrap="square" rtlCol="0">
            <a:spAutoFit/>
          </a:bodyPr>
          <a:lstStyle/>
          <a:p>
            <a:pPr>
              <a:lnSpc>
                <a:spcPct val="150000"/>
              </a:lnSpc>
            </a:pPr>
            <a:r>
              <a:rPr sz="2400" dirty="0">
                <a:latin typeface="黑体" panose="02010600030101010101" pitchFamily="49" charset="-122"/>
                <a:ea typeface="黑体" panose="02010600030101010101" pitchFamily="49" charset="-122"/>
                <a:cs typeface="宋体" panose="02010600030101010101" pitchFamily="2" charset="-122"/>
              </a:rPr>
              <a:t>4.正确认识当代中国的大国担当和中国智慧。</a:t>
            </a:r>
          </a:p>
          <a:p>
            <a:pPr>
              <a:lnSpc>
                <a:spcPct val="150000"/>
              </a:lnSpc>
            </a:pPr>
            <a:r>
              <a:rPr lang="zh-CN" sz="2400" dirty="0">
                <a:latin typeface="宋体" panose="02010600030101010101" pitchFamily="2" charset="-122"/>
                <a:ea typeface="宋体" panose="02010600030101010101" pitchFamily="2" charset="-122"/>
                <a:cs typeface="宋体" panose="02010600030101010101" pitchFamily="2" charset="-122"/>
              </a:rPr>
              <a:t>（</a:t>
            </a:r>
            <a:r>
              <a:rPr sz="2400" dirty="0">
                <a:latin typeface="宋体" panose="02010600030101010101" pitchFamily="2" charset="-122"/>
                <a:ea typeface="宋体" panose="02010600030101010101" pitchFamily="2" charset="-122"/>
                <a:cs typeface="宋体" panose="02010600030101010101" pitchFamily="2" charset="-122"/>
              </a:rPr>
              <a:t>1</a:t>
            </a:r>
            <a:r>
              <a:rPr lang="zh-CN" sz="2400" dirty="0">
                <a:latin typeface="宋体" panose="02010600030101010101" pitchFamily="2" charset="-122"/>
                <a:ea typeface="宋体" panose="02010600030101010101" pitchFamily="2" charset="-122"/>
                <a:cs typeface="宋体" panose="02010600030101010101" pitchFamily="2" charset="-122"/>
              </a:rPr>
              <a:t>）</a:t>
            </a:r>
            <a:r>
              <a:rPr sz="2400" dirty="0">
                <a:latin typeface="宋体" panose="02010600030101010101" pitchFamily="2" charset="-122"/>
                <a:ea typeface="宋体" panose="02010600030101010101" pitchFamily="2" charset="-122"/>
                <a:cs typeface="宋体" panose="02010600030101010101" pitchFamily="2" charset="-122"/>
              </a:rPr>
              <a:t>大国担当：面对世界政治经济格局的深刻变化，中国将始终站在和平稳定一边，站在公平正义一边，做世界和平的建设者、全球发展的贡献者、国际秩序的维护者。这体现着中国的大国担当。这份担当，既是内蕴中国智慧的现代化致思逻辑的必然指向，也是秉承和坚持社会主义制度属性的本质呈现。这份担当，需要中国在发展自身的同时，向世界更好展示和呈现中国价值，为世界发展提供更为切实有效的中国方案、注入持续强劲的中国动力。</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95985" y="1558290"/>
            <a:ext cx="10235565" cy="3969385"/>
          </a:xfrm>
          <a:prstGeom prst="rect">
            <a:avLst/>
          </a:prstGeom>
          <a:noFill/>
          <a:ln>
            <a:noFill/>
          </a:ln>
        </p:spPr>
        <p:txBody>
          <a:bodyPr wrap="square" rtlCol="0">
            <a:spAutoFit/>
          </a:bodyPr>
          <a:lstStyle/>
          <a:p>
            <a:pPr>
              <a:lnSpc>
                <a:spcPct val="150000"/>
              </a:lnSpc>
            </a:pPr>
            <a:r>
              <a:rPr sz="2400" dirty="0">
                <a:latin typeface="黑体" panose="02010600030101010101" pitchFamily="49" charset="-122"/>
                <a:ea typeface="黑体" panose="02010600030101010101" pitchFamily="49" charset="-122"/>
                <a:cs typeface="宋体" panose="02010600030101010101" pitchFamily="2" charset="-122"/>
              </a:rPr>
              <a:t>4.正确认识当代中国的大国担当和中国智慧。</a:t>
            </a:r>
          </a:p>
          <a:p>
            <a:pPr>
              <a:lnSpc>
                <a:spcPct val="150000"/>
              </a:lnSpc>
            </a:pPr>
            <a:r>
              <a:rPr lang="zh-CN" sz="2400" dirty="0">
                <a:latin typeface="宋体" panose="02010600030101010101" pitchFamily="2" charset="-122"/>
                <a:ea typeface="宋体" panose="02010600030101010101" pitchFamily="2" charset="-122"/>
                <a:cs typeface="宋体" panose="02010600030101010101" pitchFamily="2" charset="-122"/>
              </a:rPr>
              <a:t>（</a:t>
            </a:r>
            <a:r>
              <a:rPr sz="2400" dirty="0">
                <a:latin typeface="宋体" panose="02010600030101010101" pitchFamily="2" charset="-122"/>
                <a:ea typeface="宋体" panose="02010600030101010101" pitchFamily="2" charset="-122"/>
                <a:cs typeface="宋体" panose="02010600030101010101" pitchFamily="2" charset="-122"/>
              </a:rPr>
              <a:t>2</a:t>
            </a:r>
            <a:r>
              <a:rPr lang="zh-CN" sz="2400" dirty="0">
                <a:latin typeface="宋体" panose="02010600030101010101" pitchFamily="2" charset="-122"/>
                <a:ea typeface="宋体" panose="02010600030101010101" pitchFamily="2" charset="-122"/>
                <a:cs typeface="宋体" panose="02010600030101010101" pitchFamily="2" charset="-122"/>
              </a:rPr>
              <a:t>）</a:t>
            </a:r>
            <a:r>
              <a:rPr sz="2400" dirty="0">
                <a:latin typeface="宋体" panose="02010600030101010101" pitchFamily="2" charset="-122"/>
                <a:ea typeface="宋体" panose="02010600030101010101" pitchFamily="2" charset="-122"/>
                <a:cs typeface="宋体" panose="02010600030101010101" pitchFamily="2" charset="-122"/>
              </a:rPr>
              <a:t>中国智慧：中国智慧是数千年来中华民族通过对天地自然之道、历史治乱之道、为政治理之道的深刻认识和有效运用而形成的一系列思想理念和战略谋略。它们集中体现了中华民族崇高的生存理想、明智的生存战略、高超的生存策略。中国智慧提供了促进中国和人类生存发展的金钥匙，今天的中国和世界依然需要中国智慧。中国智慧必将在实现中华民族伟大复兴和构建人类命运共同体的宏伟事业中大显身手。我们必须用好中国智慧。</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95985" y="1341120"/>
            <a:ext cx="9881235" cy="3969385"/>
          </a:xfrm>
          <a:prstGeom prst="rect">
            <a:avLst/>
          </a:prstGeom>
          <a:noFill/>
          <a:ln>
            <a:noFill/>
          </a:ln>
        </p:spPr>
        <p:txBody>
          <a:bodyPr wrap="square" rtlCol="0">
            <a:spAutoFit/>
          </a:bodyPr>
          <a:lstStyle/>
          <a:p>
            <a:pPr>
              <a:lnSpc>
                <a:spcPct val="150000"/>
              </a:lnSpc>
            </a:pPr>
            <a:r>
              <a:rPr sz="2400" dirty="0">
                <a:latin typeface="黑体" panose="02010600030101010101" pitchFamily="49" charset="-122"/>
                <a:ea typeface="黑体" panose="02010600030101010101" pitchFamily="49" charset="-122"/>
                <a:cs typeface="宋体" panose="02010600030101010101" pitchFamily="2" charset="-122"/>
              </a:rPr>
              <a:t>5.中国的发展契机与面临的挑战。</a:t>
            </a:r>
          </a:p>
          <a:p>
            <a:pPr>
              <a:lnSpc>
                <a:spcPct val="150000"/>
              </a:lnSpc>
            </a:pPr>
            <a:r>
              <a:rPr lang="zh-CN" sz="2400" dirty="0">
                <a:latin typeface="宋体" panose="02010600030101010101" pitchFamily="2" charset="-122"/>
                <a:ea typeface="宋体" panose="02010600030101010101" pitchFamily="2" charset="-122"/>
                <a:cs typeface="宋体" panose="02010600030101010101" pitchFamily="2" charset="-122"/>
              </a:rPr>
              <a:t>（</a:t>
            </a:r>
            <a:r>
              <a:rPr sz="2400" dirty="0">
                <a:latin typeface="宋体" panose="02010600030101010101" pitchFamily="2" charset="-122"/>
                <a:ea typeface="宋体" panose="02010600030101010101" pitchFamily="2" charset="-122"/>
                <a:cs typeface="宋体" panose="02010600030101010101" pitchFamily="2" charset="-122"/>
              </a:rPr>
              <a:t>1</a:t>
            </a:r>
            <a:r>
              <a:rPr lang="zh-CN" sz="2400" dirty="0">
                <a:latin typeface="宋体" panose="02010600030101010101" pitchFamily="2" charset="-122"/>
                <a:ea typeface="宋体" panose="02010600030101010101" pitchFamily="2" charset="-122"/>
                <a:cs typeface="宋体" panose="02010600030101010101" pitchFamily="2" charset="-122"/>
              </a:rPr>
              <a:t>）</a:t>
            </a:r>
            <a:r>
              <a:rPr sz="2400" dirty="0">
                <a:latin typeface="宋体" panose="02010600030101010101" pitchFamily="2" charset="-122"/>
                <a:ea typeface="宋体" panose="02010600030101010101" pitchFamily="2" charset="-122"/>
                <a:cs typeface="宋体" panose="02010600030101010101" pitchFamily="2" charset="-122"/>
              </a:rPr>
              <a:t>发展契机：当前，我国的经济实力取得了巨大的成就。在国际变革中，我国面临很大机遇，大有可为。中国正在为世界发展提供重要支撑，成为拉动世界经济发展的重要动力。全球化浪潮让中国经济与世界经济的联系日益紧密。开放的中国所带来的庞大市场成为国际经济发展的重要引擎，中国确立了负责任大国的形象。同时，中国参与其中能最大限度地根据自身的利益需求选择中国参与的限度。</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95985" y="1341120"/>
            <a:ext cx="9881235" cy="5077460"/>
          </a:xfrm>
          <a:prstGeom prst="rect">
            <a:avLst/>
          </a:prstGeom>
          <a:noFill/>
          <a:ln>
            <a:noFill/>
          </a:ln>
        </p:spPr>
        <p:txBody>
          <a:bodyPr wrap="square" rtlCol="0">
            <a:spAutoFit/>
          </a:bodyPr>
          <a:lstStyle/>
          <a:p>
            <a:pPr>
              <a:lnSpc>
                <a:spcPct val="150000"/>
              </a:lnSpc>
            </a:pPr>
            <a:r>
              <a:rPr sz="2400" dirty="0">
                <a:latin typeface="黑体" panose="02010600030101010101" pitchFamily="49" charset="-122"/>
                <a:ea typeface="黑体" panose="02010600030101010101" pitchFamily="49" charset="-122"/>
                <a:cs typeface="宋体" panose="02010600030101010101" pitchFamily="2" charset="-122"/>
              </a:rPr>
              <a:t>5.中国的发展契机与面临的挑战。</a:t>
            </a:r>
          </a:p>
          <a:p>
            <a:pPr>
              <a:lnSpc>
                <a:spcPct val="150000"/>
              </a:lnSpc>
            </a:pPr>
            <a:r>
              <a:rPr lang="zh-CN" sz="2400" dirty="0">
                <a:latin typeface="宋体" panose="02010600030101010101" pitchFamily="2" charset="-122"/>
                <a:ea typeface="宋体" panose="02010600030101010101" pitchFamily="2" charset="-122"/>
                <a:cs typeface="宋体" panose="02010600030101010101" pitchFamily="2" charset="-122"/>
              </a:rPr>
              <a:t>（</a:t>
            </a:r>
            <a:r>
              <a:rPr sz="2400" dirty="0">
                <a:latin typeface="宋体" panose="02010600030101010101" pitchFamily="2" charset="-122"/>
                <a:ea typeface="宋体" panose="02010600030101010101" pitchFamily="2" charset="-122"/>
                <a:cs typeface="宋体" panose="02010600030101010101" pitchFamily="2" charset="-122"/>
              </a:rPr>
              <a:t>2</a:t>
            </a:r>
            <a:r>
              <a:rPr lang="zh-CN" sz="2400" dirty="0">
                <a:latin typeface="宋体" panose="02010600030101010101" pitchFamily="2" charset="-122"/>
                <a:ea typeface="宋体" panose="02010600030101010101" pitchFamily="2" charset="-122"/>
                <a:cs typeface="宋体" panose="02010600030101010101" pitchFamily="2" charset="-122"/>
              </a:rPr>
              <a:t>）</a:t>
            </a:r>
            <a:r>
              <a:rPr sz="2400" dirty="0">
                <a:latin typeface="宋体" panose="02010600030101010101" pitchFamily="2" charset="-122"/>
                <a:ea typeface="宋体" panose="02010600030101010101" pitchFamily="2" charset="-122"/>
                <a:cs typeface="宋体" panose="02010600030101010101" pitchFamily="2" charset="-122"/>
              </a:rPr>
              <a:t>面临的挑战：复杂多变的国际形势在给中国“走出去”发展战略带来发展机遇的同时，也带来了各种挑战。近年来，受全球经济大环境的影响，中国经济面临一定的下行压力和不少困难，几十年高速发展所积累的一些矛盾与风险也逐渐暴露出来，急需得到稳妥处理与解决。“中国制造”在新的历史条件下需要转型升级。我国的发展仍处于重要战略机遇期。我们要审时度势，顺势而为，赢得主动。面对成绩，我们要有忧患意识；面对困难，我们要增强信心，运用自身的智慧，将困难和挑战转化为发展的动力和契机，开创新的局面。</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72465" y="2157730"/>
            <a:ext cx="7725410" cy="712470"/>
            <a:chOff x="1034884" y="629878"/>
            <a:chExt cx="5346004" cy="627895"/>
          </a:xfrm>
        </p:grpSpPr>
        <p:sp>
          <p:nvSpPr>
            <p:cNvPr id="7" name="圆角矩形 6">
              <a:hlinkClick r:id="rId5" action="ppaction://hlinksldjump"/>
            </p:cNvPr>
            <p:cNvSpPr/>
            <p:nvPr>
              <p:custDataLst>
                <p:tags r:id="rId1"/>
              </p:custDataLst>
            </p:nvPr>
          </p:nvSpPr>
          <p:spPr>
            <a:xfrm flipH="1">
              <a:off x="2547181" y="664168"/>
              <a:ext cx="3833707" cy="580390"/>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r>
                <a:rPr lang="zh-CN" altLang="en-US" sz="2800" b="1" dirty="0" smtClean="0">
                  <a:latin typeface="黑体" panose="02010600030101010101" pitchFamily="49" charset="-122"/>
                  <a:ea typeface="黑体" panose="02010600030101010101" pitchFamily="49" charset="-122"/>
                  <a:sym typeface="宋体" panose="02010600030101010101" pitchFamily="2" charset="-122"/>
                </a:rPr>
                <a:t>促进民族团结</a:t>
              </a:r>
              <a:endParaRPr lang="zh-CN" altLang="en-US" sz="2800" b="1" strike="noStrike" noProof="1" smtClean="0">
                <a:solidFill>
                  <a:schemeClr val="tx1"/>
                </a:solidFill>
                <a:latin typeface="黑体" panose="02010600030101010101" pitchFamily="49" charset="-122"/>
                <a:ea typeface="黑体" panose="02010600030101010101" pitchFamily="49" charset="-122"/>
                <a:cs typeface="黑体" panose="0201060003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800" b="1" dirty="0">
                  <a:solidFill>
                    <a:schemeClr val="bg1"/>
                  </a:solidFill>
                  <a:latin typeface="黑体" panose="02010600030101010101" pitchFamily="49" charset="-122"/>
                  <a:ea typeface="黑体" panose="02010600030101010101" pitchFamily="49" charset="-122"/>
                  <a:sym typeface="宋体" panose="02010600030101010101" pitchFamily="2" charset="-122"/>
                </a:rPr>
                <a:t>命题</a:t>
              </a:r>
              <a:r>
                <a:rPr lang="zh-CN" altLang="en-US" sz="2800" b="1" dirty="0" smtClean="0">
                  <a:solidFill>
                    <a:schemeClr val="bg1"/>
                  </a:solidFill>
                  <a:latin typeface="黑体" panose="02010600030101010101" pitchFamily="49" charset="-122"/>
                  <a:ea typeface="黑体" panose="02010600030101010101" pitchFamily="49" charset="-122"/>
                  <a:sym typeface="宋体" panose="02010600030101010101" pitchFamily="2" charset="-122"/>
                </a:rPr>
                <a:t>点一</a:t>
              </a:r>
              <a:endParaRPr lang="zh-CN" altLang="en-US" sz="2800" b="1" strike="noStrike" noProof="1">
                <a:solidFill>
                  <a:schemeClr val="bg1"/>
                </a:solidFill>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819150" y="2953385"/>
            <a:ext cx="10551795" cy="31921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40000"/>
              </a:lnSpc>
            </a:pPr>
            <a:r>
              <a:rPr sz="2400" b="1" dirty="0">
                <a:latin typeface="宋体" panose="02010600030101010101" pitchFamily="2" charset="-122"/>
                <a:ea typeface="宋体" panose="02010600030101010101" pitchFamily="2" charset="-122"/>
              </a:rPr>
              <a:t>1.</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2021·河北，9，2分</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面对气候变化、海洋污染、生物保护等全球性环境问题，同舟共济、并肩同行是人类唯一的选择，任何一国都无法置身事外、独善其身。得出这一认识的主要依据是</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　　</a:t>
            </a:r>
            <a:r>
              <a:rPr lang="zh-CN" sz="2400" b="1" dirty="0">
                <a:latin typeface="宋体" panose="02010600030101010101" pitchFamily="2" charset="-122"/>
                <a:ea typeface="宋体" panose="02010600030101010101" pitchFamily="2" charset="-122"/>
              </a:rPr>
              <a:t>）</a:t>
            </a:r>
          </a:p>
          <a:p>
            <a:pPr>
              <a:lnSpc>
                <a:spcPct val="140000"/>
              </a:lnSpc>
            </a:pPr>
            <a:r>
              <a:rPr sz="2400" b="1" dirty="0">
                <a:latin typeface="宋体" panose="02010600030101010101" pitchFamily="2" charset="-122"/>
                <a:ea typeface="宋体" panose="02010600030101010101" pitchFamily="2" charset="-122"/>
              </a:rPr>
              <a:t>①国家之间的竞争日益加剧　②国家之间经济发展不平衡　③各国相互联系的程度加深　④人类生活在同一个地球村</a:t>
            </a:r>
          </a:p>
          <a:p>
            <a:pPr>
              <a:lnSpc>
                <a:spcPct val="140000"/>
              </a:lnSpc>
            </a:pPr>
            <a:r>
              <a:rPr sz="2400" b="1" dirty="0">
                <a:latin typeface="宋体" panose="02010600030101010101" pitchFamily="2" charset="-122"/>
                <a:ea typeface="宋体" panose="02010600030101010101" pitchFamily="2" charset="-122"/>
              </a:rPr>
              <a:t>A.①②　　B.①③　　C.②④　　D.③④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6"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
        <p:nvSpPr>
          <p:cNvPr id="8" name="矩形 7"/>
          <p:cNvSpPr/>
          <p:nvPr/>
        </p:nvSpPr>
        <p:spPr>
          <a:xfrm>
            <a:off x="6370320" y="4109720"/>
            <a:ext cx="45593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D</a:t>
            </a:r>
          </a:p>
        </p:txBody>
      </p:sp>
      <p:grpSp>
        <p:nvGrpSpPr>
          <p:cNvPr id="14" name="组合 13"/>
          <p:cNvGrpSpPr/>
          <p:nvPr/>
        </p:nvGrpSpPr>
        <p:grpSpPr>
          <a:xfrm>
            <a:off x="2348721" y="1198920"/>
            <a:ext cx="6901815" cy="850965"/>
            <a:chOff x="2291138" y="2250040"/>
            <a:chExt cx="6062538" cy="729465"/>
          </a:xfrm>
        </p:grpSpPr>
        <p:sp>
          <p:nvSpPr>
            <p:cNvPr id="15" name="圆角矩形 14"/>
            <p:cNvSpPr/>
            <p:nvPr/>
          </p:nvSpPr>
          <p:spPr>
            <a:xfrm>
              <a:off x="2291138" y="2363056"/>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2963824" y="2351286"/>
              <a:ext cx="5389852" cy="538892"/>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latin typeface="黑体" panose="02010600030101010101" pitchFamily="49" charset="-122"/>
                  <a:ea typeface="黑体" panose="02010600030101010101" pitchFamily="49" charset="-122"/>
                </a:rPr>
                <a:t>数据</a:t>
              </a:r>
              <a:r>
                <a:rPr kumimoji="1" lang="zh-CN" altLang="en-US" sz="3600" b="1" dirty="0" smtClean="0">
                  <a:latin typeface="黑体" panose="02010600030101010101" pitchFamily="49" charset="-122"/>
                  <a:ea typeface="黑体" panose="02010600030101010101" pitchFamily="49" charset="-122"/>
                </a:rPr>
                <a:t>链接  真题试做</a:t>
              </a:r>
              <a:endParaRPr kumimoji="1" lang="zh-CN" altLang="en-US" sz="3600" b="1" dirty="0">
                <a:latin typeface="黑体" panose="02010600030101010101" pitchFamily="49" charset="-122"/>
                <a:ea typeface="黑体" panose="02010600030101010101" pitchFamily="49" charset="-122"/>
              </a:endParaRPr>
            </a:p>
          </p:txBody>
        </p:sp>
        <p:sp>
          <p:nvSpPr>
            <p:cNvPr id="17" name="椭圆 16"/>
            <p:cNvSpPr/>
            <p:nvPr/>
          </p:nvSpPr>
          <p:spPr>
            <a:xfrm>
              <a:off x="2599362" y="2250040"/>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smtClean="0">
                  <a:latin typeface="黑体" panose="02010600030101010101" pitchFamily="49" charset="-122"/>
                  <a:ea typeface="黑体" panose="02010600030101010101" pitchFamily="49" charset="-122"/>
                </a:rPr>
                <a:t>2</a:t>
              </a:r>
              <a:endParaRPr kumimoji="1" lang="zh-CN" altLang="en-US" sz="3600" b="1" dirty="0">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584788" y="1428200"/>
            <a:ext cx="10577736" cy="4523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sz="2400" b="1" dirty="0">
                <a:latin typeface="宋体" panose="02010600030101010101" pitchFamily="2" charset="-122"/>
                <a:ea typeface="宋体" panose="02010600030101010101" pitchFamily="2" charset="-122"/>
                <a:sym typeface="+mn-ea"/>
              </a:rPr>
              <a:t>    </a:t>
            </a:r>
            <a:r>
              <a:rPr sz="2400" b="1" dirty="0">
                <a:latin typeface="宋体" panose="02010600030101010101" pitchFamily="2" charset="-122"/>
                <a:ea typeface="宋体" panose="02010600030101010101" pitchFamily="2" charset="-122"/>
                <a:sym typeface="+mn-ea"/>
              </a:rPr>
              <a:t>2.</a:t>
            </a:r>
            <a:r>
              <a:rPr lang="zh-CN" sz="2400" b="1" dirty="0">
                <a:latin typeface="宋体" panose="02010600030101010101" pitchFamily="2" charset="-122"/>
                <a:ea typeface="宋体" panose="02010600030101010101" pitchFamily="2" charset="-122"/>
                <a:sym typeface="+mn-ea"/>
              </a:rPr>
              <a:t>（</a:t>
            </a:r>
            <a:r>
              <a:rPr sz="2400" b="1" dirty="0">
                <a:latin typeface="宋体" panose="02010600030101010101" pitchFamily="2" charset="-122"/>
                <a:ea typeface="宋体" panose="02010600030101010101" pitchFamily="2" charset="-122"/>
                <a:sym typeface="+mn-ea"/>
              </a:rPr>
              <a:t>2021·河北，10，2分</a:t>
            </a:r>
            <a:r>
              <a:rPr lang="zh-CN" sz="2400" b="1" dirty="0">
                <a:latin typeface="宋体" panose="02010600030101010101" pitchFamily="2" charset="-122"/>
                <a:ea typeface="宋体" panose="02010600030101010101" pitchFamily="2" charset="-122"/>
                <a:sym typeface="+mn-ea"/>
              </a:rPr>
              <a:t>）</a:t>
            </a:r>
            <a:r>
              <a:rPr sz="2400" b="1" dirty="0">
                <a:latin typeface="宋体" panose="02010600030101010101" pitchFamily="2" charset="-122"/>
                <a:ea typeface="宋体" panose="02010600030101010101" pitchFamily="2" charset="-122"/>
                <a:sym typeface="+mn-ea"/>
              </a:rPr>
              <a:t>习近平主席在第三届中国国际进口博览会开幕式上指出，我们要致力于推进合作共赢的共同开放；在金砖国家领导人第十二次会晤上指出，我们要坚定不移构建开放型世界经济；在二十国集团领导人第十五次峰会上指出，建设更高水平的开放型经济新体制。习近平主席的这些讲话，向世界传递出的共同信息是</a:t>
            </a:r>
            <a:r>
              <a:rPr lang="zh-CN" sz="2400" b="1" dirty="0">
                <a:latin typeface="宋体" panose="02010600030101010101" pitchFamily="2" charset="-122"/>
                <a:ea typeface="宋体" panose="02010600030101010101" pitchFamily="2" charset="-122"/>
                <a:sym typeface="+mn-ea"/>
              </a:rPr>
              <a:t>（</a:t>
            </a:r>
            <a:r>
              <a:rPr sz="2400" b="1" dirty="0">
                <a:latin typeface="宋体" panose="02010600030101010101" pitchFamily="2" charset="-122"/>
                <a:ea typeface="宋体" panose="02010600030101010101" pitchFamily="2" charset="-122"/>
                <a:sym typeface="+mn-ea"/>
              </a:rPr>
              <a:t>　　</a:t>
            </a:r>
            <a:r>
              <a:rPr lang="zh-CN" sz="2400" b="1" dirty="0">
                <a:latin typeface="宋体" panose="02010600030101010101" pitchFamily="2" charset="-122"/>
                <a:ea typeface="宋体" panose="02010600030101010101" pitchFamily="2" charset="-122"/>
                <a:sym typeface="+mn-ea"/>
              </a:rPr>
              <a:t>）</a:t>
            </a:r>
          </a:p>
          <a:p>
            <a:pPr>
              <a:lnSpc>
                <a:spcPct val="150000"/>
              </a:lnSpc>
            </a:pPr>
            <a:r>
              <a:rPr sz="2400" b="1" dirty="0">
                <a:latin typeface="宋体" panose="02010600030101010101" pitchFamily="2" charset="-122"/>
                <a:ea typeface="宋体" panose="02010600030101010101" pitchFamily="2" charset="-122"/>
                <a:sym typeface="+mn-ea"/>
              </a:rPr>
              <a:t>①中国对外开放的决心坚定不移　②中国的综合国力在日益增强　③中国为维护世界和平作出贡献　④中国积极顺应时代发展潮流</a:t>
            </a:r>
          </a:p>
          <a:p>
            <a:pPr>
              <a:lnSpc>
                <a:spcPct val="150000"/>
              </a:lnSpc>
            </a:pPr>
            <a:r>
              <a:rPr sz="2400" b="1" dirty="0">
                <a:latin typeface="宋体" panose="02010600030101010101" pitchFamily="2" charset="-122"/>
                <a:ea typeface="宋体" panose="02010600030101010101" pitchFamily="2" charset="-122"/>
                <a:sym typeface="+mn-ea"/>
              </a:rPr>
              <a:t>A.①③　　B.①④　　C.②③　　D.②④</a:t>
            </a:r>
          </a:p>
        </p:txBody>
      </p:sp>
      <p:grpSp>
        <p:nvGrpSpPr>
          <p:cNvPr id="6" name="组合 5"/>
          <p:cNvGrpSpPr/>
          <p:nvPr/>
        </p:nvGrpSpPr>
        <p:grpSpPr>
          <a:xfrm>
            <a:off x="8071557" y="824822"/>
            <a:ext cx="1746910" cy="457900"/>
            <a:chOff x="8480182" y="1575737"/>
            <a:chExt cx="1678579" cy="520692"/>
          </a:xfrm>
        </p:grpSpPr>
        <p:sp>
          <p:nvSpPr>
            <p:cNvPr id="5" name="圆角矩形 4">
              <a:hlinkClick r:id="rId3"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
        <p:nvSpPr>
          <p:cNvPr id="8" name="矩形 7"/>
          <p:cNvSpPr/>
          <p:nvPr/>
        </p:nvSpPr>
        <p:spPr>
          <a:xfrm>
            <a:off x="6591300" y="3790315"/>
            <a:ext cx="455930" cy="521970"/>
          </a:xfrm>
          <a:prstGeom prst="rect">
            <a:avLst/>
          </a:prstGeom>
        </p:spPr>
        <p:txBody>
          <a:bodyPr wrap="square">
            <a:spAutoFit/>
          </a:bodyPr>
          <a:lstStyle/>
          <a:p>
            <a:r>
              <a:rPr lang="en-US" altLang="zh-CN" sz="2800" b="1" dirty="0">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73125" y="1538605"/>
            <a:ext cx="10420985" cy="5077460"/>
          </a:xfrm>
          <a:prstGeom prst="rect">
            <a:avLst/>
          </a:prstGeom>
          <a:noFill/>
          <a:ln w="9525">
            <a:noFill/>
          </a:ln>
        </p:spPr>
        <p:txBody>
          <a:bodyPr wrap="square">
            <a:spAutoFit/>
          </a:bodyPr>
          <a:lstStyle/>
          <a:p>
            <a:pPr algn="l">
              <a:lnSpc>
                <a:spcPct val="150000"/>
              </a:lnSpc>
              <a:buNone/>
            </a:pPr>
            <a:r>
              <a:rPr sz="2400" b="1" dirty="0">
                <a:latin typeface="宋体" panose="02010600030101010101" pitchFamily="2" charset="-122"/>
                <a:ea typeface="宋体" panose="02010600030101010101" pitchFamily="2" charset="-122"/>
              </a:rPr>
              <a:t>3.[2020·河北，28</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3</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4</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5</a:t>
            </a:r>
            <a:r>
              <a:rPr lang="zh-CN" sz="2400" b="1" dirty="0">
                <a:latin typeface="宋体" panose="02010600030101010101" pitchFamily="2" charset="-122"/>
                <a:ea typeface="宋体" panose="02010600030101010101" pitchFamily="2" charset="-122"/>
              </a:rPr>
              <a:t>）</a:t>
            </a:r>
            <a:r>
              <a:rPr sz="2400" b="1" dirty="0">
                <a:latin typeface="宋体" panose="02010600030101010101" pitchFamily="2" charset="-122"/>
                <a:ea typeface="宋体" panose="02010600030101010101" pitchFamily="2" charset="-122"/>
              </a:rPr>
              <a:t>，15分]阅读材料，综合运用所学知识探究问题。</a:t>
            </a:r>
          </a:p>
          <a:p>
            <a:pPr algn="l">
              <a:lnSpc>
                <a:spcPct val="150000"/>
              </a:lnSpc>
              <a:buNone/>
            </a:pPr>
            <a:r>
              <a:rPr sz="2400" b="1" dirty="0">
                <a:latin typeface="宋体" panose="02010600030101010101" pitchFamily="2" charset="-122"/>
                <a:ea typeface="宋体" panose="02010600030101010101" pitchFamily="2" charset="-122"/>
              </a:rPr>
              <a:t>材料一　</a:t>
            </a:r>
            <a:r>
              <a:rPr sz="2400" b="1" dirty="0">
                <a:latin typeface="楷体_GB2312" panose="02010609030101010101" charset="-122"/>
                <a:ea typeface="楷体_GB2312" panose="02010609030101010101" charset="-122"/>
              </a:rPr>
              <a:t>2017年1月18日，国家主席习近平在联合国日内瓦总部发表题为《共同构建人类命运共同体》的主旨演讲指出：“让和平的薪火代代相传，让发展的动力源源不断，让文明的光芒熠熠生辉，是各国人民的期待，也是我们这一代政治家应有的担当。中国方案是：构建人类命运共同体，实现共赢共享。”此后，在短短一年间，“构建人类命运共同体”理念载入联合国多份不同层面决议，得到了国际社会的广泛认同。</a:t>
            </a:r>
          </a:p>
          <a:p>
            <a:pPr algn="l">
              <a:lnSpc>
                <a:spcPct val="150000"/>
              </a:lnSpc>
              <a:buNone/>
            </a:pPr>
            <a:endParaRPr sz="2400" b="1" dirty="0">
              <a:latin typeface="宋体" panose="02010600030101010101" pitchFamily="2" charset="-122"/>
              <a:ea typeface="宋体" panose="02010600030101010101" pitchFamily="2" charset="-122"/>
            </a:endParaRP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a:hlinkClick r:id="rId2" action="ppaction://hlinksldjump"/>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0030101010101" pitchFamily="49" charset="-122"/>
                  <a:ea typeface="黑体" panose="02010600030101010101" pitchFamily="49" charset="-122"/>
                </a:rPr>
                <a:t>返回子目录</a:t>
              </a:r>
            </a:p>
          </p:txBody>
        </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5725</Words>
  <Application>WPS 演示</Application>
  <PresentationFormat>自定义</PresentationFormat>
  <Paragraphs>512</Paragraphs>
  <Slides>67</Slides>
  <Notes>3</Notes>
  <HiddenSlides>0</HiddenSlides>
  <MMClips>0</MMClips>
  <ScaleCrop>false</ScaleCrop>
  <HeadingPairs>
    <vt:vector size="4" baseType="variant">
      <vt:variant>
        <vt:lpstr>主题</vt:lpstr>
      </vt:variant>
      <vt:variant>
        <vt:i4>5</vt:i4>
      </vt:variant>
      <vt:variant>
        <vt:lpstr>幻灯片标题</vt:lpstr>
      </vt:variant>
      <vt:variant>
        <vt:i4>67</vt:i4>
      </vt:variant>
    </vt:vector>
  </HeadingPairs>
  <TitlesOfParts>
    <vt:vector size="72"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1029</cp:revision>
  <dcterms:created xsi:type="dcterms:W3CDTF">2020-07-19T08:35:00Z</dcterms:created>
  <dcterms:modified xsi:type="dcterms:W3CDTF">2022-02-25T14:21:40Z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CE4189C4DC9C48268151C015EEBC8F8A</vt:lpwstr>
  </property>
  <property fmtid="{D5CDD505-2E9C-101B-9397-08002B2CF9AE}" pid="3" name="KSOProductBuildVer">
    <vt:lpwstr>2052-10.1.0.7106</vt:lpwstr>
  </property>
</Properties>
</file>