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75"/>
  </p:notesMasterIdLst>
  <p:handoutMasterIdLst>
    <p:handoutMasterId r:id="rId76"/>
  </p:handoutMasterIdLst>
  <p:sldIdLst>
    <p:sldId id="482" r:id="rId6"/>
    <p:sldId id="332" r:id="rId7"/>
    <p:sldId id="516" r:id="rId8"/>
    <p:sldId id="483" r:id="rId9"/>
    <p:sldId id="335" r:id="rId10"/>
    <p:sldId id="261" r:id="rId11"/>
    <p:sldId id="488" r:id="rId12"/>
    <p:sldId id="518" r:id="rId13"/>
    <p:sldId id="519" r:id="rId14"/>
    <p:sldId id="565" r:id="rId15"/>
    <p:sldId id="566" r:id="rId16"/>
    <p:sldId id="646" r:id="rId17"/>
    <p:sldId id="647" r:id="rId18"/>
    <p:sldId id="648" r:id="rId19"/>
    <p:sldId id="649" r:id="rId20"/>
    <p:sldId id="278" r:id="rId21"/>
    <p:sldId id="272" r:id="rId22"/>
    <p:sldId id="502" r:id="rId23"/>
    <p:sldId id="422" r:id="rId24"/>
    <p:sldId id="503" r:id="rId25"/>
    <p:sldId id="504" r:id="rId26"/>
    <p:sldId id="547" r:id="rId27"/>
    <p:sldId id="548" r:id="rId28"/>
    <p:sldId id="549" r:id="rId29"/>
    <p:sldId id="569" r:id="rId30"/>
    <p:sldId id="594" r:id="rId31"/>
    <p:sldId id="595" r:id="rId32"/>
    <p:sldId id="596" r:id="rId33"/>
    <p:sldId id="597" r:id="rId34"/>
    <p:sldId id="598" r:id="rId35"/>
    <p:sldId id="599" r:id="rId36"/>
    <p:sldId id="600" r:id="rId37"/>
    <p:sldId id="601" r:id="rId38"/>
    <p:sldId id="602" r:id="rId39"/>
    <p:sldId id="603" r:id="rId40"/>
    <p:sldId id="604" r:id="rId41"/>
    <p:sldId id="605" r:id="rId42"/>
    <p:sldId id="606" r:id="rId43"/>
    <p:sldId id="607" r:id="rId44"/>
    <p:sldId id="608" r:id="rId45"/>
    <p:sldId id="290" r:id="rId46"/>
    <p:sldId id="427" r:id="rId47"/>
    <p:sldId id="505" r:id="rId48"/>
    <p:sldId id="506" r:id="rId49"/>
    <p:sldId id="550" r:id="rId50"/>
    <p:sldId id="551" r:id="rId51"/>
    <p:sldId id="552" r:id="rId52"/>
    <p:sldId id="553" r:id="rId53"/>
    <p:sldId id="704" r:id="rId54"/>
    <p:sldId id="570" r:id="rId55"/>
    <p:sldId id="571" r:id="rId56"/>
    <p:sldId id="624" r:id="rId57"/>
    <p:sldId id="625" r:id="rId58"/>
    <p:sldId id="626" r:id="rId59"/>
    <p:sldId id="627" r:id="rId60"/>
    <p:sldId id="628" r:id="rId61"/>
    <p:sldId id="629" r:id="rId62"/>
    <p:sldId id="630" r:id="rId63"/>
    <p:sldId id="631" r:id="rId64"/>
    <p:sldId id="632" r:id="rId65"/>
    <p:sldId id="633" r:id="rId66"/>
    <p:sldId id="634" r:id="rId67"/>
    <p:sldId id="635" r:id="rId68"/>
    <p:sldId id="636" r:id="rId69"/>
    <p:sldId id="650" r:id="rId70"/>
    <p:sldId id="651" r:id="rId71"/>
    <p:sldId id="652" r:id="rId72"/>
    <p:sldId id="653" r:id="rId73"/>
    <p:sldId id="654" r:id="rId7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54"/>
        <p:guide pos="384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21970"/>
          </a:xfrm>
          <a:prstGeom prst="rect">
            <a:avLst/>
          </a:prstGeom>
          <a:noFill/>
        </p:spPr>
        <p:txBody>
          <a:bodyPr wrap="square" rtlCol="0">
            <a:spAutoFit/>
          </a:bodyPr>
          <a:lstStyle/>
          <a:p>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民族团结教育</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考情分析</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民族团结教育</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真题试做</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民族团结教育</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民族团结教育</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tags" Target="../tags/tag125.xml"/><Relationship Id="rId7" Type="http://schemas.openxmlformats.org/officeDocument/2006/relationships/slideLayout" Target="../slideLayouts/slideLayout46.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5" Type="http://schemas.openxmlformats.org/officeDocument/2006/relationships/tags" Target="../tags/tag127.xml"/><Relationship Id="rId10" Type="http://schemas.openxmlformats.org/officeDocument/2006/relationships/slide" Target="slide16.xml"/><Relationship Id="rId4" Type="http://schemas.openxmlformats.org/officeDocument/2006/relationships/tags" Target="../tags/tag126.xml"/><Relationship Id="rId9" Type="http://schemas.openxmlformats.org/officeDocument/2006/relationships/slide" Target="slide5.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12.jpeg"/><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4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16.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slide" Target="slide16.xml"/><Relationship Id="rId4" Type="http://schemas.openxmlformats.org/officeDocument/2006/relationships/slide" Target="slide6.xml"/></Relationships>
</file>

<file path=ppt/slides/_rels/slide2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6.xml"/><Relationship Id="rId5" Type="http://schemas.openxmlformats.org/officeDocument/2006/relationships/image" Target="../media/image13.jpeg"/><Relationship Id="rId4" Type="http://schemas.openxmlformats.org/officeDocument/2006/relationships/slide" Target="slide6.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3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16.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16.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5" Type="http://schemas.openxmlformats.org/officeDocument/2006/relationships/slide" Target="slide6.xml"/><Relationship Id="rId4" Type="http://schemas.openxmlformats.org/officeDocument/2006/relationships/slide" Target="slide16.xml"/></Relationships>
</file>

<file path=ppt/slides/_rels/slide4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16.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16.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5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 Target="slide6.xml"/><Relationship Id="rId4" Type="http://schemas.openxmlformats.org/officeDocument/2006/relationships/slide" Target="slide16.xml"/></Relationships>
</file>

<file path=ppt/slides/_rels/slide5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 Target="slide1.xml"/><Relationship Id="rId5" Type="http://schemas.openxmlformats.org/officeDocument/2006/relationships/slide" Target="slide6.xml"/><Relationship Id="rId4"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16.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6.xml"/><Relationship Id="rId1" Type="http://schemas.openxmlformats.org/officeDocument/2006/relationships/tags" Target="../tags/tag145.xml"/><Relationship Id="rId5" Type="http://schemas.openxmlformats.org/officeDocument/2006/relationships/slide" Target="slide6.xml"/><Relationship Id="rId4" Type="http://schemas.openxmlformats.org/officeDocument/2006/relationships/slide" Target="slide16.xml"/></Relationships>
</file>

<file path=ppt/slides/_rels/slide6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 Target="slide5.xml"/><Relationship Id="rId5" Type="http://schemas.openxmlformats.org/officeDocument/2006/relationships/slide" Target="slide1.xml"/><Relationship Id="rId4"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jpeg"/><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521183"/>
            <a:ext cx="6228000" cy="991276"/>
            <a:chOff x="3027246" y="1982915"/>
            <a:chExt cx="5990707" cy="905719"/>
          </a:xfrm>
        </p:grpSpPr>
        <p:sp>
          <p:nvSpPr>
            <p:cNvPr id="38" name="圆角矩形 6"/>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8" action="ppaction://hlinksldjump"/>
            </p:cNvPr>
            <p:cNvSpPr txBox="1"/>
            <p:nvPr/>
          </p:nvSpPr>
          <p:spPr>
            <a:xfrm>
              <a:off x="4028596" y="1982915"/>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数据纵览  考情分析</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626686"/>
            <a:ext cx="6228000" cy="944686"/>
            <a:chOff x="3043127" y="3180611"/>
            <a:chExt cx="5992288" cy="944686"/>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4"/>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9" action="ppaction://hlinksldjump"/>
            </p:cNvPr>
            <p:cNvSpPr txBox="1"/>
            <p:nvPr/>
          </p:nvSpPr>
          <p:spPr>
            <a:xfrm>
              <a:off x="4289240" y="318061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数据链接  真题试做</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703667"/>
            <a:ext cx="6228000" cy="948708"/>
            <a:chOff x="3027246" y="4379914"/>
            <a:chExt cx="5990707" cy="948708"/>
          </a:xfrm>
        </p:grpSpPr>
        <p:sp>
          <p:nvSpPr>
            <p:cNvPr id="34"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0" action="ppaction://hlinksldjump"/>
            </p:cNvPr>
            <p:cNvSpPr txBox="1"/>
            <p:nvPr/>
          </p:nvSpPr>
          <p:spPr>
            <a:xfrm>
              <a:off x="4573984" y="4379914"/>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26525"/>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民族团结教育</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8020" y="1439545"/>
            <a:ext cx="10855960" cy="341503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2019·河北，23，3分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旅途中，艾华还领略了侗族、布依族、壮族等民族文化风采，对少数民族文化有了更为全面的认识。艾华的认识应是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buNone/>
            </a:pPr>
            <a:r>
              <a:rPr sz="2400" b="1" dirty="0">
                <a:latin typeface="宋体" panose="02010600030101010101" pitchFamily="2" charset="-122"/>
                <a:ea typeface="宋体" panose="02010600030101010101" pitchFamily="2" charset="-122"/>
              </a:rPr>
              <a:t>①少数民族文化绚丽多彩　 ②少数民族文化是中华文化的重要组成部分　 </a:t>
            </a:r>
          </a:p>
          <a:p>
            <a:pPr algn="l">
              <a:lnSpc>
                <a:spcPct val="150000"/>
              </a:lnSpc>
              <a:buNone/>
            </a:pPr>
            <a:r>
              <a:rPr sz="2400" b="1" dirty="0">
                <a:latin typeface="宋体" panose="02010600030101010101" pitchFamily="2" charset="-122"/>
                <a:ea typeface="宋体" panose="02010600030101010101" pitchFamily="2" charset="-122"/>
              </a:rPr>
              <a:t>③少数民族文化互不影响   ④要加强对少数民族文化的传承和保护</a:t>
            </a:r>
          </a:p>
          <a:p>
            <a:pPr algn="l">
              <a:lnSpc>
                <a:spcPct val="150000"/>
              </a:lnSpc>
              <a:buNone/>
            </a:pPr>
            <a:r>
              <a:rPr sz="2400" b="1" dirty="0">
                <a:latin typeface="宋体" panose="02010600030101010101" pitchFamily="2" charset="-122"/>
                <a:ea typeface="宋体" panose="02010600030101010101" pitchFamily="2" charset="-122"/>
              </a:rPr>
              <a:t>A.①③	B.②④</a:t>
            </a:r>
          </a:p>
          <a:p>
            <a:pPr algn="l">
              <a:lnSpc>
                <a:spcPct val="150000"/>
              </a:lnSpc>
              <a:buNone/>
            </a:pPr>
            <a:r>
              <a:rPr sz="2400" b="1" dirty="0">
                <a:latin typeface="宋体" panose="02010600030101010101" pitchFamily="2" charset="-122"/>
                <a:ea typeface="宋体" panose="02010600030101010101" pitchFamily="2" charset="-122"/>
              </a:rPr>
              <a:t>C.①②④	D.①②③④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2" name="矩形 1"/>
          <p:cNvSpPr/>
          <p:nvPr/>
        </p:nvSpPr>
        <p:spPr>
          <a:xfrm>
            <a:off x="10059670" y="211963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060" y="1555115"/>
            <a:ext cx="10490835"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6</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2018·</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22</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3</a:t>
            </a:r>
            <a:r>
              <a:rPr lang="zh-CN" altLang="en-US" sz="2400" b="1">
                <a:solidFill>
                  <a:srgbClr val="000000"/>
                </a:solidFill>
                <a:latin typeface="宋体" panose="02010600030101010101" pitchFamily="2" charset="-122"/>
                <a:ea typeface="宋体" panose="02010600030101010101" pitchFamily="2" charset="-122"/>
                <a:cs typeface="方正黑体_GBK" charset="0"/>
              </a:rPr>
              <a:t>分）</a:t>
            </a:r>
            <a:r>
              <a:rPr lang="en-US" altLang="zh-CN" sz="2400" b="1">
                <a:solidFill>
                  <a:srgbClr val="000000"/>
                </a:solidFill>
                <a:latin typeface="宋体" panose="02010600030101010101" pitchFamily="2" charset="-122"/>
                <a:ea typeface="宋体" panose="02010600030101010101" pitchFamily="2" charset="-122"/>
                <a:cs typeface="NEU-BZ-S92" charset="0"/>
              </a:rPr>
              <a:t>2014</a:t>
            </a:r>
            <a:r>
              <a:rPr lang="zh-CN" altLang="en-US" sz="2400" b="1">
                <a:solidFill>
                  <a:srgbClr val="000000"/>
                </a:solidFill>
                <a:latin typeface="宋体" panose="02010600030101010101" pitchFamily="2" charset="-122"/>
                <a:ea typeface="宋体" panose="02010600030101010101" pitchFamily="2" charset="-122"/>
                <a:cs typeface="方正书宋_GBK" charset="0"/>
              </a:rPr>
              <a:t>年</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壮族三月三”被列入国家级非物质文化遗产名录</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广西将“壮族三月三”确定为假期</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自治区内全体公民放假</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方正书宋_GBK" charset="0"/>
              </a:rPr>
              <a:t>天。这些做法（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书宋_GBK" charset="0"/>
              </a:rPr>
              <a:t>提高了壮族在其他民族中的地位　</a:t>
            </a: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书宋_GBK" charset="0"/>
              </a:rPr>
              <a:t>体现了对少数民族风俗习惯的尊重　</a:t>
            </a:r>
            <a:r>
              <a:rPr lang="en-US" altLang="zh-CN" sz="2400" b="1">
                <a:solidFill>
                  <a:srgbClr val="000000"/>
                </a:solidFill>
                <a:latin typeface="宋体" panose="02010600030101010101" pitchFamily="2" charset="-122"/>
                <a:ea typeface="宋体" panose="02010600030101010101" pitchFamily="2" charset="-122"/>
                <a:cs typeface="NEU-BZ-S92" charset="0"/>
              </a:rPr>
              <a:t>③</a:t>
            </a:r>
            <a:r>
              <a:rPr lang="zh-CN" altLang="en-US" sz="2400" b="1">
                <a:solidFill>
                  <a:srgbClr val="000000"/>
                </a:solidFill>
                <a:latin typeface="宋体" panose="02010600030101010101" pitchFamily="2" charset="-122"/>
                <a:ea typeface="宋体" panose="02010600030101010101" pitchFamily="2" charset="-122"/>
                <a:cs typeface="方正书宋_GBK" charset="0"/>
              </a:rPr>
              <a:t>实现了少数民族地区协调发展　</a:t>
            </a:r>
            <a:r>
              <a:rPr lang="en-US" altLang="zh-CN" sz="2400" b="1">
                <a:solidFill>
                  <a:srgbClr val="000000"/>
                </a:solidFill>
                <a:latin typeface="宋体" panose="02010600030101010101" pitchFamily="2" charset="-122"/>
                <a:ea typeface="宋体" panose="02010600030101010101" pitchFamily="2" charset="-122"/>
                <a:cs typeface="NEU-BZ-S92" charset="0"/>
              </a:rPr>
              <a:t>④</a:t>
            </a:r>
            <a:r>
              <a:rPr lang="zh-CN" altLang="en-US" sz="2400" b="1">
                <a:solidFill>
                  <a:srgbClr val="000000"/>
                </a:solidFill>
                <a:latin typeface="宋体" panose="02010600030101010101" pitchFamily="2" charset="-122"/>
                <a:ea typeface="宋体" panose="02010600030101010101" pitchFamily="2" charset="-122"/>
                <a:cs typeface="方正书宋_GBK" charset="0"/>
              </a:rPr>
              <a:t>有利于少数民族文化的传承</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A.①④</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B.②④</a:t>
            </a:r>
          </a:p>
          <a:p>
            <a:r>
              <a:rPr lang="en-US" altLang="zh-CN" sz="2400" b="1">
                <a:solidFill>
                  <a:srgbClr val="000000"/>
                </a:solidFill>
                <a:latin typeface="宋体" panose="02010600030101010101" pitchFamily="2" charset="-122"/>
                <a:ea typeface="宋体" panose="02010600030101010101" pitchFamily="2" charset="-122"/>
                <a:cs typeface="NEU-BZ-S92" charset="0"/>
              </a:rPr>
              <a:t>C.①③</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D.②③</a:t>
            </a:r>
            <a:endParaRPr lang="zh-CN" altLang="en-US" sz="2400" b="1">
              <a:latin typeface="宋体" panose="02010600030101010101" pitchFamily="2" charset="-122"/>
              <a:ea typeface="宋体" panose="02010600030101010101" pitchFamily="2" charset="-122"/>
            </a:endParaRPr>
          </a:p>
        </p:txBody>
      </p:sp>
      <p:sp>
        <p:nvSpPr>
          <p:cNvPr id="8" name="矩形 7"/>
          <p:cNvSpPr/>
          <p:nvPr/>
        </p:nvSpPr>
        <p:spPr>
          <a:xfrm flipH="1">
            <a:off x="2484755" y="283337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060" y="1350010"/>
            <a:ext cx="10490835" cy="230695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2017·河北，9，2分</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云南省大理白族自治州郑家庄村，是全国闻名的民族团结示范村。这个125户的小村庄，聚居着汉、白、藏、傈僳、傣、纳西和彝7个民族。村主任曲登自豪地对他们说：“我们村里的7个民族，无论哪个民族的节，都一起过。”村民在一起过的节日有</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p:txBody>
      </p:sp>
      <p:sp>
        <p:nvSpPr>
          <p:cNvPr id="8" name="矩形 7"/>
          <p:cNvSpPr/>
          <p:nvPr/>
        </p:nvSpPr>
        <p:spPr>
          <a:xfrm flipH="1">
            <a:off x="7984490" y="319659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pic>
        <p:nvPicPr>
          <p:cNvPr id="198" name="b1.jpg" descr="id:2147503334;FounderCES"/>
          <p:cNvPicPr>
            <a:picLocks noChangeAspect="1"/>
          </p:cNvPicPr>
          <p:nvPr/>
        </p:nvPicPr>
        <p:blipFill>
          <a:blip r:embed="rId4" cstate="print"/>
          <a:stretch>
            <a:fillRect/>
          </a:stretch>
        </p:blipFill>
        <p:spPr>
          <a:xfrm>
            <a:off x="1022668" y="3810635"/>
            <a:ext cx="1080135" cy="702310"/>
          </a:xfrm>
          <a:prstGeom prst="rect">
            <a:avLst/>
          </a:prstGeom>
        </p:spPr>
      </p:pic>
      <p:pic>
        <p:nvPicPr>
          <p:cNvPr id="199" name="b2.jpg" descr="id:2147503341;FounderCES"/>
          <p:cNvPicPr>
            <a:picLocks noChangeAspect="1"/>
          </p:cNvPicPr>
          <p:nvPr/>
        </p:nvPicPr>
        <p:blipFill>
          <a:blip r:embed="rId5" cstate="print"/>
          <a:stretch>
            <a:fillRect/>
          </a:stretch>
        </p:blipFill>
        <p:spPr>
          <a:xfrm>
            <a:off x="3308033" y="3810318"/>
            <a:ext cx="1080135" cy="716915"/>
          </a:xfrm>
          <a:prstGeom prst="rect">
            <a:avLst/>
          </a:prstGeom>
        </p:spPr>
      </p:pic>
      <p:pic>
        <p:nvPicPr>
          <p:cNvPr id="200" name="b3.jpg" descr="id:2147503348;FounderCES"/>
          <p:cNvPicPr>
            <a:picLocks noChangeAspect="1"/>
          </p:cNvPicPr>
          <p:nvPr/>
        </p:nvPicPr>
        <p:blipFill>
          <a:blip r:embed="rId6" cstate="print"/>
          <a:stretch>
            <a:fillRect/>
          </a:stretch>
        </p:blipFill>
        <p:spPr>
          <a:xfrm>
            <a:off x="5529580" y="3732213"/>
            <a:ext cx="900430" cy="873125"/>
          </a:xfrm>
          <a:prstGeom prst="rect">
            <a:avLst/>
          </a:prstGeom>
        </p:spPr>
      </p:pic>
      <p:pic>
        <p:nvPicPr>
          <p:cNvPr id="201" name="b4.jpg" descr="id:2147503355;FounderCES"/>
          <p:cNvPicPr>
            <a:picLocks noChangeAspect="1"/>
          </p:cNvPicPr>
          <p:nvPr/>
        </p:nvPicPr>
        <p:blipFill>
          <a:blip r:embed="rId7" cstate="print"/>
          <a:stretch>
            <a:fillRect/>
          </a:stretch>
        </p:blipFill>
        <p:spPr>
          <a:xfrm>
            <a:off x="7652068" y="3732213"/>
            <a:ext cx="1260475" cy="885825"/>
          </a:xfrm>
          <a:prstGeom prst="rect">
            <a:avLst/>
          </a:prstGeom>
        </p:spPr>
      </p:pic>
      <p:sp>
        <p:nvSpPr>
          <p:cNvPr id="7" name="文本框 6"/>
          <p:cNvSpPr txBox="1"/>
          <p:nvPr/>
        </p:nvSpPr>
        <p:spPr>
          <a:xfrm flipH="1">
            <a:off x="3608705" y="4723130"/>
            <a:ext cx="479425" cy="460375"/>
          </a:xfrm>
          <a:prstGeom prst="rect">
            <a:avLst/>
          </a:prstGeom>
          <a:noFill/>
        </p:spPr>
        <p:txBody>
          <a:bodyPr wrap="square" rtlCol="0" anchor="t">
            <a:spAutoFit/>
          </a:bodyPr>
          <a:lstStyle/>
          <a:p>
            <a:r>
              <a:rPr lang="en-US" altLang="zh-CN" sz="2400" b="1">
                <a:solidFill>
                  <a:srgbClr val="000000"/>
                </a:solidFill>
                <a:latin typeface="宋体" panose="02010600030101010101" pitchFamily="2" charset="-122"/>
                <a:ea typeface="宋体" panose="02010600030101010101" pitchFamily="2" charset="-122"/>
                <a:cs typeface="NEU-BZ-S92" charset="0"/>
                <a:sym typeface="+mn-ea"/>
              </a:rPr>
              <a:t>②</a:t>
            </a:r>
          </a:p>
        </p:txBody>
      </p:sp>
      <p:sp>
        <p:nvSpPr>
          <p:cNvPr id="9" name="文本框 8"/>
          <p:cNvSpPr txBox="1"/>
          <p:nvPr/>
        </p:nvSpPr>
        <p:spPr>
          <a:xfrm>
            <a:off x="5773420" y="4723130"/>
            <a:ext cx="488950" cy="460375"/>
          </a:xfrm>
          <a:prstGeom prst="rect">
            <a:avLst/>
          </a:prstGeom>
          <a:noFill/>
        </p:spPr>
        <p:txBody>
          <a:bodyPr wrap="none" rtlCol="0" anchor="t">
            <a:spAutoFit/>
          </a:bodyPr>
          <a:lstStyle/>
          <a:p>
            <a:r>
              <a:rPr lang="en-US" altLang="zh-CN" sz="2400" b="1">
                <a:solidFill>
                  <a:srgbClr val="000000"/>
                </a:solidFill>
                <a:latin typeface="宋体" panose="02010600030101010101" pitchFamily="2" charset="-122"/>
                <a:ea typeface="宋体" panose="02010600030101010101" pitchFamily="2" charset="-122"/>
                <a:cs typeface="NEU-BZ-S92" charset="0"/>
                <a:sym typeface="+mn-ea"/>
              </a:rPr>
              <a:t>③</a:t>
            </a:r>
          </a:p>
        </p:txBody>
      </p:sp>
      <p:sp>
        <p:nvSpPr>
          <p:cNvPr id="10" name="文本框 9"/>
          <p:cNvSpPr txBox="1"/>
          <p:nvPr/>
        </p:nvSpPr>
        <p:spPr>
          <a:xfrm>
            <a:off x="8086090" y="4723130"/>
            <a:ext cx="488950" cy="460375"/>
          </a:xfrm>
          <a:prstGeom prst="rect">
            <a:avLst/>
          </a:prstGeom>
          <a:noFill/>
        </p:spPr>
        <p:txBody>
          <a:bodyPr wrap="none" rtlCol="0" anchor="t">
            <a:spAutoFit/>
          </a:bodyPr>
          <a:lstStyle/>
          <a:p>
            <a:r>
              <a:rPr lang="en-US" altLang="zh-CN" sz="2400" b="1">
                <a:solidFill>
                  <a:srgbClr val="000000"/>
                </a:solidFill>
                <a:latin typeface="宋体" panose="02010600030101010101" pitchFamily="2" charset="-122"/>
                <a:ea typeface="宋体" panose="02010600030101010101" pitchFamily="2" charset="-122"/>
                <a:cs typeface="NEU-BZ-S92" charset="0"/>
                <a:sym typeface="+mn-ea"/>
              </a:rPr>
              <a:t>④</a:t>
            </a:r>
          </a:p>
        </p:txBody>
      </p:sp>
      <p:sp>
        <p:nvSpPr>
          <p:cNvPr id="11" name="文本框 10"/>
          <p:cNvSpPr txBox="1"/>
          <p:nvPr/>
        </p:nvSpPr>
        <p:spPr>
          <a:xfrm>
            <a:off x="1338580" y="4723130"/>
            <a:ext cx="488950" cy="460375"/>
          </a:xfrm>
          <a:prstGeom prst="rect">
            <a:avLst/>
          </a:prstGeom>
          <a:noFill/>
        </p:spPr>
        <p:txBody>
          <a:bodyPr wrap="none" rtlCol="0" anchor="t">
            <a:spAutoFit/>
          </a:bodyPr>
          <a:lstStyle/>
          <a:p>
            <a:r>
              <a:rPr lang="en-US" altLang="zh-CN" sz="2400" b="1">
                <a:solidFill>
                  <a:srgbClr val="000000"/>
                </a:solidFill>
                <a:latin typeface="宋体" panose="02010600030101010101" pitchFamily="2" charset="-122"/>
                <a:ea typeface="宋体" panose="02010600030101010101" pitchFamily="2" charset="-122"/>
                <a:cs typeface="NEU-BZ-S92" charset="0"/>
                <a:sym typeface="+mn-ea"/>
              </a:rPr>
              <a:t>①</a:t>
            </a:r>
          </a:p>
        </p:txBody>
      </p:sp>
      <p:sp>
        <p:nvSpPr>
          <p:cNvPr id="100" name="文本框 99"/>
          <p:cNvSpPr txBox="1"/>
          <p:nvPr/>
        </p:nvSpPr>
        <p:spPr>
          <a:xfrm rot="10800000" flipV="1">
            <a:off x="923925" y="5226685"/>
            <a:ext cx="688467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A.①④</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B.①③④</a:t>
            </a:r>
          </a:p>
          <a:p>
            <a:r>
              <a:rPr lang="en-US" altLang="zh-CN" sz="2400" b="1">
                <a:solidFill>
                  <a:srgbClr val="000000"/>
                </a:solidFill>
                <a:latin typeface="宋体" panose="02010600030101010101" pitchFamily="2" charset="-122"/>
                <a:ea typeface="宋体" panose="02010600030101010101" pitchFamily="2" charset="-122"/>
                <a:cs typeface="NEU-BZ-S92" charset="0"/>
              </a:rPr>
              <a:t>C.①②③</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D.②③④</a:t>
            </a:r>
            <a:endParaRPr lang="zh-CN" altLang="en-US" sz="2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060" y="1350010"/>
            <a:ext cx="10490835" cy="2306955"/>
          </a:xfrm>
          <a:prstGeom prst="rect">
            <a:avLst/>
          </a:prstGeom>
          <a:noFill/>
          <a:ln w="9525">
            <a:noFill/>
          </a:ln>
        </p:spPr>
        <p:txBody>
          <a:bodyPr wrap="square">
            <a:spAutoFit/>
          </a:bodyPr>
          <a:lstStyle/>
          <a:p>
            <a:pPr indent="0">
              <a:lnSpc>
                <a:spcPct val="150000"/>
              </a:lnSpc>
            </a:pPr>
            <a:r>
              <a:rPr lang="en-US" sz="2400" b="1">
                <a:solidFill>
                  <a:srgbClr val="000000"/>
                </a:solidFill>
                <a:latin typeface="宋体" panose="02010600030101010101" pitchFamily="2" charset="-122"/>
                <a:ea typeface="宋体" panose="02010600030101010101" pitchFamily="2" charset="-122"/>
              </a:rPr>
              <a:t>    </a:t>
            </a:r>
            <a:r>
              <a:rPr sz="2400" b="1">
                <a:solidFill>
                  <a:srgbClr val="000000"/>
                </a:solidFill>
                <a:latin typeface="楷体_GB2312" panose="02010609030101010101" charset="-122"/>
                <a:ea typeface="楷体_GB2312" panose="02010609030101010101" charset="-122"/>
              </a:rPr>
              <a:t>冀华中学的米热古丽，是一位来自新疆的维吾尔族学生，她聪明、善良、热情、纯朴，与同学们和谐相处。据此回答第8、9题。</a:t>
            </a:r>
          </a:p>
          <a:p>
            <a:pPr indent="0">
              <a:lnSpc>
                <a:spcPct val="150000"/>
              </a:lnSpc>
            </a:pPr>
            <a:r>
              <a:rPr sz="2400" b="1">
                <a:solidFill>
                  <a:srgbClr val="000000"/>
                </a:solidFill>
                <a:latin typeface="宋体" panose="02010600030101010101" pitchFamily="2" charset="-122"/>
                <a:ea typeface="宋体" panose="02010600030101010101" pitchFamily="2" charset="-122"/>
              </a:rPr>
              <a:t>8.</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2016·河北，8，2分</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为了让同学们感受到民族文化的魅力，米热古丽组织了民族舞蹈大赛。下列图片中能够体现维吾尔族舞蹈特色的是</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p:txBody>
      </p:sp>
      <p:sp>
        <p:nvSpPr>
          <p:cNvPr id="8" name="矩形 7"/>
          <p:cNvSpPr/>
          <p:nvPr/>
        </p:nvSpPr>
        <p:spPr>
          <a:xfrm flipH="1">
            <a:off x="10048875" y="319659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7" name="文本框 6"/>
          <p:cNvSpPr txBox="1"/>
          <p:nvPr/>
        </p:nvSpPr>
        <p:spPr>
          <a:xfrm flipH="1">
            <a:off x="3801745" y="5060950"/>
            <a:ext cx="479425" cy="460375"/>
          </a:xfrm>
          <a:prstGeom prst="rect">
            <a:avLst/>
          </a:prstGeom>
          <a:noFill/>
        </p:spPr>
        <p:txBody>
          <a:bodyPr wrap="square" rtlCol="0" anchor="t">
            <a:spAutoFit/>
          </a:bodyPr>
          <a:lstStyle/>
          <a:p>
            <a:r>
              <a:rPr lang="en-US" sz="2400" b="1">
                <a:solidFill>
                  <a:srgbClr val="000000"/>
                </a:solidFill>
                <a:latin typeface="宋体" panose="02010600030101010101" pitchFamily="2" charset="-122"/>
                <a:ea typeface="宋体" panose="02010600030101010101" pitchFamily="2" charset="-122"/>
                <a:cs typeface="NEU-BZ-S92" charset="0"/>
                <a:sym typeface="+mn-ea"/>
              </a:rPr>
              <a:t>B</a:t>
            </a:r>
          </a:p>
        </p:txBody>
      </p:sp>
      <p:sp>
        <p:nvSpPr>
          <p:cNvPr id="9" name="文本框 8"/>
          <p:cNvSpPr txBox="1"/>
          <p:nvPr/>
        </p:nvSpPr>
        <p:spPr>
          <a:xfrm>
            <a:off x="5966460" y="5060950"/>
            <a:ext cx="336550" cy="460375"/>
          </a:xfrm>
          <a:prstGeom prst="rect">
            <a:avLst/>
          </a:prstGeom>
          <a:noFill/>
        </p:spPr>
        <p:txBody>
          <a:bodyPr wrap="none" rtlCol="0" anchor="t">
            <a:spAutoFit/>
          </a:bodyPr>
          <a:lstStyle/>
          <a:p>
            <a:r>
              <a:rPr lang="en-US" sz="2400" b="1">
                <a:solidFill>
                  <a:srgbClr val="000000"/>
                </a:solidFill>
                <a:latin typeface="宋体" panose="02010600030101010101" pitchFamily="2" charset="-122"/>
                <a:ea typeface="宋体" panose="02010600030101010101" pitchFamily="2" charset="-122"/>
                <a:cs typeface="NEU-BZ-S92" charset="0"/>
                <a:sym typeface="+mn-ea"/>
              </a:rPr>
              <a:t>C</a:t>
            </a:r>
          </a:p>
        </p:txBody>
      </p:sp>
      <p:sp>
        <p:nvSpPr>
          <p:cNvPr id="10" name="文本框 9"/>
          <p:cNvSpPr txBox="1"/>
          <p:nvPr/>
        </p:nvSpPr>
        <p:spPr>
          <a:xfrm>
            <a:off x="8279130" y="5060950"/>
            <a:ext cx="336550" cy="460375"/>
          </a:xfrm>
          <a:prstGeom prst="rect">
            <a:avLst/>
          </a:prstGeom>
          <a:noFill/>
        </p:spPr>
        <p:txBody>
          <a:bodyPr wrap="none" rtlCol="0" anchor="t">
            <a:spAutoFit/>
          </a:bodyPr>
          <a:lstStyle/>
          <a:p>
            <a:r>
              <a:rPr lang="en-US" sz="2400" b="1">
                <a:solidFill>
                  <a:srgbClr val="000000"/>
                </a:solidFill>
                <a:latin typeface="宋体" panose="02010600030101010101" pitchFamily="2" charset="-122"/>
                <a:ea typeface="宋体" panose="02010600030101010101" pitchFamily="2" charset="-122"/>
                <a:cs typeface="NEU-BZ-S92" charset="0"/>
                <a:sym typeface="+mn-ea"/>
              </a:rPr>
              <a:t>D</a:t>
            </a:r>
          </a:p>
        </p:txBody>
      </p:sp>
      <p:sp>
        <p:nvSpPr>
          <p:cNvPr id="11" name="文本框 10"/>
          <p:cNvSpPr txBox="1"/>
          <p:nvPr/>
        </p:nvSpPr>
        <p:spPr>
          <a:xfrm>
            <a:off x="1588770" y="5060950"/>
            <a:ext cx="336550" cy="460375"/>
          </a:xfrm>
          <a:prstGeom prst="rect">
            <a:avLst/>
          </a:prstGeom>
          <a:noFill/>
        </p:spPr>
        <p:txBody>
          <a:bodyPr wrap="none" rtlCol="0" anchor="t">
            <a:spAutoFit/>
          </a:bodyPr>
          <a:lstStyle/>
          <a:p>
            <a:r>
              <a:rPr lang="en-US" sz="2400" b="1">
                <a:solidFill>
                  <a:srgbClr val="000000"/>
                </a:solidFill>
                <a:latin typeface="宋体" panose="02010600030101010101" pitchFamily="2" charset="-122"/>
                <a:ea typeface="宋体" panose="02010600030101010101" pitchFamily="2" charset="-122"/>
                <a:cs typeface="NEU-BZ-S92" charset="0"/>
                <a:sym typeface="+mn-ea"/>
              </a:rPr>
              <a:t>A</a:t>
            </a:r>
          </a:p>
        </p:txBody>
      </p:sp>
      <p:pic>
        <p:nvPicPr>
          <p:cNvPr id="202" name="c4.jpg" descr="id:2147503362;FounderCES"/>
          <p:cNvPicPr>
            <a:picLocks noChangeAspect="1"/>
          </p:cNvPicPr>
          <p:nvPr/>
        </p:nvPicPr>
        <p:blipFill>
          <a:blip r:embed="rId4" cstate="print"/>
          <a:stretch>
            <a:fillRect/>
          </a:stretch>
        </p:blipFill>
        <p:spPr>
          <a:xfrm>
            <a:off x="1287780" y="4136390"/>
            <a:ext cx="900430" cy="786130"/>
          </a:xfrm>
          <a:prstGeom prst="rect">
            <a:avLst/>
          </a:prstGeom>
        </p:spPr>
      </p:pic>
      <p:pic>
        <p:nvPicPr>
          <p:cNvPr id="203" name="p137  b 蒙古舞.jpg" descr="id:2147503369;FounderCES"/>
          <p:cNvPicPr>
            <a:picLocks noChangeAspect="1"/>
          </p:cNvPicPr>
          <p:nvPr/>
        </p:nvPicPr>
        <p:blipFill>
          <a:blip r:embed="rId5" cstate="print"/>
          <a:stretch>
            <a:fillRect/>
          </a:stretch>
        </p:blipFill>
        <p:spPr>
          <a:xfrm>
            <a:off x="3736975" y="4136390"/>
            <a:ext cx="608330" cy="720090"/>
          </a:xfrm>
          <a:prstGeom prst="rect">
            <a:avLst/>
          </a:prstGeom>
        </p:spPr>
      </p:pic>
      <p:pic>
        <p:nvPicPr>
          <p:cNvPr id="204" name="c2.jpg" descr="id:2147503376;FounderCES"/>
          <p:cNvPicPr>
            <a:picLocks noChangeAspect="1"/>
          </p:cNvPicPr>
          <p:nvPr/>
        </p:nvPicPr>
        <p:blipFill>
          <a:blip r:embed="rId6" cstate="print"/>
          <a:stretch>
            <a:fillRect/>
          </a:stretch>
        </p:blipFill>
        <p:spPr>
          <a:xfrm>
            <a:off x="5812790" y="4136390"/>
            <a:ext cx="720090" cy="681990"/>
          </a:xfrm>
          <a:prstGeom prst="rect">
            <a:avLst/>
          </a:prstGeom>
        </p:spPr>
      </p:pic>
      <p:pic>
        <p:nvPicPr>
          <p:cNvPr id="205" name="p137 d.jpg" descr="id:2147503383;FounderCES"/>
          <p:cNvPicPr>
            <a:picLocks noChangeAspect="1"/>
          </p:cNvPicPr>
          <p:nvPr/>
        </p:nvPicPr>
        <p:blipFill>
          <a:blip r:embed="rId7" cstate="print"/>
          <a:stretch>
            <a:fillRect/>
          </a:stretch>
        </p:blipFill>
        <p:spPr>
          <a:xfrm>
            <a:off x="8001635" y="4085273"/>
            <a:ext cx="810260" cy="755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060" y="1350010"/>
            <a:ext cx="10490835" cy="396938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9.</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2016·河北，9，2分</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米热古丽的父亲要开办一家具有新疆特色的餐厅。下列对餐厅布置的建议，适宜的是</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rPr>
              <a:t>①餐厅名称用汉、维两种文字书写　②餐厅入口处备有酥油茶供客人品尝　③餐厅走廊里悬挂吊脚楼、竹楼照片　④餐厅内张贴开斋节和古尔邦节场景的装饰画</a:t>
            </a:r>
          </a:p>
          <a:p>
            <a:pPr indent="0">
              <a:lnSpc>
                <a:spcPct val="150000"/>
              </a:lnSpc>
            </a:pPr>
            <a:r>
              <a:rPr sz="2400" b="1">
                <a:solidFill>
                  <a:srgbClr val="000000"/>
                </a:solidFill>
                <a:latin typeface="宋体" panose="02010600030101010101" pitchFamily="2" charset="-122"/>
                <a:ea typeface="宋体" panose="02010600030101010101" pitchFamily="2" charset="-122"/>
              </a:rPr>
              <a:t>A.①②	B.③④</a:t>
            </a:r>
          </a:p>
          <a:p>
            <a:pPr indent="0">
              <a:lnSpc>
                <a:spcPct val="150000"/>
              </a:lnSpc>
            </a:pPr>
            <a:r>
              <a:rPr sz="2400" b="1">
                <a:solidFill>
                  <a:srgbClr val="000000"/>
                </a:solidFill>
                <a:latin typeface="宋体" panose="02010600030101010101" pitchFamily="2" charset="-122"/>
                <a:ea typeface="宋体" panose="02010600030101010101" pitchFamily="2" charset="-122"/>
              </a:rPr>
              <a:t>C.①④	D.①②③</a:t>
            </a:r>
          </a:p>
        </p:txBody>
      </p:sp>
      <p:sp>
        <p:nvSpPr>
          <p:cNvPr id="8" name="矩形 7"/>
          <p:cNvSpPr/>
          <p:nvPr/>
        </p:nvSpPr>
        <p:spPr>
          <a:xfrm flipH="1">
            <a:off x="5895975" y="208534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060" y="1350010"/>
            <a:ext cx="1049083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10.</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2015·河北，8，2分</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手捧如歌的哈达/心儿像格桑花明亮/风沙扬起青春的热望/冰霜铸就高原的坚强/各族同胞携手情深意长/雪域儿女筑起人间天堂/……”这是对支援某一少数民族地区的人们赞美的诗句。由诗句内容判断，这一少数民族地区是</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rPr>
              <a:t>A.新疆	B.宁夏</a:t>
            </a:r>
          </a:p>
          <a:p>
            <a:pPr indent="0">
              <a:lnSpc>
                <a:spcPct val="150000"/>
              </a:lnSpc>
            </a:pPr>
            <a:r>
              <a:rPr sz="2400" b="1">
                <a:solidFill>
                  <a:srgbClr val="000000"/>
                </a:solidFill>
                <a:latin typeface="宋体" panose="02010600030101010101" pitchFamily="2" charset="-122"/>
                <a:ea typeface="宋体" panose="02010600030101010101" pitchFamily="2" charset="-122"/>
              </a:rPr>
              <a:t>C.内蒙古	D.西藏</a:t>
            </a:r>
          </a:p>
        </p:txBody>
      </p:sp>
      <p:sp>
        <p:nvSpPr>
          <p:cNvPr id="8" name="矩形 7"/>
          <p:cNvSpPr/>
          <p:nvPr/>
        </p:nvSpPr>
        <p:spPr>
          <a:xfrm flipH="1">
            <a:off x="4601845" y="319849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5547360" y="5630545"/>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椭圆 16"/>
          <p:cNvSpPr/>
          <p:nvPr/>
        </p:nvSpPr>
        <p:spPr>
          <a:xfrm>
            <a:off x="5547360" y="499745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p:nvSpPr>
        <p:spPr>
          <a:xfrm>
            <a:off x="5547360" y="436372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p:nvSpPr>
        <p:spPr>
          <a:xfrm>
            <a:off x="5499100" y="378968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5493385" y="316865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5469255" y="2517775"/>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p:nvSpPr>
        <p:spPr>
          <a:xfrm>
            <a:off x="5469255" y="1843405"/>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207066" y="1829385"/>
            <a:ext cx="8044180" cy="1197610"/>
            <a:chOff x="3537461" y="884363"/>
            <a:chExt cx="8044181" cy="1197610"/>
          </a:xfrm>
        </p:grpSpPr>
        <p:sp>
          <p:nvSpPr>
            <p:cNvPr id="20" name="文本框 2">
              <a:hlinkClick r:id="rId2" action="ppaction://hlinksldjump"/>
            </p:cNvPr>
            <p:cNvSpPr txBox="1"/>
            <p:nvPr/>
          </p:nvSpPr>
          <p:spPr>
            <a:xfrm>
              <a:off x="3837816" y="1252028"/>
              <a:ext cx="7743826" cy="829945"/>
            </a:xfrm>
            <a:prstGeom prst="rect">
              <a:avLst/>
            </a:prstGeom>
            <a:noFill/>
            <a:ln w="9525">
              <a:noFill/>
            </a:ln>
          </p:spPr>
          <p:txBody>
            <a:bodyPr wrap="square" anchor="t">
              <a:spAutoFit/>
            </a:bodyPr>
            <a:lstStyle/>
            <a:p>
              <a:pP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中华民族的光荣传统　民族常识第十课　结束语 </a:t>
              </a:r>
              <a:r>
                <a:rPr lang="en-US" altLang="zh-CN" sz="2000" b="1" dirty="0" smtClean="0">
                  <a:latin typeface="黑体" panose="02010600030101010101" pitchFamily="49" charset="-122"/>
                  <a:ea typeface="黑体" panose="02010600030101010101" pitchFamily="49" charset="-122"/>
                  <a:sym typeface="宋体" panose="02010600030101010101" pitchFamily="2" charset="-122"/>
                </a:rPr>
                <a:t>       </a:t>
              </a:r>
              <a:r>
                <a:rPr lang="en-US" altLang="zh-CN" sz="3200" b="1" dirty="0" smtClean="0">
                  <a:latin typeface="黑体" panose="02010600030101010101" pitchFamily="49" charset="-122"/>
                  <a:ea typeface="黑体" panose="02010600030101010101" pitchFamily="49" charset="-122"/>
                  <a:sym typeface="宋体" panose="02010600030101010101" pitchFamily="2" charset="-122"/>
                </a:rPr>
                <a:t>   </a:t>
              </a:r>
              <a:endParaRPr lang="zh-CN" altLang="en-US" sz="3200" b="1" dirty="0" smtClean="0">
                <a:latin typeface="黑体" panose="02010600030101010101" pitchFamily="49" charset="-122"/>
                <a:ea typeface="黑体" panose="02010600030101010101" pitchFamily="49" charset="-122"/>
                <a:sym typeface="宋体" panose="02010600030101010101" pitchFamily="2" charset="-122"/>
              </a:endParaRPr>
            </a:p>
          </p:txBody>
        </p:sp>
        <p:sp>
          <p:nvSpPr>
            <p:cNvPr id="18" name="文本框 2">
              <a:hlinkClick r:id="rId3" action="ppaction://hlinksldjump"/>
            </p:cNvPr>
            <p:cNvSpPr txBox="1"/>
            <p:nvPr/>
          </p:nvSpPr>
          <p:spPr>
            <a:xfrm>
              <a:off x="3537461" y="884363"/>
              <a:ext cx="7988936" cy="460375"/>
            </a:xfrm>
            <a:prstGeom prst="rect">
              <a:avLst/>
            </a:prstGeom>
            <a:noFill/>
            <a:ln w="9525">
              <a:noFill/>
            </a:ln>
          </p:spPr>
          <p:txBody>
            <a:bodyPr wrap="square"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伟大的中华民族　民族常识第一课</a:t>
              </a:r>
            </a:p>
          </p:txBody>
        </p:sp>
      </p:grpSp>
      <p:sp>
        <p:nvSpPr>
          <p:cNvPr id="3" name="圆角矩形 2"/>
          <p:cNvSpPr/>
          <p:nvPr/>
        </p:nvSpPr>
        <p:spPr>
          <a:xfrm>
            <a:off x="647883" y="2193519"/>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21058" y="303020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07562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58689" y="114210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4398645" y="3192145"/>
            <a:ext cx="5534660" cy="398780"/>
          </a:xfrm>
          <a:prstGeom prst="rect">
            <a:avLst/>
          </a:prstGeom>
          <a:noFill/>
        </p:spPr>
        <p:txBody>
          <a:bodyPr wrap="none" rtlCol="0" anchor="b" anchorCtr="0">
            <a:spAutoFit/>
          </a:bodyPr>
          <a:lstStyle/>
          <a:p>
            <a:pPr algn="l"/>
            <a:r>
              <a:rPr lang="zh-CN" altLang="en-US" b="1" dirty="0" smtClean="0">
                <a:latin typeface="黑体" panose="02010600030101010101" pitchFamily="49" charset="-122"/>
                <a:ea typeface="黑体" panose="02010600030101010101" pitchFamily="49" charset="-122"/>
                <a:sym typeface="宋体" panose="02010600030101010101" pitchFamily="2" charset="-122"/>
              </a:rPr>
              <a:t> </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3</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各民族杰出人物　民族常识第五课</a:t>
            </a:r>
          </a:p>
        </p:txBody>
      </p:sp>
      <p:sp>
        <p:nvSpPr>
          <p:cNvPr id="6" name="文本框 5"/>
          <p:cNvSpPr txBox="1"/>
          <p:nvPr/>
        </p:nvSpPr>
        <p:spPr>
          <a:xfrm>
            <a:off x="4404995" y="3789680"/>
            <a:ext cx="6811010" cy="398780"/>
          </a:xfrm>
          <a:prstGeom prst="rect">
            <a:avLst/>
          </a:prstGeom>
          <a:noFill/>
        </p:spPr>
        <p:txBody>
          <a:bodyPr wrap="none" rtlCol="0" anchor="b" anchorCtr="0">
            <a:spAutoFit/>
          </a:bodyPr>
          <a:lstStyle/>
          <a:p>
            <a:pPr algn="l"/>
            <a:r>
              <a:rPr lang="zh-CN" altLang="en-US" b="1" dirty="0" smtClean="0">
                <a:latin typeface="黑体" panose="02010600030101010101" pitchFamily="49" charset="-122"/>
                <a:ea typeface="黑体" panose="02010600030101010101" pitchFamily="49" charset="-122"/>
                <a:sym typeface="宋体" panose="02010600030101010101" pitchFamily="2" charset="-122"/>
              </a:rPr>
              <a:t> </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4</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我国各民族语言的使用状况　民族常识第六课</a:t>
            </a:r>
          </a:p>
        </p:txBody>
      </p:sp>
      <p:sp>
        <p:nvSpPr>
          <p:cNvPr id="10" name="文本框 9"/>
          <p:cNvSpPr txBox="1"/>
          <p:nvPr/>
        </p:nvSpPr>
        <p:spPr>
          <a:xfrm>
            <a:off x="4411345" y="4411345"/>
            <a:ext cx="6057900" cy="398780"/>
          </a:xfrm>
          <a:prstGeom prst="rect">
            <a:avLst/>
          </a:prstGeom>
          <a:noFill/>
        </p:spPr>
        <p:txBody>
          <a:bodyPr wrap="none" rtlCol="0" anchor="b" anchorCtr="0">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5</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灿烂辉煌的文学艺术　民族常识第七课</a:t>
            </a:r>
          </a:p>
        </p:txBody>
      </p:sp>
      <p:sp>
        <p:nvSpPr>
          <p:cNvPr id="11" name="文本框 10"/>
          <p:cNvSpPr txBox="1"/>
          <p:nvPr/>
        </p:nvSpPr>
        <p:spPr>
          <a:xfrm>
            <a:off x="4417695" y="5045075"/>
            <a:ext cx="6057900" cy="398780"/>
          </a:xfrm>
          <a:prstGeom prst="rect">
            <a:avLst/>
          </a:prstGeom>
          <a:noFill/>
        </p:spPr>
        <p:txBody>
          <a:bodyPr wrap="none" rtlCol="0" anchor="b" anchorCtr="0">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6</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绚丽多姿的民族风情　民族常识第八课</a:t>
            </a:r>
          </a:p>
        </p:txBody>
      </p:sp>
      <p:sp>
        <p:nvSpPr>
          <p:cNvPr id="12" name="文本框 11"/>
          <p:cNvSpPr txBox="1"/>
          <p:nvPr/>
        </p:nvSpPr>
        <p:spPr>
          <a:xfrm>
            <a:off x="4424045" y="5654675"/>
            <a:ext cx="6057900" cy="398780"/>
          </a:xfrm>
          <a:prstGeom prst="rect">
            <a:avLst/>
          </a:prstGeom>
          <a:noFill/>
        </p:spPr>
        <p:txBody>
          <a:bodyPr wrap="none" rtlCol="0" anchor="b" anchorCtr="0">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知识点  </a:t>
            </a:r>
            <a:r>
              <a:rPr lang="en-US" altLang="zh-CN" sz="20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7</a:t>
            </a: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  丰富多彩的传统节庆　民族常识第九课</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32915"/>
            <a:ext cx="11068686" cy="627895"/>
            <a:chOff x="1034884" y="629878"/>
            <a:chExt cx="10051952" cy="627895"/>
          </a:xfrm>
        </p:grpSpPr>
        <p:sp>
          <p:nvSpPr>
            <p:cNvPr id="17"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伟大的中华民族　民族常识第一课</a:t>
              </a:r>
              <a:endPar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anose="02010600030101010101" pitchFamily="49" charset="-122"/>
                  <a:ea typeface="黑体" panose="02010600030101010101" pitchFamily="49" charset="-122"/>
                </a:rPr>
                <a:t>知识点</a:t>
              </a:r>
              <a:r>
                <a:rPr lang="en-US" altLang="zh-CN" sz="2800" b="1" strike="noStrike" noProof="1" smtClean="0">
                  <a:solidFill>
                    <a:schemeClr val="bg1"/>
                  </a:solidFill>
                  <a:latin typeface="黑体" panose="02010600030101010101" pitchFamily="49" charset="-122"/>
                  <a:ea typeface="黑体" panose="02010600030101010101" pitchFamily="49" charset="-122"/>
                </a:rPr>
                <a:t>1</a:t>
              </a:r>
              <a:endParaRPr lang="zh-CN" altLang="en-US" sz="2800" b="1" strike="noStrike" noProof="1">
                <a:solidFill>
                  <a:schemeClr val="bg1"/>
                </a:solidFill>
                <a:latin typeface="黑体" panose="02010600030101010101" pitchFamily="49" charset="-122"/>
                <a:ea typeface="黑体" panose="02010600030101010101"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2" name="矩形 1"/>
          <p:cNvSpPr/>
          <p:nvPr/>
        </p:nvSpPr>
        <p:spPr>
          <a:xfrm>
            <a:off x="708025" y="2803525"/>
            <a:ext cx="10527030" cy="4353560"/>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中考目标要求：</a:t>
            </a:r>
            <a:endParaRPr 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ct val="120000"/>
              </a:lnSpc>
              <a:spcAft>
                <a:spcPts val="0"/>
              </a:spcAft>
            </a:pPr>
            <a:r>
              <a:rPr altLang="zh-CN" sz="2100" dirty="0">
                <a:latin typeface="宋体" panose="02010600030101010101" pitchFamily="2" charset="-122"/>
                <a:ea typeface="宋体" panose="02010600030101010101" pitchFamily="2" charset="-122"/>
                <a:cs typeface="Times New Roman" panose="02020603050405020304"/>
              </a:rPr>
              <a:t>1.中国自古以来就是统一的多民族国家</a:t>
            </a:r>
          </a:p>
          <a:p>
            <a:pPr>
              <a:lnSpc>
                <a:spcPct val="120000"/>
              </a:lnSpc>
              <a:spcAft>
                <a:spcPts val="0"/>
              </a:spcAft>
            </a:pPr>
            <a:r>
              <a:rPr altLang="zh-CN" sz="2100" dirty="0">
                <a:latin typeface="宋体" panose="02010600030101010101" pitchFamily="2" charset="-122"/>
                <a:ea typeface="宋体" panose="02010600030101010101" pitchFamily="2" charset="-122"/>
                <a:cs typeface="Times New Roman" panose="02020603050405020304"/>
              </a:rPr>
              <a:t>2.中华各民族共同开拓祖国疆域，共同维护祖国统一，共同发展经济和文化，共同创造中华文明</a:t>
            </a:r>
          </a:p>
          <a:p>
            <a:pPr>
              <a:lnSpc>
                <a:spcPct val="120000"/>
              </a:lnSpc>
              <a:spcAft>
                <a:spcPts val="0"/>
              </a:spcAft>
            </a:pPr>
            <a:r>
              <a:rPr altLang="zh-CN" sz="2100" dirty="0">
                <a:latin typeface="宋体" panose="02010600030101010101" pitchFamily="2" charset="-122"/>
                <a:ea typeface="宋体" panose="02010600030101010101" pitchFamily="2" charset="-122"/>
                <a:cs typeface="Times New Roman" panose="02020603050405020304"/>
              </a:rPr>
              <a:t>3.我国民族的分布</a:t>
            </a:r>
          </a:p>
          <a:p>
            <a:pPr>
              <a:lnSpc>
                <a:spcPct val="120000"/>
              </a:lnSpc>
              <a:spcAft>
                <a:spcPts val="0"/>
              </a:spcAft>
            </a:pPr>
            <a:r>
              <a:rPr altLang="zh-CN" sz="2100" dirty="0">
                <a:latin typeface="宋体" panose="02010600030101010101" pitchFamily="2" charset="-122"/>
                <a:ea typeface="宋体" panose="02010600030101010101" pitchFamily="2" charset="-122"/>
                <a:cs typeface="Times New Roman" panose="02020603050405020304"/>
              </a:rPr>
              <a:t>4.中国是中华各民族共同的祖国。各民族不论人口多少、经济社会发展程度高低、风俗习惯和宗教信仰异同，都是中华民族大家庭中平等的一员</a:t>
            </a:r>
          </a:p>
          <a:p>
            <a:pPr>
              <a:lnSpc>
                <a:spcPct val="120000"/>
              </a:lnSpc>
              <a:spcAft>
                <a:spcPts val="0"/>
              </a:spcAft>
            </a:pPr>
            <a:r>
              <a:rPr altLang="zh-CN" sz="2100" dirty="0">
                <a:latin typeface="宋体" panose="02010600030101010101" pitchFamily="2" charset="-122"/>
                <a:ea typeface="宋体" panose="02010600030101010101" pitchFamily="2" charset="-122"/>
                <a:cs typeface="Times New Roman" panose="02020603050405020304"/>
              </a:rPr>
              <a:t>5.维护祖国统一和民族团结、构建和谐社会、建设美丽中国、实现中华民族的伟大复兴是中华各民族的共同责任</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　</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endParaRPr>
          </a:p>
          <a:p>
            <a:pPr>
              <a:lnSpc>
                <a:spcPct val="150000"/>
              </a:lnSpc>
            </a:pPr>
            <a:endParaRPr altLang="zh-CN" sz="2400" dirty="0">
              <a:solidFill>
                <a:srgbClr val="000000"/>
              </a:solidFill>
              <a:latin typeface="宋体" panose="02010600030101010101" pitchFamily="2" charset="-122"/>
              <a:ea typeface="宋体" panose="02010600030101010101" pitchFamily="2" charset="-122"/>
              <a:cs typeface="Times New Roman" panose="02020603050405020304"/>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数据透视  知识清单</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6" name="表格 5"/>
          <p:cNvGraphicFramePr>
            <a:graphicFrameLocks noGrp="1"/>
          </p:cNvGraphicFramePr>
          <p:nvPr/>
        </p:nvGraphicFramePr>
        <p:xfrm>
          <a:off x="890807" y="1597090"/>
          <a:ext cx="10410445" cy="4434841"/>
        </p:xfrm>
        <a:graphic>
          <a:graphicData uri="http://schemas.openxmlformats.org/drawingml/2006/table">
            <a:tbl>
              <a:tblPr firstRow="1" firstCol="1" bandRow="1"/>
              <a:tblGrid>
                <a:gridCol w="1898650"/>
                <a:gridCol w="1635760"/>
                <a:gridCol w="6876035"/>
              </a:tblGrid>
              <a:tr h="0">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2083">
                <a:tc>
                  <a:txBody>
                    <a:bodyPr/>
                    <a:lstStyle/>
                    <a:p>
                      <a:pPr indent="0">
                        <a:lnSpc>
                          <a:spcPct val="150000"/>
                        </a:lnSpc>
                        <a:buNone/>
                      </a:pPr>
                      <a:r>
                        <a:rPr lang="en-US" altLang="zh-CN" sz="2400" b="0">
                          <a:solidFill>
                            <a:srgbClr val="FF00FF"/>
                          </a:solidFill>
                          <a:latin typeface="黑体" panose="02010600030101010101" pitchFamily="49" charset="-122"/>
                          <a:ea typeface="黑体" panose="02010600030101010101" pitchFamily="49" charset="-122"/>
                          <a:cs typeface="NEU-BZ-S92" charset="0"/>
                        </a:rPr>
                        <a:t>●</a:t>
                      </a:r>
                      <a:r>
                        <a:rPr lang="zh-CN" altLang="en-US" sz="2400" b="0">
                          <a:solidFill>
                            <a:srgbClr val="FF00FF"/>
                          </a:solidFill>
                          <a:latin typeface="黑体" panose="02010600030101010101" pitchFamily="49" charset="-122"/>
                          <a:ea typeface="黑体" panose="02010600030101010101" pitchFamily="49" charset="-122"/>
                          <a:cs typeface="方正黑体_GBK" charset="0"/>
                        </a:rPr>
                        <a:t>中国自古以来就是统一的多民族国家</a:t>
                      </a:r>
                      <a:endParaRPr lang="zh-CN" altLang="en-US" sz="2400" b="0">
                        <a:solidFill>
                          <a:srgbClr val="FF00FF"/>
                        </a:solidFill>
                        <a:latin typeface="黑体" panose="02010600030101010101" pitchFamily="49" charset="-122"/>
                        <a:ea typeface="黑体" panose="02010600030101010101" pitchFamily="49"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伟大的中华民族是如何形成的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中国自古以来就是统一的多民族国家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在中国这块广阔的大地上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勤劳勇敢智慧的各民族及其先民共同开发、保卫了祖国的疆域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共同创造了绚丽多姿的文化艺术和灿烂辉煌的科学技术</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在长期的历史发展过程中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各民族交往交流交融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互相学习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共同进步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逐渐形成了中华民族。中国是中华各民族共同的家园</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807294" y="1347873"/>
          <a:ext cx="10860955" cy="5181601"/>
        </p:xfrm>
        <a:graphic>
          <a:graphicData uri="http://schemas.openxmlformats.org/drawingml/2006/table">
            <a:tbl>
              <a:tblPr firstRow="1" firstCol="1" bandRow="1"/>
              <a:tblGrid>
                <a:gridCol w="1653540"/>
                <a:gridCol w="1344930"/>
                <a:gridCol w="7862485"/>
              </a:tblGrid>
              <a:tr h="487680">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2490">
                <a:tc>
                  <a:txBody>
                    <a:bodyPr/>
                    <a:lstStyle/>
                    <a:p>
                      <a:pPr>
                        <a:lnSpc>
                          <a:spcPct val="140000"/>
                        </a:lnSpc>
                        <a:spcAft>
                          <a:spcPts val="0"/>
                        </a:spcAft>
                      </a:pPr>
                      <a:r>
                        <a:rPr lang="zh-CN" altLang="en-US" sz="20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●中华各民族共同开拓祖国疆域，共同维护祖国统一，共同发展经济和文化，共同创造中华文明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小标宋_GBK" charset="0"/>
                        </a:rPr>
                        <a:t>中华各民族为创造伟大的中华民族作出了哪些努力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1</a:t>
                      </a: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中华各民族共同开拓祖国的疆域。汉族及其先民最先开发了黄河流域</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并与其他民族一起共同开发了边疆地区。少数民族及其先民披荆斩棘</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不畏艰险</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开发了东北地区、北部地区等。祖国的每一寸土地上都浸透了各民族人民勤劳的汗水</a:t>
                      </a:r>
                    </a:p>
                    <a:p>
                      <a:pPr indent="0">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2</a:t>
                      </a: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中华各民族共同保卫祖国领土</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维护祖国统一。在亡国灭种的危机面前</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中华各民族同仇敌忾、共御外侵</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如抗击英法侵略者、抗击沙俄侵略者、抗击日本侵略者</a:t>
                      </a:r>
                    </a:p>
                    <a:p>
                      <a:pPr indent="0">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3</a:t>
                      </a: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中华各民族共同发展经济和文化。我国古代经济发展水平一直处于世界先进行列</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繁荣的古代经济是中华各民族勤劳和智慧的结晶。中华民族灿烂的文化是各民族共同创造和发展的</a:t>
                      </a:r>
                    </a:p>
                    <a:p>
                      <a:pPr indent="0">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4</a:t>
                      </a: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中华各民族共同创造了中华文明</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数据纵览  考情分析</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graphicFrame>
        <p:nvGraphicFramePr>
          <p:cNvPr id="2" name="表格 1"/>
          <p:cNvGraphicFramePr>
            <a:graphicFrameLocks noGrp="1"/>
          </p:cNvGraphicFramePr>
          <p:nvPr/>
        </p:nvGraphicFramePr>
        <p:xfrm>
          <a:off x="975360" y="2005330"/>
          <a:ext cx="10143490" cy="3710942"/>
        </p:xfrm>
        <a:graphic>
          <a:graphicData uri="http://schemas.openxmlformats.org/drawingml/2006/table">
            <a:tbl>
              <a:tblPr firstRow="1" firstCol="1" bandRow="1"/>
              <a:tblGrid>
                <a:gridCol w="1668780"/>
                <a:gridCol w="947420"/>
                <a:gridCol w="1915160"/>
                <a:gridCol w="2156460"/>
                <a:gridCol w="1411605"/>
                <a:gridCol w="2044065"/>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615">
                <a:tc rowSpan="5">
                  <a:txBody>
                    <a:bodyPr/>
                    <a:lstStyle/>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伟大的中华民族，</a:t>
                      </a:r>
                    </a:p>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民族团结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rowSpan="2">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2019</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22</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民族风情</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说明类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38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23</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少数民族文化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认识类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1355">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rowSpan="2">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2018</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23</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民族关系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说明类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4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22</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民族团结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意义类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2017</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9</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传统节庆</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体现类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868889" y="1416970"/>
          <a:ext cx="10664190" cy="5120641"/>
        </p:xfrm>
        <a:graphic>
          <a:graphicData uri="http://schemas.openxmlformats.org/drawingml/2006/table">
            <a:tbl>
              <a:tblPr firstRow="1" firstCol="1" bandRow="1"/>
              <a:tblGrid>
                <a:gridCol w="1610360"/>
                <a:gridCol w="1188720"/>
                <a:gridCol w="7865110"/>
              </a:tblGrid>
              <a:tr h="45974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0810">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●中华各民族共同开拓祖国疆域，共同维护祖国统一，共同发展经济和文化，共同创造中华文明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中华文明的含义及具体内容是什么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1</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含义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中华文明是数千年来中华大地上形成的全部文明的总称。它既包括黄河、长江流域的农业文明</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也包括北部和西部地区的游牧文明</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既包括汉族的文明</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也包括少数民族的文明</a:t>
                      </a:r>
                    </a:p>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2</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具体内容</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①</a:t>
                      </a:r>
                      <a:r>
                        <a:rPr lang="zh-CN" altLang="en-US" sz="2200" b="0">
                          <a:solidFill>
                            <a:srgbClr val="000000"/>
                          </a:solidFill>
                          <a:latin typeface="宋体" panose="02010600030101010101" pitchFamily="2" charset="-122"/>
                          <a:ea typeface="宋体" panose="02010600030101010101" pitchFamily="2" charset="-122"/>
                          <a:cs typeface="方正书宋_GBK" charset="0"/>
                        </a:rPr>
                        <a:t>文化</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如汉字、古典诗歌、戏剧、小说等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②</a:t>
                      </a:r>
                      <a:r>
                        <a:rPr lang="zh-CN" altLang="en-US" sz="2200" b="0">
                          <a:solidFill>
                            <a:srgbClr val="000000"/>
                          </a:solidFill>
                          <a:latin typeface="宋体" panose="02010600030101010101" pitchFamily="2" charset="-122"/>
                          <a:ea typeface="宋体" panose="02010600030101010101" pitchFamily="2" charset="-122"/>
                          <a:cs typeface="方正书宋_GBK" charset="0"/>
                        </a:rPr>
                        <a:t>科技</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如指南针、造纸术、活字印刷术和火药等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③</a:t>
                      </a:r>
                      <a:r>
                        <a:rPr lang="zh-CN" altLang="en-US" sz="2200" b="0">
                          <a:solidFill>
                            <a:srgbClr val="000000"/>
                          </a:solidFill>
                          <a:latin typeface="宋体" panose="02010600030101010101" pitchFamily="2" charset="-122"/>
                          <a:ea typeface="宋体" panose="02010600030101010101" pitchFamily="2" charset="-122"/>
                          <a:cs typeface="方正书宋_GBK" charset="0"/>
                        </a:rPr>
                        <a:t>天文历法</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如藏历、傣历、彝族的“十月太阳历”和信仰伊斯兰教的各民族使用的回历等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④</a:t>
                      </a:r>
                      <a:r>
                        <a:rPr lang="zh-CN" altLang="en-US" sz="2200" b="0">
                          <a:solidFill>
                            <a:srgbClr val="000000"/>
                          </a:solidFill>
                          <a:latin typeface="宋体" panose="02010600030101010101" pitchFamily="2" charset="-122"/>
                          <a:ea typeface="宋体" panose="02010600030101010101" pitchFamily="2" charset="-122"/>
                          <a:cs typeface="方正书宋_GBK" charset="0"/>
                        </a:rPr>
                        <a:t>精神文明</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如儒家思想、道家思想、法家思想等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爱国、勤劳、团结互助、诚实守信、自强自立、遵纪守法是中华民族的传统美德</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1064515" y="1486557"/>
          <a:ext cx="10052050" cy="4983481"/>
        </p:xfrm>
        <a:graphic>
          <a:graphicData uri="http://schemas.openxmlformats.org/drawingml/2006/table">
            <a:tbl>
              <a:tblPr firstRow="1" firstCol="1" bandRow="1"/>
              <a:tblGrid>
                <a:gridCol w="2230120"/>
                <a:gridCol w="1734820"/>
                <a:gridCol w="608711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479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●中华各民族共同开拓祖国疆域，共同维护祖国统一，共同发展经济和文化，共同创造中华文明</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为什么说中华文明是由中华各民族共同创造的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中华文明是数千年来中华各民族互相交流学习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彼此吸收借鉴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共同发展进步的结晶</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在长期的历史发展过程中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中华各民族都用自己的勤劳、智慧</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创造了绚丽多彩的文化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这些各具特色的民族文化在相互依存中共同繁荣发展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逐渐熔铸成中华文明</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6145" y="1498600"/>
          <a:ext cx="10293985" cy="4983481"/>
        </p:xfrm>
        <a:graphic>
          <a:graphicData uri="http://schemas.openxmlformats.org/drawingml/2006/table">
            <a:tbl>
              <a:tblPr firstRow="1" firstCol="1" bandRow="1"/>
              <a:tblGrid>
                <a:gridCol w="1569720"/>
                <a:gridCol w="1543050"/>
                <a:gridCol w="7181215"/>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741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●我国民族的分布</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为什么要保护少数民族的文化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文化是民族的重要特征</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是民族生命力、创造力和凝聚力的重要源泉。少数民族文化也是中华文化的重要组成部分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是中华民族共有的精神财富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有利于促进民族地区经济发展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有利于传承和弘扬民族传统文化</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增强各民族的自豪感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提高各民族的凝聚力、向心力</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有利于巩固和发展平等团结互助和谐的社会主义民族关系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维护民族团结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99490" y="1391285"/>
          <a:ext cx="10076180" cy="5074921"/>
        </p:xfrm>
        <a:graphic>
          <a:graphicData uri="http://schemas.openxmlformats.org/drawingml/2006/table">
            <a:tbl>
              <a:tblPr firstRow="1" firstCol="1" bandRow="1"/>
              <a:tblGrid>
                <a:gridCol w="1517015"/>
                <a:gridCol w="1380490"/>
                <a:gridCol w="7178675"/>
              </a:tblGrid>
              <a:tr h="48641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16425">
                <a:tc>
                  <a:txBody>
                    <a:bodyPr/>
                    <a:lstStyle/>
                    <a:p>
                      <a:pPr>
                        <a:lnSpc>
                          <a:spcPct val="140000"/>
                        </a:lnSpc>
                        <a:spcAft>
                          <a:spcPts val="0"/>
                        </a:spcAft>
                      </a:pPr>
                      <a:r>
                        <a:rPr lang="zh-CN" altLang="en-US" sz="21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●我国民族的分布</a:t>
                      </a:r>
                    </a:p>
                    <a:p>
                      <a:pPr>
                        <a:lnSpc>
                          <a:spcPct val="130000"/>
                        </a:lnSpc>
                        <a:spcAft>
                          <a:spcPts val="0"/>
                        </a:spcAft>
                      </a:pPr>
                      <a:endParaRPr lang="zh-CN" altLang="en-US" sz="21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100" b="0">
                          <a:solidFill>
                            <a:srgbClr val="000000"/>
                          </a:solidFill>
                          <a:latin typeface="宋体" panose="02010600030101010101" pitchFamily="2" charset="-122"/>
                          <a:ea typeface="宋体" panose="02010600030101010101" pitchFamily="2" charset="-122"/>
                          <a:cs typeface="方正小标宋_GBK" charset="0"/>
                        </a:rPr>
                        <a:t>我国的民族构成及其分布情况是怎样的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100" b="0">
                          <a:solidFill>
                            <a:srgbClr val="000000"/>
                          </a:solidFill>
                          <a:latin typeface="宋体" panose="02010600030101010101" pitchFamily="2" charset="-122"/>
                          <a:ea typeface="宋体" panose="02010600030101010101" pitchFamily="2" charset="-122"/>
                          <a:cs typeface="NEU-BZ-S92"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1</a:t>
                      </a:r>
                      <a:r>
                        <a:rPr lang="zh-CN" altLang="en-US" sz="2100" b="0">
                          <a:solidFill>
                            <a:srgbClr val="000000"/>
                          </a:solidFill>
                          <a:latin typeface="宋体" panose="02010600030101010101" pitchFamily="2" charset="-122"/>
                          <a:ea typeface="宋体" panose="02010600030101010101" pitchFamily="2" charset="-122"/>
                          <a:cs typeface="NEU-BZ-S92"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构成</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今天的中华民族由</a:t>
                      </a:r>
                      <a:r>
                        <a:rPr lang="en-US" altLang="zh-CN" sz="2100" b="0">
                          <a:solidFill>
                            <a:srgbClr val="000000"/>
                          </a:solidFill>
                          <a:latin typeface="宋体" panose="02010600030101010101" pitchFamily="2" charset="-122"/>
                          <a:ea typeface="宋体" panose="02010600030101010101" pitchFamily="2" charset="-122"/>
                          <a:cs typeface="NEU-BZ-S92" charset="0"/>
                        </a:rPr>
                        <a:t>56</a:t>
                      </a:r>
                      <a:r>
                        <a:rPr lang="zh-CN" altLang="en-US" sz="2100" b="0">
                          <a:solidFill>
                            <a:srgbClr val="000000"/>
                          </a:solidFill>
                          <a:latin typeface="宋体" panose="02010600030101010101" pitchFamily="2" charset="-122"/>
                          <a:ea typeface="宋体" panose="02010600030101010101" pitchFamily="2" charset="-122"/>
                          <a:cs typeface="方正书宋_GBK" charset="0"/>
                        </a:rPr>
                        <a:t>个民族组成</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其中</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汉族人口最多</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占全国总人口的</a:t>
                      </a:r>
                      <a:r>
                        <a:rPr lang="en-US" altLang="zh-CN" sz="2100" b="0">
                          <a:solidFill>
                            <a:srgbClr val="000000"/>
                          </a:solidFill>
                          <a:latin typeface="宋体" panose="02010600030101010101" pitchFamily="2" charset="-122"/>
                          <a:ea typeface="宋体" panose="02010600030101010101" pitchFamily="2" charset="-122"/>
                          <a:cs typeface="NEU-BZ-S92" charset="0"/>
                        </a:rPr>
                        <a:t>91.51%</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其他</a:t>
                      </a:r>
                      <a:r>
                        <a:rPr lang="en-US" altLang="zh-CN" sz="2100" b="0">
                          <a:solidFill>
                            <a:srgbClr val="000000"/>
                          </a:solidFill>
                          <a:latin typeface="宋体" panose="02010600030101010101" pitchFamily="2" charset="-122"/>
                          <a:ea typeface="宋体" panose="02010600030101010101" pitchFamily="2" charset="-122"/>
                          <a:cs typeface="NEU-BZ-S92" charset="0"/>
                        </a:rPr>
                        <a:t>55</a:t>
                      </a:r>
                      <a:r>
                        <a:rPr lang="zh-CN" altLang="en-US" sz="2100" b="0">
                          <a:solidFill>
                            <a:srgbClr val="000000"/>
                          </a:solidFill>
                          <a:latin typeface="宋体" panose="02010600030101010101" pitchFamily="2" charset="-122"/>
                          <a:ea typeface="宋体" panose="02010600030101010101" pitchFamily="2" charset="-122"/>
                          <a:cs typeface="方正书宋_GBK" charset="0"/>
                        </a:rPr>
                        <a:t>个民族人口占全国总人口的</a:t>
                      </a:r>
                      <a:r>
                        <a:rPr lang="en-US" altLang="zh-CN" sz="2100" b="0">
                          <a:solidFill>
                            <a:srgbClr val="000000"/>
                          </a:solidFill>
                          <a:latin typeface="宋体" panose="02010600030101010101" pitchFamily="2" charset="-122"/>
                          <a:ea typeface="宋体" panose="02010600030101010101" pitchFamily="2" charset="-122"/>
                          <a:cs typeface="NEU-BZ-S92" charset="0"/>
                        </a:rPr>
                        <a:t>8.49%</a:t>
                      </a:r>
                    </a:p>
                    <a:p>
                      <a:pPr indent="0">
                        <a:lnSpc>
                          <a:spcPct val="140000"/>
                        </a:lnSpc>
                        <a:buNone/>
                      </a:pPr>
                      <a:r>
                        <a:rPr lang="zh-CN" altLang="en-US" sz="2100" b="0">
                          <a:solidFill>
                            <a:srgbClr val="000000"/>
                          </a:solidFill>
                          <a:latin typeface="宋体" panose="02010600030101010101" pitchFamily="2" charset="-122"/>
                          <a:ea typeface="宋体" panose="02010600030101010101" pitchFamily="2" charset="-122"/>
                          <a:cs typeface="NEU-BZ-S92"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2</a:t>
                      </a:r>
                      <a:r>
                        <a:rPr lang="zh-CN" altLang="en-US" sz="2100" b="0">
                          <a:solidFill>
                            <a:srgbClr val="000000"/>
                          </a:solidFill>
                          <a:latin typeface="宋体" panose="02010600030101010101" pitchFamily="2" charset="-122"/>
                          <a:ea typeface="宋体" panose="02010600030101010101" pitchFamily="2" charset="-122"/>
                          <a:cs typeface="NEU-BZ-S92"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分布</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我国各民族在社会生活中紧密联系的广度和深度前所未有</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大散居、小聚居、交错杂居的民族人口分布格局不断深化</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呈现出大流动、大融居的新特点。汉族主要居住在内地和东南沿海各省市</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并广泛分布于全国各地</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少数民族主要居住在边疆和靠近边疆的地区。少数民族集中居住的地区主要有内蒙古、广西、新疆、宁夏、西藏、甘肃、青海、云南、贵州、四川等自治区和省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71220" y="1379220"/>
          <a:ext cx="10492105" cy="5160646"/>
        </p:xfrm>
        <a:graphic>
          <a:graphicData uri="http://schemas.openxmlformats.org/drawingml/2006/table">
            <a:tbl>
              <a:tblPr firstRow="1" firstCol="1" bandRow="1"/>
              <a:tblGrid>
                <a:gridCol w="2399030"/>
                <a:gridCol w="1116330"/>
                <a:gridCol w="6976745"/>
              </a:tblGrid>
              <a:tr h="45974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1320">
                <a:tc rowSpan="2">
                  <a:txBody>
                    <a:bodyPr/>
                    <a:lstStyle/>
                    <a:p>
                      <a:pPr>
                        <a:lnSpc>
                          <a:spcPct val="14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●中国是中华各民族共同的祖国。各民族不论人口多少、经济社会发展程度高低、风俗习惯和宗教信仰异同，都是中华民族大家庭中平等的一员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民族平等的含义是什么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各民族不论人口多少</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经济社会发展程度高低</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风俗习惯和宗教信仰异同</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都是中华民族的一部分</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具有同等的地位</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在国家和社会生活的一切方面</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依法享有相同的权利</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履行相同的义务</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反对一切形式的民族压迫和民族歧视</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932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民族平等的基本内容有哪些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基本内容主要包括四个方面</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1</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民族不分大小</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一律平等（</a:t>
                      </a:r>
                      <a:r>
                        <a:rPr lang="en-US" altLang="zh-CN" sz="2200" b="0">
                          <a:solidFill>
                            <a:srgbClr val="000000"/>
                          </a:solidFill>
                          <a:latin typeface="宋体" panose="02010600030101010101" pitchFamily="2" charset="-122"/>
                          <a:ea typeface="宋体" panose="02010600030101010101" pitchFamily="2" charset="-122"/>
                          <a:cs typeface="NEU-BZ-S92" charset="0"/>
                        </a:rPr>
                        <a:t>2</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各民族在一切权利上的完全平等（</a:t>
                      </a:r>
                      <a:r>
                        <a:rPr lang="en-US" altLang="zh-CN" sz="2200" b="0">
                          <a:solidFill>
                            <a:srgbClr val="000000"/>
                          </a:solidFill>
                          <a:latin typeface="宋体" panose="02010600030101010101" pitchFamily="2" charset="-122"/>
                          <a:ea typeface="宋体" panose="02010600030101010101" pitchFamily="2" charset="-122"/>
                          <a:cs typeface="NEU-BZ-S92" charset="0"/>
                        </a:rPr>
                        <a:t>3</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帮助一切民族实现民族平等的权利</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对弱小民族的利益和平等权利给予特殊照顾（</a:t>
                      </a:r>
                      <a:r>
                        <a:rPr lang="en-US" altLang="zh-CN" sz="2200" b="0">
                          <a:solidFill>
                            <a:srgbClr val="000000"/>
                          </a:solidFill>
                          <a:latin typeface="宋体" panose="02010600030101010101" pitchFamily="2" charset="-122"/>
                          <a:ea typeface="宋体" panose="02010600030101010101" pitchFamily="2" charset="-122"/>
                          <a:cs typeface="NEU-BZ-S92" charset="0"/>
                        </a:rPr>
                        <a:t>4</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各民族都必须履行相应的义务</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871220" y="1451610"/>
          <a:ext cx="10346055" cy="4983481"/>
        </p:xfrm>
        <a:graphic>
          <a:graphicData uri="http://schemas.openxmlformats.org/drawingml/2006/table">
            <a:tbl>
              <a:tblPr firstRow="1" firstCol="1" bandRow="1"/>
              <a:tblGrid>
                <a:gridCol w="2677795"/>
                <a:gridCol w="1174750"/>
                <a:gridCol w="6493510"/>
              </a:tblGrid>
              <a:tr h="45974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0645">
                <a:tc>
                  <a:txBody>
                    <a:bodyPr/>
                    <a:lstStyle/>
                    <a:p>
                      <a:pPr>
                        <a:lnSpc>
                          <a:spcPct val="14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●中国是中华各民族共同的祖国。各民族不论人口多少、经济社会发展程度高低、风俗习惯和宗教信仰异同，都是中华民族大家庭中平等的一员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怎样实现民族平等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少数民族参与行使管理国家的权力受到特殊保障。适当照顾少数民族人民代表在各级人民代表大会中代表的比率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实行民族区域自治制度</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帮助、扶持少数民族地区发展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并动员和组织汉族发达地区支援少数民族地区</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尊重少数民族的风俗习惯、语言文字、宗教信仰</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05205" y="1439545"/>
          <a:ext cx="10333355" cy="5012691"/>
        </p:xfrm>
        <a:graphic>
          <a:graphicData uri="http://schemas.openxmlformats.org/drawingml/2006/table">
            <a:tbl>
              <a:tblPr firstRow="1" firstCol="1" bandRow="1"/>
              <a:tblGrid>
                <a:gridCol w="2415540"/>
                <a:gridCol w="1475105"/>
                <a:gridCol w="644271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●维护祖国统一和民族团结、构建和谐社会、建设美丽中国、实现中华民族的伟大复兴是中华各民族的共同责任</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如何理解“中国是中华各民族共同的祖国”</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在社会主义的中国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各民族不论人口多少、经济社会发展程度高低、风俗习惯和宗教信仰异同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都是中华民族大家庭中平等的一员</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维护祖国统一和民族团结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构建和谐社会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建设美丽中国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实现中华民族的伟大复兴是中华各民族的共同责任</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各民族共同团结奋斗、共同繁荣发展是中华各民族共同的目标</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1460755"/>
            <a:ext cx="11068686" cy="627895"/>
            <a:chOff x="1034884" y="629878"/>
            <a:chExt cx="10051952" cy="627895"/>
          </a:xfrm>
        </p:grpSpPr>
        <p:sp>
          <p:nvSpPr>
            <p:cNvPr id="17"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中华民族的光荣传统　民族常识第十课　结束语</a:t>
              </a:r>
              <a:endPar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anose="02010600030101010101" pitchFamily="49" charset="-122"/>
                  <a:ea typeface="黑体" panose="02010600030101010101" pitchFamily="49" charset="-122"/>
                </a:rPr>
                <a:t>知识点</a:t>
              </a:r>
              <a:r>
                <a:rPr lang="en-US" sz="2800" b="1" strike="noStrike" noProof="1" smtClean="0">
                  <a:solidFill>
                    <a:schemeClr val="bg1"/>
                  </a:solidFill>
                  <a:latin typeface="黑体" panose="02010600030101010101" pitchFamily="49" charset="-122"/>
                  <a:ea typeface="黑体" panose="02010600030101010101" pitchFamily="49" charset="-122"/>
                </a:rPr>
                <a:t>2</a:t>
              </a:r>
              <a:endParaRPr lang="en-US" sz="2800" b="1" strike="noStrike" noProof="1">
                <a:solidFill>
                  <a:schemeClr val="bg1"/>
                </a:solidFill>
                <a:latin typeface="黑体" panose="02010600030101010101" pitchFamily="49" charset="-122"/>
                <a:ea typeface="黑体" panose="02010600030101010101"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746760" y="2339975"/>
            <a:ext cx="10528300" cy="3969385"/>
          </a:xfrm>
          <a:prstGeom prst="rect">
            <a:avLst/>
          </a:prstGeom>
          <a:noFill/>
          <a:ln w="9525">
            <a:noFill/>
          </a:ln>
        </p:spPr>
        <p:txBody>
          <a:bodyPr wrap="square">
            <a:spAutoFit/>
          </a:bodyPr>
          <a:lstStyle/>
          <a:p>
            <a:pPr indent="0">
              <a:lnSpc>
                <a:spcPct val="150000"/>
              </a:lnSpc>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中考目标：</a:t>
            </a:r>
            <a:endParaRPr lang="en-US" altLang="zh-CN" sz="2400" b="1">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1</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汉族离不开少数民族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少数民族离不开汉族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少数民族之间也相互离不开</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2</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平等团结互助和谐的民族关系进一步巩固和发展</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3</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民族团结、祖国统一</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是国家繁荣昌盛的必由之路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是各族人民幸福生活的保障</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4</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增强国家意识、公民意识和中华民族意识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坚定地维护祖国统一和民族团结</a:t>
            </a:r>
            <a:endParaRPr lang="zh-CN" altLang="en-US" sz="2400">
              <a:latin typeface="宋体" panose="02010600030101010101" pitchFamily="2" charset="-122"/>
              <a:ea typeface="宋体" panose="02010600030101010101" pitchFamily="2" charset="-122"/>
            </a:endParaRPr>
          </a:p>
        </p:txBody>
      </p:sp>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83285" y="1439545"/>
          <a:ext cx="10443210" cy="4983482"/>
        </p:xfrm>
        <a:graphic>
          <a:graphicData uri="http://schemas.openxmlformats.org/drawingml/2006/table">
            <a:tbl>
              <a:tblPr firstRow="1" firstCol="1" bandRow="1"/>
              <a:tblGrid>
                <a:gridCol w="1704975"/>
                <a:gridCol w="2440305"/>
                <a:gridCol w="6297930"/>
              </a:tblGrid>
              <a:tr h="46482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2830">
                <a:tc rowSpan="2">
                  <a:txBody>
                    <a:bodyPr/>
                    <a:lstStyle/>
                    <a:p>
                      <a:pPr indent="0">
                        <a:lnSpc>
                          <a:spcPct val="150000"/>
                        </a:lnSpc>
                        <a:buNone/>
                      </a:pPr>
                      <a:r>
                        <a:rPr lang="en-US" altLang="zh-CN" sz="2400" b="0">
                          <a:solidFill>
                            <a:srgbClr val="FF00FF"/>
                          </a:solidFill>
                          <a:latin typeface="黑体" panose="02010600030101010101" pitchFamily="49" charset="-122"/>
                          <a:ea typeface="黑体" panose="02010600030101010101" pitchFamily="49" charset="-122"/>
                          <a:cs typeface="NEU-BZ-S92" charset="0"/>
                        </a:rPr>
                        <a:t>●</a:t>
                      </a:r>
                      <a:r>
                        <a:rPr lang="zh-CN" altLang="en-US" sz="2400" b="0">
                          <a:solidFill>
                            <a:srgbClr val="FF00FF"/>
                          </a:solidFill>
                          <a:latin typeface="黑体" panose="02010600030101010101" pitchFamily="49" charset="-122"/>
                          <a:ea typeface="黑体" panose="02010600030101010101" pitchFamily="49" charset="-122"/>
                          <a:cs typeface="方正黑体_GBK" charset="0"/>
                        </a:rPr>
                        <a:t>汉族离不开少数民族</a:t>
                      </a:r>
                      <a:r>
                        <a:rPr lang="en-US" altLang="zh-CN" sz="2400" b="0">
                          <a:solidFill>
                            <a:srgbClr val="FF00FF"/>
                          </a:solidFill>
                          <a:latin typeface="黑体" panose="02010600030101010101" pitchFamily="49" charset="-122"/>
                          <a:ea typeface="黑体" panose="02010600030101010101" pitchFamily="49" charset="-122"/>
                          <a:cs typeface="方正黑体_GBK" charset="0"/>
                        </a:rPr>
                        <a:t>，</a:t>
                      </a:r>
                      <a:r>
                        <a:rPr lang="zh-CN" altLang="en-US" sz="2400" b="0">
                          <a:solidFill>
                            <a:srgbClr val="FF00FF"/>
                          </a:solidFill>
                          <a:latin typeface="黑体" panose="02010600030101010101" pitchFamily="49" charset="-122"/>
                          <a:ea typeface="黑体" panose="02010600030101010101" pitchFamily="49" charset="-122"/>
                          <a:cs typeface="方正黑体_GBK" charset="0"/>
                        </a:rPr>
                        <a:t>少数民族离不开汉族</a:t>
                      </a:r>
                      <a:r>
                        <a:rPr lang="en-US" altLang="zh-CN" sz="2400" b="0">
                          <a:solidFill>
                            <a:srgbClr val="FF00FF"/>
                          </a:solidFill>
                          <a:latin typeface="黑体" panose="02010600030101010101" pitchFamily="49" charset="-122"/>
                          <a:ea typeface="黑体" panose="02010600030101010101" pitchFamily="49" charset="-122"/>
                          <a:cs typeface="方正黑体_GBK" charset="0"/>
                        </a:rPr>
                        <a:t>，</a:t>
                      </a:r>
                      <a:r>
                        <a:rPr lang="zh-CN" altLang="en-US" sz="2400" b="0">
                          <a:solidFill>
                            <a:srgbClr val="FF00FF"/>
                          </a:solidFill>
                          <a:latin typeface="黑体" panose="02010600030101010101" pitchFamily="49" charset="-122"/>
                          <a:ea typeface="黑体" panose="02010600030101010101" pitchFamily="49" charset="-122"/>
                          <a:cs typeface="方正黑体_GBK" charset="0"/>
                        </a:rPr>
                        <a:t>少数民族之间也相互离不开</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汉族与少数民族之间的关系是什么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汉族离不开少数民族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少数民族离不开汉族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少数民族之间也相互离不开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20240">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为什么汉族离不开少数民族</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少数民族离不开汉族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我国是一个统一的多民族国家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56</a:t>
                      </a:r>
                      <a:r>
                        <a:rPr lang="zh-CN" altLang="en-US" sz="2400" b="0">
                          <a:solidFill>
                            <a:srgbClr val="000000"/>
                          </a:solidFill>
                          <a:latin typeface="宋体" panose="02010600030101010101" pitchFamily="2" charset="-122"/>
                          <a:ea typeface="宋体" panose="02010600030101010101" pitchFamily="2" charset="-122"/>
                          <a:cs typeface="方正书宋_GBK" charset="0"/>
                        </a:rPr>
                        <a:t>个民族大散居、小聚居、相互交错</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经过长期的经济、文化等方面的交往</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各民族形成了你中有我、我中有你的亲缘关系</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中华人民共和国成立后</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我国各民族形成了平等团结互助和谐的社会主义新型民族关系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31240" y="1682750"/>
          <a:ext cx="9991725" cy="3896995"/>
        </p:xfrm>
        <a:graphic>
          <a:graphicData uri="http://schemas.openxmlformats.org/drawingml/2006/table">
            <a:tbl>
              <a:tblPr firstRow="1" firstCol="1" bandRow="1"/>
              <a:tblGrid>
                <a:gridCol w="1790700"/>
                <a:gridCol w="1811655"/>
                <a:gridCol w="638937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2635">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●平等团结互助和谐的民族关系进一步巩固和发展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中华人民共和国成立后</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巩固民族关系的具体措施有哪些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民族区域自治制度被写入宪法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西藏的民主改革</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西部大开发政策</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西部地区基础设施建设</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民族团结表彰大会</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96950" y="1616710"/>
          <a:ext cx="10143490" cy="4542794"/>
        </p:xfrm>
        <a:graphic>
          <a:graphicData uri="http://schemas.openxmlformats.org/drawingml/2006/table">
            <a:tbl>
              <a:tblPr firstRow="1" firstCol="1" bandRow="1"/>
              <a:tblGrid>
                <a:gridCol w="1668780"/>
                <a:gridCol w="1045210"/>
                <a:gridCol w="1719580"/>
                <a:gridCol w="2254250"/>
                <a:gridCol w="1301750"/>
                <a:gridCol w="2153920"/>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925">
                <a:tc rowSpan="2">
                  <a:txBody>
                    <a:bodyPr/>
                    <a:lstStyle/>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伟大的中华民族，</a:t>
                      </a:r>
                    </a:p>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民族团结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rowSpan="2">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2016</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8</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少数民族文化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体现类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518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9</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少数民族舞蹈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体现类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485">
                <a:tc rowSpan="4">
                  <a:txBody>
                    <a:bodyPr/>
                    <a:lstStyle/>
                    <a:p>
                      <a:pPr marL="0" algn="ctr" defTabSz="914400" rtl="0" eaLnBrk="1" latinLnBrk="0" hangingPunct="1">
                        <a:lnSpc>
                          <a:spcPct val="150000"/>
                        </a:lnSpc>
                        <a:spcAft>
                          <a:spcPts val="0"/>
                        </a:spcAft>
                        <a:buNone/>
                      </a:pPr>
                      <a:r>
                        <a:rPr lang="zh-CN" altLang="en-US" sz="2400" kern="1200" dirty="0">
                          <a:solidFill>
                            <a:srgbClr val="FF00FF"/>
                          </a:solidFill>
                          <a:effectLst/>
                          <a:latin typeface="NEU-BZ-S92"/>
                          <a:ea typeface="方正黑体_GBK"/>
                          <a:cs typeface="Times New Roman" panose="02020603050405020304"/>
                        </a:rPr>
                        <a:t>多彩多姿的</a:t>
                      </a:r>
                    </a:p>
                    <a:p>
                      <a:pPr marL="0" algn="ctr" defTabSz="914400" rtl="0" eaLnBrk="1" latinLnBrk="0" hangingPunct="1">
                        <a:lnSpc>
                          <a:spcPct val="150000"/>
                        </a:lnSpc>
                        <a:spcAft>
                          <a:spcPts val="0"/>
                        </a:spcAft>
                        <a:buNone/>
                      </a:pPr>
                      <a:r>
                        <a:rPr lang="zh-CN" altLang="en-US" sz="2400" kern="1200" dirty="0">
                          <a:solidFill>
                            <a:srgbClr val="FF00FF"/>
                          </a:solidFill>
                          <a:effectLst/>
                          <a:latin typeface="NEU-BZ-S92"/>
                          <a:ea typeface="方正黑体_GBK"/>
                          <a:cs typeface="Times New Roman" panose="02020603050405020304"/>
                        </a:rPr>
                        <a:t>中华民族文化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2021</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22</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民族差异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体现类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634">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2020</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22</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民族风俗</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认识类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422">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2016</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9</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少数民族文化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认识类、理解类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846">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2015</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8</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少数民族文化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说明类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81075" y="1439545"/>
          <a:ext cx="10394950" cy="5012691"/>
        </p:xfrm>
        <a:graphic>
          <a:graphicData uri="http://schemas.openxmlformats.org/drawingml/2006/table">
            <a:tbl>
              <a:tblPr firstRow="1" firstCol="1" bandRow="1"/>
              <a:tblGrid>
                <a:gridCol w="1479550"/>
                <a:gridCol w="1987550"/>
                <a:gridCol w="692785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●平等团结互助和谐的民族关系进一步巩固和发展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近年来</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国家对口援疆</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援藏</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工作的意义是什么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有利于推动民族地区经济的发展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有利于实现民族平等、团结和各民族共同繁荣</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有利于提高少数民族人民的生活水平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实现共同富裕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有利于构建和谐社会</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有利于体现社会主义制度的优越性</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有利于各民族共享改革发展成果</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7</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有利于实现中华民族的伟大复兴</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74065" y="1439545"/>
          <a:ext cx="10369550" cy="5010914"/>
        </p:xfrm>
        <a:graphic>
          <a:graphicData uri="http://schemas.openxmlformats.org/drawingml/2006/table">
            <a:tbl>
              <a:tblPr firstRow="1" firstCol="1" bandRow="1"/>
              <a:tblGrid>
                <a:gridCol w="1666875"/>
                <a:gridCol w="1553210"/>
                <a:gridCol w="7149465"/>
              </a:tblGrid>
              <a:tr h="49720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3870">
                <a:tc rowSpan="2">
                  <a:txBody>
                    <a:bodyPr/>
                    <a:lstStyle/>
                    <a:p>
                      <a:pPr>
                        <a:lnSpc>
                          <a:spcPct val="140000"/>
                        </a:lnSpc>
                        <a:spcAft>
                          <a:spcPts val="0"/>
                        </a:spcAft>
                      </a:pPr>
                      <a:r>
                        <a:rPr lang="zh-CN" altLang="en-US" sz="23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●民族团结、祖国统一，是国家繁荣昌盛的必由之路，是各族人民幸福生活的保障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300" b="0">
                          <a:solidFill>
                            <a:srgbClr val="000000"/>
                          </a:solidFill>
                          <a:latin typeface="宋体" panose="02010600030101010101" pitchFamily="2" charset="-122"/>
                          <a:ea typeface="宋体" panose="02010600030101010101" pitchFamily="2" charset="-122"/>
                          <a:cs typeface="方正小标宋_GBK" charset="0"/>
                        </a:rPr>
                        <a:t>什么是民族团结</a:t>
                      </a:r>
                      <a:r>
                        <a:rPr lang="en-US" altLang="zh-CN" sz="2300" b="0">
                          <a:solidFill>
                            <a:srgbClr val="000000"/>
                          </a:solidFill>
                          <a:latin typeface="宋体" panose="02010600030101010101" pitchFamily="2" charset="-122"/>
                          <a:ea typeface="宋体" panose="02010600030101010101" pitchFamily="2" charset="-122"/>
                          <a:cs typeface="方正小标宋_GBK" charset="0"/>
                        </a:rPr>
                        <a:t>？</a:t>
                      </a:r>
                      <a:r>
                        <a:rPr lang="zh-CN" altLang="en-US" sz="2300" b="0">
                          <a:solidFill>
                            <a:srgbClr val="000000"/>
                          </a:solidFill>
                          <a:latin typeface="宋体" panose="02010600030101010101" pitchFamily="2" charset="-122"/>
                          <a:ea typeface="宋体" panose="02010600030101010101" pitchFamily="2" charset="-122"/>
                          <a:cs typeface="方正小标宋_GBK" charset="0"/>
                        </a:rPr>
                        <a:t>它主要包括哪些内容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1</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含义</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民族团结是指各民族之间和民族内部的团结</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即各族人民基于共同的利益</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平等相待</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友好相处</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互相尊重</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互相学习</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互相帮助</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为建设社会主义现代化国家而努力奋斗</a:t>
                      </a:r>
                    </a:p>
                    <a:p>
                      <a:pPr indent="0">
                        <a:lnSpc>
                          <a:spcPct val="14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2</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内容</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反对民族压迫和民族歧视</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维护、促进各民族之间和民族内部的团结</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各族人民齐心协力</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共同促进祖国的繁荣发展</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反对民族分裂</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维护祖国统一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329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300" b="0">
                          <a:solidFill>
                            <a:srgbClr val="000000"/>
                          </a:solidFill>
                          <a:latin typeface="宋体" panose="02010600030101010101" pitchFamily="2" charset="-122"/>
                          <a:ea typeface="宋体" panose="02010600030101010101" pitchFamily="2" charset="-122"/>
                          <a:cs typeface="方正小标宋_GBK" charset="0"/>
                        </a:rPr>
                        <a:t>什么是维护国家统一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300" b="0">
                          <a:solidFill>
                            <a:srgbClr val="000000"/>
                          </a:solidFill>
                          <a:latin typeface="宋体" panose="02010600030101010101" pitchFamily="2" charset="-122"/>
                          <a:ea typeface="宋体" panose="02010600030101010101" pitchFamily="2" charset="-122"/>
                          <a:cs typeface="方正书宋_GBK" charset="0"/>
                        </a:rPr>
                        <a:t>维护国家统一</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是指维护国家主权独立和领土完整</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坚持同破坏国家统一的行为作斗争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86130" y="1403350"/>
          <a:ext cx="10614660" cy="5076190"/>
        </p:xfrm>
        <a:graphic>
          <a:graphicData uri="http://schemas.openxmlformats.org/drawingml/2006/table">
            <a:tbl>
              <a:tblPr firstRow="1" firstCol="1" bandRow="1"/>
              <a:tblGrid>
                <a:gridCol w="1675130"/>
                <a:gridCol w="1313815"/>
                <a:gridCol w="7625715"/>
              </a:tblGrid>
              <a:tr h="34226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1830">
                <a:tc>
                  <a:txBody>
                    <a:bodyPr/>
                    <a:lstStyle/>
                    <a:p>
                      <a:pPr>
                        <a:lnSpc>
                          <a:spcPct val="140000"/>
                        </a:lnSpc>
                        <a:spcAft>
                          <a:spcPts val="0"/>
                        </a:spcAft>
                      </a:pPr>
                      <a:r>
                        <a:rPr lang="zh-CN" altLang="en-US" sz="23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●民族团结、祖国统一，是国家繁荣昌盛的必由之路，是各族人民幸福生活的保障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300" b="0">
                          <a:solidFill>
                            <a:srgbClr val="000000"/>
                          </a:solidFill>
                          <a:latin typeface="宋体" panose="02010600030101010101" pitchFamily="2" charset="-122"/>
                          <a:ea typeface="宋体" panose="02010600030101010101" pitchFamily="2" charset="-122"/>
                          <a:cs typeface="方正小标宋_GBK" charset="0"/>
                        </a:rPr>
                        <a:t>为什么说国家统一始终是中国历史发展的主流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1</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自秦朝以后两千多年来</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特别是经过汉、唐、元、明、清几朝的努力</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我国基本保持着统一的局面</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而且不断地发展和巩固</a:t>
                      </a:r>
                    </a:p>
                    <a:p>
                      <a:pPr indent="0">
                        <a:lnSpc>
                          <a:spcPct val="15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2</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这期间</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虽然某些地区在某种程度上有过封建割据的状态</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有时还发生过分裂</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但从整个历史发展来看</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不论封建王朝如何更迭</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不论是汉族统治阶级掌握中央政权</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还是蒙古族、满族等少数民族统治阶级掌握中央政权</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中国长期以来作为一个统一的多民族国家而屹立于世界的东方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86130" y="1343025"/>
          <a:ext cx="10321290" cy="5120641"/>
        </p:xfrm>
        <a:graphic>
          <a:graphicData uri="http://schemas.openxmlformats.org/drawingml/2006/table">
            <a:tbl>
              <a:tblPr firstRow="1" firstCol="1" bandRow="1"/>
              <a:tblGrid>
                <a:gridCol w="1667510"/>
                <a:gridCol w="1254125"/>
                <a:gridCol w="7399655"/>
              </a:tblGrid>
              <a:tr h="33020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●民族团结、祖国统一，是国家繁荣昌盛的必由之路，是各族人民幸福生活的保障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怎样理解“民族团结始终是中国各民族的共同愿望”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1</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在中华民族几千年的历史长河中</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各民族互相学习</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互相帮助</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团结合作</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共谋发展</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结下了深情厚谊</a:t>
                      </a:r>
                    </a:p>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2</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反帝反封建的伟大斗争</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使各民族在新的历史条件下实现新的团结和统一</a:t>
                      </a:r>
                    </a:p>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3</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各民族的前途命运与祖国的前途命运紧密联系在一起</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团结统一符合各族人民的根本利益</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得到各族人民的衷心拥护</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维护民族团结和国家统一已成为中华民族的光荣传统</a:t>
                      </a:r>
                    </a:p>
                    <a:p>
                      <a:pPr indent="0">
                        <a:lnSpc>
                          <a:spcPct val="15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4</a:t>
                      </a:r>
                      <a:r>
                        <a:rPr lang="zh-CN" altLang="en-US" sz="2200" b="0">
                          <a:solidFill>
                            <a:srgbClr val="000000"/>
                          </a:solidFill>
                          <a:latin typeface="宋体" panose="02010600030101010101" pitchFamily="2" charset="-122"/>
                          <a:ea typeface="宋体" panose="02010600030101010101" pitchFamily="2" charset="-122"/>
                          <a:cs typeface="NEU-BZ-S92"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我国政府高度重视民族团结</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平等团结互助和谐的民族关系进一步巩固和发展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86130" y="1343025"/>
          <a:ext cx="10321290" cy="5012691"/>
        </p:xfrm>
        <a:graphic>
          <a:graphicData uri="http://schemas.openxmlformats.org/drawingml/2006/table">
            <a:tbl>
              <a:tblPr firstRow="1" firstCol="1" bandRow="1"/>
              <a:tblGrid>
                <a:gridCol w="1875155"/>
                <a:gridCol w="1767205"/>
                <a:gridCol w="667893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●民族团结、祖国统一，是国家繁荣昌盛的必由之路，是各族人民幸福生活的保障</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为什么说“民族团结、祖国统一</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是国家繁荣昌盛的必由之路</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是各族人民幸福生活的保障”</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民族团结始终是中国各民族的共同愿望。每个民族都是祖国大家庭中不可分割的重要成员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每个民族的命运都同祖国的命运紧密相连。各民族的大团结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是中华民族光荣的历史传统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是中华民族的生命所在、力量所在、希望所在。只有各族人民团结一致、互信互爱、齐心奋斗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我们伟大的祖国才能发展繁荣</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6780" y="1632585"/>
          <a:ext cx="10321290" cy="4464051"/>
        </p:xfrm>
        <a:graphic>
          <a:graphicData uri="http://schemas.openxmlformats.org/drawingml/2006/table">
            <a:tbl>
              <a:tblPr firstRow="1" firstCol="1" bandRow="1"/>
              <a:tblGrid>
                <a:gridCol w="1813560"/>
                <a:gridCol w="1852930"/>
                <a:gridCol w="665480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●增强国家意识、公民意识和中华民族意识，坚定地维护祖国统一和民族团结</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为维护民族团结和祖国统一</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我们应该怎么做</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我们要增强国家意识、公民意识和中华民族意识</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增进祖国认同感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中华民族认同感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中华文化认同感和对中国特色社会主义道路的认同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坚定地维护祖国统一和民族团结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为全面建成小康社会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建设美丽中国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实现国家繁荣富强和中华民族伟大复兴作出自己的贡献</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0539" y="1460755"/>
            <a:ext cx="11068686" cy="627895"/>
            <a:chOff x="1034884" y="629878"/>
            <a:chExt cx="10051952" cy="627895"/>
          </a:xfrm>
        </p:grpSpPr>
        <p:sp>
          <p:nvSpPr>
            <p:cNvPr id="6"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各民族杰出人物　民族常识第五课</a:t>
              </a: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sz="2800" b="1" strike="noStrike" noProof="1" smtClean="0">
                  <a:solidFill>
                    <a:schemeClr val="bg1"/>
                  </a:solidFill>
                </a:rPr>
                <a:t>3</a:t>
              </a:r>
              <a:endParaRPr 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9" name="文本框 8"/>
          <p:cNvSpPr txBox="1"/>
          <p:nvPr/>
        </p:nvSpPr>
        <p:spPr>
          <a:xfrm>
            <a:off x="580390" y="2216785"/>
            <a:ext cx="10993120" cy="1198880"/>
          </a:xfrm>
          <a:prstGeom prst="rect">
            <a:avLst/>
          </a:prstGeom>
          <a:noFill/>
        </p:spPr>
        <p:txBody>
          <a:bodyPr wrap="square" rtlCol="0" anchor="t">
            <a:spAutoFit/>
          </a:bodyPr>
          <a:lstStyle/>
          <a:p>
            <a:pPr>
              <a:lnSpc>
                <a:spcPct val="150000"/>
              </a:lnSpc>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中考目标：</a:t>
            </a:r>
            <a:endParaRPr lang="en-US" altLang="zh-CN" sz="2400" b="1">
              <a:solidFill>
                <a:srgbClr val="000000"/>
              </a:solidFill>
              <a:latin typeface="宋体" panose="02010600030101010101" pitchFamily="2" charset="-122"/>
              <a:ea typeface="宋体" panose="02010600030101010101" pitchFamily="2" charset="-122"/>
              <a:cs typeface="NEU-FZ-S92" charset="0"/>
              <a:sym typeface="+mn-ea"/>
            </a:endParaRPr>
          </a:p>
          <a:p>
            <a:pPr>
              <a:lnSpc>
                <a:spcPct val="150000"/>
              </a:lnSpc>
            </a:pPr>
            <a:r>
              <a:rPr sz="2400">
                <a:solidFill>
                  <a:srgbClr val="000000"/>
                </a:solidFill>
                <a:latin typeface="宋体" panose="02010600030101010101" pitchFamily="2" charset="-122"/>
                <a:ea typeface="宋体" panose="02010600030101010101" pitchFamily="2" charset="-122"/>
                <a:sym typeface="+mn-ea"/>
              </a:rPr>
              <a:t>成吉思汗、郑和、马本斋、关向应等少数民族的杰出人物</a:t>
            </a:r>
          </a:p>
        </p:txBody>
      </p:sp>
      <p:graphicFrame>
        <p:nvGraphicFramePr>
          <p:cNvPr id="10" name="表格 9"/>
          <p:cNvGraphicFramePr>
            <a:graphicFrameLocks noGrp="1"/>
          </p:cNvGraphicFramePr>
          <p:nvPr/>
        </p:nvGraphicFramePr>
        <p:xfrm>
          <a:off x="683895" y="3546475"/>
          <a:ext cx="10516870" cy="2788921"/>
        </p:xfrm>
        <a:graphic>
          <a:graphicData uri="http://schemas.openxmlformats.org/drawingml/2006/table">
            <a:tbl>
              <a:tblPr firstRow="1" firstCol="1" bandRow="1"/>
              <a:tblGrid>
                <a:gridCol w="2326640"/>
                <a:gridCol w="1242060"/>
                <a:gridCol w="2948305"/>
                <a:gridCol w="3999865"/>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答    案</a:t>
                      </a:r>
                      <a:endPar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0750">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●成吉思汗、郑和、马本斋、关向应等少数民族的杰出人物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成吉思汗</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铁木真</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 </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蒙古族杰出首领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于</a:t>
                      </a:r>
                      <a:r>
                        <a:rPr lang="en-US" altLang="zh-CN" sz="2400" b="0">
                          <a:solidFill>
                            <a:srgbClr val="000000"/>
                          </a:solidFill>
                          <a:latin typeface="宋体" panose="02010600030101010101" pitchFamily="2" charset="-122"/>
                          <a:ea typeface="宋体" panose="02010600030101010101" pitchFamily="2" charset="-122"/>
                          <a:cs typeface="NEU-BZ-S92" charset="0"/>
                        </a:rPr>
                        <a:t>1206</a:t>
                      </a:r>
                      <a:r>
                        <a:rPr lang="zh-CN" altLang="en-US" sz="2400" b="0">
                          <a:solidFill>
                            <a:srgbClr val="000000"/>
                          </a:solidFill>
                          <a:latin typeface="宋体" panose="02010600030101010101" pitchFamily="2" charset="-122"/>
                          <a:ea typeface="宋体" panose="02010600030101010101" pitchFamily="2" charset="-122"/>
                          <a:cs typeface="方正书宋_GBK" charset="0"/>
                        </a:rPr>
                        <a:t>年统一了蒙古各部落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建立了强大的蒙古政权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被称为“一代天骄”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7" name="image48.jpg"/>
          <p:cNvPicPr>
            <a:picLocks noChangeAspect="1"/>
          </p:cNvPicPr>
          <p:nvPr/>
        </p:nvPicPr>
        <p:blipFill>
          <a:blip r:embed="rId5" cstate="print"/>
          <a:stretch>
            <a:fillRect/>
          </a:stretch>
        </p:blipFill>
        <p:spPr>
          <a:xfrm>
            <a:off x="5136515" y="4391660"/>
            <a:ext cx="1236345" cy="1489710"/>
          </a:xfrm>
          <a:prstGeom prst="rect">
            <a:avLst/>
          </a:prstGeom>
        </p:spPr>
      </p:pic>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格 9"/>
          <p:cNvGraphicFramePr>
            <a:graphicFrameLocks noGrp="1"/>
          </p:cNvGraphicFramePr>
          <p:nvPr/>
        </p:nvGraphicFramePr>
        <p:xfrm>
          <a:off x="659130" y="1363345"/>
          <a:ext cx="10516870" cy="5202938"/>
        </p:xfrm>
        <a:graphic>
          <a:graphicData uri="http://schemas.openxmlformats.org/drawingml/2006/table">
            <a:tbl>
              <a:tblPr firstRow="1" firstCol="1" bandRow="1"/>
              <a:tblGrid>
                <a:gridCol w="1777365"/>
                <a:gridCol w="1082675"/>
                <a:gridCol w="1494790"/>
                <a:gridCol w="6162040"/>
              </a:tblGrid>
              <a:tr h="496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答    案</a:t>
                      </a:r>
                      <a:endPar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1600">
                <a:tc rowSpan="2">
                  <a:txBody>
                    <a:bodyPr/>
                    <a:lstStyle/>
                    <a:p>
                      <a:pPr algn="l">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●成吉思汗、郑和、马本斋、关向应等少数民族的杰出人物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sz="2400" b="0">
                          <a:solidFill>
                            <a:srgbClr val="000000"/>
                          </a:solidFill>
                          <a:latin typeface="宋体" panose="02010600030101010101" pitchFamily="2" charset="-122"/>
                          <a:ea typeface="宋体" panose="02010600030101010101" pitchFamily="2" charset="-122"/>
                          <a:cs typeface="方正小标宋_GBK" charset="0"/>
                        </a:rPr>
                        <a:t>郑和</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 </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400" b="0">
                          <a:solidFill>
                            <a:srgbClr val="000000"/>
                          </a:solidFill>
                          <a:latin typeface="宋体" panose="02010600030101010101" pitchFamily="2" charset="-122"/>
                          <a:ea typeface="宋体" panose="02010600030101010101" pitchFamily="2" charset="-122"/>
                        </a:rPr>
                        <a:t>回族人，明代著名的航海家，相继7次出海远航，历时28年，是打开中国到东非航道第一人。“郑和下西洋”促进了中国与亚非各国经济、文化的交流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160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马本斋</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rPr>
                        <a:t>回族人，共产党员，河北沧州献县人。抗日战争时期八路军冀中军区回民支队的创建人。他率领回民支队驰骋在冀中平原，英勇善战，威名远扬，被评为“100位为新中国成立作出突出贡献的英雄模范”</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8" name="image49.jpg"/>
          <p:cNvPicPr>
            <a:picLocks noChangeAspect="1"/>
          </p:cNvPicPr>
          <p:nvPr/>
        </p:nvPicPr>
        <p:blipFill>
          <a:blip r:embed="rId2" cstate="print"/>
          <a:stretch>
            <a:fillRect/>
          </a:stretch>
        </p:blipFill>
        <p:spPr>
          <a:xfrm>
            <a:off x="3769995" y="2494280"/>
            <a:ext cx="1012825" cy="1305560"/>
          </a:xfrm>
          <a:prstGeom prst="rect">
            <a:avLst/>
          </a:prstGeom>
        </p:spPr>
      </p:pic>
      <p:pic>
        <p:nvPicPr>
          <p:cNvPr id="209" name="image50.jpg"/>
          <p:cNvPicPr>
            <a:picLocks noChangeAspect="1"/>
          </p:cNvPicPr>
          <p:nvPr/>
        </p:nvPicPr>
        <p:blipFill>
          <a:blip r:embed="rId3" cstate="print"/>
          <a:stretch>
            <a:fillRect/>
          </a:stretch>
        </p:blipFill>
        <p:spPr>
          <a:xfrm>
            <a:off x="3677920" y="4730115"/>
            <a:ext cx="1104900" cy="1478280"/>
          </a:xfrm>
          <a:prstGeom prst="rect">
            <a:avLst/>
          </a:prstGeom>
        </p:spPr>
      </p:pic>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22325" y="1487805"/>
          <a:ext cx="10321290" cy="4434840"/>
        </p:xfrm>
        <a:graphic>
          <a:graphicData uri="http://schemas.openxmlformats.org/drawingml/2006/table">
            <a:tbl>
              <a:tblPr firstRow="1" firstCol="1" bandRow="1"/>
              <a:tblGrid>
                <a:gridCol w="1925955"/>
                <a:gridCol w="1015365"/>
                <a:gridCol w="3103295"/>
                <a:gridCol w="4276675"/>
              </a:tblGrid>
              <a:tr h="47180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答    案</a:t>
                      </a:r>
                      <a:endPar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tcPr>
                </a:tc>
              </a:tr>
              <a:tr h="3840480">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●成吉思汗、郑和、马本斋、关向应等少数民族的杰出人物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sz="2400" b="0">
                          <a:solidFill>
                            <a:srgbClr val="000000"/>
                          </a:solidFill>
                          <a:latin typeface="宋体" panose="02010600030101010101" pitchFamily="2" charset="-122"/>
                          <a:ea typeface="宋体" panose="02010600030101010101" pitchFamily="2" charset="-122"/>
                          <a:cs typeface="方正小标宋_GBK" charset="0"/>
                        </a:rPr>
                        <a:t>关向应</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 </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sz="2400" b="0">
                          <a:solidFill>
                            <a:srgbClr val="000000"/>
                          </a:solidFill>
                          <a:latin typeface="宋体" panose="02010600030101010101" pitchFamily="2" charset="-122"/>
                          <a:ea typeface="宋体" panose="02010600030101010101" pitchFamily="2" charset="-122"/>
                        </a:rPr>
                        <a:t>满族，是中国共产党早期军事领导人，是无产阶级革命家、军事家，与贺龙一起开辟了晋绥根据地，被评为“100位为新中国成立作出突出贡献的英雄模范”</a:t>
                      </a:r>
                    </a:p>
                  </a:txBody>
                  <a:tcPr marL="0" marR="0" marT="0" marB="1" anchor="ctr">
                    <a:lnL w="12700" cap="flat" cmpd="sng" algn="ctr">
                      <a:solidFill>
                        <a:srgbClr val="000000"/>
                      </a:solidFill>
                      <a:prstDash val="solid"/>
                      <a:round/>
                      <a:headEnd type="none" w="med" len="med"/>
                      <a:tailEnd type="none" w="med" len="med"/>
                    </a:lnL>
                  </a:tcPr>
                </a:tc>
              </a:tr>
            </a:tbl>
          </a:graphicData>
        </a:graphic>
      </p:graphicFrame>
      <p:pic>
        <p:nvPicPr>
          <p:cNvPr id="210" name="image51.jpg"/>
          <p:cNvPicPr>
            <a:picLocks noChangeAspect="1"/>
          </p:cNvPicPr>
          <p:nvPr/>
        </p:nvPicPr>
        <p:blipFill>
          <a:blip r:embed="rId2" cstate="print"/>
          <a:stretch>
            <a:fillRect/>
          </a:stretch>
        </p:blipFill>
        <p:spPr>
          <a:xfrm>
            <a:off x="4540250" y="2811145"/>
            <a:ext cx="1573530" cy="2035810"/>
          </a:xfrm>
          <a:prstGeom prst="rect">
            <a:avLst/>
          </a:prstGeom>
        </p:spPr>
      </p:pic>
      <p:grpSp>
        <p:nvGrpSpPr>
          <p:cNvPr id="23" name="组合 22"/>
          <p:cNvGrpSpPr/>
          <p:nvPr/>
        </p:nvGrpSpPr>
        <p:grpSpPr>
          <a:xfrm>
            <a:off x="8059492"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0539" y="1460755"/>
            <a:ext cx="11068686" cy="627895"/>
            <a:chOff x="1034884" y="629878"/>
            <a:chExt cx="10051952" cy="627895"/>
          </a:xfrm>
        </p:grpSpPr>
        <p:sp>
          <p:nvSpPr>
            <p:cNvPr id="6"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我国各民族语言的使用状况　民族常识第六课</a:t>
              </a: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anose="02010600030101010101" pitchFamily="49" charset="-122"/>
                  <a:ea typeface="黑体" panose="02010600030101010101" pitchFamily="49" charset="-122"/>
                </a:rPr>
                <a:t>知识点</a:t>
              </a:r>
              <a:r>
                <a:rPr lang="en-US" sz="2800" b="1" strike="noStrike" noProof="1" smtClean="0">
                  <a:solidFill>
                    <a:schemeClr val="bg1"/>
                  </a:solidFill>
                  <a:latin typeface="黑体" panose="02010600030101010101" pitchFamily="49" charset="-122"/>
                  <a:ea typeface="黑体" panose="02010600030101010101" pitchFamily="49" charset="-122"/>
                </a:rPr>
                <a:t>4</a:t>
              </a:r>
              <a:endParaRPr lang="en-US" sz="2800" b="1" strike="noStrike" noProof="1">
                <a:solidFill>
                  <a:schemeClr val="bg1"/>
                </a:solidFill>
                <a:latin typeface="黑体" panose="02010600030101010101" pitchFamily="49" charset="-122"/>
                <a:ea typeface="黑体" panose="02010600030101010101" pitchFamily="49" charset="-122"/>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795655" y="2644775"/>
            <a:ext cx="7865110" cy="230695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书宋_GBK" charset="0"/>
              </a:rPr>
              <a:t>中考目标</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1</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我国各民族语言的使用状况</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2</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蒙古文、藏文、维吾尔文、壮文的文字形态</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3</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国家尊重和保护少数民族的语言文字</a:t>
            </a:r>
            <a:endParaRPr lang="zh-CN" altLang="en-US" sz="2400">
              <a:latin typeface="宋体" panose="02010600030101010101" pitchFamily="2" charset="-122"/>
              <a:ea typeface="宋体" panose="02010600030101010101" pitchFamily="2" charset="-122"/>
            </a:endParaRPr>
          </a:p>
        </p:txBody>
      </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2820" y="1291590"/>
            <a:ext cx="9963150" cy="5568315"/>
          </a:xfrm>
          <a:prstGeom prst="rect">
            <a:avLst/>
          </a:prstGeom>
        </p:spPr>
        <p:txBody>
          <a:bodyPr wrap="square">
            <a:spAutoFit/>
          </a:bodyPr>
          <a:lstStyle/>
          <a:p>
            <a:r>
              <a:rPr lang="en-US" altLang="zh-CN" sz="2400" b="1" dirty="0" smtClean="0"/>
              <a:t>【</a:t>
            </a:r>
            <a:r>
              <a:rPr lang="zh-CN" altLang="en-US" sz="2400" b="1" dirty="0"/>
              <a:t>备考建议</a:t>
            </a:r>
            <a:r>
              <a:rPr lang="en-US" altLang="zh-CN" sz="2400" b="1" dirty="0"/>
              <a:t>】</a:t>
            </a:r>
          </a:p>
          <a:p>
            <a:pPr>
              <a:lnSpc>
                <a:spcPct val="140000"/>
              </a:lnSpc>
            </a:pPr>
            <a:r>
              <a:rPr sz="2200" dirty="0">
                <a:latin typeface="宋体" panose="02010600030101010101" pitchFamily="2" charset="-122"/>
                <a:ea typeface="宋体" panose="02010600030101010101" pitchFamily="2" charset="-122"/>
              </a:rPr>
              <a:t>1.民族常识部分的内容有两个层面的基本要求：一是知，即知道基本的有关民族的知识，包括少数民族分布、服饰、居住、饮食、舞蹈、节庆、风俗、语言文字、代表人物等；二是识，即认识我国是统一的多民族国家、民族之间平等团结互助和谐的关系、国家尊重少数民族的文化、民族团结是国家发展繁荣的保证等。复习时，要能认识民族差异，理解民族间共同内容，最终实现民族认同。</a:t>
            </a:r>
          </a:p>
          <a:p>
            <a:pPr>
              <a:lnSpc>
                <a:spcPct val="140000"/>
              </a:lnSpc>
            </a:pPr>
            <a:r>
              <a:rPr sz="2200" dirty="0">
                <a:latin typeface="宋体" panose="02010600030101010101" pitchFamily="2" charset="-122"/>
                <a:ea typeface="宋体" panose="02010600030101010101" pitchFamily="2" charset="-122"/>
              </a:rPr>
              <a:t>2.河北省中考在考查民族常识内容时，一般以选择题的形式出现，分值占6到7分。考查民族常识的目的是对同学们进行民族团结教育。命题的基本思路是，结合具体的情景材料，辨识民族特色事物，理解民族间亲如一家的关系和民族团结的重大意义。这就要求我们在复习时，要结合生活经历及观察到的相关生活场景，体会民族关系，维护民族团结。</a:t>
            </a:r>
          </a:p>
          <a:p>
            <a:endParaRPr lang="zh-CN" alt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11860" y="1471295"/>
          <a:ext cx="10321290" cy="4953001"/>
        </p:xfrm>
        <a:graphic>
          <a:graphicData uri="http://schemas.openxmlformats.org/drawingml/2006/table">
            <a:tbl>
              <a:tblPr firstRow="1" firstCol="1" bandRow="1"/>
              <a:tblGrid>
                <a:gridCol w="1508760"/>
                <a:gridCol w="1327150"/>
                <a:gridCol w="748538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480">
                <a:tc>
                  <a:txBody>
                    <a:bodyPr/>
                    <a:lstStyle/>
                    <a:p>
                      <a:pPr>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●我国各民族语言的使用状况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我国各民族语言的使用状况是怎样的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1</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我国有</a:t>
                      </a:r>
                      <a:r>
                        <a:rPr lang="en-US" altLang="zh-CN" sz="2200" b="0">
                          <a:solidFill>
                            <a:srgbClr val="000000"/>
                          </a:solidFill>
                          <a:latin typeface="宋体" panose="02010600030101010101" pitchFamily="2" charset="-122"/>
                          <a:ea typeface="宋体" panose="02010600030101010101" pitchFamily="2" charset="-122"/>
                          <a:cs typeface="NEU-BZ-S92" charset="0"/>
                        </a:rPr>
                        <a:t>56</a:t>
                      </a:r>
                      <a:r>
                        <a:rPr lang="zh-CN" altLang="en-US" sz="2200" b="0">
                          <a:solidFill>
                            <a:srgbClr val="000000"/>
                          </a:solidFill>
                          <a:latin typeface="宋体" panose="02010600030101010101" pitchFamily="2" charset="-122"/>
                          <a:ea typeface="宋体" panose="02010600030101010101" pitchFamily="2" charset="-122"/>
                          <a:cs typeface="方正书宋_GBK" charset="0"/>
                        </a:rPr>
                        <a:t>个民族</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有</a:t>
                      </a:r>
                      <a:r>
                        <a:rPr lang="en-US" altLang="zh-CN" sz="2200" b="0">
                          <a:solidFill>
                            <a:srgbClr val="000000"/>
                          </a:solidFill>
                          <a:latin typeface="宋体" panose="02010600030101010101" pitchFamily="2" charset="-122"/>
                          <a:ea typeface="宋体" panose="02010600030101010101" pitchFamily="2" charset="-122"/>
                          <a:cs typeface="NEU-BZ-S92" charset="0"/>
                        </a:rPr>
                        <a:t>120</a:t>
                      </a:r>
                      <a:r>
                        <a:rPr lang="zh-CN" altLang="en-US" sz="2200" b="0">
                          <a:solidFill>
                            <a:srgbClr val="000000"/>
                          </a:solidFill>
                          <a:latin typeface="宋体" panose="02010600030101010101" pitchFamily="2" charset="-122"/>
                          <a:ea typeface="宋体" panose="02010600030101010101" pitchFamily="2" charset="-122"/>
                          <a:cs typeface="方正书宋_GBK" charset="0"/>
                        </a:rPr>
                        <a:t>多种少数民族语言</a:t>
                      </a:r>
                    </a:p>
                    <a:p>
                      <a:pPr indent="0">
                        <a:lnSpc>
                          <a:spcPct val="130000"/>
                        </a:lnSpc>
                        <a:buNone/>
                      </a:pP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2</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汉语是我国各民族之间交际的通用语言。汉语是世界上使用人数最多的语言</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也是联合国五种工作语言之一。汉语在数千年的历史发展中融合了许多少数民族的语言</a:t>
                      </a:r>
                    </a:p>
                    <a:p>
                      <a:pPr indent="0">
                        <a:lnSpc>
                          <a:spcPct val="130000"/>
                        </a:lnSpc>
                        <a:buNone/>
                      </a:pP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3</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一个民族内使用多种语言。在我国某些民族中</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一部分人使用一种语言</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另一部分人使用另一种语言</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相互间以汉语作为交流语言</a:t>
                      </a:r>
                    </a:p>
                    <a:p>
                      <a:pPr indent="0">
                        <a:lnSpc>
                          <a:spcPct val="130000"/>
                        </a:lnSpc>
                        <a:buNone/>
                      </a:pP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en-US" altLang="zh-CN" sz="2200" b="0">
                          <a:solidFill>
                            <a:srgbClr val="000000"/>
                          </a:solidFill>
                          <a:latin typeface="宋体" panose="02010600030101010101" pitchFamily="2" charset="-122"/>
                          <a:ea typeface="宋体" panose="02010600030101010101" pitchFamily="2" charset="-122"/>
                          <a:cs typeface="NEU-BZ-S92" charset="0"/>
                        </a:rPr>
                        <a:t>4</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双语和多语现象普遍。在我国各民族中</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双语现象十分普遍。有的民族除了使用本民族语言之外</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还兼用汉语或其他民族语言</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有的民族使用着三种以上的语言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879475" y="1374140"/>
          <a:ext cx="10443845" cy="5170933"/>
        </p:xfrm>
        <a:graphic>
          <a:graphicData uri="http://schemas.openxmlformats.org/drawingml/2006/table">
            <a:tbl>
              <a:tblPr firstRow="1" firstCol="1" bandRow="1"/>
              <a:tblGrid>
                <a:gridCol w="1526540"/>
                <a:gridCol w="1157605"/>
                <a:gridCol w="7759700"/>
              </a:tblGrid>
              <a:tr h="47180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480">
                <a:tc>
                  <a:txBody>
                    <a:bodyPr/>
                    <a:lstStyle/>
                    <a:p>
                      <a:pPr>
                        <a:lnSpc>
                          <a:spcPct val="130000"/>
                        </a:lnSpc>
                        <a:spcAft>
                          <a:spcPts val="0"/>
                        </a:spcAft>
                      </a:pPr>
                      <a:r>
                        <a:rPr lang="zh-CN" altLang="en-US" sz="21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●我国各民族语言的使用状况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100" b="0">
                          <a:solidFill>
                            <a:srgbClr val="000000"/>
                          </a:solidFill>
                          <a:latin typeface="宋体" panose="02010600030101010101" pitchFamily="2" charset="-122"/>
                          <a:ea typeface="宋体" panose="02010600030101010101" pitchFamily="2" charset="-122"/>
                          <a:cs typeface="方正小标宋_GBK" charset="0"/>
                        </a:rPr>
                        <a:t>少数民族的语言文字现状是怎样的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1</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我国汉族使用的汉字是世界上最古老、使用人数最多的文字之一。在我国</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不仅汉族使用汉字</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有些少数民族也使用汉字</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2</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我国少数民族正式使用的文字多达</a:t>
                      </a:r>
                      <a:r>
                        <a:rPr lang="en-US" altLang="zh-CN" sz="2100" b="0">
                          <a:solidFill>
                            <a:srgbClr val="000000"/>
                          </a:solidFill>
                          <a:latin typeface="宋体" panose="02010600030101010101" pitchFamily="2" charset="-122"/>
                          <a:ea typeface="宋体" panose="02010600030101010101" pitchFamily="2" charset="-122"/>
                          <a:cs typeface="NEU-BZ-S92" charset="0"/>
                        </a:rPr>
                        <a:t>28</a:t>
                      </a:r>
                      <a:r>
                        <a:rPr lang="zh-CN" altLang="en-US" sz="2100" b="0">
                          <a:solidFill>
                            <a:srgbClr val="000000"/>
                          </a:solidFill>
                          <a:latin typeface="宋体" panose="02010600030101010101" pitchFamily="2" charset="-122"/>
                          <a:ea typeface="宋体" panose="02010600030101010101" pitchFamily="2" charset="-122"/>
                          <a:cs typeface="方正书宋_GBK" charset="0"/>
                        </a:rPr>
                        <a:t>种</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其中有的是历史上的传统文字</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有的是新创制的文字</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3</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在各民族的文字中</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有拼音文字</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如藏文、满文、蒙古文、锡伯文、维吾尔文、哈萨克文、柯尔克孜文、朝鲜文等</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有音节文字</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如汉文、纳西族的格巴文等</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有象形文字</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如纳西族的东巴文、水族的水书等</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4</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与方方正正的汉字书写方式不同</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我国有的民族的文字是从右往左书写</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如传统的维吾尔文、哈萨克文</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有的民族的文字是从上往下书写</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如蒙古文、满文、锡伯文</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行序是从左往右</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846173" y="1434138"/>
          <a:ext cx="10533578" cy="4861560"/>
        </p:xfrm>
        <a:graphic>
          <a:graphicData uri="http://schemas.openxmlformats.org/drawingml/2006/table">
            <a:tbl>
              <a:tblPr firstRow="1" firstCol="1" bandRow="1"/>
              <a:tblGrid>
                <a:gridCol w="1674495"/>
                <a:gridCol w="1263015"/>
                <a:gridCol w="7596068"/>
              </a:tblGrid>
              <a:tr h="46291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9775">
                <a:tc rowSpan="2">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●蒙古文、藏文、维吾尔文的文字形态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蒙古文的文字形态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sz="2400" b="0">
                        <a:solidFill>
                          <a:srgbClr val="000000"/>
                        </a:solidFill>
                        <a:latin typeface="宋体" panose="02010600030101010101" pitchFamily="2" charset="-122"/>
                        <a:ea typeface="宋体" panose="02010600030101010101" pitchFamily="2" charset="-122"/>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314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藏文的文字形态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400" b="0">
                        <a:solidFill>
                          <a:srgbClr val="000000"/>
                        </a:solidFill>
                        <a:latin typeface="宋体" panose="02010600030101010101" pitchFamily="2" charset="-122"/>
                        <a:ea typeface="宋体" panose="02010600030101010101" pitchFamily="2" charset="-122"/>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11" name="蒙古文.jpg"/>
          <p:cNvPicPr>
            <a:picLocks noChangeAspect="1"/>
          </p:cNvPicPr>
          <p:nvPr/>
        </p:nvPicPr>
        <p:blipFill>
          <a:blip r:embed="rId3"/>
          <a:stretch>
            <a:fillRect/>
          </a:stretch>
        </p:blipFill>
        <p:spPr>
          <a:xfrm>
            <a:off x="3928110" y="2216150"/>
            <a:ext cx="1032510" cy="1433830"/>
          </a:xfrm>
          <a:prstGeom prst="rect">
            <a:avLst/>
          </a:prstGeom>
        </p:spPr>
      </p:pic>
      <p:pic>
        <p:nvPicPr>
          <p:cNvPr id="212" name="藏文.jpg"/>
          <p:cNvPicPr>
            <a:picLocks noChangeAspect="1"/>
          </p:cNvPicPr>
          <p:nvPr/>
        </p:nvPicPr>
        <p:blipFill>
          <a:blip r:embed="rId4"/>
          <a:stretch>
            <a:fillRect/>
          </a:stretch>
        </p:blipFill>
        <p:spPr>
          <a:xfrm>
            <a:off x="3928110" y="4818380"/>
            <a:ext cx="1419860" cy="1011555"/>
          </a:xfrm>
          <a:prstGeom prst="rect">
            <a:avLst/>
          </a:prstGeom>
        </p:spPr>
      </p:pic>
      <p:sp>
        <p:nvSpPr>
          <p:cNvPr id="4" name="文本框 3"/>
          <p:cNvSpPr txBox="1"/>
          <p:nvPr/>
        </p:nvSpPr>
        <p:spPr>
          <a:xfrm>
            <a:off x="5154930" y="2943860"/>
            <a:ext cx="5931535" cy="1198880"/>
          </a:xfrm>
          <a:prstGeom prst="rect">
            <a:avLst/>
          </a:prstGeom>
          <a:noFill/>
        </p:spPr>
        <p:txBody>
          <a:bodyPr wrap="square" rtlCol="0">
            <a:spAutoFit/>
          </a:bodyPr>
          <a:lstStyle/>
          <a:p>
            <a:pPr algn="l"/>
            <a:r>
              <a:rPr sz="2400">
                <a:solidFill>
                  <a:srgbClr val="000000"/>
                </a:solidFill>
                <a:latin typeface="宋体" panose="02010600030101010101" pitchFamily="2" charset="-122"/>
                <a:ea typeface="宋体" panose="02010600030101010101" pitchFamily="2" charset="-122"/>
                <a:sym typeface="+mn-ea"/>
              </a:rPr>
              <a:t>字序从上到下，行序从左到右，标点有单点、双点和四点</a:t>
            </a:r>
            <a:endParaRPr sz="2400" b="0">
              <a:solidFill>
                <a:srgbClr val="000000"/>
              </a:solidFill>
              <a:latin typeface="宋体" panose="02010600030101010101" pitchFamily="2" charset="-122"/>
              <a:ea typeface="宋体" panose="02010600030101010101" pitchFamily="2" charset="-122"/>
            </a:endParaRPr>
          </a:p>
          <a:p>
            <a:endParaRPr lang="zh-CN" altLang="en-US" sz="2400"/>
          </a:p>
        </p:txBody>
      </p:sp>
      <p:sp>
        <p:nvSpPr>
          <p:cNvPr id="5" name="文本框 4"/>
          <p:cNvSpPr txBox="1"/>
          <p:nvPr/>
        </p:nvSpPr>
        <p:spPr>
          <a:xfrm>
            <a:off x="5588635" y="5274945"/>
            <a:ext cx="2481580" cy="460375"/>
          </a:xfrm>
          <a:prstGeom prst="rect">
            <a:avLst/>
          </a:prstGeom>
          <a:noFill/>
        </p:spPr>
        <p:txBody>
          <a:bodyPr wrap="square" rtlCol="0">
            <a:spAutoFit/>
          </a:bodyPr>
          <a:lstStyle/>
          <a:p>
            <a:pPr algn="l"/>
            <a:r>
              <a:rPr lang="zh-CN" altLang="en-US" sz="2400">
                <a:latin typeface="宋体" panose="02010600030101010101" pitchFamily="2" charset="-122"/>
                <a:ea typeface="宋体" panose="02010600030101010101" pitchFamily="2" charset="-122"/>
              </a:rPr>
              <a:t>字序从左到右</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846173" y="1427153"/>
          <a:ext cx="10533578" cy="4723766"/>
        </p:xfrm>
        <a:graphic>
          <a:graphicData uri="http://schemas.openxmlformats.org/drawingml/2006/table">
            <a:tbl>
              <a:tblPr firstRow="1" firstCol="1" bandRow="1"/>
              <a:tblGrid>
                <a:gridCol w="2022475"/>
                <a:gridCol w="1731645"/>
                <a:gridCol w="6779458"/>
              </a:tblGrid>
              <a:tr h="39243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936">
                <a:tc>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●蒙古文、藏文、维吾尔文的文字形态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维吾尔文的文字形态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8190">
                <a:tc>
                  <a:txBody>
                    <a:bodyPr/>
                    <a:lstStyle/>
                    <a:p>
                      <a:pPr>
                        <a:lnSpc>
                          <a:spcPct val="130000"/>
                        </a:lnSpc>
                        <a:spcAft>
                          <a:spcPts val="0"/>
                        </a:spcAft>
                        <a:buNone/>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●国家尊重和保护少数民族的语言文字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国家尊重和保 护少数民族语言文字的原因</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每个民族都有自己的语言，每种语言文字都有独特的魅力，他们均是中华民族的宝贵财富，国家尊重和保护少数民族语言文字是保护民族文化多样性、维护民族团结的需要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13" name="维吾尔文.jpg"/>
          <p:cNvPicPr>
            <a:picLocks noChangeAspect="1"/>
          </p:cNvPicPr>
          <p:nvPr/>
        </p:nvPicPr>
        <p:blipFill>
          <a:blip r:embed="rId3" cstate="print"/>
          <a:stretch>
            <a:fillRect/>
          </a:stretch>
        </p:blipFill>
        <p:spPr>
          <a:xfrm>
            <a:off x="4854575" y="2669540"/>
            <a:ext cx="2190750" cy="1103630"/>
          </a:xfrm>
          <a:prstGeom prst="rect">
            <a:avLst/>
          </a:prstGeom>
        </p:spPr>
      </p:pic>
      <p:sp>
        <p:nvSpPr>
          <p:cNvPr id="2" name="文本框 1"/>
          <p:cNvSpPr txBox="1"/>
          <p:nvPr/>
        </p:nvSpPr>
        <p:spPr>
          <a:xfrm>
            <a:off x="7488555" y="3312795"/>
            <a:ext cx="2011680" cy="460375"/>
          </a:xfrm>
          <a:prstGeom prst="rect">
            <a:avLst/>
          </a:prstGeom>
          <a:noFill/>
        </p:spPr>
        <p:txBody>
          <a:bodyPr wrap="none" rtlCol="0">
            <a:spAutoFit/>
          </a:bodyPr>
          <a:lstStyle/>
          <a:p>
            <a:pPr algn="l"/>
            <a:r>
              <a:rPr lang="zh-CN" altLang="en-US" sz="2400">
                <a:latin typeface="宋体" panose="02010600030101010101" pitchFamily="2" charset="-122"/>
                <a:ea typeface="宋体" panose="02010600030101010101" pitchFamily="2" charset="-122"/>
              </a:rPr>
              <a:t>字序从右往左</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772160" y="1449070"/>
          <a:ext cx="10715625" cy="4952365"/>
        </p:xfrm>
        <a:graphic>
          <a:graphicData uri="http://schemas.openxmlformats.org/drawingml/2006/table">
            <a:tbl>
              <a:tblPr firstRow="1" firstCol="1" bandRow="1"/>
              <a:tblGrid>
                <a:gridCol w="1567180"/>
                <a:gridCol w="1179830"/>
                <a:gridCol w="7968615"/>
              </a:tblGrid>
              <a:tr h="26733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3725">
                <a:tc>
                  <a:txBody>
                    <a:bodyPr/>
                    <a:lstStyle/>
                    <a:p>
                      <a:pPr>
                        <a:lnSpc>
                          <a:spcPct val="130000"/>
                        </a:lnSpc>
                        <a:spcAft>
                          <a:spcPts val="0"/>
                        </a:spcAft>
                      </a:pPr>
                      <a:r>
                        <a:rPr lang="zh-CN" altLang="en-US" sz="2100" dirty="0" smtClean="0">
                          <a:solidFill>
                            <a:srgbClr val="FF00FF"/>
                          </a:solidFill>
                          <a:effectLst/>
                          <a:latin typeface="黑体" panose="02010600030101010101" pitchFamily="49" charset="-122"/>
                          <a:ea typeface="黑体" panose="02010600030101010101" pitchFamily="49" charset="-122"/>
                          <a:cs typeface="Times New Roman" panose="02020603050405020304"/>
                        </a:rPr>
                        <a:t>●国家尊重和保护少数民族的语言文字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100" b="0">
                          <a:solidFill>
                            <a:srgbClr val="000000"/>
                          </a:solidFill>
                          <a:latin typeface="宋体" panose="02010600030101010101" pitchFamily="2" charset="-122"/>
                          <a:ea typeface="宋体" panose="02010600030101010101" pitchFamily="2" charset="-122"/>
                          <a:cs typeface="方正小标宋_GBK" charset="0"/>
                        </a:rPr>
                        <a:t>保障少数民族使用和发展本民族语言文字自由的措施是什么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1</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开展少数民族语言文字调查</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建立民族语言工作机构和研究机构</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2</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运用少数民族语言进行广播、播放电视</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设立少数民族语言电影译制中心</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3</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部分少数民族语言能够在计算机中广泛使用</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4</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加大资金投入</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扶持发展少数民族的出版事业</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扶持少数民族文字报纸、期刊</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5</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采取多种措施促进少数民族语言文字的规范化、标准化和信息处理工作的健康发展</a:t>
                      </a:r>
                    </a:p>
                    <a:p>
                      <a:pPr indent="0">
                        <a:lnSpc>
                          <a:spcPct val="130000"/>
                        </a:lnSpc>
                        <a:buNone/>
                      </a:pP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en-US" altLang="zh-CN" sz="2100" b="0">
                          <a:solidFill>
                            <a:srgbClr val="000000"/>
                          </a:solidFill>
                          <a:latin typeface="宋体" panose="02010600030101010101" pitchFamily="2" charset="-122"/>
                          <a:ea typeface="宋体" panose="02010600030101010101" pitchFamily="2" charset="-122"/>
                          <a:cs typeface="NEU-BZ-S92" charset="0"/>
                        </a:rPr>
                        <a:t>6</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制定了一系列法律法规</a:t>
                      </a:r>
                      <a:r>
                        <a:rPr lang="en-US" altLang="zh-CN" sz="2100" b="0">
                          <a:solidFill>
                            <a:srgbClr val="000000"/>
                          </a:solidFill>
                          <a:latin typeface="宋体" panose="02010600030101010101" pitchFamily="2" charset="-122"/>
                          <a:ea typeface="宋体" panose="02010600030101010101" pitchFamily="2" charset="-122"/>
                          <a:cs typeface="方正书宋_GBK" charset="0"/>
                        </a:rPr>
                        <a:t>，</a:t>
                      </a:r>
                      <a:r>
                        <a:rPr lang="zh-CN" altLang="en-US" sz="2100" b="0">
                          <a:solidFill>
                            <a:srgbClr val="000000"/>
                          </a:solidFill>
                          <a:latin typeface="宋体" panose="02010600030101010101" pitchFamily="2" charset="-122"/>
                          <a:ea typeface="宋体" panose="02010600030101010101" pitchFamily="2" charset="-122"/>
                          <a:cs typeface="方正书宋_GBK" charset="0"/>
                        </a:rPr>
                        <a:t>对少数民族使用和发展本民族语言文字做了明确规定</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29028" y="1477318"/>
          <a:ext cx="10533578" cy="4937126"/>
        </p:xfrm>
        <a:graphic>
          <a:graphicData uri="http://schemas.openxmlformats.org/drawingml/2006/table">
            <a:tbl>
              <a:tblPr firstRow="1" firstCol="1" bandRow="1"/>
              <a:tblGrid>
                <a:gridCol w="1703070"/>
                <a:gridCol w="1345565"/>
                <a:gridCol w="7484943"/>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69920">
                <a:tc rowSpan="2">
                  <a:txBody>
                    <a:bodyPr/>
                    <a:lstStyle/>
                    <a:p>
                      <a:pPr>
                        <a:lnSpc>
                          <a:spcPct val="130000"/>
                        </a:lnSpc>
                        <a:spcAft>
                          <a:spcPts val="0"/>
                        </a:spcAft>
                      </a:pPr>
                      <a:r>
                        <a:rPr lang="zh-CN" altLang="en-US" sz="20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●国家尊重和保护少数民族的语言文字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000" b="0">
                          <a:solidFill>
                            <a:srgbClr val="000000"/>
                          </a:solidFill>
                          <a:latin typeface="宋体" panose="02010600030101010101" pitchFamily="2" charset="-122"/>
                          <a:ea typeface="宋体" panose="02010600030101010101" pitchFamily="2" charset="-122"/>
                          <a:cs typeface="方正小标宋_GBK" charset="0"/>
                        </a:rPr>
                        <a:t>双语教学的实践</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1</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民族自治地方因地制宜</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在中小学采用民族语和汉语双语教学</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逐步形成“民族语授课为主</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加授汉语”“汉语授课为主</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加授民族语”的基本教学模式</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并积极开展“三语”</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民族语、汉语和外语</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教学实验</a:t>
                      </a:r>
                    </a:p>
                    <a:p>
                      <a:pPr indent="0">
                        <a:lnSpc>
                          <a:spcPct val="130000"/>
                        </a:lnSpc>
                        <a:buNone/>
                      </a:pP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2</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2004</a:t>
                      </a:r>
                      <a:r>
                        <a:rPr lang="zh-CN" altLang="en-US" sz="2000" b="0">
                          <a:solidFill>
                            <a:srgbClr val="000000"/>
                          </a:solidFill>
                          <a:latin typeface="宋体" panose="02010600030101010101" pitchFamily="2" charset="-122"/>
                          <a:ea typeface="宋体" panose="02010600030101010101" pitchFamily="2" charset="-122"/>
                          <a:cs typeface="方正书宋_GBK" charset="0"/>
                        </a:rPr>
                        <a:t>年</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新疆维吾尔自治区党委先后作出</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关于大力推进“双语”教学工作的决定</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关于加强少数民族学前“双语”教育的意见</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确立了“从小抓起</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从教师抓起”的方针</a:t>
                      </a:r>
                      <a:r>
                        <a:rPr lang="en-US" altLang="zh-CN" sz="2000" b="0">
                          <a:solidFill>
                            <a:srgbClr val="000000"/>
                          </a:solidFill>
                          <a:latin typeface="宋体" panose="02010600030101010101" pitchFamily="2" charset="-122"/>
                          <a:ea typeface="宋体" panose="02010600030101010101" pitchFamily="2" charset="-122"/>
                          <a:cs typeface="方正书宋_GBK" charset="0"/>
                        </a:rPr>
                        <a:t>，</a:t>
                      </a:r>
                      <a:r>
                        <a:rPr lang="zh-CN" altLang="en-US" sz="2000" b="0">
                          <a:solidFill>
                            <a:srgbClr val="000000"/>
                          </a:solidFill>
                          <a:latin typeface="宋体" panose="02010600030101010101" pitchFamily="2" charset="-122"/>
                          <a:ea typeface="宋体" panose="02010600030101010101" pitchFamily="2" charset="-122"/>
                          <a:cs typeface="方正书宋_GBK" charset="0"/>
                        </a:rPr>
                        <a:t>双语教学工作在新疆迅速展开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56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000" b="0">
                          <a:solidFill>
                            <a:srgbClr val="000000"/>
                          </a:solidFill>
                          <a:latin typeface="宋体" panose="02010600030101010101" pitchFamily="2" charset="-122"/>
                          <a:ea typeface="宋体" panose="02010600030101010101" pitchFamily="2" charset="-122"/>
                          <a:cs typeface="方正小标宋_GBK" charset="0"/>
                        </a:rPr>
                        <a:t>发展双语教学的意义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000" b="0">
                          <a:solidFill>
                            <a:srgbClr val="000000"/>
                          </a:solidFill>
                          <a:latin typeface="宋体" panose="02010600030101010101" pitchFamily="2" charset="-122"/>
                          <a:ea typeface="宋体" panose="02010600030101010101" pitchFamily="2" charset="-122"/>
                          <a:cs typeface="方正书宋_GBK" charset="0"/>
                        </a:rPr>
                        <a:t>双语教学为加快“民汉兼通”人才的培养步伐、提高少数民族教育素质、拓宽民族间的沟通交流、推动民族地区经济社会发展发挥了重要作用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pSp>
        <p:nvGrpSpPr>
          <p:cNvPr id="4" name="组合 3"/>
          <p:cNvGrpSpPr/>
          <p:nvPr/>
        </p:nvGrpSpPr>
        <p:grpSpPr>
          <a:xfrm>
            <a:off x="580539" y="1460755"/>
            <a:ext cx="11068686" cy="627895"/>
            <a:chOff x="1034884" y="629878"/>
            <a:chExt cx="10051952" cy="627895"/>
          </a:xfrm>
        </p:grpSpPr>
        <p:sp>
          <p:nvSpPr>
            <p:cNvPr id="6" name="圆角矩形 6">
              <a:hlinkClick r:id="rId5"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灿烂辉煌的文学艺术　民族常识第七课</a:t>
              </a: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anose="02010600030101010101" pitchFamily="49" charset="-122"/>
                  <a:ea typeface="黑体" panose="02010600030101010101" pitchFamily="49" charset="-122"/>
                </a:rPr>
                <a:t>知识点</a:t>
              </a:r>
              <a:r>
                <a:rPr lang="en-US" sz="2800" b="1" strike="noStrike" noProof="1" smtClean="0">
                  <a:solidFill>
                    <a:schemeClr val="bg1"/>
                  </a:solidFill>
                  <a:latin typeface="黑体" panose="02010600030101010101" pitchFamily="49" charset="-122"/>
                  <a:ea typeface="黑体" panose="02010600030101010101" pitchFamily="49" charset="-122"/>
                </a:rPr>
                <a:t>7</a:t>
              </a:r>
              <a:endParaRPr lang="en-US" sz="2800" b="1" strike="noStrike" noProof="1">
                <a:solidFill>
                  <a:schemeClr val="bg1"/>
                </a:solidFill>
                <a:latin typeface="黑体" panose="02010600030101010101" pitchFamily="49" charset="-122"/>
                <a:ea typeface="黑体" panose="02010600030101010101" pitchFamily="49" charset="-122"/>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35000" y="2517775"/>
            <a:ext cx="10851515" cy="286131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书宋_GBK" charset="0"/>
              </a:rPr>
              <a:t>中考目标</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1</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吉祥三宝</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阿拉木罕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月光下的凤尾竹</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龙船调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远方的客人请你留下来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等少数民族的歌曲</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2</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知道维吾尔族、朝鲜族、蒙古族、藏族等少数民族的舞蹈</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3</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国家保护和发展各民族文化艺术</a:t>
            </a: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905" y="1393825"/>
          <a:ext cx="10634980" cy="5105402"/>
        </p:xfrm>
        <a:graphic>
          <a:graphicData uri="http://schemas.openxmlformats.org/drawingml/2006/table">
            <a:tbl>
              <a:tblPr firstRow="1" firstCol="1" bandRow="1"/>
              <a:tblGrid>
                <a:gridCol w="1774190"/>
                <a:gridCol w="2106295"/>
                <a:gridCol w="6754495"/>
              </a:tblGrid>
              <a:tr h="47307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9780">
                <a:tc rowSpan="2">
                  <a:txBody>
                    <a:bodyPr/>
                    <a:lstStyle/>
                    <a:p>
                      <a:pPr algn="l">
                        <a:lnSpc>
                          <a:spcPct val="130000"/>
                        </a:lnSpc>
                        <a:spcAft>
                          <a:spcPts val="0"/>
                        </a:spcAft>
                      </a:pPr>
                      <a:r>
                        <a:rPr lang="zh-CN" altLang="en-US" sz="23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●《吉祥三宝》《阿拉木罕》《月光下的凤尾竹》《龙船调》《远方的客人请你留下来》等少数民族的歌曲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300" b="0">
                          <a:solidFill>
                            <a:srgbClr val="000000"/>
                          </a:solidFill>
                          <a:latin typeface="宋体" panose="02010600030101010101" pitchFamily="2" charset="-122"/>
                          <a:ea typeface="宋体" panose="02010600030101010101" pitchFamily="2" charset="-122"/>
                          <a:cs typeface="方正小标宋_GBK" charset="0"/>
                        </a:rPr>
                        <a:t>我国的文学艺术包括哪些方面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300" b="0">
                          <a:solidFill>
                            <a:srgbClr val="000000"/>
                          </a:solidFill>
                          <a:latin typeface="宋体" panose="02010600030101010101" pitchFamily="2" charset="-122"/>
                          <a:ea typeface="宋体" panose="02010600030101010101" pitchFamily="2" charset="-122"/>
                          <a:cs typeface="方正书宋_GBK" charset="0"/>
                        </a:rPr>
                        <a:t>诗歌、小说、故事、戏剧、歌舞、工艺美术等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16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300" b="0">
                          <a:solidFill>
                            <a:srgbClr val="000000"/>
                          </a:solidFill>
                          <a:latin typeface="宋体" panose="02010600030101010101" pitchFamily="2" charset="-122"/>
                          <a:ea typeface="宋体" panose="02010600030101010101" pitchFamily="2" charset="-122"/>
                          <a:cs typeface="方正小标宋_GBK" charset="0"/>
                        </a:rPr>
                        <a:t>《吉祥三宝》《阿拉木罕》《月光下的凤尾竹》《龙船调》《远方的客人请你留下来》简介</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300" b="0">
                          <a:solidFill>
                            <a:srgbClr val="000000"/>
                          </a:solidFill>
                          <a:latin typeface="宋体" panose="02010600030101010101" pitchFamily="2" charset="-122"/>
                          <a:ea typeface="宋体" panose="02010600030101010101" pitchFamily="2" charset="-122"/>
                          <a:cs typeface="方正书宋_GBK" charset="0"/>
                        </a:rPr>
                        <a:t>(1)《吉祥三宝》是蒙古族歌手布仁巴雅尔写给女儿诺尔曼的作品，由于妻子乌日娜经常要到外地演出，于是布仁就更多地担负起照顾女儿的责任。那时候女儿诺尔曼刚从家乡来到北京，说一口蒙古语。她喜欢问这问那，布仁就一一回答。乌日娜觉得布仁父女俩一问一答的交流像音乐，非常动听。她的话给了布仁灵感，于是在女儿3岁生日时，布仁写出了《吉祥三宝》这首歌</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905" y="1352550"/>
          <a:ext cx="10598785" cy="5157217"/>
        </p:xfrm>
        <a:graphic>
          <a:graphicData uri="http://schemas.openxmlformats.org/drawingml/2006/table">
            <a:tbl>
              <a:tblPr firstRow="1" firstCol="1" bandRow="1"/>
              <a:tblGrid>
                <a:gridCol w="2058670"/>
                <a:gridCol w="1768475"/>
                <a:gridCol w="6771640"/>
              </a:tblGrid>
              <a:tr h="39751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●《吉祥三宝》《阿拉木罕》《月光下的凤尾竹》《龙船调》《远方的客人请你留下来》等少数民族的歌曲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《吉祥三宝》《阿拉木罕》《月光下的凤尾竹》《龙船调》《远方的客人请你留下来》简介</a:t>
                      </a:r>
                      <a:endParaRPr lang="zh-CN" altLang="en-US" sz="2400" b="0">
                        <a:solidFill>
                          <a:srgbClr val="000000"/>
                        </a:solidFill>
                        <a:latin typeface="宋体" panose="02010600030101010101" pitchFamily="2" charset="-122"/>
                        <a:ea typeface="宋体" panose="02010600030101010101" pitchFamily="2" charset="-122"/>
                        <a:cs typeface="方正小标宋_GBK" charset="0"/>
                        <a:sym typeface="+mn-ea"/>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(2)《阿拉木罕》又译《阿拉木汗》，是中国著名的维吾尔族民歌。该作品取自新疆吐鲁番市维吾尔族民间双人歌舞曲</a:t>
                      </a:r>
                      <a:endParaRPr sz="2400" b="0">
                        <a:solidFill>
                          <a:srgbClr val="000000"/>
                        </a:solidFill>
                        <a:latin typeface="宋体" panose="02010600030101010101" pitchFamily="2" charset="-122"/>
                        <a:ea typeface="宋体" panose="02010600030101010101" pitchFamily="2" charset="-122"/>
                        <a:sym typeface="+mn-ea"/>
                      </a:endParaRPr>
                    </a:p>
                    <a:p>
                      <a:pPr indent="0">
                        <a:lnSpc>
                          <a:spcPct val="140000"/>
                        </a:lnSpc>
                        <a:buNone/>
                      </a:pPr>
                      <a:r>
                        <a:rPr sz="2400" b="0">
                          <a:solidFill>
                            <a:srgbClr val="000000"/>
                          </a:solidFill>
                          <a:latin typeface="宋体" panose="02010600030101010101" pitchFamily="2" charset="-122"/>
                          <a:ea typeface="宋体" panose="02010600030101010101" pitchFamily="2" charset="-122"/>
                          <a:sym typeface="+mn-ea"/>
                        </a:rPr>
                        <a:t>(3)《月光下的凤尾竹》，傣族乐曲。该曲以其悠扬的曲调、娓娓动听的旋律，给人心旷神怡的感觉，让人不由联想起那郁郁葱葱的凤尾竹林，那别具一格的傣家楼阁撒落在竹林间，有如天上的星星，依山傍水。在融融的月光下，竹林中隐隐飘出的阵阵葫芦丝，幽悠抑扬，轻清淡雅</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381433"/>
          <a:ext cx="10512623" cy="5157217"/>
        </p:xfrm>
        <a:graphic>
          <a:graphicData uri="http://schemas.openxmlformats.org/drawingml/2006/table">
            <a:tbl>
              <a:tblPr firstRow="1" firstCol="1" bandRow="1"/>
              <a:tblGrid>
                <a:gridCol w="2102485"/>
                <a:gridCol w="1729740"/>
                <a:gridCol w="6680398"/>
              </a:tblGrid>
              <a:tr h="45085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●《吉祥三宝》《阿拉木罕》《月光下的凤尾竹》《龙船调》《远方的客人请你留下来》等少数民族的歌曲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《吉祥三宝》《阿拉木罕》《月光下的凤尾竹》《龙船调》《远方的客人请你留下来》简介</a:t>
                      </a:r>
                      <a:endParaRPr lang="zh-CN" altLang="en-US" sz="2400" b="0">
                        <a:solidFill>
                          <a:srgbClr val="000000"/>
                        </a:solidFill>
                        <a:latin typeface="宋体" panose="02010600030101010101" pitchFamily="2" charset="-122"/>
                        <a:ea typeface="宋体" panose="02010600030101010101" pitchFamily="2" charset="-122"/>
                        <a:cs typeface="方正小标宋_GBK" charset="0"/>
                        <a:sym typeface="+mn-ea"/>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400" b="0">
                          <a:solidFill>
                            <a:srgbClr val="000000"/>
                          </a:solidFill>
                          <a:latin typeface="宋体" panose="02010600030101010101" pitchFamily="2" charset="-122"/>
                          <a:ea typeface="宋体" panose="02010600030101010101" pitchFamily="2" charset="-122"/>
                        </a:rPr>
                        <a:t>(4)《龙船调》为土家族歌曲，歌词通俗浅显。歌中描绘了一个活泼俏丽的少妇回娘家时途经渡口，请艄公摆渡过河的鲜明生动的画面。它的音乐特色在于旋律起伏较大，音域较宽，节奏较自由，腔调高亢婉转，有很强的抒情性，感染力强</a:t>
                      </a:r>
                    </a:p>
                    <a:p>
                      <a:pPr indent="0">
                        <a:lnSpc>
                          <a:spcPct val="140000"/>
                        </a:lnSpc>
                        <a:buNone/>
                      </a:pPr>
                      <a:r>
                        <a:rPr sz="2400" b="0">
                          <a:solidFill>
                            <a:srgbClr val="000000"/>
                          </a:solidFill>
                          <a:latin typeface="宋体" panose="02010600030101010101" pitchFamily="2" charset="-122"/>
                          <a:ea typeface="宋体" panose="02010600030101010101" pitchFamily="2" charset="-122"/>
                        </a:rPr>
                        <a:t>(5)《远方的客人请你留下来》这首歌的创作灵感来源于云南彝族热情淳朴的少数民族同胞。路南县是彝族的支系撒尼人的聚居地，他们能歌善舞，喜欢用歌声来表达对远道而来的客人们的欢迎</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6229985" y="4091305"/>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6229985" y="2739390"/>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1072063" y="2096999"/>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0955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5026660" y="2715260"/>
            <a:ext cx="5542280" cy="460375"/>
          </a:xfrm>
          <a:prstGeom prst="rect">
            <a:avLst/>
          </a:prstGeom>
          <a:noFill/>
        </p:spPr>
        <p:txBody>
          <a:bodyPr wrap="none" rtlCol="0" anchor="t">
            <a:spAutoFit/>
          </a:bodyPr>
          <a:lstStyle/>
          <a:p>
            <a:pPr algn="l"/>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伟大的中华民族，民族团结</a:t>
            </a:r>
          </a:p>
        </p:txBody>
      </p:sp>
      <p:sp>
        <p:nvSpPr>
          <p:cNvPr id="6" name="文本框 5"/>
          <p:cNvSpPr txBox="1"/>
          <p:nvPr/>
        </p:nvSpPr>
        <p:spPr>
          <a:xfrm>
            <a:off x="5050790" y="4055110"/>
            <a:ext cx="5236210" cy="460375"/>
          </a:xfrm>
          <a:prstGeom prst="rect">
            <a:avLst/>
          </a:prstGeom>
          <a:noFill/>
        </p:spPr>
        <p:txBody>
          <a:bodyPr wrap="none" rtlCol="0" anchor="t">
            <a:spAutoFit/>
          </a:bodyPr>
          <a:lstStyle/>
          <a:p>
            <a:pPr algn="l"/>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多彩多姿的中华民族文化</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357303"/>
          <a:ext cx="10512623" cy="5242563"/>
        </p:xfrm>
        <a:graphic>
          <a:graphicData uri="http://schemas.openxmlformats.org/drawingml/2006/table">
            <a:tbl>
              <a:tblPr firstRow="1" firstCol="1" bandRow="1"/>
              <a:tblGrid>
                <a:gridCol w="1880235"/>
                <a:gridCol w="1399540"/>
                <a:gridCol w="1438275"/>
                <a:gridCol w="5794573"/>
              </a:tblGrid>
              <a:tr h="50546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700">
                <a:tc rowSpan="3">
                  <a:txBody>
                    <a:bodyPr/>
                    <a:lstStyle/>
                    <a:p>
                      <a:pPr algn="l">
                        <a:lnSpc>
                          <a:spcPct val="14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●知道维吾尔族、朝鲜族、蒙古族、藏族等少数民族的舞蹈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sz="2200" b="0">
                          <a:solidFill>
                            <a:srgbClr val="000000"/>
                          </a:solidFill>
                          <a:latin typeface="宋体" panose="02010600030101010101" pitchFamily="2" charset="-122"/>
                          <a:ea typeface="宋体" panose="02010600030101010101" pitchFamily="2" charset="-122"/>
                          <a:cs typeface="NEU-BZ-S92" charset="0"/>
                        </a:rPr>
                        <a:t>民族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图示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舞蹈特点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980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维吾尔族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舞蹈中</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头、肩、腰、臂、肘、膝、脚都有动作</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传神的眼神更具代表性。还要加上“动脖”“弹指头”“翻腕子”等一系列的小装饰</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更形成了维吾尔族舞蹈的特点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朝鲜族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朝鲜族人民把白鹤看成是吉祥纯洁的象征</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以素白为民族服装的主色调。舞蹈时模仿鹤的步态起舞</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讲究“鹤步柳手”</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又以动静结合为特点</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即以内在之动</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带动外在之动</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动中有线</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而静时线未断</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动起来松弛自如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pic>
        <p:nvPicPr>
          <p:cNvPr id="214" name="p145.jpg"/>
          <p:cNvPicPr>
            <a:picLocks noChangeAspect="1"/>
          </p:cNvPicPr>
          <p:nvPr/>
        </p:nvPicPr>
        <p:blipFill>
          <a:blip r:embed="rId3" cstate="print"/>
          <a:stretch>
            <a:fillRect/>
          </a:stretch>
        </p:blipFill>
        <p:spPr>
          <a:xfrm>
            <a:off x="4244975" y="2922270"/>
            <a:ext cx="1025525" cy="1013460"/>
          </a:xfrm>
          <a:prstGeom prst="rect">
            <a:avLst/>
          </a:prstGeom>
        </p:spPr>
      </p:pic>
      <p:pic>
        <p:nvPicPr>
          <p:cNvPr id="215" name="c2.jpg"/>
          <p:cNvPicPr>
            <a:picLocks noChangeAspect="1"/>
          </p:cNvPicPr>
          <p:nvPr/>
        </p:nvPicPr>
        <p:blipFill>
          <a:blip r:embed="rId4" cstate="print"/>
          <a:stretch>
            <a:fillRect/>
          </a:stretch>
        </p:blipFill>
        <p:spPr>
          <a:xfrm>
            <a:off x="4203700" y="4949190"/>
            <a:ext cx="1107440" cy="104902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357303"/>
          <a:ext cx="10512623" cy="5242563"/>
        </p:xfrm>
        <a:graphic>
          <a:graphicData uri="http://schemas.openxmlformats.org/drawingml/2006/table">
            <a:tbl>
              <a:tblPr firstRow="1" firstCol="1" bandRow="1"/>
              <a:tblGrid>
                <a:gridCol w="1544320"/>
                <a:gridCol w="1163955"/>
                <a:gridCol w="1446530"/>
                <a:gridCol w="635781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rowSpan="3">
                  <a:txBody>
                    <a:bodyPr/>
                    <a:lstStyle/>
                    <a:p>
                      <a:pPr algn="l">
                        <a:lnSpc>
                          <a:spcPct val="140000"/>
                        </a:lnSpc>
                        <a:spcAft>
                          <a:spcPts val="0"/>
                        </a:spcAft>
                      </a:pPr>
                      <a:r>
                        <a:rPr lang="zh-CN" altLang="en-US" sz="20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●知道维吾尔族、朝鲜族、蒙古族、藏族等少数民族的舞蹈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sz="2000" b="0">
                          <a:solidFill>
                            <a:srgbClr val="000000"/>
                          </a:solidFill>
                          <a:latin typeface="宋体" panose="02010600030101010101" pitchFamily="2" charset="-122"/>
                          <a:ea typeface="宋体" panose="02010600030101010101" pitchFamily="2" charset="-122"/>
                          <a:cs typeface="NEU-BZ-S92" charset="0"/>
                        </a:rPr>
                        <a:t>民族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书宋_GBK" charset="0"/>
                        </a:rPr>
                        <a:t>图示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书宋_GBK" charset="0"/>
                        </a:rPr>
                        <a:t>舞蹈特点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980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蒙古族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0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000" b="0">
                          <a:solidFill>
                            <a:srgbClr val="000000"/>
                          </a:solidFill>
                          <a:latin typeface="宋体" panose="02010600030101010101" pitchFamily="2" charset="-122"/>
                          <a:ea typeface="宋体" panose="02010600030101010101" pitchFamily="2" charset="-122"/>
                          <a:cs typeface="方正书宋_GBK" charset="0"/>
                        </a:rPr>
                        <a:t>蒙古族舞蹈产生于民间，其特点是节奏明快、热情奔放、风格独特。动作多以抖肩、翻腕等来表现蒙古族姑娘欢快优美、热情开朗的性格。男子的舞姿造型挺拔豪迈，步伐轻捷洒脱，表现出蒙古族男性剽悍英武、刚劲有力之美</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NEU-BZ-S92" charset="0"/>
                        </a:rPr>
                        <a:t>藏族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0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000" b="0">
                          <a:solidFill>
                            <a:srgbClr val="000000"/>
                          </a:solidFill>
                          <a:latin typeface="宋体" panose="02010600030101010101" pitchFamily="2" charset="-122"/>
                          <a:ea typeface="宋体" panose="02010600030101010101" pitchFamily="2" charset="-122"/>
                          <a:cs typeface="方正书宋_GBK" charset="0"/>
                        </a:rPr>
                        <a:t>藏族舞蹈非常强调舞蹈时膝、脚、腰、胸、手、肩、头、眼的统一配合及运用。舞蹈中，男舞者的上身动作非常讲究，不论手持道具与否，其“上身动作像雄狮”威武雄壮，极富有高原人彪形壮汉的气质，给人以战胜一切艰难险恶环境的信念，而女舞者的上身动作则含蓄典雅，给人以健康和优美的感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16" name="c3.jpg"/>
          <p:cNvPicPr>
            <a:picLocks noChangeAspect="1"/>
          </p:cNvPicPr>
          <p:nvPr/>
        </p:nvPicPr>
        <p:blipFill>
          <a:blip r:embed="rId3" cstate="print"/>
          <a:stretch>
            <a:fillRect/>
          </a:stretch>
        </p:blipFill>
        <p:spPr>
          <a:xfrm>
            <a:off x="3646170" y="2598420"/>
            <a:ext cx="989965" cy="1343660"/>
          </a:xfrm>
          <a:prstGeom prst="rect">
            <a:avLst/>
          </a:prstGeom>
        </p:spPr>
      </p:pic>
      <p:pic>
        <p:nvPicPr>
          <p:cNvPr id="217" name="c4.jpg"/>
          <p:cNvPicPr>
            <a:picLocks noChangeAspect="1"/>
          </p:cNvPicPr>
          <p:nvPr/>
        </p:nvPicPr>
        <p:blipFill>
          <a:blip r:embed="rId4" cstate="print"/>
          <a:stretch>
            <a:fillRect/>
          </a:stretch>
        </p:blipFill>
        <p:spPr>
          <a:xfrm>
            <a:off x="3646170" y="4787265"/>
            <a:ext cx="1139190" cy="99441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905" y="1381125"/>
          <a:ext cx="10646410" cy="5157217"/>
        </p:xfrm>
        <a:graphic>
          <a:graphicData uri="http://schemas.openxmlformats.org/drawingml/2006/table">
            <a:tbl>
              <a:tblPr firstRow="1" firstCol="1" bandRow="1"/>
              <a:tblGrid>
                <a:gridCol w="1812925"/>
                <a:gridCol w="1690370"/>
                <a:gridCol w="7143115"/>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●国家保护和发展各民族文化艺术</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国家是如何保护和发展各民族文化艺术的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开展了民族民间文艺资源的调查、挖掘、整理工作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出版了民族民间十大文艺集成志书数百卷</a:t>
                      </a:r>
                    </a:p>
                    <a:p>
                      <a:pPr indent="0">
                        <a:lnSpc>
                          <a:spcPct val="140000"/>
                        </a:lnSpc>
                        <a:buNone/>
                      </a:pP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成立少数民族古籍出版研究机构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搜集、整理、出版古籍</a:t>
                      </a:r>
                      <a:r>
                        <a:rPr lang="en-US" altLang="zh-CN" sz="2400" b="0">
                          <a:solidFill>
                            <a:srgbClr val="000000"/>
                          </a:solidFill>
                          <a:latin typeface="宋体" panose="02010600030101010101" pitchFamily="2" charset="-122"/>
                          <a:ea typeface="宋体" panose="02010600030101010101" pitchFamily="2" charset="-122"/>
                          <a:cs typeface="NEU-BZ-S92" charset="0"/>
                        </a:rPr>
                        <a:t>12</a:t>
                      </a:r>
                      <a:r>
                        <a:rPr lang="zh-CN" altLang="en-US" sz="2400" b="0">
                          <a:solidFill>
                            <a:srgbClr val="000000"/>
                          </a:solidFill>
                          <a:latin typeface="宋体" panose="02010600030101010101" pitchFamily="2" charset="-122"/>
                          <a:ea typeface="宋体" panose="02010600030101010101" pitchFamily="2" charset="-122"/>
                          <a:cs typeface="方正书宋_GBK" charset="0"/>
                        </a:rPr>
                        <a:t>余种</a:t>
                      </a:r>
                    </a:p>
                    <a:p>
                      <a:pPr indent="0">
                        <a:lnSpc>
                          <a:spcPct val="140000"/>
                        </a:lnSpc>
                        <a:buNone/>
                      </a:pP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实施非物质文化遗产保护工程、万里边疆文化长廊建设等</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许多濒临消失的民族文化遗产得到及时抢救和保护</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民族传统技艺重新焕发生机。如藏族壁画和唐卡艺术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布依、苗、瑶、土家、壮、傣等民族的蜡染和织锦</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都得到了很大发展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pSp>
        <p:nvGrpSpPr>
          <p:cNvPr id="4" name="组合 3"/>
          <p:cNvGrpSpPr/>
          <p:nvPr/>
        </p:nvGrpSpPr>
        <p:grpSpPr>
          <a:xfrm>
            <a:off x="580539" y="1460755"/>
            <a:ext cx="11068686" cy="627895"/>
            <a:chOff x="1034884" y="629878"/>
            <a:chExt cx="10051952" cy="627895"/>
          </a:xfrm>
        </p:grpSpPr>
        <p:sp>
          <p:nvSpPr>
            <p:cNvPr id="6" name="圆角矩形 6">
              <a:hlinkClick r:id="rId5"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绚丽多姿的民族风情　民族常识第八课</a:t>
              </a: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sz="2800" b="1" strike="noStrike" noProof="1" smtClean="0">
                  <a:solidFill>
                    <a:schemeClr val="bg1"/>
                  </a:solidFill>
                </a:rPr>
                <a:t>6</a:t>
              </a:r>
              <a:endParaRPr 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73735" y="2324735"/>
            <a:ext cx="10807700" cy="230695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书宋_GBK" charset="0"/>
              </a:rPr>
              <a:t>中考目标</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1</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蒙古族、维吾尔族、藏族、苗族、壮族、朝鲜族等少数民族的服饰特点</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2</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蒙古族、维吾尔族、藏族、回族等少数民族的饮食特点</a:t>
            </a:r>
            <a:endParaRPr lang="zh-CN" altLang="en-US" sz="2400" b="0">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3</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蒙古族、藏族、苗族、土家族等少数民族的住房特点</a:t>
            </a: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24613"/>
          <a:ext cx="10683240" cy="4981575"/>
        </p:xfrm>
        <a:graphic>
          <a:graphicData uri="http://schemas.openxmlformats.org/drawingml/2006/table">
            <a:tbl>
              <a:tblPr firstRow="1" firstCol="1" bandRow="1"/>
              <a:tblGrid>
                <a:gridCol w="1397635"/>
                <a:gridCol w="1099185"/>
                <a:gridCol w="1802130"/>
                <a:gridCol w="6384290"/>
              </a:tblGrid>
              <a:tr h="57340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8170">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蒙古族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蒙古族服饰也称为蒙古袍，主要包括长袍、腰带、靴子、首饰等。蒙古族服饰具有浓郁的草原风格特色，以袍服为主，便于鞍马骑乘。因为蒙古族长期生活在塞北草原，蒙古族人不论男女都爱穿长袍。牧区冬装多为光板皮衣，也有绸缎、棉布衣面者。夏装多为布类。长袍身端肥大，袖长，多红、黄、深蓝色。男女长袍下摆均不开衩。红、绿绸缎做腰带</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pic>
        <p:nvPicPr>
          <p:cNvPr id="218" name="c5.jpg"/>
          <p:cNvPicPr>
            <a:picLocks noChangeAspect="1"/>
          </p:cNvPicPr>
          <p:nvPr/>
        </p:nvPicPr>
        <p:blipFill>
          <a:blip r:embed="rId3" cstate="print"/>
          <a:stretch>
            <a:fillRect/>
          </a:stretch>
        </p:blipFill>
        <p:spPr>
          <a:xfrm>
            <a:off x="3413760" y="3694430"/>
            <a:ext cx="1381125" cy="117602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446203"/>
          <a:ext cx="10683240" cy="4937761"/>
        </p:xfrm>
        <a:graphic>
          <a:graphicData uri="http://schemas.openxmlformats.org/drawingml/2006/table">
            <a:tbl>
              <a:tblPr firstRow="1" firstCol="1" bandRow="1"/>
              <a:tblGrid>
                <a:gridCol w="1689100"/>
                <a:gridCol w="1067435"/>
                <a:gridCol w="1508125"/>
                <a:gridCol w="641858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服饰</a:t>
                      </a:r>
                      <a:r>
                        <a:rPr lang="en-US" altLang="zh-CN"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a:t>
                      </a: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维吾尔族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式样宽松、洒脱，色彩对比强烈。男装以“袷袢”式服饰为主要款式，常用彩色条状绸作面料，这是一种深受欢迎的传统式衣料，名为“切克曼”，其次是“拜合散”，它织造细密，衣质轻软，是缝制“袢”的好面料。维吾尔族妇女爱穿裙装，喜爱选择鲜艳的丝绸或毛料缝制，常见的有大红、大绿、金黄等色的裙装，内穿淡色衬裙。她们偏爱本民族独创的“艾德莱斯绸”缝制连衣裙</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19" name="c6.jpg"/>
          <p:cNvPicPr>
            <a:picLocks noChangeAspect="1"/>
          </p:cNvPicPr>
          <p:nvPr/>
        </p:nvPicPr>
        <p:blipFill>
          <a:blip r:embed="rId3" cstate="print"/>
          <a:stretch>
            <a:fillRect/>
          </a:stretch>
        </p:blipFill>
        <p:spPr>
          <a:xfrm>
            <a:off x="3893185" y="3485515"/>
            <a:ext cx="937260" cy="95059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42033" y="1580823"/>
          <a:ext cx="10683240" cy="4389120"/>
        </p:xfrm>
        <a:graphic>
          <a:graphicData uri="http://schemas.openxmlformats.org/drawingml/2006/table">
            <a:tbl>
              <a:tblPr firstRow="1" firstCol="1" bandRow="1"/>
              <a:tblGrid>
                <a:gridCol w="1689100"/>
                <a:gridCol w="1164590"/>
                <a:gridCol w="1410970"/>
                <a:gridCol w="641858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服饰</a:t>
                      </a:r>
                      <a:r>
                        <a:rPr lang="en-US" altLang="zh-CN"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a:t>
                      </a: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藏族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藏族的服装主要是传统藏服，特点是长袖、宽腰、大襟。妇女冬穿长袖长袍，夏着无袖袍，内穿各种颜色与花纹的衬衣，腰前系一块彩色花纹的围裙。藏族同胞特别喜爱“哈达”，把它看作是最珍贵的礼物</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0" name="p133藏族.jpg"/>
          <p:cNvPicPr>
            <a:picLocks noChangeAspect="1"/>
          </p:cNvPicPr>
          <p:nvPr/>
        </p:nvPicPr>
        <p:blipFill>
          <a:blip r:embed="rId3" cstate="print"/>
          <a:stretch>
            <a:fillRect/>
          </a:stretch>
        </p:blipFill>
        <p:spPr>
          <a:xfrm>
            <a:off x="3855720" y="3472180"/>
            <a:ext cx="939165" cy="75565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52828" y="1629718"/>
          <a:ext cx="10683240" cy="4389120"/>
        </p:xfrm>
        <a:graphic>
          <a:graphicData uri="http://schemas.openxmlformats.org/drawingml/2006/table">
            <a:tbl>
              <a:tblPr firstRow="1" firstCol="1" bandRow="1"/>
              <a:tblGrid>
                <a:gridCol w="1870075"/>
                <a:gridCol w="983615"/>
                <a:gridCol w="1346200"/>
                <a:gridCol w="648335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服饰</a:t>
                      </a:r>
                      <a:r>
                        <a:rPr lang="en-US" altLang="zh-CN"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a:t>
                      </a: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苗族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苗族服饰从总体来看，保持着中国民间的织、绣、挑、染的传统工艺技法，往往在运用一种主要的工艺手法的同时，穿插使用其他的工艺手法，显示出鲜明的民族艺术特色。部分苗区喜好银饰，某些地区喜好贝饰。银饰、苗绣、蜡染是苗族服饰的主要特色</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1" name="p133苗族.jpg"/>
          <p:cNvPicPr>
            <a:picLocks noChangeAspect="1"/>
          </p:cNvPicPr>
          <p:nvPr/>
        </p:nvPicPr>
        <p:blipFill>
          <a:blip r:embed="rId3" cstate="print"/>
          <a:stretch>
            <a:fillRect/>
          </a:stretch>
        </p:blipFill>
        <p:spPr>
          <a:xfrm>
            <a:off x="3816985" y="3298825"/>
            <a:ext cx="965200" cy="118935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86538"/>
          <a:ext cx="10683240" cy="4389120"/>
        </p:xfrm>
        <a:graphic>
          <a:graphicData uri="http://schemas.openxmlformats.org/drawingml/2006/table">
            <a:tbl>
              <a:tblPr firstRow="1" firstCol="1" bandRow="1"/>
              <a:tblGrid>
                <a:gridCol w="1762125"/>
                <a:gridCol w="1091565"/>
                <a:gridCol w="1410970"/>
                <a:gridCol w="641858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服饰</a:t>
                      </a:r>
                      <a:r>
                        <a:rPr lang="en-US" altLang="zh-CN"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a:t>
                      </a: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mn-ea"/>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壮族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壮族妇女擅长纺织和刺绣，所织的壮布和壮锦，均以图案精美和色彩艳丽著称，还有风格别致的“蜡染”也为人们所称道。服饰方面，男子与汉族无多大区别，女子则多姿多彩，特别喜欢在鞋、帽、胸兜上用五色丝线绣上花纹，人物、鸟兽、花卉，五花八门，色彩斑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2" name="p133壮族.jpg"/>
          <p:cNvPicPr>
            <a:picLocks noChangeAspect="1"/>
          </p:cNvPicPr>
          <p:nvPr/>
        </p:nvPicPr>
        <p:blipFill>
          <a:blip r:embed="rId3" cstate="print"/>
          <a:stretch>
            <a:fillRect/>
          </a:stretch>
        </p:blipFill>
        <p:spPr>
          <a:xfrm>
            <a:off x="3795395" y="3547745"/>
            <a:ext cx="962660" cy="96202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86538"/>
          <a:ext cx="10683240" cy="4389120"/>
        </p:xfrm>
        <a:graphic>
          <a:graphicData uri="http://schemas.openxmlformats.org/drawingml/2006/table">
            <a:tbl>
              <a:tblPr firstRow="1" firstCol="1" bandRow="1"/>
              <a:tblGrid>
                <a:gridCol w="1762125"/>
                <a:gridCol w="1091565"/>
                <a:gridCol w="1410970"/>
                <a:gridCol w="641858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图示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服饰</a:t>
                      </a:r>
                      <a:r>
                        <a:rPr lang="en-US" altLang="zh-CN"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a:t>
                      </a: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饮食特点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●蒙古族、维吾尔族、藏族、苗族、壮族、朝鲜族等少数民族的服饰特点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朝鲜族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白色是朝鲜族最喜欢的服装颜色，象征着纯洁、善良、高尚、神圣，故朝鲜族自古有“白衣民族”之称，自称“白衣同胞”</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3" name="p133朝鲜族.jpg"/>
          <p:cNvPicPr>
            <a:picLocks noChangeAspect="1"/>
          </p:cNvPicPr>
          <p:nvPr/>
        </p:nvPicPr>
        <p:blipFill>
          <a:blip r:embed="rId3" cstate="print"/>
          <a:stretch>
            <a:fillRect/>
          </a:stretch>
        </p:blipFill>
        <p:spPr>
          <a:xfrm>
            <a:off x="3883025" y="3466465"/>
            <a:ext cx="883920" cy="12204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2157730"/>
            <a:ext cx="7725410" cy="712470"/>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伟大的中华民族，民族团结</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72465" y="2856865"/>
            <a:ext cx="10942320" cy="341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2018·河北，23，3分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在广西，“三月三”既是壮族的重要节日，也是汉、瑶、苗、侗等世居民族的重要节日，12个世居民族每年有2 700多万人通过不同的方式欢度这个节日，上千场次的民族文化活动次第开花，争奇斗艳，各族人民沉浸在民族大联欢的喜庆气氛中。我们从中感受到</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rPr>
              <a:t>①各民族亲如一家　②各民族风情一致　③各民族相互影响　④民族团结的珍贵</a:t>
            </a:r>
          </a:p>
          <a:p>
            <a:pPr>
              <a:lnSpc>
                <a:spcPct val="150000"/>
              </a:lnSpc>
            </a:pPr>
            <a:r>
              <a:rPr sz="2400" b="1" dirty="0">
                <a:latin typeface="宋体" panose="02010600030101010101" pitchFamily="2" charset="-122"/>
                <a:ea typeface="宋体" panose="02010600030101010101" pitchFamily="2" charset="-122"/>
              </a:rPr>
              <a:t>A.①④　　B.②③    C.①②③	  D.①③④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7941945" y="463486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a:t>
              </a:r>
              <a:r>
                <a:rPr kumimoji="1" lang="zh-CN" altLang="en-US" sz="3600" b="1" dirty="0" smtClean="0">
                  <a:latin typeface="黑体" panose="02010600030101010101" pitchFamily="49" charset="-122"/>
                  <a:ea typeface="黑体" panose="02010600030101010101" pitchFamily="49" charset="-122"/>
                </a:rPr>
                <a:t>链接  真题试做</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86538"/>
          <a:ext cx="10683240" cy="4389120"/>
        </p:xfrm>
        <a:graphic>
          <a:graphicData uri="http://schemas.openxmlformats.org/drawingml/2006/table">
            <a:tbl>
              <a:tblPr firstRow="1" firstCol="1" bandRow="1"/>
              <a:tblGrid>
                <a:gridCol w="1762125"/>
                <a:gridCol w="1091565"/>
                <a:gridCol w="782955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等线" charset="0"/>
                        </a:rPr>
                        <a:t>目标解读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a:solidFill>
                            <a:srgbClr val="000000"/>
                          </a:solidFill>
                          <a:latin typeface="黑体" panose="02010600030101010101" pitchFamily="49" charset="-122"/>
                          <a:ea typeface="黑体" panose="02010600030101010101" pitchFamily="49" charset="-122"/>
                        </a:rPr>
                        <a:t>服饰</a:t>
                      </a:r>
                      <a:r>
                        <a:rPr lang="en-US" altLang="zh-CN" sz="2400" b="1" dirty="0">
                          <a:solidFill>
                            <a:srgbClr val="000000"/>
                          </a:solidFill>
                          <a:latin typeface="黑体" panose="02010600030101010101" pitchFamily="49" charset="-122"/>
                          <a:ea typeface="黑体" panose="02010600030101010101" pitchFamily="49" charset="-122"/>
                        </a:rPr>
                        <a:t>/</a:t>
                      </a:r>
                      <a:r>
                        <a:rPr lang="zh-CN" altLang="en-US" sz="2400" b="1" dirty="0">
                          <a:solidFill>
                            <a:srgbClr val="000000"/>
                          </a:solidFill>
                          <a:latin typeface="黑体" panose="02010600030101010101" pitchFamily="49" charset="-122"/>
                          <a:ea typeface="黑体" panose="02010600030101010101" pitchFamily="49" charset="-122"/>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6">
                <a:tc rowSpan="3">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●蒙古族、维吾尔族、藏族、苗族、壮族、朝鲜族等少数民族的饮食特点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蒙古族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传统饮食以奶食、肉食为主，粮食为辅。肉以牛羊肉为主，鲜牛奶经发酵、蒸、煮、晒等工序后，可以制成黄油、奶油、奶酒、奶干、奶皮等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藏族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藏族有着自己独特的食品结构和饮食习惯，其中酥油、茶叶、糌粑、牛羊肉被称为西藏饮食的“四宝”。此外，还有青稞酒和各式奶制品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86538"/>
          <a:ext cx="10683240" cy="4389120"/>
        </p:xfrm>
        <a:graphic>
          <a:graphicData uri="http://schemas.openxmlformats.org/drawingml/2006/table">
            <a:tbl>
              <a:tblPr firstRow="1" firstCol="1" bandRow="1"/>
              <a:tblGrid>
                <a:gridCol w="1762125"/>
                <a:gridCol w="1091565"/>
                <a:gridCol w="782955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sym typeface="等线" charset="0"/>
                        </a:rPr>
                        <a:t>目标解读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民族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a:solidFill>
                            <a:srgbClr val="000000"/>
                          </a:solidFill>
                          <a:latin typeface="黑体" panose="02010600030101010101" pitchFamily="49" charset="-122"/>
                          <a:ea typeface="黑体" panose="02010600030101010101" pitchFamily="49" charset="-122"/>
                          <a:sym typeface="+mn-ea"/>
                        </a:rPr>
                        <a:t>服饰</a:t>
                      </a:r>
                      <a:r>
                        <a:rPr lang="en-US" altLang="zh-CN" sz="2400" b="1" dirty="0">
                          <a:solidFill>
                            <a:srgbClr val="000000"/>
                          </a:solidFill>
                          <a:latin typeface="黑体" panose="02010600030101010101" pitchFamily="49" charset="-122"/>
                          <a:ea typeface="黑体" panose="02010600030101010101" pitchFamily="49" charset="-122"/>
                          <a:sym typeface="+mn-ea"/>
                        </a:rPr>
                        <a:t>/</a:t>
                      </a:r>
                      <a:r>
                        <a:rPr lang="zh-CN" altLang="en-US" sz="2400" b="1" dirty="0">
                          <a:solidFill>
                            <a:srgbClr val="000000"/>
                          </a:solidFill>
                          <a:latin typeface="黑体" panose="02010600030101010101" pitchFamily="49" charset="-122"/>
                          <a:ea typeface="黑体" panose="02010600030101010101" pitchFamily="49" charset="-122"/>
                          <a:sym typeface="+mn-ea"/>
                        </a:rPr>
                        <a:t>饮食特点</a:t>
                      </a:r>
                      <a:endPar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5">
                <a:tc rowSpan="3">
                  <a:txBody>
                    <a:bodyPr/>
                    <a:lstStyle/>
                    <a:p>
                      <a:pPr algn="ctr">
                        <a:lnSpc>
                          <a:spcPct val="150000"/>
                        </a:lnSpc>
                        <a:spcAft>
                          <a:spcPts val="0"/>
                        </a:spcAft>
                        <a:buNone/>
                      </a:pPr>
                      <a:r>
                        <a:rPr lang="zh-CN" altLang="en-US" sz="2400" dirty="0">
                          <a:solidFill>
                            <a:srgbClr val="FF00FF"/>
                          </a:solidFill>
                          <a:latin typeface="黑体" panose="02010600030101010101" pitchFamily="49" charset="-122"/>
                          <a:ea typeface="黑体" panose="02010600030101010101" pitchFamily="49" charset="-122"/>
                          <a:sym typeface="等线" charset="0"/>
                        </a:rPr>
                        <a:t>●蒙古族、维吾尔族、藏族、苗族、壮族、朝鲜族等少数民族的饮食特点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回族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忌吃猪、马、驴、骡、狗等不反刍动物的肉；忌吃虎、狼、豹、鹰、蛇等残暴的兽类，以及肉食类的动物与飞禽；也忌吃一切动物的血；忌喝酒、抽烟等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维吾尔族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维吾尔族传统的副食肉类主要有羊肉、牛肉等，特别是吃羊肉比较多；烤制食品是维吾尔族饮食习俗的一大特点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14148"/>
          <a:ext cx="10512623" cy="4937762"/>
        </p:xfrm>
        <a:graphic>
          <a:graphicData uri="http://schemas.openxmlformats.org/drawingml/2006/table">
            <a:tbl>
              <a:tblPr firstRow="1" firstCol="1" bandRow="1"/>
              <a:tblGrid>
                <a:gridCol w="1544320"/>
                <a:gridCol w="1163955"/>
                <a:gridCol w="1446530"/>
                <a:gridCol w="635781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rowSpan="2">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●蒙古族、藏族、苗族、土家族等少数民族的住房特点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sz="2400" b="0">
                          <a:solidFill>
                            <a:srgbClr val="000000"/>
                          </a:solidFill>
                          <a:latin typeface="宋体" panose="02010600030101010101" pitchFamily="2" charset="-122"/>
                          <a:ea typeface="宋体" panose="02010600030101010101" pitchFamily="2" charset="-122"/>
                          <a:cs typeface="NEU-BZ-S92" charset="0"/>
                        </a:rPr>
                        <a:t>民族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图示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住房特点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90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蒙古族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sz="2400" b="0">
                          <a:solidFill>
                            <a:srgbClr val="000000"/>
                          </a:solidFill>
                          <a:latin typeface="宋体" panose="02010600030101010101" pitchFamily="2" charset="-122"/>
                          <a:ea typeface="宋体" panose="02010600030101010101" pitchFamily="2" charset="-122"/>
                          <a:cs typeface="方正书宋_GBK" charset="0"/>
                        </a:rPr>
                        <a:t>“蒙古包”是满族对蒙古族牧民住房的称呼。“包”是“家”“屋”的意思。蒙古包的最大优点就是拆装容易，两三个小时就能搭盖起来。蒙古包看起来外形虽小，但包内使用面积却很大。而且室内空气流通，采光条件好，冬暖夏凉，不怕风吹雨打，非常适合牧民居住和使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4" name="c11.jpg"/>
          <p:cNvPicPr>
            <a:picLocks noChangeAspect="1"/>
          </p:cNvPicPr>
          <p:nvPr/>
        </p:nvPicPr>
        <p:blipFill>
          <a:blip r:embed="rId3" cstate="print"/>
          <a:stretch>
            <a:fillRect/>
          </a:stretch>
        </p:blipFill>
        <p:spPr>
          <a:xfrm>
            <a:off x="3583940" y="3808730"/>
            <a:ext cx="1198880" cy="71247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31520" y="1344930"/>
          <a:ext cx="10695940" cy="5242562"/>
        </p:xfrm>
        <a:graphic>
          <a:graphicData uri="http://schemas.openxmlformats.org/drawingml/2006/table">
            <a:tbl>
              <a:tblPr firstRow="1" firstCol="1" bandRow="1"/>
              <a:tblGrid>
                <a:gridCol w="1409700"/>
                <a:gridCol w="918845"/>
                <a:gridCol w="1116965"/>
                <a:gridCol w="725043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5290">
                <a:tc rowSpan="2">
                  <a:txBody>
                    <a:bodyPr/>
                    <a:lstStyle/>
                    <a:p>
                      <a:pPr algn="l">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●蒙古族、藏族、苗族、土家族等少数民族的住房特点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sz="2200" b="0">
                          <a:solidFill>
                            <a:srgbClr val="000000"/>
                          </a:solidFill>
                          <a:latin typeface="宋体" panose="02010600030101010101" pitchFamily="2" charset="-122"/>
                          <a:ea typeface="宋体" panose="02010600030101010101" pitchFamily="2" charset="-122"/>
                          <a:cs typeface="NEU-BZ-S92" charset="0"/>
                        </a:rPr>
                        <a:t>民族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图示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住房特点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90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4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藏族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200" b="0">
                          <a:solidFill>
                            <a:srgbClr val="000000"/>
                          </a:solidFill>
                          <a:latin typeface="宋体" panose="02010600030101010101" pitchFamily="2" charset="-122"/>
                          <a:ea typeface="宋体" panose="02010600030101010101" pitchFamily="2" charset="-122"/>
                          <a:cs typeface="方正书宋_GBK" charset="0"/>
                        </a:rPr>
                        <a:t>(1)碉房——碉房多为石木结构，外形端庄稳固，风格古朴粗犷；外墙向上收缩，依山而建，内坡仍为垂直。因外观很像碉堡，故称为碉房</a:t>
                      </a:r>
                    </a:p>
                    <a:p>
                      <a:pPr indent="0">
                        <a:lnSpc>
                          <a:spcPct val="140000"/>
                        </a:lnSpc>
                        <a:buNone/>
                      </a:pPr>
                      <a:r>
                        <a:rPr sz="2200" b="0">
                          <a:solidFill>
                            <a:srgbClr val="000000"/>
                          </a:solidFill>
                          <a:latin typeface="宋体" panose="02010600030101010101" pitchFamily="2" charset="-122"/>
                          <a:ea typeface="宋体" panose="02010600030101010101" pitchFamily="2" charset="-122"/>
                          <a:cs typeface="方正书宋_GBK" charset="0"/>
                        </a:rPr>
                        <a:t>(2)帐房——帐房的平面一般为方形或长方形，用木棍支撑高2米左右的框架，上覆黑色牦牛毡毯，四周用牛毛绳牵引，固定在地上，帐房制作简单，拆装灵活，运输方便，是牧区群众为适应逐水草而居的流动性生活方式所采用的一种特殊的建筑形式</a:t>
                      </a:r>
                    </a:p>
                    <a:p>
                      <a:pPr indent="0">
                        <a:lnSpc>
                          <a:spcPct val="140000"/>
                        </a:lnSpc>
                        <a:buNone/>
                      </a:pPr>
                      <a:r>
                        <a:rPr sz="2200" b="0">
                          <a:solidFill>
                            <a:srgbClr val="000000"/>
                          </a:solidFill>
                          <a:latin typeface="宋体" panose="02010600030101010101" pitchFamily="2" charset="-122"/>
                          <a:ea typeface="宋体" panose="02010600030101010101" pitchFamily="2" charset="-122"/>
                          <a:cs typeface="方正书宋_GBK" charset="0"/>
                        </a:rPr>
                        <a:t>(3)帐篷——用牛毛线织成粗氆氇，缝成长方形的帐幕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5" name="c12.jpg"/>
          <p:cNvPicPr>
            <a:picLocks noChangeAspect="1"/>
          </p:cNvPicPr>
          <p:nvPr/>
        </p:nvPicPr>
        <p:blipFill>
          <a:blip r:embed="rId3" cstate="print"/>
          <a:stretch>
            <a:fillRect/>
          </a:stretch>
        </p:blipFill>
        <p:spPr>
          <a:xfrm>
            <a:off x="3154045" y="3700780"/>
            <a:ext cx="890270" cy="115443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481763"/>
          <a:ext cx="10512623" cy="4907283"/>
        </p:xfrm>
        <a:graphic>
          <a:graphicData uri="http://schemas.openxmlformats.org/drawingml/2006/table">
            <a:tbl>
              <a:tblPr firstRow="1" firstCol="1" bandRow="1"/>
              <a:tblGrid>
                <a:gridCol w="1544320"/>
                <a:gridCol w="1163955"/>
                <a:gridCol w="1446530"/>
                <a:gridCol w="635781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525">
                <a:tc rowSpan="3">
                  <a:txBody>
                    <a:bodyPr/>
                    <a:lstStyle/>
                    <a:p>
                      <a:pPr algn="l">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●蒙古族、藏族、苗族、土家族等少数民族的住房特点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sz="2200" b="0">
                          <a:solidFill>
                            <a:srgbClr val="000000"/>
                          </a:solidFill>
                          <a:latin typeface="宋体" panose="02010600030101010101" pitchFamily="2" charset="-122"/>
                          <a:ea typeface="宋体" panose="02010600030101010101" pitchFamily="2" charset="-122"/>
                          <a:cs typeface="NEU-BZ-S92" charset="0"/>
                        </a:rPr>
                        <a:t>民族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图示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住房特点</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970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苗族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苗族大多居住在高寒山区</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山高坡陡</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开挖地基极不容易</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加上天气阴雨多变</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潮湿多雾</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砖屋底层地气很重</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不宜起居。因而</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苗族历来依山傍水</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构筑一种通风性能好的干爽的木楼</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叫“吊脚楼”</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970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NEU-BZ-S92" charset="0"/>
                        </a:rPr>
                        <a:t>土家族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土家族吊脚楼通常背倚山坡</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面临溪流或坪坝以形成群落</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往后层层高起</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现出纵深。大多置于悬崖峭壁之上</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因基地窄小</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往往向外悬挑来扩大空间。下面用木柱支撑</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不住人</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同时为了行走方便</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在悬挑处设栏杆檐廊</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土家族叫丝檐</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6" name="p134苗族住房.jpg"/>
          <p:cNvPicPr>
            <a:picLocks noChangeAspect="1"/>
          </p:cNvPicPr>
          <p:nvPr/>
        </p:nvPicPr>
        <p:blipFill>
          <a:blip r:embed="rId3" cstate="print"/>
          <a:stretch>
            <a:fillRect/>
          </a:stretch>
        </p:blipFill>
        <p:spPr>
          <a:xfrm>
            <a:off x="3697288" y="3158490"/>
            <a:ext cx="960755" cy="541020"/>
          </a:xfrm>
          <a:prstGeom prst="rect">
            <a:avLst/>
          </a:prstGeom>
        </p:spPr>
      </p:pic>
      <p:pic>
        <p:nvPicPr>
          <p:cNvPr id="227" name="p134土家族住房.jpg"/>
          <p:cNvPicPr>
            <a:picLocks noChangeAspect="1"/>
          </p:cNvPicPr>
          <p:nvPr/>
        </p:nvPicPr>
        <p:blipFill>
          <a:blip r:embed="rId4" cstate="print"/>
          <a:stretch>
            <a:fillRect/>
          </a:stretch>
        </p:blipFill>
        <p:spPr>
          <a:xfrm>
            <a:off x="3685540" y="5022533"/>
            <a:ext cx="972820" cy="64833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pSp>
        <p:nvGrpSpPr>
          <p:cNvPr id="4" name="组合 3"/>
          <p:cNvGrpSpPr/>
          <p:nvPr/>
        </p:nvGrpSpPr>
        <p:grpSpPr>
          <a:xfrm>
            <a:off x="580539" y="1460755"/>
            <a:ext cx="11068686" cy="627895"/>
            <a:chOff x="1034884" y="629878"/>
            <a:chExt cx="10051952" cy="627895"/>
          </a:xfrm>
        </p:grpSpPr>
        <p:sp>
          <p:nvSpPr>
            <p:cNvPr id="6" name="圆角矩形 6">
              <a:hlinkClick r:id="rId5"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丰富多彩的传统节庆　民族常识第九课</a:t>
              </a: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sz="2800" b="1" strike="noStrike" noProof="1" smtClean="0">
                  <a:solidFill>
                    <a:schemeClr val="bg1"/>
                  </a:solidFill>
                </a:rPr>
                <a:t>7</a:t>
              </a:r>
              <a:endParaRPr 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100" name="文本框 99"/>
          <p:cNvSpPr txBox="1"/>
          <p:nvPr/>
        </p:nvSpPr>
        <p:spPr>
          <a:xfrm>
            <a:off x="673735" y="2324735"/>
            <a:ext cx="10807700" cy="230695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书宋_GBK" charset="0"/>
              </a:rPr>
              <a:t>中考目标</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sz="2400" b="0">
              <a:solidFill>
                <a:srgbClr val="000000"/>
              </a:solidFill>
              <a:latin typeface="宋体" panose="02010600030101010101" pitchFamily="2" charset="-122"/>
              <a:ea typeface="宋体" panose="02010600030101010101" pitchFamily="2" charset="-122"/>
            </a:endParaRPr>
          </a:p>
          <a:p>
            <a:pPr indent="0">
              <a:lnSpc>
                <a:spcPct val="150000"/>
              </a:lnSpc>
            </a:pPr>
            <a:r>
              <a:rPr sz="2400" b="0">
                <a:solidFill>
                  <a:srgbClr val="000000"/>
                </a:solidFill>
                <a:latin typeface="宋体" panose="02010600030101010101" pitchFamily="2" charset="-122"/>
                <a:ea typeface="宋体" panose="02010600030101010101" pitchFamily="2" charset="-122"/>
              </a:rPr>
              <a:t>1.清明节、端午节、中秋节等中华民族的传统节日</a:t>
            </a:r>
          </a:p>
          <a:p>
            <a:pPr indent="0">
              <a:lnSpc>
                <a:spcPct val="150000"/>
              </a:lnSpc>
            </a:pPr>
            <a:r>
              <a:rPr sz="2400" b="0">
                <a:solidFill>
                  <a:srgbClr val="000000"/>
                </a:solidFill>
                <a:latin typeface="宋体" panose="02010600030101010101" pitchFamily="2" charset="-122"/>
                <a:ea typeface="宋体" panose="02010600030101010101" pitchFamily="2" charset="-122"/>
              </a:rPr>
              <a:t>2.火把节、泼水节、那达慕大会、开斋节、古尔邦节、藏历新年和三月三歌节等少数民族传统节日</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449378"/>
          <a:ext cx="10446385" cy="5009390"/>
        </p:xfrm>
        <a:graphic>
          <a:graphicData uri="http://schemas.openxmlformats.org/drawingml/2006/table">
            <a:tbl>
              <a:tblPr firstRow="1" firstCol="1" bandRow="1"/>
              <a:tblGrid>
                <a:gridCol w="1544320"/>
                <a:gridCol w="1163955"/>
                <a:gridCol w="773811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9700">
                <a:tc rowSpan="3">
                  <a:txBody>
                    <a:bodyPr/>
                    <a:lstStyle/>
                    <a:p>
                      <a:pPr algn="l">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●清明节、端午节、中秋节等传统节日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清明节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时间</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公历</a:t>
                      </a:r>
                      <a:r>
                        <a:rPr lang="en-US" altLang="zh-CN" sz="2200" b="0">
                          <a:solidFill>
                            <a:srgbClr val="000000"/>
                          </a:solidFill>
                          <a:latin typeface="宋体" panose="02010600030101010101" pitchFamily="2" charset="-122"/>
                          <a:ea typeface="宋体" panose="02010600030101010101" pitchFamily="2" charset="-122"/>
                          <a:cs typeface="NEU-BZ-S92" charset="0"/>
                        </a:rPr>
                        <a:t>4</a:t>
                      </a:r>
                      <a:r>
                        <a:rPr lang="zh-CN" altLang="en-US" sz="2200" b="0">
                          <a:solidFill>
                            <a:srgbClr val="000000"/>
                          </a:solidFill>
                          <a:latin typeface="宋体" panose="02010600030101010101" pitchFamily="2" charset="-122"/>
                          <a:ea typeface="宋体" panose="02010600030101010101" pitchFamily="2" charset="-122"/>
                          <a:cs typeface="方正书宋_GBK" charset="0"/>
                        </a:rPr>
                        <a:t>月</a:t>
                      </a:r>
                      <a:r>
                        <a:rPr lang="en-US" altLang="zh-CN" sz="2200" b="0">
                          <a:solidFill>
                            <a:srgbClr val="000000"/>
                          </a:solidFill>
                          <a:latin typeface="宋体" panose="02010600030101010101" pitchFamily="2" charset="-122"/>
                          <a:ea typeface="宋体" panose="02010600030101010101" pitchFamily="2" charset="-122"/>
                          <a:cs typeface="NEU-BZ-S92" charset="0"/>
                        </a:rPr>
                        <a:t>5</a:t>
                      </a:r>
                      <a:r>
                        <a:rPr lang="zh-CN" altLang="en-US" sz="2200" b="0">
                          <a:solidFill>
                            <a:srgbClr val="000000"/>
                          </a:solidFill>
                          <a:latin typeface="宋体" panose="02010600030101010101" pitchFamily="2" charset="-122"/>
                          <a:ea typeface="宋体" panose="02010600030101010101" pitchFamily="2" charset="-122"/>
                          <a:cs typeface="方正书宋_GBK" charset="0"/>
                        </a:rPr>
                        <a:t>日前后内涵</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它不仅是人们祭奠祖先、缅怀先烈的节日</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也是中华民族认祖归宗的纽带主要习俗</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扫墓、放风筝、踏青等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端午节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时间</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五月初五</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又称端阳节、午日节、五月节、龙舟节、浴兰节等内涵</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端午节最初为祛病防疫的节日</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后演变为图腾祭祀、纪念屈原的节日等主要习俗</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赛龙舟、吃粽子、佩香囊、插艾叶等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小标宋_GBK" charset="0"/>
                        </a:rPr>
                        <a:t>中秋节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时间</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八月十五内涵</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中秋节以月之圆兆人之团圆</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为寄托思念故乡</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思念亲人之情</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祈盼丰收、幸福主要习俗</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祭月、赏月、拜月、吃月饼等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14148"/>
          <a:ext cx="10446385" cy="4701541"/>
        </p:xfrm>
        <a:graphic>
          <a:graphicData uri="http://schemas.openxmlformats.org/drawingml/2006/table">
            <a:tbl>
              <a:tblPr firstRow="1" firstCol="1" bandRow="1"/>
              <a:tblGrid>
                <a:gridCol w="1544320"/>
                <a:gridCol w="1163955"/>
                <a:gridCol w="773811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6980">
                <a:tc rowSpan="2">
                  <a:txBody>
                    <a:bodyPr/>
                    <a:lstStyle/>
                    <a:p>
                      <a:pPr algn="l">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●清明节、端午节、中秋节等传统节日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火把节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大多在农历的六月二十四过节民族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彝族、白族、纳西族、基诺族、拉祜族等主要习俗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各族男女青年点燃松木制成的火把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到村寨田间活动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边走边把松香撒向火把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或进行集会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唱歌跳舞</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或赛马、斗牛、摔跤、拔河</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泼水节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每年</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方正书宋_GBK" charset="0"/>
                        </a:rPr>
                        <a:t>月中旬过节民族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傣族、阿昌族等主要习俗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节日期间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大家用纯净的清水相互泼洒</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祈求洗去过去一年的不顺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给对方最真诚和美好的祝愿</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14148"/>
          <a:ext cx="10446385" cy="4323081"/>
        </p:xfrm>
        <a:graphic>
          <a:graphicData uri="http://schemas.openxmlformats.org/drawingml/2006/table">
            <a:tbl>
              <a:tblPr firstRow="1" firstCol="1" bandRow="1"/>
              <a:tblGrid>
                <a:gridCol w="1544320"/>
                <a:gridCol w="1163955"/>
                <a:gridCol w="773811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520">
                <a:tc rowSpan="2">
                  <a:txBody>
                    <a:bodyPr/>
                    <a:lstStyle/>
                    <a:p>
                      <a:pPr algn="l">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●清明节、端午节、中秋节等传统节日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那达慕大会</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每年农历六月初四开始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为期</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方正书宋_GBK" charset="0"/>
                        </a:rPr>
                        <a:t>天左右过节民族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蒙古族等主要习俗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那达慕”大会期间人们主要进行摔跤、赛马、射箭、套马、下蒙古棋等民族传统项目</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开斋节和古尔邦节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开斋节在回历每年</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方正书宋_GBK" charset="0"/>
                        </a:rPr>
                        <a:t>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古尔邦节在回历</a:t>
                      </a:r>
                      <a:r>
                        <a:rPr lang="en-US" altLang="zh-CN" sz="2400" b="0">
                          <a:solidFill>
                            <a:srgbClr val="000000"/>
                          </a:solidFill>
                          <a:latin typeface="宋体" panose="02010600030101010101" pitchFamily="2" charset="-122"/>
                          <a:ea typeface="宋体" panose="02010600030101010101" pitchFamily="2" charset="-122"/>
                          <a:cs typeface="NEU-BZ-S92" charset="0"/>
                        </a:rPr>
                        <a:t>12</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zh-CN" altLang="en-US" sz="2400" b="0">
                          <a:solidFill>
                            <a:srgbClr val="000000"/>
                          </a:solidFill>
                          <a:latin typeface="宋体" panose="02010600030101010101" pitchFamily="2" charset="-122"/>
                          <a:ea typeface="宋体" panose="02010600030101010101" pitchFamily="2" charset="-122"/>
                          <a:cs typeface="方正书宋_GBK" charset="0"/>
                        </a:rPr>
                        <a:t>日过节民族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回族、维吾尔族等主要习俗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盛大的宗教活动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还有赛马、射箭、摔跤、歌舞活动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63623" y="1514148"/>
          <a:ext cx="10446385" cy="4871721"/>
        </p:xfrm>
        <a:graphic>
          <a:graphicData uri="http://schemas.openxmlformats.org/drawingml/2006/table">
            <a:tbl>
              <a:tblPr firstRow="1" firstCol="1" bandRow="1"/>
              <a:tblGrid>
                <a:gridCol w="1544320"/>
                <a:gridCol w="1163955"/>
                <a:gridCol w="773811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520">
                <a:tc rowSpan="2">
                  <a:txBody>
                    <a:bodyPr/>
                    <a:lstStyle/>
                    <a:p>
                      <a:pPr algn="l">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●清明节、端午节、中秋节等传统节日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藏历新年</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藏历神变月初一开始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持续</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到</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方正书宋_GBK" charset="0"/>
                        </a:rPr>
                        <a:t>天不等过节民族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藏族主要习俗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插新经幡、驱鬼、吃“古突”、转山拜佛、拜年、赛马等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三月三歌节</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歌圩节</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时间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农历三月初三过节民族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壮族主要习俗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歌节不仅是弘扬民族文化的盛会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亦是民族经济交流的盛会。活动有抛绣球、碰彩蛋、抢花炮、演壮戏、耍杂技、舞彩龙</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凤</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、唱桂剧等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3100" y="2154555"/>
            <a:ext cx="10915650" cy="396938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2</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2021·</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22</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3</a:t>
            </a:r>
            <a:r>
              <a:rPr lang="zh-CN" altLang="en-US" sz="2400" b="1">
                <a:solidFill>
                  <a:srgbClr val="000000"/>
                </a:solidFill>
                <a:latin typeface="宋体" panose="02010600030101010101" pitchFamily="2" charset="-122"/>
                <a:ea typeface="宋体" panose="02010600030101010101" pitchFamily="2" charset="-122"/>
                <a:cs typeface="方正黑体_GBK" charset="0"/>
              </a:rPr>
              <a:t>分）</a:t>
            </a:r>
            <a:r>
              <a:rPr lang="zh-CN" altLang="en-US" sz="2400" b="1">
                <a:solidFill>
                  <a:srgbClr val="000000"/>
                </a:solidFill>
                <a:latin typeface="宋体" panose="02010600030101010101" pitchFamily="2" charset="-122"/>
                <a:ea typeface="宋体" panose="02010600030101010101" pitchFamily="2" charset="-122"/>
                <a:cs typeface="方正书宋_GBK" charset="0"/>
              </a:rPr>
              <a:t>我国解决民族问题有“两把钥匙”</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一把是精神层面的尊重差异</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一把是物质层面的缩小差距。这两把钥匙</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是筑牢中华民族共同体意识、促进各民族像石榴籽一样紧紧抱在一起的重要支撑和关键内容。下列体现尊重民族差异的是（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书宋_GBK" charset="0"/>
              </a:rPr>
              <a:t>庆祝第三个中国农民丰收节　</a:t>
            </a: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书宋_GBK" charset="0"/>
              </a:rPr>
              <a:t>举办全国少数民族传统体育运动会　</a:t>
            </a:r>
            <a:r>
              <a:rPr lang="en-US" altLang="zh-CN" sz="2400" b="1">
                <a:solidFill>
                  <a:srgbClr val="000000"/>
                </a:solidFill>
                <a:latin typeface="宋体" panose="02010600030101010101" pitchFamily="2" charset="-122"/>
                <a:ea typeface="宋体" panose="02010600030101010101" pitchFamily="2" charset="-122"/>
                <a:cs typeface="NEU-BZ-S92" charset="0"/>
              </a:rPr>
              <a:t>③</a:t>
            </a:r>
            <a:r>
              <a:rPr lang="zh-CN" altLang="en-US" sz="2400" b="1">
                <a:solidFill>
                  <a:srgbClr val="000000"/>
                </a:solidFill>
                <a:latin typeface="宋体" panose="02010600030101010101" pitchFamily="2" charset="-122"/>
                <a:ea typeface="宋体" panose="02010600030101010101" pitchFamily="2" charset="-122"/>
                <a:cs typeface="方正书宋_GBK" charset="0"/>
              </a:rPr>
              <a:t>国家成立少数民族古籍出版研究机构　</a:t>
            </a:r>
            <a:r>
              <a:rPr lang="en-US" altLang="zh-CN" sz="2400" b="1">
                <a:solidFill>
                  <a:srgbClr val="000000"/>
                </a:solidFill>
                <a:latin typeface="宋体" panose="02010600030101010101" pitchFamily="2" charset="-122"/>
                <a:ea typeface="宋体" panose="02010600030101010101" pitchFamily="2" charset="-122"/>
                <a:cs typeface="NEU-BZ-S92" charset="0"/>
              </a:rPr>
              <a:t>④</a:t>
            </a:r>
            <a:r>
              <a:rPr lang="zh-CN" altLang="en-US" sz="2400" b="1">
                <a:solidFill>
                  <a:srgbClr val="000000"/>
                </a:solidFill>
                <a:latin typeface="宋体" panose="02010600030101010101" pitchFamily="2" charset="-122"/>
                <a:ea typeface="宋体" panose="02010600030101010101" pitchFamily="2" charset="-122"/>
                <a:cs typeface="方正书宋_GBK" charset="0"/>
              </a:rPr>
              <a:t>刘三姐歌谣入选国家级非物质文化遗产名录</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A.①②③</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B.①②④    C.①③④</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D.②③④</a:t>
            </a:r>
            <a:endParaRPr lang="zh-CN" altLang="en-US" sz="2400" b="1">
              <a:latin typeface="宋体" panose="02010600030101010101" pitchFamily="2" charset="-122"/>
              <a:ea typeface="宋体" panose="02010600030101010101" pitchFamily="2" charset="-122"/>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84788" y="1428200"/>
            <a:ext cx="10577736"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sz="2400" b="1" dirty="0">
                <a:latin typeface="宋体" panose="02010600030101010101" pitchFamily="2" charset="-122"/>
                <a:ea typeface="宋体" panose="02010600030101010101" pitchFamily="2" charset="-122"/>
                <a:sym typeface="+mn-ea"/>
              </a:rPr>
              <a:t>   </a:t>
            </a:r>
            <a:endParaRPr sz="2400" b="1" dirty="0">
              <a:latin typeface="宋体" panose="02010600030101010101" pitchFamily="2" charset="-122"/>
              <a:ea typeface="宋体" panose="02010600030101010101" pitchFamily="2" charset="-122"/>
              <a:sym typeface="+mn-ea"/>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3950970" y="387858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grpSp>
        <p:nvGrpSpPr>
          <p:cNvPr id="36" name="组合 35"/>
          <p:cNvGrpSpPr/>
          <p:nvPr/>
        </p:nvGrpSpPr>
        <p:grpSpPr>
          <a:xfrm>
            <a:off x="672465" y="1494155"/>
            <a:ext cx="7725410" cy="712470"/>
            <a:chOff x="1034884" y="629878"/>
            <a:chExt cx="5346004" cy="627895"/>
          </a:xfrm>
        </p:grpSpPr>
        <p:sp>
          <p:nvSpPr>
            <p:cNvPr id="7" name="圆角矩形 6">
              <a:hlinkClick r:id="rId7"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多彩多姿的中华民族文化</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3125" y="1490345"/>
            <a:ext cx="10420985" cy="4523105"/>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2020·河北，22，3分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新疆阿克苏市王三街上的“一家亲”餐厅，是由7个民族的88位股东出资创办的。“大伙儿都上心，餐厅生意越来越好。”发起人娄建波说，“有劲一起使，有钱一起赚，我们的信任和感情也越来越深”。由此我们感受到各民族</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buNone/>
            </a:pPr>
            <a:r>
              <a:rPr sz="2400" b="1" dirty="0">
                <a:latin typeface="宋体" panose="02010600030101010101" pitchFamily="2" charset="-122"/>
                <a:ea typeface="宋体" panose="02010600030101010101" pitchFamily="2" charset="-122"/>
              </a:rPr>
              <a:t>①风情一致　　②习俗相同</a:t>
            </a:r>
          </a:p>
          <a:p>
            <a:pPr algn="l">
              <a:lnSpc>
                <a:spcPct val="150000"/>
              </a:lnSpc>
              <a:buNone/>
            </a:pPr>
            <a:r>
              <a:rPr sz="2400" b="1" dirty="0">
                <a:latin typeface="宋体" panose="02010600030101010101" pitchFamily="2" charset="-122"/>
                <a:ea typeface="宋体" panose="02010600030101010101" pitchFamily="2" charset="-122"/>
              </a:rPr>
              <a:t>③同心同德　　④亲如一家</a:t>
            </a:r>
          </a:p>
          <a:p>
            <a:pPr algn="l">
              <a:lnSpc>
                <a:spcPct val="150000"/>
              </a:lnSpc>
              <a:buNone/>
            </a:pPr>
            <a:r>
              <a:rPr sz="2400" b="1" dirty="0">
                <a:latin typeface="宋体" panose="02010600030101010101" pitchFamily="2" charset="-122"/>
                <a:ea typeface="宋体" panose="02010600030101010101" pitchFamily="2" charset="-122"/>
              </a:rPr>
              <a:t>A.①②　　　	B.①③</a:t>
            </a:r>
          </a:p>
          <a:p>
            <a:pPr algn="l">
              <a:lnSpc>
                <a:spcPct val="150000"/>
              </a:lnSpc>
              <a:buNone/>
            </a:pPr>
            <a:r>
              <a:rPr sz="2400" b="1" dirty="0">
                <a:latin typeface="宋体" panose="02010600030101010101" pitchFamily="2" charset="-122"/>
                <a:ea typeface="宋体" panose="02010600030101010101" pitchFamily="2" charset="-122"/>
              </a:rPr>
              <a:t>C.②④　　　	D.③④</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5368290" y="327977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7" name="文本框 6"/>
          <p:cNvSpPr txBox="1"/>
          <p:nvPr/>
        </p:nvSpPr>
        <p:spPr>
          <a:xfrm>
            <a:off x="728345" y="1484630"/>
            <a:ext cx="10772140" cy="2306955"/>
          </a:xfrm>
          <a:prstGeom prst="rect">
            <a:avLst/>
          </a:prstGeom>
          <a:noFill/>
          <a:ln w="9525">
            <a:noFill/>
          </a:ln>
        </p:spPr>
        <p:txBody>
          <a:bodyPr wrap="square">
            <a:spAutoFit/>
          </a:bodyPr>
          <a:lstStyle/>
          <a:p>
            <a:pPr indent="266700">
              <a:lnSpc>
                <a:spcPct val="150000"/>
              </a:lnSpc>
            </a:pPr>
            <a:r>
              <a:rPr lang="en-US" altLang="zh-CN" sz="2400" b="0">
                <a:solidFill>
                  <a:srgbClr val="000000"/>
                </a:solidFill>
                <a:latin typeface="宋体" panose="02010600030101010101" pitchFamily="2" charset="-122"/>
                <a:ea typeface="宋体" panose="02010600030101010101" pitchFamily="2" charset="-122"/>
                <a:cs typeface="方正楷体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对少数民族文化感兴趣的艾华</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前往居住着苗、侗、布依等</a:t>
            </a:r>
            <a:r>
              <a:rPr lang="en-US" altLang="zh-CN" sz="2400" b="1">
                <a:solidFill>
                  <a:srgbClr val="000000"/>
                </a:solidFill>
                <a:latin typeface="楷体_GB2312" panose="02010609030101010101" charset="-122"/>
                <a:ea typeface="楷体_GB2312" panose="02010609030101010101" charset="-122"/>
                <a:cs typeface="NEU-BZ-S92" charset="0"/>
              </a:rPr>
              <a:t>30</a:t>
            </a:r>
            <a:r>
              <a:rPr lang="zh-CN" altLang="en-US" sz="2400" b="1">
                <a:solidFill>
                  <a:srgbClr val="000000"/>
                </a:solidFill>
                <a:latin typeface="楷体_GB2312" panose="02010609030101010101" charset="-122"/>
                <a:ea typeface="楷体_GB2312" panose="02010609030101010101" charset="-122"/>
                <a:cs typeface="方正楷体_GBK" charset="0"/>
              </a:rPr>
              <a:t>多个民族的贵州省黔东南苗族侗族自治州</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开始自己的文化之旅。</a:t>
            </a:r>
            <a:r>
              <a:rPr lang="zh-CN" altLang="en-US" sz="2400" b="1">
                <a:solidFill>
                  <a:srgbClr val="000000"/>
                </a:solidFill>
                <a:latin typeface="楷体_GB2312" panose="02010609030101010101" charset="-122"/>
                <a:ea typeface="楷体_GB2312" panose="02010609030101010101" charset="-122"/>
                <a:cs typeface="方正书宋_GBK" charset="0"/>
              </a:rPr>
              <a:t>据此回答第</a:t>
            </a:r>
            <a:r>
              <a:rPr lang="en-US" altLang="zh-CN" sz="2400" b="1">
                <a:solidFill>
                  <a:srgbClr val="000000"/>
                </a:solidFill>
                <a:latin typeface="楷体_GB2312" panose="02010609030101010101" charset="-122"/>
                <a:ea typeface="楷体_GB2312" panose="02010609030101010101" charset="-122"/>
                <a:cs typeface="NEU-BZ-S92" charset="0"/>
              </a:rPr>
              <a:t>4</a:t>
            </a:r>
            <a:r>
              <a:rPr lang="zh-CN" altLang="en-US" sz="2400" b="1">
                <a:solidFill>
                  <a:srgbClr val="000000"/>
                </a:solidFill>
                <a:latin typeface="楷体_GB2312" panose="02010609030101010101" charset="-122"/>
                <a:ea typeface="楷体_GB2312" panose="02010609030101010101" charset="-122"/>
                <a:cs typeface="方正书宋_GBK" charset="0"/>
              </a:rPr>
              <a:t>、</a:t>
            </a:r>
            <a:r>
              <a:rPr lang="en-US" altLang="zh-CN" sz="2400" b="1">
                <a:solidFill>
                  <a:srgbClr val="000000"/>
                </a:solidFill>
                <a:latin typeface="楷体_GB2312" panose="02010609030101010101" charset="-122"/>
                <a:ea typeface="楷体_GB2312" panose="02010609030101010101" charset="-122"/>
                <a:cs typeface="NEU-BZ-S92" charset="0"/>
              </a:rPr>
              <a:t>5</a:t>
            </a:r>
            <a:r>
              <a:rPr lang="zh-CN" altLang="en-US" sz="2400" b="1">
                <a:solidFill>
                  <a:srgbClr val="000000"/>
                </a:solidFill>
                <a:latin typeface="楷体_GB2312" panose="02010609030101010101" charset="-122"/>
                <a:ea typeface="楷体_GB2312" panose="02010609030101010101" charset="-122"/>
                <a:cs typeface="方正书宋_GBK" charset="0"/>
              </a:rPr>
              <a:t>题。</a:t>
            </a:r>
            <a:endParaRPr lang="zh-CN" altLang="en-US" sz="2400" b="1">
              <a:solidFill>
                <a:srgbClr val="000000"/>
              </a:solidFill>
              <a:latin typeface="楷体_GB2312" panose="02010609030101010101" charset="-122"/>
              <a:ea typeface="楷体_GB2312" panose="02010609030101010101" charset="-122"/>
              <a:cs typeface="NEU-FZ-S92" charset="0"/>
            </a:endParaRPr>
          </a:p>
          <a:p>
            <a:pPr indent="26670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4</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2019·</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22</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3</a:t>
            </a:r>
            <a:r>
              <a:rPr lang="zh-CN" altLang="en-US" sz="2400" b="1">
                <a:solidFill>
                  <a:srgbClr val="000000"/>
                </a:solidFill>
                <a:latin typeface="宋体" panose="02010600030101010101" pitchFamily="2" charset="-122"/>
                <a:ea typeface="宋体" panose="02010600030101010101" pitchFamily="2" charset="-122"/>
                <a:cs typeface="方正黑体_GBK" charset="0"/>
              </a:rPr>
              <a:t>分）</a:t>
            </a:r>
            <a:r>
              <a:rPr lang="zh-CN" altLang="en-US" sz="2400" b="1">
                <a:solidFill>
                  <a:srgbClr val="000000"/>
                </a:solidFill>
                <a:latin typeface="宋体" panose="02010600030101010101" pitchFamily="2" charset="-122"/>
                <a:ea typeface="宋体" panose="02010600030101010101" pitchFamily="2" charset="-122"/>
                <a:cs typeface="方正书宋_GBK" charset="0"/>
              </a:rPr>
              <a:t>艾华来到了苗族“原始生态”文化保存完整的西江千户苗寨</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他在这里可能看到的</a:t>
            </a:r>
            <a:r>
              <a:rPr lang="en-US" altLang="zh-CN" sz="2400" b="1">
                <a:solidFill>
                  <a:srgbClr val="000000"/>
                </a:solidFill>
                <a:latin typeface="宋体" panose="02010600030101010101" pitchFamily="2" charset="-122"/>
                <a:ea typeface="宋体" panose="02010600030101010101" pitchFamily="2" charset="-122"/>
                <a:cs typeface="方正书宋_GBK" charset="0"/>
              </a:rPr>
              <a:t>B</a:t>
            </a:r>
            <a:r>
              <a:rPr lang="zh-CN" altLang="en-US" sz="2400" b="1">
                <a:solidFill>
                  <a:srgbClr val="000000"/>
                </a:solidFill>
                <a:latin typeface="宋体" panose="02010600030101010101" pitchFamily="2" charset="-122"/>
                <a:ea typeface="宋体" panose="02010600030101010101" pitchFamily="2" charset="-122"/>
                <a:cs typeface="方正书宋_GBK" charset="0"/>
              </a:rPr>
              <a:t>表苗族文化的事物或场景是（　　）</a:t>
            </a:r>
            <a:endParaRPr lang="zh-CN" altLang="en-US" sz="2400" b="1">
              <a:latin typeface="宋体" panose="02010600030101010101" pitchFamily="2" charset="-122"/>
              <a:ea typeface="宋体" panose="02010600030101010101" pitchFamily="2" charset="-122"/>
            </a:endParaRPr>
          </a:p>
        </p:txBody>
      </p:sp>
      <p:pic>
        <p:nvPicPr>
          <p:cNvPr id="194" name="image8a.jpg" descr="id:2147503306;FounderCES"/>
          <p:cNvPicPr>
            <a:picLocks noChangeAspect="1"/>
          </p:cNvPicPr>
          <p:nvPr/>
        </p:nvPicPr>
        <p:blipFill>
          <a:blip r:embed="rId4" cstate="print"/>
          <a:stretch>
            <a:fillRect/>
          </a:stretch>
        </p:blipFill>
        <p:spPr>
          <a:xfrm>
            <a:off x="1414463" y="4033203"/>
            <a:ext cx="1080135" cy="721995"/>
          </a:xfrm>
          <a:prstGeom prst="rect">
            <a:avLst/>
          </a:prstGeom>
        </p:spPr>
      </p:pic>
      <p:pic>
        <p:nvPicPr>
          <p:cNvPr id="195" name="image9a.jpg" descr="id:2147503313;FounderCES"/>
          <p:cNvPicPr>
            <a:picLocks noChangeAspect="1"/>
          </p:cNvPicPr>
          <p:nvPr/>
        </p:nvPicPr>
        <p:blipFill>
          <a:blip r:embed="rId5" cstate="print"/>
          <a:stretch>
            <a:fillRect/>
          </a:stretch>
        </p:blipFill>
        <p:spPr>
          <a:xfrm>
            <a:off x="3587433" y="4030663"/>
            <a:ext cx="936625" cy="727075"/>
          </a:xfrm>
          <a:prstGeom prst="rect">
            <a:avLst/>
          </a:prstGeom>
        </p:spPr>
      </p:pic>
      <p:pic>
        <p:nvPicPr>
          <p:cNvPr id="196" name="image10.jpg" descr="id:2147503320;FounderCES"/>
          <p:cNvPicPr>
            <a:picLocks noChangeAspect="1"/>
          </p:cNvPicPr>
          <p:nvPr/>
        </p:nvPicPr>
        <p:blipFill>
          <a:blip r:embed="rId6" cstate="print"/>
          <a:stretch>
            <a:fillRect/>
          </a:stretch>
        </p:blipFill>
        <p:spPr>
          <a:xfrm>
            <a:off x="5714683" y="4003993"/>
            <a:ext cx="1080135" cy="751205"/>
          </a:xfrm>
          <a:prstGeom prst="rect">
            <a:avLst/>
          </a:prstGeom>
        </p:spPr>
      </p:pic>
      <p:pic>
        <p:nvPicPr>
          <p:cNvPr id="197" name="image11.jpg" descr="id:2147503327;FounderCES"/>
          <p:cNvPicPr>
            <a:picLocks noChangeAspect="1"/>
          </p:cNvPicPr>
          <p:nvPr/>
        </p:nvPicPr>
        <p:blipFill>
          <a:blip r:embed="rId7" cstate="print"/>
          <a:stretch>
            <a:fillRect/>
          </a:stretch>
        </p:blipFill>
        <p:spPr>
          <a:xfrm>
            <a:off x="8071485" y="4003993"/>
            <a:ext cx="810260" cy="711835"/>
          </a:xfrm>
          <a:prstGeom prst="rect">
            <a:avLst/>
          </a:prstGeom>
        </p:spPr>
      </p:pic>
      <p:sp>
        <p:nvSpPr>
          <p:cNvPr id="8" name="文本框 7"/>
          <p:cNvSpPr txBox="1"/>
          <p:nvPr/>
        </p:nvSpPr>
        <p:spPr>
          <a:xfrm>
            <a:off x="1087755" y="4902200"/>
            <a:ext cx="1734185" cy="460375"/>
          </a:xfrm>
          <a:prstGeom prst="rect">
            <a:avLst/>
          </a:prstGeom>
          <a:noFill/>
          <a:ln w="9525">
            <a:noFill/>
          </a:ln>
        </p:spPr>
        <p:txBody>
          <a:bodyPr wrap="square">
            <a:spAutoFit/>
          </a:bodyPr>
          <a:lstStyle/>
          <a:p>
            <a:pPr indent="0" algn="ctr"/>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楷体_GBK" charset="0"/>
              </a:rPr>
              <a:t>酥油茶</a:t>
            </a:r>
            <a:endParaRPr lang="zh-CN" altLang="en-US" sz="2400" b="1">
              <a:latin typeface="宋体" panose="02010600030101010101" pitchFamily="2" charset="-122"/>
              <a:ea typeface="宋体" panose="02010600030101010101" pitchFamily="2" charset="-122"/>
            </a:endParaRPr>
          </a:p>
        </p:txBody>
      </p:sp>
      <p:sp>
        <p:nvSpPr>
          <p:cNvPr id="9" name="文本框 8"/>
          <p:cNvSpPr txBox="1"/>
          <p:nvPr/>
        </p:nvSpPr>
        <p:spPr>
          <a:xfrm>
            <a:off x="2712720" y="4902200"/>
            <a:ext cx="2527300" cy="460375"/>
          </a:xfrm>
          <a:prstGeom prst="rect">
            <a:avLst/>
          </a:prstGeom>
          <a:noFill/>
          <a:ln w="9525">
            <a:noFill/>
          </a:ln>
        </p:spPr>
        <p:txBody>
          <a:bodyPr wrap="square">
            <a:spAutoFit/>
          </a:bodyPr>
          <a:lstStyle/>
          <a:p>
            <a:pPr indent="0" algn="ct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楷体_GBK" charset="0"/>
              </a:rPr>
              <a:t>吊脚楼</a:t>
            </a:r>
            <a:endParaRPr lang="zh-CN" altLang="en-US" sz="2400" b="1">
              <a:latin typeface="宋体" panose="02010600030101010101" pitchFamily="2" charset="-122"/>
              <a:ea typeface="宋体" panose="02010600030101010101" pitchFamily="2" charset="-122"/>
            </a:endParaRPr>
          </a:p>
        </p:txBody>
      </p:sp>
      <p:sp>
        <p:nvSpPr>
          <p:cNvPr id="10" name="文本框 9"/>
          <p:cNvSpPr txBox="1"/>
          <p:nvPr/>
        </p:nvSpPr>
        <p:spPr>
          <a:xfrm>
            <a:off x="5059045" y="4902200"/>
            <a:ext cx="2527300" cy="460375"/>
          </a:xfrm>
          <a:prstGeom prst="rect">
            <a:avLst/>
          </a:prstGeom>
          <a:noFill/>
          <a:ln w="9525">
            <a:noFill/>
          </a:ln>
        </p:spPr>
        <p:txBody>
          <a:bodyPr wrap="square">
            <a:spAutoFit/>
          </a:bodyPr>
          <a:lstStyle/>
          <a:p>
            <a:pPr indent="0" algn="ctr"/>
            <a:r>
              <a:rPr sz="2400" b="1">
                <a:solidFill>
                  <a:srgbClr val="000000"/>
                </a:solidFill>
                <a:latin typeface="宋体" panose="02010600030101010101" pitchFamily="2" charset="-122"/>
                <a:ea typeface="宋体" panose="02010600030101010101" pitchFamily="2" charset="-122"/>
              </a:rPr>
              <a:t>③民族服饰</a:t>
            </a:r>
          </a:p>
        </p:txBody>
      </p:sp>
      <p:sp>
        <p:nvSpPr>
          <p:cNvPr id="11" name="文本框 10"/>
          <p:cNvSpPr txBox="1"/>
          <p:nvPr/>
        </p:nvSpPr>
        <p:spPr>
          <a:xfrm>
            <a:off x="7513955" y="4878070"/>
            <a:ext cx="2063115" cy="460375"/>
          </a:xfrm>
          <a:prstGeom prst="rect">
            <a:avLst/>
          </a:prstGeom>
          <a:noFill/>
          <a:ln w="9525">
            <a:noFill/>
          </a:ln>
        </p:spPr>
        <p:txBody>
          <a:bodyPr wrap="square">
            <a:spAutoFit/>
          </a:bodyPr>
          <a:lstStyle/>
          <a:p>
            <a:pPr indent="0" algn="ctr"/>
            <a:r>
              <a:rPr sz="2400" b="1">
                <a:solidFill>
                  <a:srgbClr val="000000"/>
                </a:solidFill>
                <a:latin typeface="宋体" panose="02010600030101010101" pitchFamily="2" charset="-122"/>
                <a:ea typeface="宋体" panose="02010600030101010101" pitchFamily="2" charset="-122"/>
              </a:rPr>
              <a:t>④过泼水节</a:t>
            </a:r>
          </a:p>
        </p:txBody>
      </p:sp>
      <p:sp>
        <p:nvSpPr>
          <p:cNvPr id="12" name="文本框 11"/>
          <p:cNvSpPr txBox="1"/>
          <p:nvPr/>
        </p:nvSpPr>
        <p:spPr>
          <a:xfrm>
            <a:off x="888365" y="5496560"/>
            <a:ext cx="8450580" cy="829945"/>
          </a:xfrm>
          <a:prstGeom prst="rect">
            <a:avLst/>
          </a:prstGeom>
          <a:noFill/>
          <a:ln w="9525">
            <a:noFill/>
          </a:ln>
        </p:spPr>
        <p:txBody>
          <a:bodyPr wrap="square">
            <a:spAutoFit/>
          </a:bodyPr>
          <a:lstStyle/>
          <a:p>
            <a:pPr indent="0"/>
            <a:r>
              <a:rPr lang="en-US" altLang="zh-CN" sz="2400" b="1">
                <a:solidFill>
                  <a:srgbClr val="000000"/>
                </a:solidFill>
                <a:latin typeface="宋体" panose="02010600030101010101" pitchFamily="2" charset="-122"/>
                <a:ea typeface="宋体" panose="02010600030101010101" pitchFamily="2" charset="-122"/>
                <a:cs typeface="NEU-BZ-S92" charset="0"/>
              </a:rPr>
              <a:t>A.①③</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B.②③    C.①②④     </a:t>
            </a:r>
            <a:r>
              <a:rPr lang="en-US" altLang="zh-CN" sz="2400" b="1">
                <a:solidFill>
                  <a:srgbClr val="000000"/>
                </a:solidFill>
                <a:latin typeface="宋体" panose="02010600030101010101" pitchFamily="2" charset="-122"/>
                <a:ea typeface="宋体" panose="02010600030101010101" pitchFamily="2" charset="-122"/>
                <a:cs typeface="NEU-BZ-S92" charset="0"/>
                <a:sym typeface="+mn-ea"/>
              </a:rPr>
              <a:t>D.②③④</a:t>
            </a:r>
            <a:endParaRPr lang="zh-CN" altLang="en-US" sz="2400" b="1">
              <a:latin typeface="宋体" panose="02010600030101010101" pitchFamily="2" charset="-122"/>
              <a:ea typeface="宋体" panose="02010600030101010101" pitchFamily="2" charset="-122"/>
            </a:endParaRPr>
          </a:p>
          <a:p>
            <a:pPr indent="0"/>
            <a:endParaRPr lang="zh-CN" altLang="en-US" sz="2400" b="1">
              <a:latin typeface="宋体" panose="02010600030101010101" pitchFamily="2" charset="-122"/>
              <a:ea typeface="宋体" panose="02010600030101010101" pitchFamily="2" charset="-122"/>
            </a:endParaRPr>
          </a:p>
        </p:txBody>
      </p:sp>
      <p:sp>
        <p:nvSpPr>
          <p:cNvPr id="13" name="矩形 12"/>
          <p:cNvSpPr/>
          <p:nvPr/>
        </p:nvSpPr>
        <p:spPr>
          <a:xfrm>
            <a:off x="9653905" y="326961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6681</Words>
  <Application>WPS 演示</Application>
  <PresentationFormat>自定义</PresentationFormat>
  <Paragraphs>666</Paragraphs>
  <Slides>69</Slides>
  <Notes>3</Notes>
  <HiddenSlides>0</HiddenSlides>
  <MMClips>0</MMClips>
  <ScaleCrop>false</ScaleCrop>
  <HeadingPairs>
    <vt:vector size="4" baseType="variant">
      <vt:variant>
        <vt:lpstr>主题</vt:lpstr>
      </vt:variant>
      <vt:variant>
        <vt:i4>5</vt:i4>
      </vt:variant>
      <vt:variant>
        <vt:lpstr>幻灯片标题</vt:lpstr>
      </vt:variant>
      <vt:variant>
        <vt:i4>69</vt:i4>
      </vt:variant>
    </vt:vector>
  </HeadingPairs>
  <TitlesOfParts>
    <vt:vector size="74"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1144</cp:revision>
  <dcterms:created xsi:type="dcterms:W3CDTF">2020-07-19T08:35:00Z</dcterms:created>
  <dcterms:modified xsi:type="dcterms:W3CDTF">2022-02-25T14:22:13Z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