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29.xml" ContentType="application/vnd.openxmlformats-officedocument.presentationml.slideLayout+xml"/>
  <Override PartName="/ppt/slides/slide55.xml" ContentType="application/vnd.openxmlformats-officedocument.presentationml.slide+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tags/tag106.xml" ContentType="application/vnd.openxmlformats-officedocument.presentationml.tags+xml"/>
  <Override PartName="/ppt/notesSlides/notesSlide4.xml" ContentType="application/vnd.openxmlformats-officedocument.presentationml.notesSlide+xml"/>
  <Override PartName="/ppt/tags/tag142.xml" ContentType="application/vnd.openxmlformats-officedocument.presentationml.tag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slideLayouts/slideLayout26.xml" ContentType="application/vnd.openxmlformats-officedocument.presentationml.slideLayout+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Layouts/slideLayout22.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23.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slideLayouts/slideLayout30.xml" ContentType="application/vnd.openxmlformats-officedocument.presentationml.slideLayout+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notesSlides/notesSlide11.xml" ContentType="application/vnd.openxmlformats-officedocument.presentationml.notesSlide+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8" r:id="rId2"/>
    <p:sldMasterId id="2147483690" r:id="rId3"/>
    <p:sldMasterId id="2147483702" r:id="rId4"/>
  </p:sldMasterIdLst>
  <p:notesMasterIdLst>
    <p:notesMasterId r:id="rId61"/>
  </p:notesMasterIdLst>
  <p:handoutMasterIdLst>
    <p:handoutMasterId r:id="rId62"/>
  </p:handoutMasterIdLst>
  <p:sldIdLst>
    <p:sldId id="482" r:id="rId5"/>
    <p:sldId id="519" r:id="rId6"/>
    <p:sldId id="596" r:id="rId7"/>
    <p:sldId id="483" r:id="rId8"/>
    <p:sldId id="520" r:id="rId9"/>
    <p:sldId id="597" r:id="rId10"/>
    <p:sldId id="598" r:id="rId11"/>
    <p:sldId id="335" r:id="rId12"/>
    <p:sldId id="261" r:id="rId13"/>
    <p:sldId id="599" r:id="rId14"/>
    <p:sldId id="567" r:id="rId15"/>
    <p:sldId id="485" r:id="rId16"/>
    <p:sldId id="488" r:id="rId17"/>
    <p:sldId id="601" r:id="rId18"/>
    <p:sldId id="504" r:id="rId19"/>
    <p:sldId id="505" r:id="rId20"/>
    <p:sldId id="602" r:id="rId21"/>
    <p:sldId id="603" r:id="rId22"/>
    <p:sldId id="574" r:id="rId23"/>
    <p:sldId id="575" r:id="rId24"/>
    <p:sldId id="604" r:id="rId25"/>
    <p:sldId id="605" r:id="rId26"/>
    <p:sldId id="606" r:id="rId27"/>
    <p:sldId id="278" r:id="rId28"/>
    <p:sldId id="272" r:id="rId29"/>
    <p:sldId id="422" r:id="rId30"/>
    <p:sldId id="607" r:id="rId31"/>
    <p:sldId id="608" r:id="rId32"/>
    <p:sldId id="609" r:id="rId33"/>
    <p:sldId id="576" r:id="rId34"/>
    <p:sldId id="577" r:id="rId35"/>
    <p:sldId id="610" r:id="rId36"/>
    <p:sldId id="611" r:id="rId37"/>
    <p:sldId id="612" r:id="rId38"/>
    <p:sldId id="613" r:id="rId39"/>
    <p:sldId id="614" r:id="rId40"/>
    <p:sldId id="290" r:id="rId41"/>
    <p:sldId id="427" r:id="rId42"/>
    <p:sldId id="615" r:id="rId43"/>
    <p:sldId id="582" r:id="rId44"/>
    <p:sldId id="616" r:id="rId45"/>
    <p:sldId id="583" r:id="rId46"/>
    <p:sldId id="617" r:id="rId47"/>
    <p:sldId id="542" r:id="rId48"/>
    <p:sldId id="589" r:id="rId49"/>
    <p:sldId id="618" r:id="rId50"/>
    <p:sldId id="619" r:id="rId51"/>
    <p:sldId id="590" r:id="rId52"/>
    <p:sldId id="620" r:id="rId53"/>
    <p:sldId id="591" r:id="rId54"/>
    <p:sldId id="621" r:id="rId55"/>
    <p:sldId id="592" r:id="rId56"/>
    <p:sldId id="622" r:id="rId57"/>
    <p:sldId id="623" r:id="rId58"/>
    <p:sldId id="273" r:id="rId59"/>
    <p:sldId id="497"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7080" autoAdjust="0"/>
  </p:normalViewPr>
  <p:slideViewPr>
    <p:cSldViewPr snapToGrid="0">
      <p:cViewPr varScale="1">
        <p:scale>
          <a:sx n="64" d="100"/>
          <a:sy n="64" d="100"/>
        </p:scale>
        <p:origin x="-548"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21</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2.xml"/><Relationship Id="rId5" Type="http://schemas.openxmlformats.org/officeDocument/2006/relationships/tags" Target="../tags/tag73.xml"/><Relationship Id="rId4" Type="http://schemas.openxmlformats.org/officeDocument/2006/relationships/tags" Target="../tags/tag7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2.xml"/><Relationship Id="rId5" Type="http://schemas.openxmlformats.org/officeDocument/2006/relationships/tags" Target="../tags/tag78.xml"/><Relationship Id="rId4"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2.xml"/><Relationship Id="rId5" Type="http://schemas.openxmlformats.org/officeDocument/2006/relationships/tags" Target="../tags/tag83.xml"/><Relationship Id="rId4" Type="http://schemas.openxmlformats.org/officeDocument/2006/relationships/tags" Target="../tags/tag8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2.xml"/><Relationship Id="rId4" Type="http://schemas.openxmlformats.org/officeDocument/2006/relationships/tags" Target="../tags/tag10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2.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追求自由平等，守护公平正义</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追求自由平等，守护公平正义</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追求自由平等，守护公平正义</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追求自由平等，守护公平正义</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7.xml"/><Relationship Id="rId2" Type="http://schemas.openxmlformats.org/officeDocument/2006/relationships/slideLayout" Target="../slideLayouts/slideLayout19.xml"/><Relationship Id="rId16" Type="http://schemas.openxmlformats.org/officeDocument/2006/relationships/tags" Target="../tags/tag6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65.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2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14" r:id="rId12"/>
    <p:sldLayoutId id="2147483715" r:id="rId13"/>
    <p:sldLayoutId id="2147483716" r:id="rId14"/>
    <p:sldLayoutId id="2147483717" r:id="rId15"/>
    <p:sldLayoutId id="2147483660" r:id="rId16"/>
    <p:sldLayoutId id="2147483661" r:id="rId1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55.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4.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8.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8.xml"/><Relationship Id="rId5" Type="http://schemas.openxmlformats.org/officeDocument/2006/relationships/slide" Target="slide1.xml"/><Relationship Id="rId4"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jpeg"/><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slide" Target="slide8.xml"/></Relationships>
</file>

<file path=ppt/slides/_rels/slide24.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25.xml"/><Relationship Id="rId1" Type="http://schemas.openxmlformats.org/officeDocument/2006/relationships/slideLayout" Target="../slideLayouts/slideLayout14.xml"/><Relationship Id="rId4" Type="http://schemas.openxmlformats.org/officeDocument/2006/relationships/slide" Target="slide3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24.xml"/></Relationships>
</file>

<file path=ppt/slides/_rels/slide38.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24.xml"/></Relationships>
</file>

<file path=ppt/slides/_rels/slide45.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8.xml"/><Relationship Id="rId5" Type="http://schemas.openxmlformats.org/officeDocument/2006/relationships/slide" Target="slide1.xml"/><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32230"/>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29938"/>
            <a:ext cx="6228000"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288561"/>
              <a:ext cx="4329600"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62681"/>
            <a:ext cx="6228000"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532448" y="4477069"/>
              <a:ext cx="4015810"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951" y="1126525"/>
            <a:ext cx="10391377" cy="1200329"/>
          </a:xfrm>
          <a:prstGeom prst="rect">
            <a:avLst/>
          </a:prstGeom>
          <a:noFill/>
          <a:ln w="9525">
            <a:noFill/>
          </a:ln>
        </p:spPr>
        <p:txBody>
          <a:bodyPr wrap="square" anchor="t">
            <a:spAutoFit/>
          </a:bodyPr>
          <a:lstStyle/>
          <a:p>
            <a:pPr algn="ctr">
              <a:lnSpc>
                <a:spcPct val="150000"/>
              </a:lnSpc>
            </a:pP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第四讲</a:t>
            </a:r>
            <a:r>
              <a:rPr lang="zh-CN" altLang="en-US"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追求自由</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平等，守护</a:t>
            </a: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公平正义</a:t>
            </a:r>
            <a:endPar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p14="http://schemas.microsoft.com/office/powerpoint/2010/main" xmlns=""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8972081"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2.(</a:t>
            </a:r>
            <a:r>
              <a:rPr lang="en-US" altLang="zh-CN" sz="2400" b="1" dirty="0">
                <a:latin typeface="宋体" panose="02010600030101010101" pitchFamily="2" charset="-122"/>
                <a:ea typeface="宋体" panose="02010600030101010101" pitchFamily="2" charset="-122"/>
              </a:rPr>
              <a:t>2016•</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平等观念是照亮现代文明的一道</a:t>
            </a:r>
            <a:r>
              <a:rPr lang="zh-CN" altLang="en-US" sz="2400" b="1" dirty="0" smtClean="0">
                <a:latin typeface="宋体" panose="02010600030101010101" pitchFamily="2" charset="-122"/>
                <a:ea typeface="宋体" panose="02010600030101010101" pitchFamily="2" charset="-122"/>
              </a:rPr>
              <a:t>亮光，让</a:t>
            </a:r>
            <a:r>
              <a:rPr lang="zh-CN" altLang="en-US" sz="2400" b="1" dirty="0">
                <a:latin typeface="宋体" panose="02010600030101010101" pitchFamily="2" charset="-122"/>
                <a:ea typeface="宋体" panose="02010600030101010101" pitchFamily="2" charset="-122"/>
              </a:rPr>
              <a:t>我们与之同行。当今社会生活</a:t>
            </a:r>
            <a:r>
              <a:rPr lang="zh-CN" altLang="en-US" sz="2400" b="1" dirty="0" smtClean="0">
                <a:latin typeface="宋体" panose="02010600030101010101" pitchFamily="2" charset="-122"/>
                <a:ea typeface="宋体" panose="02010600030101010101" pitchFamily="2" charset="-122"/>
              </a:rPr>
              <a:t>中，与</a:t>
            </a:r>
            <a:r>
              <a:rPr lang="zh-CN" altLang="en-US" sz="2400" b="1" dirty="0">
                <a:latin typeface="宋体" panose="02010600030101010101" pitchFamily="2" charset="-122"/>
                <a:ea typeface="宋体" panose="02010600030101010101" pitchFamily="2" charset="-122"/>
              </a:rPr>
              <a:t>这一要求相符的是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尊重从事脏活、重活、苦活的</a:t>
            </a:r>
            <a:r>
              <a:rPr lang="zh-CN" altLang="en-US" sz="2400" b="1" dirty="0" smtClean="0">
                <a:latin typeface="宋体" panose="02010600030101010101" pitchFamily="2" charset="-122"/>
                <a:ea typeface="宋体" panose="02010600030101010101" pitchFamily="2" charset="-122"/>
              </a:rPr>
              <a:t>人  ②</a:t>
            </a:r>
            <a:r>
              <a:rPr lang="zh-CN" altLang="en-US" sz="2400" b="1" dirty="0">
                <a:latin typeface="宋体" panose="02010600030101010101" pitchFamily="2" charset="-122"/>
                <a:ea typeface="宋体" panose="02010600030101010101" pitchFamily="2" charset="-122"/>
              </a:rPr>
              <a:t>盗版者与版权所有者收益</a:t>
            </a:r>
            <a:r>
              <a:rPr lang="zh-CN" altLang="en-US" sz="2400" b="1" dirty="0" smtClean="0">
                <a:latin typeface="宋体" panose="02010600030101010101" pitchFamily="2" charset="-122"/>
                <a:ea typeface="宋体" panose="02010600030101010101" pitchFamily="2" charset="-122"/>
              </a:rPr>
              <a:t>相同  ③</a:t>
            </a:r>
            <a:r>
              <a:rPr lang="zh-CN" altLang="en-US" sz="2400" b="1" dirty="0">
                <a:latin typeface="宋体" panose="02010600030101010101" pitchFamily="2" charset="-122"/>
                <a:ea typeface="宋体" panose="02010600030101010101" pitchFamily="2" charset="-122"/>
              </a:rPr>
              <a:t>解决农民工子女入学难问题　</a:t>
            </a:r>
            <a:r>
              <a:rPr lang="zh-CN" altLang="en-US" sz="2400" b="1" dirty="0" smtClean="0">
                <a:latin typeface="宋体" panose="02010600030101010101" pitchFamily="2" charset="-122"/>
                <a:ea typeface="宋体" panose="02010600030101010101" pitchFamily="2" charset="-122"/>
              </a:rPr>
              <a:t>④</a:t>
            </a:r>
            <a:r>
              <a:rPr lang="zh-CN" altLang="en-US" sz="2400" b="1" dirty="0">
                <a:latin typeface="宋体" panose="02010600030101010101" pitchFamily="2" charset="-122"/>
                <a:ea typeface="宋体" panose="02010600030101010101" pitchFamily="2" charset="-122"/>
              </a:rPr>
              <a:t>保证农村考生都能被大学录取</a:t>
            </a:r>
          </a:p>
          <a:p>
            <a:pPr>
              <a:lnSpc>
                <a:spcPct val="150000"/>
              </a:lnSpc>
            </a:pPr>
            <a:r>
              <a:rPr lang="en-US" altLang="zh-CN" sz="2400" b="1" dirty="0">
                <a:latin typeface="宋体" panose="02010600030101010101" pitchFamily="2" charset="-122"/>
                <a:ea typeface="宋体" panose="02010600030101010101" pitchFamily="2" charset="-122"/>
              </a:rPr>
              <a:t>A.①③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.②③</a:t>
            </a:r>
          </a:p>
          <a:p>
            <a:pPr>
              <a:lnSpc>
                <a:spcPct val="150000"/>
              </a:lnSpc>
            </a:pPr>
            <a:r>
              <a:rPr lang="en-US" altLang="zh-CN" sz="2400" b="1" dirty="0">
                <a:latin typeface="宋体" panose="02010600030101010101" pitchFamily="2" charset="-122"/>
                <a:ea typeface="宋体" panose="02010600030101010101" pitchFamily="2" charset="-122"/>
              </a:rPr>
              <a:t>C.①②④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.②③④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851257" y="2495023"/>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67507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82722"/>
            <a:ext cx="5686447" cy="627895"/>
            <a:chOff x="1034884" y="629878"/>
            <a:chExt cx="4916435" cy="627895"/>
          </a:xfrm>
        </p:grpSpPr>
        <p:sp>
          <p:nvSpPr>
            <p:cNvPr id="7" name="圆角矩形 6"/>
            <p:cNvSpPr/>
            <p:nvPr>
              <p:custDataLst>
                <p:tags r:id="rId1"/>
              </p:custDataLst>
            </p:nvPr>
          </p:nvSpPr>
          <p:spPr>
            <a:xfrm flipH="1">
              <a:off x="2547181" y="664168"/>
              <a:ext cx="3404138"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公平正义</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7" y="2147311"/>
            <a:ext cx="8972081"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3</a:t>
            </a:r>
            <a:r>
              <a:rPr lang="en-US" altLang="zh-CN" sz="2400" b="1" dirty="0" smtClean="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2021•</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全国模范法官胡国运时常对同志们</a:t>
            </a:r>
            <a:r>
              <a:rPr lang="zh-CN" altLang="en-US" sz="2400" b="1" dirty="0" smtClean="0">
                <a:latin typeface="宋体" panose="02010600030101010101" pitchFamily="2" charset="-122"/>
                <a:ea typeface="宋体" panose="02010600030101010101" pitchFamily="2" charset="-122"/>
              </a:rPr>
              <a:t>说，</a:t>
            </a:r>
            <a:r>
              <a:rPr lang="en-US" alt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我们的每一次审判都连接着社会的</a:t>
            </a:r>
            <a:r>
              <a:rPr lang="zh-CN" altLang="en-US" sz="2400" b="1" dirty="0" smtClean="0">
                <a:latin typeface="宋体" panose="02010600030101010101" pitchFamily="2" charset="-122"/>
                <a:ea typeface="宋体" panose="02010600030101010101" pitchFamily="2" charset="-122"/>
              </a:rPr>
              <a:t>神经，关系</a:t>
            </a:r>
            <a:r>
              <a:rPr lang="zh-CN" altLang="en-US" sz="2400" b="1" dirty="0">
                <a:latin typeface="宋体" panose="02010600030101010101" pitchFamily="2" charset="-122"/>
                <a:ea typeface="宋体" panose="02010600030101010101" pitchFamily="2" charset="-122"/>
              </a:rPr>
              <a:t>着法治的进步。法官不仅要做好每个案件的</a:t>
            </a:r>
            <a:r>
              <a:rPr lang="zh-CN" altLang="en-US" sz="2400" b="1" dirty="0" smtClean="0">
                <a:latin typeface="宋体" panose="02010600030101010101" pitchFamily="2" charset="-122"/>
                <a:ea typeface="宋体" panose="02010600030101010101" pitchFamily="2" charset="-122"/>
              </a:rPr>
              <a:t>裁判，更</a:t>
            </a:r>
            <a:r>
              <a:rPr lang="zh-CN" altLang="en-US" sz="2400" b="1" dirty="0">
                <a:latin typeface="宋体" panose="02010600030101010101" pitchFamily="2" charset="-122"/>
                <a:ea typeface="宋体" panose="02010600030101010101" pitchFamily="2" charset="-122"/>
              </a:rPr>
              <a:t>要通过司法的力量去激活社会的正义和良知。”</a:t>
            </a:r>
            <a:r>
              <a:rPr lang="zh-CN" altLang="en-US" sz="2400" b="1" dirty="0" smtClean="0">
                <a:latin typeface="宋体" panose="02010600030101010101" pitchFamily="2" charset="-122"/>
                <a:ea typeface="宋体" panose="02010600030101010101" pitchFamily="2" charset="-122"/>
              </a:rPr>
              <a:t>从中，我们</a:t>
            </a:r>
            <a:r>
              <a:rPr lang="zh-CN" altLang="en-US" sz="2400" b="1" dirty="0">
                <a:latin typeface="宋体" panose="02010600030101010101" pitchFamily="2" charset="-122"/>
                <a:ea typeface="宋体" panose="02010600030101010101" pitchFamily="2" charset="-122"/>
              </a:rPr>
              <a:t>感悟到</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司法维护公正　②政府应依法行政　③检察权受制约　④法治的价值追求</a:t>
            </a:r>
          </a:p>
          <a:p>
            <a:pPr>
              <a:lnSpc>
                <a:spcPct val="150000"/>
              </a:lnSpc>
            </a:pPr>
            <a:r>
              <a:rPr lang="en-US" altLang="zh-CN" sz="2400" b="1" dirty="0">
                <a:latin typeface="宋体" panose="02010600030101010101" pitchFamily="2" charset="-122"/>
                <a:ea typeface="宋体" panose="02010600030101010101" pitchFamily="2" charset="-122"/>
              </a:rPr>
              <a:t>A.①③</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B.</a:t>
            </a:r>
            <a:r>
              <a:rPr lang="en-US" altLang="zh-CN" sz="2400" b="1" dirty="0" smtClean="0">
                <a:latin typeface="宋体" panose="02010600030101010101" pitchFamily="2" charset="-122"/>
                <a:ea typeface="宋体" panose="02010600030101010101" pitchFamily="2" charset="-122"/>
              </a:rPr>
              <a:t>①④       C</a:t>
            </a:r>
            <a:r>
              <a:rPr lang="en-US" altLang="zh-CN" sz="2400" b="1" dirty="0">
                <a:latin typeface="宋体" panose="02010600030101010101" pitchFamily="2" charset="-122"/>
                <a:ea typeface="宋体" panose="02010600030101010101" pitchFamily="2" charset="-122"/>
              </a:rPr>
              <a:t>.②③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.②④ </a:t>
            </a:r>
          </a:p>
        </p:txBody>
      </p:sp>
      <p:sp>
        <p:nvSpPr>
          <p:cNvPr id="14" name="矩形 13"/>
          <p:cNvSpPr/>
          <p:nvPr/>
        </p:nvSpPr>
        <p:spPr>
          <a:xfrm>
            <a:off x="6724109" y="3870860"/>
            <a:ext cx="615839" cy="523220"/>
          </a:xfrm>
          <a:prstGeom prst="rect">
            <a:avLst/>
          </a:prstGeom>
        </p:spPr>
        <p:txBody>
          <a:bodyPr wrap="square">
            <a:spAutoFit/>
          </a:bodyPr>
          <a:lstStyle/>
          <a:p>
            <a:r>
              <a:rPr lang="en-US" altLang="zh-CN" sz="2800" b="1" dirty="0" smtClean="0">
                <a:solidFill>
                  <a:srgbClr val="FF0000"/>
                </a:solidFill>
              </a:rPr>
              <a:t>B</a:t>
            </a:r>
            <a:endParaRPr lang="zh-CN" altLang="en-US" sz="2800" b="1" dirty="0">
              <a:solidFill>
                <a:srgbClr val="FF0000"/>
              </a:solidFill>
            </a:endParaRPr>
          </a:p>
        </p:txBody>
      </p:sp>
    </p:spTree>
    <p:extLst>
      <p:ext uri="{BB962C8B-B14F-4D97-AF65-F5344CB8AC3E}">
        <p14:creationId xmlns:p14="http://schemas.microsoft.com/office/powerpoint/2010/main" xmlns="" val="270035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184474" y="1516682"/>
            <a:ext cx="8427877" cy="433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a:t>
            </a:r>
            <a:r>
              <a:rPr lang="en-US" altLang="zh-CN" sz="2400" b="1" dirty="0">
                <a:latin typeface="宋体" panose="02010600030101010101" pitchFamily="2" charset="-122"/>
                <a:ea typeface="宋体" panose="02010600030101010101" pitchFamily="2" charset="-122"/>
              </a:rPr>
              <a:t>2020•</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a:t>
            </a:r>
            <a:r>
              <a:rPr lang="zh-CN" altLang="en-US" sz="2400" b="1" dirty="0" smtClean="0">
                <a:latin typeface="宋体" panose="02010600030101010101" pitchFamily="2" charset="-122"/>
                <a:ea typeface="宋体" panose="02010600030101010101" pitchFamily="2" charset="-122"/>
              </a:rPr>
              <a:t>材料，完成</a:t>
            </a:r>
            <a:r>
              <a:rPr lang="zh-CN" altLang="en-US" sz="2400" b="1" dirty="0">
                <a:latin typeface="宋体" panose="02010600030101010101" pitchFamily="2" charset="-122"/>
                <a:ea typeface="宋体" panose="02010600030101010101" pitchFamily="2" charset="-122"/>
              </a:rPr>
              <a:t>下列要求。</a:t>
            </a:r>
          </a:p>
          <a:p>
            <a:pPr>
              <a:lnSpc>
                <a:spcPct val="20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新</a:t>
            </a:r>
            <a:r>
              <a:rPr lang="zh-CN" altLang="en-US" sz="2400" b="1" dirty="0">
                <a:latin typeface="楷体" pitchFamily="49" charset="-122"/>
                <a:ea typeface="楷体" pitchFamily="49" charset="-122"/>
              </a:rPr>
              <a:t>冠肺炎疫情防控</a:t>
            </a:r>
            <a:r>
              <a:rPr lang="zh-CN" altLang="en-US" sz="2400" b="1" dirty="0" smtClean="0">
                <a:latin typeface="楷体" pitchFamily="49" charset="-122"/>
                <a:ea typeface="楷体" pitchFamily="49" charset="-122"/>
              </a:rPr>
              <a:t>期间，小刘</a:t>
            </a:r>
            <a:r>
              <a:rPr lang="zh-CN" altLang="en-US" sz="2400" b="1" dirty="0">
                <a:latin typeface="楷体" pitchFamily="49" charset="-122"/>
                <a:ea typeface="楷体" pitchFamily="49" charset="-122"/>
              </a:rPr>
              <a:t>被公司派到外省出差回来</a:t>
            </a:r>
            <a:r>
              <a:rPr lang="zh-CN" altLang="en-US" sz="2400" b="1" dirty="0" smtClean="0">
                <a:latin typeface="楷体" pitchFamily="49" charset="-122"/>
                <a:ea typeface="楷体" pitchFamily="49" charset="-122"/>
              </a:rPr>
              <a:t>后，被</a:t>
            </a:r>
            <a:r>
              <a:rPr lang="zh-CN" altLang="en-US" sz="2400" b="1" dirty="0">
                <a:latin typeface="楷体" pitchFamily="49" charset="-122"/>
                <a:ea typeface="楷体" pitchFamily="49" charset="-122"/>
              </a:rPr>
              <a:t>社区告知需隔离</a:t>
            </a:r>
            <a:r>
              <a:rPr lang="en-US" altLang="zh-CN" sz="2400" b="1" dirty="0">
                <a:latin typeface="楷体" pitchFamily="49" charset="-122"/>
                <a:ea typeface="楷体" pitchFamily="49" charset="-122"/>
              </a:rPr>
              <a:t>14</a:t>
            </a:r>
            <a:r>
              <a:rPr lang="zh-CN" altLang="en-US" sz="2400" b="1" dirty="0" smtClean="0">
                <a:latin typeface="楷体" pitchFamily="49" charset="-122"/>
                <a:ea typeface="楷体" pitchFamily="49" charset="-122"/>
              </a:rPr>
              <a:t>天，于是</a:t>
            </a:r>
            <a:r>
              <a:rPr lang="zh-CN" altLang="en-US" sz="2400" b="1" dirty="0">
                <a:latin typeface="楷体" pitchFamily="49" charset="-122"/>
                <a:ea typeface="楷体" pitchFamily="49" charset="-122"/>
              </a:rPr>
              <a:t>他向公司</a:t>
            </a:r>
            <a:r>
              <a:rPr lang="zh-CN" altLang="en-US" sz="2400" b="1" dirty="0" smtClean="0">
                <a:latin typeface="楷体" pitchFamily="49" charset="-122"/>
                <a:ea typeface="楷体" pitchFamily="49" charset="-122"/>
              </a:rPr>
              <a:t>报告，第二天</a:t>
            </a:r>
            <a:r>
              <a:rPr lang="zh-CN" altLang="en-US" sz="2400" b="1" dirty="0">
                <a:latin typeface="楷体" pitchFamily="49" charset="-122"/>
                <a:ea typeface="楷体" pitchFamily="49" charset="-122"/>
              </a:rPr>
              <a:t>公司却要求小刘</a:t>
            </a:r>
            <a:r>
              <a:rPr lang="en-US" altLang="zh-CN" sz="2400" b="1" dirty="0">
                <a:latin typeface="楷体" pitchFamily="49" charset="-122"/>
                <a:ea typeface="楷体" pitchFamily="49" charset="-122"/>
              </a:rPr>
              <a:t>3</a:t>
            </a:r>
            <a:r>
              <a:rPr lang="zh-CN" altLang="en-US" sz="2400" b="1" dirty="0">
                <a:latin typeface="楷体" pitchFamily="49" charset="-122"/>
                <a:ea typeface="楷体" pitchFamily="49" charset="-122"/>
              </a:rPr>
              <a:t>天内到岗。因需要隔离小刘没能如期到</a:t>
            </a:r>
            <a:r>
              <a:rPr lang="zh-CN" altLang="en-US" sz="2400" b="1" dirty="0" smtClean="0">
                <a:latin typeface="楷体" pitchFamily="49" charset="-122"/>
                <a:ea typeface="楷体" pitchFamily="49" charset="-122"/>
              </a:rPr>
              <a:t>岗，随后</a:t>
            </a:r>
            <a:r>
              <a:rPr lang="zh-CN" altLang="en-US" sz="2400" b="1" dirty="0">
                <a:latin typeface="楷体" pitchFamily="49" charset="-122"/>
                <a:ea typeface="楷体" pitchFamily="49" charset="-122"/>
              </a:rPr>
              <a:t>公司通知其已被</a:t>
            </a:r>
            <a:r>
              <a:rPr lang="zh-CN" altLang="en-US" sz="2400" b="1" dirty="0" smtClean="0">
                <a:latin typeface="楷体" pitchFamily="49" charset="-122"/>
                <a:ea typeface="楷体" pitchFamily="49" charset="-122"/>
              </a:rPr>
              <a:t>开除，理由</a:t>
            </a:r>
            <a:r>
              <a:rPr lang="zh-CN" altLang="en-US" sz="2400" b="1" dirty="0">
                <a:latin typeface="楷体" pitchFamily="49" charset="-122"/>
                <a:ea typeface="楷体" pitchFamily="49" charset="-122"/>
              </a:rPr>
              <a:t>是旷工</a:t>
            </a:r>
            <a:r>
              <a:rPr lang="en-US" altLang="zh-CN" sz="2400" b="1" dirty="0">
                <a:latin typeface="楷体" pitchFamily="49" charset="-122"/>
                <a:ea typeface="楷体" pitchFamily="49" charset="-122"/>
              </a:rPr>
              <a:t>3</a:t>
            </a:r>
            <a:r>
              <a:rPr lang="zh-CN" altLang="en-US" sz="2400" b="1" dirty="0">
                <a:latin typeface="楷体" pitchFamily="49" charset="-122"/>
                <a:ea typeface="楷体" pitchFamily="49" charset="-122"/>
              </a:rPr>
              <a:t>日。事件发生</a:t>
            </a:r>
            <a:r>
              <a:rPr lang="zh-CN" altLang="en-US" sz="2400" b="1" dirty="0" smtClean="0">
                <a:latin typeface="楷体" pitchFamily="49" charset="-122"/>
                <a:ea typeface="楷体" pitchFamily="49" charset="-122"/>
              </a:rPr>
              <a:t>后，小刘</a:t>
            </a:r>
            <a:r>
              <a:rPr lang="zh-CN" altLang="en-US" sz="2400" b="1" dirty="0">
                <a:latin typeface="楷体" pitchFamily="49" charset="-122"/>
                <a:ea typeface="楷体" pitchFamily="49" charset="-122"/>
              </a:rPr>
              <a:t>准备申请劳动仲裁。</a:t>
            </a:r>
          </a:p>
        </p:txBody>
      </p:sp>
    </p:spTree>
    <p:extLst>
      <p:ext uri="{BB962C8B-B14F-4D97-AF65-F5344CB8AC3E}">
        <p14:creationId xmlns:p14="http://schemas.microsoft.com/office/powerpoint/2010/main" xmlns="" val="37533977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1172722" y="2166463"/>
            <a:ext cx="8166455"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楷体" pitchFamily="49" charset="-122"/>
                <a:ea typeface="楷体" pitchFamily="49" charset="-122"/>
                <a:cs typeface="Times New Roman" panose="02020603050405020304" pitchFamily="18" charset="0"/>
              </a:rPr>
              <a:t>按照</a:t>
            </a:r>
            <a:r>
              <a:rPr lang="zh-CN" altLang="en-US" sz="2400" b="1" dirty="0">
                <a:latin typeface="楷体" pitchFamily="49" charset="-122"/>
                <a:ea typeface="楷体" pitchFamily="49" charset="-122"/>
                <a:cs typeface="Times New Roman" panose="02020603050405020304" pitchFamily="18" charset="0"/>
              </a:rPr>
              <a:t>劳动合同法相关</a:t>
            </a:r>
            <a:r>
              <a:rPr lang="zh-CN" altLang="en-US" sz="2400" b="1" dirty="0" smtClean="0">
                <a:latin typeface="楷体" pitchFamily="49" charset="-122"/>
                <a:ea typeface="楷体" pitchFamily="49" charset="-122"/>
                <a:cs typeface="Times New Roman" panose="02020603050405020304" pitchFamily="18" charset="0"/>
              </a:rPr>
              <a:t>规定，劳动者</a:t>
            </a:r>
            <a:r>
              <a:rPr lang="zh-CN" altLang="en-US" sz="2400" b="1" dirty="0">
                <a:latin typeface="楷体" pitchFamily="49" charset="-122"/>
                <a:ea typeface="楷体" pitchFamily="49" charset="-122"/>
                <a:cs typeface="Times New Roman" panose="02020603050405020304" pitchFamily="18" charset="0"/>
              </a:rPr>
              <a:t>被采取甲类传染病的预防、控制的隔离</a:t>
            </a:r>
            <a:r>
              <a:rPr lang="zh-CN" altLang="en-US" sz="2400" b="1" dirty="0" smtClean="0">
                <a:latin typeface="楷体" pitchFamily="49" charset="-122"/>
                <a:ea typeface="楷体" pitchFamily="49" charset="-122"/>
                <a:cs typeface="Times New Roman" panose="02020603050405020304" pitchFamily="18" charset="0"/>
              </a:rPr>
              <a:t>措施，用人</a:t>
            </a:r>
            <a:r>
              <a:rPr lang="zh-CN" altLang="en-US" sz="2400" b="1" dirty="0">
                <a:latin typeface="楷体" pitchFamily="49" charset="-122"/>
                <a:ea typeface="楷体" pitchFamily="49" charset="-122"/>
                <a:cs typeface="Times New Roman" panose="02020603050405020304" pitchFamily="18" charset="0"/>
              </a:rPr>
              <a:t>单位不得与员工解除劳动合同。</a:t>
            </a:r>
          </a:p>
          <a:p>
            <a:pPr>
              <a:lnSpc>
                <a:spcPct val="200000"/>
              </a:lnSpc>
            </a:pPr>
            <a:r>
              <a:rPr lang="zh-CN" altLang="en-US" sz="2400" b="1" dirty="0" smtClean="0">
                <a:latin typeface="楷体" pitchFamily="49" charset="-122"/>
                <a:ea typeface="楷体" pitchFamily="49" charset="-122"/>
                <a:cs typeface="Times New Roman" panose="02020603050405020304" pitchFamily="18" charset="0"/>
              </a:rPr>
              <a:t>    新</a:t>
            </a:r>
            <a:r>
              <a:rPr lang="zh-CN" altLang="en-US" sz="2400" b="1" dirty="0">
                <a:latin typeface="楷体" pitchFamily="49" charset="-122"/>
                <a:ea typeface="楷体" pitchFamily="49" charset="-122"/>
                <a:cs typeface="Times New Roman" panose="02020603050405020304" pitchFamily="18" charset="0"/>
              </a:rPr>
              <a:t>冠肺炎疫情发生</a:t>
            </a:r>
            <a:r>
              <a:rPr lang="zh-CN" altLang="en-US" sz="2400" b="1" dirty="0" smtClean="0">
                <a:latin typeface="楷体" pitchFamily="49" charset="-122"/>
                <a:ea typeface="楷体" pitchFamily="49" charset="-122"/>
                <a:cs typeface="Times New Roman" panose="02020603050405020304" pitchFamily="18" charset="0"/>
              </a:rPr>
              <a:t>以来，国家</a:t>
            </a:r>
            <a:r>
              <a:rPr lang="zh-CN" altLang="en-US" sz="2400" b="1" dirty="0">
                <a:latin typeface="楷体" pitchFamily="49" charset="-122"/>
                <a:ea typeface="楷体" pitchFamily="49" charset="-122"/>
                <a:cs typeface="Times New Roman" panose="02020603050405020304" pitchFamily="18" charset="0"/>
              </a:rPr>
              <a:t>依法将新冠肺炎纳入乙类</a:t>
            </a:r>
            <a:r>
              <a:rPr lang="zh-CN" altLang="en-US" sz="2400" b="1" dirty="0" smtClean="0">
                <a:latin typeface="楷体" pitchFamily="49" charset="-122"/>
                <a:ea typeface="楷体" pitchFamily="49" charset="-122"/>
                <a:cs typeface="Times New Roman" panose="02020603050405020304" pitchFamily="18" charset="0"/>
              </a:rPr>
              <a:t>传染病，并</a:t>
            </a:r>
            <a:r>
              <a:rPr lang="zh-CN" altLang="en-US" sz="2400" b="1" dirty="0">
                <a:latin typeface="楷体" pitchFamily="49" charset="-122"/>
                <a:ea typeface="楷体" pitchFamily="49" charset="-122"/>
                <a:cs typeface="Times New Roman" panose="02020603050405020304" pitchFamily="18" charset="0"/>
              </a:rPr>
              <a:t>采取甲类传染病的预防、控制措施。</a:t>
            </a:r>
          </a:p>
        </p:txBody>
      </p:sp>
      <p:pic>
        <p:nvPicPr>
          <p:cNvPr id="8" name="相关链接1.eps" descr="id:2147501730;FounderCES"/>
          <p:cNvPicPr/>
          <p:nvPr/>
        </p:nvPicPr>
        <p:blipFill>
          <a:blip r:embed="rId5"/>
          <a:stretch>
            <a:fillRect/>
          </a:stretch>
        </p:blipFill>
        <p:spPr>
          <a:xfrm>
            <a:off x="1089057" y="1402605"/>
            <a:ext cx="1598387" cy="582312"/>
          </a:xfrm>
          <a:prstGeom prst="rect">
            <a:avLst/>
          </a:prstGeom>
        </p:spPr>
      </p:pic>
    </p:spTree>
    <p:extLst>
      <p:ext uri="{BB962C8B-B14F-4D97-AF65-F5344CB8AC3E}">
        <p14:creationId xmlns:p14="http://schemas.microsoft.com/office/powerpoint/2010/main" xmlns="" val="19505327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1172722" y="2166463"/>
            <a:ext cx="8166455"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楷体" pitchFamily="49" charset="-122"/>
                <a:ea typeface="楷体" pitchFamily="49" charset="-122"/>
                <a:cs typeface="Times New Roman" panose="02020603050405020304" pitchFamily="18" charset="0"/>
              </a:rPr>
              <a:t>最高人民法院</a:t>
            </a:r>
            <a:r>
              <a:rPr lang="zh-CN" altLang="en-US" sz="2400" b="1" dirty="0">
                <a:latin typeface="楷体" pitchFamily="49" charset="-122"/>
                <a:ea typeface="楷体" pitchFamily="49" charset="-122"/>
                <a:cs typeface="Times New Roman" panose="02020603050405020304" pitchFamily="18" charset="0"/>
              </a:rPr>
              <a:t>印发的</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a:latin typeface="楷体" pitchFamily="49" charset="-122"/>
                <a:ea typeface="楷体" pitchFamily="49" charset="-122"/>
                <a:cs typeface="Times New Roman" panose="02020603050405020304" pitchFamily="18" charset="0"/>
              </a:rPr>
              <a:t>关于依法妥善审理涉新冠肺炎疫情民事案件若干问题的指导意见</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a:latin typeface="楷体" pitchFamily="49" charset="-122"/>
                <a:ea typeface="楷体" pitchFamily="49" charset="-122"/>
                <a:cs typeface="Times New Roman" panose="02020603050405020304" pitchFamily="18" charset="0"/>
              </a:rPr>
              <a:t>一</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smtClean="0">
                <a:latin typeface="楷体" pitchFamily="49" charset="-122"/>
                <a:ea typeface="楷体" pitchFamily="49" charset="-122"/>
                <a:cs typeface="Times New Roman" panose="02020603050405020304" pitchFamily="18" charset="0"/>
              </a:rPr>
              <a:t>提出，用人</a:t>
            </a:r>
            <a:r>
              <a:rPr lang="zh-CN" altLang="en-US" sz="2400" b="1" dirty="0">
                <a:latin typeface="楷体" pitchFamily="49" charset="-122"/>
                <a:ea typeface="楷体" pitchFamily="49" charset="-122"/>
                <a:cs typeface="Times New Roman" panose="02020603050405020304" pitchFamily="18" charset="0"/>
              </a:rPr>
              <a:t>单位仅以劳动者是新冠肺炎确诊患者、疑似新冠肺炎患者、无症状感染者、被依法隔离人员或者劳动者来自疫情相对严重的地区为由主张解除劳动关系</a:t>
            </a:r>
            <a:r>
              <a:rPr lang="zh-CN" altLang="en-US" sz="2400" b="1" dirty="0" smtClean="0">
                <a:latin typeface="楷体" pitchFamily="49" charset="-122"/>
                <a:ea typeface="楷体" pitchFamily="49" charset="-122"/>
                <a:cs typeface="Times New Roman" panose="02020603050405020304" pitchFamily="18" charset="0"/>
              </a:rPr>
              <a:t>的，人民法院</a:t>
            </a:r>
            <a:r>
              <a:rPr lang="zh-CN" altLang="en-US" sz="2400" b="1" dirty="0">
                <a:latin typeface="楷体" pitchFamily="49" charset="-122"/>
                <a:ea typeface="楷体" pitchFamily="49" charset="-122"/>
                <a:cs typeface="Times New Roman" panose="02020603050405020304" pitchFamily="18" charset="0"/>
              </a:rPr>
              <a:t>不予支持。</a:t>
            </a:r>
          </a:p>
        </p:txBody>
      </p:sp>
      <p:pic>
        <p:nvPicPr>
          <p:cNvPr id="9" name="相关链接2.eps" descr="id:2147501737;FounderCES"/>
          <p:cNvPicPr/>
          <p:nvPr/>
        </p:nvPicPr>
        <p:blipFill>
          <a:blip r:embed="rId5"/>
          <a:stretch>
            <a:fillRect/>
          </a:stretch>
        </p:blipFill>
        <p:spPr>
          <a:xfrm>
            <a:off x="1172722" y="1660027"/>
            <a:ext cx="1458966" cy="506436"/>
          </a:xfrm>
          <a:prstGeom prst="rect">
            <a:avLst/>
          </a:prstGeom>
        </p:spPr>
      </p:pic>
    </p:spTree>
    <p:extLst>
      <p:ext uri="{BB962C8B-B14F-4D97-AF65-F5344CB8AC3E}">
        <p14:creationId xmlns:p14="http://schemas.microsoft.com/office/powerpoint/2010/main" xmlns="" val="6932374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2006510" y="3617975"/>
            <a:ext cx="2946814" cy="646331"/>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维护公平正义。</a:t>
            </a:r>
          </a:p>
        </p:txBody>
      </p:sp>
      <p:sp>
        <p:nvSpPr>
          <p:cNvPr id="10" name="文本框 99"/>
          <p:cNvSpPr txBox="1">
            <a:spLocks noChangeArrowheads="1"/>
          </p:cNvSpPr>
          <p:nvPr/>
        </p:nvSpPr>
        <p:spPr bwMode="auto">
          <a:xfrm>
            <a:off x="2006510" y="2161171"/>
            <a:ext cx="766938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itchFamily="2" charset="-122"/>
                <a:ea typeface="宋体" pitchFamily="2" charset="-122"/>
                <a:cs typeface="Times New Roman" panose="02020603050405020304" pitchFamily="18" charset="0"/>
              </a:rPr>
              <a:t>从以上材料</a:t>
            </a:r>
            <a:r>
              <a:rPr lang="zh-CN" altLang="en-US" sz="2400" b="1" dirty="0" smtClean="0">
                <a:latin typeface="宋体" pitchFamily="2" charset="-122"/>
                <a:ea typeface="宋体" pitchFamily="2" charset="-122"/>
                <a:cs typeface="Times New Roman" panose="02020603050405020304" pitchFamily="18" charset="0"/>
              </a:rPr>
              <a:t>中，我们</a:t>
            </a:r>
            <a:r>
              <a:rPr lang="zh-CN" altLang="en-US" sz="2400" b="1" dirty="0">
                <a:latin typeface="宋体" pitchFamily="2" charset="-122"/>
                <a:ea typeface="宋体" pitchFamily="2" charset="-122"/>
                <a:cs typeface="Times New Roman" panose="02020603050405020304" pitchFamily="18" charset="0"/>
              </a:rPr>
              <a:t>体会到法治的价值追求是什么</a:t>
            </a:r>
            <a:r>
              <a:rPr lang="zh-CN" altLang="en-US" sz="2400" b="1" dirty="0" smtClean="0">
                <a:latin typeface="宋体" pitchFamily="2" charset="-122"/>
                <a:ea typeface="宋体" pitchFamily="2" charset="-122"/>
                <a:cs typeface="Times New Roman" panose="02020603050405020304" pitchFamily="18" charset="0"/>
              </a:rPr>
              <a:t>。</a:t>
            </a:r>
            <a:endParaRPr lang="zh-CN" altLang="en-US" sz="2400" b="1" dirty="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203312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636515" y="1539200"/>
            <a:ext cx="8667211" cy="433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5.[</a:t>
            </a:r>
            <a:r>
              <a:rPr lang="en-US" altLang="zh-CN" sz="2400" b="1" dirty="0">
                <a:latin typeface="宋体" panose="02010600030101010101" pitchFamily="2" charset="-122"/>
                <a:ea typeface="宋体" panose="02010600030101010101" pitchFamily="2" charset="-122"/>
              </a:rPr>
              <a:t>2017•</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26</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5</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探究权利保护。</a:t>
            </a:r>
          </a:p>
          <a:p>
            <a:pPr>
              <a:lnSpc>
                <a:spcPct val="200000"/>
              </a:lnSpc>
            </a:pPr>
            <a:r>
              <a:rPr lang="zh-CN" altLang="en-US" sz="2400" b="1" dirty="0">
                <a:latin typeface="宋体" panose="02010600030101010101" pitchFamily="2" charset="-122"/>
                <a:ea typeface="宋体" panose="02010600030101010101" pitchFamily="2" charset="-122"/>
              </a:rPr>
              <a:t>材料一　</a:t>
            </a:r>
            <a:r>
              <a:rPr lang="zh-CN" altLang="en-US" sz="2400" b="1" dirty="0">
                <a:latin typeface="楷体" pitchFamily="49" charset="-122"/>
                <a:ea typeface="楷体" pitchFamily="49" charset="-122"/>
              </a:rPr>
              <a:t>公民个人信息</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包括姓名、家庭住址、联络方式、身份证号及各类账号密码等</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，是</a:t>
            </a:r>
            <a:r>
              <a:rPr lang="zh-CN" altLang="en-US" sz="2400" b="1" dirty="0">
                <a:latin typeface="楷体" pitchFamily="49" charset="-122"/>
                <a:ea typeface="楷体" pitchFamily="49" charset="-122"/>
              </a:rPr>
              <a:t>公民在现代信息社会中的重要民事权利。</a:t>
            </a:r>
            <a:r>
              <a:rPr lang="zh-CN" altLang="en-US" sz="2400" b="1" dirty="0" smtClean="0">
                <a:latin typeface="楷体" pitchFamily="49" charset="-122"/>
                <a:ea typeface="楷体" pitchFamily="49" charset="-122"/>
              </a:rPr>
              <a:t>近年来，泄露</a:t>
            </a:r>
            <a:r>
              <a:rPr lang="zh-CN" altLang="en-US" sz="2400" b="1" dirty="0">
                <a:latin typeface="楷体" pitchFamily="49" charset="-122"/>
                <a:ea typeface="楷体" pitchFamily="49" charset="-122"/>
              </a:rPr>
              <a:t>、盗取、贩卖、滥用公民个人信息的事件频</a:t>
            </a:r>
            <a:r>
              <a:rPr lang="zh-CN" altLang="en-US" sz="2400" b="1" dirty="0" smtClean="0">
                <a:latin typeface="楷体" pitchFamily="49" charset="-122"/>
                <a:ea typeface="楷体" pitchFamily="49" charset="-122"/>
              </a:rPr>
              <a:t>发，给</a:t>
            </a:r>
            <a:r>
              <a:rPr lang="zh-CN" altLang="en-US" sz="2400" b="1" dirty="0">
                <a:latin typeface="楷体" pitchFamily="49" charset="-122"/>
                <a:ea typeface="楷体" pitchFamily="49" charset="-122"/>
              </a:rPr>
              <a:t>公民个人生活和社会带来严重</a:t>
            </a:r>
            <a:r>
              <a:rPr lang="zh-CN" altLang="en-US" sz="2400" b="1" dirty="0" smtClean="0">
                <a:latin typeface="楷体" pitchFamily="49" charset="-122"/>
                <a:ea typeface="楷体" pitchFamily="49" charset="-122"/>
              </a:rPr>
              <a:t>危害，加强</a:t>
            </a:r>
            <a:r>
              <a:rPr lang="zh-CN" altLang="en-US" sz="2400" b="1" dirty="0">
                <a:latin typeface="楷体" pitchFamily="49" charset="-122"/>
                <a:ea typeface="楷体" pitchFamily="49" charset="-122"/>
              </a:rPr>
              <a:t>个人信息保护已刻不容缓</a:t>
            </a:r>
            <a:r>
              <a:rPr lang="zh-CN" altLang="en-US"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049483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313130" y="1539200"/>
            <a:ext cx="9169016"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smtClean="0">
                <a:latin typeface="宋体" panose="02010600030101010101" pitchFamily="2" charset="-122"/>
                <a:ea typeface="宋体" panose="02010600030101010101" pitchFamily="2" charset="-122"/>
              </a:rPr>
              <a:t>材料</a:t>
            </a:r>
            <a:r>
              <a:rPr lang="zh-CN" altLang="en-US" sz="2400" b="1" dirty="0">
                <a:latin typeface="宋体" panose="02010600030101010101" pitchFamily="2" charset="-122"/>
                <a:ea typeface="宋体" panose="02010600030101010101" pitchFamily="2" charset="-122"/>
              </a:rPr>
              <a:t>二　</a:t>
            </a:r>
            <a:r>
              <a:rPr lang="en-US" altLang="zh-CN" sz="2400" b="1" dirty="0">
                <a:latin typeface="楷体" pitchFamily="49" charset="-122"/>
                <a:ea typeface="楷体" pitchFamily="49" charset="-122"/>
              </a:rPr>
              <a:t>2012</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12</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28</a:t>
            </a:r>
            <a:r>
              <a:rPr lang="zh-CN" altLang="en-US" sz="2400" b="1" dirty="0" smtClean="0">
                <a:latin typeface="楷体" pitchFamily="49" charset="-122"/>
                <a:ea typeface="楷体" pitchFamily="49" charset="-122"/>
              </a:rPr>
              <a:t>日，全国人大常委会</a:t>
            </a:r>
            <a:r>
              <a:rPr lang="zh-CN" altLang="en-US" sz="2400" b="1" dirty="0">
                <a:latin typeface="楷体" pitchFamily="49" charset="-122"/>
                <a:ea typeface="楷体" pitchFamily="49" charset="-122"/>
              </a:rPr>
              <a:t>颁布</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关于加强网络信息保护的决定</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，将</a:t>
            </a:r>
            <a:r>
              <a:rPr lang="zh-CN" altLang="en-US" sz="2400" b="1" dirty="0">
                <a:latin typeface="楷体" pitchFamily="49" charset="-122"/>
                <a:ea typeface="楷体" pitchFamily="49" charset="-122"/>
              </a:rPr>
              <a:t>公民个人电子信息保护纳入法律</a:t>
            </a:r>
            <a:r>
              <a:rPr lang="zh-CN" altLang="en-US" sz="2400" b="1" dirty="0" smtClean="0">
                <a:latin typeface="楷体" pitchFamily="49" charset="-122"/>
                <a:ea typeface="楷体" pitchFamily="49" charset="-122"/>
              </a:rPr>
              <a:t>层面；</a:t>
            </a:r>
            <a:r>
              <a:rPr lang="en-US" altLang="zh-CN" sz="2400" b="1" dirty="0" smtClean="0">
                <a:latin typeface="楷体" pitchFamily="49" charset="-122"/>
                <a:ea typeface="楷体" pitchFamily="49" charset="-122"/>
              </a:rPr>
              <a:t>2015</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11</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日起施行的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中华人民共和国刑法修正案</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九</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中专门新设了“侵犯公民个人信息罪</a:t>
            </a:r>
            <a:r>
              <a:rPr lang="zh-CN" altLang="en-US" sz="2400" b="1" dirty="0" smtClean="0">
                <a:latin typeface="楷体" pitchFamily="49" charset="-122"/>
                <a:ea typeface="楷体" pitchFamily="49" charset="-122"/>
              </a:rPr>
              <a:t>”；</a:t>
            </a:r>
            <a:r>
              <a:rPr lang="en-US" altLang="zh-CN" sz="2400" b="1" dirty="0" smtClean="0">
                <a:latin typeface="楷体" pitchFamily="49" charset="-122"/>
                <a:ea typeface="楷体" pitchFamily="49" charset="-122"/>
              </a:rPr>
              <a:t>2017</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10</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日起施行的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中华人民共和国民法总则</a:t>
            </a:r>
            <a:r>
              <a:rPr lang="en-US" altLang="zh-CN" sz="2400" b="1" dirty="0">
                <a:latin typeface="楷体" pitchFamily="49" charset="-122"/>
                <a:ea typeface="楷体" pitchFamily="49" charset="-122"/>
              </a:rPr>
              <a:t>》</a:t>
            </a:r>
            <a:r>
              <a:rPr lang="zh-CN" altLang="en-US" sz="2400" b="1" dirty="0" smtClean="0">
                <a:latin typeface="楷体" pitchFamily="49" charset="-122"/>
                <a:ea typeface="楷体" pitchFamily="49" charset="-122"/>
              </a:rPr>
              <a:t>规定，任何</a:t>
            </a:r>
            <a:r>
              <a:rPr lang="zh-CN" altLang="en-US" sz="2400" b="1" dirty="0">
                <a:latin typeface="楷体" pitchFamily="49" charset="-122"/>
                <a:ea typeface="楷体" pitchFamily="49" charset="-122"/>
              </a:rPr>
              <a:t>组织和个人应当依法取得并确保信息</a:t>
            </a:r>
            <a:r>
              <a:rPr lang="zh-CN" altLang="en-US" sz="2400" b="1" dirty="0" smtClean="0">
                <a:latin typeface="楷体" pitchFamily="49" charset="-122"/>
                <a:ea typeface="楷体" pitchFamily="49" charset="-122"/>
              </a:rPr>
              <a:t>安全，不得</a:t>
            </a:r>
            <a:r>
              <a:rPr lang="zh-CN" altLang="en-US" sz="2400" b="1" dirty="0">
                <a:latin typeface="楷体" pitchFamily="49" charset="-122"/>
                <a:ea typeface="楷体" pitchFamily="49" charset="-122"/>
              </a:rPr>
              <a:t>非法买卖、提供或者公开他人个人信息。</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58408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502701" y="1539200"/>
            <a:ext cx="8578001"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a:latin typeface="宋体" panose="02010600030101010101" pitchFamily="2" charset="-122"/>
                <a:ea typeface="宋体" panose="02010600030101010101" pitchFamily="2" charset="-122"/>
              </a:rPr>
              <a:t>材料三　</a:t>
            </a:r>
            <a:r>
              <a:rPr lang="zh-CN" altLang="en-US" sz="2400" b="1" dirty="0">
                <a:latin typeface="楷体" pitchFamily="49" charset="-122"/>
                <a:ea typeface="楷体" pitchFamily="49" charset="-122"/>
              </a:rPr>
              <a:t>韩某利用工作</a:t>
            </a:r>
            <a:r>
              <a:rPr lang="zh-CN" altLang="en-US" sz="2400" b="1" dirty="0" smtClean="0">
                <a:latin typeface="楷体" pitchFamily="49" charset="-122"/>
                <a:ea typeface="楷体" pitchFamily="49" charset="-122"/>
              </a:rPr>
              <a:t>便利，在</a:t>
            </a:r>
            <a:r>
              <a:rPr lang="zh-CN" altLang="en-US" sz="2400" b="1" dirty="0">
                <a:latin typeface="楷体" pitchFamily="49" charset="-122"/>
                <a:ea typeface="楷体" pitchFamily="49" charset="-122"/>
              </a:rPr>
              <a:t>两年多时间</a:t>
            </a:r>
            <a:r>
              <a:rPr lang="zh-CN" altLang="en-US" sz="2400" b="1" dirty="0" smtClean="0">
                <a:latin typeface="楷体" pitchFamily="49" charset="-122"/>
                <a:ea typeface="楷体" pitchFamily="49" charset="-122"/>
              </a:rPr>
              <a:t>里，窃取</a:t>
            </a:r>
            <a:r>
              <a:rPr lang="zh-CN" altLang="en-US" sz="2400" b="1" dirty="0">
                <a:latin typeface="楷体" pitchFamily="49" charset="-122"/>
                <a:ea typeface="楷体" pitchFamily="49" charset="-122"/>
              </a:rPr>
              <a:t>上海疾控中心的全市新生婴儿信息共计</a:t>
            </a:r>
            <a:r>
              <a:rPr lang="en-US" altLang="zh-CN" sz="2400" b="1" dirty="0">
                <a:latin typeface="楷体" pitchFamily="49" charset="-122"/>
                <a:ea typeface="楷体" pitchFamily="49" charset="-122"/>
              </a:rPr>
              <a:t>20</a:t>
            </a:r>
            <a:r>
              <a:rPr lang="zh-CN" altLang="en-US" sz="2400" b="1" dirty="0">
                <a:latin typeface="楷体" pitchFamily="49" charset="-122"/>
                <a:ea typeface="楷体" pitchFamily="49" charset="-122"/>
              </a:rPr>
              <a:t>万余</a:t>
            </a:r>
            <a:r>
              <a:rPr lang="zh-CN" altLang="en-US" sz="2400" b="1" dirty="0" smtClean="0">
                <a:latin typeface="楷体" pitchFamily="49" charset="-122"/>
                <a:ea typeface="楷体" pitchFamily="49" charset="-122"/>
              </a:rPr>
              <a:t>条，然后</a:t>
            </a:r>
            <a:r>
              <a:rPr lang="zh-CN" altLang="en-US" sz="2400" b="1" dirty="0">
                <a:latin typeface="楷体" pitchFamily="49" charset="-122"/>
                <a:ea typeface="楷体" pitchFamily="49" charset="-122"/>
              </a:rPr>
              <a:t>通过张某之手层层转卖非法牟利。</a:t>
            </a:r>
            <a:r>
              <a:rPr lang="en-US" altLang="zh-CN" sz="2400" b="1" dirty="0">
                <a:latin typeface="楷体" pitchFamily="49" charset="-122"/>
                <a:ea typeface="楷体" pitchFamily="49" charset="-122"/>
              </a:rPr>
              <a:t>2017</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2</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9</a:t>
            </a:r>
            <a:r>
              <a:rPr lang="zh-CN" altLang="en-US" sz="2400" b="1" dirty="0" smtClean="0">
                <a:latin typeface="楷体" pitchFamily="49" charset="-122"/>
                <a:ea typeface="楷体" pitchFamily="49" charset="-122"/>
              </a:rPr>
              <a:t>日，上海市</a:t>
            </a:r>
            <a:r>
              <a:rPr lang="zh-CN" altLang="en-US" sz="2400" b="1" dirty="0">
                <a:latin typeface="楷体" pitchFamily="49" charset="-122"/>
                <a:ea typeface="楷体" pitchFamily="49" charset="-122"/>
              </a:rPr>
              <a:t>浦东新区人民法院对这起侵犯公民个人信息案作出一审</a:t>
            </a:r>
            <a:r>
              <a:rPr lang="zh-CN" altLang="en-US" sz="2400" b="1" dirty="0" smtClean="0">
                <a:latin typeface="楷体" pitchFamily="49" charset="-122"/>
                <a:ea typeface="楷体" pitchFamily="49" charset="-122"/>
              </a:rPr>
              <a:t>判决，对</a:t>
            </a:r>
            <a:r>
              <a:rPr lang="zh-CN" altLang="en-US" sz="2400" b="1" dirty="0">
                <a:latin typeface="楷体" pitchFamily="49" charset="-122"/>
                <a:ea typeface="楷体" pitchFamily="49" charset="-122"/>
              </a:rPr>
              <a:t>参与窃取、出售、收买信息的韩某、张某、范某等</a:t>
            </a:r>
            <a:r>
              <a:rPr lang="en-US" altLang="zh-CN" sz="2400" b="1" dirty="0">
                <a:latin typeface="楷体" pitchFamily="49" charset="-122"/>
                <a:ea typeface="楷体" pitchFamily="49" charset="-122"/>
              </a:rPr>
              <a:t>8</a:t>
            </a:r>
            <a:r>
              <a:rPr lang="zh-CN" altLang="en-US" sz="2400" b="1" dirty="0">
                <a:latin typeface="楷体" pitchFamily="49" charset="-122"/>
                <a:ea typeface="楷体" pitchFamily="49" charset="-122"/>
              </a:rPr>
              <a:t>名</a:t>
            </a:r>
            <a:r>
              <a:rPr lang="zh-CN" altLang="en-US" sz="2400" b="1" dirty="0" smtClean="0">
                <a:latin typeface="楷体" pitchFamily="49" charset="-122"/>
                <a:ea typeface="楷体" pitchFamily="49" charset="-122"/>
              </a:rPr>
              <a:t>被告人，分别</a:t>
            </a:r>
            <a:r>
              <a:rPr lang="zh-CN" altLang="en-US" sz="2400" b="1" dirty="0">
                <a:latin typeface="楷体" pitchFamily="49" charset="-122"/>
                <a:ea typeface="楷体" pitchFamily="49" charset="-122"/>
              </a:rPr>
              <a:t>判处刑期不等的</a:t>
            </a:r>
            <a:r>
              <a:rPr lang="zh-CN" altLang="en-US" sz="2400" b="1" dirty="0" smtClean="0">
                <a:latin typeface="楷体" pitchFamily="49" charset="-122"/>
                <a:ea typeface="楷体" pitchFamily="49" charset="-122"/>
              </a:rPr>
              <a:t>有期徒刑，并</a:t>
            </a:r>
            <a:r>
              <a:rPr lang="zh-CN" altLang="en-US" sz="2400" b="1" dirty="0">
                <a:latin typeface="楷体" pitchFamily="49" charset="-122"/>
                <a:ea typeface="楷体" pitchFamily="49" charset="-122"/>
              </a:rPr>
              <a:t>处罚金。</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45695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96450" y="1751408"/>
            <a:ext cx="996447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rPr>
              <a:t>    （</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）要</a:t>
            </a:r>
            <a:r>
              <a:rPr lang="zh-CN" altLang="en-US" sz="2400" b="1" dirty="0">
                <a:latin typeface="宋体" pitchFamily="2" charset="-122"/>
                <a:ea typeface="宋体" pitchFamily="2" charset="-122"/>
              </a:rPr>
              <a:t>对贩卖个人信息的人进行道德</a:t>
            </a:r>
            <a:r>
              <a:rPr lang="zh-CN" altLang="en-US" sz="2400" b="1" dirty="0" smtClean="0">
                <a:latin typeface="宋体" pitchFamily="2" charset="-122"/>
                <a:ea typeface="宋体" pitchFamily="2" charset="-122"/>
              </a:rPr>
              <a:t>谴责，应</a:t>
            </a:r>
            <a:r>
              <a:rPr lang="zh-CN" altLang="en-US" sz="2400" b="1" dirty="0">
                <a:latin typeface="宋体" pitchFamily="2" charset="-122"/>
                <a:ea typeface="宋体" pitchFamily="2" charset="-122"/>
              </a:rPr>
              <a:t>谴责他们</a:t>
            </a:r>
            <a:r>
              <a:rPr lang="zh-CN" altLang="en-US" sz="2400" b="1" dirty="0" smtClean="0">
                <a:latin typeface="宋体" pitchFamily="2" charset="-122"/>
                <a:ea typeface="宋体" pitchFamily="2" charset="-122"/>
              </a:rPr>
              <a:t>什么？</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a:t>
            </a:r>
            <a:r>
              <a:rPr lang="zh-CN" altLang="en-US" sz="2400" b="1" dirty="0">
                <a:latin typeface="宋体" pitchFamily="2" charset="-122"/>
                <a:ea typeface="宋体" pitchFamily="2" charset="-122"/>
              </a:rPr>
              <a:t>分</a:t>
            </a:r>
            <a:r>
              <a:rPr lang="en-US" altLang="zh-CN" sz="2400" b="1" dirty="0" smtClean="0">
                <a:latin typeface="宋体" pitchFamily="2" charset="-122"/>
                <a:ea typeface="宋体" pitchFamily="2" charset="-122"/>
              </a:rPr>
              <a:t>)   </a:t>
            </a:r>
            <a:endParaRPr lang="zh-CN" altLang="en-US"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矩形 6"/>
          <p:cNvSpPr/>
          <p:nvPr/>
        </p:nvSpPr>
        <p:spPr>
          <a:xfrm>
            <a:off x="854561" y="2297042"/>
            <a:ext cx="10053686" cy="646331"/>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见利忘义；损人利己；缺乏</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责任感和</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正义感；丧失良知；践踏</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规则等。</a:t>
            </a:r>
          </a:p>
        </p:txBody>
      </p:sp>
      <p:sp>
        <p:nvSpPr>
          <p:cNvPr id="8" name="文本框 99"/>
          <p:cNvSpPr txBox="1">
            <a:spLocks noChangeArrowheads="1"/>
          </p:cNvSpPr>
          <p:nvPr/>
        </p:nvSpPr>
        <p:spPr bwMode="auto">
          <a:xfrm>
            <a:off x="854561" y="3897480"/>
            <a:ext cx="959004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rPr>
              <a:t>    （</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）对</a:t>
            </a:r>
            <a:r>
              <a:rPr lang="zh-CN" altLang="en-US" sz="2400" b="1" dirty="0">
                <a:latin typeface="宋体" pitchFamily="2" charset="-122"/>
                <a:ea typeface="宋体" pitchFamily="2" charset="-122"/>
              </a:rPr>
              <a:t>韩某等人的审判体现了公正的</a:t>
            </a:r>
            <a:r>
              <a:rPr lang="zh-CN" altLang="en-US" sz="2400" b="1" dirty="0" smtClean="0">
                <a:latin typeface="宋体" pitchFamily="2" charset="-122"/>
                <a:ea typeface="宋体" pitchFamily="2" charset="-122"/>
              </a:rPr>
              <a:t>要求，请</a:t>
            </a:r>
            <a:r>
              <a:rPr lang="zh-CN" altLang="en-US" sz="2400" b="1" dirty="0">
                <a:latin typeface="宋体" pitchFamily="2" charset="-122"/>
                <a:ea typeface="宋体" pitchFamily="2" charset="-122"/>
              </a:rPr>
              <a:t>简要说明。</a:t>
            </a:r>
            <a:r>
              <a:rPr lang="en-US" altLang="zh-CN" sz="2400" b="1" dirty="0">
                <a:latin typeface="宋体" pitchFamily="2" charset="-122"/>
                <a:ea typeface="宋体" pitchFamily="2" charset="-122"/>
              </a:rPr>
              <a:t>(3</a:t>
            </a:r>
            <a:r>
              <a:rPr lang="zh-CN" altLang="en-US" sz="2400" b="1" dirty="0">
                <a:latin typeface="宋体" pitchFamily="2" charset="-122"/>
                <a:ea typeface="宋体" pitchFamily="2" charset="-122"/>
              </a:rPr>
              <a:t>分</a:t>
            </a:r>
            <a:r>
              <a:rPr lang="en-US"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p:txBody>
      </p:sp>
      <p:sp>
        <p:nvSpPr>
          <p:cNvPr id="9" name="矩形 8"/>
          <p:cNvSpPr/>
          <p:nvPr/>
        </p:nvSpPr>
        <p:spPr>
          <a:xfrm>
            <a:off x="1045993" y="4427181"/>
            <a:ext cx="10060621"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犯罪</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分子依法受到</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制裁，体现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了公正</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要求；公民</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权利依法得到</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保护，体现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了公正</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要求；维护</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了社会</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秩序，体现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了公正要求</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3177026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03245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a:graphicFrameLocks noGrp="1"/>
          </p:cNvGraphicFramePr>
          <p:nvPr>
            <p:extLst>
              <p:ext uri="{D42A27DB-BD31-4B8C-83A1-F6EECF244321}">
                <p14:modId xmlns:p14="http://schemas.microsoft.com/office/powerpoint/2010/main" xmlns="" val="3764818733"/>
              </p:ext>
            </p:extLst>
          </p:nvPr>
        </p:nvGraphicFramePr>
        <p:xfrm>
          <a:off x="936192" y="2185639"/>
          <a:ext cx="10201752" cy="4030129"/>
        </p:xfrm>
        <a:graphic>
          <a:graphicData uri="http://schemas.openxmlformats.org/drawingml/2006/table">
            <a:tbl>
              <a:tblPr firstRow="1" firstCol="1" bandRow="1"/>
              <a:tblGrid>
                <a:gridCol w="1572832"/>
                <a:gridCol w="1299196"/>
                <a:gridCol w="2074503"/>
                <a:gridCol w="2235365"/>
                <a:gridCol w="1429497"/>
                <a:gridCol w="1590359"/>
              </a:tblGrid>
              <a:tr h="825190">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8099">
                <a:tc rowSpan="3">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自由平等</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2019</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4，2</a:t>
                      </a:r>
                      <a:r>
                        <a:rPr lang="zh-CN" sz="2400" dirty="0">
                          <a:solidFill>
                            <a:srgbClr val="000000"/>
                          </a:solidFill>
                          <a:effectLst/>
                          <a:latin typeface="宋体" pitchFamily="2" charset="-122"/>
                          <a:ea typeface="宋体" pitchFamily="2" charset="-122"/>
                          <a:cs typeface="Times New Roman"/>
                        </a:rPr>
                        <a:t>分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法律</a:t>
                      </a:r>
                      <a:r>
                        <a:rPr lang="zh-CN" sz="2400" dirty="0" smtClean="0">
                          <a:solidFill>
                            <a:srgbClr val="000000"/>
                          </a:solidFill>
                          <a:effectLst/>
                          <a:latin typeface="宋体" pitchFamily="2" charset="-122"/>
                          <a:ea typeface="宋体" pitchFamily="2" charset="-122"/>
                          <a:cs typeface="Times New Roman"/>
                        </a:rPr>
                        <a:t>建设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法律</a:t>
                      </a:r>
                      <a:endParaRPr lang="zh-CN" sz="2400" dirty="0">
                        <a:solidFill>
                          <a:srgbClr val="000000"/>
                        </a:solidFill>
                        <a:effectLst/>
                        <a:latin typeface="宋体" pitchFamily="2" charset="-122"/>
                        <a:ea typeface="宋体" pitchFamily="2" charset="-122"/>
                        <a:cs typeface="Times New Roman"/>
                      </a:endParaRP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面前人人平等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理解类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4476">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2018</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平等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观点类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2364">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2016</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平等待人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271957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283504" y="1373431"/>
            <a:ext cx="9220946" cy="50372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6.[</a:t>
            </a:r>
            <a:r>
              <a:rPr lang="en-US" altLang="zh-CN" sz="2400" b="1" dirty="0">
                <a:latin typeface="宋体" panose="02010600030101010101" pitchFamily="2" charset="-122"/>
                <a:ea typeface="宋体" panose="02010600030101010101" pitchFamily="2" charset="-122"/>
              </a:rPr>
              <a:t>2015•</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26</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8</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解析公正事件。</a:t>
            </a:r>
          </a:p>
          <a:p>
            <a:pPr>
              <a:lnSpc>
                <a:spcPct val="150000"/>
              </a:lnSpc>
            </a:pP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事件</a:t>
            </a:r>
            <a:r>
              <a:rPr lang="zh-CN" altLang="en-US" sz="2400" b="1" dirty="0" smtClean="0">
                <a:latin typeface="宋体" panose="02010600030101010101" pitchFamily="2" charset="-122"/>
                <a:ea typeface="宋体" panose="02010600030101010101" pitchFamily="2" charset="-122"/>
              </a:rPr>
              <a:t>一：新政</a:t>
            </a:r>
            <a:r>
              <a:rPr lang="zh-CN" altLang="en-US" sz="2400" b="1" dirty="0">
                <a:latin typeface="宋体" panose="02010600030101010101" pitchFamily="2" charset="-122"/>
                <a:ea typeface="宋体" panose="02010600030101010101" pitchFamily="2" charset="-122"/>
              </a:rPr>
              <a:t>出台</a:t>
            </a:r>
            <a:r>
              <a:rPr lang="en-US" altLang="zh-CN" sz="2400" b="1" dirty="0">
                <a:latin typeface="宋体" panose="02010600030101010101" pitchFamily="2" charset="-122"/>
                <a:ea typeface="宋体" panose="02010600030101010101" pitchFamily="2" charset="-122"/>
              </a:rPr>
              <a:t>】</a:t>
            </a:r>
          </a:p>
          <a:p>
            <a:pPr>
              <a:lnSpc>
                <a:spcPts val="3200"/>
              </a:lnSpc>
            </a:pPr>
            <a:r>
              <a:rPr lang="en-US" altLang="zh-CN" sz="2400" b="1" dirty="0" smtClean="0">
                <a:latin typeface="楷体" pitchFamily="49" charset="-122"/>
                <a:ea typeface="楷体" pitchFamily="49" charset="-122"/>
              </a:rPr>
              <a:t>    2014</a:t>
            </a:r>
            <a:r>
              <a:rPr lang="zh-CN" altLang="en-US" sz="2400" b="1" dirty="0">
                <a:latin typeface="楷体" pitchFamily="49" charset="-122"/>
                <a:ea typeface="楷体" pitchFamily="49" charset="-122"/>
              </a:rPr>
              <a:t>年国务院印发的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关于深化考试招生制度改革的实施意见</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明确</a:t>
            </a:r>
            <a:r>
              <a:rPr lang="zh-CN" altLang="en-US" sz="2400" b="1" dirty="0" smtClean="0">
                <a:latin typeface="楷体" pitchFamily="49" charset="-122"/>
                <a:ea typeface="楷体" pitchFamily="49" charset="-122"/>
              </a:rPr>
              <a:t>指出：进一步</a:t>
            </a:r>
            <a:r>
              <a:rPr lang="zh-CN" altLang="en-US" sz="2400" b="1" dirty="0">
                <a:latin typeface="楷体" pitchFamily="49" charset="-122"/>
                <a:ea typeface="楷体" pitchFamily="49" charset="-122"/>
              </a:rPr>
              <a:t>提高中西部地区学生高考</a:t>
            </a:r>
            <a:r>
              <a:rPr lang="zh-CN" altLang="en-US" sz="2400" b="1" dirty="0" smtClean="0">
                <a:latin typeface="楷体" pitchFamily="49" charset="-122"/>
                <a:ea typeface="楷体" pitchFamily="49" charset="-122"/>
              </a:rPr>
              <a:t>录取率，增加</a:t>
            </a:r>
            <a:r>
              <a:rPr lang="zh-CN" altLang="en-US" sz="2400" b="1" dirty="0">
                <a:latin typeface="楷体" pitchFamily="49" charset="-122"/>
                <a:ea typeface="楷体" pitchFamily="49" charset="-122"/>
              </a:rPr>
              <a:t>农村学生上重点大学人数。小华看到报道后认为这一政策是公平的。</a:t>
            </a:r>
          </a:p>
          <a:p>
            <a:pPr>
              <a:lnSpc>
                <a:spcPct val="150000"/>
              </a:lnSpc>
            </a:pP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事件</a:t>
            </a:r>
            <a:r>
              <a:rPr lang="zh-CN" altLang="en-US" sz="2400" b="1" dirty="0" smtClean="0">
                <a:latin typeface="宋体" panose="02010600030101010101" pitchFamily="2" charset="-122"/>
                <a:ea typeface="宋体" panose="02010600030101010101" pitchFamily="2" charset="-122"/>
              </a:rPr>
              <a:t>二：应聘</a:t>
            </a:r>
            <a:r>
              <a:rPr lang="zh-CN" altLang="en-US" sz="2400" b="1" dirty="0">
                <a:latin typeface="宋体" panose="02010600030101010101" pitchFamily="2" charset="-122"/>
                <a:ea typeface="宋体" panose="02010600030101010101" pitchFamily="2" charset="-122"/>
              </a:rPr>
              <a:t>维权</a:t>
            </a:r>
            <a:r>
              <a:rPr lang="en-US" altLang="zh-CN" sz="2400" b="1" dirty="0">
                <a:latin typeface="宋体" panose="02010600030101010101" pitchFamily="2" charset="-122"/>
                <a:ea typeface="宋体" panose="02010600030101010101" pitchFamily="2" charset="-122"/>
              </a:rPr>
              <a:t>】</a:t>
            </a:r>
          </a:p>
          <a:p>
            <a:pPr>
              <a:lnSpc>
                <a:spcPts val="3200"/>
              </a:lnSpc>
            </a:pPr>
            <a:r>
              <a:rPr lang="zh-CN" altLang="en-US" sz="2400" b="1" dirty="0" smtClean="0">
                <a:latin typeface="宋体" panose="02010600030101010101" pitchFamily="2" charset="-122"/>
                <a:ea typeface="宋体" panose="02010600030101010101" pitchFamily="2" charset="-122"/>
              </a:rPr>
              <a:t>    </a:t>
            </a:r>
            <a:r>
              <a:rPr lang="zh-CN" altLang="en-US" sz="2400" b="1" dirty="0">
                <a:latin typeface="楷体" pitchFamily="49" charset="-122"/>
                <a:ea typeface="楷体" pitchFamily="49" charset="-122"/>
              </a:rPr>
              <a:t>小华的表姐大学毕业后应聘多家单位都被告知</a:t>
            </a:r>
            <a:r>
              <a:rPr lang="zh-CN" altLang="en-US" sz="2400" b="1" dirty="0" smtClean="0">
                <a:latin typeface="楷体" pitchFamily="49" charset="-122"/>
                <a:ea typeface="楷体" pitchFamily="49" charset="-122"/>
              </a:rPr>
              <a:t>“限招男性”，她</a:t>
            </a:r>
            <a:r>
              <a:rPr lang="zh-CN" altLang="en-US" sz="2400" b="1" dirty="0">
                <a:latin typeface="楷体" pitchFamily="49" charset="-122"/>
                <a:ea typeface="楷体" pitchFamily="49" charset="-122"/>
              </a:rPr>
              <a:t>将这些单位告上法庭。法院经审理认定被告侵犯了原告的平等就业</a:t>
            </a:r>
            <a:r>
              <a:rPr lang="zh-CN" altLang="en-US" sz="2400" b="1" dirty="0" smtClean="0">
                <a:latin typeface="楷体" pitchFamily="49" charset="-122"/>
                <a:ea typeface="楷体" pitchFamily="49" charset="-122"/>
              </a:rPr>
              <a:t>权，小华</a:t>
            </a:r>
            <a:r>
              <a:rPr lang="zh-CN" altLang="en-US" sz="2400" b="1" dirty="0">
                <a:latin typeface="楷体" pitchFamily="49" charset="-122"/>
                <a:ea typeface="楷体" pitchFamily="49" charset="-122"/>
              </a:rPr>
              <a:t>的表姐胜诉。小华感慨</a:t>
            </a:r>
            <a:r>
              <a:rPr lang="zh-CN" altLang="en-US" sz="2400" b="1" dirty="0" smtClean="0">
                <a:latin typeface="楷体" pitchFamily="49" charset="-122"/>
                <a:ea typeface="楷体" pitchFamily="49" charset="-122"/>
              </a:rPr>
              <a:t>道：</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表姐总算得到了公正对待。</a:t>
            </a:r>
            <a:r>
              <a:rPr lang="zh-CN" altLang="en-US" sz="2400" b="1" dirty="0" smtClean="0">
                <a:latin typeface="楷体" pitchFamily="49" charset="-122"/>
                <a:ea typeface="楷体" pitchFamily="49" charset="-122"/>
              </a:rPr>
              <a:t>看来，宪法</a:t>
            </a:r>
            <a:r>
              <a:rPr lang="zh-CN" altLang="en-US" sz="2400" b="1" dirty="0">
                <a:latin typeface="楷体" pitchFamily="49" charset="-122"/>
                <a:ea typeface="楷体" pitchFamily="49" charset="-122"/>
              </a:rPr>
              <a:t>里的男女平等、劳动法中禁止就业性别</a:t>
            </a:r>
            <a:r>
              <a:rPr lang="zh-CN" altLang="en-US" sz="2400" b="1" dirty="0" smtClean="0">
                <a:latin typeface="楷体" pitchFamily="49" charset="-122"/>
                <a:ea typeface="楷体" pitchFamily="49" charset="-122"/>
              </a:rPr>
              <a:t>歧视，绝不</a:t>
            </a:r>
            <a:r>
              <a:rPr lang="zh-CN" altLang="en-US" sz="2400" b="1" dirty="0">
                <a:latin typeface="楷体" pitchFamily="49" charset="-122"/>
                <a:ea typeface="楷体" pitchFamily="49" charset="-122"/>
              </a:rPr>
              <a:t>只是漂亮的口号</a:t>
            </a:r>
            <a:r>
              <a:rPr lang="en-US" altLang="zh-CN" sz="2400" b="1" dirty="0">
                <a:latin typeface="楷体" pitchFamily="49" charset="-122"/>
                <a:ea typeface="楷体" pitchFamily="49" charset="-122"/>
              </a:rPr>
              <a:t>!”</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8854522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645274" y="2074460"/>
            <a:ext cx="7957257"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en-US" altLang="zh-CN" sz="2400" b="1" dirty="0">
                <a:latin typeface="楷体" pitchFamily="49" charset="-122"/>
                <a:ea typeface="楷体" pitchFamily="49" charset="-122"/>
              </a:rPr>
              <a:t> </a:t>
            </a:r>
            <a:r>
              <a:rPr lang="en-US" altLang="zh-CN" sz="2400" b="1" dirty="0" smtClean="0">
                <a:latin typeface="楷体" pitchFamily="49" charset="-122"/>
                <a:ea typeface="楷体" pitchFamily="49" charset="-122"/>
              </a:rPr>
              <a:t>   </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）由</a:t>
            </a:r>
            <a:r>
              <a:rPr lang="zh-CN" altLang="en-US" sz="2400" b="1" dirty="0">
                <a:latin typeface="宋体" pitchFamily="2" charset="-122"/>
                <a:ea typeface="宋体" pitchFamily="2" charset="-122"/>
              </a:rPr>
              <a:t>小华表姐的经历看法律对社会公正的</a:t>
            </a:r>
            <a:r>
              <a:rPr lang="zh-CN" altLang="en-US" sz="2400" b="1" dirty="0" smtClean="0">
                <a:latin typeface="宋体" pitchFamily="2" charset="-122"/>
                <a:ea typeface="宋体" pitchFamily="2" charset="-122"/>
              </a:rPr>
              <a:t>作用，你</a:t>
            </a:r>
            <a:r>
              <a:rPr lang="zh-CN" altLang="en-US" sz="2400" b="1" dirty="0">
                <a:latin typeface="宋体" pitchFamily="2" charset="-122"/>
                <a:ea typeface="宋体" pitchFamily="2" charset="-122"/>
              </a:rPr>
              <a:t>能得出什么</a:t>
            </a:r>
            <a:r>
              <a:rPr lang="zh-CN" altLang="en-US" sz="2400" b="1" dirty="0" smtClean="0">
                <a:latin typeface="宋体" pitchFamily="2" charset="-122"/>
                <a:ea typeface="宋体" pitchFamily="2" charset="-122"/>
              </a:rPr>
              <a:t>结论？</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a:t>
            </a:r>
            <a:r>
              <a:rPr lang="zh-CN" altLang="en-US" sz="2400" b="1" dirty="0">
                <a:latin typeface="宋体" pitchFamily="2" charset="-122"/>
                <a:ea typeface="宋体" pitchFamily="2" charset="-122"/>
              </a:rPr>
              <a:t>分</a:t>
            </a:r>
            <a:r>
              <a:rPr lang="en-US" altLang="zh-CN" sz="2400" b="1" dirty="0">
                <a:latin typeface="宋体" pitchFamily="2" charset="-122"/>
                <a:ea typeface="宋体" pitchFamily="2" charset="-122"/>
              </a:rPr>
              <a:t>)</a:t>
            </a:r>
            <a:endParaRPr lang="zh-CN" altLang="en-US"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矩形 6"/>
          <p:cNvSpPr/>
          <p:nvPr/>
        </p:nvSpPr>
        <p:spPr>
          <a:xfrm>
            <a:off x="1643943" y="4366273"/>
            <a:ext cx="9403193" cy="646331"/>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法律</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保障</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维护</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社会公正</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社会公正需要法律的保障</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xmlns="" val="2989221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283503" y="1373431"/>
            <a:ext cx="9745053"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事件三：拍照义举</a:t>
            </a:r>
            <a:r>
              <a:rPr lang="en-US" altLang="zh-CN"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因</a:t>
            </a:r>
            <a:r>
              <a:rPr lang="zh-CN" altLang="en-US" sz="2400" b="1" dirty="0">
                <a:latin typeface="楷体" pitchFamily="49" charset="-122"/>
                <a:ea typeface="楷体" pitchFamily="49" charset="-122"/>
              </a:rPr>
              <a:t>非机动车道被私家车</a:t>
            </a:r>
            <a:r>
              <a:rPr lang="zh-CN" altLang="en-US" sz="2400" b="1" dirty="0" smtClean="0">
                <a:latin typeface="楷体" pitchFamily="49" charset="-122"/>
                <a:ea typeface="楷体" pitchFamily="49" charset="-122"/>
              </a:rPr>
              <a:t>占用，一</a:t>
            </a:r>
            <a:r>
              <a:rPr lang="zh-CN" altLang="en-US" sz="2400" b="1" dirty="0">
                <a:latin typeface="楷体" pitchFamily="49" charset="-122"/>
                <a:ea typeface="楷体" pitchFamily="49" charset="-122"/>
              </a:rPr>
              <a:t>名初中生用手机拍摄了这辆私家</a:t>
            </a:r>
            <a:r>
              <a:rPr lang="zh-CN" altLang="en-US" sz="2400" b="1" dirty="0" smtClean="0">
                <a:latin typeface="楷体" pitchFamily="49" charset="-122"/>
                <a:ea typeface="楷体" pitchFamily="49" charset="-122"/>
              </a:rPr>
              <a:t>车，随后</a:t>
            </a:r>
            <a:r>
              <a:rPr lang="zh-CN" altLang="en-US" sz="2400" b="1" dirty="0">
                <a:latin typeface="楷体" pitchFamily="49" charset="-122"/>
                <a:ea typeface="楷体" pitchFamily="49" charset="-122"/>
              </a:rPr>
              <a:t>引来车上</a:t>
            </a:r>
            <a:r>
              <a:rPr lang="en-US" altLang="zh-CN" sz="2400" b="1" dirty="0">
                <a:latin typeface="楷体" pitchFamily="49" charset="-122"/>
                <a:ea typeface="楷体" pitchFamily="49" charset="-122"/>
              </a:rPr>
              <a:t>4</a:t>
            </a:r>
            <a:r>
              <a:rPr lang="zh-CN" altLang="en-US" sz="2400" b="1" dirty="0">
                <a:latin typeface="楷体" pitchFamily="49" charset="-122"/>
                <a:ea typeface="楷体" pitchFamily="49" charset="-122"/>
              </a:rPr>
              <a:t>名成年人的指责。小华和网友都为这名有正义感的初中生点</a:t>
            </a:r>
            <a:r>
              <a:rPr lang="zh-CN" altLang="en-US" sz="2400" b="1" dirty="0" smtClean="0">
                <a:latin typeface="楷体" pitchFamily="49" charset="-122"/>
                <a:ea typeface="楷体" pitchFamily="49" charset="-122"/>
              </a:rPr>
              <a:t>赞，谴责</a:t>
            </a:r>
            <a:r>
              <a:rPr lang="zh-CN" altLang="en-US" sz="2400" b="1" dirty="0">
                <a:latin typeface="楷体" pitchFamily="49" charset="-122"/>
                <a:ea typeface="楷体" pitchFamily="49" charset="-122"/>
              </a:rPr>
              <a:t>不守规则的</a:t>
            </a:r>
            <a:r>
              <a:rPr lang="en-US" altLang="zh-CN" sz="2400" b="1" dirty="0">
                <a:latin typeface="楷体" pitchFamily="49" charset="-122"/>
                <a:ea typeface="楷体" pitchFamily="49" charset="-122"/>
              </a:rPr>
              <a:t>4</a:t>
            </a:r>
            <a:r>
              <a:rPr lang="zh-CN" altLang="en-US" sz="2400" b="1" dirty="0">
                <a:latin typeface="楷体" pitchFamily="49" charset="-122"/>
                <a:ea typeface="楷体" pitchFamily="49" charset="-122"/>
              </a:rPr>
              <a:t>名成年人</a:t>
            </a:r>
            <a:r>
              <a:rPr lang="zh-CN" altLang="en-US" sz="2400" b="1" dirty="0" smtClean="0">
                <a:latin typeface="楷体" pitchFamily="49" charset="-122"/>
                <a:ea typeface="楷体" pitchFamily="49" charset="-122"/>
              </a:rPr>
              <a:t>。</a:t>
            </a:r>
            <a:endParaRPr lang="en-US" altLang="zh-CN" sz="2400" b="1" dirty="0" smtClean="0">
              <a:latin typeface="楷体" pitchFamily="49" charset="-122"/>
              <a:ea typeface="楷体" pitchFamily="49" charset="-122"/>
            </a:endParaRPr>
          </a:p>
          <a:p>
            <a:pPr>
              <a:lnSpc>
                <a:spcPct val="150000"/>
              </a:lnSpc>
            </a:pPr>
            <a:endParaRPr lang="zh-CN" altLang="en-US" sz="2400" b="1" dirty="0">
              <a:latin typeface="楷体" pitchFamily="49" charset="-122"/>
              <a:ea typeface="楷体" pitchFamily="49" charset="-122"/>
            </a:endParaRPr>
          </a:p>
          <a:p>
            <a:pPr>
              <a:lnSpc>
                <a:spcPct val="150000"/>
              </a:lnSpc>
            </a:pPr>
            <a:r>
              <a:rPr lang="en-US" altLang="zh-CN" sz="2400" b="1" dirty="0" smtClean="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）为</a:t>
            </a:r>
            <a:r>
              <a:rPr lang="zh-CN" altLang="en-US" sz="2400" b="1" dirty="0">
                <a:latin typeface="宋体" panose="02010600030101010101" pitchFamily="2" charset="-122"/>
                <a:ea typeface="宋体" panose="02010600030101010101" pitchFamily="2" charset="-122"/>
              </a:rPr>
              <a:t>促进社会</a:t>
            </a:r>
            <a:r>
              <a:rPr lang="zh-CN" altLang="en-US" sz="2400" b="1" dirty="0" smtClean="0">
                <a:latin typeface="宋体" panose="02010600030101010101" pitchFamily="2" charset="-122"/>
                <a:ea typeface="宋体" panose="02010600030101010101" pitchFamily="2" charset="-122"/>
              </a:rPr>
              <a:t>公正，这</a:t>
            </a:r>
            <a:r>
              <a:rPr lang="zh-CN" altLang="en-US" sz="2400" b="1" dirty="0">
                <a:latin typeface="宋体" panose="02010600030101010101" pitchFamily="2" charset="-122"/>
                <a:ea typeface="宋体" panose="02010600030101010101" pitchFamily="2" charset="-122"/>
              </a:rPr>
              <a:t>名初中生的表现给我们什么</a:t>
            </a:r>
            <a:r>
              <a:rPr lang="zh-CN" altLang="en-US" sz="2400" b="1" dirty="0" smtClean="0">
                <a:latin typeface="宋体" panose="02010600030101010101" pitchFamily="2" charset="-122"/>
                <a:ea typeface="宋体" panose="02010600030101010101" pitchFamily="2" charset="-122"/>
              </a:rPr>
              <a:t>启示？</a:t>
            </a:r>
            <a:r>
              <a:rPr lang="en-US" altLang="zh-CN" sz="2400" b="1" dirty="0" smtClean="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矩形 6"/>
          <p:cNvSpPr/>
          <p:nvPr/>
        </p:nvSpPr>
        <p:spPr>
          <a:xfrm>
            <a:off x="1383865" y="4784478"/>
            <a:ext cx="9443969"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示例一：促进</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社会</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公正，人人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有责。示例</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二：促进</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社会</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公正，要求</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我们敢于维护正义。示例</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三：促进</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社会</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公正，需要</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我们维护规则。</a:t>
            </a:r>
          </a:p>
        </p:txBody>
      </p:sp>
    </p:spTree>
    <p:extLst>
      <p:ext uri="{BB962C8B-B14F-4D97-AF65-F5344CB8AC3E}">
        <p14:creationId xmlns:p14="http://schemas.microsoft.com/office/powerpoint/2010/main" xmlns="" val="421219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645274" y="2074460"/>
            <a:ext cx="7957257"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楷体" pitchFamily="49" charset="-122"/>
                <a:ea typeface="楷体" pitchFamily="49" charset="-122"/>
              </a:rPr>
              <a:t> </a:t>
            </a:r>
            <a:r>
              <a:rPr lang="en-US" altLang="zh-CN" sz="2400" b="1" dirty="0" smtClean="0">
                <a:latin typeface="楷体" pitchFamily="49" charset="-122"/>
                <a:ea typeface="楷体" pitchFamily="49" charset="-122"/>
              </a:rPr>
              <a:t>   </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）以上</a:t>
            </a:r>
            <a:r>
              <a:rPr lang="zh-CN" altLang="en-US" sz="2400" b="1" dirty="0">
                <a:latin typeface="宋体" pitchFamily="2" charset="-122"/>
                <a:ea typeface="宋体" pitchFamily="2" charset="-122"/>
              </a:rPr>
              <a:t>三个事件对社会生活带来了哪些积极</a:t>
            </a:r>
            <a:r>
              <a:rPr lang="zh-CN" altLang="en-US" sz="2400" b="1" dirty="0" smtClean="0">
                <a:latin typeface="宋体" pitchFamily="2" charset="-122"/>
                <a:ea typeface="宋体" pitchFamily="2" charset="-122"/>
              </a:rPr>
              <a:t>影响？请</a:t>
            </a:r>
            <a:r>
              <a:rPr lang="zh-CN" altLang="en-US" sz="2400" b="1" dirty="0">
                <a:latin typeface="宋体" pitchFamily="2" charset="-122"/>
                <a:ea typeface="宋体" pitchFamily="2" charset="-122"/>
              </a:rPr>
              <a:t>归纳出两点。</a:t>
            </a:r>
            <a:r>
              <a:rPr lang="en-US" altLang="zh-CN" sz="2400" b="1" dirty="0">
                <a:latin typeface="宋体" pitchFamily="2" charset="-122"/>
                <a:ea typeface="宋体" pitchFamily="2" charset="-122"/>
              </a:rPr>
              <a:t>(4</a:t>
            </a:r>
            <a:r>
              <a:rPr lang="zh-CN" altLang="en-US" sz="2400" b="1" dirty="0">
                <a:latin typeface="宋体" pitchFamily="2" charset="-122"/>
                <a:ea typeface="宋体" pitchFamily="2" charset="-122"/>
              </a:rPr>
              <a:t>分</a:t>
            </a:r>
            <a:r>
              <a:rPr lang="en-US" altLang="zh-CN" sz="2400" b="1" dirty="0">
                <a:latin typeface="宋体" pitchFamily="2" charset="-122"/>
                <a:ea typeface="宋体" pitchFamily="2" charset="-122"/>
              </a:rPr>
              <a:t>)</a:t>
            </a:r>
            <a:endParaRPr lang="zh-CN" altLang="en-US"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矩形 6"/>
          <p:cNvSpPr/>
          <p:nvPr/>
        </p:nvSpPr>
        <p:spPr>
          <a:xfrm>
            <a:off x="1643942" y="3998283"/>
            <a:ext cx="8174525" cy="1754326"/>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让</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人们感受到公正的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力量；增强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了人们的法治观念</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规则意识</a:t>
            </a: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显了法律的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权威；唤起</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了人们的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良知；形成</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了良好的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社会风气；促进</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了社会和谐等。</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任选其二即可</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endPar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62304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643920" y="2502883"/>
            <a:ext cx="602565" cy="2241039"/>
            <a:chOff x="12823" y="1188"/>
            <a:chExt cx="564" cy="3166"/>
          </a:xfrm>
        </p:grpSpPr>
        <p:sp>
          <p:nvSpPr>
            <p:cNvPr id="26" name="椭圆 25"/>
            <p:cNvSpPr/>
            <p:nvPr/>
          </p:nvSpPr>
          <p:spPr>
            <a:xfrm>
              <a:off x="12824" y="1188"/>
              <a:ext cx="552" cy="866"/>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p:nvSpPr>
          <p:spPr>
            <a:xfrm>
              <a:off x="12836" y="3476"/>
              <a:ext cx="551" cy="878"/>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p:nvSpPr>
          <p:spPr>
            <a:xfrm>
              <a:off x="12823" y="2311"/>
              <a:ext cx="553" cy="83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21812" y="2502883"/>
            <a:ext cx="6351905" cy="2194560"/>
            <a:chOff x="7927" y="4338"/>
            <a:chExt cx="10003" cy="3456"/>
          </a:xfrm>
        </p:grpSpPr>
        <p:grpSp>
          <p:nvGrpSpPr>
            <p:cNvPr id="13" name="组合 12"/>
            <p:cNvGrpSpPr/>
            <p:nvPr/>
          </p:nvGrpSpPr>
          <p:grpSpPr>
            <a:xfrm>
              <a:off x="7927" y="4338"/>
              <a:ext cx="9986" cy="3456"/>
              <a:chOff x="7927" y="3480"/>
              <a:chExt cx="9986" cy="3456"/>
            </a:xfrm>
          </p:grpSpPr>
          <p:sp>
            <p:nvSpPr>
              <p:cNvPr id="17" name="文本框 2">
                <a:hlinkClick r:id="rId2" action="ppaction://hlinksldjump"/>
              </p:cNvPr>
              <p:cNvSpPr txBox="1"/>
              <p:nvPr/>
            </p:nvSpPr>
            <p:spPr>
              <a:xfrm>
                <a:off x="7927" y="3480"/>
                <a:ext cx="9986"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自由平等</a:t>
                </a:r>
                <a:endParaRPr lang="zh-CN" altLang="zh-CN" sz="3200" dirty="0">
                  <a:latin typeface="黑体" panose="02010609060101010101" pitchFamily="49" charset="-122"/>
                  <a:ea typeface="黑体" panose="02010609060101010101" pitchFamily="49" charset="-122"/>
                </a:endParaRPr>
              </a:p>
            </p:txBody>
          </p:sp>
          <p:sp>
            <p:nvSpPr>
              <p:cNvPr id="19" name="文本框 2">
                <a:hlinkClick r:id="rId3" action="ppaction://hlinksldjump"/>
              </p:cNvPr>
              <p:cNvSpPr txBox="1"/>
              <p:nvPr/>
            </p:nvSpPr>
            <p:spPr>
              <a:xfrm>
                <a:off x="7927" y="6015"/>
                <a:ext cx="9745"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正义</a:t>
                </a:r>
                <a:endParaRPr lang="zh-CN" altLang="zh-CN" sz="3200" b="1" dirty="0">
                  <a:latin typeface="黑体" panose="02010609060101010101" pitchFamily="49" charset="-122"/>
                  <a:ea typeface="黑体" panose="02010609060101010101" pitchFamily="49" charset="-122"/>
                </a:endParaRPr>
              </a:p>
            </p:txBody>
          </p:sp>
        </p:grpSp>
        <p:sp>
          <p:nvSpPr>
            <p:cNvPr id="14" name="文本框 2">
              <a:hlinkClick r:id="rId4" action="ppaction://hlinksldjump"/>
            </p:cNvPr>
            <p:cNvSpPr txBox="1"/>
            <p:nvPr/>
          </p:nvSpPr>
          <p:spPr>
            <a:xfrm>
              <a:off x="7927" y="5658"/>
              <a:ext cx="10003"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公平</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55595"/>
            <a:ext cx="4425363" cy="627895"/>
            <a:chOff x="1034884" y="629878"/>
            <a:chExt cx="4018863" cy="627895"/>
          </a:xfrm>
        </p:grpSpPr>
        <p:sp>
          <p:nvSpPr>
            <p:cNvPr id="17" name="圆角矩形 6"/>
            <p:cNvSpPr/>
            <p:nvPr>
              <p:custDataLst>
                <p:tags r:id="rId1"/>
              </p:custDataLst>
            </p:nvPr>
          </p:nvSpPr>
          <p:spPr>
            <a:xfrm flipH="1">
              <a:off x="2642640" y="664168"/>
              <a:ext cx="2411107"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自由平等</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1</a:t>
              </a:r>
              <a:endParaRPr lang="zh-CN" altLang="en-US" sz="2800" b="1" strike="noStrike" noProof="1">
                <a:solidFill>
                  <a:schemeClr val="bg1"/>
                </a:solidFill>
                <a:latin typeface="黑体" pitchFamily="49" charset="-122"/>
                <a:ea typeface="黑体"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3011935"/>
            <a:ext cx="9957363" cy="2308324"/>
          </a:xfrm>
          <a:prstGeom prst="rect">
            <a:avLst/>
          </a:prstGeom>
        </p:spPr>
        <p:txBody>
          <a:bodyPr wrap="square">
            <a:spAutoFit/>
          </a:bodyPr>
          <a:lstStyle/>
          <a:p>
            <a:pPr>
              <a:lnSpc>
                <a:spcPct val="1500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知道自由的</a:t>
            </a:r>
            <a:r>
              <a:rPr lang="zh-CN" altLang="zh-CN" sz="2400" dirty="0" smtClean="0">
                <a:solidFill>
                  <a:srgbClr val="000000"/>
                </a:solidFill>
                <a:latin typeface="宋体" pitchFamily="2" charset="-122"/>
                <a:ea typeface="宋体" pitchFamily="2" charset="-122"/>
                <a:cs typeface="Times New Roman"/>
              </a:rPr>
              <a:t>含义</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领会</a:t>
            </a:r>
            <a:r>
              <a:rPr lang="zh-CN" altLang="zh-CN" sz="2400" dirty="0">
                <a:solidFill>
                  <a:srgbClr val="000000"/>
                </a:solidFill>
                <a:latin typeface="宋体" pitchFamily="2" charset="-122"/>
                <a:ea typeface="宋体" pitchFamily="2" charset="-122"/>
                <a:cs typeface="Times New Roman"/>
              </a:rPr>
              <a:t>法治与自由的关系</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统编教材八下第七课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知道平等在法律意义上的含义</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统编教材八下第七课</a:t>
            </a:r>
          </a:p>
          <a:p>
            <a:pPr>
              <a:lnSpc>
                <a:spcPct val="1500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树立自由平等</a:t>
            </a:r>
            <a:r>
              <a:rPr lang="zh-CN" altLang="zh-CN" sz="2400" dirty="0" smtClean="0">
                <a:solidFill>
                  <a:srgbClr val="000000"/>
                </a:solidFill>
                <a:latin typeface="宋体" pitchFamily="2" charset="-122"/>
                <a:ea typeface="宋体" pitchFamily="2" charset="-122"/>
                <a:cs typeface="Times New Roman"/>
              </a:rPr>
              <a:t>理念</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珍视自由</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践行</a:t>
            </a:r>
            <a:r>
              <a:rPr lang="zh-CN" altLang="zh-CN" sz="2400" dirty="0">
                <a:solidFill>
                  <a:srgbClr val="000000"/>
                </a:solidFill>
                <a:latin typeface="宋体" pitchFamily="2" charset="-122"/>
                <a:ea typeface="宋体" pitchFamily="2" charset="-122"/>
                <a:cs typeface="Times New Roman"/>
              </a:rPr>
              <a:t>平等</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统编教材八下第七课</a:t>
            </a:r>
            <a:endParaRPr lang="zh-CN" altLang="en-US"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854873335"/>
              </p:ext>
            </p:extLst>
          </p:nvPr>
        </p:nvGraphicFramePr>
        <p:xfrm>
          <a:off x="796675" y="1518967"/>
          <a:ext cx="10859929" cy="4509382"/>
        </p:xfrm>
        <a:graphic>
          <a:graphicData uri="http://schemas.openxmlformats.org/drawingml/2006/table">
            <a:tbl>
              <a:tblPr firstRow="1" firstCol="1" bandRow="1"/>
              <a:tblGrid>
                <a:gridCol w="1678896"/>
                <a:gridCol w="3256156"/>
                <a:gridCol w="5924877"/>
              </a:tblGrid>
              <a:tr h="63321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0244">
                <a:tc rowSpan="2">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●知道自由的</a:t>
                      </a:r>
                      <a:r>
                        <a:rPr lang="zh-CN" sz="2400" dirty="0" smtClean="0">
                          <a:solidFill>
                            <a:srgbClr val="FF00FF"/>
                          </a:solidFill>
                          <a:effectLst/>
                          <a:latin typeface="黑体" pitchFamily="49" charset="-122"/>
                          <a:ea typeface="黑体" pitchFamily="49" charset="-122"/>
                          <a:cs typeface="Times New Roman"/>
                        </a:rPr>
                        <a:t>含义</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领会</a:t>
                      </a:r>
                      <a:r>
                        <a:rPr lang="zh-CN" sz="2400" dirty="0">
                          <a:solidFill>
                            <a:srgbClr val="FF00FF"/>
                          </a:solidFill>
                          <a:effectLst/>
                          <a:latin typeface="黑体" pitchFamily="49" charset="-122"/>
                          <a:ea typeface="黑体" pitchFamily="49" charset="-122"/>
                          <a:cs typeface="Times New Roman"/>
                        </a:rPr>
                        <a:t>法治与自由的关系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自由的含义及其在法律上的体现是什么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自由</a:t>
                      </a:r>
                      <a:r>
                        <a:rPr lang="zh-CN" sz="2400" dirty="0">
                          <a:solidFill>
                            <a:srgbClr val="000000"/>
                          </a:solidFill>
                          <a:effectLst/>
                          <a:latin typeface="宋体" pitchFamily="2" charset="-122"/>
                          <a:ea typeface="宋体" pitchFamily="2" charset="-122"/>
                          <a:cs typeface="Times New Roman"/>
                        </a:rPr>
                        <a:t>主要指人们在法律规定的范围</a:t>
                      </a:r>
                      <a:r>
                        <a:rPr lang="zh-CN" sz="2400" dirty="0" smtClean="0">
                          <a:solidFill>
                            <a:srgbClr val="000000"/>
                          </a:solidFill>
                          <a:effectLst/>
                          <a:latin typeface="宋体" pitchFamily="2" charset="-122"/>
                          <a:ea typeface="宋体" pitchFamily="2" charset="-122"/>
                          <a:cs typeface="Times New Roman"/>
                        </a:rPr>
                        <a:t>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依照</a:t>
                      </a:r>
                      <a:r>
                        <a:rPr lang="zh-CN" sz="2400" dirty="0">
                          <a:solidFill>
                            <a:srgbClr val="000000"/>
                          </a:solidFill>
                          <a:effectLst/>
                          <a:latin typeface="宋体" pitchFamily="2" charset="-122"/>
                          <a:ea typeface="宋体" pitchFamily="2" charset="-122"/>
                          <a:cs typeface="Times New Roman"/>
                        </a:rPr>
                        <a:t>自己意志活动的权利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法律上的</a:t>
                      </a:r>
                      <a:r>
                        <a:rPr lang="zh-CN" sz="2400" dirty="0" smtClean="0">
                          <a:solidFill>
                            <a:srgbClr val="000000"/>
                          </a:solidFill>
                          <a:effectLst/>
                          <a:latin typeface="宋体" pitchFamily="2" charset="-122"/>
                          <a:ea typeface="宋体" pitchFamily="2" charset="-122"/>
                          <a:cs typeface="Times New Roman"/>
                        </a:rPr>
                        <a:t>体现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享有的和正当行使的各项权利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自由的意义有哪些</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自由对个人和社会的价值是什么</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拥有</a:t>
                      </a:r>
                      <a:r>
                        <a:rPr lang="zh-CN" sz="2400" dirty="0" smtClean="0">
                          <a:solidFill>
                            <a:srgbClr val="000000"/>
                          </a:solidFill>
                          <a:effectLst/>
                          <a:latin typeface="宋体" pitchFamily="2" charset="-122"/>
                          <a:ea typeface="宋体" pitchFamily="2" charset="-122"/>
                          <a:cs typeface="Times New Roman"/>
                        </a:rPr>
                        <a:t>自由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不仅</a:t>
                      </a:r>
                      <a:r>
                        <a:rPr lang="zh-CN" sz="2400" dirty="0">
                          <a:solidFill>
                            <a:srgbClr val="000000"/>
                          </a:solidFill>
                          <a:effectLst/>
                          <a:latin typeface="宋体" pitchFamily="2" charset="-122"/>
                          <a:ea typeface="宋体" pitchFamily="2" charset="-122"/>
                          <a:cs typeface="Times New Roman"/>
                        </a:rPr>
                        <a:t>能增强个人的</a:t>
                      </a:r>
                      <a:r>
                        <a:rPr lang="zh-CN" sz="2400" dirty="0" smtClean="0">
                          <a:solidFill>
                            <a:srgbClr val="000000"/>
                          </a:solidFill>
                          <a:effectLst/>
                          <a:latin typeface="宋体" pitchFamily="2" charset="-122"/>
                          <a:ea typeface="宋体" pitchFamily="2" charset="-122"/>
                          <a:cs typeface="Times New Roman"/>
                        </a:rPr>
                        <a:t>幸福感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能激发每个人的</a:t>
                      </a:r>
                      <a:r>
                        <a:rPr lang="zh-CN" sz="2400" dirty="0" smtClean="0">
                          <a:solidFill>
                            <a:srgbClr val="000000"/>
                          </a:solidFill>
                          <a:effectLst/>
                          <a:latin typeface="宋体" pitchFamily="2" charset="-122"/>
                          <a:ea typeface="宋体" pitchFamily="2" charset="-122"/>
                          <a:cs typeface="Times New Roman"/>
                        </a:rPr>
                        <a:t>活力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从而</a:t>
                      </a:r>
                      <a:r>
                        <a:rPr lang="zh-CN" sz="2400" dirty="0">
                          <a:solidFill>
                            <a:srgbClr val="000000"/>
                          </a:solidFill>
                          <a:effectLst/>
                          <a:latin typeface="宋体" pitchFamily="2" charset="-122"/>
                          <a:ea typeface="宋体" pitchFamily="2" charset="-122"/>
                          <a:cs typeface="Times New Roman"/>
                        </a:rPr>
                        <a:t>推动社会的进步与繁荣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750668806"/>
              </p:ext>
            </p:extLst>
          </p:nvPr>
        </p:nvGraphicFramePr>
        <p:xfrm>
          <a:off x="796675" y="1775445"/>
          <a:ext cx="10859929" cy="4078945"/>
        </p:xfrm>
        <a:graphic>
          <a:graphicData uri="http://schemas.openxmlformats.org/drawingml/2006/table">
            <a:tbl>
              <a:tblPr firstRow="1" firstCol="1" bandRow="1"/>
              <a:tblGrid>
                <a:gridCol w="1678896"/>
                <a:gridCol w="2821258"/>
                <a:gridCol w="6359775"/>
              </a:tblGrid>
              <a:tr h="672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06208">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●知道自由的</a:t>
                      </a:r>
                      <a:r>
                        <a:rPr lang="zh-CN" sz="2400" dirty="0" smtClean="0">
                          <a:solidFill>
                            <a:srgbClr val="FF00FF"/>
                          </a:solidFill>
                          <a:effectLst/>
                          <a:latin typeface="黑体" pitchFamily="49" charset="-122"/>
                          <a:ea typeface="黑体" pitchFamily="49" charset="-122"/>
                          <a:cs typeface="Times New Roman"/>
                        </a:rPr>
                        <a:t>含义</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领会</a:t>
                      </a:r>
                      <a:r>
                        <a:rPr lang="zh-CN" sz="2400" dirty="0">
                          <a:solidFill>
                            <a:srgbClr val="FF00FF"/>
                          </a:solidFill>
                          <a:effectLst/>
                          <a:latin typeface="黑体" pitchFamily="49" charset="-122"/>
                          <a:ea typeface="黑体" pitchFamily="49" charset="-122"/>
                          <a:cs typeface="Times New Roman"/>
                        </a:rPr>
                        <a:t>法治与自由的关系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为什么说自由要受必要的限制</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什么是自由的真谛</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（1）①</a:t>
                      </a:r>
                      <a:r>
                        <a:rPr lang="zh-CN" sz="2400" dirty="0">
                          <a:solidFill>
                            <a:srgbClr val="000000"/>
                          </a:solidFill>
                          <a:effectLst/>
                          <a:latin typeface="宋体" pitchFamily="2" charset="-122"/>
                          <a:ea typeface="宋体" pitchFamily="2" charset="-122"/>
                          <a:cs typeface="Times New Roman"/>
                        </a:rPr>
                        <a:t>自由不是</a:t>
                      </a:r>
                      <a:r>
                        <a:rPr lang="zh-CN" sz="2400" dirty="0" smtClean="0">
                          <a:solidFill>
                            <a:srgbClr val="000000"/>
                          </a:solidFill>
                          <a:effectLst/>
                          <a:latin typeface="宋体" pitchFamily="2" charset="-122"/>
                          <a:ea typeface="宋体" pitchFamily="2" charset="-122"/>
                          <a:cs typeface="Times New Roman"/>
                        </a:rPr>
                        <a:t>为所欲为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是有限制的、相对的。</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必要的限制是对自由的保护。</a:t>
                      </a:r>
                      <a:r>
                        <a:rPr lang="en-US" sz="2400" dirty="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无限制的自由只会走向自由的</a:t>
                      </a:r>
                      <a:r>
                        <a:rPr lang="zh-CN" sz="2400" dirty="0" smtClean="0">
                          <a:solidFill>
                            <a:srgbClr val="000000"/>
                          </a:solidFill>
                          <a:effectLst/>
                          <a:latin typeface="宋体" pitchFamily="2" charset="-122"/>
                          <a:ea typeface="宋体" pitchFamily="2" charset="-122"/>
                          <a:cs typeface="Times New Roman"/>
                        </a:rPr>
                        <a:t>反面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导致</a:t>
                      </a:r>
                      <a:r>
                        <a:rPr lang="zh-CN" sz="2400" dirty="0">
                          <a:solidFill>
                            <a:srgbClr val="000000"/>
                          </a:solidFill>
                          <a:effectLst/>
                          <a:latin typeface="宋体" pitchFamily="2" charset="-122"/>
                          <a:ea typeface="宋体" pitchFamily="2" charset="-122"/>
                          <a:cs typeface="Times New Roman"/>
                        </a:rPr>
                        <a:t>混乱与伤害</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无论</a:t>
                      </a:r>
                      <a:r>
                        <a:rPr lang="zh-CN" sz="2400" dirty="0">
                          <a:solidFill>
                            <a:srgbClr val="000000"/>
                          </a:solidFill>
                          <a:effectLst/>
                          <a:latin typeface="宋体" pitchFamily="2" charset="-122"/>
                          <a:ea typeface="宋体" pitchFamily="2" charset="-122"/>
                          <a:cs typeface="Times New Roman"/>
                        </a:rPr>
                        <a:t>现实世界还是网络</a:t>
                      </a:r>
                      <a:r>
                        <a:rPr lang="zh-CN" sz="2400" dirty="0" smtClean="0">
                          <a:solidFill>
                            <a:srgbClr val="000000"/>
                          </a:solidFill>
                          <a:effectLst/>
                          <a:latin typeface="宋体" pitchFamily="2" charset="-122"/>
                          <a:ea typeface="宋体" pitchFamily="2" charset="-122"/>
                          <a:cs typeface="Times New Roman"/>
                        </a:rPr>
                        <a:t>空间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自由</a:t>
                      </a:r>
                      <a:r>
                        <a:rPr lang="zh-CN" sz="2400" dirty="0">
                          <a:solidFill>
                            <a:srgbClr val="000000"/>
                          </a:solidFill>
                          <a:effectLst/>
                          <a:latin typeface="宋体" pitchFamily="2" charset="-122"/>
                          <a:ea typeface="宋体" pitchFamily="2" charset="-122"/>
                          <a:cs typeface="Times New Roman"/>
                        </a:rPr>
                        <a:t>都是法律之内的自由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1607245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907972024"/>
              </p:ext>
            </p:extLst>
          </p:nvPr>
        </p:nvGraphicFramePr>
        <p:xfrm>
          <a:off x="573650" y="1471960"/>
          <a:ext cx="11168584" cy="5026682"/>
        </p:xfrm>
        <a:graphic>
          <a:graphicData uri="http://schemas.openxmlformats.org/drawingml/2006/table">
            <a:tbl>
              <a:tblPr firstRow="1" firstCol="1" bandRow="1"/>
              <a:tblGrid>
                <a:gridCol w="2292213"/>
                <a:gridCol w="1895708"/>
                <a:gridCol w="6980663"/>
              </a:tblGrid>
              <a:tr h="44550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72192">
                <a:tc rowSpan="2">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●知道自由的</a:t>
                      </a:r>
                      <a:r>
                        <a:rPr lang="zh-CN" sz="2400" dirty="0" smtClean="0">
                          <a:solidFill>
                            <a:srgbClr val="FF00FF"/>
                          </a:solidFill>
                          <a:effectLst/>
                          <a:latin typeface="黑体" pitchFamily="49" charset="-122"/>
                          <a:ea typeface="黑体" pitchFamily="49" charset="-122"/>
                          <a:cs typeface="Times New Roman"/>
                        </a:rPr>
                        <a:t>含义</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领会</a:t>
                      </a:r>
                      <a:r>
                        <a:rPr lang="zh-CN" sz="2400" dirty="0">
                          <a:solidFill>
                            <a:srgbClr val="FF00FF"/>
                          </a:solidFill>
                          <a:effectLst/>
                          <a:latin typeface="黑体" pitchFamily="49" charset="-122"/>
                          <a:ea typeface="黑体" pitchFamily="49" charset="-122"/>
                          <a:cs typeface="Times New Roman"/>
                        </a:rPr>
                        <a:t>法治与自由的关系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法治与自由二者间的关系是怎样的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500"/>
                        </a:lnSpc>
                        <a:spcAft>
                          <a:spcPts val="0"/>
                        </a:spcAft>
                      </a:pPr>
                      <a:r>
                        <a:rPr lang="zh-CN" sz="2400" dirty="0">
                          <a:solidFill>
                            <a:srgbClr val="000000"/>
                          </a:solidFill>
                          <a:effectLst/>
                          <a:latin typeface="宋体" pitchFamily="2" charset="-122"/>
                          <a:ea typeface="宋体" pitchFamily="2" charset="-122"/>
                          <a:cs typeface="Times New Roman"/>
                        </a:rPr>
                        <a:t>二者相互</a:t>
                      </a:r>
                      <a:r>
                        <a:rPr lang="zh-CN" sz="2400" dirty="0" smtClean="0">
                          <a:solidFill>
                            <a:srgbClr val="000000"/>
                          </a:solidFill>
                          <a:effectLst/>
                          <a:latin typeface="宋体" pitchFamily="2" charset="-122"/>
                          <a:ea typeface="宋体" pitchFamily="2" charset="-122"/>
                          <a:cs typeface="Times New Roman"/>
                        </a:rPr>
                        <a:t>联系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不可分割</a:t>
                      </a:r>
                      <a:r>
                        <a:rPr lang="zh-CN" sz="2400" dirty="0">
                          <a:solidFill>
                            <a:srgbClr val="000000"/>
                          </a:solidFill>
                          <a:effectLst/>
                          <a:latin typeface="宋体" pitchFamily="2" charset="-122"/>
                          <a:ea typeface="宋体" pitchFamily="2" charset="-122"/>
                          <a:cs typeface="Times New Roman"/>
                        </a:rPr>
                        <a:t>。法治既规范自由又保障自由</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标定了自由的</a:t>
                      </a:r>
                      <a:r>
                        <a:rPr lang="zh-CN" sz="2400" dirty="0" smtClean="0">
                          <a:solidFill>
                            <a:srgbClr val="000000"/>
                          </a:solidFill>
                          <a:effectLst/>
                          <a:latin typeface="宋体" pitchFamily="2" charset="-122"/>
                          <a:ea typeface="宋体" pitchFamily="2" charset="-122"/>
                          <a:cs typeface="Times New Roman"/>
                        </a:rPr>
                        <a:t>界限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自由</a:t>
                      </a:r>
                      <a:r>
                        <a:rPr lang="zh-CN" sz="2400" dirty="0">
                          <a:solidFill>
                            <a:srgbClr val="000000"/>
                          </a:solidFill>
                          <a:effectLst/>
                          <a:latin typeface="宋体" pitchFamily="2" charset="-122"/>
                          <a:ea typeface="宋体" pitchFamily="2" charset="-122"/>
                          <a:cs typeface="Times New Roman"/>
                        </a:rPr>
                        <a:t>的实现不能触碰法律的红</a:t>
                      </a:r>
                      <a:r>
                        <a:rPr lang="zh-CN" sz="2400" dirty="0" smtClean="0">
                          <a:solidFill>
                            <a:srgbClr val="000000"/>
                          </a:solidFill>
                          <a:effectLst/>
                          <a:latin typeface="宋体" pitchFamily="2" charset="-122"/>
                          <a:ea typeface="宋体" pitchFamily="2" charset="-122"/>
                          <a:cs typeface="Times New Roman"/>
                        </a:rPr>
                        <a:t>线</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违反</a:t>
                      </a:r>
                      <a:r>
                        <a:rPr lang="zh-CN" sz="2400" dirty="0">
                          <a:solidFill>
                            <a:srgbClr val="000000"/>
                          </a:solidFill>
                          <a:effectLst/>
                          <a:latin typeface="宋体" pitchFamily="2" charset="-122"/>
                          <a:ea typeface="宋体" pitchFamily="2" charset="-122"/>
                          <a:cs typeface="Times New Roman"/>
                        </a:rPr>
                        <a:t>法律可能付出失去自由的代价</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是自由的</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人们</a:t>
                      </a:r>
                      <a:r>
                        <a:rPr lang="zh-CN" sz="2400" dirty="0">
                          <a:solidFill>
                            <a:srgbClr val="000000"/>
                          </a:solidFill>
                          <a:effectLst/>
                          <a:latin typeface="宋体" pitchFamily="2" charset="-122"/>
                          <a:ea typeface="宋体" pitchFamily="2" charset="-122"/>
                          <a:cs typeface="Times New Roman"/>
                        </a:rPr>
                        <a:t>合法的自由和权利不受非法干涉和侵害。法治既规范自由又保障自由。社会生活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边界才有</a:t>
                      </a:r>
                      <a:r>
                        <a:rPr lang="zh-CN" sz="2400" dirty="0" smtClean="0">
                          <a:solidFill>
                            <a:srgbClr val="000000"/>
                          </a:solidFill>
                          <a:effectLst/>
                          <a:latin typeface="宋体" pitchFamily="2" charset="-122"/>
                          <a:ea typeface="宋体" pitchFamily="2" charset="-122"/>
                          <a:cs typeface="Times New Roman"/>
                        </a:rPr>
                        <a:t>秩序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守</a:t>
                      </a:r>
                      <a:r>
                        <a:rPr lang="zh-CN" sz="2400" dirty="0">
                          <a:solidFill>
                            <a:srgbClr val="000000"/>
                          </a:solidFill>
                          <a:effectLst/>
                          <a:latin typeface="宋体" pitchFamily="2" charset="-122"/>
                          <a:ea typeface="宋体" pitchFamily="2" charset="-122"/>
                          <a:cs typeface="Times New Roman"/>
                        </a:rPr>
                        <a:t>底线才享自由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6542">
                <a:tc vMerge="1">
                  <a:txBody>
                    <a:bodyPr/>
                    <a:lstStyle/>
                    <a:p>
                      <a:endParaRPr lang="zh-CN" altLang="en-US"/>
                    </a:p>
                  </a:txBody>
                  <a:tcPr/>
                </a:tc>
                <a:tc>
                  <a:txBody>
                    <a:bodyPr/>
                    <a:lstStyle/>
                    <a:p>
                      <a:pPr>
                        <a:lnSpc>
                          <a:spcPct val="150000"/>
                        </a:lnSpc>
                        <a:spcAft>
                          <a:spcPts val="0"/>
                        </a:spcAft>
                      </a:pPr>
                      <a:r>
                        <a:rPr lang="zh-CN" sz="2400">
                          <a:solidFill>
                            <a:srgbClr val="000000"/>
                          </a:solidFill>
                          <a:effectLst/>
                          <a:latin typeface="宋体" pitchFamily="2" charset="-122"/>
                          <a:ea typeface="宋体" pitchFamily="2" charset="-122"/>
                          <a:cs typeface="Times New Roman"/>
                        </a:rPr>
                        <a:t>平等的含义是什么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ts val="3500"/>
                        </a:lnSpc>
                        <a:spcAft>
                          <a:spcPts val="0"/>
                        </a:spcAft>
                      </a:pPr>
                      <a:r>
                        <a:rPr lang="zh-CN" sz="2400" kern="1200" dirty="0">
                          <a:solidFill>
                            <a:srgbClr val="000000"/>
                          </a:solidFill>
                          <a:effectLst/>
                          <a:latin typeface="宋体" pitchFamily="2" charset="-122"/>
                          <a:ea typeface="宋体" pitchFamily="2" charset="-122"/>
                          <a:cs typeface="Times New Roman"/>
                        </a:rPr>
                        <a:t>在法律意义</a:t>
                      </a:r>
                      <a:r>
                        <a:rPr lang="zh-CN" sz="2400" kern="1200" dirty="0" smtClean="0">
                          <a:solidFill>
                            <a:srgbClr val="000000"/>
                          </a:solidFill>
                          <a:effectLst/>
                          <a:latin typeface="宋体" pitchFamily="2" charset="-122"/>
                          <a:ea typeface="宋体" pitchFamily="2" charset="-122"/>
                          <a:cs typeface="Times New Roman"/>
                        </a:rPr>
                        <a:t>上</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平等</a:t>
                      </a:r>
                      <a:r>
                        <a:rPr lang="zh-CN" sz="2400" kern="1200" dirty="0">
                          <a:solidFill>
                            <a:srgbClr val="000000"/>
                          </a:solidFill>
                          <a:effectLst/>
                          <a:latin typeface="宋体" pitchFamily="2" charset="-122"/>
                          <a:ea typeface="宋体" pitchFamily="2" charset="-122"/>
                          <a:cs typeface="Times New Roman"/>
                        </a:rPr>
                        <a:t>具有两层含义。一是同等情况同等</a:t>
                      </a:r>
                      <a:r>
                        <a:rPr lang="zh-CN" sz="2400" kern="1200" dirty="0" smtClean="0">
                          <a:solidFill>
                            <a:srgbClr val="000000"/>
                          </a:solidFill>
                          <a:effectLst/>
                          <a:latin typeface="宋体" pitchFamily="2" charset="-122"/>
                          <a:ea typeface="宋体" pitchFamily="2" charset="-122"/>
                          <a:cs typeface="Times New Roman"/>
                        </a:rPr>
                        <a:t>对待</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二</a:t>
                      </a:r>
                      <a:r>
                        <a:rPr lang="zh-CN" sz="2400" kern="1200" dirty="0">
                          <a:solidFill>
                            <a:srgbClr val="000000"/>
                          </a:solidFill>
                          <a:effectLst/>
                          <a:latin typeface="宋体" pitchFamily="2" charset="-122"/>
                          <a:ea typeface="宋体" pitchFamily="2" charset="-122"/>
                          <a:cs typeface="Times New Roman"/>
                        </a:rPr>
                        <a:t>是不同情况差别对待</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7723858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172643869"/>
              </p:ext>
            </p:extLst>
          </p:nvPr>
        </p:nvGraphicFramePr>
        <p:xfrm>
          <a:off x="724830" y="1440907"/>
          <a:ext cx="10827835" cy="5060253"/>
        </p:xfrm>
        <a:graphic>
          <a:graphicData uri="http://schemas.openxmlformats.org/drawingml/2006/table">
            <a:tbl>
              <a:tblPr firstRow="1" firstCol="1" bandRow="1"/>
              <a:tblGrid>
                <a:gridCol w="1550019"/>
                <a:gridCol w="1717289"/>
                <a:gridCol w="7560527"/>
              </a:tblGrid>
              <a:tr h="56268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97568">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●知道自由的</a:t>
                      </a:r>
                      <a:r>
                        <a:rPr lang="zh-CN" sz="2400" dirty="0" smtClean="0">
                          <a:solidFill>
                            <a:srgbClr val="FF00FF"/>
                          </a:solidFill>
                          <a:effectLst/>
                          <a:latin typeface="黑体" pitchFamily="49" charset="-122"/>
                          <a:ea typeface="黑体" pitchFamily="49" charset="-122"/>
                          <a:cs typeface="Times New Roman"/>
                        </a:rPr>
                        <a:t>含义</a:t>
                      </a:r>
                      <a:r>
                        <a:rPr lang="zh-CN" alt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领会</a:t>
                      </a:r>
                      <a:r>
                        <a:rPr lang="zh-CN" sz="2400" dirty="0">
                          <a:solidFill>
                            <a:srgbClr val="FF00FF"/>
                          </a:solidFill>
                          <a:effectLst/>
                          <a:latin typeface="黑体" pitchFamily="49" charset="-122"/>
                          <a:ea typeface="黑体" pitchFamily="49" charset="-122"/>
                          <a:cs typeface="Times New Roman"/>
                        </a:rPr>
                        <a:t>法治与自由的关系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如何理解“中华人民共和国公民在法律面前一律平等”这一原则</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地位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面前人人</a:t>
                      </a:r>
                      <a:r>
                        <a:rPr lang="zh-CN" sz="2400" dirty="0" smtClean="0">
                          <a:solidFill>
                            <a:srgbClr val="000000"/>
                          </a:solidFill>
                          <a:effectLst/>
                          <a:latin typeface="宋体" pitchFamily="2" charset="-122"/>
                          <a:ea typeface="宋体" pitchFamily="2" charset="-122"/>
                          <a:cs typeface="Times New Roman"/>
                        </a:rPr>
                        <a:t>平等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社会文明进步的</a:t>
                      </a:r>
                      <a:r>
                        <a:rPr lang="zh-CN" sz="2400" dirty="0" smtClean="0">
                          <a:solidFill>
                            <a:srgbClr val="000000"/>
                          </a:solidFill>
                          <a:effectLst/>
                          <a:latin typeface="宋体" pitchFamily="2" charset="-122"/>
                          <a:ea typeface="宋体" pitchFamily="2" charset="-122"/>
                          <a:cs typeface="Times New Roman"/>
                        </a:rPr>
                        <a:t>标志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是社会主义法治的基本原则之一。我国宪法明确</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中华人民共和国公民在法律面前一律平等。”</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表现</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任何</a:t>
                      </a:r>
                      <a:r>
                        <a:rPr lang="zh-CN" sz="2400" dirty="0" smtClean="0">
                          <a:solidFill>
                            <a:srgbClr val="000000"/>
                          </a:solidFill>
                          <a:effectLst/>
                          <a:latin typeface="宋体" pitchFamily="2" charset="-122"/>
                          <a:ea typeface="宋体" pitchFamily="2" charset="-122"/>
                          <a:cs typeface="Times New Roman"/>
                        </a:rPr>
                        <a:t>公民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不分</a:t>
                      </a:r>
                      <a:r>
                        <a:rPr lang="zh-CN" sz="2400" dirty="0">
                          <a:solidFill>
                            <a:srgbClr val="000000"/>
                          </a:solidFill>
                          <a:effectLst/>
                          <a:latin typeface="宋体" pitchFamily="2" charset="-122"/>
                          <a:ea typeface="宋体" pitchFamily="2" charset="-122"/>
                          <a:cs typeface="Times New Roman"/>
                        </a:rPr>
                        <a:t>民族、种族、性别、职业、家庭出身、宗教信仰、教育程度、财产状况、居住期限</a:t>
                      </a:r>
                      <a:r>
                        <a:rPr lang="zh-CN" sz="2400" dirty="0" smtClean="0">
                          <a:solidFill>
                            <a:srgbClr val="000000"/>
                          </a:solidFill>
                          <a:effectLst/>
                          <a:latin typeface="宋体" pitchFamily="2" charset="-122"/>
                          <a:ea typeface="宋体" pitchFamily="2" charset="-122"/>
                          <a:cs typeface="Times New Roman"/>
                        </a:rPr>
                        <a:t>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一律平等地享有宪法和法律规定的各项</a:t>
                      </a:r>
                      <a:r>
                        <a:rPr lang="zh-CN" sz="2400" dirty="0" smtClean="0">
                          <a:solidFill>
                            <a:srgbClr val="000000"/>
                          </a:solidFill>
                          <a:effectLst/>
                          <a:latin typeface="宋体" pitchFamily="2" charset="-122"/>
                          <a:ea typeface="宋体" pitchFamily="2" charset="-122"/>
                          <a:cs typeface="Times New Roman"/>
                        </a:rPr>
                        <a:t>权利</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同时</a:t>
                      </a:r>
                      <a:r>
                        <a:rPr lang="zh-CN" sz="2400" dirty="0">
                          <a:solidFill>
                            <a:srgbClr val="000000"/>
                          </a:solidFill>
                          <a:effectLst/>
                          <a:latin typeface="宋体" pitchFamily="2" charset="-122"/>
                          <a:ea typeface="宋体" pitchFamily="2" charset="-122"/>
                          <a:cs typeface="Times New Roman"/>
                        </a:rPr>
                        <a:t>必须平等地履行宪法和法律规定的各项义务。</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我国公民的合法权益一律平等地受到法律</a:t>
                      </a:r>
                      <a:r>
                        <a:rPr lang="zh-CN" sz="2400" dirty="0" smtClean="0">
                          <a:solidFill>
                            <a:srgbClr val="000000"/>
                          </a:solidFill>
                          <a:effectLst/>
                          <a:latin typeface="宋体" pitchFamily="2" charset="-122"/>
                          <a:ea typeface="宋体" pitchFamily="2" charset="-122"/>
                          <a:cs typeface="Times New Roman"/>
                        </a:rPr>
                        <a:t>保护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违法</a:t>
                      </a:r>
                      <a:r>
                        <a:rPr lang="zh-CN" sz="2400" dirty="0">
                          <a:solidFill>
                            <a:srgbClr val="000000"/>
                          </a:solidFill>
                          <a:effectLst/>
                          <a:latin typeface="宋体" pitchFamily="2" charset="-122"/>
                          <a:ea typeface="宋体" pitchFamily="2" charset="-122"/>
                          <a:cs typeface="Times New Roman"/>
                        </a:rPr>
                        <a:t>或犯罪行为一律平等地依法予以</a:t>
                      </a:r>
                      <a:r>
                        <a:rPr lang="zh-CN" sz="2400" dirty="0" smtClean="0">
                          <a:solidFill>
                            <a:srgbClr val="000000"/>
                          </a:solidFill>
                          <a:effectLst/>
                          <a:latin typeface="宋体" pitchFamily="2" charset="-122"/>
                          <a:ea typeface="宋体" pitchFamily="2" charset="-122"/>
                          <a:cs typeface="Times New Roman"/>
                        </a:rPr>
                        <a:t>追究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任何</a:t>
                      </a:r>
                      <a:r>
                        <a:rPr lang="zh-CN" sz="2400" dirty="0">
                          <a:solidFill>
                            <a:srgbClr val="000000"/>
                          </a:solidFill>
                          <a:effectLst/>
                          <a:latin typeface="宋体" pitchFamily="2" charset="-122"/>
                          <a:ea typeface="宋体" pitchFamily="2" charset="-122"/>
                          <a:cs typeface="Times New Roman"/>
                        </a:rPr>
                        <a:t>组织或者个人都不得有超越宪法和法律的特权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4158333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428935561"/>
              </p:ext>
            </p:extLst>
          </p:nvPr>
        </p:nvGraphicFramePr>
        <p:xfrm>
          <a:off x="557561" y="1683834"/>
          <a:ext cx="11062009" cy="4450071"/>
        </p:xfrm>
        <a:graphic>
          <a:graphicData uri="http://schemas.openxmlformats.org/drawingml/2006/table">
            <a:tbl>
              <a:tblPr firstRow="1" firstCol="1" bandRow="1"/>
              <a:tblGrid>
                <a:gridCol w="1466627"/>
                <a:gridCol w="1161571"/>
                <a:gridCol w="3482671"/>
                <a:gridCol w="1502210"/>
                <a:gridCol w="1724465"/>
                <a:gridCol w="1724465"/>
              </a:tblGrid>
              <a:tr h="74431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0671">
                <a:tc rowSpan="5">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公平正义</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公平正义、法治价值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感慨类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9611">
                <a:tc vMerge="1">
                  <a:txBody>
                    <a:bodyPr/>
                    <a:lstStyle/>
                    <a:p>
                      <a:endParaRPr lang="zh-CN" altLang="en-US"/>
                    </a:p>
                  </a:txBody>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2020</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24（4），2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公平正义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材料分析题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概括类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4798">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2017</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26（1）（3），5</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公平正义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说明类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0336">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2016</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25（2），3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正义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评析类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0336">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2015</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26（2）（3）（4），8</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社会公正</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简答题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意义类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069288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808805170"/>
              </p:ext>
            </p:extLst>
          </p:nvPr>
        </p:nvGraphicFramePr>
        <p:xfrm>
          <a:off x="1120063" y="1422943"/>
          <a:ext cx="10321090" cy="4989008"/>
        </p:xfrm>
        <a:graphic>
          <a:graphicData uri="http://schemas.openxmlformats.org/drawingml/2006/table">
            <a:tbl>
              <a:tblPr firstRow="1" firstCol="1" bandRow="1"/>
              <a:tblGrid>
                <a:gridCol w="1712171"/>
                <a:gridCol w="2018547"/>
                <a:gridCol w="6590372"/>
              </a:tblGrid>
              <a:tr h="56412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488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●知道平等在法律意义上的含义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如何理解“公民一律平等地受到法律的保护”</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法律如何保护公民的合法权利不受侵害</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一律平等地受到法律</a:t>
                      </a:r>
                      <a:r>
                        <a:rPr lang="zh-CN" sz="2400" dirty="0" smtClean="0">
                          <a:solidFill>
                            <a:srgbClr val="000000"/>
                          </a:solidFill>
                          <a:effectLst/>
                          <a:latin typeface="宋体" pitchFamily="2" charset="-122"/>
                          <a:ea typeface="宋体" pitchFamily="2" charset="-122"/>
                          <a:cs typeface="Times New Roman"/>
                        </a:rPr>
                        <a:t>保护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不能</a:t>
                      </a:r>
                      <a:r>
                        <a:rPr lang="zh-CN" sz="2400" dirty="0">
                          <a:solidFill>
                            <a:srgbClr val="000000"/>
                          </a:solidFill>
                          <a:effectLst/>
                          <a:latin typeface="宋体" pitchFamily="2" charset="-122"/>
                          <a:ea typeface="宋体" pitchFamily="2" charset="-122"/>
                          <a:cs typeface="Times New Roman"/>
                        </a:rPr>
                        <a:t>歧视任何</a:t>
                      </a:r>
                      <a:r>
                        <a:rPr lang="zh-CN" sz="2400" dirty="0" smtClean="0">
                          <a:solidFill>
                            <a:srgbClr val="000000"/>
                          </a:solidFill>
                          <a:effectLst/>
                          <a:latin typeface="宋体" pitchFamily="2" charset="-122"/>
                          <a:ea typeface="宋体" pitchFamily="2" charset="-122"/>
                          <a:cs typeface="Times New Roman"/>
                        </a:rPr>
                        <a:t>公民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使公民受到法律以外的惩罚。执法机关对于任何公民在使用法律上一律</a:t>
                      </a:r>
                      <a:r>
                        <a:rPr lang="zh-CN" sz="2400" dirty="0" smtClean="0">
                          <a:solidFill>
                            <a:srgbClr val="000000"/>
                          </a:solidFill>
                          <a:effectLst/>
                          <a:latin typeface="宋体" pitchFamily="2" charset="-122"/>
                          <a:ea typeface="宋体" pitchFamily="2" charset="-122"/>
                          <a:cs typeface="Times New Roman"/>
                        </a:rPr>
                        <a:t>平等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不能</a:t>
                      </a:r>
                      <a:r>
                        <a:rPr lang="zh-CN" sz="2400" dirty="0">
                          <a:solidFill>
                            <a:srgbClr val="000000"/>
                          </a:solidFill>
                          <a:effectLst/>
                          <a:latin typeface="宋体" pitchFamily="2" charset="-122"/>
                          <a:ea typeface="宋体" pitchFamily="2" charset="-122"/>
                          <a:cs typeface="Times New Roman"/>
                        </a:rPr>
                        <a:t>附加任何条件</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民事诉讼和行政诉讼</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保证诉讼当事人享有平等的诉讼</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不能</a:t>
                      </a:r>
                      <a:r>
                        <a:rPr lang="zh-CN" sz="2400" dirty="0">
                          <a:solidFill>
                            <a:srgbClr val="000000"/>
                          </a:solidFill>
                          <a:effectLst/>
                          <a:latin typeface="宋体" pitchFamily="2" charset="-122"/>
                          <a:ea typeface="宋体" pitchFamily="2" charset="-122"/>
                          <a:cs typeface="Times New Roman"/>
                        </a:rPr>
                        <a:t>偏袒任何一方</a:t>
                      </a:r>
                      <a:r>
                        <a:rPr lang="zh-CN" sz="2400" dirty="0" smtClean="0">
                          <a:solidFill>
                            <a:srgbClr val="000000"/>
                          </a:solidFill>
                          <a:effectLst/>
                          <a:latin typeface="宋体" pitchFamily="2" charset="-122"/>
                          <a:ea typeface="宋体" pitchFamily="2" charset="-122"/>
                          <a:cs typeface="Times New Roman"/>
                        </a:rPr>
                        <a:t>当事人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刑事诉讼</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切实保障诉讼参加人依法享有的诉讼权利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249444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968129827"/>
              </p:ext>
            </p:extLst>
          </p:nvPr>
        </p:nvGraphicFramePr>
        <p:xfrm>
          <a:off x="769436" y="1545606"/>
          <a:ext cx="10526751" cy="4980981"/>
        </p:xfrm>
        <a:graphic>
          <a:graphicData uri="http://schemas.openxmlformats.org/drawingml/2006/table">
            <a:tbl>
              <a:tblPr firstRow="1" firstCol="1" bandRow="1"/>
              <a:tblGrid>
                <a:gridCol w="1739588"/>
                <a:gridCol w="1834140"/>
                <a:gridCol w="6953023"/>
              </a:tblGrid>
              <a:tr h="57618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7598">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●树立自由的平等理念，珍视自由，践行平等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我们应该如何珍视自由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珍视自由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就要</a:t>
                      </a:r>
                      <a:r>
                        <a:rPr lang="zh-CN" sz="2400" dirty="0">
                          <a:solidFill>
                            <a:srgbClr val="000000"/>
                          </a:solidFill>
                          <a:effectLst/>
                          <a:latin typeface="宋体" pitchFamily="2" charset="-122"/>
                          <a:ea typeface="宋体" pitchFamily="2" charset="-122"/>
                          <a:cs typeface="Times New Roman"/>
                        </a:rPr>
                        <a:t>珍惜宪法和法律赋予我们的权利。知晓自己的</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正确</a:t>
                      </a:r>
                      <a:r>
                        <a:rPr lang="zh-CN" sz="2400" dirty="0">
                          <a:solidFill>
                            <a:srgbClr val="000000"/>
                          </a:solidFill>
                          <a:effectLst/>
                          <a:latin typeface="宋体" pitchFamily="2" charset="-122"/>
                          <a:ea typeface="宋体" pitchFamily="2" charset="-122"/>
                          <a:cs typeface="Times New Roman"/>
                        </a:rPr>
                        <a:t>认识权利的</a:t>
                      </a:r>
                      <a:r>
                        <a:rPr lang="zh-CN" sz="2400" dirty="0" smtClean="0">
                          <a:solidFill>
                            <a:srgbClr val="000000"/>
                          </a:solidFill>
                          <a:effectLst/>
                          <a:latin typeface="宋体" pitchFamily="2" charset="-122"/>
                          <a:ea typeface="宋体" pitchFamily="2" charset="-122"/>
                          <a:cs typeface="Times New Roman"/>
                        </a:rPr>
                        <a:t>价值</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行使和维护自己的正当权利</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珍视自由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依法行使权利。作为</a:t>
                      </a:r>
                      <a:r>
                        <a:rPr lang="zh-CN" sz="2400" dirty="0" smtClean="0">
                          <a:solidFill>
                            <a:srgbClr val="000000"/>
                          </a:solidFill>
                          <a:effectLst/>
                          <a:latin typeface="宋体" pitchFamily="2" charset="-122"/>
                          <a:ea typeface="宋体" pitchFamily="2" charset="-122"/>
                          <a:cs typeface="Times New Roman"/>
                        </a:rPr>
                        <a:t>公民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a:t>
                      </a:r>
                      <a:r>
                        <a:rPr lang="zh-CN" sz="2400" dirty="0">
                          <a:solidFill>
                            <a:srgbClr val="000000"/>
                          </a:solidFill>
                          <a:effectLst/>
                          <a:latin typeface="宋体" pitchFamily="2" charset="-122"/>
                          <a:ea typeface="宋体" pitchFamily="2" charset="-122"/>
                          <a:cs typeface="Times New Roman"/>
                        </a:rPr>
                        <a:t>自觉守法、遇事找法、解决问题靠</a:t>
                      </a:r>
                      <a:r>
                        <a:rPr lang="zh-CN" sz="2400" dirty="0" smtClean="0">
                          <a:solidFill>
                            <a:srgbClr val="000000"/>
                          </a:solidFill>
                          <a:effectLst/>
                          <a:latin typeface="宋体" pitchFamily="2" charset="-122"/>
                          <a:ea typeface="宋体" pitchFamily="2" charset="-122"/>
                          <a:cs typeface="Times New Roman"/>
                        </a:rPr>
                        <a:t>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树立</a:t>
                      </a:r>
                      <a:r>
                        <a:rPr lang="zh-CN" sz="2400" dirty="0">
                          <a:solidFill>
                            <a:srgbClr val="000000"/>
                          </a:solidFill>
                          <a:effectLst/>
                          <a:latin typeface="宋体" pitchFamily="2" charset="-122"/>
                          <a:ea typeface="宋体" pitchFamily="2" charset="-122"/>
                          <a:cs typeface="Times New Roman"/>
                        </a:rPr>
                        <a:t>守法光荣、违法可耻的法治意识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2925">
                <a:tc vMerge="1">
                  <a:txBody>
                    <a:bodyPr/>
                    <a:lstStyle/>
                    <a:p>
                      <a:endParaRPr lang="zh-CN" altLang="en-US"/>
                    </a:p>
                  </a:txBody>
                  <a:tcPr/>
                </a:tc>
                <a:tc>
                  <a:txBody>
                    <a:bodyPr/>
                    <a:lstStyle/>
                    <a:p>
                      <a:pPr marL="0" algn="l" defTabSz="914400" rtl="0" eaLnBrk="1" latinLnBrk="0" hangingPunct="1">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人们为什么追求平等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ts val="3400"/>
                        </a:lnSpc>
                        <a:spcAft>
                          <a:spcPts val="0"/>
                        </a:spcAft>
                      </a:pPr>
                      <a:r>
                        <a:rPr lang="en-US" sz="2400" kern="1200" dirty="0" smtClean="0">
                          <a:solidFill>
                            <a:srgbClr val="000000"/>
                          </a:solidFill>
                          <a:effectLst/>
                          <a:latin typeface="宋体" pitchFamily="2" charset="-122"/>
                          <a:ea typeface="宋体" pitchFamily="2" charset="-122"/>
                          <a:cs typeface="Times New Roman"/>
                        </a:rPr>
                        <a:t>（1）</a:t>
                      </a:r>
                      <a:r>
                        <a:rPr lang="zh-CN" sz="2400" kern="1200" dirty="0" smtClean="0">
                          <a:solidFill>
                            <a:srgbClr val="000000"/>
                          </a:solidFill>
                          <a:effectLst/>
                          <a:latin typeface="宋体" pitchFamily="2" charset="-122"/>
                          <a:ea typeface="宋体" pitchFamily="2" charset="-122"/>
                          <a:cs typeface="Times New Roman"/>
                        </a:rPr>
                        <a:t>平等</a:t>
                      </a:r>
                      <a:r>
                        <a:rPr lang="zh-CN" sz="2400" kern="1200" dirty="0">
                          <a:solidFill>
                            <a:srgbClr val="000000"/>
                          </a:solidFill>
                          <a:effectLst/>
                          <a:latin typeface="宋体" pitchFamily="2" charset="-122"/>
                          <a:ea typeface="宋体" pitchFamily="2" charset="-122"/>
                          <a:cs typeface="Times New Roman"/>
                        </a:rPr>
                        <a:t>是人类的崇高</a:t>
                      </a:r>
                      <a:r>
                        <a:rPr lang="zh-CN" sz="2400" kern="1200" dirty="0" smtClean="0">
                          <a:solidFill>
                            <a:srgbClr val="000000"/>
                          </a:solidFill>
                          <a:effectLst/>
                          <a:latin typeface="宋体" pitchFamily="2" charset="-122"/>
                          <a:ea typeface="宋体" pitchFamily="2" charset="-122"/>
                          <a:cs typeface="Times New Roman"/>
                        </a:rPr>
                        <a:t>理想</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是</a:t>
                      </a:r>
                      <a:r>
                        <a:rPr lang="zh-CN" sz="2400" kern="1200" dirty="0">
                          <a:solidFill>
                            <a:srgbClr val="000000"/>
                          </a:solidFill>
                          <a:effectLst/>
                          <a:latin typeface="宋体" pitchFamily="2" charset="-122"/>
                          <a:ea typeface="宋体" pitchFamily="2" charset="-122"/>
                          <a:cs typeface="Times New Roman"/>
                        </a:rPr>
                        <a:t>社会发展的永恒主题</a:t>
                      </a:r>
                    </a:p>
                    <a:p>
                      <a:pPr marL="0" algn="l" defTabSz="914400" rtl="0" eaLnBrk="1" latinLnBrk="0" hangingPunct="1">
                        <a:lnSpc>
                          <a:spcPts val="3400"/>
                        </a:lnSpc>
                        <a:spcAft>
                          <a:spcPts val="0"/>
                        </a:spcAft>
                      </a:pPr>
                      <a:r>
                        <a:rPr lang="en-US" sz="2400" kern="1200" dirty="0" smtClean="0">
                          <a:solidFill>
                            <a:srgbClr val="000000"/>
                          </a:solidFill>
                          <a:effectLst/>
                          <a:latin typeface="宋体" pitchFamily="2" charset="-122"/>
                          <a:ea typeface="宋体" pitchFamily="2" charset="-122"/>
                          <a:cs typeface="Times New Roman"/>
                        </a:rPr>
                        <a:t>（2）</a:t>
                      </a:r>
                      <a:r>
                        <a:rPr lang="zh-CN" sz="2400" kern="1200" dirty="0" smtClean="0">
                          <a:solidFill>
                            <a:srgbClr val="000000"/>
                          </a:solidFill>
                          <a:effectLst/>
                          <a:latin typeface="宋体" pitchFamily="2" charset="-122"/>
                          <a:ea typeface="宋体" pitchFamily="2" charset="-122"/>
                          <a:cs typeface="Times New Roman"/>
                        </a:rPr>
                        <a:t>法律</a:t>
                      </a:r>
                      <a:r>
                        <a:rPr lang="zh-CN" sz="2400" kern="1200" dirty="0">
                          <a:solidFill>
                            <a:srgbClr val="000000"/>
                          </a:solidFill>
                          <a:effectLst/>
                          <a:latin typeface="宋体" pitchFamily="2" charset="-122"/>
                          <a:ea typeface="宋体" pitchFamily="2" charset="-122"/>
                          <a:cs typeface="Times New Roman"/>
                        </a:rPr>
                        <a:t>面前人人</a:t>
                      </a:r>
                      <a:r>
                        <a:rPr lang="zh-CN" sz="2400" kern="1200" dirty="0" smtClean="0">
                          <a:solidFill>
                            <a:srgbClr val="000000"/>
                          </a:solidFill>
                          <a:effectLst/>
                          <a:latin typeface="宋体" pitchFamily="2" charset="-122"/>
                          <a:ea typeface="宋体" pitchFamily="2" charset="-122"/>
                          <a:cs typeface="Times New Roman"/>
                        </a:rPr>
                        <a:t>平等</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是</a:t>
                      </a:r>
                      <a:r>
                        <a:rPr lang="zh-CN" sz="2400" kern="1200" dirty="0">
                          <a:solidFill>
                            <a:srgbClr val="000000"/>
                          </a:solidFill>
                          <a:effectLst/>
                          <a:latin typeface="宋体" pitchFamily="2" charset="-122"/>
                          <a:ea typeface="宋体" pitchFamily="2" charset="-122"/>
                          <a:cs typeface="Times New Roman"/>
                        </a:rPr>
                        <a:t>社会文明进步的</a:t>
                      </a:r>
                      <a:r>
                        <a:rPr lang="zh-CN" sz="2400" kern="1200" dirty="0" smtClean="0">
                          <a:solidFill>
                            <a:srgbClr val="000000"/>
                          </a:solidFill>
                          <a:effectLst/>
                          <a:latin typeface="宋体" pitchFamily="2" charset="-122"/>
                          <a:ea typeface="宋体" pitchFamily="2" charset="-122"/>
                          <a:cs typeface="Times New Roman"/>
                        </a:rPr>
                        <a:t>标志</a:t>
                      </a:r>
                      <a:r>
                        <a:rPr lang="zh-CN" alt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也</a:t>
                      </a:r>
                      <a:r>
                        <a:rPr lang="zh-CN" sz="2400" kern="1200" dirty="0">
                          <a:solidFill>
                            <a:srgbClr val="000000"/>
                          </a:solidFill>
                          <a:effectLst/>
                          <a:latin typeface="宋体" pitchFamily="2" charset="-122"/>
                          <a:ea typeface="宋体" pitchFamily="2" charset="-122"/>
                          <a:cs typeface="Times New Roman"/>
                        </a:rPr>
                        <a:t>是社会主义法治的基本原则之一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410836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984040918"/>
              </p:ext>
            </p:extLst>
          </p:nvPr>
        </p:nvGraphicFramePr>
        <p:xfrm>
          <a:off x="963945" y="1545606"/>
          <a:ext cx="10332241" cy="4937760"/>
        </p:xfrm>
        <a:graphic>
          <a:graphicData uri="http://schemas.openxmlformats.org/drawingml/2006/table">
            <a:tbl>
              <a:tblPr firstRow="1" firstCol="1" bandRow="1"/>
              <a:tblGrid>
                <a:gridCol w="1790406"/>
                <a:gridCol w="1940312"/>
                <a:gridCol w="6601523"/>
              </a:tblGrid>
              <a:tr h="48391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531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●树立自由的平等理念，珍视自由，践行平等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我们应该如何践行平等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反对</a:t>
                      </a:r>
                      <a:r>
                        <a:rPr lang="zh-CN" sz="2400" dirty="0">
                          <a:solidFill>
                            <a:srgbClr val="000000"/>
                          </a:solidFill>
                          <a:effectLst/>
                          <a:latin typeface="宋体" pitchFamily="2" charset="-122"/>
                          <a:ea typeface="宋体" pitchFamily="2" charset="-122"/>
                          <a:cs typeface="Times New Roman"/>
                        </a:rPr>
                        <a:t>特权</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平等</a:t>
                      </a:r>
                      <a:r>
                        <a:rPr lang="zh-CN" sz="2400" dirty="0">
                          <a:solidFill>
                            <a:srgbClr val="000000"/>
                          </a:solidFill>
                          <a:effectLst/>
                          <a:latin typeface="宋体" pitchFamily="2" charset="-122"/>
                          <a:ea typeface="宋体" pitchFamily="2" charset="-122"/>
                          <a:cs typeface="Times New Roman"/>
                        </a:rPr>
                        <a:t>对待他人的合法权利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敢于</a:t>
                      </a:r>
                      <a:r>
                        <a:rPr lang="zh-CN" sz="2400" dirty="0">
                          <a:solidFill>
                            <a:srgbClr val="000000"/>
                          </a:solidFill>
                          <a:effectLst/>
                          <a:latin typeface="宋体" pitchFamily="2" charset="-122"/>
                          <a:ea typeface="宋体" pitchFamily="2" charset="-122"/>
                          <a:cs typeface="Times New Roman"/>
                        </a:rPr>
                        <a:t>抵制不平等的行为。面对不平等</a:t>
                      </a:r>
                      <a:r>
                        <a:rPr lang="zh-CN" sz="2400" dirty="0" smtClean="0">
                          <a:solidFill>
                            <a:srgbClr val="000000"/>
                          </a:solidFill>
                          <a:effectLst/>
                          <a:latin typeface="宋体" pitchFamily="2" charset="-122"/>
                          <a:ea typeface="宋体" pitchFamily="2" charset="-122"/>
                          <a:cs typeface="Times New Roman"/>
                        </a:rPr>
                        <a:t>现象</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应</a:t>
                      </a:r>
                      <a:r>
                        <a:rPr lang="zh-CN" sz="2400" dirty="0" smtClean="0">
                          <a:solidFill>
                            <a:srgbClr val="000000"/>
                          </a:solidFill>
                          <a:effectLst/>
                          <a:latin typeface="宋体" pitchFamily="2" charset="-122"/>
                          <a:ea typeface="宋体" pitchFamily="2" charset="-122"/>
                          <a:cs typeface="Times New Roman"/>
                        </a:rPr>
                        <a:t>据理力争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必要</a:t>
                      </a:r>
                      <a:r>
                        <a:rPr lang="zh-CN" sz="2400" dirty="0">
                          <a:solidFill>
                            <a:srgbClr val="000000"/>
                          </a:solidFill>
                          <a:effectLst/>
                          <a:latin typeface="宋体" pitchFamily="2" charset="-122"/>
                          <a:ea typeface="宋体" pitchFamily="2" charset="-122"/>
                          <a:cs typeface="Times New Roman"/>
                        </a:rPr>
                        <a:t>时依法维权</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每个公民把平等原则落实到日常的生活、学习和工作中</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平等</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践行</a:t>
                      </a:r>
                      <a:r>
                        <a:rPr lang="zh-CN" sz="2400" dirty="0" smtClean="0">
                          <a:solidFill>
                            <a:srgbClr val="000000"/>
                          </a:solidFill>
                          <a:effectLst/>
                          <a:latin typeface="宋体" pitchFamily="2" charset="-122"/>
                          <a:ea typeface="宋体" pitchFamily="2" charset="-122"/>
                          <a:cs typeface="Times New Roman"/>
                        </a:rPr>
                        <a:t>平等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共同</a:t>
                      </a:r>
                      <a:r>
                        <a:rPr lang="zh-CN" sz="2400" dirty="0">
                          <a:solidFill>
                            <a:srgbClr val="000000"/>
                          </a:solidFill>
                          <a:effectLst/>
                          <a:latin typeface="宋体" pitchFamily="2" charset="-122"/>
                          <a:ea typeface="宋体" pitchFamily="2" charset="-122"/>
                          <a:cs typeface="Times New Roman"/>
                        </a:rPr>
                        <a:t>建构平等有序的社会制度</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9430480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60985092"/>
              </p:ext>
            </p:extLst>
          </p:nvPr>
        </p:nvGraphicFramePr>
        <p:xfrm>
          <a:off x="1019701" y="1422943"/>
          <a:ext cx="10689078" cy="4944404"/>
        </p:xfrm>
        <a:graphic>
          <a:graphicData uri="http://schemas.openxmlformats.org/drawingml/2006/table">
            <a:tbl>
              <a:tblPr firstRow="1" firstCol="1" bandRow="1"/>
              <a:tblGrid>
                <a:gridCol w="1852240"/>
                <a:gridCol w="1880424"/>
                <a:gridCol w="6956414"/>
              </a:tblGrid>
              <a:tr h="56395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044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●树立自由的平等理念，珍视自由，践行平等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什么是</a:t>
                      </a:r>
                      <a:r>
                        <a:rPr lang="zh-CN" sz="2400" dirty="0" smtClean="0">
                          <a:solidFill>
                            <a:srgbClr val="000000"/>
                          </a:solidFill>
                          <a:effectLst/>
                          <a:latin typeface="宋体" pitchFamily="2" charset="-122"/>
                          <a:ea typeface="宋体" pitchFamily="2" charset="-122"/>
                          <a:cs typeface="Times New Roman"/>
                        </a:rPr>
                        <a:t>特权</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有什么</a:t>
                      </a:r>
                      <a:r>
                        <a:rPr lang="zh-CN" sz="2400" dirty="0" smtClean="0">
                          <a:solidFill>
                            <a:srgbClr val="000000"/>
                          </a:solidFill>
                          <a:effectLst/>
                          <a:latin typeface="宋体" pitchFamily="2" charset="-122"/>
                          <a:ea typeface="宋体" pitchFamily="2" charset="-122"/>
                          <a:cs typeface="Times New Roman"/>
                        </a:rPr>
                        <a:t>表现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为什么</a:t>
                      </a:r>
                      <a:r>
                        <a:rPr lang="zh-CN" sz="2400" dirty="0">
                          <a:solidFill>
                            <a:srgbClr val="000000"/>
                          </a:solidFill>
                          <a:effectLst/>
                          <a:latin typeface="宋体" pitchFamily="2" charset="-122"/>
                          <a:ea typeface="宋体" pitchFamily="2" charset="-122"/>
                          <a:cs typeface="Times New Roman"/>
                        </a:rPr>
                        <a:t>要反对</a:t>
                      </a:r>
                      <a:r>
                        <a:rPr lang="zh-CN" sz="2400" dirty="0" smtClean="0">
                          <a:solidFill>
                            <a:srgbClr val="000000"/>
                          </a:solidFill>
                          <a:effectLst/>
                          <a:latin typeface="宋体" pitchFamily="2" charset="-122"/>
                          <a:ea typeface="宋体" pitchFamily="2" charset="-122"/>
                          <a:cs typeface="Times New Roman"/>
                        </a:rPr>
                        <a:t>特权</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追求</a:t>
                      </a:r>
                      <a:r>
                        <a:rPr lang="zh-CN" sz="2400" dirty="0">
                          <a:solidFill>
                            <a:srgbClr val="000000"/>
                          </a:solidFill>
                          <a:effectLst/>
                          <a:latin typeface="宋体" pitchFamily="2" charset="-122"/>
                          <a:ea typeface="宋体" pitchFamily="2" charset="-122"/>
                          <a:cs typeface="Times New Roman"/>
                        </a:rPr>
                        <a:t>特权的结果是什么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、制度规定之外的特殊权利</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表现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现实</a:t>
                      </a:r>
                      <a:r>
                        <a:rPr lang="zh-CN" sz="2400" dirty="0">
                          <a:solidFill>
                            <a:srgbClr val="000000"/>
                          </a:solidFill>
                          <a:effectLst/>
                          <a:latin typeface="宋体" pitchFamily="2" charset="-122"/>
                          <a:ea typeface="宋体" pitchFamily="2" charset="-122"/>
                          <a:cs typeface="Times New Roman"/>
                        </a:rPr>
                        <a:t>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的人或只享受权利不承担</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或</a:t>
                      </a:r>
                      <a:r>
                        <a:rPr lang="zh-CN" sz="2400" dirty="0">
                          <a:solidFill>
                            <a:srgbClr val="000000"/>
                          </a:solidFill>
                          <a:effectLst/>
                          <a:latin typeface="宋体" pitchFamily="2" charset="-122"/>
                          <a:ea typeface="宋体" pitchFamily="2" charset="-122"/>
                          <a:cs typeface="Times New Roman"/>
                        </a:rPr>
                        <a:t>利用手中的权力</a:t>
                      </a:r>
                      <a:r>
                        <a:rPr lang="zh-CN" sz="2400" dirty="0" smtClean="0">
                          <a:solidFill>
                            <a:srgbClr val="000000"/>
                          </a:solidFill>
                          <a:effectLst/>
                          <a:latin typeface="宋体" pitchFamily="2" charset="-122"/>
                          <a:ea typeface="宋体" pitchFamily="2" charset="-122"/>
                          <a:cs typeface="Times New Roman"/>
                        </a:rPr>
                        <a:t>以权谋私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或</a:t>
                      </a:r>
                      <a:r>
                        <a:rPr lang="zh-CN" sz="2400" dirty="0">
                          <a:solidFill>
                            <a:srgbClr val="000000"/>
                          </a:solidFill>
                          <a:effectLst/>
                          <a:latin typeface="宋体" pitchFamily="2" charset="-122"/>
                          <a:ea typeface="宋体" pitchFamily="2" charset="-122"/>
                          <a:cs typeface="Times New Roman"/>
                        </a:rPr>
                        <a:t>利用社会关系追逐一己之</a:t>
                      </a:r>
                      <a:r>
                        <a:rPr lang="zh-CN" sz="2400" dirty="0" smtClean="0">
                          <a:solidFill>
                            <a:srgbClr val="000000"/>
                          </a:solidFill>
                          <a:effectLst/>
                          <a:latin typeface="宋体" pitchFamily="2" charset="-122"/>
                          <a:ea typeface="宋体" pitchFamily="2" charset="-122"/>
                          <a:cs typeface="Times New Roman"/>
                        </a:rPr>
                        <a:t>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想方设法逃避法律制裁</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原因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特权</a:t>
                      </a:r>
                      <a:r>
                        <a:rPr lang="zh-CN" sz="2400" dirty="0">
                          <a:solidFill>
                            <a:srgbClr val="000000"/>
                          </a:solidFill>
                          <a:effectLst/>
                          <a:latin typeface="宋体" pitchFamily="2" charset="-122"/>
                          <a:ea typeface="宋体" pitchFamily="2" charset="-122"/>
                          <a:cs typeface="Times New Roman"/>
                        </a:rPr>
                        <a:t>是平等的大敌。每个公民都应平等地承担法律规定的</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享有不受法律约束的特权</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结果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的尊严和权威不容</a:t>
                      </a:r>
                      <a:r>
                        <a:rPr lang="zh-CN" sz="2400" dirty="0" smtClean="0">
                          <a:solidFill>
                            <a:srgbClr val="000000"/>
                          </a:solidFill>
                          <a:effectLst/>
                          <a:latin typeface="宋体" pitchFamily="2" charset="-122"/>
                          <a:ea typeface="宋体" pitchFamily="2" charset="-122"/>
                          <a:cs typeface="Times New Roman"/>
                        </a:rPr>
                        <a:t>侵犯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任何</a:t>
                      </a:r>
                      <a:r>
                        <a:rPr lang="zh-CN" sz="2400" dirty="0">
                          <a:solidFill>
                            <a:srgbClr val="000000"/>
                          </a:solidFill>
                          <a:effectLst/>
                          <a:latin typeface="宋体" pitchFamily="2" charset="-122"/>
                          <a:ea typeface="宋体" pitchFamily="2" charset="-122"/>
                          <a:cs typeface="Times New Roman"/>
                        </a:rPr>
                        <a:t>践踏法律的行为必将受到制裁和惩罚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5367051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013932391"/>
              </p:ext>
            </p:extLst>
          </p:nvPr>
        </p:nvGraphicFramePr>
        <p:xfrm>
          <a:off x="1521506" y="1757479"/>
          <a:ext cx="9495899" cy="4214318"/>
        </p:xfrm>
        <a:graphic>
          <a:graphicData uri="http://schemas.openxmlformats.org/drawingml/2006/table">
            <a:tbl>
              <a:tblPr firstRow="1" firstCol="1" bandRow="1"/>
              <a:tblGrid>
                <a:gridCol w="1823860"/>
                <a:gridCol w="1739590"/>
                <a:gridCol w="5932449"/>
              </a:tblGrid>
              <a:tr h="4758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567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●树立自由的平等理念，珍视自由，践行平等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平等对待他人合法权利的必要性是什么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每个人</a:t>
                      </a:r>
                      <a:r>
                        <a:rPr lang="zh-CN" sz="2400" dirty="0">
                          <a:solidFill>
                            <a:srgbClr val="000000"/>
                          </a:solidFill>
                          <a:effectLst/>
                          <a:latin typeface="宋体" pitchFamily="2" charset="-122"/>
                          <a:ea typeface="宋体" pitchFamily="2" charset="-122"/>
                          <a:cs typeface="Times New Roman"/>
                        </a:rPr>
                        <a:t>都有平等的生存权利、发展权利和追求幸福的权利</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要以法律为基本的行为</a:t>
                      </a:r>
                      <a:r>
                        <a:rPr lang="zh-CN" sz="2400" dirty="0" smtClean="0">
                          <a:solidFill>
                            <a:srgbClr val="000000"/>
                          </a:solidFill>
                          <a:effectLst/>
                          <a:latin typeface="宋体" pitchFamily="2" charset="-122"/>
                          <a:ea typeface="宋体" pitchFamily="2" charset="-122"/>
                          <a:cs typeface="Times New Roman"/>
                        </a:rPr>
                        <a:t>准则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平等</a:t>
                      </a:r>
                      <a:r>
                        <a:rPr lang="zh-CN" sz="2400" dirty="0">
                          <a:solidFill>
                            <a:srgbClr val="000000"/>
                          </a:solidFill>
                          <a:effectLst/>
                          <a:latin typeface="宋体" pitchFamily="2" charset="-122"/>
                          <a:ea typeface="宋体" pitchFamily="2" charset="-122"/>
                          <a:cs typeface="Times New Roman"/>
                        </a:rPr>
                        <a:t>地对待所有</a:t>
                      </a:r>
                      <a:r>
                        <a:rPr lang="zh-CN" sz="2400" dirty="0" smtClean="0">
                          <a:solidFill>
                            <a:srgbClr val="000000"/>
                          </a:solidFill>
                          <a:effectLst/>
                          <a:latin typeface="宋体" pitchFamily="2" charset="-122"/>
                          <a:ea typeface="宋体" pitchFamily="2" charset="-122"/>
                          <a:cs typeface="Times New Roman"/>
                        </a:rPr>
                        <a:t>成员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尊重</a:t>
                      </a:r>
                      <a:r>
                        <a:rPr lang="zh-CN" sz="2400" dirty="0">
                          <a:solidFill>
                            <a:srgbClr val="000000"/>
                          </a:solidFill>
                          <a:effectLst/>
                          <a:latin typeface="宋体" pitchFamily="2" charset="-122"/>
                          <a:ea typeface="宋体" pitchFamily="2" charset="-122"/>
                          <a:cs typeface="Times New Roman"/>
                        </a:rPr>
                        <a:t>他人的合法权益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9251406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6974968"/>
              </p:ext>
            </p:extLst>
          </p:nvPr>
        </p:nvGraphicFramePr>
        <p:xfrm>
          <a:off x="1025912" y="1757479"/>
          <a:ext cx="9991493" cy="4214318"/>
        </p:xfrm>
        <a:graphic>
          <a:graphicData uri="http://schemas.openxmlformats.org/drawingml/2006/table">
            <a:tbl>
              <a:tblPr firstRow="1" firstCol="1" bandRow="1"/>
              <a:tblGrid>
                <a:gridCol w="1795347"/>
                <a:gridCol w="2364743"/>
                <a:gridCol w="5831403"/>
              </a:tblGrid>
              <a:tr h="4758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567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●树立自由的平等理念，珍视自由，践行平等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面对不平等行为</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的态度与做法分别是什么</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敢于抵制不平等行为的必要性是什么</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现实生活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仍然</a:t>
                      </a:r>
                      <a:r>
                        <a:rPr lang="zh-CN" sz="2400" dirty="0">
                          <a:solidFill>
                            <a:srgbClr val="000000"/>
                          </a:solidFill>
                          <a:effectLst/>
                          <a:latin typeface="宋体" pitchFamily="2" charset="-122"/>
                          <a:ea typeface="宋体" pitchFamily="2" charset="-122"/>
                          <a:cs typeface="Times New Roman"/>
                        </a:rPr>
                        <a:t>存在着就业歧视等不平等</a:t>
                      </a:r>
                      <a:r>
                        <a:rPr lang="zh-CN" sz="2400" dirty="0" smtClean="0">
                          <a:solidFill>
                            <a:srgbClr val="000000"/>
                          </a:solidFill>
                          <a:effectLst/>
                          <a:latin typeface="宋体" pitchFamily="2" charset="-122"/>
                          <a:ea typeface="宋体" pitchFamily="2" charset="-122"/>
                          <a:cs typeface="Times New Roman"/>
                        </a:rPr>
                        <a:t>现象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损害</a:t>
                      </a:r>
                      <a:r>
                        <a:rPr lang="zh-CN" sz="2400" dirty="0">
                          <a:solidFill>
                            <a:srgbClr val="000000"/>
                          </a:solidFill>
                          <a:effectLst/>
                          <a:latin typeface="宋体" pitchFamily="2" charset="-122"/>
                          <a:ea typeface="宋体" pitchFamily="2" charset="-122"/>
                          <a:cs typeface="Times New Roman"/>
                        </a:rPr>
                        <a:t>了公民的人格</a:t>
                      </a:r>
                      <a:r>
                        <a:rPr lang="zh-CN" sz="2400" dirty="0" smtClean="0">
                          <a:solidFill>
                            <a:srgbClr val="000000"/>
                          </a:solidFill>
                          <a:effectLst/>
                          <a:latin typeface="宋体" pitchFamily="2" charset="-122"/>
                          <a:ea typeface="宋体" pitchFamily="2" charset="-122"/>
                          <a:cs typeface="Times New Roman"/>
                        </a:rPr>
                        <a:t>尊严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违背</a:t>
                      </a:r>
                      <a:r>
                        <a:rPr lang="zh-CN" sz="2400" dirty="0">
                          <a:solidFill>
                            <a:srgbClr val="000000"/>
                          </a:solidFill>
                          <a:effectLst/>
                          <a:latin typeface="宋体" pitchFamily="2" charset="-122"/>
                          <a:ea typeface="宋体" pitchFamily="2" charset="-122"/>
                          <a:cs typeface="Times New Roman"/>
                        </a:rPr>
                        <a:t>了法律面前人人平等的原则</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面对</a:t>
                      </a:r>
                      <a:r>
                        <a:rPr lang="zh-CN" sz="2400" dirty="0">
                          <a:solidFill>
                            <a:srgbClr val="000000"/>
                          </a:solidFill>
                          <a:effectLst/>
                          <a:latin typeface="宋体" pitchFamily="2" charset="-122"/>
                          <a:ea typeface="宋体" pitchFamily="2" charset="-122"/>
                          <a:cs typeface="Times New Roman"/>
                        </a:rPr>
                        <a:t>这些不平等</a:t>
                      </a:r>
                      <a:r>
                        <a:rPr lang="zh-CN" sz="2400" dirty="0" smtClean="0">
                          <a:solidFill>
                            <a:srgbClr val="000000"/>
                          </a:solidFill>
                          <a:effectLst/>
                          <a:latin typeface="宋体" pitchFamily="2" charset="-122"/>
                          <a:ea typeface="宋体" pitchFamily="2" charset="-122"/>
                          <a:cs typeface="Times New Roman"/>
                        </a:rPr>
                        <a:t>现象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不能</a:t>
                      </a:r>
                      <a:r>
                        <a:rPr lang="zh-CN" sz="2400" dirty="0" smtClean="0">
                          <a:solidFill>
                            <a:srgbClr val="000000"/>
                          </a:solidFill>
                          <a:effectLst/>
                          <a:latin typeface="宋体" pitchFamily="2" charset="-122"/>
                          <a:ea typeface="宋体" pitchFamily="2" charset="-122"/>
                          <a:cs typeface="Times New Roman"/>
                        </a:rPr>
                        <a:t>听之任之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应据理力争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必要</a:t>
                      </a:r>
                      <a:r>
                        <a:rPr lang="zh-CN" sz="2400" dirty="0">
                          <a:solidFill>
                            <a:srgbClr val="000000"/>
                          </a:solidFill>
                          <a:effectLst/>
                          <a:latin typeface="宋体" pitchFamily="2" charset="-122"/>
                          <a:ea typeface="宋体" pitchFamily="2" charset="-122"/>
                          <a:cs typeface="Times New Roman"/>
                        </a:rPr>
                        <a:t>时依法维权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5156708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210818024"/>
              </p:ext>
            </p:extLst>
          </p:nvPr>
        </p:nvGraphicFramePr>
        <p:xfrm>
          <a:off x="1326996" y="1757479"/>
          <a:ext cx="9322419" cy="4214318"/>
        </p:xfrm>
        <a:graphic>
          <a:graphicData uri="http://schemas.openxmlformats.org/drawingml/2006/table">
            <a:tbl>
              <a:tblPr firstRow="1" firstCol="1" bandRow="1"/>
              <a:tblGrid>
                <a:gridCol w="1973766"/>
                <a:gridCol w="1706137"/>
                <a:gridCol w="5642516"/>
              </a:tblGrid>
              <a:tr h="4758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567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●树立自由的平等理念，珍视自由，践行平等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如何在日常生活中维护平等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实现</a:t>
                      </a:r>
                      <a:r>
                        <a:rPr lang="zh-CN" sz="2400" dirty="0">
                          <a:solidFill>
                            <a:srgbClr val="000000"/>
                          </a:solidFill>
                          <a:effectLst/>
                          <a:latin typeface="宋体" pitchFamily="2" charset="-122"/>
                          <a:ea typeface="宋体" pitchFamily="2" charset="-122"/>
                          <a:cs typeface="Times New Roman"/>
                        </a:rPr>
                        <a:t>人与人之间的</a:t>
                      </a:r>
                      <a:r>
                        <a:rPr lang="zh-CN" sz="2400" dirty="0" smtClean="0">
                          <a:solidFill>
                            <a:srgbClr val="000000"/>
                          </a:solidFill>
                          <a:effectLst/>
                          <a:latin typeface="宋体" pitchFamily="2" charset="-122"/>
                          <a:ea typeface="宋体" pitchFamily="2" charset="-122"/>
                          <a:cs typeface="Times New Roman"/>
                        </a:rPr>
                        <a:t>平等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人类的美好</a:t>
                      </a:r>
                      <a:r>
                        <a:rPr lang="zh-CN" sz="2400" dirty="0" smtClean="0">
                          <a:solidFill>
                            <a:srgbClr val="000000"/>
                          </a:solidFill>
                          <a:effectLst/>
                          <a:latin typeface="宋体" pitchFamily="2" charset="-122"/>
                          <a:ea typeface="宋体" pitchFamily="2" charset="-122"/>
                          <a:cs typeface="Times New Roman"/>
                        </a:rPr>
                        <a:t>梦想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每个公民把平等原则落实到日常的生活、学习和工作中</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要增强平等</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践行</a:t>
                      </a:r>
                      <a:r>
                        <a:rPr lang="zh-CN" sz="2400" dirty="0" smtClean="0">
                          <a:solidFill>
                            <a:srgbClr val="000000"/>
                          </a:solidFill>
                          <a:effectLst/>
                          <a:latin typeface="宋体" pitchFamily="2" charset="-122"/>
                          <a:ea typeface="宋体" pitchFamily="2" charset="-122"/>
                          <a:cs typeface="Times New Roman"/>
                        </a:rPr>
                        <a:t>平等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共同</a:t>
                      </a:r>
                      <a:r>
                        <a:rPr lang="zh-CN" sz="2400" dirty="0">
                          <a:solidFill>
                            <a:srgbClr val="000000"/>
                          </a:solidFill>
                          <a:effectLst/>
                          <a:latin typeface="宋体" pitchFamily="2" charset="-122"/>
                          <a:ea typeface="宋体" pitchFamily="2" charset="-122"/>
                          <a:cs typeface="Times New Roman"/>
                        </a:rPr>
                        <a:t>建构平等有序的社会制度</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544704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9" y="2147785"/>
            <a:ext cx="9656281" cy="3600986"/>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理解公平的</a:t>
            </a:r>
            <a:r>
              <a:rPr lang="zh-CN" altLang="zh-CN" sz="2400" dirty="0" smtClean="0">
                <a:solidFill>
                  <a:srgbClr val="000000"/>
                </a:solidFill>
                <a:latin typeface="宋体" pitchFamily="2" charset="-122"/>
                <a:ea typeface="宋体" pitchFamily="2" charset="-122"/>
                <a:cs typeface="Times New Roman"/>
              </a:rPr>
              <a:t>内涵</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体会</a:t>
            </a:r>
            <a:r>
              <a:rPr lang="zh-CN" altLang="zh-CN" sz="2400" dirty="0">
                <a:solidFill>
                  <a:srgbClr val="000000"/>
                </a:solidFill>
                <a:latin typeface="宋体" pitchFamily="2" charset="-122"/>
                <a:ea typeface="宋体" pitchFamily="2" charset="-122"/>
                <a:cs typeface="Times New Roman"/>
              </a:rPr>
              <a:t>公平是个人生存和发展的重要</a:t>
            </a:r>
            <a:r>
              <a:rPr lang="zh-CN" altLang="zh-CN" sz="2400" dirty="0" smtClean="0">
                <a:solidFill>
                  <a:srgbClr val="000000"/>
                </a:solidFill>
                <a:latin typeface="宋体" pitchFamily="2" charset="-122"/>
                <a:ea typeface="宋体" pitchFamily="2" charset="-122"/>
                <a:cs typeface="Times New Roman"/>
              </a:rPr>
              <a:t>保障</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是</a:t>
            </a:r>
            <a:r>
              <a:rPr lang="zh-CN" altLang="zh-CN" sz="2400" dirty="0">
                <a:solidFill>
                  <a:srgbClr val="000000"/>
                </a:solidFill>
                <a:latin typeface="宋体" pitchFamily="2" charset="-122"/>
                <a:ea typeface="宋体" pitchFamily="2" charset="-122"/>
                <a:cs typeface="Times New Roman"/>
              </a:rPr>
              <a:t>社会稳定和进步的重要基础</a:t>
            </a:r>
            <a:r>
              <a:rPr lang="en-US" altLang="zh-CN" sz="2400" dirty="0">
                <a:solidFill>
                  <a:srgbClr val="000000"/>
                </a:solidFill>
                <a:latin typeface="宋体" pitchFamily="2" charset="-122"/>
                <a:ea typeface="宋体" pitchFamily="2" charset="-122"/>
                <a:cs typeface="Times New Roman"/>
              </a:rPr>
              <a:t>	</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统编教材八下第八课</a:t>
            </a: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理解制度保障公平</a:t>
            </a:r>
            <a:r>
              <a:rPr lang="zh-CN" altLang="zh-CN" sz="2400" dirty="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统编教材八下第八课</a:t>
            </a:r>
          </a:p>
          <a:p>
            <a:pPr>
              <a:lnSpc>
                <a:spcPct val="2000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做公平的维护者</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3634622" cy="627895"/>
            <a:chOff x="1034884" y="629878"/>
            <a:chExt cx="3300757" cy="627895"/>
          </a:xfrm>
        </p:grpSpPr>
        <p:sp>
          <p:nvSpPr>
            <p:cNvPr id="12" name="圆角矩形 6"/>
            <p:cNvSpPr/>
            <p:nvPr>
              <p:custDataLst>
                <p:tags r:id="rId1"/>
              </p:custDataLst>
            </p:nvPr>
          </p:nvSpPr>
          <p:spPr>
            <a:xfrm flipH="1">
              <a:off x="2642640" y="664168"/>
              <a:ext cx="1693001"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公平</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2</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130086678"/>
              </p:ext>
            </p:extLst>
          </p:nvPr>
        </p:nvGraphicFramePr>
        <p:xfrm>
          <a:off x="640560" y="1621496"/>
          <a:ext cx="10859929" cy="4389120"/>
        </p:xfrm>
        <a:graphic>
          <a:graphicData uri="http://schemas.openxmlformats.org/drawingml/2006/table">
            <a:tbl>
              <a:tblPr firstRow="1" firstCol="1" bandRow="1"/>
              <a:tblGrid>
                <a:gridCol w="2002280"/>
                <a:gridCol w="1795346"/>
                <a:gridCol w="7062303"/>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nSpc>
                          <a:spcPct val="100000"/>
                        </a:lnSpc>
                        <a:spcAft>
                          <a:spcPts val="0"/>
                        </a:spcAft>
                      </a:pPr>
                      <a:r>
                        <a:rPr lang="zh-CN" sz="2400" dirty="0">
                          <a:solidFill>
                            <a:srgbClr val="FF00FF"/>
                          </a:solidFill>
                          <a:effectLst/>
                          <a:latin typeface="黑体" pitchFamily="49" charset="-122"/>
                          <a:ea typeface="黑体" pitchFamily="49" charset="-122"/>
                          <a:cs typeface="Times New Roman"/>
                        </a:rPr>
                        <a:t>●理解公平的</a:t>
                      </a:r>
                      <a:r>
                        <a:rPr lang="zh-CN" sz="2400" dirty="0" smtClean="0">
                          <a:solidFill>
                            <a:srgbClr val="FF00FF"/>
                          </a:solidFill>
                          <a:effectLst/>
                          <a:latin typeface="黑体" pitchFamily="49" charset="-122"/>
                          <a:ea typeface="黑体" pitchFamily="49" charset="-122"/>
                          <a:cs typeface="Times New Roman"/>
                        </a:rPr>
                        <a:t>内涵</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体会</a:t>
                      </a:r>
                      <a:r>
                        <a:rPr lang="zh-CN" sz="2400" dirty="0">
                          <a:solidFill>
                            <a:srgbClr val="FF00FF"/>
                          </a:solidFill>
                          <a:effectLst/>
                          <a:latin typeface="黑体" pitchFamily="49" charset="-122"/>
                          <a:ea typeface="黑体" pitchFamily="49" charset="-122"/>
                          <a:cs typeface="Times New Roman"/>
                        </a:rPr>
                        <a:t>公平是个人生存和发展的重要</a:t>
                      </a:r>
                      <a:r>
                        <a:rPr lang="zh-CN" sz="2400" dirty="0" smtClean="0">
                          <a:solidFill>
                            <a:srgbClr val="FF00FF"/>
                          </a:solidFill>
                          <a:effectLst/>
                          <a:latin typeface="黑体" pitchFamily="49" charset="-122"/>
                          <a:ea typeface="黑体" pitchFamily="49" charset="-122"/>
                          <a:cs typeface="Times New Roman"/>
                        </a:rPr>
                        <a:t>保障</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是</a:t>
                      </a:r>
                      <a:r>
                        <a:rPr lang="zh-CN" sz="2400" dirty="0">
                          <a:solidFill>
                            <a:srgbClr val="FF00FF"/>
                          </a:solidFill>
                          <a:effectLst/>
                          <a:latin typeface="黑体" pitchFamily="49" charset="-122"/>
                          <a:ea typeface="黑体" pitchFamily="49" charset="-122"/>
                          <a:cs typeface="Times New Roman"/>
                        </a:rPr>
                        <a:t>社会稳定和进步的重要基础</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公平的含义是什么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公平通常指人们基于一定标准或</a:t>
                      </a:r>
                      <a:r>
                        <a:rPr lang="zh-CN" sz="2400" dirty="0" smtClean="0">
                          <a:solidFill>
                            <a:srgbClr val="000000"/>
                          </a:solidFill>
                          <a:effectLst/>
                          <a:latin typeface="宋体" pitchFamily="2" charset="-122"/>
                          <a:ea typeface="宋体" pitchFamily="2" charset="-122"/>
                          <a:cs typeface="Times New Roman"/>
                        </a:rPr>
                        <a:t>原则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处理</a:t>
                      </a:r>
                      <a:r>
                        <a:rPr lang="zh-CN" sz="2400" dirty="0">
                          <a:solidFill>
                            <a:srgbClr val="000000"/>
                          </a:solidFill>
                          <a:effectLst/>
                          <a:latin typeface="宋体" pitchFamily="2" charset="-122"/>
                          <a:ea typeface="宋体" pitchFamily="2" charset="-122"/>
                          <a:cs typeface="Times New Roman"/>
                        </a:rPr>
                        <a:t>事情合情合理、不偏不倚的态度或行为方式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公平的内涵及具体要求是什么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内涵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权利公平、规则公平、机会公平等</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具体要求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权利公平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每个人依法平等参与</a:t>
                      </a:r>
                      <a:r>
                        <a:rPr lang="zh-CN" sz="2400" dirty="0" smtClean="0">
                          <a:solidFill>
                            <a:srgbClr val="000000"/>
                          </a:solidFill>
                          <a:effectLst/>
                          <a:latin typeface="宋体" pitchFamily="2" charset="-122"/>
                          <a:ea typeface="宋体" pitchFamily="2" charset="-122"/>
                          <a:cs typeface="Times New Roman"/>
                        </a:rPr>
                        <a:t>社会活动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规则公平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每个人都受到行为规范的</a:t>
                      </a:r>
                      <a:r>
                        <a:rPr lang="zh-CN" sz="2400" dirty="0" smtClean="0">
                          <a:solidFill>
                            <a:srgbClr val="000000"/>
                          </a:solidFill>
                          <a:effectLst/>
                          <a:latin typeface="宋体" pitchFamily="2" charset="-122"/>
                          <a:ea typeface="宋体" pitchFamily="2" charset="-122"/>
                          <a:cs typeface="Times New Roman"/>
                        </a:rPr>
                        <a:t>约束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机会公平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社会为每个人提供同等的发展机会和条件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414150205"/>
              </p:ext>
            </p:extLst>
          </p:nvPr>
        </p:nvGraphicFramePr>
        <p:xfrm>
          <a:off x="713678" y="1610345"/>
          <a:ext cx="10838986" cy="4549140"/>
        </p:xfrm>
        <a:graphic>
          <a:graphicData uri="http://schemas.openxmlformats.org/drawingml/2006/table">
            <a:tbl>
              <a:tblPr firstRow="1" firstCol="1" bandRow="1"/>
              <a:tblGrid>
                <a:gridCol w="1775842"/>
                <a:gridCol w="2114628"/>
                <a:gridCol w="6948516"/>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0000"/>
                        </a:lnSpc>
                        <a:spcAft>
                          <a:spcPts val="0"/>
                        </a:spcAft>
                      </a:pPr>
                      <a:r>
                        <a:rPr lang="zh-CN" sz="2400" dirty="0">
                          <a:solidFill>
                            <a:srgbClr val="FF00FF"/>
                          </a:solidFill>
                          <a:effectLst/>
                          <a:latin typeface="黑体" pitchFamily="49" charset="-122"/>
                          <a:ea typeface="黑体" pitchFamily="49" charset="-122"/>
                          <a:cs typeface="Times New Roman"/>
                        </a:rPr>
                        <a:t>●理解公平的</a:t>
                      </a:r>
                      <a:r>
                        <a:rPr lang="zh-CN" sz="2400" dirty="0" smtClean="0">
                          <a:solidFill>
                            <a:srgbClr val="FF00FF"/>
                          </a:solidFill>
                          <a:effectLst/>
                          <a:latin typeface="黑体" pitchFamily="49" charset="-122"/>
                          <a:ea typeface="黑体" pitchFamily="49" charset="-122"/>
                          <a:cs typeface="Times New Roman"/>
                        </a:rPr>
                        <a:t>内涵</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体会</a:t>
                      </a:r>
                      <a:r>
                        <a:rPr lang="zh-CN" sz="2400" dirty="0">
                          <a:solidFill>
                            <a:srgbClr val="FF00FF"/>
                          </a:solidFill>
                          <a:effectLst/>
                          <a:latin typeface="黑体" pitchFamily="49" charset="-122"/>
                          <a:ea typeface="黑体" pitchFamily="49" charset="-122"/>
                          <a:cs typeface="Times New Roman"/>
                        </a:rPr>
                        <a:t>公平是个人生存和发展的重要</a:t>
                      </a:r>
                      <a:r>
                        <a:rPr lang="zh-CN" sz="2400" dirty="0" smtClean="0">
                          <a:solidFill>
                            <a:srgbClr val="FF00FF"/>
                          </a:solidFill>
                          <a:effectLst/>
                          <a:latin typeface="黑体" pitchFamily="49" charset="-122"/>
                          <a:ea typeface="黑体" pitchFamily="49" charset="-122"/>
                          <a:cs typeface="Times New Roman"/>
                        </a:rPr>
                        <a:t>保障</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是</a:t>
                      </a:r>
                      <a:r>
                        <a:rPr lang="zh-CN" sz="2400" dirty="0">
                          <a:solidFill>
                            <a:srgbClr val="FF00FF"/>
                          </a:solidFill>
                          <a:effectLst/>
                          <a:latin typeface="黑体" pitchFamily="49" charset="-122"/>
                          <a:ea typeface="黑体" pitchFamily="49" charset="-122"/>
                          <a:cs typeface="Times New Roman"/>
                        </a:rPr>
                        <a:t>社会稳定和进步的重要基础</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人们为什么要向往和追求公平</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公平的意义或作用或价值是什么</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对个人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公平</a:t>
                      </a:r>
                      <a:r>
                        <a:rPr lang="zh-CN" sz="2400" dirty="0">
                          <a:solidFill>
                            <a:srgbClr val="000000"/>
                          </a:solidFill>
                          <a:effectLst/>
                          <a:latin typeface="宋体" pitchFamily="2" charset="-122"/>
                          <a:ea typeface="宋体" pitchFamily="2" charset="-122"/>
                          <a:cs typeface="Times New Roman"/>
                        </a:rPr>
                        <a:t>是个人生存和发展的重要保障。</a:t>
                      </a: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公平能保证个人应得的</a:t>
                      </a:r>
                      <a:r>
                        <a:rPr lang="zh-CN" sz="2400" dirty="0" smtClean="0">
                          <a:solidFill>
                            <a:srgbClr val="000000"/>
                          </a:solidFill>
                          <a:effectLst/>
                          <a:latin typeface="宋体" pitchFamily="2" charset="-122"/>
                          <a:ea typeface="宋体" pitchFamily="2" charset="-122"/>
                          <a:cs typeface="Times New Roman"/>
                        </a:rPr>
                        <a:t>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个人获得生存和发展的物质条件。</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公平能让人感受到</a:t>
                      </a:r>
                      <a:r>
                        <a:rPr lang="zh-CN" sz="2400" dirty="0" smtClean="0">
                          <a:solidFill>
                            <a:srgbClr val="000000"/>
                          </a:solidFill>
                          <a:effectLst/>
                          <a:latin typeface="宋体" pitchFamily="2" charset="-122"/>
                          <a:ea typeface="宋体" pitchFamily="2" charset="-122"/>
                          <a:cs typeface="Times New Roman"/>
                        </a:rPr>
                        <a:t>尊严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从而</a:t>
                      </a:r>
                      <a:r>
                        <a:rPr lang="zh-CN" sz="2400" dirty="0">
                          <a:solidFill>
                            <a:srgbClr val="000000"/>
                          </a:solidFill>
                          <a:effectLst/>
                          <a:latin typeface="宋体" pitchFamily="2" charset="-122"/>
                          <a:ea typeface="宋体" pitchFamily="2" charset="-122"/>
                          <a:cs typeface="Times New Roman"/>
                        </a:rPr>
                        <a:t>激发自身</a:t>
                      </a:r>
                      <a:r>
                        <a:rPr lang="zh-CN" sz="2400" dirty="0" smtClean="0">
                          <a:solidFill>
                            <a:srgbClr val="000000"/>
                          </a:solidFill>
                          <a:effectLst/>
                          <a:latin typeface="宋体" pitchFamily="2" charset="-122"/>
                          <a:ea typeface="宋体" pitchFamily="2" charset="-122"/>
                          <a:cs typeface="Times New Roman"/>
                        </a:rPr>
                        <a:t>潜能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a:t>
                      </a:r>
                      <a:r>
                        <a:rPr lang="zh-CN" sz="2400" dirty="0">
                          <a:solidFill>
                            <a:srgbClr val="000000"/>
                          </a:solidFill>
                          <a:effectLst/>
                          <a:latin typeface="宋体" pitchFamily="2" charset="-122"/>
                          <a:ea typeface="宋体" pitchFamily="2" charset="-122"/>
                          <a:cs typeface="Times New Roman"/>
                        </a:rPr>
                        <a:t>工作效率</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对社会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公平</a:t>
                      </a:r>
                      <a:r>
                        <a:rPr lang="zh-CN" sz="2400" dirty="0">
                          <a:solidFill>
                            <a:srgbClr val="000000"/>
                          </a:solidFill>
                          <a:effectLst/>
                          <a:latin typeface="宋体" pitchFamily="2" charset="-122"/>
                          <a:ea typeface="宋体" pitchFamily="2" charset="-122"/>
                          <a:cs typeface="Times New Roman"/>
                        </a:rPr>
                        <a:t>是社会稳定和进步的重要基础。</a:t>
                      </a: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公平有利于协调社会各方面的利益</a:t>
                      </a:r>
                      <a:r>
                        <a:rPr lang="zh-CN" sz="2400" dirty="0" smtClean="0">
                          <a:solidFill>
                            <a:srgbClr val="000000"/>
                          </a:solidFill>
                          <a:effectLst/>
                          <a:latin typeface="宋体" pitchFamily="2" charset="-122"/>
                          <a:ea typeface="宋体" pitchFamily="2" charset="-122"/>
                          <a:cs typeface="Times New Roman"/>
                        </a:rPr>
                        <a:t>关系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缓和</a:t>
                      </a:r>
                      <a:r>
                        <a:rPr lang="zh-CN" sz="2400" dirty="0">
                          <a:solidFill>
                            <a:srgbClr val="000000"/>
                          </a:solidFill>
                          <a:effectLst/>
                          <a:latin typeface="宋体" pitchFamily="2" charset="-122"/>
                          <a:ea typeface="宋体" pitchFamily="2" charset="-122"/>
                          <a:cs typeface="Times New Roman"/>
                        </a:rPr>
                        <a:t>社会</a:t>
                      </a:r>
                      <a:r>
                        <a:rPr lang="zh-CN" sz="2400" dirty="0" smtClean="0">
                          <a:solidFill>
                            <a:srgbClr val="000000"/>
                          </a:solidFill>
                          <a:effectLst/>
                          <a:latin typeface="宋体" pitchFamily="2" charset="-122"/>
                          <a:ea typeface="宋体" pitchFamily="2" charset="-122"/>
                          <a:cs typeface="Times New Roman"/>
                        </a:rPr>
                        <a:t>矛盾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减少</a:t>
                      </a:r>
                      <a:r>
                        <a:rPr lang="zh-CN" sz="2400" dirty="0">
                          <a:solidFill>
                            <a:srgbClr val="000000"/>
                          </a:solidFill>
                          <a:effectLst/>
                          <a:latin typeface="宋体" pitchFamily="2" charset="-122"/>
                          <a:ea typeface="宋体" pitchFamily="2" charset="-122"/>
                          <a:cs typeface="Times New Roman"/>
                        </a:rPr>
                        <a:t>社会</a:t>
                      </a:r>
                      <a:r>
                        <a:rPr lang="zh-CN" sz="2400" dirty="0" smtClean="0">
                          <a:solidFill>
                            <a:srgbClr val="000000"/>
                          </a:solidFill>
                          <a:effectLst/>
                          <a:latin typeface="宋体" pitchFamily="2" charset="-122"/>
                          <a:ea typeface="宋体" pitchFamily="2" charset="-122"/>
                          <a:cs typeface="Times New Roman"/>
                        </a:rPr>
                        <a:t>冲突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社会</a:t>
                      </a:r>
                      <a:r>
                        <a:rPr lang="zh-CN" sz="2400" dirty="0" smtClean="0">
                          <a:solidFill>
                            <a:srgbClr val="000000"/>
                          </a:solidFill>
                          <a:effectLst/>
                          <a:latin typeface="宋体" pitchFamily="2" charset="-122"/>
                          <a:ea typeface="宋体" pitchFamily="2" charset="-122"/>
                          <a:cs typeface="Times New Roman"/>
                        </a:rPr>
                        <a:t>秩序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保证</a:t>
                      </a:r>
                      <a:r>
                        <a:rPr lang="zh-CN" sz="2400" dirty="0">
                          <a:solidFill>
                            <a:srgbClr val="000000"/>
                          </a:solidFill>
                          <a:effectLst/>
                          <a:latin typeface="宋体" pitchFamily="2" charset="-122"/>
                          <a:ea typeface="宋体" pitchFamily="2" charset="-122"/>
                          <a:cs typeface="Times New Roman"/>
                        </a:rPr>
                        <a:t>社会的长治久安。</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公平有利于营造更好的竞争</a:t>
                      </a:r>
                      <a:r>
                        <a:rPr lang="zh-CN" sz="2400" dirty="0" smtClean="0">
                          <a:solidFill>
                            <a:srgbClr val="000000"/>
                          </a:solidFill>
                          <a:effectLst/>
                          <a:latin typeface="宋体" pitchFamily="2" charset="-122"/>
                          <a:ea typeface="宋体" pitchFamily="2" charset="-122"/>
                          <a:cs typeface="Times New Roman"/>
                        </a:rPr>
                        <a:t>环境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创造</a:t>
                      </a:r>
                      <a:r>
                        <a:rPr lang="zh-CN" sz="2400" dirty="0">
                          <a:solidFill>
                            <a:srgbClr val="000000"/>
                          </a:solidFill>
                          <a:effectLst/>
                          <a:latin typeface="宋体" pitchFamily="2" charset="-122"/>
                          <a:ea typeface="宋体" pitchFamily="2" charset="-122"/>
                          <a:cs typeface="Times New Roman"/>
                        </a:rPr>
                        <a:t>更多的社会</a:t>
                      </a:r>
                      <a:r>
                        <a:rPr lang="zh-CN" sz="2400" dirty="0" smtClean="0">
                          <a:solidFill>
                            <a:srgbClr val="000000"/>
                          </a:solidFill>
                          <a:effectLst/>
                          <a:latin typeface="宋体" pitchFamily="2" charset="-122"/>
                          <a:ea typeface="宋体" pitchFamily="2" charset="-122"/>
                          <a:cs typeface="Times New Roman"/>
                        </a:rPr>
                        <a:t>财富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社会持续发展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514338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0879" y="1260025"/>
            <a:ext cx="8987882" cy="5447645"/>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自由平等是社会主义核心价值观的重要</a:t>
            </a:r>
            <a:r>
              <a:rPr lang="zh-CN" altLang="en-US" sz="2400" dirty="0" smtClean="0">
                <a:latin typeface="宋体" pitchFamily="2" charset="-122"/>
                <a:ea typeface="宋体" pitchFamily="2" charset="-122"/>
              </a:rPr>
              <a:t>内容，是</a:t>
            </a:r>
            <a:r>
              <a:rPr lang="zh-CN" altLang="en-US" sz="2400" dirty="0">
                <a:latin typeface="宋体" pitchFamily="2" charset="-122"/>
                <a:ea typeface="宋体" pitchFamily="2" charset="-122"/>
              </a:rPr>
              <a:t>社会层面的价值</a:t>
            </a:r>
            <a:r>
              <a:rPr lang="zh-CN" altLang="en-US" sz="2400" dirty="0" smtClean="0">
                <a:latin typeface="宋体" pitchFamily="2" charset="-122"/>
                <a:ea typeface="宋体" pitchFamily="2" charset="-122"/>
              </a:rPr>
              <a:t>追求，复习</a:t>
            </a:r>
            <a:r>
              <a:rPr lang="zh-CN" altLang="en-US" sz="2400" dirty="0">
                <a:latin typeface="宋体" pitchFamily="2" charset="-122"/>
                <a:ea typeface="宋体" pitchFamily="2" charset="-122"/>
              </a:rPr>
              <a:t>时要注意与践行社会主义核心价值观联系起来。该讲主要是从法治价值追求的角度来认识自由平等</a:t>
            </a:r>
            <a:r>
              <a:rPr lang="zh-CN" altLang="en-US" sz="2400" dirty="0" smtClean="0">
                <a:latin typeface="宋体" pitchFamily="2" charset="-122"/>
                <a:ea typeface="宋体" pitchFamily="2" charset="-122"/>
              </a:rPr>
              <a:t>的，要</a:t>
            </a:r>
            <a:r>
              <a:rPr lang="zh-CN" altLang="en-US" sz="2400" dirty="0">
                <a:latin typeface="宋体" pitchFamily="2" charset="-122"/>
                <a:ea typeface="宋体" pitchFamily="2" charset="-122"/>
              </a:rPr>
              <a:t>明确法治是实现自由、平等的</a:t>
            </a:r>
            <a:r>
              <a:rPr lang="zh-CN" altLang="en-US" sz="2400" dirty="0" smtClean="0">
                <a:latin typeface="宋体" pitchFamily="2" charset="-122"/>
                <a:ea typeface="宋体" pitchFamily="2" charset="-122"/>
              </a:rPr>
              <a:t>保证，追求</a:t>
            </a:r>
            <a:r>
              <a:rPr lang="zh-CN" altLang="en-US" sz="2400" dirty="0">
                <a:latin typeface="宋体" pitchFamily="2" charset="-122"/>
                <a:ea typeface="宋体" pitchFamily="2" charset="-122"/>
              </a:rPr>
              <a:t>自由平等是法治的价值追求之一。对公平正义内容的</a:t>
            </a:r>
            <a:r>
              <a:rPr lang="zh-CN" altLang="en-US" sz="2400" dirty="0" smtClean="0">
                <a:latin typeface="宋体" pitchFamily="2" charset="-122"/>
                <a:ea typeface="宋体" pitchFamily="2" charset="-122"/>
              </a:rPr>
              <a:t>复习，要</a:t>
            </a:r>
            <a:r>
              <a:rPr lang="zh-CN" altLang="en-US" sz="2400" dirty="0">
                <a:latin typeface="宋体" pitchFamily="2" charset="-122"/>
                <a:ea typeface="宋体" pitchFamily="2" charset="-122"/>
              </a:rPr>
              <a:t>把握三个</a:t>
            </a:r>
            <a:r>
              <a:rPr lang="zh-CN" altLang="en-US" sz="2400" dirty="0" smtClean="0">
                <a:latin typeface="宋体" pitchFamily="2" charset="-122"/>
                <a:ea typeface="宋体" pitchFamily="2" charset="-122"/>
              </a:rPr>
              <a:t>层次，一</a:t>
            </a:r>
            <a:r>
              <a:rPr lang="zh-CN" altLang="en-US" sz="2400" dirty="0">
                <a:latin typeface="宋体" pitchFamily="2" charset="-122"/>
                <a:ea typeface="宋体" pitchFamily="2" charset="-122"/>
              </a:rPr>
              <a:t>是理解</a:t>
            </a:r>
            <a:r>
              <a:rPr lang="zh-CN" altLang="en-US" sz="2400" dirty="0" smtClean="0">
                <a:latin typeface="宋体" pitchFamily="2" charset="-122"/>
                <a:ea typeface="宋体" pitchFamily="2" charset="-122"/>
              </a:rPr>
              <a:t>含义，二</a:t>
            </a:r>
            <a:r>
              <a:rPr lang="zh-CN" altLang="en-US" sz="2400" dirty="0">
                <a:latin typeface="宋体" pitchFamily="2" charset="-122"/>
                <a:ea typeface="宋体" pitchFamily="2" charset="-122"/>
              </a:rPr>
              <a:t>是知道</a:t>
            </a:r>
            <a:r>
              <a:rPr lang="zh-CN" altLang="en-US" sz="2400" dirty="0" smtClean="0">
                <a:latin typeface="宋体" pitchFamily="2" charset="-122"/>
                <a:ea typeface="宋体" pitchFamily="2" charset="-122"/>
              </a:rPr>
              <a:t>表现，三</a:t>
            </a:r>
            <a:r>
              <a:rPr lang="zh-CN" altLang="en-US" sz="2400" dirty="0">
                <a:latin typeface="宋体" pitchFamily="2" charset="-122"/>
                <a:ea typeface="宋体" pitchFamily="2" charset="-122"/>
              </a:rPr>
              <a:t>是树立观念。理解含义、知道表现的着眼点是结合具体社会生活现象和</a:t>
            </a:r>
            <a:r>
              <a:rPr lang="zh-CN" altLang="en-US" sz="2400" dirty="0" smtClean="0">
                <a:latin typeface="宋体" pitchFamily="2" charset="-122"/>
                <a:ea typeface="宋体" pitchFamily="2" charset="-122"/>
              </a:rPr>
              <a:t>事件，会</a:t>
            </a:r>
            <a:r>
              <a:rPr lang="zh-CN" altLang="en-US" sz="2400" dirty="0">
                <a:latin typeface="宋体" pitchFamily="2" charset="-122"/>
                <a:ea typeface="宋体" pitchFamily="2" charset="-122"/>
              </a:rPr>
              <a:t>从公平正义的角度对具体现象或事件进行正确判断、</a:t>
            </a:r>
            <a:r>
              <a:rPr lang="zh-CN" altLang="en-US" sz="2400" dirty="0" smtClean="0">
                <a:latin typeface="宋体" pitchFamily="2" charset="-122"/>
                <a:ea typeface="宋体" pitchFamily="2" charset="-122"/>
              </a:rPr>
              <a:t>分析，而</a:t>
            </a:r>
            <a:r>
              <a:rPr lang="zh-CN" altLang="en-US" sz="2400" dirty="0">
                <a:latin typeface="宋体" pitchFamily="2" charset="-122"/>
                <a:ea typeface="宋体" pitchFamily="2" charset="-122"/>
              </a:rPr>
              <a:t>公平的观念、正义感也能够在判断、分析中体现出来。</a:t>
            </a:r>
          </a:p>
        </p:txBody>
      </p:sp>
    </p:spTree>
    <p:extLst>
      <p:ext uri="{BB962C8B-B14F-4D97-AF65-F5344CB8AC3E}">
        <p14:creationId xmlns:p14="http://schemas.microsoft.com/office/powerpoint/2010/main" xmlns="" val="16187357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566428711"/>
              </p:ext>
            </p:extLst>
          </p:nvPr>
        </p:nvGraphicFramePr>
        <p:xfrm>
          <a:off x="1030852" y="1538867"/>
          <a:ext cx="10510660" cy="4871224"/>
        </p:xfrm>
        <a:graphic>
          <a:graphicData uri="http://schemas.openxmlformats.org/drawingml/2006/table">
            <a:tbl>
              <a:tblPr firstRow="1" firstCol="1" bandRow="1"/>
              <a:tblGrid>
                <a:gridCol w="1723499"/>
                <a:gridCol w="1683834"/>
                <a:gridCol w="7103327"/>
              </a:tblGrid>
              <a:tr h="68022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823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●理解制度保障公平</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如何把公平从美好的愿望转化为现实</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怎样坚守公平</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3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公平</a:t>
                      </a:r>
                      <a:r>
                        <a:rPr lang="zh-CN" sz="2400" dirty="0">
                          <a:solidFill>
                            <a:srgbClr val="000000"/>
                          </a:solidFill>
                          <a:effectLst/>
                          <a:latin typeface="宋体" pitchFamily="2" charset="-122"/>
                          <a:ea typeface="宋体" pitchFamily="2" charset="-122"/>
                          <a:cs typeface="Times New Roman"/>
                        </a:rPr>
                        <a:t>从美好的愿望转化为</a:t>
                      </a:r>
                      <a:r>
                        <a:rPr lang="zh-CN" sz="2400" dirty="0" smtClean="0">
                          <a:solidFill>
                            <a:srgbClr val="000000"/>
                          </a:solidFill>
                          <a:effectLst/>
                          <a:latin typeface="宋体" pitchFamily="2" charset="-122"/>
                          <a:ea typeface="宋体" pitchFamily="2" charset="-122"/>
                          <a:cs typeface="Times New Roman"/>
                        </a:rPr>
                        <a:t>现实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离不开</a:t>
                      </a:r>
                      <a:r>
                        <a:rPr lang="zh-CN" sz="2400" dirty="0">
                          <a:solidFill>
                            <a:srgbClr val="000000"/>
                          </a:solidFill>
                          <a:effectLst/>
                          <a:latin typeface="宋体" pitchFamily="2" charset="-122"/>
                          <a:ea typeface="宋体" pitchFamily="2" charset="-122"/>
                          <a:cs typeface="Times New Roman"/>
                        </a:rPr>
                        <a:t>我们每个人的积极参与和不懈</a:t>
                      </a:r>
                      <a:r>
                        <a:rPr lang="zh-CN" sz="2400" dirty="0" smtClean="0">
                          <a:solidFill>
                            <a:srgbClr val="000000"/>
                          </a:solidFill>
                          <a:effectLst/>
                          <a:latin typeface="宋体" pitchFamily="2" charset="-122"/>
                          <a:ea typeface="宋体" pitchFamily="2" charset="-122"/>
                          <a:cs typeface="Times New Roman"/>
                        </a:rPr>
                        <a:t>努力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我们在生活中追求</a:t>
                      </a:r>
                      <a:r>
                        <a:rPr lang="zh-CN" sz="2400" dirty="0" smtClean="0">
                          <a:solidFill>
                            <a:srgbClr val="000000"/>
                          </a:solidFill>
                          <a:effectLst/>
                          <a:latin typeface="宋体" pitchFamily="2" charset="-122"/>
                          <a:ea typeface="宋体" pitchFamily="2" charset="-122"/>
                          <a:cs typeface="Times New Roman"/>
                        </a:rPr>
                        <a:t>公平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捍卫</a:t>
                      </a:r>
                      <a:r>
                        <a:rPr lang="zh-CN" sz="2400" dirty="0">
                          <a:solidFill>
                            <a:srgbClr val="000000"/>
                          </a:solidFill>
                          <a:effectLst/>
                          <a:latin typeface="宋体" pitchFamily="2" charset="-122"/>
                          <a:ea typeface="宋体" pitchFamily="2" charset="-122"/>
                          <a:cs typeface="Times New Roman"/>
                        </a:rPr>
                        <a:t>公平</a:t>
                      </a:r>
                    </a:p>
                    <a:p>
                      <a:pPr>
                        <a:lnSpc>
                          <a:spcPts val="33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个人</a:t>
                      </a:r>
                      <a:r>
                        <a:rPr lang="zh-CN" sz="2400" dirty="0">
                          <a:solidFill>
                            <a:srgbClr val="000000"/>
                          </a:solidFill>
                          <a:effectLst/>
                          <a:latin typeface="宋体" pitchFamily="2" charset="-122"/>
                          <a:ea typeface="宋体" pitchFamily="2" charset="-122"/>
                          <a:cs typeface="Times New Roman"/>
                        </a:rPr>
                        <a:t>维护公平。面对利益</a:t>
                      </a:r>
                      <a:r>
                        <a:rPr lang="zh-CN" sz="2400" dirty="0" smtClean="0">
                          <a:solidFill>
                            <a:srgbClr val="000000"/>
                          </a:solidFill>
                          <a:effectLst/>
                          <a:latin typeface="宋体" pitchFamily="2" charset="-122"/>
                          <a:ea typeface="宋体" pitchFamily="2" charset="-122"/>
                          <a:cs typeface="Times New Roman"/>
                        </a:rPr>
                        <a:t>冲突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要站在公平的</a:t>
                      </a:r>
                      <a:r>
                        <a:rPr lang="zh-CN" sz="2400" dirty="0" smtClean="0">
                          <a:solidFill>
                            <a:srgbClr val="000000"/>
                          </a:solidFill>
                          <a:effectLst/>
                          <a:latin typeface="宋体" pitchFamily="2" charset="-122"/>
                          <a:ea typeface="宋体" pitchFamily="2" charset="-122"/>
                          <a:cs typeface="Times New Roman"/>
                        </a:rPr>
                        <a:t>立场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学会担当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公平之心为人处世。这样才能赢得他人的信赖与</a:t>
                      </a:r>
                      <a:r>
                        <a:rPr lang="zh-CN" sz="2400" dirty="0" smtClean="0">
                          <a:solidFill>
                            <a:srgbClr val="000000"/>
                          </a:solidFill>
                          <a:effectLst/>
                          <a:latin typeface="宋体" pitchFamily="2" charset="-122"/>
                          <a:ea typeface="宋体" pitchFamily="2" charset="-122"/>
                          <a:cs typeface="Times New Roman"/>
                        </a:rPr>
                        <a:t>尊重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形成</a:t>
                      </a:r>
                      <a:r>
                        <a:rPr lang="zh-CN" sz="2400" dirty="0">
                          <a:solidFill>
                            <a:srgbClr val="000000"/>
                          </a:solidFill>
                          <a:effectLst/>
                          <a:latin typeface="宋体" pitchFamily="2" charset="-122"/>
                          <a:ea typeface="宋体" pitchFamily="2" charset="-122"/>
                          <a:cs typeface="Times New Roman"/>
                        </a:rPr>
                        <a:t>有利于我们健康成长的良好环境。遇到不公平的行为</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要坚守原则</a:t>
                      </a:r>
                      <a:r>
                        <a:rPr lang="zh-CN" sz="2400" dirty="0" smtClean="0">
                          <a:solidFill>
                            <a:srgbClr val="000000"/>
                          </a:solidFill>
                          <a:effectLst/>
                          <a:latin typeface="宋体" pitchFamily="2" charset="-122"/>
                          <a:ea typeface="宋体" pitchFamily="2" charset="-122"/>
                          <a:cs typeface="Times New Roman"/>
                        </a:rPr>
                        <a:t>立场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敢于</a:t>
                      </a:r>
                      <a:r>
                        <a:rPr lang="zh-CN" sz="2400" dirty="0">
                          <a:solidFill>
                            <a:srgbClr val="000000"/>
                          </a:solidFill>
                          <a:effectLst/>
                          <a:latin typeface="宋体" pitchFamily="2" charset="-122"/>
                          <a:ea typeface="宋体" pitchFamily="2" charset="-122"/>
                          <a:cs typeface="Times New Roman"/>
                        </a:rPr>
                        <a:t>对不公平说</a:t>
                      </a:r>
                      <a:r>
                        <a:rPr lang="zh-CN" sz="2400" dirty="0" smtClean="0">
                          <a:solidFill>
                            <a:srgbClr val="000000"/>
                          </a:solidFill>
                          <a:effectLst/>
                          <a:latin typeface="宋体" pitchFamily="2" charset="-122"/>
                          <a:ea typeface="宋体" pitchFamily="2" charset="-122"/>
                          <a:cs typeface="Times New Roman"/>
                        </a:rPr>
                        <a:t>“不”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采用</a:t>
                      </a:r>
                      <a:r>
                        <a:rPr lang="zh-CN" sz="2400" dirty="0">
                          <a:solidFill>
                            <a:srgbClr val="000000"/>
                          </a:solidFill>
                          <a:effectLst/>
                          <a:latin typeface="宋体" pitchFamily="2" charset="-122"/>
                          <a:ea typeface="宋体" pitchFamily="2" charset="-122"/>
                          <a:cs typeface="Times New Roman"/>
                        </a:rPr>
                        <a:t>合理合法的方式和</a:t>
                      </a:r>
                      <a:r>
                        <a:rPr lang="zh-CN" sz="2400" dirty="0" smtClean="0">
                          <a:solidFill>
                            <a:srgbClr val="000000"/>
                          </a:solidFill>
                          <a:effectLst/>
                          <a:latin typeface="宋体" pitchFamily="2" charset="-122"/>
                          <a:ea typeface="宋体" pitchFamily="2" charset="-122"/>
                          <a:cs typeface="Times New Roman"/>
                        </a:rPr>
                        <a:t>手段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谋求</a:t>
                      </a:r>
                      <a:r>
                        <a:rPr lang="zh-CN" sz="2400" dirty="0">
                          <a:solidFill>
                            <a:srgbClr val="000000"/>
                          </a:solidFill>
                          <a:effectLst/>
                          <a:latin typeface="宋体" pitchFamily="2" charset="-122"/>
                          <a:ea typeface="宋体" pitchFamily="2" charset="-122"/>
                          <a:cs typeface="Times New Roman"/>
                        </a:rPr>
                        <a:t>最大限度的</a:t>
                      </a:r>
                      <a:r>
                        <a:rPr lang="zh-CN" sz="2400" dirty="0" smtClean="0">
                          <a:solidFill>
                            <a:srgbClr val="000000"/>
                          </a:solidFill>
                          <a:effectLst/>
                          <a:latin typeface="宋体" pitchFamily="2" charset="-122"/>
                          <a:ea typeface="宋体" pitchFamily="2" charset="-122"/>
                          <a:cs typeface="Times New Roman"/>
                        </a:rPr>
                        <a:t>公平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营造一个公平的环境</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如何做公平的维护者</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8109298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684159021"/>
              </p:ext>
            </p:extLst>
          </p:nvPr>
        </p:nvGraphicFramePr>
        <p:xfrm>
          <a:off x="1253876" y="1862252"/>
          <a:ext cx="10176124" cy="3496883"/>
        </p:xfrm>
        <a:graphic>
          <a:graphicData uri="http://schemas.openxmlformats.org/drawingml/2006/table">
            <a:tbl>
              <a:tblPr firstRow="1" firstCol="1" bandRow="1"/>
              <a:tblGrid>
                <a:gridCol w="1911198"/>
                <a:gridCol w="2216863"/>
                <a:gridCol w="6048063"/>
              </a:tblGrid>
              <a:tr h="51978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824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●理解制度保障公平</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如何把公平从美好的愿望转化为现实</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怎样坚守公平</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制度</a:t>
                      </a:r>
                      <a:r>
                        <a:rPr lang="zh-CN" sz="2400" dirty="0">
                          <a:solidFill>
                            <a:srgbClr val="000000"/>
                          </a:solidFill>
                          <a:effectLst/>
                          <a:latin typeface="宋体" pitchFamily="2" charset="-122"/>
                          <a:ea typeface="宋体" pitchFamily="2" charset="-122"/>
                          <a:cs typeface="Times New Roman"/>
                        </a:rPr>
                        <a:t>保障公平。对于立法</a:t>
                      </a:r>
                      <a:r>
                        <a:rPr lang="zh-CN" sz="2400" dirty="0" smtClean="0">
                          <a:solidFill>
                            <a:srgbClr val="000000"/>
                          </a:solidFill>
                          <a:effectLst/>
                          <a:latin typeface="宋体" pitchFamily="2" charset="-122"/>
                          <a:ea typeface="宋体" pitchFamily="2" charset="-122"/>
                          <a:cs typeface="Times New Roman"/>
                        </a:rPr>
                        <a:t>而言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规定权利义务、分配社会资源</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公平地对待</a:t>
                      </a:r>
                      <a:r>
                        <a:rPr lang="zh-CN" sz="2400" dirty="0" smtClean="0">
                          <a:solidFill>
                            <a:srgbClr val="000000"/>
                          </a:solidFill>
                          <a:effectLst/>
                          <a:latin typeface="宋体" pitchFamily="2" charset="-122"/>
                          <a:ea typeface="宋体" pitchFamily="2" charset="-122"/>
                          <a:cs typeface="Times New Roman"/>
                        </a:rPr>
                        <a:t>每个人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每个人得到他应得</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对于</a:t>
                      </a:r>
                      <a:r>
                        <a:rPr lang="zh-CN" sz="2400" dirty="0">
                          <a:solidFill>
                            <a:srgbClr val="000000"/>
                          </a:solidFill>
                          <a:effectLst/>
                          <a:latin typeface="宋体" pitchFamily="2" charset="-122"/>
                          <a:ea typeface="宋体" pitchFamily="2" charset="-122"/>
                          <a:cs typeface="Times New Roman"/>
                        </a:rPr>
                        <a:t>司法</a:t>
                      </a:r>
                      <a:r>
                        <a:rPr lang="zh-CN" sz="2400" dirty="0" smtClean="0">
                          <a:solidFill>
                            <a:srgbClr val="000000"/>
                          </a:solidFill>
                          <a:effectLst/>
                          <a:latin typeface="宋体" pitchFamily="2" charset="-122"/>
                          <a:ea typeface="宋体" pitchFamily="2" charset="-122"/>
                          <a:cs typeface="Times New Roman"/>
                        </a:rPr>
                        <a:t>而言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解决纠纷、化解矛盾</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公平地对待</a:t>
                      </a:r>
                      <a:r>
                        <a:rPr lang="zh-CN" sz="2400" dirty="0" smtClean="0">
                          <a:solidFill>
                            <a:srgbClr val="000000"/>
                          </a:solidFill>
                          <a:effectLst/>
                          <a:latin typeface="宋体" pitchFamily="2" charset="-122"/>
                          <a:ea typeface="宋体" pitchFamily="2" charset="-122"/>
                          <a:cs typeface="Times New Roman"/>
                        </a:rPr>
                        <a:t>当事人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切实</a:t>
                      </a:r>
                      <a:r>
                        <a:rPr lang="zh-CN" sz="2400" dirty="0">
                          <a:solidFill>
                            <a:srgbClr val="000000"/>
                          </a:solidFill>
                          <a:effectLst/>
                          <a:latin typeface="宋体" pitchFamily="2" charset="-122"/>
                          <a:ea typeface="宋体" pitchFamily="2" charset="-122"/>
                          <a:cs typeface="Times New Roman"/>
                        </a:rPr>
                        <a:t>维护其合法权益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6790794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65651470"/>
              </p:ext>
            </p:extLst>
          </p:nvPr>
        </p:nvGraphicFramePr>
        <p:xfrm>
          <a:off x="1030853" y="1538867"/>
          <a:ext cx="10265332" cy="4906538"/>
        </p:xfrm>
        <a:graphic>
          <a:graphicData uri="http://schemas.openxmlformats.org/drawingml/2006/table">
            <a:tbl>
              <a:tblPr firstRow="1" firstCol="1" bandRow="1"/>
              <a:tblGrid>
                <a:gridCol w="1586832"/>
                <a:gridCol w="1218335"/>
                <a:gridCol w="7460165"/>
              </a:tblGrid>
              <a:tr h="56279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374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●做公平的维护者</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我们应如何维护社会公平</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500"/>
                        </a:lnSpc>
                        <a:spcAft>
                          <a:spcPts val="0"/>
                        </a:spcAft>
                      </a:pPr>
                      <a:r>
                        <a:rPr lang="zh-CN" sz="2400" dirty="0">
                          <a:solidFill>
                            <a:srgbClr val="000000"/>
                          </a:solidFill>
                          <a:effectLst/>
                          <a:latin typeface="宋体" pitchFamily="2" charset="-122"/>
                          <a:ea typeface="宋体" pitchFamily="2" charset="-122"/>
                          <a:cs typeface="Times New Roman"/>
                        </a:rPr>
                        <a:t>维护社会</a:t>
                      </a:r>
                      <a:r>
                        <a:rPr lang="zh-CN" sz="2400" dirty="0" smtClean="0">
                          <a:solidFill>
                            <a:srgbClr val="000000"/>
                          </a:solidFill>
                          <a:effectLst/>
                          <a:latin typeface="宋体" pitchFamily="2" charset="-122"/>
                          <a:ea typeface="宋体" pitchFamily="2" charset="-122"/>
                          <a:cs typeface="Times New Roman"/>
                        </a:rPr>
                        <a:t>公平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靠政府、各种社会组织和每位社会成员的共同努力</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对于</a:t>
                      </a:r>
                      <a:r>
                        <a:rPr lang="zh-CN" sz="2400" dirty="0">
                          <a:solidFill>
                            <a:srgbClr val="000000"/>
                          </a:solidFill>
                          <a:effectLst/>
                          <a:latin typeface="宋体" pitchFamily="2" charset="-122"/>
                          <a:ea typeface="宋体" pitchFamily="2" charset="-122"/>
                          <a:cs typeface="Times New Roman"/>
                        </a:rPr>
                        <a:t>个人</a:t>
                      </a:r>
                      <a:r>
                        <a:rPr lang="zh-CN" sz="2400" dirty="0" smtClean="0">
                          <a:solidFill>
                            <a:srgbClr val="000000"/>
                          </a:solidFill>
                          <a:effectLst/>
                          <a:latin typeface="宋体" pitchFamily="2" charset="-122"/>
                          <a:ea typeface="宋体" pitchFamily="2" charset="-122"/>
                          <a:cs typeface="Times New Roman"/>
                        </a:rPr>
                        <a:t>来说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树立</a:t>
                      </a:r>
                      <a:r>
                        <a:rPr lang="zh-CN" sz="2400" dirty="0">
                          <a:solidFill>
                            <a:srgbClr val="000000"/>
                          </a:solidFill>
                          <a:effectLst/>
                          <a:latin typeface="宋体" pitchFamily="2" charset="-122"/>
                          <a:ea typeface="宋体" pitchFamily="2" charset="-122"/>
                          <a:cs typeface="Times New Roman"/>
                        </a:rPr>
                        <a:t>社会公平</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承担社会</a:t>
                      </a:r>
                      <a:r>
                        <a:rPr lang="zh-CN" sz="2400" dirty="0" smtClean="0">
                          <a:solidFill>
                            <a:srgbClr val="000000"/>
                          </a:solidFill>
                          <a:effectLst/>
                          <a:latin typeface="宋体" pitchFamily="2" charset="-122"/>
                          <a:ea typeface="宋体" pitchFamily="2" charset="-122"/>
                          <a:cs typeface="Times New Roman"/>
                        </a:rPr>
                        <a:t>责任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学会</a:t>
                      </a:r>
                      <a:r>
                        <a:rPr lang="zh-CN" sz="2400" dirty="0">
                          <a:solidFill>
                            <a:srgbClr val="000000"/>
                          </a:solidFill>
                          <a:effectLst/>
                          <a:latin typeface="宋体" pitchFamily="2" charset="-122"/>
                          <a:ea typeface="宋体" pitchFamily="2" charset="-122"/>
                          <a:cs typeface="Times New Roman"/>
                        </a:rPr>
                        <a:t>维护自己的合法</a:t>
                      </a:r>
                      <a:r>
                        <a:rPr lang="zh-CN" sz="2400" dirty="0" smtClean="0">
                          <a:solidFill>
                            <a:srgbClr val="000000"/>
                          </a:solidFill>
                          <a:effectLst/>
                          <a:latin typeface="宋体" pitchFamily="2" charset="-122"/>
                          <a:ea typeface="宋体" pitchFamily="2" charset="-122"/>
                          <a:cs typeface="Times New Roman"/>
                        </a:rPr>
                        <a:t>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a:t>
                      </a:r>
                      <a:r>
                        <a:rPr lang="zh-CN" sz="2400" dirty="0">
                          <a:solidFill>
                            <a:srgbClr val="000000"/>
                          </a:solidFill>
                          <a:effectLst/>
                          <a:latin typeface="宋体" pitchFamily="2" charset="-122"/>
                          <a:ea typeface="宋体" pitchFamily="2" charset="-122"/>
                          <a:cs typeface="Times New Roman"/>
                        </a:rPr>
                        <a:t>又不侵害他人、集体和国家的</a:t>
                      </a:r>
                      <a:r>
                        <a:rPr lang="zh-CN" sz="2400" dirty="0" smtClean="0">
                          <a:solidFill>
                            <a:srgbClr val="000000"/>
                          </a:solidFill>
                          <a:effectLst/>
                          <a:latin typeface="宋体" pitchFamily="2" charset="-122"/>
                          <a:ea typeface="宋体" pitchFamily="2" charset="-122"/>
                          <a:cs typeface="Times New Roman"/>
                        </a:rPr>
                        <a:t>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理智</a:t>
                      </a:r>
                      <a:r>
                        <a:rPr lang="zh-CN" sz="2400" dirty="0">
                          <a:solidFill>
                            <a:srgbClr val="000000"/>
                          </a:solidFill>
                          <a:effectLst/>
                          <a:latin typeface="宋体" pitchFamily="2" charset="-122"/>
                          <a:ea typeface="宋体" pitchFamily="2" charset="-122"/>
                          <a:cs typeface="Times New Roman"/>
                        </a:rPr>
                        <a:t>面对社会的</a:t>
                      </a:r>
                      <a:r>
                        <a:rPr lang="zh-CN" sz="2400" dirty="0" smtClean="0">
                          <a:solidFill>
                            <a:srgbClr val="000000"/>
                          </a:solidFill>
                          <a:effectLst/>
                          <a:latin typeface="宋体" pitchFamily="2" charset="-122"/>
                          <a:ea typeface="宋体" pitchFamily="2" charset="-122"/>
                          <a:cs typeface="Times New Roman"/>
                        </a:rPr>
                        <a:t>不公平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用</a:t>
                      </a:r>
                      <a:r>
                        <a:rPr lang="zh-CN" sz="2400" dirty="0">
                          <a:solidFill>
                            <a:srgbClr val="000000"/>
                          </a:solidFill>
                          <a:effectLst/>
                          <a:latin typeface="宋体" pitchFamily="2" charset="-122"/>
                          <a:ea typeface="宋体" pitchFamily="2" charset="-122"/>
                          <a:cs typeface="Times New Roman"/>
                        </a:rPr>
                        <a:t>合理合法的方式维</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a:t>
                      </a:r>
                      <a:r>
                        <a:rPr lang="zh-CN" sz="2400" dirty="0">
                          <a:solidFill>
                            <a:srgbClr val="000000"/>
                          </a:solidFill>
                          <a:effectLst/>
                          <a:latin typeface="宋体" pitchFamily="2" charset="-122"/>
                          <a:ea typeface="宋体" pitchFamily="2" charset="-122"/>
                          <a:cs typeface="Times New Roman"/>
                        </a:rPr>
                        <a:t>破坏公平的现象作斗争</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对于</a:t>
                      </a:r>
                      <a:r>
                        <a:rPr lang="zh-CN" sz="2400" dirty="0">
                          <a:solidFill>
                            <a:srgbClr val="000000"/>
                          </a:solidFill>
                          <a:effectLst/>
                          <a:latin typeface="宋体" pitchFamily="2" charset="-122"/>
                          <a:ea typeface="宋体" pitchFamily="2" charset="-122"/>
                          <a:cs typeface="Times New Roman"/>
                        </a:rPr>
                        <a:t>国家</a:t>
                      </a:r>
                      <a:r>
                        <a:rPr lang="zh-CN" sz="2400" dirty="0" smtClean="0">
                          <a:solidFill>
                            <a:srgbClr val="000000"/>
                          </a:solidFill>
                          <a:effectLst/>
                          <a:latin typeface="宋体" pitchFamily="2" charset="-122"/>
                          <a:ea typeface="宋体" pitchFamily="2" charset="-122"/>
                          <a:cs typeface="Times New Roman"/>
                        </a:rPr>
                        <a:t>来说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制定</a:t>
                      </a:r>
                      <a:r>
                        <a:rPr lang="zh-CN" sz="2400" dirty="0">
                          <a:solidFill>
                            <a:srgbClr val="000000"/>
                          </a:solidFill>
                          <a:effectLst/>
                          <a:latin typeface="宋体" pitchFamily="2" charset="-122"/>
                          <a:ea typeface="宋体" pitchFamily="2" charset="-122"/>
                          <a:cs typeface="Times New Roman"/>
                        </a:rPr>
                        <a:t>和完善相应的法律、法规和制度来维护和保障社会</a:t>
                      </a:r>
                      <a:r>
                        <a:rPr lang="zh-CN" sz="2400" dirty="0" smtClean="0">
                          <a:solidFill>
                            <a:srgbClr val="000000"/>
                          </a:solidFill>
                          <a:effectLst/>
                          <a:latin typeface="宋体" pitchFamily="2" charset="-122"/>
                          <a:ea typeface="宋体" pitchFamily="2" charset="-122"/>
                          <a:cs typeface="Times New Roman"/>
                        </a:rPr>
                        <a:t>公平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加强</a:t>
                      </a:r>
                      <a:r>
                        <a:rPr lang="zh-CN" sz="2400" dirty="0">
                          <a:solidFill>
                            <a:srgbClr val="000000"/>
                          </a:solidFill>
                          <a:effectLst/>
                          <a:latin typeface="宋体" pitchFamily="2" charset="-122"/>
                          <a:ea typeface="宋体" pitchFamily="2" charset="-122"/>
                          <a:cs typeface="Times New Roman"/>
                        </a:rPr>
                        <a:t>宣传</a:t>
                      </a:r>
                      <a:r>
                        <a:rPr lang="zh-CN" sz="2400" dirty="0" smtClean="0">
                          <a:solidFill>
                            <a:srgbClr val="000000"/>
                          </a:solidFill>
                          <a:effectLst/>
                          <a:latin typeface="宋体" pitchFamily="2" charset="-122"/>
                          <a:ea typeface="宋体" pitchFamily="2" charset="-122"/>
                          <a:cs typeface="Times New Roman"/>
                        </a:rPr>
                        <a:t>教育</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a:t>
                      </a:r>
                      <a:r>
                        <a:rPr lang="zh-CN" sz="2400" dirty="0">
                          <a:solidFill>
                            <a:srgbClr val="000000"/>
                          </a:solidFill>
                          <a:effectLst/>
                          <a:latin typeface="宋体" pitchFamily="2" charset="-122"/>
                          <a:ea typeface="宋体" pitchFamily="2" charset="-122"/>
                          <a:cs typeface="Times New Roman"/>
                        </a:rPr>
                        <a:t>公民的公平</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采取</a:t>
                      </a:r>
                      <a:r>
                        <a:rPr lang="zh-CN" sz="2400" dirty="0" smtClean="0">
                          <a:solidFill>
                            <a:srgbClr val="000000"/>
                          </a:solidFill>
                          <a:effectLst/>
                          <a:latin typeface="宋体" pitchFamily="2" charset="-122"/>
                          <a:ea typeface="宋体" pitchFamily="2" charset="-122"/>
                          <a:cs typeface="Times New Roman"/>
                        </a:rPr>
                        <a:t>措施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实现社会公平</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8553485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4130922630"/>
              </p:ext>
            </p:extLst>
          </p:nvPr>
        </p:nvGraphicFramePr>
        <p:xfrm>
          <a:off x="1354238" y="1561169"/>
          <a:ext cx="9863887" cy="4348977"/>
        </p:xfrm>
        <a:graphic>
          <a:graphicData uri="http://schemas.openxmlformats.org/drawingml/2006/table">
            <a:tbl>
              <a:tblPr firstRow="1" firstCol="1" bandRow="1"/>
              <a:tblGrid>
                <a:gridCol w="1524776"/>
                <a:gridCol w="2070760"/>
                <a:gridCol w="6268351"/>
              </a:tblGrid>
              <a:tr h="69137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3295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●做公平的维护者</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中学生应该怎样树立公平合作意识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学校和社会公共生活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培养公平合作意识</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正视社会生活中的不公平</a:t>
                      </a:r>
                      <a:r>
                        <a:rPr lang="zh-CN" sz="2400" dirty="0" smtClean="0">
                          <a:solidFill>
                            <a:srgbClr val="000000"/>
                          </a:solidFill>
                          <a:effectLst/>
                          <a:latin typeface="宋体" pitchFamily="2" charset="-122"/>
                          <a:ea typeface="宋体" pitchFamily="2" charset="-122"/>
                          <a:cs typeface="Times New Roman"/>
                        </a:rPr>
                        <a:t>现象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创造</a:t>
                      </a:r>
                      <a:r>
                        <a:rPr lang="zh-CN" sz="2400" dirty="0" smtClean="0">
                          <a:solidFill>
                            <a:srgbClr val="000000"/>
                          </a:solidFill>
                          <a:effectLst/>
                          <a:latin typeface="宋体" pitchFamily="2" charset="-122"/>
                          <a:ea typeface="宋体" pitchFamily="2" charset="-122"/>
                          <a:cs typeface="Times New Roman"/>
                        </a:rPr>
                        <a:t>条件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社会公平更好地实现</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理智地面对生活中的不公平</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7969565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680899" y="2051763"/>
            <a:ext cx="10659891" cy="3970318"/>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理解正义的</a:t>
            </a:r>
            <a:r>
              <a:rPr lang="zh-CN" altLang="zh-CN" sz="2400" dirty="0" smtClean="0">
                <a:solidFill>
                  <a:srgbClr val="000000"/>
                </a:solidFill>
                <a:latin typeface="宋体" pitchFamily="2" charset="-122"/>
                <a:ea typeface="宋体" pitchFamily="2" charset="-122"/>
                <a:cs typeface="Times New Roman"/>
              </a:rPr>
              <a:t>要求</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懂得</a:t>
            </a:r>
            <a:r>
              <a:rPr lang="zh-CN" altLang="zh-CN" sz="2400" dirty="0">
                <a:solidFill>
                  <a:srgbClr val="000000"/>
                </a:solidFill>
                <a:latin typeface="宋体" pitchFamily="2" charset="-122"/>
                <a:ea typeface="宋体" pitchFamily="2" charset="-122"/>
                <a:cs typeface="Times New Roman"/>
              </a:rPr>
              <a:t>正义是社会和谐的基本</a:t>
            </a:r>
            <a:r>
              <a:rPr lang="zh-CN" altLang="zh-CN" sz="2400" dirty="0" smtClean="0">
                <a:solidFill>
                  <a:srgbClr val="000000"/>
                </a:solidFill>
                <a:latin typeface="宋体" pitchFamily="2" charset="-122"/>
                <a:ea typeface="宋体" pitchFamily="2" charset="-122"/>
                <a:cs typeface="Times New Roman"/>
              </a:rPr>
              <a:t>条件</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统编教材八下第八课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理解制度保障正义、司法维护正义</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统编教材八下第八课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能够辨别正义行为与非正义</a:t>
            </a:r>
            <a:r>
              <a:rPr lang="zh-CN" altLang="zh-CN" sz="2400" dirty="0" smtClean="0">
                <a:solidFill>
                  <a:srgbClr val="000000"/>
                </a:solidFill>
                <a:latin typeface="宋体" pitchFamily="2" charset="-122"/>
                <a:ea typeface="宋体" pitchFamily="2" charset="-122"/>
                <a:cs typeface="Times New Roman"/>
              </a:rPr>
              <a:t>行为</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守护正义</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做</a:t>
            </a:r>
            <a:r>
              <a:rPr lang="zh-CN" altLang="zh-CN" sz="2400" dirty="0">
                <a:solidFill>
                  <a:srgbClr val="000000"/>
                </a:solidFill>
                <a:latin typeface="宋体" pitchFamily="2" charset="-122"/>
                <a:ea typeface="宋体" pitchFamily="2" charset="-122"/>
                <a:cs typeface="Times New Roman"/>
              </a:rPr>
              <a:t>有正义感的人</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统编教材八下第八课</a:t>
            </a:r>
          </a:p>
          <a:p>
            <a:pPr>
              <a:lnSpc>
                <a:spcPct val="150000"/>
              </a:lnSpc>
            </a:pPr>
            <a:r>
              <a:rPr lang="en-US" altLang="zh-CN" sz="2400" dirty="0">
                <a:solidFill>
                  <a:srgbClr val="000000"/>
                </a:solidFill>
                <a:latin typeface="宋体" pitchFamily="2" charset="-122"/>
                <a:ea typeface="宋体" pitchFamily="2" charset="-122"/>
                <a:cs typeface="Times New Roman"/>
              </a:rPr>
              <a:t>4.</a:t>
            </a:r>
            <a:r>
              <a:rPr lang="zh-CN" altLang="zh-CN" sz="2400" dirty="0">
                <a:solidFill>
                  <a:srgbClr val="000000"/>
                </a:solidFill>
                <a:latin typeface="宋体" pitchFamily="2" charset="-122"/>
                <a:ea typeface="宋体" pitchFamily="2" charset="-122"/>
                <a:cs typeface="Times New Roman"/>
              </a:rPr>
              <a:t>体会法治是实现自由平等、公平正义的</a:t>
            </a:r>
            <a:r>
              <a:rPr lang="zh-CN" altLang="zh-CN" sz="2400" dirty="0" smtClean="0">
                <a:solidFill>
                  <a:srgbClr val="000000"/>
                </a:solidFill>
                <a:latin typeface="宋体" pitchFamily="2" charset="-122"/>
                <a:ea typeface="宋体" pitchFamily="2" charset="-122"/>
                <a:cs typeface="Times New Roman"/>
              </a:rPr>
              <a:t>保证</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领悟</a:t>
            </a:r>
            <a:r>
              <a:rPr lang="zh-CN" altLang="zh-CN" sz="2400" dirty="0">
                <a:solidFill>
                  <a:srgbClr val="000000"/>
                </a:solidFill>
                <a:latin typeface="宋体" pitchFamily="2" charset="-122"/>
                <a:ea typeface="宋体" pitchFamily="2" charset="-122"/>
                <a:cs typeface="Times New Roman"/>
              </a:rPr>
              <a:t>公平正义是人类追求的永恒</a:t>
            </a:r>
            <a:r>
              <a:rPr lang="zh-CN" altLang="zh-CN" sz="2400" dirty="0" smtClean="0">
                <a:solidFill>
                  <a:srgbClr val="000000"/>
                </a:solidFill>
                <a:latin typeface="宋体" pitchFamily="2" charset="-122"/>
                <a:ea typeface="宋体" pitchFamily="2" charset="-122"/>
                <a:cs typeface="Times New Roman"/>
              </a:rPr>
              <a:t>目标</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是</a:t>
            </a:r>
            <a:r>
              <a:rPr lang="zh-CN" altLang="zh-CN" sz="2400" dirty="0">
                <a:solidFill>
                  <a:srgbClr val="000000"/>
                </a:solidFill>
                <a:latin typeface="宋体" pitchFamily="2" charset="-122"/>
                <a:ea typeface="宋体" pitchFamily="2" charset="-122"/>
                <a:cs typeface="Times New Roman"/>
              </a:rPr>
              <a:t>法治社会的核心价值</a:t>
            </a:r>
            <a:r>
              <a:rPr lang="en-US" altLang="zh-CN" sz="2400" dirty="0">
                <a:solidFill>
                  <a:srgbClr val="000000"/>
                </a:solidFill>
                <a:latin typeface="宋体" pitchFamily="2" charset="-122"/>
                <a:ea typeface="宋体" pitchFamily="2" charset="-122"/>
                <a:cs typeface="Times New Roman"/>
              </a:rPr>
              <a:t>	</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统编教材八下第八课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3656924" cy="627895"/>
            <a:chOff x="1034884" y="629878"/>
            <a:chExt cx="3321010" cy="627895"/>
          </a:xfrm>
        </p:grpSpPr>
        <p:sp>
          <p:nvSpPr>
            <p:cNvPr id="12" name="圆角矩形 6"/>
            <p:cNvSpPr/>
            <p:nvPr>
              <p:custDataLst>
                <p:tags r:id="rId1"/>
              </p:custDataLst>
            </p:nvPr>
          </p:nvSpPr>
          <p:spPr>
            <a:xfrm flipH="1">
              <a:off x="2642642" y="664168"/>
              <a:ext cx="1713252"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正义</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3</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extLst>
      <p:ext uri="{BB962C8B-B14F-4D97-AF65-F5344CB8AC3E}">
        <p14:creationId xmlns:p14="http://schemas.microsoft.com/office/powerpoint/2010/main" xmlns="" val="65091542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203595295"/>
              </p:ext>
            </p:extLst>
          </p:nvPr>
        </p:nvGraphicFramePr>
        <p:xfrm>
          <a:off x="885884" y="1398780"/>
          <a:ext cx="10611021" cy="4937760"/>
        </p:xfrm>
        <a:graphic>
          <a:graphicData uri="http://schemas.openxmlformats.org/drawingml/2006/table">
            <a:tbl>
              <a:tblPr firstRow="1" firstCol="1" bandRow="1"/>
              <a:tblGrid>
                <a:gridCol w="1790409"/>
                <a:gridCol w="1550019"/>
                <a:gridCol w="7270593"/>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●理解正义的</a:t>
                      </a:r>
                      <a:r>
                        <a:rPr lang="zh-CN" sz="2400" dirty="0" smtClean="0">
                          <a:solidFill>
                            <a:srgbClr val="FF00FF"/>
                          </a:solidFill>
                          <a:effectLst/>
                          <a:latin typeface="黑体" pitchFamily="49" charset="-122"/>
                          <a:ea typeface="黑体" pitchFamily="49" charset="-122"/>
                          <a:cs typeface="Times New Roman"/>
                        </a:rPr>
                        <a:t>要求</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正义是社会和谐的基本条件</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正义有哪些要求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依法保障人们的正当</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受害者得到救济、违法者受到惩罚</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人们分辨</a:t>
                      </a:r>
                      <a:r>
                        <a:rPr lang="zh-CN" sz="2400" dirty="0" smtClean="0">
                          <a:solidFill>
                            <a:srgbClr val="000000"/>
                          </a:solidFill>
                          <a:effectLst/>
                          <a:latin typeface="宋体" pitchFamily="2" charset="-122"/>
                          <a:ea typeface="宋体" pitchFamily="2" charset="-122"/>
                          <a:cs typeface="Times New Roman"/>
                        </a:rPr>
                        <a:t>是非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惩恶扬善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社会公共利益</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人们对弱者给予必要的</a:t>
                      </a:r>
                      <a:r>
                        <a:rPr lang="zh-CN" sz="2400" dirty="0" smtClean="0">
                          <a:solidFill>
                            <a:srgbClr val="000000"/>
                          </a:solidFill>
                          <a:effectLst/>
                          <a:latin typeface="宋体" pitchFamily="2" charset="-122"/>
                          <a:ea typeface="宋体" pitchFamily="2" charset="-122"/>
                          <a:cs typeface="Times New Roman"/>
                        </a:rPr>
                        <a:t>扶助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保证其有尊严地生存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26880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335577551"/>
              </p:ext>
            </p:extLst>
          </p:nvPr>
        </p:nvGraphicFramePr>
        <p:xfrm>
          <a:off x="1019700" y="1878284"/>
          <a:ext cx="10387997" cy="4224482"/>
        </p:xfrm>
        <a:graphic>
          <a:graphicData uri="http://schemas.openxmlformats.org/drawingml/2006/table">
            <a:tbl>
              <a:tblPr firstRow="1" firstCol="1" bandRow="1"/>
              <a:tblGrid>
                <a:gridCol w="2011269"/>
                <a:gridCol w="2271991"/>
                <a:gridCol w="6104737"/>
              </a:tblGrid>
              <a:tr h="56688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43400">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●理解正义的</a:t>
                      </a:r>
                      <a:r>
                        <a:rPr lang="zh-CN" sz="2400" dirty="0" smtClean="0">
                          <a:solidFill>
                            <a:srgbClr val="FF00FF"/>
                          </a:solidFill>
                          <a:effectLst/>
                          <a:latin typeface="黑体" pitchFamily="49" charset="-122"/>
                          <a:ea typeface="黑体" pitchFamily="49" charset="-122"/>
                          <a:cs typeface="Times New Roman"/>
                        </a:rPr>
                        <a:t>要求</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正义是社会和谐的基本条件</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为什么社会稳定和发展需要正义</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正义的作用是什么</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正义</a:t>
                      </a:r>
                      <a:r>
                        <a:rPr lang="zh-CN" sz="2400" dirty="0">
                          <a:solidFill>
                            <a:srgbClr val="000000"/>
                          </a:solidFill>
                          <a:effectLst/>
                          <a:latin typeface="宋体" pitchFamily="2" charset="-122"/>
                          <a:ea typeface="宋体" pitchFamily="2" charset="-122"/>
                          <a:cs typeface="Times New Roman"/>
                        </a:rPr>
                        <a:t>是社会文明的</a:t>
                      </a:r>
                      <a:r>
                        <a:rPr lang="zh-CN" sz="2400" dirty="0" smtClean="0">
                          <a:solidFill>
                            <a:srgbClr val="000000"/>
                          </a:solidFill>
                          <a:effectLst/>
                          <a:latin typeface="宋体" pitchFamily="2" charset="-122"/>
                          <a:ea typeface="宋体" pitchFamily="2" charset="-122"/>
                          <a:cs typeface="Times New Roman"/>
                        </a:rPr>
                        <a:t>尺度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体现</a:t>
                      </a:r>
                      <a:r>
                        <a:rPr lang="zh-CN" sz="2400" dirty="0">
                          <a:solidFill>
                            <a:srgbClr val="000000"/>
                          </a:solidFill>
                          <a:effectLst/>
                          <a:latin typeface="宋体" pitchFamily="2" charset="-122"/>
                          <a:ea typeface="宋体" pitchFamily="2" charset="-122"/>
                          <a:cs typeface="Times New Roman"/>
                        </a:rPr>
                        <a:t>了人们对美好社会的期待和追求</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正义</a:t>
                      </a:r>
                      <a:r>
                        <a:rPr lang="zh-CN" sz="2400" dirty="0">
                          <a:solidFill>
                            <a:srgbClr val="000000"/>
                          </a:solidFill>
                          <a:effectLst/>
                          <a:latin typeface="宋体" pitchFamily="2" charset="-122"/>
                          <a:ea typeface="宋体" pitchFamily="2" charset="-122"/>
                          <a:cs typeface="Times New Roman"/>
                        </a:rPr>
                        <a:t>是法治追求的基本价值目标之一</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正义</a:t>
                      </a:r>
                      <a:r>
                        <a:rPr lang="zh-CN" sz="2400" dirty="0">
                          <a:solidFill>
                            <a:srgbClr val="000000"/>
                          </a:solidFill>
                          <a:effectLst/>
                          <a:latin typeface="宋体" pitchFamily="2" charset="-122"/>
                          <a:ea typeface="宋体" pitchFamily="2" charset="-122"/>
                          <a:cs typeface="Times New Roman"/>
                        </a:rPr>
                        <a:t>是社会制度的重要价值</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正义</a:t>
                      </a:r>
                      <a:r>
                        <a:rPr lang="zh-CN" sz="2400" dirty="0">
                          <a:solidFill>
                            <a:srgbClr val="000000"/>
                          </a:solidFill>
                          <a:effectLst/>
                          <a:latin typeface="宋体" pitchFamily="2" charset="-122"/>
                          <a:ea typeface="宋体" pitchFamily="2" charset="-122"/>
                          <a:cs typeface="Times New Roman"/>
                        </a:rPr>
                        <a:t>是社会和谐的基本条件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8908250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869933302"/>
              </p:ext>
            </p:extLst>
          </p:nvPr>
        </p:nvGraphicFramePr>
        <p:xfrm>
          <a:off x="785525" y="1566049"/>
          <a:ext cx="10859929" cy="4389120"/>
        </p:xfrm>
        <a:graphic>
          <a:graphicData uri="http://schemas.openxmlformats.org/drawingml/2006/table">
            <a:tbl>
              <a:tblPr firstRow="1" firstCol="1" bandRow="1"/>
              <a:tblGrid>
                <a:gridCol w="1478173"/>
                <a:gridCol w="2051824"/>
                <a:gridCol w="7329932"/>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●理解正义的</a:t>
                      </a:r>
                      <a:r>
                        <a:rPr lang="zh-CN" sz="2400" dirty="0" smtClean="0">
                          <a:solidFill>
                            <a:srgbClr val="FF00FF"/>
                          </a:solidFill>
                          <a:effectLst/>
                          <a:latin typeface="黑体" pitchFamily="49" charset="-122"/>
                          <a:ea typeface="黑体" pitchFamily="49" charset="-122"/>
                          <a:cs typeface="Times New Roman"/>
                        </a:rPr>
                        <a:t>要求</a:t>
                      </a:r>
                      <a:r>
                        <a:rPr lang="zh-CN" alt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正义是社会和谐的基本条件</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如何理解正义是社会和谐的基本条件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正义是社会和谐的基本条件。切实维护和实现社会</a:t>
                      </a:r>
                      <a:r>
                        <a:rPr lang="zh-CN" sz="2400" dirty="0" smtClean="0">
                          <a:solidFill>
                            <a:srgbClr val="000000"/>
                          </a:solidFill>
                          <a:effectLst/>
                          <a:latin typeface="宋体" pitchFamily="2" charset="-122"/>
                          <a:ea typeface="宋体" pitchFamily="2" charset="-122"/>
                          <a:cs typeface="Times New Roman"/>
                        </a:rPr>
                        <a:t>正义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恰当地调整和处理人与人之间的</a:t>
                      </a:r>
                      <a:r>
                        <a:rPr lang="zh-CN" sz="2400" dirty="0" smtClean="0">
                          <a:solidFill>
                            <a:srgbClr val="000000"/>
                          </a:solidFill>
                          <a:effectLst/>
                          <a:latin typeface="宋体" pitchFamily="2" charset="-122"/>
                          <a:ea typeface="宋体" pitchFamily="2" charset="-122"/>
                          <a:cs typeface="Times New Roman"/>
                        </a:rPr>
                        <a:t>关系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发挥人们的主动性和</a:t>
                      </a:r>
                      <a:r>
                        <a:rPr lang="zh-CN" sz="2400" dirty="0" smtClean="0">
                          <a:solidFill>
                            <a:srgbClr val="000000"/>
                          </a:solidFill>
                          <a:effectLst/>
                          <a:latin typeface="宋体" pitchFamily="2" charset="-122"/>
                          <a:ea typeface="宋体" pitchFamily="2" charset="-122"/>
                          <a:cs typeface="Times New Roman"/>
                        </a:rPr>
                        <a:t>创造性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营造和谐、稳定、安宁的</a:t>
                      </a:r>
                      <a:r>
                        <a:rPr lang="zh-CN" sz="2400" dirty="0" smtClean="0">
                          <a:solidFill>
                            <a:srgbClr val="000000"/>
                          </a:solidFill>
                          <a:effectLst/>
                          <a:latin typeface="宋体" pitchFamily="2" charset="-122"/>
                          <a:ea typeface="宋体" pitchFamily="2" charset="-122"/>
                          <a:cs typeface="Times New Roman"/>
                        </a:rPr>
                        <a:t>社会环境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社会发展注入不竭的动力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正义对促进社会和谐有什么作用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正义有利于恰当地调整和处理人与人之间的</a:t>
                      </a:r>
                      <a:r>
                        <a:rPr lang="zh-CN" sz="2400" dirty="0" smtClean="0">
                          <a:solidFill>
                            <a:srgbClr val="000000"/>
                          </a:solidFill>
                          <a:effectLst/>
                          <a:latin typeface="宋体" pitchFamily="2" charset="-122"/>
                          <a:ea typeface="宋体" pitchFamily="2" charset="-122"/>
                          <a:cs typeface="Times New Roman"/>
                        </a:rPr>
                        <a:t>关系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发挥人们的主动性和</a:t>
                      </a:r>
                      <a:r>
                        <a:rPr lang="zh-CN" sz="2400" dirty="0" smtClean="0">
                          <a:solidFill>
                            <a:srgbClr val="000000"/>
                          </a:solidFill>
                          <a:effectLst/>
                          <a:latin typeface="宋体" pitchFamily="2" charset="-122"/>
                          <a:ea typeface="宋体" pitchFamily="2" charset="-122"/>
                          <a:cs typeface="Times New Roman"/>
                        </a:rPr>
                        <a:t>创造性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营造和谐、稳定、安宁的</a:t>
                      </a:r>
                      <a:r>
                        <a:rPr lang="zh-CN" sz="2400" dirty="0" smtClean="0">
                          <a:solidFill>
                            <a:srgbClr val="000000"/>
                          </a:solidFill>
                          <a:effectLst/>
                          <a:latin typeface="宋体" pitchFamily="2" charset="-122"/>
                          <a:ea typeface="宋体" pitchFamily="2" charset="-122"/>
                          <a:cs typeface="Times New Roman"/>
                        </a:rPr>
                        <a:t>社会环境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社会发展注入不竭的动力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9556201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406689066"/>
              </p:ext>
            </p:extLst>
          </p:nvPr>
        </p:nvGraphicFramePr>
        <p:xfrm>
          <a:off x="1037063" y="1566916"/>
          <a:ext cx="10080703" cy="4488196"/>
        </p:xfrm>
        <a:graphic>
          <a:graphicData uri="http://schemas.openxmlformats.org/drawingml/2006/table">
            <a:tbl>
              <a:tblPr firstRow="1" firstCol="1" bandRow="1"/>
              <a:tblGrid>
                <a:gridCol w="1423158"/>
                <a:gridCol w="2005360"/>
                <a:gridCol w="6652185"/>
              </a:tblGrid>
              <a:tr h="60799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020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●理解制度保障正义、司法维护正义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如何理解制度保障正义</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社会制度与正义有什么关系</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正义作为人类社会的理想</a:t>
                      </a:r>
                      <a:r>
                        <a:rPr lang="zh-CN" sz="2400" dirty="0" smtClean="0">
                          <a:solidFill>
                            <a:srgbClr val="000000"/>
                          </a:solidFill>
                          <a:effectLst/>
                          <a:latin typeface="宋体" pitchFamily="2" charset="-122"/>
                          <a:ea typeface="宋体" pitchFamily="2" charset="-122"/>
                          <a:cs typeface="Times New Roman"/>
                        </a:rPr>
                        <a:t>追求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往往</a:t>
                      </a:r>
                      <a:r>
                        <a:rPr lang="zh-CN" sz="2400" dirty="0">
                          <a:solidFill>
                            <a:srgbClr val="000000"/>
                          </a:solidFill>
                          <a:effectLst/>
                          <a:latin typeface="宋体" pitchFamily="2" charset="-122"/>
                          <a:ea typeface="宋体" pitchFamily="2" charset="-122"/>
                          <a:cs typeface="Times New Roman"/>
                        </a:rPr>
                        <a:t>被当作评价社会制度的价值标准。制度的生命在于</a:t>
                      </a:r>
                      <a:r>
                        <a:rPr lang="zh-CN" sz="2400" dirty="0" smtClean="0">
                          <a:solidFill>
                            <a:srgbClr val="000000"/>
                          </a:solidFill>
                          <a:effectLst/>
                          <a:latin typeface="宋体" pitchFamily="2" charset="-122"/>
                          <a:ea typeface="宋体" pitchFamily="2" charset="-122"/>
                          <a:cs typeface="Times New Roman"/>
                        </a:rPr>
                        <a:t>正义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制度</a:t>
                      </a:r>
                      <a:r>
                        <a:rPr lang="zh-CN" sz="2400" dirty="0">
                          <a:solidFill>
                            <a:srgbClr val="000000"/>
                          </a:solidFill>
                          <a:effectLst/>
                          <a:latin typeface="宋体" pitchFamily="2" charset="-122"/>
                          <a:ea typeface="宋体" pitchFamily="2" charset="-122"/>
                          <a:cs typeface="Times New Roman"/>
                        </a:rPr>
                        <a:t>的效用在于保障正义。有了正义的</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即使</a:t>
                      </a:r>
                      <a:r>
                        <a:rPr lang="zh-CN" sz="2400" dirty="0">
                          <a:solidFill>
                            <a:srgbClr val="000000"/>
                          </a:solidFill>
                          <a:effectLst/>
                          <a:latin typeface="宋体" pitchFamily="2" charset="-122"/>
                          <a:ea typeface="宋体" pitchFamily="2" charset="-122"/>
                          <a:cs typeface="Times New Roman"/>
                        </a:rPr>
                        <a:t>是社会弱势</a:t>
                      </a:r>
                      <a:r>
                        <a:rPr lang="zh-CN" sz="2400" dirty="0" smtClean="0">
                          <a:solidFill>
                            <a:srgbClr val="000000"/>
                          </a:solidFill>
                          <a:effectLst/>
                          <a:latin typeface="宋体" pitchFamily="2" charset="-122"/>
                          <a:ea typeface="宋体" pitchFamily="2" charset="-122"/>
                          <a:cs typeface="Times New Roman"/>
                        </a:rPr>
                        <a:t>群体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能获得基本的生活</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得到</a:t>
                      </a:r>
                      <a:r>
                        <a:rPr lang="zh-CN" sz="2400" dirty="0">
                          <a:solidFill>
                            <a:srgbClr val="000000"/>
                          </a:solidFill>
                          <a:effectLst/>
                          <a:latin typeface="宋体" pitchFamily="2" charset="-122"/>
                          <a:ea typeface="宋体" pitchFamily="2" charset="-122"/>
                          <a:cs typeface="Times New Roman"/>
                        </a:rPr>
                        <a:t>社会的关爱。作为社会制度中具有国家强制力的</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更</a:t>
                      </a:r>
                      <a:r>
                        <a:rPr lang="zh-CN" sz="2400" dirty="0">
                          <a:solidFill>
                            <a:srgbClr val="000000"/>
                          </a:solidFill>
                          <a:effectLst/>
                          <a:latin typeface="宋体" pitchFamily="2" charset="-122"/>
                          <a:ea typeface="宋体" pitchFamily="2" charset="-122"/>
                          <a:cs typeface="Times New Roman"/>
                        </a:rPr>
                        <a:t>应体现正义的</a:t>
                      </a:r>
                      <a:r>
                        <a:rPr lang="zh-CN" sz="2400" dirty="0" smtClean="0">
                          <a:solidFill>
                            <a:srgbClr val="000000"/>
                          </a:solidFill>
                          <a:effectLst/>
                          <a:latin typeface="宋体" pitchFamily="2" charset="-122"/>
                          <a:ea typeface="宋体" pitchFamily="2" charset="-122"/>
                          <a:cs typeface="Times New Roman"/>
                        </a:rPr>
                        <a:t>原则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成为</a:t>
                      </a:r>
                      <a:r>
                        <a:rPr lang="zh-CN" sz="2400" dirty="0">
                          <a:solidFill>
                            <a:srgbClr val="000000"/>
                          </a:solidFill>
                          <a:effectLst/>
                          <a:latin typeface="宋体" pitchFamily="2" charset="-122"/>
                          <a:ea typeface="宋体" pitchFamily="2" charset="-122"/>
                          <a:cs typeface="Times New Roman"/>
                        </a:rPr>
                        <a:t>维护正义的有力保障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1281424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718820032"/>
              </p:ext>
            </p:extLst>
          </p:nvPr>
        </p:nvGraphicFramePr>
        <p:xfrm>
          <a:off x="1003609" y="1466554"/>
          <a:ext cx="10549054" cy="4990001"/>
        </p:xfrm>
        <a:graphic>
          <a:graphicData uri="http://schemas.openxmlformats.org/drawingml/2006/table">
            <a:tbl>
              <a:tblPr firstRow="1" firstCol="1" bandRow="1"/>
              <a:tblGrid>
                <a:gridCol w="1489278"/>
                <a:gridCol w="1722274"/>
                <a:gridCol w="7337502"/>
              </a:tblGrid>
              <a:tr h="58368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631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●理解制度保障正义、司法维护正义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如何理解司法维护正义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司法</a:t>
                      </a:r>
                      <a:r>
                        <a:rPr lang="zh-CN" sz="2400" dirty="0">
                          <a:solidFill>
                            <a:srgbClr val="000000"/>
                          </a:solidFill>
                          <a:effectLst/>
                          <a:latin typeface="宋体" pitchFamily="2" charset="-122"/>
                          <a:ea typeface="宋体" pitchFamily="2" charset="-122"/>
                          <a:cs typeface="Times New Roman"/>
                        </a:rPr>
                        <a:t>是捍卫社会公平正义的最后一道防线。司法机关必须坚持以事实为</a:t>
                      </a:r>
                      <a:r>
                        <a:rPr lang="zh-CN" sz="2400" dirty="0" smtClean="0">
                          <a:solidFill>
                            <a:srgbClr val="000000"/>
                          </a:solidFill>
                          <a:effectLst/>
                          <a:latin typeface="宋体" pitchFamily="2" charset="-122"/>
                          <a:ea typeface="宋体" pitchFamily="2" charset="-122"/>
                          <a:cs typeface="Times New Roman"/>
                        </a:rPr>
                        <a:t>根据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法律为</a:t>
                      </a:r>
                      <a:r>
                        <a:rPr lang="zh-CN" sz="2400" dirty="0" smtClean="0">
                          <a:solidFill>
                            <a:srgbClr val="000000"/>
                          </a:solidFill>
                          <a:effectLst/>
                          <a:latin typeface="宋体" pitchFamily="2" charset="-122"/>
                          <a:ea typeface="宋体" pitchFamily="2" charset="-122"/>
                          <a:cs typeface="Times New Roman"/>
                        </a:rPr>
                        <a:t>准绳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严格</a:t>
                      </a:r>
                      <a:r>
                        <a:rPr lang="zh-CN" sz="2400" dirty="0">
                          <a:solidFill>
                            <a:srgbClr val="000000"/>
                          </a:solidFill>
                          <a:effectLst/>
                          <a:latin typeface="宋体" pitchFamily="2" charset="-122"/>
                          <a:ea typeface="宋体" pitchFamily="2" charset="-122"/>
                          <a:cs typeface="Times New Roman"/>
                        </a:rPr>
                        <a:t>遵循诉讼</a:t>
                      </a:r>
                      <a:r>
                        <a:rPr lang="zh-CN" sz="2400" dirty="0" smtClean="0">
                          <a:solidFill>
                            <a:srgbClr val="000000"/>
                          </a:solidFill>
                          <a:effectLst/>
                          <a:latin typeface="宋体" pitchFamily="2" charset="-122"/>
                          <a:ea typeface="宋体" pitchFamily="2" charset="-122"/>
                          <a:cs typeface="Times New Roman"/>
                        </a:rPr>
                        <a:t>程序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平等</a:t>
                      </a:r>
                      <a:r>
                        <a:rPr lang="zh-CN" sz="2400" dirty="0">
                          <a:solidFill>
                            <a:srgbClr val="000000"/>
                          </a:solidFill>
                          <a:effectLst/>
                          <a:latin typeface="宋体" pitchFamily="2" charset="-122"/>
                          <a:ea typeface="宋体" pitchFamily="2" charset="-122"/>
                          <a:cs typeface="Times New Roman"/>
                        </a:rPr>
                        <a:t>对待</a:t>
                      </a:r>
                      <a:r>
                        <a:rPr lang="zh-CN" sz="2400" dirty="0" smtClean="0">
                          <a:solidFill>
                            <a:srgbClr val="000000"/>
                          </a:solidFill>
                          <a:effectLst/>
                          <a:latin typeface="宋体" pitchFamily="2" charset="-122"/>
                          <a:ea typeface="宋体" pitchFamily="2" charset="-122"/>
                          <a:cs typeface="Times New Roman"/>
                        </a:rPr>
                        <a:t>当事人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确保</a:t>
                      </a:r>
                      <a:r>
                        <a:rPr lang="zh-CN" sz="2400" dirty="0">
                          <a:solidFill>
                            <a:srgbClr val="000000"/>
                          </a:solidFill>
                          <a:effectLst/>
                          <a:latin typeface="宋体" pitchFamily="2" charset="-122"/>
                          <a:ea typeface="宋体" pitchFamily="2" charset="-122"/>
                          <a:cs typeface="Times New Roman"/>
                        </a:rPr>
                        <a:t>司法过程和结果合法、公正</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为了</a:t>
                      </a:r>
                      <a:r>
                        <a:rPr lang="zh-CN" sz="2400" dirty="0">
                          <a:solidFill>
                            <a:srgbClr val="000000"/>
                          </a:solidFill>
                          <a:effectLst/>
                          <a:latin typeface="宋体" pitchFamily="2" charset="-122"/>
                          <a:ea typeface="宋体" pitchFamily="2" charset="-122"/>
                          <a:cs typeface="Times New Roman"/>
                        </a:rPr>
                        <a:t>实现司法</a:t>
                      </a:r>
                      <a:r>
                        <a:rPr lang="zh-CN" sz="2400" dirty="0" smtClean="0">
                          <a:solidFill>
                            <a:srgbClr val="000000"/>
                          </a:solidFill>
                          <a:effectLst/>
                          <a:latin typeface="宋体" pitchFamily="2" charset="-122"/>
                          <a:ea typeface="宋体" pitchFamily="2" charset="-122"/>
                          <a:cs typeface="Times New Roman"/>
                        </a:rPr>
                        <a:t>正义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积极推进以司法公正为核心的司法</a:t>
                      </a:r>
                      <a:r>
                        <a:rPr lang="zh-CN" sz="2400" dirty="0" smtClean="0">
                          <a:solidFill>
                            <a:srgbClr val="000000"/>
                          </a:solidFill>
                          <a:effectLst/>
                          <a:latin typeface="宋体" pitchFamily="2" charset="-122"/>
                          <a:ea typeface="宋体" pitchFamily="2" charset="-122"/>
                          <a:cs typeface="Times New Roman"/>
                        </a:rPr>
                        <a:t>改革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司法机关依法独立公正行使</a:t>
                      </a:r>
                      <a:r>
                        <a:rPr lang="zh-CN" sz="2400" dirty="0" smtClean="0">
                          <a:solidFill>
                            <a:srgbClr val="000000"/>
                          </a:solidFill>
                          <a:effectLst/>
                          <a:latin typeface="宋体" pitchFamily="2" charset="-122"/>
                          <a:ea typeface="宋体" pitchFamily="2" charset="-122"/>
                          <a:cs typeface="Times New Roman"/>
                        </a:rPr>
                        <a:t>司法权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让人民群众在每一个司法案件中感受到公平正义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2600867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8509" y="1628014"/>
            <a:ext cx="7950818" cy="3652923"/>
          </a:xfrm>
          <a:prstGeom prst="rect">
            <a:avLst/>
          </a:prstGeom>
        </p:spPr>
        <p:txBody>
          <a:bodyPr wrap="square">
            <a:spAutoFit/>
          </a:bodyPr>
          <a:lstStyle/>
          <a:p>
            <a:pPr>
              <a:lnSpc>
                <a:spcPct val="200000"/>
              </a:lnSpc>
            </a:pPr>
            <a:r>
              <a:rPr lang="en-US" altLang="zh-CN" sz="2400" dirty="0" smtClean="0">
                <a:latin typeface="宋体" pitchFamily="2" charset="-122"/>
                <a:ea typeface="宋体" pitchFamily="2" charset="-122"/>
              </a:rPr>
              <a:t>2</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这部分内容是中考的高频</a:t>
            </a:r>
            <a:r>
              <a:rPr lang="zh-CN" altLang="en-US" sz="2400" dirty="0" smtClean="0">
                <a:latin typeface="宋体" pitchFamily="2" charset="-122"/>
                <a:ea typeface="宋体" pitchFamily="2" charset="-122"/>
              </a:rPr>
              <a:t>考点，复习</a:t>
            </a:r>
            <a:r>
              <a:rPr lang="zh-CN" altLang="en-US" sz="2400" dirty="0">
                <a:latin typeface="宋体" pitchFamily="2" charset="-122"/>
                <a:ea typeface="宋体" pitchFamily="2" charset="-122"/>
              </a:rPr>
              <a:t>时要整体把握这部分内容之间的</a:t>
            </a:r>
            <a:r>
              <a:rPr lang="zh-CN" altLang="en-US" sz="2400" dirty="0" smtClean="0">
                <a:latin typeface="宋体" pitchFamily="2" charset="-122"/>
                <a:ea typeface="宋体" pitchFamily="2" charset="-122"/>
              </a:rPr>
              <a:t>联系，如</a:t>
            </a:r>
            <a:r>
              <a:rPr lang="zh-CN" altLang="en-US" sz="2400" dirty="0">
                <a:latin typeface="宋体" pitchFamily="2" charset="-122"/>
                <a:ea typeface="宋体" pitchFamily="2" charset="-122"/>
              </a:rPr>
              <a:t>遵守规则就是正义的要求和</a:t>
            </a:r>
            <a:r>
              <a:rPr lang="zh-CN" altLang="en-US" sz="2400" dirty="0" smtClean="0">
                <a:latin typeface="宋体" pitchFamily="2" charset="-122"/>
                <a:ea typeface="宋体" pitchFamily="2" charset="-122"/>
              </a:rPr>
              <a:t>表现，公平</a:t>
            </a:r>
            <a:r>
              <a:rPr lang="zh-CN" altLang="en-US" sz="2400" dirty="0">
                <a:latin typeface="宋体" pitchFamily="2" charset="-122"/>
                <a:ea typeface="宋体" pitchFamily="2" charset="-122"/>
              </a:rPr>
              <a:t>要求遵守规则和</a:t>
            </a:r>
            <a:r>
              <a:rPr lang="zh-CN" altLang="en-US" sz="2400" dirty="0" smtClean="0">
                <a:latin typeface="宋体" pitchFamily="2" charset="-122"/>
                <a:ea typeface="宋体" pitchFamily="2" charset="-122"/>
              </a:rPr>
              <a:t>程序，平等</a:t>
            </a:r>
            <a:r>
              <a:rPr lang="zh-CN" altLang="en-US" sz="2400" dirty="0">
                <a:latin typeface="宋体" pitchFamily="2" charset="-122"/>
                <a:ea typeface="宋体" pitchFamily="2" charset="-122"/>
              </a:rPr>
              <a:t>是一种</a:t>
            </a:r>
            <a:r>
              <a:rPr lang="zh-CN" altLang="en-US" sz="2400" dirty="0" smtClean="0">
                <a:latin typeface="宋体" pitchFamily="2" charset="-122"/>
                <a:ea typeface="宋体" pitchFamily="2" charset="-122"/>
              </a:rPr>
              <a:t>公平，公平</a:t>
            </a:r>
            <a:r>
              <a:rPr lang="zh-CN" altLang="en-US" sz="2400" dirty="0">
                <a:latin typeface="宋体" pitchFamily="2" charset="-122"/>
                <a:ea typeface="宋体" pitchFamily="2" charset="-122"/>
              </a:rPr>
              <a:t>和公正体现了正义。领会法治与自由的关系、理解平等的含义、理解法律面前人人平等的社会主义法治原则是复习的重点</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xmlns="" val="40820505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535854208"/>
              </p:ext>
            </p:extLst>
          </p:nvPr>
        </p:nvGraphicFramePr>
        <p:xfrm>
          <a:off x="758959" y="1488858"/>
          <a:ext cx="11139393" cy="4907557"/>
        </p:xfrm>
        <a:graphic>
          <a:graphicData uri="http://schemas.openxmlformats.org/drawingml/2006/table">
            <a:tbl>
              <a:tblPr firstRow="1" firstCol="1" bandRow="1"/>
              <a:tblGrid>
                <a:gridCol w="1928485"/>
                <a:gridCol w="2007219"/>
                <a:gridCol w="7203689"/>
              </a:tblGrid>
              <a:tr h="51836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1917">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●能够辨别正义行为与非正义行为，守护正义，做有正义感的人</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正义行为和非正义行为的含义是什么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ts val="3500"/>
                        </a:lnSpc>
                        <a:spcAft>
                          <a:spcPts val="0"/>
                        </a:spcAft>
                      </a:pPr>
                      <a:r>
                        <a:rPr lang="zh-CN" sz="2400" kern="1200" dirty="0" smtClean="0">
                          <a:solidFill>
                            <a:srgbClr val="000000"/>
                          </a:solidFill>
                          <a:effectLst/>
                          <a:latin typeface="宋体" pitchFamily="2" charset="-122"/>
                          <a:ea typeface="宋体" pitchFamily="2" charset="-122"/>
                          <a:cs typeface="Times New Roman"/>
                        </a:rPr>
                        <a:t>一般而言</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正义</a:t>
                      </a:r>
                      <a:r>
                        <a:rPr lang="zh-CN" sz="2400" kern="1200" dirty="0">
                          <a:solidFill>
                            <a:srgbClr val="000000"/>
                          </a:solidFill>
                          <a:effectLst/>
                          <a:latin typeface="宋体" pitchFamily="2" charset="-122"/>
                          <a:ea typeface="宋体" pitchFamily="2" charset="-122"/>
                          <a:cs typeface="Times New Roman"/>
                        </a:rPr>
                        <a:t>行为都是有利于促进社会进步、维护公共利益的行为。</a:t>
                      </a:r>
                      <a:r>
                        <a:rPr lang="zh-CN" sz="2400" kern="1200" dirty="0" smtClean="0">
                          <a:solidFill>
                            <a:srgbClr val="000000"/>
                          </a:solidFill>
                          <a:effectLst/>
                          <a:latin typeface="宋体" pitchFamily="2" charset="-122"/>
                          <a:ea typeface="宋体" pitchFamily="2" charset="-122"/>
                          <a:cs typeface="Times New Roman"/>
                        </a:rPr>
                        <a:t>反之</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就</a:t>
                      </a:r>
                      <a:r>
                        <a:rPr lang="zh-CN" sz="2400" kern="1200" dirty="0">
                          <a:solidFill>
                            <a:srgbClr val="000000"/>
                          </a:solidFill>
                          <a:effectLst/>
                          <a:latin typeface="宋体" pitchFamily="2" charset="-122"/>
                          <a:ea typeface="宋体" pitchFamily="2" charset="-122"/>
                          <a:cs typeface="Times New Roman"/>
                        </a:rPr>
                        <a:t>是非正义行为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61094">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为什么要做有正义感的人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追求</a:t>
                      </a:r>
                      <a:r>
                        <a:rPr lang="zh-CN" sz="2400" dirty="0">
                          <a:solidFill>
                            <a:srgbClr val="000000"/>
                          </a:solidFill>
                          <a:effectLst/>
                          <a:latin typeface="宋体" pitchFamily="2" charset="-122"/>
                          <a:ea typeface="宋体" pitchFamily="2" charset="-122"/>
                          <a:cs typeface="Times New Roman"/>
                        </a:rPr>
                        <a:t>正义是社会生活的一个重要主题</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正义感</a:t>
                      </a:r>
                      <a:r>
                        <a:rPr lang="zh-CN" sz="2400" dirty="0">
                          <a:solidFill>
                            <a:srgbClr val="000000"/>
                          </a:solidFill>
                          <a:effectLst/>
                          <a:latin typeface="宋体" pitchFamily="2" charset="-122"/>
                          <a:ea typeface="宋体" pitchFamily="2" charset="-122"/>
                          <a:cs typeface="Times New Roman"/>
                        </a:rPr>
                        <a:t>是公民的基本德行</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期盼</a:t>
                      </a:r>
                      <a:r>
                        <a:rPr lang="zh-CN" sz="2400" dirty="0">
                          <a:solidFill>
                            <a:srgbClr val="000000"/>
                          </a:solidFill>
                          <a:effectLst/>
                          <a:latin typeface="宋体" pitchFamily="2" charset="-122"/>
                          <a:ea typeface="宋体" pitchFamily="2" charset="-122"/>
                          <a:cs typeface="Times New Roman"/>
                        </a:rPr>
                        <a:t>正义、实现正义、维护</a:t>
                      </a:r>
                      <a:r>
                        <a:rPr lang="zh-CN" sz="2400" dirty="0" smtClean="0">
                          <a:solidFill>
                            <a:srgbClr val="000000"/>
                          </a:solidFill>
                          <a:effectLst/>
                          <a:latin typeface="宋体" pitchFamily="2" charset="-122"/>
                          <a:ea typeface="宋体" pitchFamily="2" charset="-122"/>
                          <a:cs typeface="Times New Roman"/>
                        </a:rPr>
                        <a:t>正义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我们的共同心声</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只有</a:t>
                      </a:r>
                      <a:r>
                        <a:rPr lang="zh-CN" sz="2400" dirty="0">
                          <a:solidFill>
                            <a:srgbClr val="000000"/>
                          </a:solidFill>
                          <a:effectLst/>
                          <a:latin typeface="宋体" pitchFamily="2" charset="-122"/>
                          <a:ea typeface="宋体" pitchFamily="2" charset="-122"/>
                          <a:cs typeface="Times New Roman"/>
                        </a:rPr>
                        <a:t>有</a:t>
                      </a:r>
                      <a:r>
                        <a:rPr lang="zh-CN" sz="2400" dirty="0" smtClean="0">
                          <a:solidFill>
                            <a:srgbClr val="000000"/>
                          </a:solidFill>
                          <a:effectLst/>
                          <a:latin typeface="宋体" pitchFamily="2" charset="-122"/>
                          <a:ea typeface="宋体" pitchFamily="2" charset="-122"/>
                          <a:cs typeface="Times New Roman"/>
                        </a:rPr>
                        <a:t>正义感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正直</a:t>
                      </a:r>
                      <a:r>
                        <a:rPr lang="zh-CN" sz="2400" dirty="0">
                          <a:solidFill>
                            <a:srgbClr val="000000"/>
                          </a:solidFill>
                          <a:effectLst/>
                          <a:latin typeface="宋体" pitchFamily="2" charset="-122"/>
                          <a:ea typeface="宋体" pitchFamily="2" charset="-122"/>
                          <a:cs typeface="Times New Roman"/>
                        </a:rPr>
                        <a:t>的人越来越</a:t>
                      </a:r>
                      <a:r>
                        <a:rPr lang="zh-CN" sz="2400" dirty="0" smtClean="0">
                          <a:solidFill>
                            <a:srgbClr val="000000"/>
                          </a:solidFill>
                          <a:effectLst/>
                          <a:latin typeface="宋体" pitchFamily="2" charset="-122"/>
                          <a:ea typeface="宋体" pitchFamily="2" charset="-122"/>
                          <a:cs typeface="Times New Roman"/>
                        </a:rPr>
                        <a:t>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的社会才会更稳定、更和谐</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4129380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645345604"/>
              </p:ext>
            </p:extLst>
          </p:nvPr>
        </p:nvGraphicFramePr>
        <p:xfrm>
          <a:off x="692051" y="1890301"/>
          <a:ext cx="10983275" cy="3680218"/>
        </p:xfrm>
        <a:graphic>
          <a:graphicData uri="http://schemas.openxmlformats.org/drawingml/2006/table">
            <a:tbl>
              <a:tblPr firstRow="1" firstCol="1" bandRow="1"/>
              <a:tblGrid>
                <a:gridCol w="2218417"/>
                <a:gridCol w="2062976"/>
                <a:gridCol w="6701882"/>
              </a:tblGrid>
              <a:tr h="69678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8343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●能够辨别正义行为与非正义行为，守护正义，做有正义感的人</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怎样做一个有正义感的人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守护正义需要勇气和</a:t>
                      </a:r>
                      <a:r>
                        <a:rPr lang="zh-CN" sz="2400" dirty="0" smtClean="0">
                          <a:solidFill>
                            <a:srgbClr val="000000"/>
                          </a:solidFill>
                          <a:effectLst/>
                          <a:latin typeface="宋体" pitchFamily="2" charset="-122"/>
                          <a:ea typeface="宋体" pitchFamily="2" charset="-122"/>
                          <a:cs typeface="Times New Roman"/>
                        </a:rPr>
                        <a:t>智慧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面对</a:t>
                      </a:r>
                      <a:r>
                        <a:rPr lang="zh-CN" sz="2400" dirty="0">
                          <a:solidFill>
                            <a:srgbClr val="000000"/>
                          </a:solidFill>
                          <a:effectLst/>
                          <a:latin typeface="宋体" pitchFamily="2" charset="-122"/>
                          <a:ea typeface="宋体" pitchFamily="2" charset="-122"/>
                          <a:cs typeface="Times New Roman"/>
                        </a:rPr>
                        <a:t>非正义</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一方面</a:t>
                      </a:r>
                      <a:r>
                        <a:rPr lang="zh-CN" sz="2400" dirty="0">
                          <a:solidFill>
                            <a:srgbClr val="000000"/>
                          </a:solidFill>
                          <a:effectLst/>
                          <a:latin typeface="宋体" pitchFamily="2" charset="-122"/>
                          <a:ea typeface="宋体" pitchFamily="2" charset="-122"/>
                          <a:cs typeface="Times New Roman"/>
                        </a:rPr>
                        <a:t>要敢于</a:t>
                      </a:r>
                      <a:r>
                        <a:rPr lang="zh-CN" sz="2400" dirty="0" smtClean="0">
                          <a:solidFill>
                            <a:srgbClr val="000000"/>
                          </a:solidFill>
                          <a:effectLst/>
                          <a:latin typeface="宋体" pitchFamily="2" charset="-122"/>
                          <a:ea typeface="宋体" pitchFamily="2" charset="-122"/>
                          <a:cs typeface="Times New Roman"/>
                        </a:rPr>
                        <a:t>斗争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相信</a:t>
                      </a:r>
                      <a:r>
                        <a:rPr lang="zh-CN" sz="2400" dirty="0">
                          <a:solidFill>
                            <a:srgbClr val="000000"/>
                          </a:solidFill>
                          <a:effectLst/>
                          <a:latin typeface="宋体" pitchFamily="2" charset="-122"/>
                          <a:ea typeface="宋体" pitchFamily="2" charset="-122"/>
                          <a:cs typeface="Times New Roman"/>
                        </a:rPr>
                        <a:t>正义必定战胜</a:t>
                      </a:r>
                      <a:r>
                        <a:rPr lang="zh-CN" sz="2400" dirty="0" smtClean="0">
                          <a:solidFill>
                            <a:srgbClr val="000000"/>
                          </a:solidFill>
                          <a:effectLst/>
                          <a:latin typeface="宋体" pitchFamily="2" charset="-122"/>
                          <a:ea typeface="宋体" pitchFamily="2" charset="-122"/>
                          <a:cs typeface="Times New Roman"/>
                        </a:rPr>
                        <a:t>邪恶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另一方面</a:t>
                      </a:r>
                      <a:r>
                        <a:rPr lang="zh-CN" sz="2400" dirty="0">
                          <a:solidFill>
                            <a:srgbClr val="000000"/>
                          </a:solidFill>
                          <a:effectLst/>
                          <a:latin typeface="宋体" pitchFamily="2" charset="-122"/>
                          <a:ea typeface="宋体" pitchFamily="2" charset="-122"/>
                          <a:cs typeface="Times New Roman"/>
                        </a:rPr>
                        <a:t>要讲究</a:t>
                      </a:r>
                      <a:r>
                        <a:rPr lang="zh-CN" sz="2400" dirty="0" smtClean="0">
                          <a:solidFill>
                            <a:srgbClr val="000000"/>
                          </a:solidFill>
                          <a:effectLst/>
                          <a:latin typeface="宋体" pitchFamily="2" charset="-122"/>
                          <a:ea typeface="宋体" pitchFamily="2" charset="-122"/>
                          <a:cs typeface="Times New Roman"/>
                        </a:rPr>
                        <a:t>策略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寻找</a:t>
                      </a:r>
                      <a:r>
                        <a:rPr lang="zh-CN" sz="2400" dirty="0">
                          <a:solidFill>
                            <a:srgbClr val="000000"/>
                          </a:solidFill>
                          <a:effectLst/>
                          <a:latin typeface="宋体" pitchFamily="2" charset="-122"/>
                          <a:ea typeface="宋体" pitchFamily="2" charset="-122"/>
                          <a:cs typeface="Times New Roman"/>
                        </a:rPr>
                        <a:t>有效的</a:t>
                      </a:r>
                      <a:r>
                        <a:rPr lang="zh-CN" sz="2400" dirty="0" smtClean="0">
                          <a:solidFill>
                            <a:srgbClr val="000000"/>
                          </a:solidFill>
                          <a:effectLst/>
                          <a:latin typeface="宋体" pitchFamily="2" charset="-122"/>
                          <a:ea typeface="宋体" pitchFamily="2" charset="-122"/>
                          <a:cs typeface="Times New Roman"/>
                        </a:rPr>
                        <a:t>方法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做到</a:t>
                      </a:r>
                      <a:r>
                        <a:rPr lang="zh-CN" sz="2400" dirty="0">
                          <a:solidFill>
                            <a:srgbClr val="000000"/>
                          </a:solidFill>
                          <a:effectLst/>
                          <a:latin typeface="宋体" pitchFamily="2" charset="-122"/>
                          <a:ea typeface="宋体" pitchFamily="2" charset="-122"/>
                          <a:cs typeface="Times New Roman"/>
                        </a:rPr>
                        <a:t>见义“智”为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7775768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897677919"/>
              </p:ext>
            </p:extLst>
          </p:nvPr>
        </p:nvGraphicFramePr>
        <p:xfrm>
          <a:off x="959681" y="1433100"/>
          <a:ext cx="10158085" cy="4443592"/>
        </p:xfrm>
        <a:graphic>
          <a:graphicData uri="http://schemas.openxmlformats.org/drawingml/2006/table">
            <a:tbl>
              <a:tblPr firstRow="1" firstCol="1" bandRow="1"/>
              <a:tblGrid>
                <a:gridCol w="2575256"/>
                <a:gridCol w="2308302"/>
                <a:gridCol w="5274527"/>
              </a:tblGrid>
              <a:tr h="5883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2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●体会法治是实现自由平等、公平正义的保证，领悟公平正义是人类追求的永恒目标，是法治社会的核心价值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法治与自由平等、公平正义有什么关系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法治是实现自由平等、公平正义的</a:t>
                      </a:r>
                      <a:r>
                        <a:rPr lang="zh-CN" sz="2400" dirty="0" smtClean="0">
                          <a:solidFill>
                            <a:srgbClr val="000000"/>
                          </a:solidFill>
                          <a:effectLst/>
                          <a:latin typeface="宋体" pitchFamily="2" charset="-122"/>
                          <a:ea typeface="宋体" pitchFamily="2" charset="-122"/>
                          <a:cs typeface="Times New Roman"/>
                        </a:rPr>
                        <a:t>保证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追求</a:t>
                      </a:r>
                      <a:r>
                        <a:rPr lang="zh-CN" sz="2400" dirty="0">
                          <a:solidFill>
                            <a:srgbClr val="000000"/>
                          </a:solidFill>
                          <a:effectLst/>
                          <a:latin typeface="宋体" pitchFamily="2" charset="-122"/>
                          <a:ea typeface="宋体" pitchFamily="2" charset="-122"/>
                          <a:cs typeface="Times New Roman"/>
                        </a:rPr>
                        <a:t>自由</a:t>
                      </a:r>
                      <a:r>
                        <a:rPr lang="zh-CN" sz="2400" dirty="0" smtClean="0">
                          <a:solidFill>
                            <a:srgbClr val="000000"/>
                          </a:solidFill>
                          <a:effectLst/>
                          <a:latin typeface="宋体" pitchFamily="2" charset="-122"/>
                          <a:ea typeface="宋体" pitchFamily="2" charset="-122"/>
                          <a:cs typeface="Times New Roman"/>
                        </a:rPr>
                        <a:t>平等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公平</a:t>
                      </a:r>
                      <a:r>
                        <a:rPr lang="zh-CN" sz="2400" dirty="0" smtClean="0">
                          <a:solidFill>
                            <a:srgbClr val="000000"/>
                          </a:solidFill>
                          <a:effectLst/>
                          <a:latin typeface="宋体" pitchFamily="2" charset="-122"/>
                          <a:ea typeface="宋体" pitchFamily="2" charset="-122"/>
                          <a:cs typeface="Times New Roman"/>
                        </a:rPr>
                        <a:t>正义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则</a:t>
                      </a:r>
                      <a:r>
                        <a:rPr lang="zh-CN" sz="2400" dirty="0">
                          <a:solidFill>
                            <a:srgbClr val="000000"/>
                          </a:solidFill>
                          <a:effectLst/>
                          <a:latin typeface="宋体" pitchFamily="2" charset="-122"/>
                          <a:ea typeface="宋体" pitchFamily="2" charset="-122"/>
                          <a:cs typeface="Times New Roman"/>
                        </a:rPr>
                        <a:t>是法治的价值</a:t>
                      </a:r>
                      <a:r>
                        <a:rPr lang="zh-CN" sz="2400" dirty="0" smtClean="0">
                          <a:solidFill>
                            <a:srgbClr val="000000"/>
                          </a:solidFill>
                          <a:effectLst/>
                          <a:latin typeface="宋体" pitchFamily="2" charset="-122"/>
                          <a:ea typeface="宋体" pitchFamily="2" charset="-122"/>
                          <a:cs typeface="Times New Roman"/>
                        </a:rPr>
                        <a:t>追求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体现</a:t>
                      </a:r>
                      <a:r>
                        <a:rPr lang="zh-CN" sz="2400" dirty="0">
                          <a:solidFill>
                            <a:srgbClr val="000000"/>
                          </a:solidFill>
                          <a:effectLst/>
                          <a:latin typeface="宋体" pitchFamily="2" charset="-122"/>
                          <a:ea typeface="宋体" pitchFamily="2" charset="-122"/>
                          <a:cs typeface="Times New Roman"/>
                        </a:rPr>
                        <a:t>法治的基本精神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471832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072011907"/>
              </p:ext>
            </p:extLst>
          </p:nvPr>
        </p:nvGraphicFramePr>
        <p:xfrm>
          <a:off x="903925" y="1393902"/>
          <a:ext cx="10548377" cy="5158740"/>
        </p:xfrm>
        <a:graphic>
          <a:graphicData uri="http://schemas.openxmlformats.org/drawingml/2006/table">
            <a:tbl>
              <a:tblPr firstRow="1" firstCol="1" bandRow="1"/>
              <a:tblGrid>
                <a:gridCol w="2653314"/>
                <a:gridCol w="1460810"/>
                <a:gridCol w="6434253"/>
              </a:tblGrid>
              <a:tr h="44430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453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●体会法治是实现自由平等、公平正义的保证，领悟公平正义是人类追求的永恒目标，是法治社会的核心价值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国家或政府怎样维护正义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3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保障人们的正当</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受害者得到救济、违法者受到惩罚</a:t>
                      </a:r>
                    </a:p>
                    <a:p>
                      <a:pPr>
                        <a:lnSpc>
                          <a:spcPts val="33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人们分辨</a:t>
                      </a:r>
                      <a:r>
                        <a:rPr lang="zh-CN" sz="2400" dirty="0" smtClean="0">
                          <a:solidFill>
                            <a:srgbClr val="000000"/>
                          </a:solidFill>
                          <a:effectLst/>
                          <a:latin typeface="宋体" pitchFamily="2" charset="-122"/>
                          <a:ea typeface="宋体" pitchFamily="2" charset="-122"/>
                          <a:cs typeface="Times New Roman"/>
                        </a:rPr>
                        <a:t>是非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惩恶扬善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社会公共</a:t>
                      </a:r>
                      <a:r>
                        <a:rPr lang="zh-CN" sz="2400" dirty="0" smtClean="0">
                          <a:solidFill>
                            <a:srgbClr val="000000"/>
                          </a:solidFill>
                          <a:effectLst/>
                          <a:latin typeface="宋体" pitchFamily="2" charset="-122"/>
                          <a:ea typeface="宋体" pitchFamily="2" charset="-122"/>
                          <a:cs typeface="Times New Roman"/>
                        </a:rPr>
                        <a:t>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人们对弱者给予必要的</a:t>
                      </a:r>
                      <a:r>
                        <a:rPr lang="zh-CN" sz="2400" dirty="0" smtClean="0">
                          <a:solidFill>
                            <a:srgbClr val="000000"/>
                          </a:solidFill>
                          <a:effectLst/>
                          <a:latin typeface="宋体" pitchFamily="2" charset="-122"/>
                          <a:ea typeface="宋体" pitchFamily="2" charset="-122"/>
                          <a:cs typeface="Times New Roman"/>
                        </a:rPr>
                        <a:t>扶助</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保证其有尊严地生存</a:t>
                      </a:r>
                    </a:p>
                    <a:p>
                      <a:pPr>
                        <a:lnSpc>
                          <a:spcPts val="33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制定</a:t>
                      </a:r>
                      <a:r>
                        <a:rPr lang="zh-CN" sz="2400" dirty="0">
                          <a:solidFill>
                            <a:srgbClr val="000000"/>
                          </a:solidFill>
                          <a:effectLst/>
                          <a:latin typeface="宋体" pitchFamily="2" charset="-122"/>
                          <a:ea typeface="宋体" pitchFamily="2" charset="-122"/>
                          <a:cs typeface="Times New Roman"/>
                        </a:rPr>
                        <a:t>正义的</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社会弱势群体也能获得基本的生活</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得到</a:t>
                      </a:r>
                      <a:r>
                        <a:rPr lang="zh-CN" sz="2400" dirty="0">
                          <a:solidFill>
                            <a:srgbClr val="000000"/>
                          </a:solidFill>
                          <a:effectLst/>
                          <a:latin typeface="宋体" pitchFamily="2" charset="-122"/>
                          <a:ea typeface="宋体" pitchFamily="2" charset="-122"/>
                          <a:cs typeface="Times New Roman"/>
                        </a:rPr>
                        <a:t>社会的关爱</a:t>
                      </a:r>
                    </a:p>
                    <a:p>
                      <a:pPr>
                        <a:lnSpc>
                          <a:spcPts val="33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出台</a:t>
                      </a:r>
                      <a:r>
                        <a:rPr lang="zh-CN" sz="2400" dirty="0">
                          <a:solidFill>
                            <a:srgbClr val="000000"/>
                          </a:solidFill>
                          <a:effectLst/>
                          <a:latin typeface="宋体" pitchFamily="2" charset="-122"/>
                          <a:ea typeface="宋体" pitchFamily="2" charset="-122"/>
                          <a:cs typeface="Times New Roman"/>
                        </a:rPr>
                        <a:t>体现正义原则的法律</a:t>
                      </a:r>
                      <a:r>
                        <a:rPr lang="zh-CN" sz="2400" dirty="0" smtClean="0">
                          <a:solidFill>
                            <a:srgbClr val="000000"/>
                          </a:solidFill>
                          <a:effectLst/>
                          <a:latin typeface="宋体" pitchFamily="2" charset="-122"/>
                          <a:ea typeface="宋体" pitchFamily="2" charset="-122"/>
                          <a:cs typeface="Times New Roman"/>
                        </a:rPr>
                        <a:t>法规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之成为维护正义的有力保障</a:t>
                      </a:r>
                    </a:p>
                    <a:p>
                      <a:pPr>
                        <a:lnSpc>
                          <a:spcPts val="33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医疗、养老、教育等方面采取一系列</a:t>
                      </a:r>
                      <a:r>
                        <a:rPr lang="zh-CN" sz="2400" dirty="0" smtClean="0">
                          <a:solidFill>
                            <a:srgbClr val="000000"/>
                          </a:solidFill>
                          <a:effectLst/>
                          <a:latin typeface="宋体" pitchFamily="2" charset="-122"/>
                          <a:ea typeface="宋体" pitchFamily="2" charset="-122"/>
                          <a:cs typeface="Times New Roman"/>
                        </a:rPr>
                        <a:t>措施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切实</a:t>
                      </a:r>
                      <a:r>
                        <a:rPr lang="zh-CN" sz="2400" dirty="0">
                          <a:solidFill>
                            <a:srgbClr val="000000"/>
                          </a:solidFill>
                          <a:effectLst/>
                          <a:latin typeface="宋体" pitchFamily="2" charset="-122"/>
                          <a:ea typeface="宋体" pitchFamily="2" charset="-122"/>
                          <a:cs typeface="Times New Roman"/>
                        </a:rPr>
                        <a:t>维护和实现社会正义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17554784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001223640"/>
              </p:ext>
            </p:extLst>
          </p:nvPr>
        </p:nvGraphicFramePr>
        <p:xfrm>
          <a:off x="903925" y="1282722"/>
          <a:ext cx="10693343" cy="4443592"/>
        </p:xfrm>
        <a:graphic>
          <a:graphicData uri="http://schemas.openxmlformats.org/drawingml/2006/table">
            <a:tbl>
              <a:tblPr firstRow="1" firstCol="1" bandRow="1"/>
              <a:tblGrid>
                <a:gridCol w="2419138"/>
                <a:gridCol w="1739591"/>
                <a:gridCol w="6534614"/>
              </a:tblGrid>
              <a:tr h="5883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2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●体会法治是实现自由平等、公平正义的保证，领悟公平正义是人类追求的永恒目标，是法治社会的核心价值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为什么说实现公平正义是全人类的目标</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公平正义是人类追求的永恒</a:t>
                      </a:r>
                      <a:r>
                        <a:rPr lang="zh-CN" sz="2400" dirty="0" smtClean="0">
                          <a:solidFill>
                            <a:srgbClr val="000000"/>
                          </a:solidFill>
                          <a:effectLst/>
                          <a:latin typeface="宋体" pitchFamily="2" charset="-122"/>
                          <a:ea typeface="宋体" pitchFamily="2" charset="-122"/>
                          <a:cs typeface="Times New Roman"/>
                        </a:rPr>
                        <a:t>目标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法治社会的核心价值。实现公平</a:t>
                      </a:r>
                      <a:r>
                        <a:rPr lang="zh-CN" sz="2400" dirty="0" smtClean="0">
                          <a:solidFill>
                            <a:srgbClr val="000000"/>
                          </a:solidFill>
                          <a:effectLst/>
                          <a:latin typeface="宋体" pitchFamily="2" charset="-122"/>
                          <a:ea typeface="宋体" pitchFamily="2" charset="-122"/>
                          <a:cs typeface="Times New Roman"/>
                        </a:rPr>
                        <a:t>正义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国家、社会和全体公民的共同责任。让我们从点滴事情做</a:t>
                      </a:r>
                      <a:r>
                        <a:rPr lang="zh-CN" sz="2400" dirty="0" smtClean="0">
                          <a:solidFill>
                            <a:srgbClr val="000000"/>
                          </a:solidFill>
                          <a:effectLst/>
                          <a:latin typeface="宋体" pitchFamily="2" charset="-122"/>
                          <a:ea typeface="宋体" pitchFamily="2" charset="-122"/>
                          <a:cs typeface="Times New Roman"/>
                        </a:rPr>
                        <a:t>起</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携手</a:t>
                      </a:r>
                      <a:r>
                        <a:rPr lang="zh-CN" sz="2400" dirty="0">
                          <a:solidFill>
                            <a:srgbClr val="000000"/>
                          </a:solidFill>
                          <a:effectLst/>
                          <a:latin typeface="宋体" pitchFamily="2" charset="-122"/>
                          <a:ea typeface="宋体" pitchFamily="2" charset="-122"/>
                          <a:cs typeface="Times New Roman"/>
                        </a:rPr>
                        <a:t>共</a:t>
                      </a:r>
                      <a:r>
                        <a:rPr lang="zh-CN" sz="2400" dirty="0" smtClean="0">
                          <a:solidFill>
                            <a:srgbClr val="000000"/>
                          </a:solidFill>
                          <a:effectLst/>
                          <a:latin typeface="宋体" pitchFamily="2" charset="-122"/>
                          <a:ea typeface="宋体" pitchFamily="2" charset="-122"/>
                          <a:cs typeface="Times New Roman"/>
                        </a:rPr>
                        <a:t>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共建</a:t>
                      </a:r>
                      <a:r>
                        <a:rPr lang="zh-CN" sz="2400" dirty="0">
                          <a:solidFill>
                            <a:srgbClr val="000000"/>
                          </a:solidFill>
                          <a:effectLst/>
                          <a:latin typeface="宋体" pitchFamily="2" charset="-122"/>
                          <a:ea typeface="宋体" pitchFamily="2" charset="-122"/>
                          <a:cs typeface="Times New Roman"/>
                        </a:rPr>
                        <a:t>共享公平正义的美好社会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3168620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082779"/>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1166846" y="2190222"/>
            <a:ext cx="9103427" cy="3637919"/>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1.</a:t>
            </a:r>
            <a:r>
              <a:rPr lang="zh-CN" altLang="en-US" sz="2400" dirty="0">
                <a:solidFill>
                  <a:srgbClr val="000000"/>
                </a:solidFill>
                <a:latin typeface="黑体" pitchFamily="49" charset="-122"/>
                <a:ea typeface="黑体" pitchFamily="49" charset="-122"/>
                <a:cs typeface="宋体" panose="02010600030101010101" pitchFamily="2" charset="-122"/>
              </a:rPr>
              <a:t>作为</a:t>
            </a:r>
            <a:r>
              <a:rPr lang="zh-CN" altLang="en-US" sz="2400" dirty="0" smtClean="0">
                <a:solidFill>
                  <a:srgbClr val="000000"/>
                </a:solidFill>
                <a:latin typeface="黑体" pitchFamily="49" charset="-122"/>
                <a:ea typeface="黑体" pitchFamily="49" charset="-122"/>
                <a:cs typeface="宋体" panose="02010600030101010101" pitchFamily="2" charset="-122"/>
              </a:rPr>
              <a:t>中学生，我们</a:t>
            </a:r>
            <a:r>
              <a:rPr lang="zh-CN" altLang="en-US" sz="2400" dirty="0">
                <a:solidFill>
                  <a:srgbClr val="000000"/>
                </a:solidFill>
                <a:latin typeface="黑体" pitchFamily="49" charset="-122"/>
                <a:ea typeface="黑体" pitchFamily="49" charset="-122"/>
                <a:cs typeface="宋体" panose="02010600030101010101" pitchFamily="2" charset="-122"/>
              </a:rPr>
              <a:t>应该如何做到平等</a:t>
            </a:r>
            <a:r>
              <a:rPr lang="zh-CN" altLang="en-US" sz="2400" dirty="0" smtClean="0">
                <a:solidFill>
                  <a:srgbClr val="000000"/>
                </a:solidFill>
                <a:latin typeface="黑体" pitchFamily="49" charset="-122"/>
                <a:ea typeface="黑体" pitchFamily="49" charset="-122"/>
                <a:cs typeface="宋体" panose="02010600030101010101" pitchFamily="2" charset="-122"/>
              </a:rPr>
              <a:t>待人？</a:t>
            </a:r>
            <a:endParaRPr lang="en-US" altLang="zh-CN" sz="2400" dirty="0">
              <a:solidFill>
                <a:srgbClr val="000000"/>
              </a:solidFill>
              <a:latin typeface="黑体" pitchFamily="49" charset="-122"/>
              <a:ea typeface="黑体" pitchFamily="49"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）要</a:t>
            </a:r>
            <a:r>
              <a:rPr lang="zh-CN" altLang="en-US" sz="2400" dirty="0">
                <a:solidFill>
                  <a:srgbClr val="000000"/>
                </a:solidFill>
                <a:latin typeface="宋体" pitchFamily="2" charset="-122"/>
                <a:ea typeface="宋体" pitchFamily="2" charset="-122"/>
                <a:cs typeface="宋体" panose="02010600030101010101" pitchFamily="2" charset="-122"/>
              </a:rPr>
              <a:t>做到平等</a:t>
            </a:r>
            <a:r>
              <a:rPr lang="zh-CN" altLang="en-US" sz="2400" dirty="0" smtClean="0">
                <a:solidFill>
                  <a:srgbClr val="000000"/>
                </a:solidFill>
                <a:latin typeface="宋体" pitchFamily="2" charset="-122"/>
                <a:ea typeface="宋体" pitchFamily="2" charset="-122"/>
                <a:cs typeface="宋体" panose="02010600030101010101" pitchFamily="2" charset="-122"/>
              </a:rPr>
              <a:t>待人，就要</a:t>
            </a:r>
            <a:r>
              <a:rPr lang="zh-CN" altLang="en-US" sz="2400" dirty="0">
                <a:solidFill>
                  <a:srgbClr val="000000"/>
                </a:solidFill>
                <a:latin typeface="宋体" pitchFamily="2" charset="-122"/>
                <a:ea typeface="宋体" pitchFamily="2" charset="-122"/>
                <a:cs typeface="宋体" panose="02010600030101010101" pitchFamily="2" charset="-122"/>
              </a:rPr>
              <a:t>有发自内心地对他人人格的尊重。</a:t>
            </a:r>
          </a:p>
          <a:p>
            <a:pPr indent="0">
              <a:lnSpc>
                <a:spcPct val="16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）要</a:t>
            </a:r>
            <a:r>
              <a:rPr lang="zh-CN" altLang="en-US" sz="2400" dirty="0">
                <a:solidFill>
                  <a:srgbClr val="000000"/>
                </a:solidFill>
                <a:latin typeface="宋体" pitchFamily="2" charset="-122"/>
                <a:ea typeface="宋体" pitchFamily="2" charset="-122"/>
                <a:cs typeface="宋体" panose="02010600030101010101" pitchFamily="2" charset="-122"/>
              </a:rPr>
              <a:t>做到平等</a:t>
            </a:r>
            <a:r>
              <a:rPr lang="zh-CN" altLang="en-US" sz="2400" dirty="0" smtClean="0">
                <a:solidFill>
                  <a:srgbClr val="000000"/>
                </a:solidFill>
                <a:latin typeface="宋体" pitchFamily="2" charset="-122"/>
                <a:ea typeface="宋体" pitchFamily="2" charset="-122"/>
                <a:cs typeface="宋体" panose="02010600030101010101" pitchFamily="2" charset="-122"/>
              </a:rPr>
              <a:t>待人，就要</a:t>
            </a:r>
            <a:r>
              <a:rPr lang="zh-CN" altLang="en-US" sz="2400" dirty="0">
                <a:solidFill>
                  <a:srgbClr val="000000"/>
                </a:solidFill>
                <a:latin typeface="宋体" pitchFamily="2" charset="-122"/>
                <a:ea typeface="宋体" pitchFamily="2" charset="-122"/>
                <a:cs typeface="宋体" panose="02010600030101010101" pitchFamily="2" charset="-122"/>
              </a:rPr>
              <a:t>有客观的、实事求是的态度。</a:t>
            </a:r>
          </a:p>
          <a:p>
            <a:pPr indent="0">
              <a:lnSpc>
                <a:spcPct val="16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）要</a:t>
            </a:r>
            <a:r>
              <a:rPr lang="zh-CN" altLang="en-US" sz="2400" dirty="0">
                <a:solidFill>
                  <a:srgbClr val="000000"/>
                </a:solidFill>
                <a:latin typeface="宋体" pitchFamily="2" charset="-122"/>
                <a:ea typeface="宋体" pitchFamily="2" charset="-122"/>
                <a:cs typeface="宋体" panose="02010600030101010101" pitchFamily="2" charset="-122"/>
              </a:rPr>
              <a:t>做到平等</a:t>
            </a:r>
            <a:r>
              <a:rPr lang="zh-CN" altLang="en-US" sz="2400" dirty="0" smtClean="0">
                <a:solidFill>
                  <a:srgbClr val="000000"/>
                </a:solidFill>
                <a:latin typeface="宋体" pitchFamily="2" charset="-122"/>
                <a:ea typeface="宋体" pitchFamily="2" charset="-122"/>
                <a:cs typeface="宋体" panose="02010600030101010101" pitchFamily="2" charset="-122"/>
              </a:rPr>
              <a:t>待人，就要</a:t>
            </a:r>
            <a:r>
              <a:rPr lang="zh-CN" altLang="en-US" sz="2400" dirty="0">
                <a:solidFill>
                  <a:srgbClr val="000000"/>
                </a:solidFill>
                <a:latin typeface="宋体" pitchFamily="2" charset="-122"/>
                <a:ea typeface="宋体" pitchFamily="2" charset="-122"/>
                <a:cs typeface="宋体" panose="02010600030101010101" pitchFamily="2" charset="-122"/>
              </a:rPr>
              <a:t>摒弃对金钱、权力等的庸俗崇拜。</a:t>
            </a:r>
          </a:p>
          <a:p>
            <a:pPr indent="0">
              <a:lnSpc>
                <a:spcPct val="16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4</a:t>
            </a:r>
            <a:r>
              <a:rPr lang="zh-CN" altLang="en-US" sz="2400" dirty="0" smtClean="0">
                <a:solidFill>
                  <a:srgbClr val="000000"/>
                </a:solidFill>
                <a:latin typeface="宋体" pitchFamily="2" charset="-122"/>
                <a:ea typeface="宋体" pitchFamily="2" charset="-122"/>
                <a:cs typeface="宋体" panose="02010600030101010101" pitchFamily="2" charset="-122"/>
              </a:rPr>
              <a:t>）要</a:t>
            </a:r>
            <a:r>
              <a:rPr lang="zh-CN" altLang="en-US" sz="2400" dirty="0">
                <a:solidFill>
                  <a:srgbClr val="000000"/>
                </a:solidFill>
                <a:latin typeface="宋体" pitchFamily="2" charset="-122"/>
                <a:ea typeface="宋体" pitchFamily="2" charset="-122"/>
                <a:cs typeface="宋体" panose="02010600030101010101" pitchFamily="2" charset="-122"/>
              </a:rPr>
              <a:t>做到平等</a:t>
            </a:r>
            <a:r>
              <a:rPr lang="zh-CN" altLang="en-US" sz="2400" dirty="0" smtClean="0">
                <a:solidFill>
                  <a:srgbClr val="000000"/>
                </a:solidFill>
                <a:latin typeface="宋体" pitchFamily="2" charset="-122"/>
                <a:ea typeface="宋体" pitchFamily="2" charset="-122"/>
                <a:cs typeface="宋体" panose="02010600030101010101" pitchFamily="2" charset="-122"/>
              </a:rPr>
              <a:t>待人，就要</a:t>
            </a:r>
            <a:r>
              <a:rPr lang="zh-CN" altLang="en-US" sz="2400" dirty="0">
                <a:solidFill>
                  <a:srgbClr val="000000"/>
                </a:solidFill>
                <a:latin typeface="宋体" pitchFamily="2" charset="-122"/>
                <a:ea typeface="宋体" pitchFamily="2" charset="-122"/>
                <a:cs typeface="宋体" panose="02010600030101010101" pitchFamily="2" charset="-122"/>
              </a:rPr>
              <a:t>认清歧视的错误和</a:t>
            </a:r>
            <a:r>
              <a:rPr lang="zh-CN" altLang="en-US" sz="2400" dirty="0" smtClean="0">
                <a:solidFill>
                  <a:srgbClr val="000000"/>
                </a:solidFill>
                <a:latin typeface="宋体" pitchFamily="2" charset="-122"/>
                <a:ea typeface="宋体" pitchFamily="2" charset="-122"/>
                <a:cs typeface="宋体" panose="02010600030101010101" pitchFamily="2" charset="-122"/>
              </a:rPr>
              <a:t>危害，努力</a:t>
            </a:r>
            <a:r>
              <a:rPr lang="zh-CN" altLang="en-US" sz="2400" dirty="0">
                <a:solidFill>
                  <a:srgbClr val="000000"/>
                </a:solidFill>
                <a:latin typeface="宋体" pitchFamily="2" charset="-122"/>
                <a:ea typeface="宋体" pitchFamily="2" charset="-122"/>
                <a:cs typeface="宋体" panose="02010600030101010101" pitchFamily="2" charset="-122"/>
              </a:rPr>
              <a:t>消除各种歧视。</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233753" y="1309880"/>
            <a:ext cx="9594082" cy="5171672"/>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zh-CN" altLang="en-US" sz="2400" dirty="0">
                <a:solidFill>
                  <a:srgbClr val="000000"/>
                </a:solidFill>
                <a:latin typeface="黑体" pitchFamily="49" charset="-122"/>
                <a:ea typeface="黑体" pitchFamily="49" charset="-122"/>
                <a:cs typeface="宋体" panose="02010600030101010101" pitchFamily="2" charset="-122"/>
              </a:rPr>
              <a:t>如何理智面对社会生活中的</a:t>
            </a:r>
            <a:r>
              <a:rPr lang="zh-CN" altLang="en-US" sz="2400" dirty="0" smtClean="0">
                <a:solidFill>
                  <a:srgbClr val="000000"/>
                </a:solidFill>
                <a:latin typeface="黑体" pitchFamily="49" charset="-122"/>
                <a:ea typeface="黑体" pitchFamily="49" charset="-122"/>
                <a:cs typeface="宋体" panose="02010600030101010101" pitchFamily="2" charset="-122"/>
              </a:rPr>
              <a:t>不公平？</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追求公平的方法</a:t>
            </a:r>
            <a:r>
              <a:rPr lang="en-US" altLang="zh-CN" sz="2400" dirty="0">
                <a:solidFill>
                  <a:srgbClr val="000000"/>
                </a:solidFill>
                <a:latin typeface="黑体" pitchFamily="49" charset="-122"/>
                <a:ea typeface="黑体" pitchFamily="49" charset="-122"/>
                <a:cs typeface="宋体" panose="02010600030101010101" pitchFamily="2" charset="-122"/>
              </a:rPr>
              <a:t>)</a:t>
            </a:r>
          </a:p>
          <a:p>
            <a:pPr indent="0">
              <a:lnSpc>
                <a:spcPts val="3500"/>
              </a:lnSpc>
            </a:pPr>
            <a:r>
              <a:rPr lang="zh-CN" altLang="en-US" sz="2400" dirty="0" smtClean="0">
                <a:solidFill>
                  <a:srgbClr val="000000"/>
                </a:solidFill>
                <a:latin typeface="宋体" pitchFamily="2" charset="-122"/>
                <a:ea typeface="宋体" pitchFamily="2" charset="-122"/>
                <a:cs typeface="宋体" panose="02010600030101010101" pitchFamily="2" charset="-122"/>
              </a:rPr>
              <a:t>    公平</a:t>
            </a:r>
            <a:r>
              <a:rPr lang="zh-CN" altLang="en-US" sz="2400" dirty="0">
                <a:solidFill>
                  <a:srgbClr val="000000"/>
                </a:solidFill>
                <a:latin typeface="宋体" pitchFamily="2" charset="-122"/>
                <a:ea typeface="宋体" pitchFamily="2" charset="-122"/>
                <a:cs typeface="宋体" panose="02010600030101010101" pitchFamily="2" charset="-122"/>
              </a:rPr>
              <a:t>总是相对</a:t>
            </a:r>
            <a:r>
              <a:rPr lang="zh-CN" altLang="en-US" sz="2400" dirty="0" smtClean="0">
                <a:solidFill>
                  <a:srgbClr val="000000"/>
                </a:solidFill>
                <a:latin typeface="宋体" pitchFamily="2" charset="-122"/>
                <a:ea typeface="宋体" pitchFamily="2" charset="-122"/>
                <a:cs typeface="宋体" panose="02010600030101010101" pitchFamily="2" charset="-122"/>
              </a:rPr>
              <a:t>的，无论</a:t>
            </a:r>
            <a:r>
              <a:rPr lang="zh-CN" altLang="en-US" sz="2400" dirty="0">
                <a:solidFill>
                  <a:srgbClr val="000000"/>
                </a:solidFill>
                <a:latin typeface="宋体" pitchFamily="2" charset="-122"/>
                <a:ea typeface="宋体" pitchFamily="2" charset="-122"/>
                <a:cs typeface="宋体" panose="02010600030101010101" pitchFamily="2" charset="-122"/>
              </a:rPr>
              <a:t>我们如何</a:t>
            </a:r>
            <a:r>
              <a:rPr lang="zh-CN" altLang="en-US" sz="2400" dirty="0" smtClean="0">
                <a:solidFill>
                  <a:srgbClr val="000000"/>
                </a:solidFill>
                <a:latin typeface="宋体" pitchFamily="2" charset="-122"/>
                <a:ea typeface="宋体" pitchFamily="2" charset="-122"/>
                <a:cs typeface="宋体" panose="02010600030101010101" pitchFamily="2" charset="-122"/>
              </a:rPr>
              <a:t>努力，都</a:t>
            </a:r>
            <a:r>
              <a:rPr lang="zh-CN" altLang="en-US" sz="2400" dirty="0">
                <a:solidFill>
                  <a:srgbClr val="000000"/>
                </a:solidFill>
                <a:latin typeface="宋体" pitchFamily="2" charset="-122"/>
                <a:ea typeface="宋体" pitchFamily="2" charset="-122"/>
                <a:cs typeface="宋体" panose="02010600030101010101" pitchFamily="2" charset="-122"/>
              </a:rPr>
              <a:t>不可能达到绝对公平。</a:t>
            </a:r>
          </a:p>
          <a:p>
            <a:pPr indent="0">
              <a:lnSpc>
                <a:spcPts val="35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）从</a:t>
            </a:r>
            <a:r>
              <a:rPr lang="zh-CN" altLang="en-US" sz="2400" dirty="0">
                <a:solidFill>
                  <a:srgbClr val="000000"/>
                </a:solidFill>
                <a:latin typeface="宋体" pitchFamily="2" charset="-122"/>
                <a:ea typeface="宋体" pitchFamily="2" charset="-122"/>
                <a:cs typeface="宋体" panose="02010600030101010101" pitchFamily="2" charset="-122"/>
              </a:rPr>
              <a:t>法律援助</a:t>
            </a:r>
            <a:r>
              <a:rPr lang="zh-CN" altLang="en-US" sz="2400" dirty="0" smtClean="0">
                <a:solidFill>
                  <a:srgbClr val="000000"/>
                </a:solidFill>
                <a:latin typeface="宋体" pitchFamily="2" charset="-122"/>
                <a:ea typeface="宋体" pitchFamily="2" charset="-122"/>
                <a:cs typeface="宋体" panose="02010600030101010101" pitchFamily="2" charset="-122"/>
              </a:rPr>
              <a:t>方面：我们</a:t>
            </a:r>
            <a:r>
              <a:rPr lang="zh-CN" altLang="en-US" sz="2400" dirty="0">
                <a:solidFill>
                  <a:srgbClr val="000000"/>
                </a:solidFill>
                <a:latin typeface="宋体" pitchFamily="2" charset="-122"/>
                <a:ea typeface="宋体" pitchFamily="2" charset="-122"/>
                <a:cs typeface="宋体" panose="02010600030101010101" pitchFamily="2" charset="-122"/>
              </a:rPr>
              <a:t>应该增强权利</a:t>
            </a:r>
            <a:r>
              <a:rPr lang="zh-CN" altLang="en-US" sz="2400" dirty="0" smtClean="0">
                <a:solidFill>
                  <a:srgbClr val="000000"/>
                </a:solidFill>
                <a:latin typeface="宋体" pitchFamily="2" charset="-122"/>
                <a:ea typeface="宋体" pitchFamily="2" charset="-122"/>
                <a:cs typeface="宋体" panose="02010600030101010101" pitchFamily="2" charset="-122"/>
              </a:rPr>
              <a:t>意识，善于</a:t>
            </a:r>
            <a:r>
              <a:rPr lang="zh-CN" altLang="en-US" sz="2400" dirty="0">
                <a:solidFill>
                  <a:srgbClr val="000000"/>
                </a:solidFill>
                <a:latin typeface="宋体" pitchFamily="2" charset="-122"/>
                <a:ea typeface="宋体" pitchFamily="2" charset="-122"/>
                <a:cs typeface="宋体" panose="02010600030101010101" pitchFamily="2" charset="-122"/>
              </a:rPr>
              <a:t>寻找解决</a:t>
            </a:r>
            <a:r>
              <a:rPr lang="zh-CN" altLang="en-US" sz="2400" dirty="0" smtClean="0">
                <a:solidFill>
                  <a:srgbClr val="000000"/>
                </a:solidFill>
                <a:latin typeface="宋体" pitchFamily="2" charset="-122"/>
                <a:ea typeface="宋体" pitchFamily="2" charset="-122"/>
                <a:cs typeface="宋体" panose="02010600030101010101" pitchFamily="2" charset="-122"/>
              </a:rPr>
              <a:t>途径，用</a:t>
            </a:r>
            <a:r>
              <a:rPr lang="zh-CN" altLang="en-US" sz="2400" dirty="0">
                <a:solidFill>
                  <a:srgbClr val="000000"/>
                </a:solidFill>
                <a:latin typeface="宋体" pitchFamily="2" charset="-122"/>
                <a:ea typeface="宋体" pitchFamily="2" charset="-122"/>
                <a:cs typeface="宋体" panose="02010600030101010101" pitchFamily="2" charset="-122"/>
              </a:rPr>
              <a:t>合法的手段去寻求</a:t>
            </a:r>
            <a:r>
              <a:rPr lang="zh-CN" altLang="en-US" sz="2400" dirty="0" smtClean="0">
                <a:solidFill>
                  <a:srgbClr val="000000"/>
                </a:solidFill>
                <a:latin typeface="宋体" pitchFamily="2" charset="-122"/>
                <a:ea typeface="宋体" pitchFamily="2" charset="-122"/>
                <a:cs typeface="宋体" panose="02010600030101010101" pitchFamily="2" charset="-122"/>
              </a:rPr>
              <a:t>帮助，解决问题，以</a:t>
            </a:r>
            <a:r>
              <a:rPr lang="zh-CN" altLang="en-US" sz="2400" dirty="0">
                <a:solidFill>
                  <a:srgbClr val="000000"/>
                </a:solidFill>
                <a:latin typeface="宋体" pitchFamily="2" charset="-122"/>
                <a:ea typeface="宋体" pitchFamily="2" charset="-122"/>
                <a:cs typeface="宋体" panose="02010600030101010101" pitchFamily="2" charset="-122"/>
              </a:rPr>
              <a:t>谋求最大限度的公平。</a:t>
            </a:r>
          </a:p>
          <a:p>
            <a:pPr indent="0">
              <a:lnSpc>
                <a:spcPts val="35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）从</a:t>
            </a:r>
            <a:r>
              <a:rPr lang="zh-CN" altLang="en-US" sz="2400" dirty="0">
                <a:solidFill>
                  <a:srgbClr val="000000"/>
                </a:solidFill>
                <a:latin typeface="宋体" pitchFamily="2" charset="-122"/>
                <a:ea typeface="宋体" pitchFamily="2" charset="-122"/>
                <a:cs typeface="宋体" panose="02010600030101010101" pitchFamily="2" charset="-122"/>
              </a:rPr>
              <a:t>心理调节</a:t>
            </a:r>
            <a:r>
              <a:rPr lang="zh-CN" altLang="en-US" sz="2400" dirty="0" smtClean="0">
                <a:solidFill>
                  <a:srgbClr val="000000"/>
                </a:solidFill>
                <a:latin typeface="宋体" pitchFamily="2" charset="-122"/>
                <a:ea typeface="宋体" pitchFamily="2" charset="-122"/>
                <a:cs typeface="宋体" panose="02010600030101010101" pitchFamily="2" charset="-122"/>
              </a:rPr>
              <a:t>方面：是否</a:t>
            </a:r>
            <a:r>
              <a:rPr lang="zh-CN" altLang="en-US" sz="2400" dirty="0">
                <a:solidFill>
                  <a:srgbClr val="000000"/>
                </a:solidFill>
                <a:latin typeface="宋体" pitchFamily="2" charset="-122"/>
                <a:ea typeface="宋体" pitchFamily="2" charset="-122"/>
                <a:cs typeface="宋体" panose="02010600030101010101" pitchFamily="2" charset="-122"/>
              </a:rPr>
              <a:t>公平的</a:t>
            </a:r>
            <a:r>
              <a:rPr lang="zh-CN" altLang="en-US" sz="2400" dirty="0" smtClean="0">
                <a:solidFill>
                  <a:srgbClr val="000000"/>
                </a:solidFill>
                <a:latin typeface="宋体" pitchFamily="2" charset="-122"/>
                <a:ea typeface="宋体" pitchFamily="2" charset="-122"/>
                <a:cs typeface="宋体" panose="02010600030101010101" pitchFamily="2" charset="-122"/>
              </a:rPr>
              <a:t>判断，受</a:t>
            </a:r>
            <a:r>
              <a:rPr lang="zh-CN" altLang="en-US" sz="2400" dirty="0">
                <a:solidFill>
                  <a:srgbClr val="000000"/>
                </a:solidFill>
                <a:latin typeface="宋体" pitchFamily="2" charset="-122"/>
                <a:ea typeface="宋体" pitchFamily="2" charset="-122"/>
                <a:cs typeface="宋体" panose="02010600030101010101" pitchFamily="2" charset="-122"/>
              </a:rPr>
              <a:t>个人价值观念、思维方式的制约。当我们遇到不公平的事情觉得委屈、困惑</a:t>
            </a:r>
            <a:r>
              <a:rPr lang="zh-CN" altLang="en-US" sz="2400" dirty="0" smtClean="0">
                <a:solidFill>
                  <a:srgbClr val="000000"/>
                </a:solidFill>
                <a:latin typeface="宋体" pitchFamily="2" charset="-122"/>
                <a:ea typeface="宋体" pitchFamily="2" charset="-122"/>
                <a:cs typeface="宋体" panose="02010600030101010101" pitchFamily="2" charset="-122"/>
              </a:rPr>
              <a:t>时，我们</a:t>
            </a:r>
            <a:r>
              <a:rPr lang="zh-CN" altLang="en-US" sz="2400" dirty="0">
                <a:solidFill>
                  <a:srgbClr val="000000"/>
                </a:solidFill>
                <a:latin typeface="宋体" pitchFamily="2" charset="-122"/>
                <a:ea typeface="宋体" pitchFamily="2" charset="-122"/>
                <a:cs typeface="宋体" panose="02010600030101010101" pitchFamily="2" charset="-122"/>
              </a:rPr>
              <a:t>不妨调整自己的思维</a:t>
            </a:r>
            <a:r>
              <a:rPr lang="zh-CN" altLang="en-US" sz="2400" dirty="0" smtClean="0">
                <a:solidFill>
                  <a:srgbClr val="000000"/>
                </a:solidFill>
                <a:latin typeface="宋体" pitchFamily="2" charset="-122"/>
                <a:ea typeface="宋体" pitchFamily="2" charset="-122"/>
                <a:cs typeface="宋体" panose="02010600030101010101" pitchFamily="2" charset="-122"/>
              </a:rPr>
              <a:t>方式，理性</a:t>
            </a:r>
            <a:r>
              <a:rPr lang="zh-CN" altLang="en-US" sz="2400" dirty="0">
                <a:solidFill>
                  <a:srgbClr val="000000"/>
                </a:solidFill>
                <a:latin typeface="宋体" pitchFamily="2" charset="-122"/>
                <a:ea typeface="宋体" pitchFamily="2" charset="-122"/>
                <a:cs typeface="宋体" panose="02010600030101010101" pitchFamily="2" charset="-122"/>
              </a:rPr>
              <a:t>地反思自己的价值观念</a:t>
            </a:r>
            <a:r>
              <a:rPr lang="zh-CN" altLang="en-US" sz="2400" dirty="0" smtClean="0">
                <a:solidFill>
                  <a:srgbClr val="000000"/>
                </a:solidFill>
                <a:latin typeface="宋体" pitchFamily="2" charset="-122"/>
                <a:ea typeface="宋体" pitchFamily="2" charset="-122"/>
                <a:cs typeface="宋体" panose="02010600030101010101" pitchFamily="2" charset="-122"/>
              </a:rPr>
              <a:t>。</a:t>
            </a:r>
            <a:endParaRPr lang="en-US" altLang="zh-CN" sz="2400" dirty="0" smtClean="0">
              <a:solidFill>
                <a:srgbClr val="000000"/>
              </a:solidFill>
              <a:latin typeface="宋体" pitchFamily="2" charset="-122"/>
              <a:ea typeface="宋体" pitchFamily="2" charset="-122"/>
              <a:cs typeface="宋体" panose="02010600030101010101" pitchFamily="2" charset="-122"/>
            </a:endParaRPr>
          </a:p>
          <a:p>
            <a:pPr indent="0">
              <a:lnSpc>
                <a:spcPts val="35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）从</a:t>
            </a:r>
            <a:r>
              <a:rPr lang="zh-CN" altLang="en-US" sz="2400" dirty="0">
                <a:solidFill>
                  <a:srgbClr val="000000"/>
                </a:solidFill>
                <a:latin typeface="宋体" pitchFamily="2" charset="-122"/>
                <a:ea typeface="宋体" pitchFamily="2" charset="-122"/>
                <a:cs typeface="宋体" panose="02010600030101010101" pitchFamily="2" charset="-122"/>
              </a:rPr>
              <a:t>伦理道德</a:t>
            </a:r>
            <a:r>
              <a:rPr lang="zh-CN" altLang="en-US" sz="2400" dirty="0" smtClean="0">
                <a:solidFill>
                  <a:srgbClr val="000000"/>
                </a:solidFill>
                <a:latin typeface="宋体" pitchFamily="2" charset="-122"/>
                <a:ea typeface="宋体" pitchFamily="2" charset="-122"/>
                <a:cs typeface="宋体" panose="02010600030101010101" pitchFamily="2" charset="-122"/>
              </a:rPr>
              <a:t>方面：崇尚</a:t>
            </a:r>
            <a:r>
              <a:rPr lang="zh-CN" altLang="en-US" sz="2400" dirty="0">
                <a:solidFill>
                  <a:srgbClr val="000000"/>
                </a:solidFill>
                <a:latin typeface="宋体" pitchFamily="2" charset="-122"/>
                <a:ea typeface="宋体" pitchFamily="2" charset="-122"/>
                <a:cs typeface="宋体" panose="02010600030101010101" pitchFamily="2" charset="-122"/>
              </a:rPr>
              <a:t>公平、主持</a:t>
            </a:r>
            <a:r>
              <a:rPr lang="zh-CN" altLang="en-US" sz="2400" dirty="0" smtClean="0">
                <a:solidFill>
                  <a:srgbClr val="000000"/>
                </a:solidFill>
                <a:latin typeface="宋体" pitchFamily="2" charset="-122"/>
                <a:ea typeface="宋体" pitchFamily="2" charset="-122"/>
                <a:cs typeface="宋体" panose="02010600030101010101" pitchFamily="2" charset="-122"/>
              </a:rPr>
              <a:t>公道，要求</a:t>
            </a:r>
            <a:r>
              <a:rPr lang="zh-CN" altLang="en-US" sz="2400" dirty="0">
                <a:solidFill>
                  <a:srgbClr val="000000"/>
                </a:solidFill>
                <a:latin typeface="宋体" pitchFamily="2" charset="-122"/>
                <a:ea typeface="宋体" pitchFamily="2" charset="-122"/>
                <a:cs typeface="宋体" panose="02010600030101010101" pitchFamily="2" charset="-122"/>
              </a:rPr>
              <a:t>我们同破坏公平的行为作</a:t>
            </a:r>
            <a:r>
              <a:rPr lang="zh-CN" altLang="en-US" sz="2400" dirty="0" smtClean="0">
                <a:solidFill>
                  <a:srgbClr val="000000"/>
                </a:solidFill>
                <a:latin typeface="宋体" pitchFamily="2" charset="-122"/>
                <a:ea typeface="宋体" pitchFamily="2" charset="-122"/>
                <a:cs typeface="宋体" panose="02010600030101010101" pitchFamily="2" charset="-122"/>
              </a:rPr>
              <a:t>斗争，对</a:t>
            </a:r>
            <a:r>
              <a:rPr lang="zh-CN" altLang="en-US" sz="2400" dirty="0">
                <a:solidFill>
                  <a:srgbClr val="000000"/>
                </a:solidFill>
                <a:latin typeface="宋体" pitchFamily="2" charset="-122"/>
                <a:ea typeface="宋体" pitchFamily="2" charset="-122"/>
                <a:cs typeface="宋体" panose="02010600030101010101" pitchFamily="2" charset="-122"/>
              </a:rPr>
              <a:t>受害者伸出援助之手。</a:t>
            </a:r>
          </a:p>
          <a:p>
            <a:pPr indent="0">
              <a:lnSpc>
                <a:spcPts val="3500"/>
              </a:lnSpc>
            </a:pPr>
            <a:r>
              <a:rPr lang="zh-CN" altLang="en-US" sz="2400" dirty="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楷体" pitchFamily="49" charset="-122"/>
                <a:ea typeface="楷体" pitchFamily="49" charset="-122"/>
                <a:cs typeface="宋体" panose="02010600030101010101" pitchFamily="2" charset="-122"/>
              </a:rPr>
              <a:t>注意：公平</a:t>
            </a:r>
            <a:r>
              <a:rPr lang="zh-CN" altLang="en-US" sz="2400" dirty="0">
                <a:solidFill>
                  <a:srgbClr val="000000"/>
                </a:solidFill>
                <a:latin typeface="楷体" pitchFamily="49" charset="-122"/>
                <a:ea typeface="楷体" pitchFamily="49" charset="-122"/>
                <a:cs typeface="宋体" panose="02010600030101010101" pitchFamily="2" charset="-122"/>
              </a:rPr>
              <a:t>都是相对</a:t>
            </a:r>
            <a:r>
              <a:rPr lang="zh-CN" altLang="en-US" sz="2400" dirty="0" smtClean="0">
                <a:solidFill>
                  <a:srgbClr val="000000"/>
                </a:solidFill>
                <a:latin typeface="楷体" pitchFamily="49" charset="-122"/>
                <a:ea typeface="楷体" pitchFamily="49" charset="-122"/>
                <a:cs typeface="宋体" panose="02010600030101010101" pitchFamily="2" charset="-122"/>
              </a:rPr>
              <a:t>的，没有</a:t>
            </a:r>
            <a:r>
              <a:rPr lang="zh-CN" altLang="en-US" sz="2400" dirty="0">
                <a:solidFill>
                  <a:srgbClr val="000000"/>
                </a:solidFill>
                <a:latin typeface="楷体" pitchFamily="49" charset="-122"/>
                <a:ea typeface="楷体" pitchFamily="49" charset="-122"/>
                <a:cs typeface="宋体" panose="02010600030101010101" pitchFamily="2" charset="-122"/>
              </a:rPr>
              <a:t>绝对的</a:t>
            </a:r>
            <a:r>
              <a:rPr lang="zh-CN" altLang="en-US" sz="2400" dirty="0" smtClean="0">
                <a:solidFill>
                  <a:srgbClr val="000000"/>
                </a:solidFill>
                <a:latin typeface="楷体" pitchFamily="49" charset="-122"/>
                <a:ea typeface="楷体" pitchFamily="49" charset="-122"/>
                <a:cs typeface="宋体" panose="02010600030101010101" pitchFamily="2" charset="-122"/>
              </a:rPr>
              <a:t>公平，因此</a:t>
            </a:r>
            <a:r>
              <a:rPr lang="zh-CN" altLang="en-US" sz="2400" dirty="0">
                <a:solidFill>
                  <a:srgbClr val="000000"/>
                </a:solidFill>
                <a:latin typeface="楷体" pitchFamily="49" charset="-122"/>
                <a:ea typeface="楷体" pitchFamily="49" charset="-122"/>
                <a:cs typeface="宋体" panose="02010600030101010101" pitchFamily="2" charset="-122"/>
              </a:rPr>
              <a:t>要理智地面对社会生活中的不公平</a:t>
            </a:r>
            <a:r>
              <a:rPr lang="zh-CN" altLang="en-US" sz="2400" dirty="0" smtClean="0">
                <a:solidFill>
                  <a:srgbClr val="000000"/>
                </a:solidFill>
                <a:latin typeface="楷体" pitchFamily="49" charset="-122"/>
                <a:ea typeface="楷体" pitchFamily="49" charset="-122"/>
                <a:cs typeface="宋体" panose="02010600030101010101" pitchFamily="2" charset="-122"/>
              </a:rPr>
              <a:t>。</a:t>
            </a:r>
            <a:endParaRPr lang="zh-CN" altLang="en-US" sz="2400" dirty="0">
              <a:solidFill>
                <a:srgbClr val="000000"/>
              </a:solidFill>
              <a:latin typeface="楷体" pitchFamily="49" charset="-122"/>
              <a:ea typeface="楷体" pitchFamily="49" charset="-122"/>
              <a:cs typeface="宋体" panose="02010600030101010101" pitchFamily="2" charset="-122"/>
            </a:endParaRPr>
          </a:p>
        </p:txBody>
      </p:sp>
    </p:spTree>
    <p:extLst>
      <p:ext uri="{BB962C8B-B14F-4D97-AF65-F5344CB8AC3E}">
        <p14:creationId xmlns:p14="http://schemas.microsoft.com/office/powerpoint/2010/main" xmlns="" val="3083755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8078" y="1304629"/>
            <a:ext cx="8106937" cy="4524315"/>
          </a:xfrm>
          <a:prstGeom prst="rect">
            <a:avLst/>
          </a:prstGeom>
        </p:spPr>
        <p:txBody>
          <a:bodyPr wrap="square">
            <a:spAutoFit/>
          </a:bodyPr>
          <a:lstStyle/>
          <a:p>
            <a:pPr>
              <a:lnSpc>
                <a:spcPct val="200000"/>
              </a:lnSpc>
            </a:pPr>
            <a:r>
              <a:rPr lang="en-US" altLang="zh-CN" sz="2400" dirty="0" smtClean="0">
                <a:latin typeface="宋体" pitchFamily="2" charset="-122"/>
                <a:ea typeface="宋体" pitchFamily="2" charset="-122"/>
              </a:rPr>
              <a:t>3</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在教材</a:t>
            </a:r>
            <a:r>
              <a:rPr lang="zh-CN" altLang="en-US" sz="2400" dirty="0" smtClean="0">
                <a:latin typeface="宋体" pitchFamily="2" charset="-122"/>
                <a:ea typeface="宋体" pitchFamily="2" charset="-122"/>
              </a:rPr>
              <a:t>上，自由</a:t>
            </a:r>
            <a:r>
              <a:rPr lang="zh-CN" altLang="en-US" sz="2400" dirty="0">
                <a:latin typeface="宋体" pitchFamily="2" charset="-122"/>
                <a:ea typeface="宋体" pitchFamily="2" charset="-122"/>
              </a:rPr>
              <a:t>平等虽是以概念的形式出现</a:t>
            </a:r>
            <a:r>
              <a:rPr lang="zh-CN" altLang="en-US" sz="2400" dirty="0" smtClean="0">
                <a:latin typeface="宋体" pitchFamily="2" charset="-122"/>
                <a:ea typeface="宋体" pitchFamily="2" charset="-122"/>
              </a:rPr>
              <a:t>的，但</a:t>
            </a:r>
            <a:r>
              <a:rPr lang="zh-CN" altLang="en-US" sz="2400" dirty="0">
                <a:latin typeface="宋体" pitchFamily="2" charset="-122"/>
                <a:ea typeface="宋体" pitchFamily="2" charset="-122"/>
              </a:rPr>
              <a:t>自由平等是一种思想</a:t>
            </a:r>
            <a:r>
              <a:rPr lang="zh-CN" altLang="en-US" sz="2400" dirty="0" smtClean="0">
                <a:latin typeface="宋体" pitchFamily="2" charset="-122"/>
                <a:ea typeface="宋体" pitchFamily="2" charset="-122"/>
              </a:rPr>
              <a:t>观念，复习</a:t>
            </a:r>
            <a:r>
              <a:rPr lang="zh-CN" altLang="en-US" sz="2400" dirty="0">
                <a:latin typeface="宋体" pitchFamily="2" charset="-122"/>
                <a:ea typeface="宋体" pitchFamily="2" charset="-122"/>
              </a:rPr>
              <a:t>时要结合具体的社会生活现象、</a:t>
            </a:r>
            <a:r>
              <a:rPr lang="zh-CN" altLang="en-US" sz="2400" dirty="0" smtClean="0">
                <a:latin typeface="宋体" pitchFamily="2" charset="-122"/>
                <a:ea typeface="宋体" pitchFamily="2" charset="-122"/>
              </a:rPr>
              <a:t>事件，用</a:t>
            </a:r>
            <a:r>
              <a:rPr lang="zh-CN" altLang="en-US" sz="2400" dirty="0">
                <a:latin typeface="宋体" pitchFamily="2" charset="-122"/>
                <a:ea typeface="宋体" pitchFamily="2" charset="-122"/>
              </a:rPr>
              <a:t>自由平等的价值观去评析其中的是非曲直。在全面把握公平正义内容的</a:t>
            </a:r>
            <a:r>
              <a:rPr lang="zh-CN" altLang="en-US" sz="2400" dirty="0" smtClean="0">
                <a:latin typeface="宋体" pitchFamily="2" charset="-122"/>
                <a:ea typeface="宋体" pitchFamily="2" charset="-122"/>
              </a:rPr>
              <a:t>同时，要</a:t>
            </a:r>
            <a:r>
              <a:rPr lang="zh-CN" altLang="en-US" sz="2400" dirty="0">
                <a:latin typeface="宋体" pitchFamily="2" charset="-122"/>
                <a:ea typeface="宋体" pitchFamily="2" charset="-122"/>
              </a:rPr>
              <a:t>特别强化公平、正义与法治的</a:t>
            </a:r>
            <a:r>
              <a:rPr lang="zh-CN" altLang="en-US" sz="2400" dirty="0" smtClean="0">
                <a:latin typeface="宋体" pitchFamily="2" charset="-122"/>
                <a:ea typeface="宋体" pitchFamily="2" charset="-122"/>
              </a:rPr>
              <a:t>关系，明确</a:t>
            </a:r>
            <a:r>
              <a:rPr lang="zh-CN" altLang="en-US" sz="2400" dirty="0">
                <a:latin typeface="宋体" pitchFamily="2" charset="-122"/>
                <a:ea typeface="宋体" pitchFamily="2" charset="-122"/>
              </a:rPr>
              <a:t>法治保障公平</a:t>
            </a:r>
            <a:r>
              <a:rPr lang="zh-CN" altLang="en-US" sz="2400" dirty="0" smtClean="0">
                <a:latin typeface="宋体" pitchFamily="2" charset="-122"/>
                <a:ea typeface="宋体" pitchFamily="2" charset="-122"/>
              </a:rPr>
              <a:t>正义，知道</a:t>
            </a:r>
            <a:r>
              <a:rPr lang="zh-CN" altLang="en-US" sz="2400" dirty="0">
                <a:latin typeface="宋体" pitchFamily="2" charset="-122"/>
                <a:ea typeface="宋体" pitchFamily="2" charset="-122"/>
              </a:rPr>
              <a:t>其具体</a:t>
            </a:r>
            <a:r>
              <a:rPr lang="zh-CN" altLang="en-US" sz="2400" dirty="0" smtClean="0">
                <a:latin typeface="宋体" pitchFamily="2" charset="-122"/>
                <a:ea typeface="宋体" pitchFamily="2" charset="-122"/>
              </a:rPr>
              <a:t>表现；懂得</a:t>
            </a:r>
            <a:r>
              <a:rPr lang="zh-CN" altLang="en-US" sz="2400" dirty="0">
                <a:latin typeface="宋体" pitchFamily="2" charset="-122"/>
                <a:ea typeface="宋体" pitchFamily="2" charset="-122"/>
              </a:rPr>
              <a:t>公平正义是法治社会的核心价值。</a:t>
            </a:r>
          </a:p>
        </p:txBody>
      </p:sp>
    </p:spTree>
    <p:extLst>
      <p:ext uri="{BB962C8B-B14F-4D97-AF65-F5344CB8AC3E}">
        <p14:creationId xmlns:p14="http://schemas.microsoft.com/office/powerpoint/2010/main" xmlns="" val="32176299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6634" y="1304629"/>
            <a:ext cx="8675649" cy="4437753"/>
          </a:xfrm>
          <a:prstGeom prst="rect">
            <a:avLst/>
          </a:prstGeom>
        </p:spPr>
        <p:txBody>
          <a:bodyPr wrap="square">
            <a:spAutoFit/>
          </a:bodyPr>
          <a:lstStyle/>
          <a:p>
            <a:pPr>
              <a:lnSpc>
                <a:spcPct val="150000"/>
              </a:lnSpc>
            </a:pPr>
            <a:r>
              <a:rPr lang="en-US" altLang="zh-CN" sz="2400" dirty="0" smtClean="0">
                <a:latin typeface="宋体" pitchFamily="2" charset="-122"/>
                <a:ea typeface="宋体" pitchFamily="2" charset="-122"/>
              </a:rPr>
              <a:t>4</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对应</a:t>
            </a:r>
            <a:r>
              <a:rPr lang="zh-CN" altLang="en-US" sz="2400" dirty="0" smtClean="0">
                <a:latin typeface="宋体" pitchFamily="2" charset="-122"/>
                <a:ea typeface="宋体" pitchFamily="2" charset="-122"/>
              </a:rPr>
              <a:t>热点：社会生活</a:t>
            </a:r>
            <a:r>
              <a:rPr lang="zh-CN" altLang="en-US" sz="2400" dirty="0">
                <a:latin typeface="宋体" pitchFamily="2" charset="-122"/>
                <a:ea typeface="宋体" pitchFamily="2" charset="-122"/>
              </a:rPr>
              <a:t>中误读自由的表现及典型</a:t>
            </a:r>
            <a:r>
              <a:rPr lang="zh-CN" altLang="en-US" sz="2400" dirty="0" smtClean="0">
                <a:latin typeface="宋体" pitchFamily="2" charset="-122"/>
                <a:ea typeface="宋体" pitchFamily="2" charset="-122"/>
              </a:rPr>
              <a:t>事件，如</a:t>
            </a:r>
            <a:r>
              <a:rPr lang="zh-CN" altLang="en-US" sz="2400" dirty="0">
                <a:latin typeface="宋体" pitchFamily="2" charset="-122"/>
                <a:ea typeface="宋体" pitchFamily="2" charset="-122"/>
              </a:rPr>
              <a:t>高铁“霸座”、拦高铁门</a:t>
            </a:r>
            <a:r>
              <a:rPr lang="zh-CN" altLang="en-US" sz="2400" dirty="0" smtClean="0">
                <a:latin typeface="宋体" pitchFamily="2" charset="-122"/>
                <a:ea typeface="宋体" pitchFamily="2" charset="-122"/>
              </a:rPr>
              <a:t>等；对待</a:t>
            </a:r>
            <a:r>
              <a:rPr lang="zh-CN" altLang="en-US" sz="2400" dirty="0">
                <a:latin typeface="宋体" pitchFamily="2" charset="-122"/>
                <a:ea typeface="宋体" pitchFamily="2" charset="-122"/>
              </a:rPr>
              <a:t>弱势群体的态度及国家改善弱势群体生活状况的</a:t>
            </a:r>
            <a:r>
              <a:rPr lang="zh-CN" altLang="en-US" sz="2400" dirty="0" smtClean="0">
                <a:latin typeface="宋体" pitchFamily="2" charset="-122"/>
                <a:ea typeface="宋体" pitchFamily="2" charset="-122"/>
              </a:rPr>
              <a:t>措施，国家</a:t>
            </a:r>
            <a:r>
              <a:rPr lang="zh-CN" altLang="en-US" sz="2400" dirty="0">
                <a:latin typeface="宋体" pitchFamily="2" charset="-122"/>
                <a:ea typeface="宋体" pitchFamily="2" charset="-122"/>
              </a:rPr>
              <a:t>促进区域及城乡协调发展的</a:t>
            </a:r>
            <a:r>
              <a:rPr lang="zh-CN" altLang="en-US" sz="2400" dirty="0" smtClean="0">
                <a:latin typeface="宋体" pitchFamily="2" charset="-122"/>
                <a:ea typeface="宋体" pitchFamily="2" charset="-122"/>
              </a:rPr>
              <a:t>举措，如</a:t>
            </a:r>
            <a:r>
              <a:rPr lang="zh-CN" altLang="en-US" sz="2400" dirty="0">
                <a:latin typeface="宋体" pitchFamily="2" charset="-122"/>
                <a:ea typeface="宋体" pitchFamily="2" charset="-122"/>
              </a:rPr>
              <a:t>扶贫开发、农民工权益的保护</a:t>
            </a:r>
            <a:r>
              <a:rPr lang="zh-CN" altLang="en-US" sz="2400" dirty="0" smtClean="0">
                <a:latin typeface="宋体" pitchFamily="2" charset="-122"/>
                <a:ea typeface="宋体" pitchFamily="2" charset="-122"/>
              </a:rPr>
              <a:t>等；党</a:t>
            </a:r>
            <a:r>
              <a:rPr lang="zh-CN" altLang="en-US" sz="2400" dirty="0">
                <a:latin typeface="宋体" pitchFamily="2" charset="-122"/>
                <a:ea typeface="宋体" pitchFamily="2" charset="-122"/>
              </a:rPr>
              <a:t>和国家促进社会公平正义的</a:t>
            </a:r>
            <a:r>
              <a:rPr lang="zh-CN" altLang="en-US" sz="2400" dirty="0" smtClean="0">
                <a:latin typeface="宋体" pitchFamily="2" charset="-122"/>
                <a:ea typeface="宋体" pitchFamily="2" charset="-122"/>
              </a:rPr>
              <a:t>举措，如</a:t>
            </a:r>
            <a:r>
              <a:rPr lang="zh-CN" altLang="en-US" sz="2400" dirty="0">
                <a:latin typeface="宋体" pitchFamily="2" charset="-122"/>
                <a:ea typeface="宋体" pitchFamily="2" charset="-122"/>
              </a:rPr>
              <a:t>促进农村义务教育的发展举措、对弱势群体的保障</a:t>
            </a:r>
            <a:r>
              <a:rPr lang="zh-CN" altLang="en-US" sz="2400" dirty="0" smtClean="0">
                <a:latin typeface="宋体" pitchFamily="2" charset="-122"/>
                <a:ea typeface="宋体" pitchFamily="2" charset="-122"/>
              </a:rPr>
              <a:t>等；社会生活</a:t>
            </a:r>
            <a:r>
              <a:rPr lang="zh-CN" altLang="en-US" sz="2400" dirty="0">
                <a:latin typeface="宋体" pitchFamily="2" charset="-122"/>
                <a:ea typeface="宋体" pitchFamily="2" charset="-122"/>
              </a:rPr>
              <a:t>中典型的法治案例体现出来的对公平的维护、对正义的</a:t>
            </a:r>
            <a:r>
              <a:rPr lang="zh-CN" altLang="en-US" sz="2400" dirty="0" smtClean="0">
                <a:latin typeface="宋体" pitchFamily="2" charset="-122"/>
                <a:ea typeface="宋体" pitchFamily="2" charset="-122"/>
              </a:rPr>
              <a:t>保护，如</a:t>
            </a:r>
            <a:r>
              <a:rPr lang="zh-CN" altLang="en-US" sz="2400" dirty="0">
                <a:latin typeface="宋体" pitchFamily="2" charset="-122"/>
                <a:ea typeface="宋体" pitchFamily="2" charset="-122"/>
              </a:rPr>
              <a:t>对见义勇为者权益的保障、通过审判和惩罚违法犯罪者以伸张正义等。</a:t>
            </a:r>
          </a:p>
        </p:txBody>
      </p:sp>
    </p:spTree>
    <p:extLst>
      <p:ext uri="{BB962C8B-B14F-4D97-AF65-F5344CB8AC3E}">
        <p14:creationId xmlns:p14="http://schemas.microsoft.com/office/powerpoint/2010/main" xmlns="" val="27873546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502550" y="2877644"/>
            <a:ext cx="686576" cy="1932806"/>
            <a:chOff x="12823" y="1321"/>
            <a:chExt cx="552" cy="1582"/>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5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751261" y="2141237"/>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044704" y="2976661"/>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111350" y="160315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894418" y="1006822"/>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1" name="组合 10"/>
          <p:cNvGrpSpPr/>
          <p:nvPr/>
        </p:nvGrpSpPr>
        <p:grpSpPr>
          <a:xfrm>
            <a:off x="4574185" y="2931938"/>
            <a:ext cx="6721976" cy="1786490"/>
            <a:chOff x="7831" y="4648"/>
            <a:chExt cx="9686" cy="2541"/>
          </a:xfrm>
        </p:grpSpPr>
        <p:sp>
          <p:nvSpPr>
            <p:cNvPr id="18" name="文本框 2">
              <a:hlinkClick r:id="rId2" action="ppaction://hlinksldjump"/>
            </p:cNvPr>
            <p:cNvSpPr txBox="1"/>
            <p:nvPr/>
          </p:nvSpPr>
          <p:spPr>
            <a:xfrm>
              <a:off x="7854" y="4648"/>
              <a:ext cx="9181" cy="919"/>
            </a:xfrm>
            <a:prstGeom prst="rect">
              <a:avLst/>
            </a:prstGeom>
            <a:noFill/>
            <a:ln w="9525">
              <a:noFill/>
            </a:ln>
          </p:spPr>
          <p:txBody>
            <a:bodyPr wrap="square" anchor="t">
              <a:spAutoFit/>
            </a:bodyPr>
            <a:lstStyle/>
            <a:p>
              <a:r>
                <a:rPr lang="zh-CN" altLang="en-US" sz="36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6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自由平等</a:t>
              </a:r>
              <a:endParaRPr lang="zh-CN" altLang="zh-CN" sz="36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7831" y="6270"/>
              <a:ext cx="9686" cy="919"/>
            </a:xfrm>
            <a:prstGeom prst="rect">
              <a:avLst/>
            </a:prstGeom>
            <a:noFill/>
            <a:ln w="9525">
              <a:noFill/>
            </a:ln>
          </p:spPr>
          <p:txBody>
            <a:bodyPr wrap="square" anchor="t">
              <a:spAutoFit/>
            </a:bodyPr>
            <a:lstStyle/>
            <a:p>
              <a:r>
                <a:rPr lang="zh-CN" altLang="en-US" sz="36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36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公平正义</a:t>
              </a:r>
              <a:endParaRPr lang="zh-CN" altLang="en-US" sz="36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51062" y="2224088"/>
            <a:ext cx="6475397" cy="627895"/>
            <a:chOff x="952655" y="640415"/>
            <a:chExt cx="5428233" cy="627895"/>
          </a:xfrm>
        </p:grpSpPr>
        <p:sp>
          <p:nvSpPr>
            <p:cNvPr id="7" name="圆角矩形 6"/>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自由平等</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952655" y="640415"/>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84875" y="3089146"/>
            <a:ext cx="956309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en-US" altLang="zh-CN" sz="2400" b="1" dirty="0">
                <a:latin typeface="宋体" panose="02010600030101010101" pitchFamily="2" charset="-122"/>
                <a:ea typeface="宋体" panose="02010600030101010101" pitchFamily="2" charset="-122"/>
              </a:rPr>
              <a:t>2019•</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法治</a:t>
            </a:r>
            <a:r>
              <a:rPr lang="zh-CN" altLang="en-US" sz="2400" b="1" dirty="0" smtClean="0">
                <a:latin typeface="宋体" panose="02010600030101010101" pitchFamily="2" charset="-122"/>
                <a:ea typeface="宋体" panose="02010600030101010101" pitchFamily="2" charset="-122"/>
              </a:rPr>
              <a:t>社会，无法</a:t>
            </a:r>
            <a:r>
              <a:rPr lang="zh-CN" altLang="en-US" sz="2400" b="1" dirty="0">
                <a:latin typeface="宋体" panose="02010600030101010101" pitchFamily="2" charset="-122"/>
                <a:ea typeface="宋体" panose="02010600030101010101" pitchFamily="2" charset="-122"/>
              </a:rPr>
              <a:t>外之</a:t>
            </a:r>
            <a:r>
              <a:rPr lang="zh-CN" altLang="en-US" sz="2400" b="1" dirty="0" smtClean="0">
                <a:latin typeface="宋体" panose="02010600030101010101" pitchFamily="2" charset="-122"/>
                <a:ea typeface="宋体" panose="02010600030101010101" pitchFamily="2" charset="-122"/>
              </a:rPr>
              <a:t>地，无法</a:t>
            </a:r>
            <a:r>
              <a:rPr lang="zh-CN" altLang="en-US" sz="2400" b="1" dirty="0">
                <a:latin typeface="宋体" panose="02010600030101010101" pitchFamily="2" charset="-122"/>
                <a:ea typeface="宋体" panose="02010600030101010101" pitchFamily="2" charset="-122"/>
              </a:rPr>
              <a:t>外之</a:t>
            </a:r>
            <a:r>
              <a:rPr lang="zh-CN" altLang="en-US" sz="2400" b="1" dirty="0" smtClean="0">
                <a:latin typeface="宋体" panose="02010600030101010101" pitchFamily="2" charset="-122"/>
                <a:ea typeface="宋体" panose="02010600030101010101" pitchFamily="2" charset="-122"/>
              </a:rPr>
              <a:t>人，无法</a:t>
            </a:r>
            <a:r>
              <a:rPr lang="zh-CN" altLang="en-US" sz="2400" b="1" dirty="0">
                <a:latin typeface="宋体" panose="02010600030101010101" pitchFamily="2" charset="-122"/>
                <a:ea typeface="宋体" panose="02010600030101010101" pitchFamily="2" charset="-122"/>
              </a:rPr>
              <a:t>外之</a:t>
            </a:r>
            <a:r>
              <a:rPr lang="zh-CN" altLang="en-US" sz="2400" b="1" dirty="0" smtClean="0">
                <a:latin typeface="宋体" panose="02010600030101010101" pitchFamily="2" charset="-122"/>
                <a:ea typeface="宋体" panose="02010600030101010101" pitchFamily="2" charset="-122"/>
              </a:rPr>
              <a:t>权，任何</a:t>
            </a:r>
            <a:r>
              <a:rPr lang="zh-CN" altLang="en-US" sz="2400" b="1" dirty="0">
                <a:latin typeface="宋体" panose="02010600030101010101" pitchFamily="2" charset="-122"/>
                <a:ea typeface="宋体" panose="02010600030101010101" pitchFamily="2" charset="-122"/>
              </a:rPr>
              <a:t>人都不能</a:t>
            </a:r>
            <a:r>
              <a:rPr lang="zh-CN" altLang="en-US" sz="2400" b="1" dirty="0" smtClean="0">
                <a:latin typeface="宋体" panose="02010600030101010101" pitchFamily="2" charset="-122"/>
                <a:ea typeface="宋体" panose="02010600030101010101" pitchFamily="2" charset="-122"/>
              </a:rPr>
              <a:t>为所欲为，无论</a:t>
            </a:r>
            <a:r>
              <a:rPr lang="zh-CN" altLang="en-US" sz="2400" b="1" dirty="0">
                <a:latin typeface="宋体" panose="02010600030101010101" pitchFamily="2" charset="-122"/>
                <a:ea typeface="宋体" panose="02010600030101010101" pitchFamily="2" charset="-122"/>
              </a:rPr>
              <a:t>是维护</a:t>
            </a:r>
            <a:r>
              <a:rPr lang="zh-CN" altLang="en-US" sz="2400" b="1" dirty="0" smtClean="0">
                <a:latin typeface="宋体" panose="02010600030101010101" pitchFamily="2" charset="-122"/>
                <a:ea typeface="宋体" panose="02010600030101010101" pitchFamily="2" charset="-122"/>
              </a:rPr>
              <a:t>权益，还是</a:t>
            </a:r>
            <a:r>
              <a:rPr lang="zh-CN" altLang="en-US" sz="2400" b="1" dirty="0">
                <a:latin typeface="宋体" panose="02010600030101010101" pitchFamily="2" charset="-122"/>
                <a:ea typeface="宋体" panose="02010600030101010101" pitchFamily="2" charset="-122"/>
              </a:rPr>
              <a:t>表达诉</a:t>
            </a:r>
            <a:r>
              <a:rPr lang="zh-CN" altLang="en-US" sz="2400" b="1" dirty="0" smtClean="0">
                <a:latin typeface="宋体" panose="02010600030101010101" pitchFamily="2" charset="-122"/>
                <a:ea typeface="宋体" panose="02010600030101010101" pitchFamily="2" charset="-122"/>
              </a:rPr>
              <a:t>求，都</a:t>
            </a:r>
            <a:r>
              <a:rPr lang="zh-CN" altLang="en-US" sz="2400" b="1" dirty="0">
                <a:latin typeface="宋体" panose="02010600030101010101" pitchFamily="2" charset="-122"/>
                <a:ea typeface="宋体" panose="02010600030101010101" pitchFamily="2" charset="-122"/>
              </a:rPr>
              <a:t>必须在法治轨道上</a:t>
            </a:r>
            <a:r>
              <a:rPr lang="zh-CN" altLang="en-US" sz="2400" b="1" dirty="0" smtClean="0">
                <a:latin typeface="宋体" panose="02010600030101010101" pitchFamily="2" charset="-122"/>
                <a:ea typeface="宋体" panose="02010600030101010101" pitchFamily="2" charset="-122"/>
              </a:rPr>
              <a:t>进行，任何</a:t>
            </a:r>
            <a:r>
              <a:rPr lang="zh-CN" altLang="en-US" sz="2400" b="1" dirty="0">
                <a:latin typeface="宋体" panose="02010600030101010101" pitchFamily="2" charset="-122"/>
                <a:ea typeface="宋体" panose="02010600030101010101" pitchFamily="2" charset="-122"/>
              </a:rPr>
              <a:t>逾越法律底线的</a:t>
            </a:r>
            <a:r>
              <a:rPr lang="zh-CN" altLang="en-US" sz="2400" b="1" dirty="0" smtClean="0">
                <a:latin typeface="宋体" panose="02010600030101010101" pitchFamily="2" charset="-122"/>
                <a:ea typeface="宋体" panose="02010600030101010101" pitchFamily="2" charset="-122"/>
              </a:rPr>
              <a:t>行为，必将</a:t>
            </a:r>
            <a:r>
              <a:rPr lang="zh-CN" altLang="en-US" sz="2400" b="1" dirty="0">
                <a:latin typeface="宋体" panose="02010600030101010101" pitchFamily="2" charset="-122"/>
                <a:ea typeface="宋体" panose="02010600030101010101" pitchFamily="2" charset="-122"/>
              </a:rPr>
              <a:t>受到法律制裁。”其表达的理念是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崇尚自由　②崇尚法治　③权利重于义务　④法律面前人人平等</a:t>
            </a:r>
          </a:p>
          <a:p>
            <a:pPr>
              <a:lnSpc>
                <a:spcPct val="150000"/>
              </a:lnSpc>
            </a:pPr>
            <a:r>
              <a:rPr lang="en-US" altLang="zh-CN" sz="2400" b="1" dirty="0">
                <a:latin typeface="宋体" panose="02010600030101010101" pitchFamily="2" charset="-122"/>
                <a:ea typeface="宋体" panose="02010600030101010101" pitchFamily="2" charset="-122"/>
              </a:rPr>
              <a:t>A.①③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①④           C.②③</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D.②④</a:t>
            </a:r>
            <a:endParaRPr lang="en-US" altLang="zh-CN" sz="2400" b="1" dirty="0">
              <a:latin typeface="宋体" panose="02010600030101010101" pitchFamily="2" charset="-122"/>
              <a:ea typeface="宋体" panose="02010600030101010101"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427204" y="4797306"/>
            <a:ext cx="805410"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grpSp>
        <p:nvGrpSpPr>
          <p:cNvPr id="14" name="组合 13"/>
          <p:cNvGrpSpPr/>
          <p:nvPr/>
        </p:nvGrpSpPr>
        <p:grpSpPr>
          <a:xfrm>
            <a:off x="2344258" y="1322999"/>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1192</TotalTime>
  <Words>4989</Words>
  <Application>Microsoft Office PowerPoint</Application>
  <PresentationFormat>自定义</PresentationFormat>
  <Paragraphs>438</Paragraphs>
  <Slides>56</Slides>
  <Notes>15</Notes>
  <HiddenSlides>0</HiddenSlides>
  <MMClips>0</MMClips>
  <ScaleCrop>false</ScaleCrop>
  <HeadingPairs>
    <vt:vector size="4" baseType="variant">
      <vt:variant>
        <vt:lpstr>主题</vt:lpstr>
      </vt:variant>
      <vt:variant>
        <vt:i4>4</vt:i4>
      </vt:variant>
      <vt:variant>
        <vt:lpstr>幻灯片标题</vt:lpstr>
      </vt:variant>
      <vt:variant>
        <vt:i4>56</vt:i4>
      </vt:variant>
    </vt:vector>
  </HeadingPairs>
  <TitlesOfParts>
    <vt:vector size="60" baseType="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1110</cp:revision>
  <dcterms:created xsi:type="dcterms:W3CDTF">2020-07-19T08:35:00Z</dcterms:created>
  <dcterms:modified xsi:type="dcterms:W3CDTF">2022-02-25T14:24:36Z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