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tags/tag8.xml" ContentType="application/vnd.openxmlformats-officedocument.presentationml.tags+xml"/>
  <Override PartName="/ppt/tags/tag104.xml" ContentType="application/vnd.openxmlformats-officedocument.presentationml.tags+xml"/>
  <Override PartName="/ppt/theme/theme5.xml" ContentType="application/vnd.openxmlformats-officedocument.theme+xml"/>
  <Override PartName="/ppt/notesSlides/notesSlide2.xml" ContentType="application/vnd.openxmlformats-officedocument.presentationml.notesSlide+xml"/>
  <Override PartName="/ppt/tags/tag140.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tags/tag96.xml" ContentType="application/vnd.openxmlformats-officedocument.presentationml.tags+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ags/tag38.xml" ContentType="application/vnd.openxmlformats-officedocument.presentationml.tags+xml"/>
  <Override PartName="/ppt/slideLayouts/slideLayout24.xml" ContentType="application/vnd.openxmlformats-officedocument.presentationml.slideLayout+xml"/>
  <Override PartName="/ppt/tags/tag85.xml" ContentType="application/vnd.openxmlformats-officedocument.presentationml.tags+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41.xml" ContentType="application/vnd.openxmlformats-officedocument.presentationml.tags+xml"/>
  <Override PartName="/ppt/notesSlides/notesSlide7.xml" ContentType="application/vnd.openxmlformats-officedocument.presentationml.notesSlide+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Override PartName="/ppt/slideLayouts/slideLayout29.xml" ContentType="application/vnd.openxmlformats-officedocument.presentationml.slideLayout+xml"/>
  <Override PartName="/ppt/tags/tag5.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slides/slide44.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tags/tag35.xml" ContentType="application/vnd.openxmlformats-officedocument.presentationml.tags+xml"/>
  <Override PartName="/ppt/tags/tag46.xml" ContentType="application/vnd.openxmlformats-officedocument.presentationml.tags+xml"/>
  <Override PartName="/ppt/slideLayouts/slideLayout21.xml" ContentType="application/vnd.openxmlformats-officedocument.presentationml.slideLayout+xml"/>
  <Override PartName="/ppt/tags/tag82.xml" ContentType="application/vnd.openxmlformats-officedocument.presentationml.tags+xml"/>
  <Override PartName="/ppt/tags/tag93.xml" ContentType="application/vnd.openxmlformats-officedocument.presentationml.tags+xml"/>
  <Override PartName="/ppt/notesSlides/notesSlide13.xml" ContentType="application/vnd.openxmlformats-officedocument.presentationml.notesSlide+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slides/slide49.xml" ContentType="application/vnd.openxmlformats-officedocument.presentationml.slide+xml"/>
  <Override PartName="/ppt/handoutMasters/handoutMaster1.xml" ContentType="application/vnd.openxmlformats-officedocument.presentationml.handoutMaster+xml"/>
  <Override PartName="/ppt/tags/tag20.xml" ContentType="application/vnd.openxmlformats-officedocument.presentationml.tags+xml"/>
  <Override PartName="/ppt/tags/tag106.xml" ContentType="application/vnd.openxmlformats-officedocument.presentationml.tags+xml"/>
  <Override PartName="/ppt/tags/tag124.xml" ContentType="application/vnd.openxmlformats-officedocument.presentationml.tags+xml"/>
  <Override PartName="/ppt/notesSlides/notesSlide4.xml" ContentType="application/vnd.openxmlformats-officedocument.presentationml.notesSlide+xml"/>
  <Override PartName="/ppt/tags/tag142.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Layouts/slideLayout19.xml" ContentType="application/vnd.openxmlformats-officedocument.presentationml.slideLayout+xml"/>
  <Override PartName="/ppt/tags/tag113.xml" ContentType="application/vnd.openxmlformats-officedocument.presentationml.tags+xml"/>
  <Override PartName="/ppt/slideLayouts/slideLayout48.xml" ContentType="application/vnd.openxmlformats-officedocument.presentationml.slideLayout+xml"/>
  <Override PartName="/ppt/tags/tag131.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slideLayouts/slideLayout26.xml" ContentType="application/vnd.openxmlformats-officedocument.presentationml.slideLayout+xml"/>
  <Override PartName="/ppt/tags/tag69.xml" ContentType="application/vnd.openxmlformats-officedocument.presentationml.tags+xml"/>
  <Override PartName="/ppt/tags/tag87.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slideLayouts/slideLayout22.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notesSlides/notesSlide9.xml" ContentType="application/vnd.openxmlformats-officedocument.presentationml.notesSlide+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ags/tag7.xml" ContentType="application/vnd.openxmlformats-officedocument.presentationml.tags+xml"/>
  <Override PartName="/ppt/tags/tag103.xml" ContentType="application/vnd.openxmlformats-officedocument.presentationml.tags+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Override PartName="/ppt/slideLayouts/slideLayout34.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slideLayouts/slideLayout23.xml" ContentType="application/vnd.openxmlformats-officedocument.presentationml.slideLayout+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slideLayouts/slideLayout30.xml" ContentType="application/vnd.openxmlformats-officedocument.presentationml.slideLayout+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notesSlides/notesSlide11.xml" ContentType="application/vnd.openxmlformats-officedocument.presentationml.notesSlide+xml"/>
  <Override PartName="/ppt/tags/tag137.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Layouts/slideLayout28.xml" ContentType="application/vnd.openxmlformats-officedocument.presentationml.slideLayout+xml"/>
  <Override PartName="/ppt/tags/tag89.xml" ContentType="application/vnd.openxmlformats-officedocument.presentationml.tags+xml"/>
  <Override PartName="/ppt/tags/tag111.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gs/tag45.xml" ContentType="application/vnd.openxmlformats-officedocument.presentationml.tags+xml"/>
  <Override PartName="/ppt/slideLayouts/slideLayout20.xml" ContentType="application/vnd.openxmlformats-officedocument.presentationml.slideLayout+xml"/>
  <Override PartName="/ppt/tags/tag92.xml" ContentType="application/vnd.openxmlformats-officedocument.presentationml.tags+xml"/>
  <Override PartName="/ppt/slideLayouts/slideLayout31.xml" ContentType="application/vnd.openxmlformats-officedocument.presentationml.slideLayout+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notesSlides/notesSlide12.xml" ContentType="application/vnd.openxmlformats-officedocument.presentationml.notesSlide+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slides/slide48.xml" ContentType="application/vnd.openxmlformats-officedocument.presentationml.slide+xml"/>
  <Override PartName="/ppt/notesSlides/notesSlide3.xml" ContentType="application/vnd.openxmlformats-officedocument.presentationml.notesSlide+xml"/>
  <Override PartName="/ppt/tags/tag141.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slideLayouts/slideLayout25.xml" ContentType="application/vnd.openxmlformats-officedocument.presentationml.slideLayout+xml"/>
  <Override PartName="/ppt/tags/tag86.xml" ContentType="application/vnd.openxmlformats-officedocument.presentationml.tags+xml"/>
  <Override PartName="/ppt/tags/tag97.xml" ContentType="application/vnd.openxmlformats-officedocument.presentationml.tags+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53.xml" ContentType="application/vnd.openxmlformats-officedocument.presentationml.tags+xml"/>
  <Override PartName="/ppt/notesSlides/notesSlide8.xml" ContentType="application/vnd.openxmlformats-officedocument.presentationml.notesSlide+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6" r:id="rId1"/>
    <p:sldMasterId id="2147483678" r:id="rId2"/>
    <p:sldMasterId id="2147483690" r:id="rId3"/>
    <p:sldMasterId id="2147483702" r:id="rId4"/>
  </p:sldMasterIdLst>
  <p:notesMasterIdLst>
    <p:notesMasterId r:id="rId58"/>
  </p:notesMasterIdLst>
  <p:handoutMasterIdLst>
    <p:handoutMasterId r:id="rId59"/>
  </p:handoutMasterIdLst>
  <p:sldIdLst>
    <p:sldId id="482" r:id="rId5"/>
    <p:sldId id="519" r:id="rId6"/>
    <p:sldId id="565" r:id="rId7"/>
    <p:sldId id="566" r:id="rId8"/>
    <p:sldId id="483" r:id="rId9"/>
    <p:sldId id="520" r:id="rId10"/>
    <p:sldId id="335" r:id="rId11"/>
    <p:sldId id="261" r:id="rId12"/>
    <p:sldId id="485" r:id="rId13"/>
    <p:sldId id="488" r:id="rId14"/>
    <p:sldId id="569" r:id="rId15"/>
    <p:sldId id="504" r:id="rId16"/>
    <p:sldId id="571" r:id="rId17"/>
    <p:sldId id="567" r:id="rId18"/>
    <p:sldId id="572" r:id="rId19"/>
    <p:sldId id="573" r:id="rId20"/>
    <p:sldId id="505" r:id="rId21"/>
    <p:sldId id="574" r:id="rId22"/>
    <p:sldId id="525" r:id="rId23"/>
    <p:sldId id="575" r:id="rId24"/>
    <p:sldId id="278" r:id="rId25"/>
    <p:sldId id="272" r:id="rId26"/>
    <p:sldId id="422" r:id="rId27"/>
    <p:sldId id="576" r:id="rId28"/>
    <p:sldId id="577" r:id="rId29"/>
    <p:sldId id="578" r:id="rId30"/>
    <p:sldId id="528" r:id="rId31"/>
    <p:sldId id="579" r:id="rId32"/>
    <p:sldId id="580" r:id="rId33"/>
    <p:sldId id="511" r:id="rId34"/>
    <p:sldId id="581" r:id="rId35"/>
    <p:sldId id="290" r:id="rId36"/>
    <p:sldId id="427" r:id="rId37"/>
    <p:sldId id="582" r:id="rId38"/>
    <p:sldId id="583" r:id="rId39"/>
    <p:sldId id="584" r:id="rId40"/>
    <p:sldId id="534" r:id="rId41"/>
    <p:sldId id="585" r:id="rId42"/>
    <p:sldId id="586" r:id="rId43"/>
    <p:sldId id="587" r:id="rId44"/>
    <p:sldId id="588" r:id="rId45"/>
    <p:sldId id="535" r:id="rId46"/>
    <p:sldId id="542" r:id="rId47"/>
    <p:sldId id="589" r:id="rId48"/>
    <p:sldId id="590" r:id="rId49"/>
    <p:sldId id="591" r:id="rId50"/>
    <p:sldId id="592" r:id="rId51"/>
    <p:sldId id="593" r:id="rId52"/>
    <p:sldId id="594" r:id="rId53"/>
    <p:sldId id="273" r:id="rId54"/>
    <p:sldId id="595" r:id="rId55"/>
    <p:sldId id="497" r:id="rId56"/>
    <p:sldId id="500" r:id="rId5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0223" autoAdjust="0"/>
    <p:restoredTop sz="97080" autoAdjust="0"/>
  </p:normalViewPr>
  <p:slideViewPr>
    <p:cSldViewPr snapToGrid="0">
      <p:cViewPr varScale="1">
        <p:scale>
          <a:sx n="64" d="100"/>
          <a:sy n="64" d="100"/>
        </p:scale>
        <p:origin x="-548"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2022/2/25</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p14="http://schemas.microsoft.com/office/powerpoint/2010/main" xmlns="" val="34951156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p14="http://schemas.microsoft.com/office/powerpoint/2010/main" xmlns="" val="5218348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8</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17</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18</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19</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20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11</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12</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13</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14</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15</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1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2.xml"/><Relationship Id="rId5" Type="http://schemas.openxmlformats.org/officeDocument/2006/relationships/tags" Target="../tags/tag73.xml"/><Relationship Id="rId4" Type="http://schemas.openxmlformats.org/officeDocument/2006/relationships/tags" Target="../tags/tag7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2.xml"/><Relationship Id="rId5" Type="http://schemas.openxmlformats.org/officeDocument/2006/relationships/tags" Target="../tags/tag78.xml"/><Relationship Id="rId4" Type="http://schemas.openxmlformats.org/officeDocument/2006/relationships/tags" Target="../tags/tag77.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2.xml"/><Relationship Id="rId5" Type="http://schemas.openxmlformats.org/officeDocument/2006/relationships/tags" Target="../tags/tag83.xml"/><Relationship Id="rId4" Type="http://schemas.openxmlformats.org/officeDocument/2006/relationships/tags" Target="../tags/tag82.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2.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2.xml"/><Relationship Id="rId4" Type="http://schemas.openxmlformats.org/officeDocument/2006/relationships/tags" Target="../tags/tag101.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2.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2.xml"/><Relationship Id="rId5" Type="http://schemas.openxmlformats.org/officeDocument/2006/relationships/tags" Target="../tags/tag115.xml"/><Relationship Id="rId4" Type="http://schemas.openxmlformats.org/officeDocument/2006/relationships/tags" Target="../tags/tag114.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2.xml"/><Relationship Id="rId4" Type="http://schemas.openxmlformats.org/officeDocument/2006/relationships/tags" Target="../tags/tag119.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2.xml"/><Relationship Id="rId5" Type="http://schemas.openxmlformats.org/officeDocument/2006/relationships/tags" Target="../tags/tag124.xml"/><Relationship Id="rId4" Type="http://schemas.openxmlformats.org/officeDocument/2006/relationships/tags" Target="../tags/tag12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第三讲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法治道路，法治中国</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考情分析</a:t>
            </a:r>
            <a:endParaRPr kumimoji="1" lang="zh-CN" altLang="en-US" sz="20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第三讲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法治道路，法治中国</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真题试做</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第三讲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法治道路，法治中国</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格式4">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第三讲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法治道路，法治中国</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拓展提升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5.xml"/><Relationship Id="rId10" Type="http://schemas.openxmlformats.org/officeDocument/2006/relationships/slideLayout" Target="../slideLayouts/slideLayout10.xml"/><Relationship Id="rId19" Type="http://schemas.openxmlformats.org/officeDocument/2006/relationships/tags" Target="../tags/tag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67.xml"/><Relationship Id="rId2" Type="http://schemas.openxmlformats.org/officeDocument/2006/relationships/slideLayout" Target="../slideLayouts/slideLayout19.xml"/><Relationship Id="rId16" Type="http://schemas.openxmlformats.org/officeDocument/2006/relationships/tags" Target="../tags/tag66.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65.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6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2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9"/>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714" r:id="rId12"/>
    <p:sldLayoutId id="2147483715" r:id="rId13"/>
    <p:sldLayoutId id="2147483716" r:id="rId14"/>
    <p:sldLayoutId id="2147483717" r:id="rId15"/>
    <p:sldLayoutId id="2147483660" r:id="rId16"/>
    <p:sldLayoutId id="2147483661" r:id="rId17"/>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50.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21.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 Target="slide7.xml"/><Relationship Id="rId5" Type="http://schemas.openxmlformats.org/officeDocument/2006/relationships/tags" Target="../tags/tag129.xml"/><Relationship Id="rId10" Type="http://schemas.openxmlformats.org/officeDocument/2006/relationships/slide" Target="slide2.xml"/><Relationship Id="rId4" Type="http://schemas.openxmlformats.org/officeDocument/2006/relationships/tags" Target="../tags/tag128.xml"/><Relationship Id="rId9"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1.jpeg"/><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slide" Target="slide7.xml"/></Relationships>
</file>

<file path=ppt/slides/_rels/slide1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slide" Target="slide7.xml"/></Relationships>
</file>

<file path=ppt/slides/_rels/slide1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slide" Target="slide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slide" Target="slide7.xml"/><Relationship Id="rId5" Type="http://schemas.openxmlformats.org/officeDocument/2006/relationships/slide" Target="slide1.xml"/><Relationship Id="rId4" Type="http://schemas.openxmlformats.org/officeDocument/2006/relationships/notesSlide" Target="../notesSlides/notesSlide7.xml"/></Relationships>
</file>

<file path=ppt/slides/_rels/slide1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slide" Target="slide7.xml"/></Relationships>
</file>

<file path=ppt/slides/_rels/slide1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1.jpeg"/><Relationship Id="rId4" Type="http://schemas.openxmlformats.org/officeDocument/2006/relationships/slide" Target="slide7.xml"/></Relationships>
</file>

<file path=ppt/slides/_rels/slide1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slide" Target="slide7.xml"/></Relationships>
</file>

<file path=ppt/slides/_rels/slide1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slide" Target="slide7.xml"/></Relationships>
</file>

<file path=ppt/slides/_rels/slide1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slide" Target="slide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image" Target="../media/image1.jpeg"/><Relationship Id="rId4" Type="http://schemas.openxmlformats.org/officeDocument/2006/relationships/slide" Target="slide7.xml"/></Relationships>
</file>

<file path=ppt/slides/_rels/slide21.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slide" Target="slide22.xml"/><Relationship Id="rId1" Type="http://schemas.openxmlformats.org/officeDocument/2006/relationships/slideLayout" Target="../slideLayouts/slideLayout14.xml"/><Relationship Id="rId4" Type="http://schemas.openxmlformats.org/officeDocument/2006/relationships/slide" Target="slide3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38.xml"/><Relationship Id="rId1" Type="http://schemas.openxmlformats.org/officeDocument/2006/relationships/tags" Target="../tags/tag137.xml"/><Relationship Id="rId4" Type="http://schemas.openxmlformats.org/officeDocument/2006/relationships/slide" Target="slide21.xml"/></Relationships>
</file>

<file path=ppt/slides/_rels/slide23.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0.xml"/><Relationship Id="rId1" Type="http://schemas.openxmlformats.org/officeDocument/2006/relationships/tags" Target="../tags/tag139.xml"/><Relationship Id="rId4" Type="http://schemas.openxmlformats.org/officeDocument/2006/relationships/slide" Target="slide21.xml"/></Relationships>
</file>

<file path=ppt/slides/_rels/slide33.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2.xml"/><Relationship Id="rId1" Type="http://schemas.openxmlformats.org/officeDocument/2006/relationships/tags" Target="../tags/tag141.xml"/><Relationship Id="rId4" Type="http://schemas.openxmlformats.org/officeDocument/2006/relationships/slide" Target="slide21.xml"/></Relationships>
</file>

<file path=ppt/slides/_rels/slide44.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8.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slide" Target="slide7.xml"/><Relationship Id="rId5" Type="http://schemas.openxmlformats.org/officeDocument/2006/relationships/slide" Target="slide1.xml"/><Relationship Id="rId4" Type="http://schemas.openxmlformats.org/officeDocument/2006/relationships/notesSlide" Target="../notesSlides/notesSlide1.xml"/></Relationships>
</file>

<file path=ppt/slides/_rels/slide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44708" y="2400669"/>
            <a:ext cx="6228000" cy="954945"/>
            <a:chOff x="3027246" y="2016110"/>
            <a:chExt cx="5990707" cy="872524"/>
          </a:xfrm>
        </p:grpSpPr>
        <p:sp>
          <p:nvSpPr>
            <p:cNvPr id="38" name="圆角矩形 6"/>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1</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45" name="文本框 2">
              <a:hlinkClick r:id="rId10" action="ppaction://hlinksldjump"/>
            </p:cNvPr>
            <p:cNvSpPr txBox="1"/>
            <p:nvPr/>
          </p:nvSpPr>
          <p:spPr>
            <a:xfrm>
              <a:off x="4028596" y="2032230"/>
              <a:ext cx="4838313" cy="830997"/>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9060101010101" pitchFamily="49" charset="-122"/>
                  <a:ea typeface="黑体" panose="02010609060101010101" pitchFamily="49" charset="-122"/>
                </a:rPr>
                <a:t>数据纵览  考情分析</a:t>
              </a:r>
              <a:endParaRPr lang="zh-CN" altLang="en-US" sz="3200" b="1" dirty="0">
                <a:solidFill>
                  <a:srgbClr val="01B0F0"/>
                </a:solidFill>
                <a:latin typeface="黑体" panose="02010609060101010101" pitchFamily="49" charset="-122"/>
                <a:ea typeface="黑体" panose="02010609060101010101" pitchFamily="49" charset="-122"/>
              </a:endParaRP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grpSp>
        <p:nvGrpSpPr>
          <p:cNvPr id="67" name="组合 66"/>
          <p:cNvGrpSpPr/>
          <p:nvPr/>
        </p:nvGrpSpPr>
        <p:grpSpPr>
          <a:xfrm>
            <a:off x="3044708" y="3512365"/>
            <a:ext cx="6228000" cy="890097"/>
            <a:chOff x="3043127" y="3235200"/>
            <a:chExt cx="5992288" cy="890097"/>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2</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6" name="文本框 16">
              <a:hlinkClick r:id="rId11" action="ppaction://hlinksldjump"/>
            </p:cNvPr>
            <p:cNvSpPr txBox="1"/>
            <p:nvPr/>
          </p:nvSpPr>
          <p:spPr>
            <a:xfrm>
              <a:off x="4101936" y="3235200"/>
              <a:ext cx="4724981" cy="830997"/>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数据链接  真题试做</a:t>
              </a:r>
              <a:endParaRPr lang="zh-CN" altLang="en-US" sz="32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3" dirty="0">
                  <a:solidFill>
                    <a:prstClr val="white"/>
                  </a:solidFill>
                </a:rPr>
                <a:t>a</a:t>
              </a:r>
              <a:endParaRPr lang="zh-CN" altLang="en-US" sz="1013" dirty="0">
                <a:solidFill>
                  <a:prstClr val="white"/>
                </a:solidFill>
              </a:endParaRPr>
            </a:p>
          </p:txBody>
        </p:sp>
      </p:grpSp>
      <p:grpSp>
        <p:nvGrpSpPr>
          <p:cNvPr id="68" name="组合 67"/>
          <p:cNvGrpSpPr/>
          <p:nvPr/>
        </p:nvGrpSpPr>
        <p:grpSpPr>
          <a:xfrm>
            <a:off x="3044708" y="4562681"/>
            <a:ext cx="6228000" cy="872524"/>
            <a:chOff x="3027246" y="4456098"/>
            <a:chExt cx="5990707" cy="872524"/>
          </a:xfrm>
        </p:grpSpPr>
        <p:sp>
          <p:nvSpPr>
            <p:cNvPr id="34" name="圆角矩形 6"/>
            <p:cNvSpPr/>
            <p:nvPr>
              <p:custDataLst>
                <p:tags r:id="rId3"/>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4"/>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3</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7" name="文本框 16">
              <a:hlinkClick r:id="rId12" action="ppaction://hlinksldjump"/>
            </p:cNvPr>
            <p:cNvSpPr txBox="1"/>
            <p:nvPr/>
          </p:nvSpPr>
          <p:spPr>
            <a:xfrm>
              <a:off x="4602065" y="4477069"/>
              <a:ext cx="4264844" cy="830997"/>
            </a:xfrm>
            <a:prstGeom prst="rect">
              <a:avLst/>
            </a:prstGeom>
            <a:noFill/>
            <a:ln w="9525">
              <a:noFill/>
            </a:ln>
          </p:spPr>
          <p:txBody>
            <a:bodyPr wrap="square" anchor="t">
              <a:spAutoFit/>
            </a:bodyPr>
            <a:lstStyle/>
            <a:p>
              <a:pPr>
                <a:lnSpc>
                  <a:spcPct val="150000"/>
                </a:lnSpc>
              </a:pPr>
              <a:r>
                <a:rPr lang="zh-CN" altLang="en-US" sz="32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endParaRPr lang="zh-CN" altLang="en-US" sz="32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70" name="文本框 5"/>
          <p:cNvSpPr txBox="1"/>
          <p:nvPr/>
        </p:nvSpPr>
        <p:spPr>
          <a:xfrm>
            <a:off x="1184951" y="1126525"/>
            <a:ext cx="10391377" cy="1200329"/>
          </a:xfrm>
          <a:prstGeom prst="rect">
            <a:avLst/>
          </a:prstGeom>
          <a:noFill/>
          <a:ln w="9525">
            <a:noFill/>
          </a:ln>
        </p:spPr>
        <p:txBody>
          <a:bodyPr wrap="square" anchor="t">
            <a:spAutoFit/>
          </a:bodyPr>
          <a:lstStyle/>
          <a:p>
            <a:pPr algn="ctr">
              <a:lnSpc>
                <a:spcPct val="150000"/>
              </a:lnSpc>
            </a:pPr>
            <a:r>
              <a:rPr lang="zh-CN" altLang="en-US" sz="40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第三讲</a:t>
            </a:r>
            <a:r>
              <a:rPr lang="zh-CN" altLang="en-US" sz="48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  </a:t>
            </a:r>
            <a:r>
              <a:rPr lang="zh-CN" altLang="en-US" sz="40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法治道路，法治中国</a:t>
            </a:r>
            <a:endParaRPr lang="zh-CN" altLang="en-US"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3" name="矩形 2">
            <a:extLst>
              <a:ext uri="{FF2B5EF4-FFF2-40B4-BE49-F238E27FC236}">
                <a16:creationId xmlns="" xmlns:a16="http://schemas.microsoft.com/office/drawing/2014/main" id="{001DE56E-C6BE-B841-B4DA-6D6BA47EB1D7}"/>
              </a:ext>
            </a:extLst>
          </p:cNvPr>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a:extLst>
              <a:ext uri="{FF2B5EF4-FFF2-40B4-BE49-F238E27FC236}">
                <a16:creationId xmlns="" xmlns:a16="http://schemas.microsoft.com/office/drawing/2014/main" id="{F60F4D4A-97E6-9140-B92F-77CA4F1A3376}"/>
              </a:ext>
            </a:extLst>
          </p:cNvPr>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a:extLst>
              <a:ext uri="{FF2B5EF4-FFF2-40B4-BE49-F238E27FC236}">
                <a16:creationId xmlns="" xmlns:a16="http://schemas.microsoft.com/office/drawing/2014/main" id="{A0C25A63-5AF9-EB41-BABD-E76B33549D90}"/>
              </a:ext>
            </a:extLst>
          </p:cNvPr>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a:extLst>
              <a:ext uri="{FF2B5EF4-FFF2-40B4-BE49-F238E27FC236}">
                <a16:creationId xmlns="" xmlns:a16="http://schemas.microsoft.com/office/drawing/2014/main" id="{F8B2B58D-20A1-164F-8EBB-F6DA8E4B94FB}"/>
              </a:ext>
            </a:extLst>
          </p:cNvPr>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3" name="组合 22"/>
          <p:cNvGrpSpPr/>
          <p:nvPr/>
        </p:nvGrpSpPr>
        <p:grpSpPr>
          <a:xfrm>
            <a:off x="3044708" y="5599078"/>
            <a:ext cx="6228000" cy="961742"/>
            <a:chOff x="3043127" y="3212301"/>
            <a:chExt cx="5992288" cy="912996"/>
          </a:xfrm>
        </p:grpSpPr>
        <p:sp>
          <p:nvSpPr>
            <p:cNvPr id="24"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5"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26" name="文本框 16">
              <a:hlinkClick r:id="rId13" action="ppaction://hlinksldjump"/>
            </p:cNvPr>
            <p:cNvSpPr txBox="1"/>
            <p:nvPr/>
          </p:nvSpPr>
          <p:spPr>
            <a:xfrm>
              <a:off x="4299626" y="3212301"/>
              <a:ext cx="4329600" cy="817471"/>
            </a:xfrm>
            <a:prstGeom prst="rect">
              <a:avLst/>
            </a:prstGeom>
            <a:noFill/>
            <a:ln w="9525">
              <a:noFill/>
            </a:ln>
          </p:spPr>
          <p:txBody>
            <a:bodyPr wrap="square" anchor="t">
              <a:spAutoFit/>
            </a:bodyPr>
            <a:lstStyle/>
            <a:p>
              <a:pPr algn="ctr">
                <a:lnSpc>
                  <a:spcPct val="150000"/>
                </a:lnSpc>
              </a:pPr>
              <a:r>
                <a:rPr lang="zh-CN" altLang="en-US" sz="32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数据分析  拓展提升</a:t>
              </a:r>
            </a:p>
          </p:txBody>
        </p:sp>
        <p:sp>
          <p:nvSpPr>
            <p:cNvPr id="27" name="圆角矩形 26"/>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extLst>
      <p:ext uri="{BB962C8B-B14F-4D97-AF65-F5344CB8AC3E}">
        <p14:creationId xmlns:p14="http://schemas.microsoft.com/office/powerpoint/2010/main" xmlns="" val="30867089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8" name="文本框 99"/>
          <p:cNvSpPr txBox="1">
            <a:spLocks noChangeArrowheads="1"/>
          </p:cNvSpPr>
          <p:nvPr/>
        </p:nvSpPr>
        <p:spPr bwMode="auto">
          <a:xfrm>
            <a:off x="1089057" y="1865380"/>
            <a:ext cx="9348486"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楷体" pitchFamily="49" charset="-122"/>
                <a:ea typeface="楷体" pitchFamily="49" charset="-122"/>
                <a:cs typeface="Times New Roman" panose="02020603050405020304" pitchFamily="18" charset="0"/>
              </a:rPr>
              <a:t>第三</a:t>
            </a:r>
            <a:r>
              <a:rPr lang="zh-CN" altLang="en-US" sz="2400" b="1" dirty="0">
                <a:latin typeface="楷体" pitchFamily="49" charset="-122"/>
                <a:ea typeface="楷体" pitchFamily="49" charset="-122"/>
                <a:cs typeface="Times New Roman" panose="02020603050405020304" pitchFamily="18" charset="0"/>
              </a:rPr>
              <a:t>条　中华人民共和国国歌是中华人民共和国的象征和标志。</a:t>
            </a:r>
          </a:p>
          <a:p>
            <a:pPr>
              <a:lnSpc>
                <a:spcPct val="150000"/>
              </a:lnSpc>
            </a:pPr>
            <a:r>
              <a:rPr lang="zh-CN" altLang="en-US" sz="2400" b="1" dirty="0">
                <a:latin typeface="楷体" pitchFamily="49" charset="-122"/>
                <a:ea typeface="楷体" pitchFamily="49" charset="-122"/>
                <a:cs typeface="Times New Roman" panose="02020603050405020304" pitchFamily="18" charset="0"/>
              </a:rPr>
              <a:t>一切公民和组织都应当尊重</a:t>
            </a:r>
            <a:r>
              <a:rPr lang="zh-CN" altLang="en-US" sz="2400" b="1" dirty="0" smtClean="0">
                <a:latin typeface="楷体" pitchFamily="49" charset="-122"/>
                <a:ea typeface="楷体" pitchFamily="49" charset="-122"/>
                <a:cs typeface="Times New Roman" panose="02020603050405020304" pitchFamily="18" charset="0"/>
              </a:rPr>
              <a:t>国歌，维护</a:t>
            </a:r>
            <a:r>
              <a:rPr lang="zh-CN" altLang="en-US" sz="2400" b="1" dirty="0">
                <a:latin typeface="楷体" pitchFamily="49" charset="-122"/>
                <a:ea typeface="楷体" pitchFamily="49" charset="-122"/>
                <a:cs typeface="Times New Roman" panose="02020603050405020304" pitchFamily="18" charset="0"/>
              </a:rPr>
              <a:t>国歌的尊严。</a:t>
            </a:r>
          </a:p>
          <a:p>
            <a:pPr>
              <a:lnSpc>
                <a:spcPct val="150000"/>
              </a:lnSpc>
            </a:pPr>
            <a:r>
              <a:rPr lang="en-US" altLang="zh-CN" sz="2400" b="1" dirty="0" smtClean="0">
                <a:latin typeface="楷体" pitchFamily="49" charset="-122"/>
                <a:ea typeface="楷体" pitchFamily="49" charset="-122"/>
                <a:cs typeface="Times New Roman" panose="02020603050405020304" pitchFamily="18" charset="0"/>
              </a:rPr>
              <a:t>    …………</a:t>
            </a:r>
            <a:endParaRPr lang="en-US" altLang="zh-CN" sz="2400" b="1" dirty="0">
              <a:latin typeface="楷体" pitchFamily="49" charset="-122"/>
              <a:ea typeface="楷体" pitchFamily="49" charset="-122"/>
              <a:cs typeface="Times New Roman" panose="02020603050405020304" pitchFamily="18" charset="0"/>
            </a:endParaRPr>
          </a:p>
          <a:p>
            <a:pPr>
              <a:lnSpc>
                <a:spcPct val="150000"/>
              </a:lnSpc>
            </a:pPr>
            <a:r>
              <a:rPr lang="zh-CN" altLang="en-US" sz="2400" b="1" dirty="0" smtClean="0">
                <a:latin typeface="楷体" pitchFamily="49" charset="-122"/>
                <a:ea typeface="楷体" pitchFamily="49" charset="-122"/>
                <a:cs typeface="Times New Roman" panose="02020603050405020304" pitchFamily="18" charset="0"/>
              </a:rPr>
              <a:t>    第七</a:t>
            </a:r>
            <a:r>
              <a:rPr lang="zh-CN" altLang="en-US" sz="2400" b="1" dirty="0">
                <a:latin typeface="楷体" pitchFamily="49" charset="-122"/>
                <a:ea typeface="楷体" pitchFamily="49" charset="-122"/>
                <a:cs typeface="Times New Roman" panose="02020603050405020304" pitchFamily="18" charset="0"/>
              </a:rPr>
              <a:t>条　奏唱国歌</a:t>
            </a:r>
            <a:r>
              <a:rPr lang="zh-CN" altLang="en-US" sz="2400" b="1" dirty="0" smtClean="0">
                <a:latin typeface="楷体" pitchFamily="49" charset="-122"/>
                <a:ea typeface="楷体" pitchFamily="49" charset="-122"/>
                <a:cs typeface="Times New Roman" panose="02020603050405020304" pitchFamily="18" charset="0"/>
              </a:rPr>
              <a:t>时，在场</a:t>
            </a:r>
            <a:r>
              <a:rPr lang="zh-CN" altLang="en-US" sz="2400" b="1" dirty="0">
                <a:latin typeface="楷体" pitchFamily="49" charset="-122"/>
                <a:ea typeface="楷体" pitchFamily="49" charset="-122"/>
                <a:cs typeface="Times New Roman" panose="02020603050405020304" pitchFamily="18" charset="0"/>
              </a:rPr>
              <a:t>人员应当</a:t>
            </a:r>
            <a:r>
              <a:rPr lang="zh-CN" altLang="en-US" sz="2400" b="1" dirty="0" smtClean="0">
                <a:latin typeface="楷体" pitchFamily="49" charset="-122"/>
                <a:ea typeface="楷体" pitchFamily="49" charset="-122"/>
                <a:cs typeface="Times New Roman" panose="02020603050405020304" pitchFamily="18" charset="0"/>
              </a:rPr>
              <a:t>肃立，举止庄重，不得</a:t>
            </a:r>
            <a:r>
              <a:rPr lang="zh-CN" altLang="en-US" sz="2400" b="1" dirty="0">
                <a:latin typeface="楷体" pitchFamily="49" charset="-122"/>
                <a:ea typeface="楷体" pitchFamily="49" charset="-122"/>
                <a:cs typeface="Times New Roman" panose="02020603050405020304" pitchFamily="18" charset="0"/>
              </a:rPr>
              <a:t>有不尊重国歌的行为。</a:t>
            </a:r>
          </a:p>
          <a:p>
            <a:pPr>
              <a:lnSpc>
                <a:spcPct val="150000"/>
              </a:lnSpc>
            </a:pPr>
            <a:r>
              <a:rPr lang="zh-CN" altLang="en-US" sz="2400" b="1" dirty="0" smtClean="0">
                <a:latin typeface="楷体" pitchFamily="49" charset="-122"/>
                <a:ea typeface="楷体" pitchFamily="49" charset="-122"/>
                <a:cs typeface="Times New Roman" panose="02020603050405020304" pitchFamily="18" charset="0"/>
              </a:rPr>
              <a:t>    第八</a:t>
            </a:r>
            <a:r>
              <a:rPr lang="zh-CN" altLang="en-US" sz="2400" b="1" dirty="0">
                <a:latin typeface="楷体" pitchFamily="49" charset="-122"/>
                <a:ea typeface="楷体" pitchFamily="49" charset="-122"/>
                <a:cs typeface="Times New Roman" panose="02020603050405020304" pitchFamily="18" charset="0"/>
              </a:rPr>
              <a:t>条　国歌不得用于或者变相用于商标、商业广告</a:t>
            </a:r>
            <a:r>
              <a:rPr lang="en-US" altLang="zh-CN" sz="2400" b="1" dirty="0">
                <a:latin typeface="楷体" pitchFamily="49" charset="-122"/>
                <a:ea typeface="楷体" pitchFamily="49" charset="-122"/>
                <a:cs typeface="Times New Roman" panose="02020603050405020304" pitchFamily="18" charset="0"/>
              </a:rPr>
              <a:t>……</a:t>
            </a:r>
            <a:r>
              <a:rPr lang="zh-CN" altLang="en-US" sz="2400" b="1" dirty="0">
                <a:latin typeface="楷体" pitchFamily="49" charset="-122"/>
                <a:ea typeface="楷体" pitchFamily="49" charset="-122"/>
                <a:cs typeface="Times New Roman" panose="02020603050405020304" pitchFamily="18" charset="0"/>
              </a:rPr>
              <a:t>不得作为公共场所的背景音乐等。</a:t>
            </a:r>
          </a:p>
          <a:p>
            <a:pPr>
              <a:lnSpc>
                <a:spcPct val="150000"/>
              </a:lnSpc>
            </a:pPr>
            <a:r>
              <a:rPr lang="en-US" altLang="zh-CN" sz="2400" b="1" dirty="0" smtClean="0">
                <a:latin typeface="楷体" pitchFamily="49" charset="-122"/>
                <a:ea typeface="楷体" pitchFamily="49" charset="-122"/>
                <a:cs typeface="Times New Roman" panose="02020603050405020304" pitchFamily="18" charset="0"/>
              </a:rPr>
              <a:t>                                ——《</a:t>
            </a:r>
            <a:r>
              <a:rPr lang="zh-CN" altLang="en-US" sz="2400" b="1" dirty="0">
                <a:latin typeface="楷体" pitchFamily="49" charset="-122"/>
                <a:ea typeface="楷体" pitchFamily="49" charset="-122"/>
                <a:cs typeface="Times New Roman" panose="02020603050405020304" pitchFamily="18" charset="0"/>
              </a:rPr>
              <a:t>中华人民共和国国歌法</a:t>
            </a:r>
            <a:r>
              <a:rPr lang="en-US" altLang="zh-CN" sz="2400" b="1" dirty="0" smtClean="0">
                <a:latin typeface="楷体" pitchFamily="49" charset="-122"/>
                <a:ea typeface="楷体" pitchFamily="49" charset="-122"/>
                <a:cs typeface="Times New Roman" panose="02020603050405020304" pitchFamily="18" charset="0"/>
              </a:rPr>
              <a:t>》</a:t>
            </a:r>
            <a:endParaRPr lang="en-US" altLang="zh-CN" sz="2400" b="1" dirty="0">
              <a:latin typeface="楷体" pitchFamily="49" charset="-122"/>
              <a:ea typeface="楷体" pitchFamily="49" charset="-122"/>
              <a:cs typeface="Times New Roman" panose="02020603050405020304" pitchFamily="18" charset="0"/>
            </a:endParaRPr>
          </a:p>
        </p:txBody>
      </p:sp>
      <p:pic>
        <p:nvPicPr>
          <p:cNvPr id="9" name="法律连线.eps" descr="id:2147501530;FounderCES"/>
          <p:cNvPicPr/>
          <p:nvPr/>
        </p:nvPicPr>
        <p:blipFill>
          <a:blip r:embed="rId5"/>
          <a:stretch>
            <a:fillRect/>
          </a:stretch>
        </p:blipFill>
        <p:spPr>
          <a:xfrm>
            <a:off x="1089057" y="1282723"/>
            <a:ext cx="1300791" cy="456868"/>
          </a:xfrm>
          <a:prstGeom prst="rect">
            <a:avLst/>
          </a:prstGeom>
        </p:spPr>
      </p:pic>
    </p:spTree>
    <p:extLst>
      <p:ext uri="{BB962C8B-B14F-4D97-AF65-F5344CB8AC3E}">
        <p14:creationId xmlns:p14="http://schemas.microsoft.com/office/powerpoint/2010/main" xmlns="" val="19505327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8" name="文本框 99"/>
          <p:cNvSpPr txBox="1">
            <a:spLocks noChangeArrowheads="1"/>
          </p:cNvSpPr>
          <p:nvPr/>
        </p:nvSpPr>
        <p:spPr bwMode="auto">
          <a:xfrm>
            <a:off x="1501652" y="1954589"/>
            <a:ext cx="8724016"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宋体" pitchFamily="2" charset="-122"/>
                <a:ea typeface="宋体" pitchFamily="2" charset="-122"/>
                <a:cs typeface="Times New Roman" panose="02020603050405020304" pitchFamily="18" charset="0"/>
              </a:rPr>
              <a:t>材料</a:t>
            </a:r>
            <a:r>
              <a:rPr lang="zh-CN" altLang="en-US" sz="2400" b="1" dirty="0">
                <a:latin typeface="宋体" pitchFamily="2" charset="-122"/>
                <a:ea typeface="宋体" pitchFamily="2" charset="-122"/>
                <a:cs typeface="Times New Roman" panose="02020603050405020304" pitchFamily="18" charset="0"/>
              </a:rPr>
              <a:t>二</a:t>
            </a:r>
            <a:r>
              <a:rPr lang="zh-CN" altLang="en-US" sz="2400" b="1" dirty="0">
                <a:latin typeface="楷体" pitchFamily="49" charset="-122"/>
                <a:ea typeface="楷体" pitchFamily="49" charset="-122"/>
                <a:cs typeface="Times New Roman" panose="02020603050405020304" pitchFamily="18" charset="0"/>
              </a:rPr>
              <a:t>　“风在</a:t>
            </a:r>
            <a:r>
              <a:rPr lang="zh-CN" altLang="en-US" sz="2400" b="1" dirty="0" smtClean="0">
                <a:latin typeface="楷体" pitchFamily="49" charset="-122"/>
                <a:ea typeface="楷体" pitchFamily="49" charset="-122"/>
                <a:cs typeface="Times New Roman" panose="02020603050405020304" pitchFamily="18" charset="0"/>
              </a:rPr>
              <a:t>吼，马在叫，黄河</a:t>
            </a:r>
            <a:r>
              <a:rPr lang="zh-CN" altLang="en-US" sz="2400" b="1" dirty="0">
                <a:latin typeface="楷体" pitchFamily="49" charset="-122"/>
                <a:ea typeface="楷体" pitchFamily="49" charset="-122"/>
                <a:cs typeface="Times New Roman" panose="02020603050405020304" pitchFamily="18" charset="0"/>
              </a:rPr>
              <a:t>在咆哮”“万山丛</a:t>
            </a:r>
            <a:r>
              <a:rPr lang="zh-CN" altLang="en-US" sz="2400" b="1" dirty="0" smtClean="0">
                <a:latin typeface="楷体" pitchFamily="49" charset="-122"/>
                <a:ea typeface="楷体" pitchFamily="49" charset="-122"/>
                <a:cs typeface="Times New Roman" panose="02020603050405020304" pitchFamily="18" charset="0"/>
              </a:rPr>
              <a:t>中，抗日</a:t>
            </a:r>
            <a:r>
              <a:rPr lang="zh-CN" altLang="en-US" sz="2400" b="1" dirty="0">
                <a:latin typeface="楷体" pitchFamily="49" charset="-122"/>
                <a:ea typeface="楷体" pitchFamily="49" charset="-122"/>
                <a:cs typeface="Times New Roman" panose="02020603050405020304" pitchFamily="18" charset="0"/>
              </a:rPr>
              <a:t>英雄真</a:t>
            </a:r>
            <a:r>
              <a:rPr lang="zh-CN" altLang="en-US" sz="2400" b="1" dirty="0" smtClean="0">
                <a:latin typeface="楷体" pitchFamily="49" charset="-122"/>
                <a:ea typeface="楷体" pitchFamily="49" charset="-122"/>
                <a:cs typeface="Times New Roman" panose="02020603050405020304" pitchFamily="18" charset="0"/>
              </a:rPr>
              <a:t>不少：青纱帐里，游击</a:t>
            </a:r>
            <a:r>
              <a:rPr lang="zh-CN" altLang="en-US" sz="2400" b="1" dirty="0">
                <a:latin typeface="楷体" pitchFamily="49" charset="-122"/>
                <a:ea typeface="楷体" pitchFamily="49" charset="-122"/>
                <a:cs typeface="Times New Roman" panose="02020603050405020304" pitchFamily="18" charset="0"/>
              </a:rPr>
              <a:t>健儿逞英豪”</a:t>
            </a:r>
            <a:r>
              <a:rPr lang="en-US" altLang="zh-CN" sz="2400" b="1" dirty="0">
                <a:latin typeface="楷体" pitchFamily="49" charset="-122"/>
                <a:ea typeface="楷体" pitchFamily="49" charset="-122"/>
                <a:cs typeface="Times New Roman" panose="02020603050405020304" pitchFamily="18" charset="0"/>
              </a:rPr>
              <a:t>……《</a:t>
            </a:r>
            <a:r>
              <a:rPr lang="zh-CN" altLang="en-US" sz="2400" b="1" dirty="0">
                <a:latin typeface="楷体" pitchFamily="49" charset="-122"/>
                <a:ea typeface="楷体" pitchFamily="49" charset="-122"/>
                <a:cs typeface="Times New Roman" panose="02020603050405020304" pitchFamily="18" charset="0"/>
              </a:rPr>
              <a:t>黄河大合唱</a:t>
            </a:r>
            <a:r>
              <a:rPr lang="en-US" altLang="zh-CN" sz="2400" b="1" dirty="0">
                <a:latin typeface="楷体" pitchFamily="49" charset="-122"/>
                <a:ea typeface="楷体" pitchFamily="49" charset="-122"/>
                <a:cs typeface="Times New Roman" panose="02020603050405020304" pitchFamily="18" charset="0"/>
              </a:rPr>
              <a:t>》</a:t>
            </a:r>
            <a:r>
              <a:rPr lang="zh-CN" altLang="en-US" sz="2400" b="1" dirty="0">
                <a:latin typeface="楷体" pitchFamily="49" charset="-122"/>
                <a:ea typeface="楷体" pitchFamily="49" charset="-122"/>
                <a:cs typeface="Times New Roman" panose="02020603050405020304" pitchFamily="18" charset="0"/>
              </a:rPr>
              <a:t>中所歌唱</a:t>
            </a:r>
            <a:r>
              <a:rPr lang="zh-CN" altLang="en-US" sz="2400" b="1" dirty="0" smtClean="0">
                <a:latin typeface="楷体" pitchFamily="49" charset="-122"/>
                <a:ea typeface="楷体" pitchFamily="49" charset="-122"/>
                <a:cs typeface="Times New Roman" panose="02020603050405020304" pitchFamily="18" charset="0"/>
              </a:rPr>
              <a:t>的，是</a:t>
            </a:r>
            <a:r>
              <a:rPr lang="zh-CN" altLang="en-US" sz="2400" b="1" dirty="0">
                <a:latin typeface="楷体" pitchFamily="49" charset="-122"/>
                <a:ea typeface="楷体" pitchFamily="49" charset="-122"/>
                <a:cs typeface="Times New Roman" panose="02020603050405020304" pitchFamily="18" charset="0"/>
              </a:rPr>
              <a:t>八路军东渡黄河、饮马太行抗击日寇的坚定</a:t>
            </a:r>
            <a:r>
              <a:rPr lang="zh-CN" altLang="en-US" sz="2400" b="1" dirty="0" smtClean="0">
                <a:latin typeface="楷体" pitchFamily="49" charset="-122"/>
                <a:ea typeface="楷体" pitchFamily="49" charset="-122"/>
                <a:cs typeface="Times New Roman" panose="02020603050405020304" pitchFamily="18" charset="0"/>
              </a:rPr>
              <a:t>决心，是</a:t>
            </a:r>
            <a:r>
              <a:rPr lang="zh-CN" altLang="en-US" sz="2400" b="1" dirty="0">
                <a:latin typeface="楷体" pitchFamily="49" charset="-122"/>
                <a:ea typeface="楷体" pitchFamily="49" charset="-122"/>
                <a:cs typeface="Times New Roman" panose="02020603050405020304" pitchFamily="18" charset="0"/>
              </a:rPr>
              <a:t>全民族觉醒、同日寇抗战到底的不屈精神。这样一部经典歌曲却被一些人恶</a:t>
            </a:r>
            <a:r>
              <a:rPr lang="zh-CN" altLang="en-US" sz="2400" b="1" dirty="0" smtClean="0">
                <a:latin typeface="楷体" pitchFamily="49" charset="-122"/>
                <a:ea typeface="楷体" pitchFamily="49" charset="-122"/>
                <a:cs typeface="Times New Roman" panose="02020603050405020304" pitchFamily="18" charset="0"/>
              </a:rPr>
              <a:t>搞，低俗</a:t>
            </a:r>
            <a:r>
              <a:rPr lang="zh-CN" altLang="en-US" sz="2400" b="1" dirty="0">
                <a:latin typeface="楷体" pitchFamily="49" charset="-122"/>
                <a:ea typeface="楷体" pitchFamily="49" charset="-122"/>
                <a:cs typeface="Times New Roman" panose="02020603050405020304" pitchFamily="18" charset="0"/>
              </a:rPr>
              <a:t>的歌词、夸张的</a:t>
            </a:r>
            <a:r>
              <a:rPr lang="zh-CN" altLang="en-US" sz="2400" b="1" dirty="0" smtClean="0">
                <a:latin typeface="楷体" pitchFamily="49" charset="-122"/>
                <a:ea typeface="楷体" pitchFamily="49" charset="-122"/>
                <a:cs typeface="Times New Roman" panose="02020603050405020304" pitchFamily="18" charset="0"/>
              </a:rPr>
              <a:t>表演，引起</a:t>
            </a:r>
            <a:r>
              <a:rPr lang="zh-CN" altLang="en-US" sz="2400" b="1" dirty="0">
                <a:latin typeface="楷体" pitchFamily="49" charset="-122"/>
                <a:ea typeface="楷体" pitchFamily="49" charset="-122"/>
                <a:cs typeface="Times New Roman" panose="02020603050405020304" pitchFamily="18" charset="0"/>
              </a:rPr>
              <a:t>大多数观众的愤怒和斥责。</a:t>
            </a:r>
            <a:endParaRPr lang="en-US" altLang="zh-CN" sz="2400" b="1" dirty="0">
              <a:latin typeface="楷体" pitchFamily="49" charset="-122"/>
              <a:ea typeface="楷体" pitchFamily="49" charset="-122"/>
              <a:cs typeface="Times New Roman" panose="02020603050405020304" pitchFamily="18" charset="0"/>
            </a:endParaRPr>
          </a:p>
        </p:txBody>
      </p:sp>
    </p:spTree>
    <p:extLst>
      <p:ext uri="{BB962C8B-B14F-4D97-AF65-F5344CB8AC3E}">
        <p14:creationId xmlns:p14="http://schemas.microsoft.com/office/powerpoint/2010/main" xmlns="" val="12515121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0" name="矩形 19"/>
          <p:cNvSpPr/>
          <p:nvPr/>
        </p:nvSpPr>
        <p:spPr>
          <a:xfrm>
            <a:off x="2006511" y="3751792"/>
            <a:ext cx="7669386" cy="646331"/>
          </a:xfrm>
          <a:prstGeom prst="rect">
            <a:avLst/>
          </a:prstGeom>
        </p:spPr>
        <p:txBody>
          <a:bodyPr wrap="square">
            <a:spAutoFit/>
          </a:bodyPr>
          <a:lstStyle/>
          <a:p>
            <a:pPr>
              <a:lnSpc>
                <a:spcPct val="150000"/>
              </a:lnSpc>
            </a:pP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是非分明：抑</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恶扬</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善：捍卫正义：热爱</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祖国。</a:t>
            </a:r>
          </a:p>
        </p:txBody>
      </p:sp>
      <p:sp>
        <p:nvSpPr>
          <p:cNvPr id="10" name="文本框 99"/>
          <p:cNvSpPr txBox="1">
            <a:spLocks noChangeArrowheads="1"/>
          </p:cNvSpPr>
          <p:nvPr/>
        </p:nvSpPr>
        <p:spPr bwMode="auto">
          <a:xfrm>
            <a:off x="2006510" y="2161171"/>
            <a:ext cx="7669386"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宋体" pitchFamily="2" charset="-122"/>
                <a:ea typeface="宋体" pitchFamily="2" charset="-122"/>
                <a:cs typeface="Times New Roman" panose="02020603050405020304" pitchFamily="18" charset="0"/>
              </a:rPr>
              <a:t>（</a:t>
            </a:r>
            <a:r>
              <a:rPr lang="en-US" altLang="zh-CN" sz="2400" b="1" dirty="0" smtClean="0">
                <a:latin typeface="宋体" pitchFamily="2" charset="-122"/>
                <a:ea typeface="宋体" pitchFamily="2" charset="-122"/>
                <a:cs typeface="Times New Roman" panose="02020603050405020304" pitchFamily="18" charset="0"/>
              </a:rPr>
              <a:t>1</a:t>
            </a:r>
            <a:r>
              <a:rPr lang="zh-CN" altLang="en-US" sz="2400" b="1" dirty="0" smtClean="0">
                <a:latin typeface="宋体" pitchFamily="2" charset="-122"/>
                <a:ea typeface="宋体" pitchFamily="2" charset="-122"/>
                <a:cs typeface="Times New Roman" panose="02020603050405020304" pitchFamily="18" charset="0"/>
              </a:rPr>
              <a:t>）</a:t>
            </a:r>
            <a:r>
              <a:rPr lang="en-US" altLang="zh-CN" sz="2400" b="1" dirty="0" smtClean="0">
                <a:latin typeface="宋体" pitchFamily="2" charset="-122"/>
                <a:ea typeface="宋体" pitchFamily="2" charset="-122"/>
                <a:cs typeface="Times New Roman" panose="02020603050405020304" pitchFamily="18" charset="0"/>
              </a:rPr>
              <a:t>“</a:t>
            </a:r>
            <a:r>
              <a:rPr lang="zh-CN" altLang="en-US" sz="2400" b="1" dirty="0">
                <a:latin typeface="宋体" pitchFamily="2" charset="-122"/>
                <a:ea typeface="宋体" pitchFamily="2" charset="-122"/>
                <a:cs typeface="Times New Roman" panose="02020603050405020304" pitchFamily="18" charset="0"/>
              </a:rPr>
              <a:t>大多数观众”的表现体现了社会主义道德的哪些</a:t>
            </a:r>
            <a:r>
              <a:rPr lang="zh-CN" altLang="en-US" sz="2400" b="1" dirty="0" smtClean="0">
                <a:latin typeface="宋体" pitchFamily="2" charset="-122"/>
                <a:ea typeface="宋体" pitchFamily="2" charset="-122"/>
                <a:cs typeface="Times New Roman" panose="02020603050405020304" pitchFamily="18" charset="0"/>
              </a:rPr>
              <a:t>要求？（</a:t>
            </a:r>
            <a:r>
              <a:rPr lang="en-US" altLang="zh-CN" sz="2400" b="1" dirty="0" smtClean="0">
                <a:latin typeface="宋体" pitchFamily="2" charset="-122"/>
                <a:ea typeface="宋体" pitchFamily="2" charset="-122"/>
                <a:cs typeface="Times New Roman" panose="02020603050405020304" pitchFamily="18" charset="0"/>
              </a:rPr>
              <a:t>6</a:t>
            </a:r>
            <a:r>
              <a:rPr lang="zh-CN" altLang="en-US" sz="2400" b="1" dirty="0" smtClean="0">
                <a:latin typeface="宋体" pitchFamily="2" charset="-122"/>
                <a:ea typeface="宋体" pitchFamily="2" charset="-122"/>
                <a:cs typeface="Times New Roman" panose="02020603050405020304" pitchFamily="18" charset="0"/>
              </a:rPr>
              <a:t>分）</a:t>
            </a:r>
            <a:endParaRPr lang="en-US" altLang="zh-CN" sz="2400" b="1" dirty="0" smtClean="0">
              <a:latin typeface="宋体" pitchFamily="2" charset="-122"/>
              <a:ea typeface="宋体" pitchFamily="2" charset="-122"/>
              <a:cs typeface="Times New Roman" panose="02020603050405020304" pitchFamily="18" charset="0"/>
            </a:endParaRPr>
          </a:p>
        </p:txBody>
      </p:sp>
    </p:spTree>
    <p:extLst>
      <p:ext uri="{BB962C8B-B14F-4D97-AF65-F5344CB8AC3E}">
        <p14:creationId xmlns:p14="http://schemas.microsoft.com/office/powerpoint/2010/main" xmlns="" val="2033127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0" name="矩形 19"/>
          <p:cNvSpPr/>
          <p:nvPr/>
        </p:nvSpPr>
        <p:spPr>
          <a:xfrm>
            <a:off x="2006511" y="3751792"/>
            <a:ext cx="7669386" cy="1200329"/>
          </a:xfrm>
          <a:prstGeom prst="rect">
            <a:avLst/>
          </a:prstGeom>
        </p:spPr>
        <p:txBody>
          <a:bodyPr wrap="square">
            <a:spAutoFit/>
          </a:bodyPr>
          <a:lstStyle/>
          <a:p>
            <a:pPr>
              <a:lnSpc>
                <a:spcPct val="150000"/>
              </a:lnSpc>
            </a:pP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学习</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、了解</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历史；传唱</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经典</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歌曲；继承</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优良</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传统；加强</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法治</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建设；加强</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思想道德建设。</a:t>
            </a:r>
          </a:p>
        </p:txBody>
      </p:sp>
      <p:sp>
        <p:nvSpPr>
          <p:cNvPr id="10" name="文本框 99"/>
          <p:cNvSpPr txBox="1">
            <a:spLocks noChangeArrowheads="1"/>
          </p:cNvSpPr>
          <p:nvPr/>
        </p:nvSpPr>
        <p:spPr bwMode="auto">
          <a:xfrm>
            <a:off x="2006510" y="2161171"/>
            <a:ext cx="7669386"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宋体" pitchFamily="2" charset="-122"/>
                <a:ea typeface="宋体" pitchFamily="2" charset="-122"/>
                <a:cs typeface="Times New Roman" panose="02020603050405020304" pitchFamily="18" charset="0"/>
              </a:rPr>
              <a:t>（</a:t>
            </a:r>
            <a:r>
              <a:rPr lang="en-US" altLang="zh-CN" sz="2400" b="1" dirty="0" smtClean="0">
                <a:latin typeface="宋体" pitchFamily="2" charset="-122"/>
                <a:ea typeface="宋体" pitchFamily="2" charset="-122"/>
                <a:cs typeface="Times New Roman" panose="02020603050405020304" pitchFamily="18" charset="0"/>
              </a:rPr>
              <a:t>2</a:t>
            </a:r>
            <a:r>
              <a:rPr lang="zh-CN" altLang="en-US" sz="2400" b="1" dirty="0" smtClean="0">
                <a:latin typeface="宋体" pitchFamily="2" charset="-122"/>
                <a:ea typeface="宋体" pitchFamily="2" charset="-122"/>
                <a:cs typeface="Times New Roman" panose="02020603050405020304" pitchFamily="18" charset="0"/>
              </a:rPr>
              <a:t>）据</a:t>
            </a:r>
            <a:r>
              <a:rPr lang="zh-CN" altLang="en-US" sz="2400" b="1" dirty="0">
                <a:latin typeface="宋体" pitchFamily="2" charset="-122"/>
                <a:ea typeface="宋体" pitchFamily="2" charset="-122"/>
                <a:cs typeface="Times New Roman" panose="02020603050405020304" pitchFamily="18" charset="0"/>
              </a:rPr>
              <a:t>以上材料及</a:t>
            </a:r>
            <a:r>
              <a:rPr lang="zh-CN" altLang="en-US" sz="2400" b="1" dirty="0" smtClean="0">
                <a:latin typeface="宋体" pitchFamily="2" charset="-122"/>
                <a:ea typeface="宋体" pitchFamily="2" charset="-122"/>
                <a:cs typeface="Times New Roman" panose="02020603050405020304" pitchFamily="18" charset="0"/>
              </a:rPr>
              <a:t>问题，归纳</a:t>
            </a:r>
            <a:r>
              <a:rPr lang="zh-CN" altLang="en-US" sz="2400" b="1" dirty="0">
                <a:latin typeface="宋体" pitchFamily="2" charset="-122"/>
                <a:ea typeface="宋体" pitchFamily="2" charset="-122"/>
                <a:cs typeface="Times New Roman" panose="02020603050405020304" pitchFamily="18" charset="0"/>
              </a:rPr>
              <a:t>当代培育民族精神的途径</a:t>
            </a:r>
            <a:r>
              <a:rPr lang="zh-CN" altLang="en-US" sz="2400" b="1" dirty="0" smtClean="0">
                <a:latin typeface="宋体" pitchFamily="2" charset="-122"/>
                <a:ea typeface="宋体" pitchFamily="2" charset="-122"/>
                <a:cs typeface="Times New Roman" panose="02020603050405020304" pitchFamily="18" charset="0"/>
              </a:rPr>
              <a:t>。（</a:t>
            </a:r>
            <a:r>
              <a:rPr lang="en-US" altLang="zh-CN" sz="2400" b="1" dirty="0" smtClean="0">
                <a:latin typeface="宋体" pitchFamily="2" charset="-122"/>
                <a:ea typeface="宋体" pitchFamily="2" charset="-122"/>
                <a:cs typeface="Times New Roman" panose="02020603050405020304" pitchFamily="18" charset="0"/>
              </a:rPr>
              <a:t>3</a:t>
            </a:r>
            <a:r>
              <a:rPr lang="zh-CN" altLang="en-US" sz="2400" b="1" dirty="0" smtClean="0">
                <a:latin typeface="宋体" pitchFamily="2" charset="-122"/>
                <a:ea typeface="宋体" pitchFamily="2" charset="-122"/>
                <a:cs typeface="Times New Roman" panose="02020603050405020304" pitchFamily="18" charset="0"/>
              </a:rPr>
              <a:t>分）</a:t>
            </a:r>
            <a:endParaRPr lang="en-US" altLang="zh-CN" sz="2400" b="1" dirty="0" smtClean="0">
              <a:latin typeface="宋体" pitchFamily="2" charset="-122"/>
              <a:ea typeface="宋体" pitchFamily="2" charset="-122"/>
              <a:cs typeface="Times New Roman" panose="02020603050405020304" pitchFamily="18" charset="0"/>
            </a:endParaRPr>
          </a:p>
        </p:txBody>
      </p:sp>
    </p:spTree>
    <p:extLst>
      <p:ext uri="{BB962C8B-B14F-4D97-AF65-F5344CB8AC3E}">
        <p14:creationId xmlns:p14="http://schemas.microsoft.com/office/powerpoint/2010/main" xmlns="" val="2892773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24782" y="1282722"/>
            <a:ext cx="5686447" cy="627895"/>
            <a:chOff x="1034884" y="629878"/>
            <a:chExt cx="4916435" cy="627895"/>
          </a:xfrm>
        </p:grpSpPr>
        <p:sp>
          <p:nvSpPr>
            <p:cNvPr id="7" name="圆角矩形 6"/>
            <p:cNvSpPr/>
            <p:nvPr>
              <p:custDataLst>
                <p:tags r:id="rId1"/>
              </p:custDataLst>
            </p:nvPr>
          </p:nvSpPr>
          <p:spPr>
            <a:xfrm flipH="1">
              <a:off x="2547181" y="664168"/>
              <a:ext cx="3404138"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法治中国</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932938" y="1910617"/>
            <a:ext cx="9582662"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3.(</a:t>
            </a:r>
            <a:r>
              <a:rPr lang="en-US" altLang="zh-CN" sz="2400" b="1" dirty="0">
                <a:latin typeface="宋体" panose="02010600030101010101" pitchFamily="2" charset="-122"/>
                <a:ea typeface="宋体" panose="02010600030101010101" pitchFamily="2" charset="-122"/>
              </a:rPr>
              <a:t>2021•</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7</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下表内容摘自十三届全国人大四次会议批准的不同国家机关的工作报告。    </a:t>
            </a:r>
            <a:endParaRPr lang="en-US" altLang="zh-CN" sz="2400" b="1" dirty="0" smtClean="0">
              <a:latin typeface="宋体" panose="02010600030101010101" pitchFamily="2" charset="-122"/>
              <a:ea typeface="宋体" panose="02010600030101010101" pitchFamily="2" charset="-122"/>
            </a:endParaRPr>
          </a:p>
        </p:txBody>
      </p:sp>
      <p:graphicFrame>
        <p:nvGraphicFramePr>
          <p:cNvPr id="2" name="表格 1"/>
          <p:cNvGraphicFramePr>
            <a:graphicFrameLocks noGrp="1"/>
          </p:cNvGraphicFramePr>
          <p:nvPr>
            <p:extLst>
              <p:ext uri="{D42A27DB-BD31-4B8C-83A1-F6EECF244321}">
                <p14:modId xmlns:p14="http://schemas.microsoft.com/office/powerpoint/2010/main" xmlns="" val="1927392153"/>
              </p:ext>
            </p:extLst>
          </p:nvPr>
        </p:nvGraphicFramePr>
        <p:xfrm>
          <a:off x="1088900" y="3110946"/>
          <a:ext cx="9058708" cy="3291840"/>
        </p:xfrm>
        <a:graphic>
          <a:graphicData uri="http://schemas.openxmlformats.org/drawingml/2006/table">
            <a:tbl>
              <a:tblPr firstRow="1" firstCol="1" bandRow="1"/>
              <a:tblGrid>
                <a:gridCol w="873917"/>
                <a:gridCol w="8184791"/>
              </a:tblGrid>
              <a:tr h="546654">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序号</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内 容</a:t>
                      </a: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0">
                <a:tc>
                  <a:txBody>
                    <a:bodyPr/>
                    <a:lstStyle/>
                    <a:p>
                      <a:pPr algn="ctr">
                        <a:lnSpc>
                          <a:spcPct val="150000"/>
                        </a:lnSpc>
                        <a:spcAft>
                          <a:spcPts val="0"/>
                        </a:spcAft>
                      </a:pPr>
                      <a:r>
                        <a:rPr lang="en-US" sz="2400" dirty="0">
                          <a:solidFill>
                            <a:srgbClr val="000000"/>
                          </a:solidFill>
                          <a:effectLst/>
                          <a:latin typeface="楷体" pitchFamily="49" charset="-122"/>
                          <a:ea typeface="楷体" pitchFamily="49" charset="-122"/>
                          <a:cs typeface="Times New Roman"/>
                        </a:rPr>
                        <a:t> ①</a:t>
                      </a:r>
                      <a:endParaRPr lang="zh-CN" sz="2400" dirty="0">
                        <a:solidFill>
                          <a:srgbClr val="000000"/>
                        </a:solidFill>
                        <a:effectLst/>
                        <a:latin typeface="楷体" pitchFamily="49" charset="-122"/>
                        <a:ea typeface="楷体" pitchFamily="49" charset="-122"/>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50000"/>
                        </a:lnSpc>
                        <a:spcAft>
                          <a:spcPts val="0"/>
                        </a:spcAft>
                      </a:pPr>
                      <a:r>
                        <a:rPr lang="zh-CN" sz="2400" dirty="0">
                          <a:solidFill>
                            <a:srgbClr val="000000"/>
                          </a:solidFill>
                          <a:effectLst/>
                          <a:latin typeface="楷体" pitchFamily="49" charset="-122"/>
                          <a:ea typeface="楷体" pitchFamily="49" charset="-122"/>
                          <a:cs typeface="Times New Roman"/>
                        </a:rPr>
                        <a:t>扫黑除恶专项斗争</a:t>
                      </a:r>
                      <a:r>
                        <a:rPr lang="zh-CN" sz="2400" dirty="0" smtClean="0">
                          <a:solidFill>
                            <a:srgbClr val="000000"/>
                          </a:solidFill>
                          <a:effectLst/>
                          <a:latin typeface="楷体" pitchFamily="49" charset="-122"/>
                          <a:ea typeface="楷体" pitchFamily="49" charset="-122"/>
                          <a:cs typeface="Times New Roman"/>
                        </a:rPr>
                        <a:t>以来</a:t>
                      </a:r>
                      <a:r>
                        <a:rPr lang="en-US" sz="2400" dirty="0" smtClean="0">
                          <a:solidFill>
                            <a:srgbClr val="000000"/>
                          </a:solidFill>
                          <a:effectLst/>
                          <a:latin typeface="楷体" pitchFamily="49" charset="-122"/>
                          <a:ea typeface="楷体" pitchFamily="49" charset="-122"/>
                          <a:cs typeface="Times New Roman"/>
                        </a:rPr>
                        <a:t>，</a:t>
                      </a:r>
                      <a:r>
                        <a:rPr lang="zh-CN" sz="2400" dirty="0" smtClean="0">
                          <a:solidFill>
                            <a:srgbClr val="000000"/>
                          </a:solidFill>
                          <a:effectLst/>
                          <a:latin typeface="楷体" pitchFamily="49" charset="-122"/>
                          <a:ea typeface="楷体" pitchFamily="49" charset="-122"/>
                          <a:cs typeface="Times New Roman"/>
                        </a:rPr>
                        <a:t>审结</a:t>
                      </a:r>
                      <a:r>
                        <a:rPr lang="zh-CN" sz="2400" dirty="0">
                          <a:solidFill>
                            <a:srgbClr val="000000"/>
                          </a:solidFill>
                          <a:effectLst/>
                          <a:latin typeface="楷体" pitchFamily="49" charset="-122"/>
                          <a:ea typeface="楷体" pitchFamily="49" charset="-122"/>
                          <a:cs typeface="Times New Roman"/>
                        </a:rPr>
                        <a:t>涉黑涉恶犯罪案件</a:t>
                      </a:r>
                      <a:r>
                        <a:rPr lang="en-US" sz="2400" dirty="0">
                          <a:solidFill>
                            <a:srgbClr val="000000"/>
                          </a:solidFill>
                          <a:effectLst/>
                          <a:latin typeface="楷体" pitchFamily="49" charset="-122"/>
                          <a:ea typeface="楷体" pitchFamily="49" charset="-122"/>
                          <a:cs typeface="Times New Roman"/>
                        </a:rPr>
                        <a:t>33 053</a:t>
                      </a:r>
                      <a:r>
                        <a:rPr lang="zh-CN" sz="2400" dirty="0">
                          <a:solidFill>
                            <a:srgbClr val="000000"/>
                          </a:solidFill>
                          <a:effectLst/>
                          <a:latin typeface="楷体" pitchFamily="49" charset="-122"/>
                          <a:ea typeface="楷体" pitchFamily="49" charset="-122"/>
                          <a:cs typeface="Times New Roman"/>
                        </a:rPr>
                        <a:t>件</a:t>
                      </a:r>
                      <a:r>
                        <a:rPr lang="en-US" sz="2400" dirty="0">
                          <a:solidFill>
                            <a:srgbClr val="000000"/>
                          </a:solidFill>
                          <a:effectLst/>
                          <a:latin typeface="楷体" pitchFamily="49" charset="-122"/>
                          <a:ea typeface="楷体" pitchFamily="49" charset="-122"/>
                          <a:cs typeface="Times New Roman"/>
                        </a:rPr>
                        <a:t>226 495</a:t>
                      </a:r>
                      <a:r>
                        <a:rPr lang="zh-CN" sz="2400" dirty="0">
                          <a:solidFill>
                            <a:srgbClr val="000000"/>
                          </a:solidFill>
                          <a:effectLst/>
                          <a:latin typeface="楷体" pitchFamily="49" charset="-122"/>
                          <a:ea typeface="楷体" pitchFamily="49" charset="-122"/>
                          <a:cs typeface="Times New Roman"/>
                        </a:rPr>
                        <a:t>人</a:t>
                      </a: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0">
                <a:tc>
                  <a:txBody>
                    <a:bodyPr/>
                    <a:lstStyle/>
                    <a:p>
                      <a:pPr algn="ctr">
                        <a:lnSpc>
                          <a:spcPct val="150000"/>
                        </a:lnSpc>
                        <a:spcAft>
                          <a:spcPts val="0"/>
                        </a:spcAft>
                      </a:pPr>
                      <a:r>
                        <a:rPr lang="en-US" sz="2400" dirty="0">
                          <a:solidFill>
                            <a:srgbClr val="000000"/>
                          </a:solidFill>
                          <a:effectLst/>
                          <a:latin typeface="楷体" pitchFamily="49" charset="-122"/>
                          <a:ea typeface="楷体" pitchFamily="49" charset="-122"/>
                          <a:cs typeface="Times New Roman"/>
                        </a:rPr>
                        <a:t> ②</a:t>
                      </a:r>
                      <a:endParaRPr lang="zh-CN" sz="2400" dirty="0">
                        <a:solidFill>
                          <a:srgbClr val="000000"/>
                        </a:solidFill>
                        <a:effectLst/>
                        <a:latin typeface="楷体" pitchFamily="49" charset="-122"/>
                        <a:ea typeface="楷体" pitchFamily="49" charset="-122"/>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50000"/>
                        </a:lnSpc>
                        <a:spcAft>
                          <a:spcPts val="0"/>
                        </a:spcAft>
                      </a:pPr>
                      <a:r>
                        <a:rPr lang="zh-CN" sz="2400" dirty="0">
                          <a:solidFill>
                            <a:srgbClr val="000000"/>
                          </a:solidFill>
                          <a:effectLst/>
                          <a:latin typeface="楷体" pitchFamily="49" charset="-122"/>
                          <a:ea typeface="楷体" pitchFamily="49" charset="-122"/>
                          <a:cs typeface="Times New Roman"/>
                        </a:rPr>
                        <a:t>批准逮捕各类犯罪嫌疑人</a:t>
                      </a:r>
                      <a:r>
                        <a:rPr lang="en-US" sz="2400" dirty="0">
                          <a:solidFill>
                            <a:srgbClr val="000000"/>
                          </a:solidFill>
                          <a:effectLst/>
                          <a:latin typeface="楷体" pitchFamily="49" charset="-122"/>
                          <a:ea typeface="楷体" pitchFamily="49" charset="-122"/>
                          <a:cs typeface="Times New Roman"/>
                        </a:rPr>
                        <a:t>770 561</a:t>
                      </a:r>
                      <a:r>
                        <a:rPr lang="zh-CN" sz="2400" dirty="0">
                          <a:solidFill>
                            <a:srgbClr val="000000"/>
                          </a:solidFill>
                          <a:effectLst/>
                          <a:latin typeface="楷体" pitchFamily="49" charset="-122"/>
                          <a:ea typeface="楷体" pitchFamily="49" charset="-122"/>
                          <a:cs typeface="Times New Roman"/>
                        </a:rPr>
                        <a:t>人、提起公诉</a:t>
                      </a:r>
                      <a:r>
                        <a:rPr lang="en-US" sz="2400" dirty="0">
                          <a:solidFill>
                            <a:srgbClr val="000000"/>
                          </a:solidFill>
                          <a:effectLst/>
                          <a:latin typeface="楷体" pitchFamily="49" charset="-122"/>
                          <a:ea typeface="楷体" pitchFamily="49" charset="-122"/>
                          <a:cs typeface="Times New Roman"/>
                        </a:rPr>
                        <a:t>1 572 971</a:t>
                      </a:r>
                      <a:r>
                        <a:rPr lang="zh-CN" sz="2400" dirty="0">
                          <a:solidFill>
                            <a:srgbClr val="000000"/>
                          </a:solidFill>
                          <a:effectLst/>
                          <a:latin typeface="楷体" pitchFamily="49" charset="-122"/>
                          <a:ea typeface="楷体" pitchFamily="49" charset="-122"/>
                          <a:cs typeface="Times New Roman"/>
                        </a:rPr>
                        <a:t>人</a:t>
                      </a: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0">
                <a:tc>
                  <a:txBody>
                    <a:bodyPr/>
                    <a:lstStyle/>
                    <a:p>
                      <a:pPr algn="ctr">
                        <a:lnSpc>
                          <a:spcPct val="150000"/>
                        </a:lnSpc>
                        <a:spcAft>
                          <a:spcPts val="0"/>
                        </a:spcAft>
                      </a:pPr>
                      <a:r>
                        <a:rPr lang="en-US" sz="2400" dirty="0">
                          <a:solidFill>
                            <a:srgbClr val="000000"/>
                          </a:solidFill>
                          <a:effectLst/>
                          <a:latin typeface="楷体" pitchFamily="49" charset="-122"/>
                          <a:ea typeface="楷体" pitchFamily="49" charset="-122"/>
                          <a:cs typeface="Times New Roman"/>
                        </a:rPr>
                        <a:t> ③</a:t>
                      </a:r>
                      <a:endParaRPr lang="zh-CN" sz="2400" dirty="0">
                        <a:solidFill>
                          <a:srgbClr val="000000"/>
                        </a:solidFill>
                        <a:effectLst/>
                        <a:latin typeface="楷体" pitchFamily="49" charset="-122"/>
                        <a:ea typeface="楷体" pitchFamily="49" charset="-122"/>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50000"/>
                        </a:lnSpc>
                        <a:spcAft>
                          <a:spcPts val="0"/>
                        </a:spcAft>
                      </a:pPr>
                      <a:r>
                        <a:rPr lang="zh-CN" sz="2400" dirty="0">
                          <a:solidFill>
                            <a:srgbClr val="000000"/>
                          </a:solidFill>
                          <a:effectLst/>
                          <a:latin typeface="楷体" pitchFamily="49" charset="-122"/>
                          <a:ea typeface="楷体" pitchFamily="49" charset="-122"/>
                          <a:cs typeface="Times New Roman"/>
                        </a:rPr>
                        <a:t>强化社会治安</a:t>
                      </a:r>
                      <a:r>
                        <a:rPr lang="zh-CN" sz="2400" dirty="0" smtClean="0">
                          <a:solidFill>
                            <a:srgbClr val="000000"/>
                          </a:solidFill>
                          <a:effectLst/>
                          <a:latin typeface="楷体" pitchFamily="49" charset="-122"/>
                          <a:ea typeface="楷体" pitchFamily="49" charset="-122"/>
                          <a:cs typeface="Times New Roman"/>
                        </a:rPr>
                        <a:t>综合治理</a:t>
                      </a:r>
                      <a:r>
                        <a:rPr lang="en-US" sz="2400" dirty="0" smtClean="0">
                          <a:solidFill>
                            <a:srgbClr val="000000"/>
                          </a:solidFill>
                          <a:effectLst/>
                          <a:latin typeface="楷体" pitchFamily="49" charset="-122"/>
                          <a:ea typeface="楷体" pitchFamily="49" charset="-122"/>
                          <a:cs typeface="Times New Roman"/>
                        </a:rPr>
                        <a:t>，</a:t>
                      </a:r>
                      <a:r>
                        <a:rPr lang="zh-CN" sz="2400" dirty="0" smtClean="0">
                          <a:solidFill>
                            <a:srgbClr val="000000"/>
                          </a:solidFill>
                          <a:effectLst/>
                          <a:latin typeface="楷体" pitchFamily="49" charset="-122"/>
                          <a:ea typeface="楷体" pitchFamily="49" charset="-122"/>
                          <a:cs typeface="Times New Roman"/>
                        </a:rPr>
                        <a:t>平安</a:t>
                      </a:r>
                      <a:r>
                        <a:rPr lang="zh-CN" sz="2400" dirty="0">
                          <a:solidFill>
                            <a:srgbClr val="000000"/>
                          </a:solidFill>
                          <a:effectLst/>
                          <a:latin typeface="楷体" pitchFamily="49" charset="-122"/>
                          <a:ea typeface="楷体" pitchFamily="49" charset="-122"/>
                          <a:cs typeface="Times New Roman"/>
                        </a:rPr>
                        <a:t>中国建设取得新成效</a:t>
                      </a: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0">
                <a:tc>
                  <a:txBody>
                    <a:bodyPr/>
                    <a:lstStyle/>
                    <a:p>
                      <a:pPr algn="ctr">
                        <a:lnSpc>
                          <a:spcPct val="150000"/>
                        </a:lnSpc>
                        <a:spcAft>
                          <a:spcPts val="0"/>
                        </a:spcAft>
                      </a:pPr>
                      <a:r>
                        <a:rPr lang="en-US" sz="2400" dirty="0">
                          <a:solidFill>
                            <a:srgbClr val="000000"/>
                          </a:solidFill>
                          <a:effectLst/>
                          <a:latin typeface="楷体" pitchFamily="49" charset="-122"/>
                          <a:ea typeface="楷体" pitchFamily="49" charset="-122"/>
                          <a:cs typeface="Times New Roman"/>
                        </a:rPr>
                        <a:t> ④</a:t>
                      </a:r>
                      <a:endParaRPr lang="zh-CN" sz="2400" dirty="0">
                        <a:solidFill>
                          <a:srgbClr val="000000"/>
                        </a:solidFill>
                        <a:effectLst/>
                        <a:latin typeface="楷体" pitchFamily="49" charset="-122"/>
                        <a:ea typeface="楷体" pitchFamily="49" charset="-122"/>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50000"/>
                        </a:lnSpc>
                        <a:spcAft>
                          <a:spcPts val="0"/>
                        </a:spcAft>
                      </a:pPr>
                      <a:r>
                        <a:rPr lang="zh-CN" sz="2400" dirty="0">
                          <a:solidFill>
                            <a:srgbClr val="000000"/>
                          </a:solidFill>
                          <a:effectLst/>
                          <a:latin typeface="楷体" pitchFamily="49" charset="-122"/>
                          <a:ea typeface="楷体" pitchFamily="49" charset="-122"/>
                          <a:cs typeface="Times New Roman"/>
                        </a:rPr>
                        <a:t>抓紧社会建设和社会治理领域立法</a:t>
                      </a: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xmlns="" val="27003551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2011869" y="2177657"/>
            <a:ext cx="8180346" cy="3046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200000"/>
              </a:lnSpc>
            </a:pPr>
            <a:r>
              <a:rPr lang="zh-CN" altLang="en-US" sz="2400" b="1" dirty="0">
                <a:latin typeface="宋体" panose="02010600030101010101" pitchFamily="2" charset="-122"/>
                <a:ea typeface="宋体" panose="02010600030101010101" pitchFamily="2" charset="-122"/>
              </a:rPr>
              <a:t>综合理解上表</a:t>
            </a:r>
            <a:r>
              <a:rPr lang="zh-CN" altLang="en-US" sz="2400" b="1" dirty="0" smtClean="0">
                <a:latin typeface="宋体" panose="02010600030101010101" pitchFamily="2" charset="-122"/>
                <a:ea typeface="宋体" panose="02010600030101010101" pitchFamily="2" charset="-122"/>
              </a:rPr>
              <a:t>内容，可知</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a:t>
            </a:r>
          </a:p>
          <a:p>
            <a:pPr>
              <a:lnSpc>
                <a:spcPct val="200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对权力的监督得到加强　②法治保障人民</a:t>
            </a:r>
            <a:r>
              <a:rPr lang="zh-CN" altLang="en-US" sz="2400" b="1" dirty="0" smtClean="0">
                <a:latin typeface="宋体" panose="02010600030101010101" pitchFamily="2" charset="-122"/>
                <a:ea typeface="宋体" panose="02010600030101010101" pitchFamily="2" charset="-122"/>
              </a:rPr>
              <a:t>安居乐业  ③</a:t>
            </a:r>
            <a:r>
              <a:rPr lang="zh-CN" altLang="en-US" sz="2400" b="1" dirty="0">
                <a:latin typeface="宋体" panose="02010600030101010101" pitchFamily="2" charset="-122"/>
                <a:ea typeface="宋体" panose="02010600030101010101" pitchFamily="2" charset="-122"/>
              </a:rPr>
              <a:t>法治中国建设全面推进　④公民享有广泛民主权利</a:t>
            </a:r>
          </a:p>
          <a:p>
            <a:pPr>
              <a:lnSpc>
                <a:spcPct val="200000"/>
              </a:lnSpc>
            </a:pPr>
            <a:r>
              <a:rPr lang="en-US" altLang="zh-CN" sz="2400" b="1" dirty="0">
                <a:latin typeface="宋体" panose="02010600030101010101" pitchFamily="2" charset="-122"/>
                <a:ea typeface="宋体" panose="02010600030101010101" pitchFamily="2" charset="-122"/>
              </a:rPr>
              <a:t>A.①②</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B.①④</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C.②③</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D.③④</a:t>
            </a: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5781502" y="2384398"/>
            <a:ext cx="688040" cy="523220"/>
          </a:xfrm>
          <a:prstGeom prst="rect">
            <a:avLst/>
          </a:prstGeom>
        </p:spPr>
        <p:txBody>
          <a:bodyPr wrap="square">
            <a:spAutoFit/>
          </a:bodyPr>
          <a:lstStyle/>
          <a:p>
            <a:r>
              <a:rPr lang="en-US" altLang="zh-CN" sz="2800" b="1" dirty="0" smtClean="0">
                <a:solidFill>
                  <a:srgbClr val="FF0000"/>
                </a:solidFill>
              </a:rPr>
              <a:t>C</a:t>
            </a:r>
            <a:endParaRPr lang="zh-CN" altLang="en-US" sz="2800" b="1" dirty="0">
              <a:solidFill>
                <a:srgbClr val="FF0000"/>
              </a:solidFill>
            </a:endParaRPr>
          </a:p>
        </p:txBody>
      </p:sp>
    </p:spTree>
    <p:extLst>
      <p:ext uri="{BB962C8B-B14F-4D97-AF65-F5344CB8AC3E}">
        <p14:creationId xmlns:p14="http://schemas.microsoft.com/office/powerpoint/2010/main" xmlns="" val="2275044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283503" y="1373431"/>
            <a:ext cx="9712713"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4.(</a:t>
            </a:r>
            <a:r>
              <a:rPr lang="en-US" altLang="zh-CN" sz="2400" b="1" dirty="0">
                <a:latin typeface="宋体" panose="02010600030101010101" pitchFamily="2" charset="-122"/>
                <a:ea typeface="宋体" panose="02010600030101010101" pitchFamily="2" charset="-122"/>
              </a:rPr>
              <a:t>2020•</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6</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重大行政决策程序暂行条例</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第七条的规定符合 </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2429299" y="1973595"/>
            <a:ext cx="688040" cy="523220"/>
          </a:xfrm>
          <a:prstGeom prst="rect">
            <a:avLst/>
          </a:prstGeom>
        </p:spPr>
        <p:txBody>
          <a:bodyPr wrap="square">
            <a:spAutoFit/>
          </a:bodyPr>
          <a:lstStyle/>
          <a:p>
            <a:r>
              <a:rPr lang="en-US" altLang="zh-CN" sz="2800" b="1" dirty="0" smtClean="0">
                <a:solidFill>
                  <a:srgbClr val="FF0000"/>
                </a:solidFill>
              </a:rPr>
              <a:t>C</a:t>
            </a:r>
            <a:endParaRPr lang="zh-CN" altLang="en-US" sz="2800" b="1" dirty="0">
              <a:solidFill>
                <a:srgbClr val="FF0000"/>
              </a:solidFill>
            </a:endParaRPr>
          </a:p>
        </p:txBody>
      </p:sp>
      <p:pic>
        <p:nvPicPr>
          <p:cNvPr id="9" name="法律连线.eps" descr="id:2147501553;FounderCES"/>
          <p:cNvPicPr/>
          <p:nvPr/>
        </p:nvPicPr>
        <p:blipFill>
          <a:blip r:embed="rId5"/>
          <a:stretch>
            <a:fillRect/>
          </a:stretch>
        </p:blipFill>
        <p:spPr>
          <a:xfrm>
            <a:off x="1123852" y="2486723"/>
            <a:ext cx="1295963" cy="468350"/>
          </a:xfrm>
          <a:prstGeom prst="rect">
            <a:avLst/>
          </a:prstGeom>
        </p:spPr>
      </p:pic>
      <p:sp>
        <p:nvSpPr>
          <p:cNvPr id="10" name="文本框 99"/>
          <p:cNvSpPr txBox="1">
            <a:spLocks noChangeArrowheads="1"/>
          </p:cNvSpPr>
          <p:nvPr/>
        </p:nvSpPr>
        <p:spPr bwMode="auto">
          <a:xfrm>
            <a:off x="1123852" y="2955073"/>
            <a:ext cx="10032016"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宋体" panose="02010600030101010101" pitchFamily="2" charset="-122"/>
                <a:ea typeface="宋体" panose="02010600030101010101" pitchFamily="2" charset="-122"/>
              </a:rPr>
              <a:t>   </a:t>
            </a:r>
            <a:r>
              <a:rPr lang="zh-CN" altLang="en-US" sz="2400" b="1" dirty="0" smtClean="0">
                <a:latin typeface="楷体" pitchFamily="49" charset="-122"/>
                <a:ea typeface="楷体" pitchFamily="49" charset="-122"/>
              </a:rPr>
              <a:t>第七</a:t>
            </a:r>
            <a:r>
              <a:rPr lang="zh-CN" altLang="en-US" sz="2400" b="1" dirty="0">
                <a:latin typeface="楷体" pitchFamily="49" charset="-122"/>
                <a:ea typeface="楷体" pitchFamily="49" charset="-122"/>
              </a:rPr>
              <a:t>条 作出重大行政决策应当遵循依法决策</a:t>
            </a:r>
            <a:r>
              <a:rPr lang="zh-CN" altLang="en-US" sz="2400" b="1" dirty="0" smtClean="0">
                <a:latin typeface="楷体" pitchFamily="49" charset="-122"/>
                <a:ea typeface="楷体" pitchFamily="49" charset="-122"/>
              </a:rPr>
              <a:t>原则，严格</a:t>
            </a:r>
            <a:r>
              <a:rPr lang="zh-CN" altLang="en-US" sz="2400" b="1" dirty="0">
                <a:latin typeface="楷体" pitchFamily="49" charset="-122"/>
                <a:ea typeface="楷体" pitchFamily="49" charset="-122"/>
              </a:rPr>
              <a:t>遵守法定</a:t>
            </a:r>
            <a:r>
              <a:rPr lang="zh-CN" altLang="en-US" sz="2400" b="1" dirty="0" smtClean="0">
                <a:latin typeface="楷体" pitchFamily="49" charset="-122"/>
                <a:ea typeface="楷体" pitchFamily="49" charset="-122"/>
              </a:rPr>
              <a:t>权限，依法</a:t>
            </a:r>
            <a:r>
              <a:rPr lang="zh-CN" altLang="en-US" sz="2400" b="1" dirty="0">
                <a:latin typeface="楷体" pitchFamily="49" charset="-122"/>
                <a:ea typeface="楷体" pitchFamily="49" charset="-122"/>
              </a:rPr>
              <a:t>履行法定</a:t>
            </a:r>
            <a:r>
              <a:rPr lang="zh-CN" altLang="en-US" sz="2400" b="1" dirty="0" smtClean="0">
                <a:latin typeface="楷体" pitchFamily="49" charset="-122"/>
                <a:ea typeface="楷体" pitchFamily="49" charset="-122"/>
              </a:rPr>
              <a:t>程序，保证</a:t>
            </a:r>
            <a:r>
              <a:rPr lang="zh-CN" altLang="en-US" sz="2400" b="1" dirty="0">
                <a:latin typeface="楷体" pitchFamily="49" charset="-122"/>
                <a:ea typeface="楷体" pitchFamily="49" charset="-122"/>
              </a:rPr>
              <a:t>决策内容符合法律、法规和规章等规定。</a:t>
            </a:r>
          </a:p>
          <a:p>
            <a:pPr>
              <a:lnSpc>
                <a:spcPct val="150000"/>
              </a:lnSpc>
            </a:pPr>
            <a:r>
              <a:rPr lang="en-US" altLang="zh-CN" sz="2400" b="1" dirty="0" smtClean="0">
                <a:latin typeface="楷体" pitchFamily="49" charset="-122"/>
                <a:ea typeface="楷体" pitchFamily="49" charset="-122"/>
              </a:rPr>
              <a:t>                 ——</a:t>
            </a:r>
            <a:r>
              <a:rPr lang="zh-CN" altLang="en-US" sz="2400" b="1" dirty="0">
                <a:latin typeface="楷体" pitchFamily="49" charset="-122"/>
                <a:ea typeface="楷体" pitchFamily="49" charset="-122"/>
              </a:rPr>
              <a:t>摘自国务院出台的</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重大行政决策程序暂行条例</a:t>
            </a:r>
            <a:r>
              <a:rPr lang="en-US" altLang="zh-CN" sz="2400" b="1" dirty="0">
                <a:latin typeface="楷体" pitchFamily="49" charset="-122"/>
                <a:ea typeface="楷体" pitchFamily="49" charset="-122"/>
              </a:rPr>
              <a:t>》</a:t>
            </a:r>
          </a:p>
          <a:p>
            <a:pPr>
              <a:lnSpc>
                <a:spcPct val="150000"/>
              </a:lnSpc>
            </a:pPr>
            <a:r>
              <a:rPr lang="en-US" altLang="zh-CN" sz="2400" b="1" dirty="0" smtClean="0">
                <a:latin typeface="宋体" panose="02010600030101010101" pitchFamily="2" charset="-122"/>
                <a:ea typeface="宋体" panose="02010600030101010101" pitchFamily="2" charset="-122"/>
              </a:rPr>
              <a:t>①</a:t>
            </a:r>
            <a:r>
              <a:rPr lang="zh-CN" altLang="en-US" sz="2400" b="1" dirty="0" smtClean="0">
                <a:latin typeface="宋体" panose="02010600030101010101" pitchFamily="2" charset="-122"/>
                <a:ea typeface="宋体" panose="02010600030101010101" pitchFamily="2" charset="-122"/>
              </a:rPr>
              <a:t>立法机关</a:t>
            </a:r>
            <a:r>
              <a:rPr lang="zh-CN" altLang="en-US" sz="2400" b="1" dirty="0">
                <a:latin typeface="宋体" panose="02010600030101010101" pitchFamily="2" charset="-122"/>
                <a:ea typeface="宋体" panose="02010600030101010101" pitchFamily="2" charset="-122"/>
              </a:rPr>
              <a:t>科学立法的</a:t>
            </a:r>
            <a:r>
              <a:rPr lang="zh-CN" altLang="en-US" sz="2400" b="1" dirty="0" smtClean="0">
                <a:latin typeface="宋体" panose="02010600030101010101" pitchFamily="2" charset="-122"/>
                <a:ea typeface="宋体" panose="02010600030101010101" pitchFamily="2" charset="-122"/>
              </a:rPr>
              <a:t>要求  ②行政</a:t>
            </a:r>
            <a:r>
              <a:rPr lang="zh-CN" altLang="en-US" sz="2400" b="1" dirty="0">
                <a:latin typeface="宋体" panose="02010600030101010101" pitchFamily="2" charset="-122"/>
                <a:ea typeface="宋体" panose="02010600030101010101" pitchFamily="2" charset="-122"/>
              </a:rPr>
              <a:t>机关依法行政的</a:t>
            </a:r>
            <a:r>
              <a:rPr lang="zh-CN" altLang="en-US" sz="2400" b="1" dirty="0" smtClean="0">
                <a:latin typeface="宋体" panose="02010600030101010101" pitchFamily="2" charset="-122"/>
                <a:ea typeface="宋体" panose="02010600030101010101" pitchFamily="2" charset="-122"/>
              </a:rPr>
              <a:t>要求  ③司法</a:t>
            </a:r>
            <a:r>
              <a:rPr lang="zh-CN" altLang="en-US" sz="2400" b="1" dirty="0">
                <a:latin typeface="宋体" panose="02010600030101010101" pitchFamily="2" charset="-122"/>
                <a:ea typeface="宋体" panose="02010600030101010101" pitchFamily="2" charset="-122"/>
              </a:rPr>
              <a:t>机关公正司法的</a:t>
            </a:r>
            <a:r>
              <a:rPr lang="zh-CN" altLang="en-US" sz="2400" b="1" dirty="0" smtClean="0">
                <a:latin typeface="宋体" panose="02010600030101010101" pitchFamily="2" charset="-122"/>
                <a:ea typeface="宋体" panose="02010600030101010101" pitchFamily="2" charset="-122"/>
              </a:rPr>
              <a:t>要求  ④依法</a:t>
            </a:r>
            <a:r>
              <a:rPr lang="zh-CN" altLang="en-US" sz="2400" b="1" dirty="0">
                <a:latin typeface="宋体" panose="02010600030101010101" pitchFamily="2" charset="-122"/>
                <a:ea typeface="宋体" panose="02010600030101010101" pitchFamily="2" charset="-122"/>
              </a:rPr>
              <a:t>规范权力运行的要求</a:t>
            </a:r>
          </a:p>
          <a:p>
            <a:pPr>
              <a:lnSpc>
                <a:spcPct val="150000"/>
              </a:lnSpc>
            </a:pPr>
            <a:r>
              <a:rPr lang="en-US" altLang="zh-CN" sz="2400" b="1" dirty="0">
                <a:latin typeface="宋体" panose="02010600030101010101" pitchFamily="2" charset="-122"/>
                <a:ea typeface="宋体" panose="02010600030101010101" pitchFamily="2" charset="-122"/>
              </a:rPr>
              <a:t>A.①②</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B</a:t>
            </a:r>
            <a:r>
              <a:rPr lang="en-US" altLang="zh-CN" sz="2400" b="1" dirty="0">
                <a:latin typeface="宋体" panose="02010600030101010101" pitchFamily="2" charset="-122"/>
                <a:ea typeface="宋体" panose="02010600030101010101" pitchFamily="2" charset="-122"/>
              </a:rPr>
              <a:t>.①③</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C</a:t>
            </a:r>
            <a:r>
              <a:rPr lang="en-US" altLang="zh-CN" sz="2400" b="1" dirty="0">
                <a:latin typeface="宋体" panose="02010600030101010101" pitchFamily="2" charset="-122"/>
                <a:ea typeface="宋体" panose="02010600030101010101" pitchFamily="2" charset="-122"/>
              </a:rPr>
              <a:t>.②④</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D</a:t>
            </a:r>
            <a:r>
              <a:rPr lang="en-US" altLang="zh-CN" sz="2400" b="1" dirty="0">
                <a:latin typeface="宋体" panose="02010600030101010101" pitchFamily="2" charset="-122"/>
                <a:ea typeface="宋体" panose="02010600030101010101" pitchFamily="2" charset="-122"/>
              </a:rPr>
              <a:t>.③④</a:t>
            </a:r>
          </a:p>
        </p:txBody>
      </p:sp>
    </p:spTree>
    <p:extLst>
      <p:ext uri="{BB962C8B-B14F-4D97-AF65-F5344CB8AC3E}">
        <p14:creationId xmlns:p14="http://schemas.microsoft.com/office/powerpoint/2010/main" xmlns="" val="3140210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502702" y="1739922"/>
            <a:ext cx="8622606"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5.[</a:t>
            </a:r>
            <a:r>
              <a:rPr lang="en-US" altLang="zh-CN" sz="2400" b="1" dirty="0">
                <a:latin typeface="宋体" panose="02010600030101010101" pitchFamily="2" charset="-122"/>
                <a:ea typeface="宋体" panose="02010600030101010101" pitchFamily="2" charset="-122"/>
              </a:rPr>
              <a:t>2019•</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25</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3</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4</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5</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走进法治生活。</a:t>
            </a:r>
            <a:r>
              <a:rPr lang="zh-CN" altLang="en-US" sz="2400" b="1" dirty="0" smtClean="0">
                <a:latin typeface="楷体" pitchFamily="49" charset="-122"/>
                <a:ea typeface="楷体" pitchFamily="49" charset="-122"/>
              </a:rPr>
              <a:t>    </a:t>
            </a:r>
            <a:endParaRPr lang="en-US" altLang="zh-CN" sz="2400" b="1" dirty="0" smtClean="0">
              <a:latin typeface="楷体" pitchFamily="49" charset="-122"/>
              <a:ea typeface="楷体" pitchFamily="49" charset="-122"/>
            </a:endParaRPr>
          </a:p>
          <a:p>
            <a:pPr>
              <a:lnSpc>
                <a:spcPct val="150000"/>
              </a:lnSpc>
            </a:pPr>
            <a:r>
              <a:rPr lang="zh-CN" altLang="en-US" sz="2400" b="1" dirty="0" smtClean="0">
                <a:latin typeface="楷体" pitchFamily="49" charset="-122"/>
                <a:ea typeface="楷体" pitchFamily="49" charset="-122"/>
              </a:rPr>
              <a:t>    近年来，北京市</a:t>
            </a:r>
            <a:r>
              <a:rPr lang="zh-CN" altLang="en-US" sz="2400" b="1" dirty="0">
                <a:latin typeface="楷体" pitchFamily="49" charset="-122"/>
                <a:ea typeface="楷体" pitchFamily="49" charset="-122"/>
              </a:rPr>
              <a:t>数量庞大的超标电动自行车如脱缰的</a:t>
            </a:r>
            <a:r>
              <a:rPr lang="zh-CN" altLang="en-US" sz="2400" b="1" dirty="0" smtClean="0">
                <a:latin typeface="楷体" pitchFamily="49" charset="-122"/>
                <a:ea typeface="楷体" pitchFamily="49" charset="-122"/>
              </a:rPr>
              <a:t>野马，成为</a:t>
            </a:r>
            <a:r>
              <a:rPr lang="zh-CN" altLang="en-US" sz="2400" b="1" dirty="0">
                <a:latin typeface="楷体" pitchFamily="49" charset="-122"/>
                <a:ea typeface="楷体" pitchFamily="49" charset="-122"/>
              </a:rPr>
              <a:t>危害道路交通安全的</a:t>
            </a:r>
            <a:r>
              <a:rPr lang="zh-CN" altLang="en-US" sz="2400" b="1" dirty="0" smtClean="0">
                <a:latin typeface="楷体" pitchFamily="49" charset="-122"/>
                <a:ea typeface="楷体" pitchFamily="49" charset="-122"/>
              </a:rPr>
              <a:t>隐患，社会</a:t>
            </a:r>
            <a:r>
              <a:rPr lang="zh-CN" altLang="en-US" sz="2400" b="1" dirty="0">
                <a:latin typeface="楷体" pitchFamily="49" charset="-122"/>
                <a:ea typeface="楷体" pitchFamily="49" charset="-122"/>
              </a:rPr>
              <a:t>各界要求对电动自行车加强管理的呼声日益强烈。经充分调研</a:t>
            </a:r>
            <a:r>
              <a:rPr lang="zh-CN" altLang="en-US" sz="2400" b="1" dirty="0" smtClean="0">
                <a:latin typeface="楷体" pitchFamily="49" charset="-122"/>
                <a:ea typeface="楷体" pitchFamily="49" charset="-122"/>
              </a:rPr>
              <a:t>论证，凝聚共识，</a:t>
            </a:r>
            <a:r>
              <a:rPr lang="en-US" altLang="zh-CN" sz="2400" b="1" dirty="0" smtClean="0">
                <a:latin typeface="楷体" pitchFamily="49" charset="-122"/>
                <a:ea typeface="楷体" pitchFamily="49" charset="-122"/>
              </a:rPr>
              <a:t>2018</a:t>
            </a:r>
            <a:r>
              <a:rPr lang="zh-CN" altLang="en-US" sz="2400" b="1" dirty="0">
                <a:latin typeface="楷体" pitchFamily="49" charset="-122"/>
                <a:ea typeface="楷体" pitchFamily="49" charset="-122"/>
              </a:rPr>
              <a:t>年</a:t>
            </a:r>
            <a:r>
              <a:rPr lang="en-US" altLang="zh-CN" sz="2400" b="1" dirty="0">
                <a:latin typeface="楷体" pitchFamily="49" charset="-122"/>
                <a:ea typeface="楷体" pitchFamily="49" charset="-122"/>
              </a:rPr>
              <a:t>9</a:t>
            </a:r>
            <a:r>
              <a:rPr lang="zh-CN" altLang="en-US" sz="2400" b="1" dirty="0">
                <a:latin typeface="楷体" pitchFamily="49" charset="-122"/>
                <a:ea typeface="楷体" pitchFamily="49" charset="-122"/>
              </a:rPr>
              <a:t>月</a:t>
            </a:r>
            <a:r>
              <a:rPr lang="en-US" altLang="zh-CN" sz="2400" b="1" dirty="0">
                <a:latin typeface="楷体" pitchFamily="49" charset="-122"/>
                <a:ea typeface="楷体" pitchFamily="49" charset="-122"/>
              </a:rPr>
              <a:t>28</a:t>
            </a:r>
            <a:r>
              <a:rPr lang="zh-CN" altLang="en-US" sz="2400" b="1" dirty="0" smtClean="0">
                <a:latin typeface="楷体" pitchFamily="49" charset="-122"/>
                <a:ea typeface="楷体" pitchFamily="49" charset="-122"/>
              </a:rPr>
              <a:t>日，北京市</a:t>
            </a:r>
            <a:r>
              <a:rPr lang="zh-CN" altLang="en-US" sz="2400" b="1" dirty="0">
                <a:latin typeface="楷体" pitchFamily="49" charset="-122"/>
                <a:ea typeface="楷体" pitchFamily="49" charset="-122"/>
              </a:rPr>
              <a:t>人大常委会审议通过了</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北京市非机动车管理条例</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以下简称</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条例</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，并</a:t>
            </a:r>
            <a:r>
              <a:rPr lang="zh-CN" altLang="en-US" sz="2400" b="1" dirty="0">
                <a:latin typeface="楷体" pitchFamily="49" charset="-122"/>
                <a:ea typeface="楷体" pitchFamily="49" charset="-122"/>
              </a:rPr>
              <a:t>于当年</a:t>
            </a:r>
            <a:r>
              <a:rPr lang="en-US" altLang="zh-CN" sz="2400" b="1" dirty="0">
                <a:latin typeface="楷体" pitchFamily="49" charset="-122"/>
                <a:ea typeface="楷体" pitchFamily="49" charset="-122"/>
              </a:rPr>
              <a:t>11</a:t>
            </a:r>
            <a:r>
              <a:rPr lang="zh-CN" altLang="en-US" sz="2400" b="1" dirty="0">
                <a:latin typeface="楷体" pitchFamily="49" charset="-122"/>
                <a:ea typeface="楷体" pitchFamily="49" charset="-122"/>
              </a:rPr>
              <a:t>月</a:t>
            </a:r>
            <a:r>
              <a:rPr lang="en-US" altLang="zh-CN" sz="2400" b="1" dirty="0">
                <a:latin typeface="楷体" pitchFamily="49" charset="-122"/>
                <a:ea typeface="楷体" pitchFamily="49" charset="-122"/>
              </a:rPr>
              <a:t>1</a:t>
            </a:r>
            <a:r>
              <a:rPr lang="zh-CN" altLang="en-US" sz="2400" b="1" dirty="0">
                <a:latin typeface="楷体" pitchFamily="49" charset="-122"/>
                <a:ea typeface="楷体" pitchFamily="49" charset="-122"/>
              </a:rPr>
              <a:t>日起实施。</a:t>
            </a: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36049483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867081" y="1550352"/>
            <a:ext cx="10049961"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楷体" pitchFamily="49" charset="-122"/>
                <a:ea typeface="楷体" pitchFamily="49" charset="-122"/>
              </a:rPr>
              <a:t>    《</a:t>
            </a:r>
            <a:r>
              <a:rPr lang="zh-CN" altLang="en-US" sz="2400" b="1" dirty="0">
                <a:latin typeface="楷体" pitchFamily="49" charset="-122"/>
                <a:ea typeface="楷体" pitchFamily="49" charset="-122"/>
              </a:rPr>
              <a:t>条例</a:t>
            </a:r>
            <a:r>
              <a:rPr lang="en-US" altLang="zh-CN" sz="2400" b="1" dirty="0">
                <a:latin typeface="楷体" pitchFamily="49" charset="-122"/>
                <a:ea typeface="楷体" pitchFamily="49" charset="-122"/>
              </a:rPr>
              <a:t>》</a:t>
            </a:r>
            <a:r>
              <a:rPr lang="zh-CN" altLang="en-US" sz="2400" b="1" dirty="0" smtClean="0">
                <a:latin typeface="楷体" pitchFamily="49" charset="-122"/>
                <a:ea typeface="楷体" pitchFamily="49" charset="-122"/>
              </a:rPr>
              <a:t>规定，电动</a:t>
            </a:r>
            <a:r>
              <a:rPr lang="zh-CN" altLang="en-US" sz="2400" b="1" dirty="0">
                <a:latin typeface="楷体" pitchFamily="49" charset="-122"/>
                <a:ea typeface="楷体" pitchFamily="49" charset="-122"/>
              </a:rPr>
              <a:t>自行车需登记挂牌才可</a:t>
            </a:r>
            <a:r>
              <a:rPr lang="zh-CN" altLang="en-US" sz="2400" b="1" dirty="0" smtClean="0">
                <a:latin typeface="楷体" pitchFamily="49" charset="-122"/>
                <a:ea typeface="楷体" pitchFamily="49" charset="-122"/>
              </a:rPr>
              <a:t>上路，凡是</a:t>
            </a:r>
            <a:r>
              <a:rPr lang="zh-CN" altLang="en-US" sz="2400" b="1" dirty="0">
                <a:latin typeface="楷体" pitchFamily="49" charset="-122"/>
                <a:ea typeface="楷体" pitchFamily="49" charset="-122"/>
              </a:rPr>
              <a:t>不符合国家标准的电动自行车不能上路行驶。</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条例</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的出台不仅让车主有了合法</a:t>
            </a:r>
            <a:r>
              <a:rPr lang="zh-CN" altLang="en-US" sz="2400" b="1" dirty="0" smtClean="0">
                <a:latin typeface="楷体" pitchFamily="49" charset="-122"/>
                <a:ea typeface="楷体" pitchFamily="49" charset="-122"/>
              </a:rPr>
              <a:t>身份，也</a:t>
            </a:r>
            <a:r>
              <a:rPr lang="zh-CN" altLang="en-US" sz="2400" b="1" dirty="0">
                <a:latin typeface="楷体" pitchFamily="49" charset="-122"/>
                <a:ea typeface="楷体" pitchFamily="49" charset="-122"/>
              </a:rPr>
              <a:t>让政府的交管部门摆脱了“无法可依”的尴尬</a:t>
            </a:r>
            <a:r>
              <a:rPr lang="zh-CN" altLang="en-US" sz="2400" b="1" dirty="0" smtClean="0">
                <a:latin typeface="楷体" pitchFamily="49" charset="-122"/>
                <a:ea typeface="楷体" pitchFamily="49" charset="-122"/>
              </a:rPr>
              <a:t>。</a:t>
            </a:r>
            <a:endParaRPr lang="en-US" altLang="zh-CN" sz="2400" b="1" dirty="0" smtClean="0">
              <a:latin typeface="楷体" pitchFamily="49" charset="-122"/>
              <a:ea typeface="楷体" pitchFamily="49" charset="-122"/>
            </a:endParaRPr>
          </a:p>
          <a:p>
            <a:pPr>
              <a:lnSpc>
                <a:spcPct val="150000"/>
              </a:lnSpc>
            </a:pPr>
            <a:endParaRPr lang="en-US" altLang="zh-CN" sz="2400" b="1" dirty="0" smtClean="0">
              <a:latin typeface="楷体" pitchFamily="49" charset="-122"/>
              <a:ea typeface="楷体" pitchFamily="49" charset="-122"/>
            </a:endParaRPr>
          </a:p>
          <a:p>
            <a:pPr>
              <a:lnSpc>
                <a:spcPct val="150000"/>
              </a:lnSpc>
            </a:pPr>
            <a:r>
              <a:rPr lang="en-US" altLang="zh-CN" sz="2400" b="1" dirty="0" smtClean="0">
                <a:latin typeface="楷体" pitchFamily="49" charset="-122"/>
                <a:ea typeface="楷体" pitchFamily="49" charset="-122"/>
              </a:rPr>
              <a:t>    </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）要</a:t>
            </a:r>
            <a:r>
              <a:rPr lang="zh-CN" altLang="en-US" sz="2400" b="1" dirty="0">
                <a:latin typeface="宋体" pitchFamily="2" charset="-122"/>
                <a:ea typeface="宋体" pitchFamily="2" charset="-122"/>
              </a:rPr>
              <a:t>发挥</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条例</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的</a:t>
            </a:r>
            <a:r>
              <a:rPr lang="zh-CN" altLang="en-US" sz="2400" b="1" dirty="0" smtClean="0">
                <a:latin typeface="宋体" pitchFamily="2" charset="-122"/>
                <a:ea typeface="宋体" pitchFamily="2" charset="-122"/>
              </a:rPr>
              <a:t>作用，广大</a:t>
            </a:r>
            <a:r>
              <a:rPr lang="zh-CN" altLang="en-US" sz="2400" b="1" dirty="0">
                <a:latin typeface="宋体" pitchFamily="2" charset="-122"/>
                <a:ea typeface="宋体" pitchFamily="2" charset="-122"/>
              </a:rPr>
              <a:t>市民和交管部门应怎样</a:t>
            </a:r>
            <a:r>
              <a:rPr lang="zh-CN" altLang="en-US" sz="2400" b="1" dirty="0" smtClean="0">
                <a:latin typeface="宋体" pitchFamily="2" charset="-122"/>
                <a:ea typeface="宋体" pitchFamily="2" charset="-122"/>
              </a:rPr>
              <a:t>做？</a:t>
            </a: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2</a:t>
            </a:r>
            <a:r>
              <a:rPr lang="zh-CN" altLang="en-US" sz="2400" b="1" dirty="0">
                <a:latin typeface="宋体" pitchFamily="2" charset="-122"/>
                <a:ea typeface="宋体" pitchFamily="2" charset="-122"/>
              </a:rPr>
              <a:t>分</a:t>
            </a:r>
            <a:r>
              <a:rPr lang="en-US" altLang="zh-CN" sz="2400" b="1" dirty="0">
                <a:latin typeface="宋体" pitchFamily="2" charset="-122"/>
                <a:ea typeface="宋体" pitchFamily="2" charset="-122"/>
              </a:rPr>
              <a:t>)</a:t>
            </a:r>
            <a:endParaRPr lang="zh-CN" altLang="en-US" sz="2400" b="1" dirty="0">
              <a:latin typeface="宋体" pitchFamily="2" charset="-122"/>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矩形 6"/>
          <p:cNvSpPr/>
          <p:nvPr/>
        </p:nvSpPr>
        <p:spPr>
          <a:xfrm>
            <a:off x="1023197" y="4620470"/>
            <a:ext cx="9737727" cy="646331"/>
          </a:xfrm>
          <a:prstGeom prst="rect">
            <a:avLst/>
          </a:prstGeom>
        </p:spPr>
        <p:txBody>
          <a:bodyPr wrap="square">
            <a:spAutoFit/>
          </a:bodyPr>
          <a:lstStyle/>
          <a:p>
            <a:pPr>
              <a:lnSpc>
                <a:spcPct val="150000"/>
              </a:lnSpc>
            </a:pP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广大</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市民应自觉遵守</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条例</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。交管部门应严格按照</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条例</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执法。</a:t>
            </a:r>
          </a:p>
        </p:txBody>
      </p:sp>
    </p:spTree>
    <p:extLst>
      <p:ext uri="{BB962C8B-B14F-4D97-AF65-F5344CB8AC3E}">
        <p14:creationId xmlns:p14="http://schemas.microsoft.com/office/powerpoint/2010/main" xmlns="" val="3177026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9" name="矩形 8"/>
          <p:cNvSpPr/>
          <p:nvPr/>
        </p:nvSpPr>
        <p:spPr>
          <a:xfrm>
            <a:off x="2053666" y="4116732"/>
            <a:ext cx="8461933" cy="1113766"/>
          </a:xfrm>
          <a:prstGeom prst="rect">
            <a:avLst/>
          </a:prstGeom>
        </p:spPr>
        <p:txBody>
          <a:bodyPr wrap="square">
            <a:spAutoFit/>
          </a:bodyPr>
          <a:lstStyle/>
          <a:p>
            <a:pPr>
              <a:lnSpc>
                <a:spcPct val="150000"/>
              </a:lnSpc>
            </a:pP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政府权力由法律授予。</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政府的权力来源于人民</a:t>
            </a:r>
            <a:r>
              <a:rPr lang="en-US" altLang="zh-CN"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a:t>
            </a:r>
          </a:p>
          <a:p>
            <a:pPr>
              <a:lnSpc>
                <a:spcPct val="150000"/>
              </a:lnSpc>
            </a:pP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政府</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必须依法行使权力。</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政府应坚持履行法定职责</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endPar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endParaRPr>
          </a:p>
        </p:txBody>
      </p:sp>
      <p:sp>
        <p:nvSpPr>
          <p:cNvPr id="10" name="文本框 99"/>
          <p:cNvSpPr txBox="1">
            <a:spLocks noChangeArrowheads="1"/>
          </p:cNvSpPr>
          <p:nvPr/>
        </p:nvSpPr>
        <p:spPr bwMode="auto">
          <a:xfrm>
            <a:off x="1314429" y="2247331"/>
            <a:ext cx="8445943"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）由</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条例</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的制定、实施看政府权力的获得、</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行使，你</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能得出什么</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认识？（</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3</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分）</a:t>
            </a:r>
            <a:endParaRPr lang="en-US" altLang="zh-CN" sz="2400" b="1" dirty="0" smtClean="0">
              <a:latin typeface="宋体" pitchFamily="2" charset="-122"/>
              <a:ea typeface="宋体" pitchFamily="2" charset="-122"/>
              <a:cs typeface="Times New Roman" panose="02020603050405020304" pitchFamily="18" charset="0"/>
            </a:endParaRPr>
          </a:p>
        </p:txBody>
      </p:sp>
    </p:spTree>
    <p:extLst>
      <p:ext uri="{BB962C8B-B14F-4D97-AF65-F5344CB8AC3E}">
        <p14:creationId xmlns:p14="http://schemas.microsoft.com/office/powerpoint/2010/main" xmlns="" val="1100245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032450"/>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数据纵览  考情分析</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2" name="表格 1"/>
          <p:cNvGraphicFramePr>
            <a:graphicFrameLocks noGrp="1"/>
          </p:cNvGraphicFramePr>
          <p:nvPr>
            <p:extLst>
              <p:ext uri="{D42A27DB-BD31-4B8C-83A1-F6EECF244321}">
                <p14:modId xmlns:p14="http://schemas.microsoft.com/office/powerpoint/2010/main" xmlns="" val="4004688358"/>
              </p:ext>
            </p:extLst>
          </p:nvPr>
        </p:nvGraphicFramePr>
        <p:xfrm>
          <a:off x="936193" y="2006079"/>
          <a:ext cx="10201752" cy="4413916"/>
        </p:xfrm>
        <a:graphic>
          <a:graphicData uri="http://schemas.openxmlformats.org/drawingml/2006/table">
            <a:tbl>
              <a:tblPr firstRow="1" firstCol="1" bandRow="1"/>
              <a:tblGrid>
                <a:gridCol w="1427865"/>
                <a:gridCol w="1003610"/>
                <a:gridCol w="2274849"/>
                <a:gridCol w="2442117"/>
                <a:gridCol w="1605776"/>
                <a:gridCol w="1447535"/>
              </a:tblGrid>
              <a:tr h="573436">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知识点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年份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题号、分值</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考查点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设问类型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88876">
                <a:tc rowSpan="4">
                  <a:txBody>
                    <a:bodyPr/>
                    <a:lstStyle/>
                    <a:p>
                      <a:pPr algn="ctr">
                        <a:lnSpc>
                          <a:spcPct val="150000"/>
                        </a:lnSpc>
                        <a:spcAft>
                          <a:spcPts val="0"/>
                        </a:spcAft>
                      </a:pPr>
                      <a:r>
                        <a:rPr lang="zh-CN" sz="2400" dirty="0">
                          <a:solidFill>
                            <a:srgbClr val="FF00FF"/>
                          </a:solidFill>
                          <a:effectLst/>
                          <a:latin typeface="黑体" pitchFamily="49" charset="-122"/>
                          <a:ea typeface="黑体" pitchFamily="49" charset="-122"/>
                          <a:cs typeface="Times New Roman"/>
                        </a:rPr>
                        <a:t>法治道路</a:t>
                      </a:r>
                      <a:endParaRPr lang="zh-CN" sz="24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a:solidFill>
                            <a:srgbClr val="000000"/>
                          </a:solidFill>
                          <a:effectLst/>
                          <a:latin typeface="宋体" pitchFamily="2" charset="-122"/>
                          <a:ea typeface="宋体" pitchFamily="2" charset="-122"/>
                          <a:cs typeface="Times New Roman"/>
                        </a:rPr>
                        <a:t>2019</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法治建设、法律面前人人平等</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理解类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95566">
                <a:tc vMerge="1">
                  <a:txBody>
                    <a:bodyPr/>
                    <a:lstStyle/>
                    <a:p>
                      <a:endParaRPr lang="zh-CN" altLang="en-US"/>
                    </a:p>
                  </a:txBody>
                  <a:tcPr/>
                </a:tc>
                <a:tc rowSpan="2">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2018</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24（1），4</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依法治国、立法、执法、守法</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分析说明题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做法类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24199">
                <a:tc vMerge="1">
                  <a:txBody>
                    <a:bodyPr/>
                    <a:lstStyle/>
                    <a:p>
                      <a:endParaRPr lang="zh-CN" altLang="en-US"/>
                    </a:p>
                  </a:txBody>
                  <a:tcPr/>
                </a:tc>
                <a:tc vMerge="1">
                  <a:txBody>
                    <a:bodyPr/>
                    <a:lstStyle/>
                    <a:p>
                      <a:endParaRPr lang="zh-CN" altLang="en-US"/>
                    </a:p>
                  </a:txBody>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28（4）（5），9</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依法治国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实践探究题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概括类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2016</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法治国家建设</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认识类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271957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149688" y="1373431"/>
            <a:ext cx="10246858"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6.(</a:t>
            </a:r>
            <a:r>
              <a:rPr lang="en-US" altLang="zh-CN" sz="2400" b="1" dirty="0">
                <a:latin typeface="宋体" panose="02010600030101010101" pitchFamily="2" charset="-122"/>
                <a:ea typeface="宋体" panose="02010600030101010101" pitchFamily="2" charset="-122"/>
              </a:rPr>
              <a:t>2020•</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5</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重大行政决策程序暂行条例</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第六条的规定</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1511073" y="1973595"/>
            <a:ext cx="688040" cy="523220"/>
          </a:xfrm>
          <a:prstGeom prst="rect">
            <a:avLst/>
          </a:prstGeom>
        </p:spPr>
        <p:txBody>
          <a:bodyPr wrap="square">
            <a:spAutoFit/>
          </a:bodyPr>
          <a:lstStyle/>
          <a:p>
            <a:r>
              <a:rPr lang="en-US" altLang="zh-CN" sz="2800" b="1" dirty="0" smtClean="0">
                <a:solidFill>
                  <a:srgbClr val="FF0000"/>
                </a:solidFill>
              </a:rPr>
              <a:t>B</a:t>
            </a:r>
            <a:endParaRPr lang="zh-CN" altLang="en-US" sz="2800" b="1" dirty="0">
              <a:solidFill>
                <a:srgbClr val="FF0000"/>
              </a:solidFill>
            </a:endParaRPr>
          </a:p>
        </p:txBody>
      </p:sp>
      <p:pic>
        <p:nvPicPr>
          <p:cNvPr id="9" name="法律连线.eps" descr="id:2147501553;FounderCES"/>
          <p:cNvPicPr/>
          <p:nvPr/>
        </p:nvPicPr>
        <p:blipFill>
          <a:blip r:embed="rId5"/>
          <a:stretch>
            <a:fillRect/>
          </a:stretch>
        </p:blipFill>
        <p:spPr>
          <a:xfrm>
            <a:off x="1036964" y="2515680"/>
            <a:ext cx="1295963" cy="527981"/>
          </a:xfrm>
          <a:prstGeom prst="rect">
            <a:avLst/>
          </a:prstGeom>
        </p:spPr>
      </p:pic>
      <p:sp>
        <p:nvSpPr>
          <p:cNvPr id="10" name="文本框 99"/>
          <p:cNvSpPr txBox="1">
            <a:spLocks noChangeArrowheads="1"/>
          </p:cNvSpPr>
          <p:nvPr/>
        </p:nvSpPr>
        <p:spPr bwMode="auto">
          <a:xfrm>
            <a:off x="921818" y="3043661"/>
            <a:ext cx="10032016" cy="3380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ts val="3400"/>
              </a:lnSpc>
            </a:pPr>
            <a:r>
              <a:rPr lang="zh-CN" altLang="en-US" sz="2400" b="1" dirty="0" smtClean="0">
                <a:latin typeface="宋体" panose="02010600030101010101" pitchFamily="2" charset="-122"/>
                <a:ea typeface="宋体" panose="02010600030101010101" pitchFamily="2" charset="-122"/>
              </a:rPr>
              <a:t>    </a:t>
            </a:r>
            <a:r>
              <a:rPr lang="zh-CN" altLang="en-US" sz="2400" b="1" dirty="0" smtClean="0">
                <a:latin typeface="楷体" pitchFamily="49" charset="-122"/>
                <a:ea typeface="楷体" pitchFamily="49" charset="-122"/>
              </a:rPr>
              <a:t>第六</a:t>
            </a:r>
            <a:r>
              <a:rPr lang="zh-CN" altLang="en-US" sz="2400" b="1" dirty="0">
                <a:latin typeface="楷体" pitchFamily="49" charset="-122"/>
                <a:ea typeface="楷体" pitchFamily="49" charset="-122"/>
              </a:rPr>
              <a:t>条　作出重大行政决策应当遵循民主决策</a:t>
            </a:r>
            <a:r>
              <a:rPr lang="zh-CN" altLang="en-US" sz="2400" b="1" dirty="0" smtClean="0">
                <a:latin typeface="楷体" pitchFamily="49" charset="-122"/>
                <a:ea typeface="楷体" pitchFamily="49" charset="-122"/>
              </a:rPr>
              <a:t>原则，充分</a:t>
            </a:r>
            <a:r>
              <a:rPr lang="zh-CN" altLang="en-US" sz="2400" b="1" dirty="0">
                <a:latin typeface="楷体" pitchFamily="49" charset="-122"/>
                <a:ea typeface="楷体" pitchFamily="49" charset="-122"/>
              </a:rPr>
              <a:t>听取各方面</a:t>
            </a:r>
            <a:r>
              <a:rPr lang="zh-CN" altLang="en-US" sz="2400" b="1" dirty="0" smtClean="0">
                <a:latin typeface="楷体" pitchFamily="49" charset="-122"/>
                <a:ea typeface="楷体" pitchFamily="49" charset="-122"/>
              </a:rPr>
              <a:t>意见，保障</a:t>
            </a:r>
            <a:r>
              <a:rPr lang="zh-CN" altLang="en-US" sz="2400" b="1" dirty="0">
                <a:latin typeface="楷体" pitchFamily="49" charset="-122"/>
                <a:ea typeface="楷体" pitchFamily="49" charset="-122"/>
              </a:rPr>
              <a:t>人民群众通过多种途径和形式参与决策。</a:t>
            </a:r>
          </a:p>
          <a:p>
            <a:pPr>
              <a:lnSpc>
                <a:spcPts val="3400"/>
              </a:lnSpc>
            </a:pPr>
            <a:r>
              <a:rPr lang="zh-CN" altLang="en-US" sz="2400" b="1" dirty="0" smtClean="0">
                <a:latin typeface="楷体" pitchFamily="49" charset="-122"/>
                <a:ea typeface="楷体" pitchFamily="49" charset="-122"/>
              </a:rPr>
              <a:t>    第七</a:t>
            </a:r>
            <a:r>
              <a:rPr lang="zh-CN" altLang="en-US" sz="2400" b="1" dirty="0">
                <a:latin typeface="楷体" pitchFamily="49" charset="-122"/>
                <a:ea typeface="楷体" pitchFamily="49" charset="-122"/>
              </a:rPr>
              <a:t>条　作出重大行政决策应当遵循依法决策</a:t>
            </a:r>
            <a:r>
              <a:rPr lang="zh-CN" altLang="en-US" sz="2400" b="1" dirty="0" smtClean="0">
                <a:latin typeface="楷体" pitchFamily="49" charset="-122"/>
                <a:ea typeface="楷体" pitchFamily="49" charset="-122"/>
              </a:rPr>
              <a:t>原则，严格</a:t>
            </a:r>
            <a:r>
              <a:rPr lang="zh-CN" altLang="en-US" sz="2400" b="1" dirty="0">
                <a:latin typeface="楷体" pitchFamily="49" charset="-122"/>
                <a:ea typeface="楷体" pitchFamily="49" charset="-122"/>
              </a:rPr>
              <a:t>遵守法定</a:t>
            </a:r>
            <a:r>
              <a:rPr lang="zh-CN" altLang="en-US" sz="2400" b="1" dirty="0" smtClean="0">
                <a:latin typeface="楷体" pitchFamily="49" charset="-122"/>
                <a:ea typeface="楷体" pitchFamily="49" charset="-122"/>
              </a:rPr>
              <a:t>权限，依法</a:t>
            </a:r>
            <a:r>
              <a:rPr lang="zh-CN" altLang="en-US" sz="2400" b="1" dirty="0">
                <a:latin typeface="楷体" pitchFamily="49" charset="-122"/>
                <a:ea typeface="楷体" pitchFamily="49" charset="-122"/>
              </a:rPr>
              <a:t>履行法定</a:t>
            </a:r>
            <a:r>
              <a:rPr lang="zh-CN" altLang="en-US" sz="2400" b="1" dirty="0" smtClean="0">
                <a:latin typeface="楷体" pitchFamily="49" charset="-122"/>
                <a:ea typeface="楷体" pitchFamily="49" charset="-122"/>
              </a:rPr>
              <a:t>程序，保证</a:t>
            </a:r>
            <a:r>
              <a:rPr lang="zh-CN" altLang="en-US" sz="2400" b="1" dirty="0">
                <a:latin typeface="楷体" pitchFamily="49" charset="-122"/>
                <a:ea typeface="楷体" pitchFamily="49" charset="-122"/>
              </a:rPr>
              <a:t>决策内容符合法律、法规和规章等规定。</a:t>
            </a:r>
          </a:p>
          <a:p>
            <a:pPr>
              <a:lnSpc>
                <a:spcPts val="3400"/>
              </a:lnSpc>
            </a:pPr>
            <a:r>
              <a:rPr lang="en-US" altLang="zh-CN" sz="2400" b="1" dirty="0" smtClean="0">
                <a:latin typeface="楷体" pitchFamily="49" charset="-122"/>
                <a:ea typeface="楷体" pitchFamily="49" charset="-122"/>
              </a:rPr>
              <a:t>                ——</a:t>
            </a:r>
            <a:r>
              <a:rPr lang="zh-CN" altLang="en-US" sz="2400" b="1" dirty="0">
                <a:latin typeface="楷体" pitchFamily="49" charset="-122"/>
                <a:ea typeface="楷体" pitchFamily="49" charset="-122"/>
              </a:rPr>
              <a:t>摘自国务院出台的</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重大行政决策程序暂行条例</a:t>
            </a:r>
            <a:r>
              <a:rPr lang="en-US" altLang="zh-CN" sz="2400" b="1" dirty="0">
                <a:latin typeface="楷体" pitchFamily="49" charset="-122"/>
                <a:ea typeface="楷体" pitchFamily="49" charset="-122"/>
              </a:rPr>
              <a:t>》</a:t>
            </a:r>
          </a:p>
          <a:p>
            <a:pPr>
              <a:lnSpc>
                <a:spcPct val="150000"/>
              </a:lnSpc>
            </a:pPr>
            <a:r>
              <a:rPr lang="en-US" altLang="zh-CN" sz="2400" b="1" dirty="0">
                <a:latin typeface="宋体" panose="02010600030101010101" pitchFamily="2" charset="-122"/>
                <a:ea typeface="宋体" panose="02010600030101010101" pitchFamily="2" charset="-122"/>
              </a:rPr>
              <a:t>A.</a:t>
            </a:r>
            <a:r>
              <a:rPr lang="zh-CN" altLang="en-US" sz="2400" b="1" dirty="0">
                <a:latin typeface="宋体" panose="02010600030101010101" pitchFamily="2" charset="-122"/>
                <a:ea typeface="宋体" panose="02010600030101010101" pitchFamily="2" charset="-122"/>
              </a:rPr>
              <a:t>反映了民族区域自治的</a:t>
            </a:r>
            <a:r>
              <a:rPr lang="zh-CN" altLang="en-US" sz="2400" b="1" dirty="0" smtClean="0">
                <a:latin typeface="宋体" panose="02010600030101010101" pitchFamily="2" charset="-122"/>
                <a:ea typeface="宋体" panose="02010600030101010101" pitchFamily="2" charset="-122"/>
              </a:rPr>
              <a:t>要求     </a:t>
            </a:r>
            <a:r>
              <a:rPr lang="en-US" altLang="zh-CN" sz="2400" b="1" dirty="0" smtClean="0">
                <a:latin typeface="宋体" panose="02010600030101010101" pitchFamily="2" charset="-122"/>
                <a:ea typeface="宋体" panose="02010600030101010101" pitchFamily="2" charset="-122"/>
              </a:rPr>
              <a:t>B</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体现了社会主义民主的要求</a:t>
            </a:r>
          </a:p>
          <a:p>
            <a:pPr>
              <a:lnSpc>
                <a:spcPct val="150000"/>
              </a:lnSpc>
            </a:pPr>
            <a:r>
              <a:rPr lang="en-US" altLang="zh-CN" sz="2400" b="1" dirty="0">
                <a:latin typeface="宋体" panose="02010600030101010101" pitchFamily="2" charset="-122"/>
                <a:ea typeface="宋体" panose="02010600030101010101" pitchFamily="2" charset="-122"/>
              </a:rPr>
              <a:t>C.</a:t>
            </a:r>
            <a:r>
              <a:rPr lang="zh-CN" altLang="en-US" sz="2400" b="1" dirty="0">
                <a:latin typeface="宋体" panose="02010600030101010101" pitchFamily="2" charset="-122"/>
                <a:ea typeface="宋体" panose="02010600030101010101" pitchFamily="2" charset="-122"/>
              </a:rPr>
              <a:t>说明公民必须履行法定</a:t>
            </a:r>
            <a:r>
              <a:rPr lang="zh-CN" altLang="en-US" sz="2400" b="1" dirty="0" smtClean="0">
                <a:latin typeface="宋体" panose="02010600030101010101" pitchFamily="2" charset="-122"/>
                <a:ea typeface="宋体" panose="02010600030101010101" pitchFamily="2" charset="-122"/>
              </a:rPr>
              <a:t>义务     </a:t>
            </a:r>
            <a:r>
              <a:rPr lang="en-US" altLang="zh-CN" sz="2400" b="1" dirty="0" smtClean="0">
                <a:latin typeface="宋体" panose="02010600030101010101" pitchFamily="2" charset="-122"/>
                <a:ea typeface="宋体" panose="02010600030101010101" pitchFamily="2" charset="-122"/>
              </a:rPr>
              <a:t>D</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表明宪法保护公民人身自由</a:t>
            </a:r>
          </a:p>
        </p:txBody>
      </p:sp>
    </p:spTree>
    <p:extLst>
      <p:ext uri="{BB962C8B-B14F-4D97-AF65-F5344CB8AC3E}">
        <p14:creationId xmlns:p14="http://schemas.microsoft.com/office/powerpoint/2010/main" xmlns="" val="885452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6286302" y="2672473"/>
            <a:ext cx="589745" cy="2015944"/>
            <a:chOff x="12823" y="1321"/>
            <a:chExt cx="552" cy="2848"/>
          </a:xfrm>
        </p:grpSpPr>
        <p:sp>
          <p:nvSpPr>
            <p:cNvPr id="26" name="椭圆 25"/>
            <p:cNvSpPr/>
            <p:nvPr/>
          </p:nvSpPr>
          <p:spPr>
            <a:xfrm>
              <a:off x="12824" y="1321"/>
              <a:ext cx="551" cy="753"/>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椭圆 23"/>
            <p:cNvSpPr/>
            <p:nvPr/>
          </p:nvSpPr>
          <p:spPr>
            <a:xfrm>
              <a:off x="12823" y="3425"/>
              <a:ext cx="551" cy="744"/>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椭圆 24"/>
            <p:cNvSpPr/>
            <p:nvPr/>
          </p:nvSpPr>
          <p:spPr>
            <a:xfrm>
              <a:off x="12823" y="2352"/>
              <a:ext cx="551" cy="809"/>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2" name="组合 11"/>
          <p:cNvGrpSpPr/>
          <p:nvPr/>
        </p:nvGrpSpPr>
        <p:grpSpPr>
          <a:xfrm>
            <a:off x="4911017" y="2716197"/>
            <a:ext cx="6362700" cy="1972310"/>
            <a:chOff x="7893" y="4468"/>
            <a:chExt cx="10020" cy="3106"/>
          </a:xfrm>
        </p:grpSpPr>
        <p:grpSp>
          <p:nvGrpSpPr>
            <p:cNvPr id="13" name="组合 12"/>
            <p:cNvGrpSpPr/>
            <p:nvPr/>
          </p:nvGrpSpPr>
          <p:grpSpPr>
            <a:xfrm>
              <a:off x="7893" y="4468"/>
              <a:ext cx="9986" cy="3106"/>
              <a:chOff x="7893" y="3610"/>
              <a:chExt cx="9986" cy="3106"/>
            </a:xfrm>
          </p:grpSpPr>
          <p:sp>
            <p:nvSpPr>
              <p:cNvPr id="17" name="文本框 2">
                <a:hlinkClick r:id="rId2" action="ppaction://hlinksldjump"/>
              </p:cNvPr>
              <p:cNvSpPr txBox="1"/>
              <p:nvPr/>
            </p:nvSpPr>
            <p:spPr>
              <a:xfrm>
                <a:off x="7893" y="3610"/>
                <a:ext cx="9986" cy="824"/>
              </a:xfrm>
              <a:prstGeom prst="rect">
                <a:avLst/>
              </a:prstGeom>
              <a:noFill/>
              <a:ln w="9525">
                <a:noFill/>
              </a:ln>
            </p:spPr>
            <p:txBody>
              <a:bodyPr wrap="square" anchor="t">
                <a:spAutoFit/>
              </a:bodyPr>
              <a:lstStyle/>
              <a:p>
                <a:r>
                  <a:rPr lang="zh-CN" altLang="en-US" sz="2800" b="1" dirty="0">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法治道路（夯实法治基础）</a:t>
                </a:r>
                <a:endParaRPr lang="zh-CN" altLang="zh-CN" sz="2800" dirty="0">
                  <a:latin typeface="黑体" panose="02010609060101010101" pitchFamily="49" charset="-122"/>
                  <a:ea typeface="黑体" panose="02010609060101010101" pitchFamily="49" charset="-122"/>
                </a:endParaRPr>
              </a:p>
            </p:txBody>
          </p:sp>
          <p:sp>
            <p:nvSpPr>
              <p:cNvPr id="19" name="文本框 2">
                <a:hlinkClick r:id="rId3" action="ppaction://hlinksldjump"/>
              </p:cNvPr>
              <p:cNvSpPr txBox="1"/>
              <p:nvPr/>
            </p:nvSpPr>
            <p:spPr>
              <a:xfrm>
                <a:off x="7910" y="5892"/>
                <a:ext cx="9745" cy="824"/>
              </a:xfrm>
              <a:prstGeom prst="rect">
                <a:avLst/>
              </a:prstGeom>
              <a:noFill/>
              <a:ln w="9525">
                <a:noFill/>
              </a:ln>
            </p:spPr>
            <p:txBody>
              <a:bodyPr wrap="square" anchor="t">
                <a:spAutoFit/>
              </a:bodyPr>
              <a:lstStyle/>
              <a:p>
                <a:r>
                  <a:rPr lang="zh-CN" altLang="en-US" sz="2800" b="1" dirty="0">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3</a:t>
                </a:r>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新型</a:t>
                </a:r>
                <a:r>
                  <a:rPr lang="zh-CN" altLang="en-US" sz="2800" b="1" dirty="0">
                    <a:latin typeface="黑体" panose="02010609060101010101" pitchFamily="49" charset="-122"/>
                    <a:ea typeface="黑体" panose="02010609060101010101" pitchFamily="49" charset="-122"/>
                    <a:sym typeface="宋体" panose="02010600030101010101" pitchFamily="2" charset="-122"/>
                  </a:rPr>
                  <a:t>民主</a:t>
                </a:r>
                <a:endParaRPr lang="zh-CN" altLang="zh-CN" sz="2800" b="1" dirty="0">
                  <a:latin typeface="黑体" panose="02010609060101010101" pitchFamily="49" charset="-122"/>
                  <a:ea typeface="黑体" panose="02010609060101010101" pitchFamily="49" charset="-122"/>
                </a:endParaRPr>
              </a:p>
            </p:txBody>
          </p:sp>
        </p:grpSp>
        <p:sp>
          <p:nvSpPr>
            <p:cNvPr id="14" name="文本框 2">
              <a:hlinkClick r:id="rId4" action="ppaction://hlinksldjump"/>
            </p:cNvPr>
            <p:cNvSpPr txBox="1"/>
            <p:nvPr/>
          </p:nvSpPr>
          <p:spPr>
            <a:xfrm>
              <a:off x="7910" y="5528"/>
              <a:ext cx="10003" cy="921"/>
            </a:xfrm>
            <a:prstGeom prst="rect">
              <a:avLst/>
            </a:prstGeom>
            <a:noFill/>
            <a:ln w="9525">
              <a:noFill/>
            </a:ln>
          </p:spPr>
          <p:txBody>
            <a:bodyPr wrap="square" anchor="t">
              <a:spAutoFit/>
            </a:bodyPr>
            <a:lstStyle/>
            <a:p>
              <a:r>
                <a:rPr lang="zh-CN" altLang="en-US" sz="2800" b="1" dirty="0">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点</a:t>
              </a:r>
              <a:r>
                <a:rPr lang="en-US" altLang="zh-CN" sz="32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en-US" altLang="zh-CN" sz="32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法治中国（凝聚法治共识）</a:t>
              </a:r>
              <a:endParaRPr lang="zh-CN" altLang="en-US" sz="2800" b="1" dirty="0">
                <a:latin typeface="黑体" panose="02010609060101010101" pitchFamily="49" charset="-122"/>
                <a:ea typeface="黑体" panose="02010609060101010101" pitchFamily="49" charset="-122"/>
                <a:sym typeface="宋体" panose="02010600030101010101" pitchFamily="2" charset="-122"/>
              </a:endParaRPr>
            </a:p>
          </p:txBody>
        </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255595"/>
            <a:ext cx="7080347" cy="844444"/>
            <a:chOff x="1034884" y="629878"/>
            <a:chExt cx="6429969" cy="627895"/>
          </a:xfrm>
        </p:grpSpPr>
        <p:sp>
          <p:nvSpPr>
            <p:cNvPr id="17" name="圆角矩形 6"/>
            <p:cNvSpPr/>
            <p:nvPr>
              <p:custDataLst>
                <p:tags r:id="rId1"/>
              </p:custDataLst>
            </p:nvPr>
          </p:nvSpPr>
          <p:spPr>
            <a:xfrm flipH="1">
              <a:off x="2642639" y="664168"/>
              <a:ext cx="4822214" cy="593605"/>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法治道路（夯实法治基础）</a:t>
              </a: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latin typeface="黑体" pitchFamily="49" charset="-122"/>
                  <a:ea typeface="黑体" pitchFamily="49" charset="-122"/>
                </a:rPr>
                <a:t>知识点</a:t>
              </a:r>
              <a:r>
                <a:rPr lang="en-US" altLang="zh-CN" sz="2800" b="1" strike="noStrike" noProof="1" smtClean="0">
                  <a:solidFill>
                    <a:schemeClr val="bg1"/>
                  </a:solidFill>
                  <a:latin typeface="黑体" pitchFamily="49" charset="-122"/>
                  <a:ea typeface="黑体" pitchFamily="49" charset="-122"/>
                </a:rPr>
                <a:t>1</a:t>
              </a:r>
              <a:endParaRPr lang="zh-CN" altLang="en-US" sz="2800" b="1" strike="noStrike" noProof="1">
                <a:solidFill>
                  <a:schemeClr val="bg1"/>
                </a:solidFill>
                <a:latin typeface="黑体" pitchFamily="49" charset="-122"/>
                <a:ea typeface="黑体" pitchFamily="49" charset="-122"/>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矩形 1"/>
          <p:cNvSpPr/>
          <p:nvPr/>
        </p:nvSpPr>
        <p:spPr>
          <a:xfrm>
            <a:off x="580538" y="3011935"/>
            <a:ext cx="9957363" cy="2308324"/>
          </a:xfrm>
          <a:prstGeom prst="rect">
            <a:avLst/>
          </a:prstGeom>
        </p:spPr>
        <p:txBody>
          <a:bodyPr wrap="square">
            <a:spAutoFit/>
          </a:bodyPr>
          <a:lstStyle/>
          <a:p>
            <a:pPr>
              <a:lnSpc>
                <a:spcPct val="150000"/>
              </a:lnSpc>
              <a:spcAft>
                <a:spcPts val="0"/>
              </a:spcAft>
            </a:pPr>
            <a:r>
              <a:rPr lang="zh-CN" altLang="en-US" sz="2400" dirty="0" smtClean="0">
                <a:solidFill>
                  <a:srgbClr val="000000"/>
                </a:solidFill>
                <a:latin typeface="黑体" pitchFamily="49" charset="-122"/>
                <a:ea typeface="黑体" pitchFamily="49" charset="-122"/>
                <a:cs typeface="Times New Roman" panose="02020603050405020304" pitchFamily="18" charset="0"/>
              </a:rPr>
              <a:t>中考目标要求：</a:t>
            </a:r>
            <a:endParaRPr lang="en-US" sz="2400" dirty="0" smtClean="0">
              <a:solidFill>
                <a:srgbClr val="000000"/>
              </a:solidFill>
              <a:latin typeface="黑体" pitchFamily="49" charset="-122"/>
              <a:ea typeface="黑体" pitchFamily="49" charset="-122"/>
              <a:cs typeface="Times New Roman" panose="02020603050405020304" pitchFamily="18" charset="0"/>
            </a:endParaRPr>
          </a:p>
          <a:p>
            <a:pPr>
              <a:lnSpc>
                <a:spcPct val="150000"/>
              </a:lnSpc>
              <a:spcAft>
                <a:spcPts val="0"/>
              </a:spcAft>
            </a:pPr>
            <a:r>
              <a:rPr lang="en-US" altLang="zh-CN" sz="2400" dirty="0">
                <a:solidFill>
                  <a:srgbClr val="000000"/>
                </a:solidFill>
                <a:latin typeface="宋体" pitchFamily="2" charset="-122"/>
                <a:ea typeface="宋体" pitchFamily="2" charset="-122"/>
                <a:cs typeface="Times New Roman"/>
              </a:rPr>
              <a:t>1.</a:t>
            </a:r>
            <a:r>
              <a:rPr lang="zh-CN" altLang="zh-CN" sz="2400" dirty="0">
                <a:solidFill>
                  <a:srgbClr val="000000"/>
                </a:solidFill>
                <a:latin typeface="宋体" pitchFamily="2" charset="-122"/>
                <a:ea typeface="宋体" pitchFamily="2" charset="-122"/>
                <a:cs typeface="Times New Roman"/>
              </a:rPr>
              <a:t>知道全面依法治国的基本方略</a:t>
            </a:r>
            <a:r>
              <a:rPr lang="zh-CN" altLang="zh-CN" sz="2400" dirty="0">
                <a:solidFill>
                  <a:srgbClr val="FF00FF"/>
                </a:solidFill>
                <a:latin typeface="宋体" pitchFamily="2" charset="-122"/>
                <a:ea typeface="宋体" pitchFamily="2" charset="-122"/>
                <a:cs typeface="Times New Roman"/>
              </a:rPr>
              <a:t>　　☞</a:t>
            </a:r>
            <a:r>
              <a:rPr lang="zh-CN" altLang="zh-CN" sz="2400" dirty="0">
                <a:solidFill>
                  <a:srgbClr val="000000"/>
                </a:solidFill>
                <a:latin typeface="宋体" pitchFamily="2" charset="-122"/>
                <a:ea typeface="宋体" pitchFamily="2" charset="-122"/>
                <a:cs typeface="Times New Roman"/>
              </a:rPr>
              <a:t>统编教材九上第四课　七下第九课</a:t>
            </a:r>
          </a:p>
          <a:p>
            <a:pPr>
              <a:lnSpc>
                <a:spcPct val="150000"/>
              </a:lnSpc>
            </a:pPr>
            <a:r>
              <a:rPr lang="en-US" altLang="zh-CN" sz="2400" dirty="0">
                <a:solidFill>
                  <a:srgbClr val="000000"/>
                </a:solidFill>
                <a:latin typeface="宋体" pitchFamily="2" charset="-122"/>
                <a:ea typeface="宋体" pitchFamily="2" charset="-122"/>
                <a:cs typeface="Times New Roman"/>
              </a:rPr>
              <a:t>2.</a:t>
            </a:r>
            <a:r>
              <a:rPr lang="zh-CN" altLang="zh-CN" sz="2400" dirty="0">
                <a:solidFill>
                  <a:srgbClr val="000000"/>
                </a:solidFill>
                <a:latin typeface="宋体" pitchFamily="2" charset="-122"/>
                <a:ea typeface="宋体" pitchFamily="2" charset="-122"/>
                <a:cs typeface="Times New Roman"/>
              </a:rPr>
              <a:t>懂得全面依法</a:t>
            </a:r>
            <a:r>
              <a:rPr lang="zh-CN" altLang="zh-CN" sz="2400" dirty="0" smtClean="0">
                <a:solidFill>
                  <a:srgbClr val="000000"/>
                </a:solidFill>
                <a:latin typeface="宋体" pitchFamily="2" charset="-122"/>
                <a:ea typeface="宋体" pitchFamily="2" charset="-122"/>
                <a:cs typeface="Times New Roman"/>
              </a:rPr>
              <a:t>治国</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必须</a:t>
            </a:r>
            <a:r>
              <a:rPr lang="zh-CN" altLang="zh-CN" sz="2400" dirty="0">
                <a:solidFill>
                  <a:srgbClr val="000000"/>
                </a:solidFill>
                <a:latin typeface="宋体" pitchFamily="2" charset="-122"/>
                <a:ea typeface="宋体" pitchFamily="2" charset="-122"/>
                <a:cs typeface="Times New Roman"/>
              </a:rPr>
              <a:t>厉行</a:t>
            </a:r>
            <a:r>
              <a:rPr lang="zh-CN" altLang="zh-CN" sz="2400" dirty="0" smtClean="0">
                <a:solidFill>
                  <a:srgbClr val="000000"/>
                </a:solidFill>
                <a:latin typeface="宋体" pitchFamily="2" charset="-122"/>
                <a:ea typeface="宋体" pitchFamily="2" charset="-122"/>
                <a:cs typeface="Times New Roman"/>
              </a:rPr>
              <a:t>法治</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推进</a:t>
            </a:r>
            <a:r>
              <a:rPr lang="zh-CN" altLang="zh-CN" sz="2400" dirty="0">
                <a:solidFill>
                  <a:srgbClr val="000000"/>
                </a:solidFill>
                <a:latin typeface="宋体" pitchFamily="2" charset="-122"/>
                <a:ea typeface="宋体" pitchFamily="2" charset="-122"/>
                <a:cs typeface="Times New Roman"/>
              </a:rPr>
              <a:t>科学立法、严格执法、公正司法、全民守法</a:t>
            </a:r>
            <a:r>
              <a:rPr lang="zh-CN"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统编教材九上第四课</a:t>
            </a:r>
            <a:endParaRPr lang="zh-CN" altLang="en-US" sz="24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3" name="组合 12"/>
          <p:cNvGrpSpPr/>
          <p:nvPr/>
        </p:nvGrpSpPr>
        <p:grpSpPr>
          <a:xfrm>
            <a:off x="2476906" y="1340621"/>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2259482754"/>
              </p:ext>
            </p:extLst>
          </p:nvPr>
        </p:nvGraphicFramePr>
        <p:xfrm>
          <a:off x="1053155" y="1735175"/>
          <a:ext cx="9975402" cy="4331087"/>
        </p:xfrm>
        <a:graphic>
          <a:graphicData uri="http://schemas.openxmlformats.org/drawingml/2006/table">
            <a:tbl>
              <a:tblPr firstRow="1" firstCol="1" bandRow="1"/>
              <a:tblGrid>
                <a:gridCol w="1790406"/>
                <a:gridCol w="2681234"/>
                <a:gridCol w="5503762"/>
              </a:tblGrid>
              <a:tr h="735723">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706">
                <a:tc rowSpan="2">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●知道全面依法治国的基本方略</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全面推进依法治国的总目标是什么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建设中国特色社会主义法治</a:t>
                      </a:r>
                      <a:r>
                        <a:rPr lang="zh-CN" sz="2400" dirty="0" smtClean="0">
                          <a:solidFill>
                            <a:srgbClr val="000000"/>
                          </a:solidFill>
                          <a:effectLst/>
                          <a:latin typeface="宋体" pitchFamily="2" charset="-122"/>
                          <a:ea typeface="宋体" pitchFamily="2" charset="-122"/>
                          <a:cs typeface="Times New Roman"/>
                        </a:rPr>
                        <a:t>体系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建设</a:t>
                      </a:r>
                      <a:r>
                        <a:rPr lang="zh-CN" sz="2400" dirty="0">
                          <a:solidFill>
                            <a:srgbClr val="000000"/>
                          </a:solidFill>
                          <a:effectLst/>
                          <a:latin typeface="宋体" pitchFamily="2" charset="-122"/>
                          <a:ea typeface="宋体" pitchFamily="2" charset="-122"/>
                          <a:cs typeface="Times New Roman"/>
                        </a:rPr>
                        <a:t>社会主义法治国家</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5658">
                <a:tc vMerge="1">
                  <a:txBody>
                    <a:bodyPr/>
                    <a:lstStyle/>
                    <a:p>
                      <a:endParaRPr lang="zh-CN" altLang="en-US"/>
                    </a:p>
                  </a:txBody>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法治的含义是什么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法治就是依法对国家和社会事务进行</a:t>
                      </a:r>
                      <a:r>
                        <a:rPr lang="zh-CN" sz="2400" dirty="0" smtClean="0">
                          <a:solidFill>
                            <a:srgbClr val="000000"/>
                          </a:solidFill>
                          <a:effectLst/>
                          <a:latin typeface="宋体" pitchFamily="2" charset="-122"/>
                          <a:ea typeface="宋体" pitchFamily="2" charset="-122"/>
                          <a:cs typeface="Times New Roman"/>
                        </a:rPr>
                        <a:t>治理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强调</a:t>
                      </a:r>
                      <a:r>
                        <a:rPr lang="zh-CN" sz="2400" dirty="0">
                          <a:solidFill>
                            <a:srgbClr val="000000"/>
                          </a:solidFill>
                          <a:effectLst/>
                          <a:latin typeface="宋体" pitchFamily="2" charset="-122"/>
                          <a:ea typeface="宋体" pitchFamily="2" charset="-122"/>
                          <a:cs typeface="Times New Roman"/>
                        </a:rPr>
                        <a:t>依法治国、法律</a:t>
                      </a:r>
                      <a:r>
                        <a:rPr lang="zh-CN" sz="2400" dirty="0" smtClean="0">
                          <a:solidFill>
                            <a:srgbClr val="000000"/>
                          </a:solidFill>
                          <a:effectLst/>
                          <a:latin typeface="宋体" pitchFamily="2" charset="-122"/>
                          <a:ea typeface="宋体" pitchFamily="2" charset="-122"/>
                          <a:cs typeface="Times New Roman"/>
                        </a:rPr>
                        <a:t>至上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要求</a:t>
                      </a:r>
                      <a:r>
                        <a:rPr lang="zh-CN" sz="2400" dirty="0">
                          <a:solidFill>
                            <a:srgbClr val="000000"/>
                          </a:solidFill>
                          <a:effectLst/>
                          <a:latin typeface="宋体" pitchFamily="2" charset="-122"/>
                          <a:ea typeface="宋体" pitchFamily="2" charset="-122"/>
                          <a:cs typeface="Times New Roman"/>
                        </a:rPr>
                        <a:t>任何组织和个人都要服从法律、遵守法律、依法办事</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1401648992"/>
              </p:ext>
            </p:extLst>
          </p:nvPr>
        </p:nvGraphicFramePr>
        <p:xfrm>
          <a:off x="1108911" y="1768630"/>
          <a:ext cx="10321090" cy="4389120"/>
        </p:xfrm>
        <a:graphic>
          <a:graphicData uri="http://schemas.openxmlformats.org/drawingml/2006/table">
            <a:tbl>
              <a:tblPr firstRow="1" firstCol="1" bandRow="1"/>
              <a:tblGrid>
                <a:gridCol w="1712171"/>
                <a:gridCol w="1817825"/>
                <a:gridCol w="6791094"/>
              </a:tblGrid>
              <a:tr h="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●知道全面依法治国的基本方略</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法治的要求是什么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法治</a:t>
                      </a:r>
                      <a:r>
                        <a:rPr lang="zh-CN" sz="2400" dirty="0">
                          <a:solidFill>
                            <a:srgbClr val="000000"/>
                          </a:solidFill>
                          <a:effectLst/>
                          <a:latin typeface="宋体" pitchFamily="2" charset="-122"/>
                          <a:ea typeface="宋体" pitchFamily="2" charset="-122"/>
                          <a:cs typeface="Times New Roman"/>
                        </a:rPr>
                        <a:t>要求实行良法之治。良法反映最广大人民群众的意志和</a:t>
                      </a:r>
                      <a:r>
                        <a:rPr lang="zh-CN" sz="2400" dirty="0" smtClean="0">
                          <a:solidFill>
                            <a:srgbClr val="000000"/>
                          </a:solidFill>
                          <a:effectLst/>
                          <a:latin typeface="宋体" pitchFamily="2" charset="-122"/>
                          <a:ea typeface="宋体" pitchFamily="2" charset="-122"/>
                          <a:cs typeface="Times New Roman"/>
                        </a:rPr>
                        <a:t>利益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反映</a:t>
                      </a:r>
                      <a:r>
                        <a:rPr lang="zh-CN" sz="2400" dirty="0">
                          <a:solidFill>
                            <a:srgbClr val="000000"/>
                          </a:solidFill>
                          <a:effectLst/>
                          <a:latin typeface="宋体" pitchFamily="2" charset="-122"/>
                          <a:ea typeface="宋体" pitchFamily="2" charset="-122"/>
                          <a:cs typeface="Times New Roman"/>
                        </a:rPr>
                        <a:t>社会发展的</a:t>
                      </a:r>
                      <a:r>
                        <a:rPr lang="zh-CN" sz="2400" dirty="0" smtClean="0">
                          <a:solidFill>
                            <a:srgbClr val="000000"/>
                          </a:solidFill>
                          <a:effectLst/>
                          <a:latin typeface="宋体" pitchFamily="2" charset="-122"/>
                          <a:ea typeface="宋体" pitchFamily="2" charset="-122"/>
                          <a:cs typeface="Times New Roman"/>
                        </a:rPr>
                        <a:t>规律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维护</a:t>
                      </a:r>
                      <a:r>
                        <a:rPr lang="zh-CN" sz="2400" dirty="0">
                          <a:solidFill>
                            <a:srgbClr val="000000"/>
                          </a:solidFill>
                          <a:effectLst/>
                          <a:latin typeface="宋体" pitchFamily="2" charset="-122"/>
                          <a:ea typeface="宋体" pitchFamily="2" charset="-122"/>
                          <a:cs typeface="Times New Roman"/>
                        </a:rPr>
                        <a:t>公民的基本</a:t>
                      </a:r>
                      <a:r>
                        <a:rPr lang="zh-CN" sz="2400" dirty="0" smtClean="0">
                          <a:solidFill>
                            <a:srgbClr val="000000"/>
                          </a:solidFill>
                          <a:effectLst/>
                          <a:latin typeface="宋体" pitchFamily="2" charset="-122"/>
                          <a:ea typeface="宋体" pitchFamily="2" charset="-122"/>
                          <a:cs typeface="Times New Roman"/>
                        </a:rPr>
                        <a:t>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符合</a:t>
                      </a:r>
                      <a:r>
                        <a:rPr lang="zh-CN" sz="2400" dirty="0">
                          <a:solidFill>
                            <a:srgbClr val="000000"/>
                          </a:solidFill>
                          <a:effectLst/>
                          <a:latin typeface="宋体" pitchFamily="2" charset="-122"/>
                          <a:ea typeface="宋体" pitchFamily="2" charset="-122"/>
                          <a:cs typeface="Times New Roman"/>
                        </a:rPr>
                        <a:t>公平正义</a:t>
                      </a:r>
                      <a:r>
                        <a:rPr lang="zh-CN" sz="2400" dirty="0" smtClean="0">
                          <a:solidFill>
                            <a:srgbClr val="000000"/>
                          </a:solidFill>
                          <a:effectLst/>
                          <a:latin typeface="宋体" pitchFamily="2" charset="-122"/>
                          <a:ea typeface="宋体" pitchFamily="2" charset="-122"/>
                          <a:cs typeface="Times New Roman"/>
                        </a:rPr>
                        <a:t>要求</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促进</a:t>
                      </a:r>
                      <a:r>
                        <a:rPr lang="zh-CN" sz="2400" dirty="0">
                          <a:solidFill>
                            <a:srgbClr val="000000"/>
                          </a:solidFill>
                          <a:effectLst/>
                          <a:latin typeface="宋体" pitchFamily="2" charset="-122"/>
                          <a:ea typeface="宋体" pitchFamily="2" charset="-122"/>
                          <a:cs typeface="Times New Roman"/>
                        </a:rPr>
                        <a:t>人与社会的共同发展</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法治</a:t>
                      </a:r>
                      <a:r>
                        <a:rPr lang="zh-CN" sz="2400" dirty="0">
                          <a:solidFill>
                            <a:srgbClr val="000000"/>
                          </a:solidFill>
                          <a:effectLst/>
                          <a:latin typeface="宋体" pitchFamily="2" charset="-122"/>
                          <a:ea typeface="宋体" pitchFamily="2" charset="-122"/>
                          <a:cs typeface="Times New Roman"/>
                        </a:rPr>
                        <a:t>要求实行善治。法治建立在民主的基础</a:t>
                      </a:r>
                      <a:r>
                        <a:rPr lang="zh-CN" sz="2400" dirty="0" smtClean="0">
                          <a:solidFill>
                            <a:srgbClr val="000000"/>
                          </a:solidFill>
                          <a:effectLst/>
                          <a:latin typeface="宋体" pitchFamily="2" charset="-122"/>
                          <a:ea typeface="宋体" pitchFamily="2" charset="-122"/>
                          <a:cs typeface="Times New Roman"/>
                        </a:rPr>
                        <a:t>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通过</a:t>
                      </a:r>
                      <a:r>
                        <a:rPr lang="zh-CN" sz="2400" dirty="0">
                          <a:solidFill>
                            <a:srgbClr val="000000"/>
                          </a:solidFill>
                          <a:effectLst/>
                          <a:latin typeface="宋体" pitchFamily="2" charset="-122"/>
                          <a:ea typeface="宋体" pitchFamily="2" charset="-122"/>
                          <a:cs typeface="Times New Roman"/>
                        </a:rPr>
                        <a:t>赋予公民更多的参与公共活动的机会和</a:t>
                      </a:r>
                      <a:r>
                        <a:rPr lang="zh-CN" sz="2400" dirty="0" smtClean="0">
                          <a:solidFill>
                            <a:srgbClr val="000000"/>
                          </a:solidFill>
                          <a:effectLst/>
                          <a:latin typeface="宋体" pitchFamily="2" charset="-122"/>
                          <a:ea typeface="宋体" pitchFamily="2" charset="-122"/>
                          <a:cs typeface="Times New Roman"/>
                        </a:rPr>
                        <a:t>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实现</a:t>
                      </a:r>
                      <a:r>
                        <a:rPr lang="zh-CN" sz="2400" dirty="0">
                          <a:solidFill>
                            <a:srgbClr val="000000"/>
                          </a:solidFill>
                          <a:effectLst/>
                          <a:latin typeface="宋体" pitchFamily="2" charset="-122"/>
                          <a:ea typeface="宋体" pitchFamily="2" charset="-122"/>
                          <a:cs typeface="Times New Roman"/>
                        </a:rPr>
                        <a:t>公共利益的最大化</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52494443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1446448153"/>
              </p:ext>
            </p:extLst>
          </p:nvPr>
        </p:nvGraphicFramePr>
        <p:xfrm>
          <a:off x="874735" y="1668269"/>
          <a:ext cx="10859929" cy="4531809"/>
        </p:xfrm>
        <a:graphic>
          <a:graphicData uri="http://schemas.openxmlformats.org/drawingml/2006/table">
            <a:tbl>
              <a:tblPr firstRow="1" firstCol="1" bandRow="1"/>
              <a:tblGrid>
                <a:gridCol w="1690045"/>
                <a:gridCol w="1761894"/>
                <a:gridCol w="7407990"/>
              </a:tblGrid>
              <a:tr h="577761">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54048">
                <a:tc>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●知道全面依法治国的基本方略</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法治有哪些重要性</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为什么要选择法治道路</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法治</a:t>
                      </a:r>
                      <a:r>
                        <a:rPr lang="zh-CN" sz="2400" dirty="0">
                          <a:solidFill>
                            <a:srgbClr val="000000"/>
                          </a:solidFill>
                          <a:effectLst/>
                          <a:latin typeface="宋体" pitchFamily="2" charset="-122"/>
                          <a:ea typeface="宋体" pitchFamily="2" charset="-122"/>
                          <a:cs typeface="Times New Roman"/>
                        </a:rPr>
                        <a:t>是人类社会进入现代文明的重要标志</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法治</a:t>
                      </a:r>
                      <a:r>
                        <a:rPr lang="zh-CN" sz="2400" dirty="0">
                          <a:solidFill>
                            <a:srgbClr val="000000"/>
                          </a:solidFill>
                          <a:effectLst/>
                          <a:latin typeface="宋体" pitchFamily="2" charset="-122"/>
                          <a:ea typeface="宋体" pitchFamily="2" charset="-122"/>
                          <a:cs typeface="Times New Roman"/>
                        </a:rPr>
                        <a:t>是人们共同的</a:t>
                      </a:r>
                      <a:r>
                        <a:rPr lang="zh-CN" sz="2400" dirty="0" smtClean="0">
                          <a:solidFill>
                            <a:srgbClr val="000000"/>
                          </a:solidFill>
                          <a:effectLst/>
                          <a:latin typeface="宋体" pitchFamily="2" charset="-122"/>
                          <a:ea typeface="宋体" pitchFamily="2" charset="-122"/>
                          <a:cs typeface="Times New Roman"/>
                        </a:rPr>
                        <a:t>生活方式</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也</a:t>
                      </a:r>
                      <a:r>
                        <a:rPr lang="zh-CN" sz="2400" dirty="0">
                          <a:solidFill>
                            <a:srgbClr val="000000"/>
                          </a:solidFill>
                          <a:effectLst/>
                          <a:latin typeface="宋体" pitchFamily="2" charset="-122"/>
                          <a:ea typeface="宋体" pitchFamily="2" charset="-122"/>
                          <a:cs typeface="Times New Roman"/>
                        </a:rPr>
                        <a:t>是国家治理现代化的重要标志</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法治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意味着</a:t>
                      </a:r>
                      <a:r>
                        <a:rPr lang="zh-CN" sz="2400" dirty="0">
                          <a:solidFill>
                            <a:srgbClr val="000000"/>
                          </a:solidFill>
                          <a:effectLst/>
                          <a:latin typeface="宋体" pitchFamily="2" charset="-122"/>
                          <a:ea typeface="宋体" pitchFamily="2" charset="-122"/>
                          <a:cs typeface="Times New Roman"/>
                        </a:rPr>
                        <a:t>依法治理。法治能够为人们提供良好的生活</a:t>
                      </a:r>
                      <a:r>
                        <a:rPr lang="zh-CN" sz="2400" dirty="0" smtClean="0">
                          <a:solidFill>
                            <a:srgbClr val="000000"/>
                          </a:solidFill>
                          <a:effectLst/>
                          <a:latin typeface="宋体" pitchFamily="2" charset="-122"/>
                          <a:ea typeface="宋体" pitchFamily="2" charset="-122"/>
                          <a:cs typeface="Times New Roman"/>
                        </a:rPr>
                        <a:t>秩序</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让</a:t>
                      </a:r>
                      <a:r>
                        <a:rPr lang="zh-CN" sz="2400" dirty="0">
                          <a:solidFill>
                            <a:srgbClr val="000000"/>
                          </a:solidFill>
                          <a:effectLst/>
                          <a:latin typeface="宋体" pitchFamily="2" charset="-122"/>
                          <a:ea typeface="宋体" pitchFamily="2" charset="-122"/>
                          <a:cs typeface="Times New Roman"/>
                        </a:rPr>
                        <a:t>人们能够建立起基本、稳定、持续的生活</a:t>
                      </a:r>
                      <a:r>
                        <a:rPr lang="zh-CN" sz="2400" dirty="0" smtClean="0">
                          <a:solidFill>
                            <a:srgbClr val="000000"/>
                          </a:solidFill>
                          <a:effectLst/>
                          <a:latin typeface="宋体" pitchFamily="2" charset="-122"/>
                          <a:ea typeface="宋体" pitchFamily="2" charset="-122"/>
                          <a:cs typeface="Times New Roman"/>
                        </a:rPr>
                        <a:t>预期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保障</a:t>
                      </a:r>
                      <a:r>
                        <a:rPr lang="zh-CN" sz="2400" dirty="0">
                          <a:solidFill>
                            <a:srgbClr val="000000"/>
                          </a:solidFill>
                          <a:effectLst/>
                          <a:latin typeface="宋体" pitchFamily="2" charset="-122"/>
                          <a:ea typeface="宋体" pitchFamily="2" charset="-122"/>
                          <a:cs typeface="Times New Roman"/>
                        </a:rPr>
                        <a:t>人们在社会各个领域依法享有广泛的权利和</a:t>
                      </a:r>
                      <a:r>
                        <a:rPr lang="zh-CN" sz="2400" dirty="0" smtClean="0">
                          <a:solidFill>
                            <a:srgbClr val="000000"/>
                          </a:solidFill>
                          <a:effectLst/>
                          <a:latin typeface="宋体" pitchFamily="2" charset="-122"/>
                          <a:ea typeface="宋体" pitchFamily="2" charset="-122"/>
                          <a:cs typeface="Times New Roman"/>
                        </a:rPr>
                        <a:t>自由</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使</a:t>
                      </a:r>
                      <a:r>
                        <a:rPr lang="zh-CN" sz="2400" dirty="0">
                          <a:solidFill>
                            <a:srgbClr val="000000"/>
                          </a:solidFill>
                          <a:effectLst/>
                          <a:latin typeface="宋体" pitchFamily="2" charset="-122"/>
                          <a:ea typeface="宋体" pitchFamily="2" charset="-122"/>
                          <a:cs typeface="Times New Roman"/>
                        </a:rPr>
                        <a:t>人们安全、有尊严地</a:t>
                      </a:r>
                      <a:r>
                        <a:rPr lang="zh-CN" sz="2400" dirty="0" smtClean="0">
                          <a:solidFill>
                            <a:srgbClr val="000000"/>
                          </a:solidFill>
                          <a:effectLst/>
                          <a:latin typeface="宋体" pitchFamily="2" charset="-122"/>
                          <a:ea typeface="宋体" pitchFamily="2" charset="-122"/>
                          <a:cs typeface="Times New Roman"/>
                        </a:rPr>
                        <a:t>生活</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84108362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4188874738"/>
              </p:ext>
            </p:extLst>
          </p:nvPr>
        </p:nvGraphicFramePr>
        <p:xfrm>
          <a:off x="852432" y="1467547"/>
          <a:ext cx="10859929" cy="4632170"/>
        </p:xfrm>
        <a:graphic>
          <a:graphicData uri="http://schemas.openxmlformats.org/drawingml/2006/table">
            <a:tbl>
              <a:tblPr firstRow="1" firstCol="1" bandRow="1"/>
              <a:tblGrid>
                <a:gridCol w="1768105"/>
                <a:gridCol w="1750741"/>
                <a:gridCol w="7341083"/>
              </a:tblGrid>
              <a:tr h="590556">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1614">
                <a:tc>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●知道全面依法治国的基本方略</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法治有哪些重要性</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为什么要选择法治道路</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追求</a:t>
                      </a:r>
                      <a:r>
                        <a:rPr lang="zh-CN" sz="2400" dirty="0">
                          <a:solidFill>
                            <a:srgbClr val="000000"/>
                          </a:solidFill>
                          <a:effectLst/>
                          <a:latin typeface="宋体" pitchFamily="2" charset="-122"/>
                          <a:ea typeface="宋体" pitchFamily="2" charset="-122"/>
                          <a:cs typeface="Times New Roman"/>
                        </a:rPr>
                        <a:t>并奉行法治已经成为现代世界各国的共识</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（5）</a:t>
                      </a:r>
                      <a:r>
                        <a:rPr lang="zh-CN" sz="2400" dirty="0" smtClean="0">
                          <a:solidFill>
                            <a:srgbClr val="000000"/>
                          </a:solidFill>
                          <a:effectLst/>
                          <a:latin typeface="宋体" pitchFamily="2" charset="-122"/>
                          <a:ea typeface="宋体" pitchFamily="2" charset="-122"/>
                          <a:cs typeface="Times New Roman"/>
                        </a:rPr>
                        <a:t>法治</a:t>
                      </a:r>
                      <a:r>
                        <a:rPr lang="zh-CN" sz="2400" dirty="0">
                          <a:solidFill>
                            <a:srgbClr val="000000"/>
                          </a:solidFill>
                          <a:effectLst/>
                          <a:latin typeface="宋体" pitchFamily="2" charset="-122"/>
                          <a:ea typeface="宋体" pitchFamily="2" charset="-122"/>
                          <a:cs typeface="Times New Roman"/>
                        </a:rPr>
                        <a:t>是现代政治文明的</a:t>
                      </a:r>
                      <a:r>
                        <a:rPr lang="zh-CN" sz="2400" dirty="0" smtClean="0">
                          <a:solidFill>
                            <a:srgbClr val="000000"/>
                          </a:solidFill>
                          <a:effectLst/>
                          <a:latin typeface="宋体" pitchFamily="2" charset="-122"/>
                          <a:ea typeface="宋体" pitchFamily="2" charset="-122"/>
                          <a:cs typeface="Times New Roman"/>
                        </a:rPr>
                        <a:t>核心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发展市场经济、实现强国富民的基本</a:t>
                      </a:r>
                      <a:r>
                        <a:rPr lang="zh-CN" sz="2400" dirty="0" smtClean="0">
                          <a:solidFill>
                            <a:srgbClr val="000000"/>
                          </a:solidFill>
                          <a:effectLst/>
                          <a:latin typeface="宋体" pitchFamily="2" charset="-122"/>
                          <a:ea typeface="宋体" pitchFamily="2" charset="-122"/>
                          <a:cs typeface="Times New Roman"/>
                        </a:rPr>
                        <a:t>保障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解决社会矛盾、维护社会稳定、实现社会正义的有效方式。走法治道路是实现中华民族伟大复兴的必然选择</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（6）</a:t>
                      </a:r>
                      <a:r>
                        <a:rPr lang="zh-CN" sz="2400" dirty="0" smtClean="0">
                          <a:solidFill>
                            <a:srgbClr val="000000"/>
                          </a:solidFill>
                          <a:effectLst/>
                          <a:latin typeface="宋体" pitchFamily="2" charset="-122"/>
                          <a:ea typeface="宋体" pitchFamily="2" charset="-122"/>
                          <a:cs typeface="Times New Roman"/>
                        </a:rPr>
                        <a:t>法治</a:t>
                      </a:r>
                      <a:r>
                        <a:rPr lang="zh-CN" sz="2400" dirty="0">
                          <a:solidFill>
                            <a:srgbClr val="000000"/>
                          </a:solidFill>
                          <a:effectLst/>
                          <a:latin typeface="宋体" pitchFamily="2" charset="-122"/>
                          <a:ea typeface="宋体" pitchFamily="2" charset="-122"/>
                          <a:cs typeface="Times New Roman"/>
                        </a:rPr>
                        <a:t>助推中国梦的</a:t>
                      </a:r>
                      <a:r>
                        <a:rPr lang="zh-CN" sz="2400" dirty="0" smtClean="0">
                          <a:solidFill>
                            <a:srgbClr val="000000"/>
                          </a:solidFill>
                          <a:effectLst/>
                          <a:latin typeface="宋体" pitchFamily="2" charset="-122"/>
                          <a:ea typeface="宋体" pitchFamily="2" charset="-122"/>
                          <a:cs typeface="Times New Roman"/>
                        </a:rPr>
                        <a:t>实现</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实现政治清明、社会公平、民心稳定、国家长治久安的必由之路</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83429910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2551387870"/>
              </p:ext>
            </p:extLst>
          </p:nvPr>
        </p:nvGraphicFramePr>
        <p:xfrm>
          <a:off x="685165" y="1416535"/>
          <a:ext cx="10859929" cy="4895055"/>
        </p:xfrm>
        <a:graphic>
          <a:graphicData uri="http://schemas.openxmlformats.org/drawingml/2006/table">
            <a:tbl>
              <a:tblPr firstRow="1" firstCol="1" bandRow="1"/>
              <a:tblGrid>
                <a:gridCol w="1712348"/>
                <a:gridCol w="1973766"/>
                <a:gridCol w="7173815"/>
              </a:tblGrid>
              <a:tr h="64644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48615">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●知道全面依法治国的基本方略</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建设法治中国的宏伟蓝图是什么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长期以来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特别是</a:t>
                      </a:r>
                      <a:r>
                        <a:rPr lang="zh-CN" sz="2400" dirty="0">
                          <a:solidFill>
                            <a:srgbClr val="000000"/>
                          </a:solidFill>
                          <a:effectLst/>
                          <a:latin typeface="宋体" pitchFamily="2" charset="-122"/>
                          <a:ea typeface="宋体" pitchFamily="2" charset="-122"/>
                          <a:cs typeface="Times New Roman"/>
                        </a:rPr>
                        <a:t>党的十一届三中全会</a:t>
                      </a:r>
                      <a:r>
                        <a:rPr lang="zh-CN" sz="2400" dirty="0" smtClean="0">
                          <a:solidFill>
                            <a:srgbClr val="000000"/>
                          </a:solidFill>
                          <a:effectLst/>
                          <a:latin typeface="宋体" pitchFamily="2" charset="-122"/>
                          <a:ea typeface="宋体" pitchFamily="2" charset="-122"/>
                          <a:cs typeface="Times New Roman"/>
                        </a:rPr>
                        <a:t>以来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我国</a:t>
                      </a:r>
                      <a:r>
                        <a:rPr lang="zh-CN" sz="2400" dirty="0">
                          <a:solidFill>
                            <a:srgbClr val="000000"/>
                          </a:solidFill>
                          <a:effectLst/>
                          <a:latin typeface="宋体" pitchFamily="2" charset="-122"/>
                          <a:ea typeface="宋体" pitchFamily="2" charset="-122"/>
                          <a:cs typeface="Times New Roman"/>
                        </a:rPr>
                        <a:t>高度重视法治建设。党的十五大把依法治国确定为党领导人民治理国家的基本</a:t>
                      </a:r>
                      <a:r>
                        <a:rPr lang="zh-CN" sz="2400" dirty="0" smtClean="0">
                          <a:solidFill>
                            <a:srgbClr val="000000"/>
                          </a:solidFill>
                          <a:effectLst/>
                          <a:latin typeface="宋体" pitchFamily="2" charset="-122"/>
                          <a:ea typeface="宋体" pitchFamily="2" charset="-122"/>
                          <a:cs typeface="Times New Roman"/>
                        </a:rPr>
                        <a:t>方略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积极</a:t>
                      </a:r>
                      <a:r>
                        <a:rPr lang="zh-CN" sz="2400" dirty="0">
                          <a:solidFill>
                            <a:srgbClr val="000000"/>
                          </a:solidFill>
                          <a:effectLst/>
                          <a:latin typeface="宋体" pitchFamily="2" charset="-122"/>
                          <a:ea typeface="宋体" pitchFamily="2" charset="-122"/>
                          <a:cs typeface="Times New Roman"/>
                        </a:rPr>
                        <a:t>推进社会主义法治建设</a:t>
                      </a:r>
                    </a:p>
                    <a:p>
                      <a:pPr>
                        <a:lnSpc>
                          <a:spcPct val="1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社会</a:t>
                      </a:r>
                      <a:r>
                        <a:rPr lang="zh-CN" sz="2400" dirty="0">
                          <a:solidFill>
                            <a:srgbClr val="000000"/>
                          </a:solidFill>
                          <a:effectLst/>
                          <a:latin typeface="宋体" pitchFamily="2" charset="-122"/>
                          <a:ea typeface="宋体" pitchFamily="2" charset="-122"/>
                          <a:cs typeface="Times New Roman"/>
                        </a:rPr>
                        <a:t>因法治而进步。全面依法治国是中国特色社会主义的本质要求和重要保障。</a:t>
                      </a:r>
                    </a:p>
                    <a:p>
                      <a:pPr>
                        <a:lnSpc>
                          <a:spcPct val="10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建设</a:t>
                      </a:r>
                      <a:r>
                        <a:rPr lang="zh-CN" sz="2400" dirty="0">
                          <a:solidFill>
                            <a:srgbClr val="000000"/>
                          </a:solidFill>
                          <a:effectLst/>
                          <a:latin typeface="宋体" pitchFamily="2" charset="-122"/>
                          <a:ea typeface="宋体" pitchFamily="2" charset="-122"/>
                          <a:cs typeface="Times New Roman"/>
                        </a:rPr>
                        <a:t>法治</a:t>
                      </a:r>
                      <a:r>
                        <a:rPr lang="zh-CN" sz="2400" dirty="0" smtClean="0">
                          <a:solidFill>
                            <a:srgbClr val="000000"/>
                          </a:solidFill>
                          <a:effectLst/>
                          <a:latin typeface="宋体" pitchFamily="2" charset="-122"/>
                          <a:ea typeface="宋体" pitchFamily="2" charset="-122"/>
                          <a:cs typeface="Times New Roman"/>
                        </a:rPr>
                        <a:t>中国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努力使每一项立法都得到人民群众的普遍</a:t>
                      </a:r>
                      <a:r>
                        <a:rPr lang="zh-CN" sz="2400" dirty="0" smtClean="0">
                          <a:solidFill>
                            <a:srgbClr val="000000"/>
                          </a:solidFill>
                          <a:effectLst/>
                          <a:latin typeface="宋体" pitchFamily="2" charset="-122"/>
                          <a:ea typeface="宋体" pitchFamily="2" charset="-122"/>
                          <a:cs typeface="Times New Roman"/>
                        </a:rPr>
                        <a:t>拥护</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使</a:t>
                      </a:r>
                      <a:r>
                        <a:rPr lang="zh-CN" sz="2400" dirty="0">
                          <a:solidFill>
                            <a:srgbClr val="000000"/>
                          </a:solidFill>
                          <a:effectLst/>
                          <a:latin typeface="宋体" pitchFamily="2" charset="-122"/>
                          <a:ea typeface="宋体" pitchFamily="2" charset="-122"/>
                          <a:cs typeface="Times New Roman"/>
                        </a:rPr>
                        <a:t>每一部法律法规都得到严格</a:t>
                      </a:r>
                      <a:r>
                        <a:rPr lang="zh-CN" sz="2400" dirty="0" smtClean="0">
                          <a:solidFill>
                            <a:srgbClr val="000000"/>
                          </a:solidFill>
                          <a:effectLst/>
                          <a:latin typeface="宋体" pitchFamily="2" charset="-122"/>
                          <a:ea typeface="宋体" pitchFamily="2" charset="-122"/>
                          <a:cs typeface="Times New Roman"/>
                        </a:rPr>
                        <a:t>执行</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使</a:t>
                      </a:r>
                      <a:r>
                        <a:rPr lang="zh-CN" sz="2400" dirty="0">
                          <a:solidFill>
                            <a:srgbClr val="000000"/>
                          </a:solidFill>
                          <a:effectLst/>
                          <a:latin typeface="宋体" pitchFamily="2" charset="-122"/>
                          <a:ea typeface="宋体" pitchFamily="2" charset="-122"/>
                          <a:cs typeface="Times New Roman"/>
                        </a:rPr>
                        <a:t>每一个司法案件都体现公平</a:t>
                      </a:r>
                      <a:r>
                        <a:rPr lang="zh-CN" sz="2400" dirty="0" smtClean="0">
                          <a:solidFill>
                            <a:srgbClr val="000000"/>
                          </a:solidFill>
                          <a:effectLst/>
                          <a:latin typeface="宋体" pitchFamily="2" charset="-122"/>
                          <a:ea typeface="宋体" pitchFamily="2" charset="-122"/>
                          <a:cs typeface="Times New Roman"/>
                        </a:rPr>
                        <a:t>正义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使</a:t>
                      </a:r>
                      <a:r>
                        <a:rPr lang="zh-CN" sz="2400" dirty="0">
                          <a:solidFill>
                            <a:srgbClr val="000000"/>
                          </a:solidFill>
                          <a:effectLst/>
                          <a:latin typeface="宋体" pitchFamily="2" charset="-122"/>
                          <a:ea typeface="宋体" pitchFamily="2" charset="-122"/>
                          <a:cs typeface="Times New Roman"/>
                        </a:rPr>
                        <a:t>每一位公民都成为法治的忠实崇尚者、自觉遵守者和坚定捍卫者</a:t>
                      </a:r>
                      <a:r>
                        <a:rPr lang="en-US" sz="2400" b="1" dirty="0">
                          <a:solidFill>
                            <a:srgbClr val="000000"/>
                          </a:solidFill>
                          <a:effectLst/>
                          <a:latin typeface="宋体" pitchFamily="2" charset="-122"/>
                          <a:ea typeface="宋体" pitchFamily="2" charset="-122"/>
                          <a:cs typeface="Times New Roman"/>
                        </a:rPr>
                        <a:t>(</a:t>
                      </a:r>
                      <a:r>
                        <a:rPr lang="zh-CN" sz="2400" b="1" dirty="0">
                          <a:solidFill>
                            <a:srgbClr val="000000"/>
                          </a:solidFill>
                          <a:effectLst/>
                          <a:latin typeface="宋体" pitchFamily="2" charset="-122"/>
                          <a:ea typeface="宋体" pitchFamily="2" charset="-122"/>
                          <a:cs typeface="Times New Roman"/>
                        </a:rPr>
                        <a:t>治国理政新方针</a:t>
                      </a:r>
                      <a:r>
                        <a:rPr lang="en-US" sz="2400" b="1" dirty="0">
                          <a:solidFill>
                            <a:srgbClr val="000000"/>
                          </a:solidFill>
                          <a:effectLst/>
                          <a:latin typeface="宋体" pitchFamily="2" charset="-122"/>
                          <a:ea typeface="宋体" pitchFamily="2" charset="-122"/>
                          <a:cs typeface="Times New Roman"/>
                        </a:rPr>
                        <a:t>)</a:t>
                      </a:r>
                      <a:endParaRPr lang="zh-CN" sz="2400" b="1"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412945377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2765283353"/>
              </p:ext>
            </p:extLst>
          </p:nvPr>
        </p:nvGraphicFramePr>
        <p:xfrm>
          <a:off x="1443448" y="1751072"/>
          <a:ext cx="9573956" cy="3887468"/>
        </p:xfrm>
        <a:graphic>
          <a:graphicData uri="http://schemas.openxmlformats.org/drawingml/2006/table">
            <a:tbl>
              <a:tblPr firstRow="1" firstCol="1" bandRow="1"/>
              <a:tblGrid>
                <a:gridCol w="1734650"/>
                <a:gridCol w="2684833"/>
                <a:gridCol w="5154473"/>
              </a:tblGrid>
              <a:tr h="508013">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38828">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●知道全面依法治国的基本方略</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怎么样坚定不移地走中国特色社会主义法治道路</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必须坚持党的领导、人民当家作主、依法治国有机统一</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23059244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505588305"/>
              </p:ext>
            </p:extLst>
          </p:nvPr>
        </p:nvGraphicFramePr>
        <p:xfrm>
          <a:off x="1064306" y="1427356"/>
          <a:ext cx="10298787" cy="4954709"/>
        </p:xfrm>
        <a:graphic>
          <a:graphicData uri="http://schemas.openxmlformats.org/drawingml/2006/table">
            <a:tbl>
              <a:tblPr firstRow="1" firstCol="1" bandRow="1"/>
              <a:tblGrid>
                <a:gridCol w="1355509"/>
                <a:gridCol w="1734006"/>
                <a:gridCol w="7209272"/>
              </a:tblGrid>
              <a:tr h="456194">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06069">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●知道全面依法治国的基本方略</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实施依法治国基本方略有什么重要意义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全面</a:t>
                      </a:r>
                      <a:r>
                        <a:rPr lang="zh-CN" sz="2400" dirty="0">
                          <a:solidFill>
                            <a:srgbClr val="000000"/>
                          </a:solidFill>
                          <a:effectLst/>
                          <a:latin typeface="宋体" pitchFamily="2" charset="-122"/>
                          <a:ea typeface="宋体" pitchFamily="2" charset="-122"/>
                          <a:cs typeface="Times New Roman"/>
                        </a:rPr>
                        <a:t>依法治国是党领导人民治理国家的基本方略。全面依法治国是中国特色社会主义民主政治的本质要求和重要保障</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全面依法治国的地位</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p>
                      <a:pPr>
                        <a:lnSpc>
                          <a:spcPct val="1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全面</a:t>
                      </a:r>
                      <a:r>
                        <a:rPr lang="zh-CN" sz="2400" dirty="0">
                          <a:solidFill>
                            <a:srgbClr val="000000"/>
                          </a:solidFill>
                          <a:effectLst/>
                          <a:latin typeface="宋体" pitchFamily="2" charset="-122"/>
                          <a:ea typeface="宋体" pitchFamily="2" charset="-122"/>
                          <a:cs typeface="Times New Roman"/>
                        </a:rPr>
                        <a:t>依法治国是发展社会主义民主政治的必然</a:t>
                      </a:r>
                      <a:r>
                        <a:rPr lang="zh-CN" sz="2400" dirty="0" smtClean="0">
                          <a:solidFill>
                            <a:srgbClr val="000000"/>
                          </a:solidFill>
                          <a:effectLst/>
                          <a:latin typeface="宋体" pitchFamily="2" charset="-122"/>
                          <a:ea typeface="宋体" pitchFamily="2" charset="-122"/>
                          <a:cs typeface="Times New Roman"/>
                        </a:rPr>
                        <a:t>要求</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实现国家长久治安的重要保障</a:t>
                      </a:r>
                    </a:p>
                    <a:p>
                      <a:pPr>
                        <a:lnSpc>
                          <a:spcPct val="10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全面</a:t>
                      </a:r>
                      <a:r>
                        <a:rPr lang="zh-CN" sz="2400" dirty="0">
                          <a:solidFill>
                            <a:srgbClr val="000000"/>
                          </a:solidFill>
                          <a:effectLst/>
                          <a:latin typeface="宋体" pitchFamily="2" charset="-122"/>
                          <a:ea typeface="宋体" pitchFamily="2" charset="-122"/>
                          <a:cs typeface="Times New Roman"/>
                        </a:rPr>
                        <a:t>依法治国是社会主义现代化建设的一项重要</a:t>
                      </a:r>
                      <a:r>
                        <a:rPr lang="zh-CN" sz="2400" dirty="0" smtClean="0">
                          <a:solidFill>
                            <a:srgbClr val="000000"/>
                          </a:solidFill>
                          <a:effectLst/>
                          <a:latin typeface="宋体" pitchFamily="2" charset="-122"/>
                          <a:ea typeface="宋体" pitchFamily="2" charset="-122"/>
                          <a:cs typeface="Times New Roman"/>
                        </a:rPr>
                        <a:t>目标</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发展社会主义市场经济的客观需要</a:t>
                      </a:r>
                    </a:p>
                    <a:p>
                      <a:pPr>
                        <a:lnSpc>
                          <a:spcPct val="10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全面</a:t>
                      </a:r>
                      <a:r>
                        <a:rPr lang="zh-CN" sz="2400" dirty="0">
                          <a:solidFill>
                            <a:srgbClr val="000000"/>
                          </a:solidFill>
                          <a:effectLst/>
                          <a:latin typeface="宋体" pitchFamily="2" charset="-122"/>
                          <a:ea typeface="宋体" pitchFamily="2" charset="-122"/>
                          <a:cs typeface="Times New Roman"/>
                        </a:rPr>
                        <a:t>依法治国有利于保护人民的合法</a:t>
                      </a:r>
                      <a:r>
                        <a:rPr lang="zh-CN" sz="2400" dirty="0" smtClean="0">
                          <a:solidFill>
                            <a:srgbClr val="000000"/>
                          </a:solidFill>
                          <a:effectLst/>
                          <a:latin typeface="宋体" pitchFamily="2" charset="-122"/>
                          <a:ea typeface="宋体" pitchFamily="2" charset="-122"/>
                          <a:cs typeface="Times New Roman"/>
                        </a:rPr>
                        <a:t>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保障</a:t>
                      </a:r>
                      <a:r>
                        <a:rPr lang="zh-CN" sz="2400" dirty="0">
                          <a:solidFill>
                            <a:srgbClr val="000000"/>
                          </a:solidFill>
                          <a:effectLst/>
                          <a:latin typeface="宋体" pitchFamily="2" charset="-122"/>
                          <a:ea typeface="宋体" pitchFamily="2" charset="-122"/>
                          <a:cs typeface="Times New Roman"/>
                        </a:rPr>
                        <a:t>人民当家作主</a:t>
                      </a:r>
                    </a:p>
                    <a:p>
                      <a:pPr>
                        <a:lnSpc>
                          <a:spcPct val="100000"/>
                        </a:lnSpc>
                        <a:spcAft>
                          <a:spcPts val="0"/>
                        </a:spcAft>
                      </a:pPr>
                      <a:r>
                        <a:rPr lang="en-US" sz="2400" dirty="0" smtClean="0">
                          <a:solidFill>
                            <a:srgbClr val="000000"/>
                          </a:solidFill>
                          <a:effectLst/>
                          <a:latin typeface="宋体" pitchFamily="2" charset="-122"/>
                          <a:ea typeface="宋体" pitchFamily="2" charset="-122"/>
                          <a:cs typeface="Times New Roman"/>
                        </a:rPr>
                        <a:t>（5）</a:t>
                      </a:r>
                      <a:r>
                        <a:rPr lang="zh-CN" sz="2400" dirty="0" smtClean="0">
                          <a:solidFill>
                            <a:srgbClr val="000000"/>
                          </a:solidFill>
                          <a:effectLst/>
                          <a:latin typeface="宋体" pitchFamily="2" charset="-122"/>
                          <a:ea typeface="宋体" pitchFamily="2" charset="-122"/>
                          <a:cs typeface="Times New Roman"/>
                        </a:rPr>
                        <a:t>全面</a:t>
                      </a:r>
                      <a:r>
                        <a:rPr lang="zh-CN" sz="2400" dirty="0">
                          <a:solidFill>
                            <a:srgbClr val="000000"/>
                          </a:solidFill>
                          <a:effectLst/>
                          <a:latin typeface="宋体" pitchFamily="2" charset="-122"/>
                          <a:ea typeface="宋体" pitchFamily="2" charset="-122"/>
                          <a:cs typeface="Times New Roman"/>
                        </a:rPr>
                        <a:t>依法治国能够为实现中国梦提供有力的法治保障</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9333997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xmlns="" val="2012340975"/>
              </p:ext>
            </p:extLst>
          </p:nvPr>
        </p:nvGraphicFramePr>
        <p:xfrm>
          <a:off x="813528" y="1448519"/>
          <a:ext cx="10516111" cy="4962556"/>
        </p:xfrm>
        <a:graphic>
          <a:graphicData uri="http://schemas.openxmlformats.org/drawingml/2006/table">
            <a:tbl>
              <a:tblPr firstRow="1" firstCol="1" bandRow="1"/>
              <a:tblGrid>
                <a:gridCol w="1368411"/>
                <a:gridCol w="1000051"/>
                <a:gridCol w="2241493"/>
                <a:gridCol w="2973385"/>
                <a:gridCol w="1661531"/>
                <a:gridCol w="1271240"/>
              </a:tblGrid>
              <a:tr h="573436">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知识点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年份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题号、分值</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考查点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设问类型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5">
                  <a:txBody>
                    <a:bodyPr/>
                    <a:lstStyle/>
                    <a:p>
                      <a:pPr algn="ctr">
                        <a:lnSpc>
                          <a:spcPct val="150000"/>
                        </a:lnSpc>
                        <a:spcAft>
                          <a:spcPts val="0"/>
                        </a:spcAft>
                      </a:pPr>
                      <a:r>
                        <a:rPr lang="zh-CN" sz="2400" dirty="0">
                          <a:solidFill>
                            <a:srgbClr val="FF00FF"/>
                          </a:solidFill>
                          <a:effectLst/>
                          <a:latin typeface="黑体" pitchFamily="49" charset="-122"/>
                          <a:ea typeface="黑体" pitchFamily="49" charset="-122"/>
                          <a:cs typeface="Times New Roman"/>
                        </a:rPr>
                        <a:t>法治中国</a:t>
                      </a:r>
                      <a:endParaRPr lang="zh-CN" sz="24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a:solidFill>
                            <a:srgbClr val="000000"/>
                          </a:solidFill>
                          <a:effectLst/>
                          <a:latin typeface="宋体" pitchFamily="2" charset="-122"/>
                          <a:ea typeface="宋体" pitchFamily="2" charset="-122"/>
                          <a:cs typeface="Times New Roman"/>
                        </a:rPr>
                        <a:t>2021</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5，7，4</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依法行政、法治中国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感悟类、理解类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2020</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6，2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依法行政</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认识类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2019</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25（3）（4），5</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依法行政、建设法治</a:t>
                      </a:r>
                    </a:p>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政府、厉行法治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分析说明题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做法类、认识类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rowSpan="2">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2018</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28（3），4</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公民守法</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实践探究题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概括类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vMerge="1">
                  <a:txBody>
                    <a:bodyPr/>
                    <a:lstStyle/>
                    <a:p>
                      <a:endParaRPr lang="zh-CN" altLang="en-US"/>
                    </a:p>
                  </a:txBody>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25（2）（3），5</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公民守法</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分析说明题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观点类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68604147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4123530254"/>
              </p:ext>
            </p:extLst>
          </p:nvPr>
        </p:nvGraphicFramePr>
        <p:xfrm>
          <a:off x="941642" y="1628078"/>
          <a:ext cx="10510662" cy="4527395"/>
        </p:xfrm>
        <a:graphic>
          <a:graphicData uri="http://schemas.openxmlformats.org/drawingml/2006/table">
            <a:tbl>
              <a:tblPr firstRow="1" firstCol="1" bandRow="1"/>
              <a:tblGrid>
                <a:gridCol w="2024583"/>
                <a:gridCol w="2475571"/>
                <a:gridCol w="6010508"/>
              </a:tblGrid>
              <a:tr h="625727">
                <a:tc>
                  <a:txBody>
                    <a:bodyPr/>
                    <a:lstStyle/>
                    <a:p>
                      <a:pPr algn="ctr">
                        <a:lnSpc>
                          <a:spcPts val="1575"/>
                        </a:lnSpc>
                        <a:spcAft>
                          <a:spcPts val="0"/>
                        </a:spcAft>
                      </a:pPr>
                      <a:r>
                        <a:rPr lang="zh-CN" sz="2400" b="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zh-CN" sz="2400" b="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zh-CN" sz="2400" b="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3680">
                <a:tc rowSpan="2">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●懂得全面依法治国，必须厉行法治，推进科学立法、严格执法、公正司法、全民守法</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厉行法治的主体</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厉行法治是对全体社会成员的共同</a:t>
                      </a:r>
                      <a:r>
                        <a:rPr lang="zh-CN" sz="2400" dirty="0" smtClean="0">
                          <a:solidFill>
                            <a:srgbClr val="000000"/>
                          </a:solidFill>
                          <a:effectLst/>
                          <a:latin typeface="宋体" pitchFamily="2" charset="-122"/>
                          <a:ea typeface="宋体" pitchFamily="2" charset="-122"/>
                          <a:cs typeface="Times New Roman"/>
                        </a:rPr>
                        <a:t>要求</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包括</a:t>
                      </a:r>
                      <a:r>
                        <a:rPr lang="zh-CN" sz="2400" dirty="0">
                          <a:solidFill>
                            <a:srgbClr val="000000"/>
                          </a:solidFill>
                          <a:effectLst/>
                          <a:latin typeface="宋体" pitchFamily="2" charset="-122"/>
                          <a:ea typeface="宋体" pitchFamily="2" charset="-122"/>
                          <a:cs typeface="Times New Roman"/>
                        </a:rPr>
                        <a:t>国家机关、企事业单位和公民个人</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87988">
                <a:tc vMerge="1">
                  <a:txBody>
                    <a:bodyPr/>
                    <a:lstStyle/>
                    <a:p>
                      <a:endParaRPr lang="zh-CN" altLang="en-US"/>
                    </a:p>
                  </a:txBody>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厉行法治对政府及其工作人员的要求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各级党和政府及其工作人员要带头尊法学法守法</a:t>
                      </a:r>
                      <a:r>
                        <a:rPr lang="zh-CN" sz="2400" dirty="0" smtClean="0">
                          <a:solidFill>
                            <a:srgbClr val="000000"/>
                          </a:solidFill>
                          <a:effectLst/>
                          <a:latin typeface="宋体" pitchFamily="2" charset="-122"/>
                          <a:ea typeface="宋体" pitchFamily="2" charset="-122"/>
                          <a:cs typeface="Times New Roman"/>
                        </a:rPr>
                        <a:t>用法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提高</a:t>
                      </a:r>
                      <a:r>
                        <a:rPr lang="zh-CN" sz="2400" dirty="0">
                          <a:solidFill>
                            <a:srgbClr val="000000"/>
                          </a:solidFill>
                          <a:effectLst/>
                          <a:latin typeface="宋体" pitchFamily="2" charset="-122"/>
                          <a:ea typeface="宋体" pitchFamily="2" charset="-122"/>
                          <a:cs typeface="Times New Roman"/>
                        </a:rPr>
                        <a:t>运用法治思维和法治方式深化改革、推动发展、化解矛盾、维护稳定、应对风险的能力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69917118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3769451895"/>
              </p:ext>
            </p:extLst>
          </p:nvPr>
        </p:nvGraphicFramePr>
        <p:xfrm>
          <a:off x="863583" y="1427356"/>
          <a:ext cx="10755988" cy="4991286"/>
        </p:xfrm>
        <a:graphic>
          <a:graphicData uri="http://schemas.openxmlformats.org/drawingml/2006/table">
            <a:tbl>
              <a:tblPr firstRow="1" firstCol="1" bandRow="1"/>
              <a:tblGrid>
                <a:gridCol w="2336817"/>
                <a:gridCol w="2352907"/>
                <a:gridCol w="6066264"/>
              </a:tblGrid>
              <a:tr h="602166">
                <a:tc>
                  <a:txBody>
                    <a:bodyPr/>
                    <a:lstStyle/>
                    <a:p>
                      <a:pPr algn="ctr">
                        <a:lnSpc>
                          <a:spcPts val="1575"/>
                        </a:lnSpc>
                        <a:spcAft>
                          <a:spcPts val="0"/>
                        </a:spcAft>
                      </a:pPr>
                      <a:r>
                        <a:rPr lang="zh-CN" sz="2400" b="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zh-CN" sz="2400" b="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zh-CN" sz="2400" b="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60449">
                <a:tc rowSpan="2">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●懂得全面依法治国，必须厉行法治，推进科学立法、严格执法、公正司法、全民守法</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厉行法治为什么要加强法治宣传</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厉行</a:t>
                      </a:r>
                      <a:r>
                        <a:rPr lang="zh-CN" sz="2400" dirty="0" smtClean="0">
                          <a:solidFill>
                            <a:srgbClr val="000000"/>
                          </a:solidFill>
                          <a:effectLst/>
                          <a:latin typeface="宋体" pitchFamily="2" charset="-122"/>
                          <a:ea typeface="宋体" pitchFamily="2" charset="-122"/>
                          <a:cs typeface="Times New Roman"/>
                        </a:rPr>
                        <a:t>法治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需要</a:t>
                      </a:r>
                      <a:r>
                        <a:rPr lang="zh-CN" sz="2400" dirty="0">
                          <a:solidFill>
                            <a:srgbClr val="000000"/>
                          </a:solidFill>
                          <a:effectLst/>
                          <a:latin typeface="宋体" pitchFamily="2" charset="-122"/>
                          <a:ea typeface="宋体" pitchFamily="2" charset="-122"/>
                          <a:cs typeface="Times New Roman"/>
                        </a:rPr>
                        <a:t>加强“法治</a:t>
                      </a:r>
                      <a:r>
                        <a:rPr lang="zh-CN" sz="2400" dirty="0" smtClean="0">
                          <a:solidFill>
                            <a:srgbClr val="000000"/>
                          </a:solidFill>
                          <a:effectLst/>
                          <a:latin typeface="宋体" pitchFamily="2" charset="-122"/>
                          <a:ea typeface="宋体" pitchFamily="2" charset="-122"/>
                          <a:cs typeface="Times New Roman"/>
                        </a:rPr>
                        <a:t>宣传</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弘扬</a:t>
                      </a:r>
                      <a:r>
                        <a:rPr lang="zh-CN" sz="2400" dirty="0">
                          <a:solidFill>
                            <a:srgbClr val="000000"/>
                          </a:solidFill>
                          <a:effectLst/>
                          <a:latin typeface="宋体" pitchFamily="2" charset="-122"/>
                          <a:ea typeface="宋体" pitchFamily="2" charset="-122"/>
                          <a:cs typeface="Times New Roman"/>
                        </a:rPr>
                        <a:t>法治”</a:t>
                      </a:r>
                      <a:r>
                        <a:rPr lang="zh-CN" sz="2400" dirty="0" smtClean="0">
                          <a:solidFill>
                            <a:srgbClr val="000000"/>
                          </a:solidFill>
                          <a:effectLst/>
                          <a:latin typeface="宋体" pitchFamily="2" charset="-122"/>
                          <a:ea typeface="宋体" pitchFamily="2" charset="-122"/>
                          <a:cs typeface="Times New Roman"/>
                        </a:rPr>
                        <a:t>精神</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共同</a:t>
                      </a:r>
                      <a:r>
                        <a:rPr lang="zh-CN" sz="2400" dirty="0">
                          <a:solidFill>
                            <a:srgbClr val="000000"/>
                          </a:solidFill>
                          <a:effectLst/>
                          <a:latin typeface="宋体" pitchFamily="2" charset="-122"/>
                          <a:ea typeface="宋体" pitchFamily="2" charset="-122"/>
                          <a:cs typeface="Times New Roman"/>
                        </a:rPr>
                        <a:t>营造良好的法治文化</a:t>
                      </a:r>
                      <a:r>
                        <a:rPr lang="zh-CN" sz="2400" dirty="0" smtClean="0">
                          <a:solidFill>
                            <a:srgbClr val="000000"/>
                          </a:solidFill>
                          <a:effectLst/>
                          <a:latin typeface="宋体" pitchFamily="2" charset="-122"/>
                          <a:ea typeface="宋体" pitchFamily="2" charset="-122"/>
                          <a:cs typeface="Times New Roman"/>
                        </a:rPr>
                        <a:t>环境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全社会鲜明地树立起“守法光荣、违法可耻”的法治文化导向</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4560">
                <a:tc vMerge="1">
                  <a:txBody>
                    <a:bodyPr/>
                    <a:lstStyle/>
                    <a:p>
                      <a:endParaRPr lang="zh-CN" altLang="en-US"/>
                    </a:p>
                  </a:txBody>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厉行</a:t>
                      </a:r>
                      <a:r>
                        <a:rPr lang="zh-CN" sz="2400" dirty="0" smtClean="0">
                          <a:solidFill>
                            <a:srgbClr val="000000"/>
                          </a:solidFill>
                          <a:effectLst/>
                          <a:latin typeface="宋体" pitchFamily="2" charset="-122"/>
                          <a:ea typeface="宋体" pitchFamily="2" charset="-122"/>
                          <a:cs typeface="Times New Roman"/>
                        </a:rPr>
                        <a:t>法治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坚持</a:t>
                      </a:r>
                      <a:r>
                        <a:rPr lang="zh-CN" sz="2400" dirty="0">
                          <a:solidFill>
                            <a:srgbClr val="000000"/>
                          </a:solidFill>
                          <a:effectLst/>
                          <a:latin typeface="宋体" pitchFamily="2" charset="-122"/>
                          <a:ea typeface="宋体" pitchFamily="2" charset="-122"/>
                          <a:cs typeface="Times New Roman"/>
                        </a:rPr>
                        <a:t>依法治国与以德治国相结合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国家和社会治理需要法律和道德共同发挥</a:t>
                      </a:r>
                      <a:r>
                        <a:rPr lang="zh-CN" sz="2400" dirty="0" smtClean="0">
                          <a:solidFill>
                            <a:srgbClr val="000000"/>
                          </a:solidFill>
                          <a:effectLst/>
                          <a:latin typeface="宋体" pitchFamily="2" charset="-122"/>
                          <a:ea typeface="宋体" pitchFamily="2" charset="-122"/>
                          <a:cs typeface="Times New Roman"/>
                        </a:rPr>
                        <a:t>作用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既</a:t>
                      </a:r>
                      <a:r>
                        <a:rPr lang="zh-CN" sz="2400" dirty="0">
                          <a:solidFill>
                            <a:srgbClr val="000000"/>
                          </a:solidFill>
                          <a:effectLst/>
                          <a:latin typeface="宋体" pitchFamily="2" charset="-122"/>
                          <a:ea typeface="宋体" pitchFamily="2" charset="-122"/>
                          <a:cs typeface="Times New Roman"/>
                        </a:rPr>
                        <a:t>重视发挥法律的规范</a:t>
                      </a:r>
                      <a:r>
                        <a:rPr lang="zh-CN" sz="2400" dirty="0" smtClean="0">
                          <a:solidFill>
                            <a:srgbClr val="000000"/>
                          </a:solidFill>
                          <a:effectLst/>
                          <a:latin typeface="宋体" pitchFamily="2" charset="-122"/>
                          <a:ea typeface="宋体" pitchFamily="2" charset="-122"/>
                          <a:cs typeface="Times New Roman"/>
                        </a:rPr>
                        <a:t>作用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又</a:t>
                      </a:r>
                      <a:r>
                        <a:rPr lang="zh-CN" sz="2400" dirty="0">
                          <a:solidFill>
                            <a:srgbClr val="000000"/>
                          </a:solidFill>
                          <a:effectLst/>
                          <a:latin typeface="宋体" pitchFamily="2" charset="-122"/>
                          <a:ea typeface="宋体" pitchFamily="2" charset="-122"/>
                          <a:cs typeface="Times New Roman"/>
                        </a:rPr>
                        <a:t>重视发挥道德的教化作用。法律与道德</a:t>
                      </a:r>
                      <a:r>
                        <a:rPr lang="zh-CN" sz="2400" dirty="0" smtClean="0">
                          <a:solidFill>
                            <a:srgbClr val="000000"/>
                          </a:solidFill>
                          <a:effectLst/>
                          <a:latin typeface="宋体" pitchFamily="2" charset="-122"/>
                          <a:ea typeface="宋体" pitchFamily="2" charset="-122"/>
                          <a:cs typeface="Times New Roman"/>
                        </a:rPr>
                        <a:t>相辅相成</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法治</a:t>
                      </a:r>
                      <a:r>
                        <a:rPr lang="zh-CN" sz="2400" dirty="0">
                          <a:solidFill>
                            <a:srgbClr val="000000"/>
                          </a:solidFill>
                          <a:effectLst/>
                          <a:latin typeface="宋体" pitchFamily="2" charset="-122"/>
                          <a:ea typeface="宋体" pitchFamily="2" charset="-122"/>
                          <a:cs typeface="Times New Roman"/>
                        </a:rPr>
                        <a:t>与德治相得益彰</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91559432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580539" y="1991668"/>
            <a:ext cx="10169237" cy="4524315"/>
          </a:xfrm>
          <a:prstGeom prst="rect">
            <a:avLst/>
          </a:prstGeom>
          <a:noFill/>
          <a:ln w="9525">
            <a:noFill/>
          </a:ln>
        </p:spPr>
        <p:txBody>
          <a:bodyPr wrap="square">
            <a:spAutoFit/>
          </a:bodyPr>
          <a:lstStyle/>
          <a:p>
            <a:pPr indent="0">
              <a:lnSpc>
                <a:spcPct val="150000"/>
              </a:lnSpc>
              <a:spcBef>
                <a:spcPts val="0"/>
              </a:spcBef>
              <a:spcAft>
                <a:spcPts val="0"/>
              </a:spcAft>
            </a:pPr>
            <a:r>
              <a:rPr lang="zh-CN" altLang="en-US" sz="2400" dirty="0" smtClean="0">
                <a:solidFill>
                  <a:srgbClr val="000000"/>
                </a:solidFill>
                <a:latin typeface="黑体" pitchFamily="49" charset="-122"/>
                <a:ea typeface="黑体" pitchFamily="49" charset="-122"/>
                <a:cs typeface="Times New Roman" panose="02020603050405020304" pitchFamily="18" charset="0"/>
              </a:rPr>
              <a:t>中考目标要求：</a:t>
            </a:r>
            <a:endParaRPr lang="en-US" altLang="zh-CN" sz="2400" dirty="0" smtClean="0">
              <a:solidFill>
                <a:srgbClr val="000000"/>
              </a:solidFill>
              <a:latin typeface="黑体" pitchFamily="49" charset="-122"/>
              <a:ea typeface="黑体" pitchFamily="49" charset="-122"/>
              <a:cs typeface="Times New Roman" panose="02020603050405020304" pitchFamily="18" charset="0"/>
            </a:endParaRPr>
          </a:p>
          <a:p>
            <a:pPr>
              <a:lnSpc>
                <a:spcPct val="150000"/>
              </a:lnSpc>
              <a:spcAft>
                <a:spcPts val="0"/>
              </a:spcAft>
            </a:pPr>
            <a:r>
              <a:rPr lang="en-US" altLang="zh-CN" sz="2400" dirty="0">
                <a:solidFill>
                  <a:srgbClr val="000000"/>
                </a:solidFill>
                <a:latin typeface="宋体" pitchFamily="2" charset="-122"/>
                <a:ea typeface="宋体" pitchFamily="2" charset="-122"/>
                <a:cs typeface="Times New Roman"/>
              </a:rPr>
              <a:t>1.</a:t>
            </a:r>
            <a:r>
              <a:rPr lang="zh-CN" altLang="zh-CN" sz="2400" dirty="0">
                <a:solidFill>
                  <a:srgbClr val="000000"/>
                </a:solidFill>
                <a:latin typeface="宋体" pitchFamily="2" charset="-122"/>
                <a:ea typeface="宋体" pitchFamily="2" charset="-122"/>
                <a:cs typeface="Times New Roman"/>
              </a:rPr>
              <a:t>懂得一切国家机关都必须依法行使</a:t>
            </a:r>
            <a:r>
              <a:rPr lang="zh-CN" altLang="zh-CN" sz="2400" dirty="0" smtClean="0">
                <a:solidFill>
                  <a:srgbClr val="000000"/>
                </a:solidFill>
                <a:latin typeface="宋体" pitchFamily="2" charset="-122"/>
                <a:ea typeface="宋体" pitchFamily="2" charset="-122"/>
                <a:cs typeface="Times New Roman"/>
              </a:rPr>
              <a:t>职权</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全体</a:t>
            </a:r>
            <a:r>
              <a:rPr lang="zh-CN" altLang="zh-CN" sz="2400" dirty="0">
                <a:solidFill>
                  <a:srgbClr val="000000"/>
                </a:solidFill>
                <a:latin typeface="宋体" pitchFamily="2" charset="-122"/>
                <a:ea typeface="宋体" pitchFamily="2" charset="-122"/>
                <a:cs typeface="Times New Roman"/>
              </a:rPr>
              <a:t>社会成员必须在宪法和法律范围内行使</a:t>
            </a:r>
            <a:r>
              <a:rPr lang="zh-CN" altLang="zh-CN" sz="2400" dirty="0" smtClean="0">
                <a:solidFill>
                  <a:srgbClr val="000000"/>
                </a:solidFill>
                <a:latin typeface="宋体" pitchFamily="2" charset="-122"/>
                <a:ea typeface="宋体" pitchFamily="2" charset="-122"/>
                <a:cs typeface="Times New Roman"/>
              </a:rPr>
              <a:t>权利</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履行义务</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树立</a:t>
            </a:r>
            <a:r>
              <a:rPr lang="zh-CN" altLang="zh-CN" sz="2400" dirty="0">
                <a:solidFill>
                  <a:srgbClr val="000000"/>
                </a:solidFill>
                <a:latin typeface="宋体" pitchFamily="2" charset="-122"/>
                <a:ea typeface="宋体" pitchFamily="2" charset="-122"/>
                <a:cs typeface="Times New Roman"/>
              </a:rPr>
              <a:t>法治</a:t>
            </a:r>
            <a:r>
              <a:rPr lang="zh-CN" altLang="zh-CN" sz="2400" dirty="0" smtClean="0">
                <a:solidFill>
                  <a:srgbClr val="000000"/>
                </a:solidFill>
                <a:latin typeface="宋体" pitchFamily="2" charset="-122"/>
                <a:ea typeface="宋体" pitchFamily="2" charset="-122"/>
                <a:cs typeface="Times New Roman"/>
              </a:rPr>
              <a:t>意识</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形成</a:t>
            </a:r>
            <a:r>
              <a:rPr lang="zh-CN" altLang="zh-CN" sz="2400" dirty="0">
                <a:solidFill>
                  <a:srgbClr val="000000"/>
                </a:solidFill>
                <a:latin typeface="宋体" pitchFamily="2" charset="-122"/>
                <a:ea typeface="宋体" pitchFamily="2" charset="-122"/>
                <a:cs typeface="Times New Roman"/>
              </a:rPr>
              <a:t>法治思维</a:t>
            </a:r>
            <a:r>
              <a:rPr lang="zh-CN" altLang="zh-CN" sz="2400" dirty="0">
                <a:solidFill>
                  <a:srgbClr val="FF00FF"/>
                </a:solidFill>
                <a:latin typeface="宋体" pitchFamily="2" charset="-122"/>
                <a:ea typeface="宋体" pitchFamily="2" charset="-122"/>
                <a:cs typeface="Times New Roman"/>
              </a:rPr>
              <a:t>　　</a:t>
            </a:r>
            <a:endParaRPr lang="en-US" altLang="zh-CN" sz="2400" dirty="0" smtClean="0">
              <a:solidFill>
                <a:srgbClr val="FF00FF"/>
              </a:solidFill>
              <a:latin typeface="宋体" pitchFamily="2" charset="-122"/>
              <a:ea typeface="宋体" pitchFamily="2" charset="-122"/>
              <a:cs typeface="Times New Roman"/>
            </a:endParaRPr>
          </a:p>
          <a:p>
            <a:pPr>
              <a:lnSpc>
                <a:spcPct val="150000"/>
              </a:lnSpc>
              <a:spcAft>
                <a:spcPts val="0"/>
              </a:spcAft>
            </a:pPr>
            <a:r>
              <a:rPr lang="en-US"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统编教材九上第四课</a:t>
            </a:r>
          </a:p>
          <a:p>
            <a:pPr>
              <a:lnSpc>
                <a:spcPct val="150000"/>
              </a:lnSpc>
              <a:spcAft>
                <a:spcPts val="0"/>
              </a:spcAft>
            </a:pPr>
            <a:r>
              <a:rPr lang="en-US" altLang="zh-CN" sz="2400" dirty="0">
                <a:solidFill>
                  <a:srgbClr val="000000"/>
                </a:solidFill>
                <a:latin typeface="宋体" pitchFamily="2" charset="-122"/>
                <a:ea typeface="宋体" pitchFamily="2" charset="-122"/>
                <a:cs typeface="Times New Roman"/>
              </a:rPr>
              <a:t>2.</a:t>
            </a:r>
            <a:r>
              <a:rPr lang="zh-CN" altLang="zh-CN" sz="2400" dirty="0">
                <a:solidFill>
                  <a:srgbClr val="000000"/>
                </a:solidFill>
                <a:latin typeface="宋体" pitchFamily="2" charset="-122"/>
                <a:ea typeface="宋体" pitchFamily="2" charset="-122"/>
                <a:cs typeface="Times New Roman"/>
              </a:rPr>
              <a:t>体会全面依法治国是全体公民的共同</a:t>
            </a:r>
            <a:r>
              <a:rPr lang="zh-CN" altLang="zh-CN" sz="2400" dirty="0" smtClean="0">
                <a:solidFill>
                  <a:srgbClr val="000000"/>
                </a:solidFill>
                <a:latin typeface="宋体" pitchFamily="2" charset="-122"/>
                <a:ea typeface="宋体" pitchFamily="2" charset="-122"/>
                <a:cs typeface="Times New Roman"/>
              </a:rPr>
              <a:t>责任</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增强</a:t>
            </a:r>
            <a:r>
              <a:rPr lang="zh-CN" altLang="zh-CN" sz="2400" dirty="0">
                <a:solidFill>
                  <a:srgbClr val="000000"/>
                </a:solidFill>
                <a:latin typeface="宋体" pitchFamily="2" charset="-122"/>
                <a:ea typeface="宋体" pitchFamily="2" charset="-122"/>
                <a:cs typeface="Times New Roman"/>
              </a:rPr>
              <a:t>法治</a:t>
            </a:r>
            <a:r>
              <a:rPr lang="zh-CN" altLang="zh-CN" sz="2400" dirty="0" smtClean="0">
                <a:solidFill>
                  <a:srgbClr val="000000"/>
                </a:solidFill>
                <a:latin typeface="宋体" pitchFamily="2" charset="-122"/>
                <a:ea typeface="宋体" pitchFamily="2" charset="-122"/>
                <a:cs typeface="Times New Roman"/>
              </a:rPr>
              <a:t>意识</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积极</a:t>
            </a:r>
            <a:r>
              <a:rPr lang="zh-CN" altLang="zh-CN" sz="2400" dirty="0">
                <a:solidFill>
                  <a:srgbClr val="000000"/>
                </a:solidFill>
                <a:latin typeface="宋体" pitchFamily="2" charset="-122"/>
                <a:ea typeface="宋体" pitchFamily="2" charset="-122"/>
                <a:cs typeface="Times New Roman"/>
              </a:rPr>
              <a:t>参与法治中国</a:t>
            </a:r>
            <a:r>
              <a:rPr lang="zh-CN" altLang="zh-CN" sz="2400" dirty="0" smtClean="0">
                <a:solidFill>
                  <a:srgbClr val="000000"/>
                </a:solidFill>
                <a:latin typeface="宋体" pitchFamily="2" charset="-122"/>
                <a:ea typeface="宋体" pitchFamily="2" charset="-122"/>
                <a:cs typeface="Times New Roman"/>
              </a:rPr>
              <a:t>建设</a:t>
            </a:r>
            <a:r>
              <a:rPr lang="en-US" altLang="zh-CN" sz="2400" dirty="0" smtClean="0">
                <a:solidFill>
                  <a:srgbClr val="000000"/>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统编教材九上第四课</a:t>
            </a:r>
          </a:p>
          <a:p>
            <a:pPr>
              <a:lnSpc>
                <a:spcPct val="150000"/>
              </a:lnSpc>
            </a:pPr>
            <a:r>
              <a:rPr lang="en-US" altLang="zh-CN" sz="2400" dirty="0">
                <a:solidFill>
                  <a:srgbClr val="000000"/>
                </a:solidFill>
                <a:latin typeface="宋体" pitchFamily="2" charset="-122"/>
                <a:ea typeface="宋体" pitchFamily="2" charset="-122"/>
                <a:cs typeface="Times New Roman"/>
              </a:rPr>
              <a:t>3.</a:t>
            </a:r>
            <a:r>
              <a:rPr lang="zh-CN" altLang="zh-CN" sz="2400" dirty="0">
                <a:solidFill>
                  <a:srgbClr val="000000"/>
                </a:solidFill>
                <a:latin typeface="宋体" pitchFamily="2" charset="-122"/>
                <a:ea typeface="宋体" pitchFamily="2" charset="-122"/>
                <a:cs typeface="Times New Roman"/>
              </a:rPr>
              <a:t>知道国家和社会治理需要法律和道德共同发挥</a:t>
            </a:r>
            <a:r>
              <a:rPr lang="zh-CN" altLang="zh-CN" sz="2400" dirty="0" smtClean="0">
                <a:solidFill>
                  <a:srgbClr val="000000"/>
                </a:solidFill>
                <a:latin typeface="宋体" pitchFamily="2" charset="-122"/>
                <a:ea typeface="宋体" pitchFamily="2" charset="-122"/>
                <a:cs typeface="Times New Roman"/>
              </a:rPr>
              <a:t>作用</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理解</a:t>
            </a:r>
            <a:r>
              <a:rPr lang="zh-CN" altLang="zh-CN" sz="2400" dirty="0">
                <a:solidFill>
                  <a:srgbClr val="000000"/>
                </a:solidFill>
                <a:latin typeface="宋体" pitchFamily="2" charset="-122"/>
                <a:ea typeface="宋体" pitchFamily="2" charset="-122"/>
                <a:cs typeface="Times New Roman"/>
              </a:rPr>
              <a:t>法律与道德</a:t>
            </a:r>
            <a:r>
              <a:rPr lang="zh-CN" altLang="zh-CN" sz="2400" dirty="0" smtClean="0">
                <a:solidFill>
                  <a:srgbClr val="000000"/>
                </a:solidFill>
                <a:latin typeface="宋体" pitchFamily="2" charset="-122"/>
                <a:ea typeface="宋体" pitchFamily="2" charset="-122"/>
                <a:cs typeface="Times New Roman"/>
              </a:rPr>
              <a:t>相辅相成</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法治</a:t>
            </a:r>
            <a:r>
              <a:rPr lang="zh-CN" altLang="zh-CN" sz="2400" dirty="0">
                <a:solidFill>
                  <a:srgbClr val="000000"/>
                </a:solidFill>
                <a:latin typeface="宋体" pitchFamily="2" charset="-122"/>
                <a:ea typeface="宋体" pitchFamily="2" charset="-122"/>
                <a:cs typeface="Times New Roman"/>
              </a:rPr>
              <a:t>与德治相得益彰</a:t>
            </a:r>
            <a:r>
              <a:rPr lang="zh-CN"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统编教材九上第四课</a:t>
            </a:r>
            <a:endParaRPr lang="en-US" altLang="zh-CN"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1" name="组合 10"/>
          <p:cNvGrpSpPr/>
          <p:nvPr/>
        </p:nvGrpSpPr>
        <p:grpSpPr>
          <a:xfrm>
            <a:off x="580539" y="1363773"/>
            <a:ext cx="6924231" cy="627895"/>
            <a:chOff x="1034884" y="629878"/>
            <a:chExt cx="6288193" cy="627895"/>
          </a:xfrm>
        </p:grpSpPr>
        <p:sp>
          <p:nvSpPr>
            <p:cNvPr id="12" name="圆角矩形 6"/>
            <p:cNvSpPr/>
            <p:nvPr>
              <p:custDataLst>
                <p:tags r:id="rId1"/>
              </p:custDataLst>
            </p:nvPr>
          </p:nvSpPr>
          <p:spPr>
            <a:xfrm flipH="1">
              <a:off x="2642640" y="664168"/>
              <a:ext cx="4680437"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法治中国（凝聚法治共识）</a:t>
              </a:r>
            </a:p>
          </p:txBody>
        </p:sp>
        <p:sp>
          <p:nvSpPr>
            <p:cNvPr id="13"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latin typeface="黑体" pitchFamily="49" charset="-122"/>
                  <a:ea typeface="黑体" pitchFamily="49" charset="-122"/>
                </a:rPr>
                <a:t>知识点</a:t>
              </a:r>
              <a:r>
                <a:rPr lang="en-US" altLang="zh-CN" sz="2800" b="1" strike="noStrike" noProof="1" smtClean="0">
                  <a:solidFill>
                    <a:schemeClr val="bg1"/>
                  </a:solidFill>
                  <a:latin typeface="黑体" pitchFamily="49" charset="-122"/>
                  <a:ea typeface="黑体" pitchFamily="49" charset="-122"/>
                </a:rPr>
                <a:t>2</a:t>
              </a:r>
              <a:endParaRPr lang="zh-CN" altLang="en-US" sz="2800" b="1" strike="noStrike" noProof="1">
                <a:solidFill>
                  <a:schemeClr val="bg1"/>
                </a:solidFill>
                <a:latin typeface="黑体" pitchFamily="49" charset="-122"/>
                <a:ea typeface="黑体" pitchFamily="49" charset="-122"/>
              </a:endParaRPr>
            </a:p>
          </p:txBody>
        </p:sp>
        <p:sp>
          <p:nvSpPr>
            <p:cNvPr id="14" name="圆角矩形 13"/>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487150268"/>
              </p:ext>
            </p:extLst>
          </p:nvPr>
        </p:nvGraphicFramePr>
        <p:xfrm>
          <a:off x="1019701" y="1605774"/>
          <a:ext cx="10376846" cy="4538458"/>
        </p:xfrm>
        <a:graphic>
          <a:graphicData uri="http://schemas.openxmlformats.org/drawingml/2006/table">
            <a:tbl>
              <a:tblPr firstRow="1" firstCol="1" bandRow="1"/>
              <a:tblGrid>
                <a:gridCol w="3596904"/>
                <a:gridCol w="1795346"/>
                <a:gridCol w="4984596"/>
              </a:tblGrid>
              <a:tr h="680224">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72204">
                <a:tc rowSpan="2">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●懂得一切国家机关都必须依法行使职权，全体社会成员必须在宪法和法律范围内行使权利，履行义务，树立法治意识，形成法治思维</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我国政府的作用是什么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人们</a:t>
                      </a:r>
                      <a:r>
                        <a:rPr lang="zh-CN" sz="2400" dirty="0">
                          <a:solidFill>
                            <a:srgbClr val="000000"/>
                          </a:solidFill>
                          <a:effectLst/>
                          <a:latin typeface="宋体" pitchFamily="2" charset="-122"/>
                          <a:ea typeface="宋体" pitchFamily="2" charset="-122"/>
                          <a:cs typeface="Times New Roman"/>
                        </a:rPr>
                        <a:t>的社会生活需要政府管理</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人们</a:t>
                      </a:r>
                      <a:r>
                        <a:rPr lang="zh-CN" sz="2400" dirty="0">
                          <a:solidFill>
                            <a:srgbClr val="000000"/>
                          </a:solidFill>
                          <a:effectLst/>
                          <a:latin typeface="宋体" pitchFamily="2" charset="-122"/>
                          <a:ea typeface="宋体" pitchFamily="2" charset="-122"/>
                          <a:cs typeface="Times New Roman"/>
                        </a:rPr>
                        <a:t>又享受着政府提供的公共服务</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6030">
                <a:tc vMerge="1">
                  <a:txBody>
                    <a:bodyPr/>
                    <a:lstStyle/>
                    <a:p>
                      <a:endParaRPr lang="zh-CN" altLang="en-US"/>
                    </a:p>
                  </a:txBody>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我国政府的宗旨是什么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smtClean="0">
                          <a:solidFill>
                            <a:srgbClr val="000000"/>
                          </a:solidFill>
                          <a:effectLst/>
                          <a:latin typeface="宋体" pitchFamily="2" charset="-122"/>
                          <a:ea typeface="宋体" pitchFamily="2" charset="-122"/>
                          <a:cs typeface="Times New Roman"/>
                        </a:rPr>
                        <a:t>为人民服务</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政府</a:t>
                      </a:r>
                      <a:r>
                        <a:rPr lang="zh-CN" sz="2400" dirty="0">
                          <a:solidFill>
                            <a:srgbClr val="000000"/>
                          </a:solidFill>
                          <a:effectLst/>
                          <a:latin typeface="宋体" pitchFamily="2" charset="-122"/>
                          <a:ea typeface="宋体" pitchFamily="2" charset="-122"/>
                          <a:cs typeface="Times New Roman"/>
                        </a:rPr>
                        <a:t>的工作是对人民</a:t>
                      </a:r>
                      <a:r>
                        <a:rPr lang="zh-CN" sz="2400" dirty="0" smtClean="0">
                          <a:solidFill>
                            <a:srgbClr val="000000"/>
                          </a:solidFill>
                          <a:effectLst/>
                          <a:latin typeface="宋体" pitchFamily="2" charset="-122"/>
                          <a:ea typeface="宋体" pitchFamily="2" charset="-122"/>
                          <a:cs typeface="Times New Roman"/>
                        </a:rPr>
                        <a:t>负责</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受</a:t>
                      </a:r>
                      <a:r>
                        <a:rPr lang="zh-CN" sz="2400" dirty="0">
                          <a:solidFill>
                            <a:srgbClr val="000000"/>
                          </a:solidFill>
                          <a:effectLst/>
                          <a:latin typeface="宋体" pitchFamily="2" charset="-122"/>
                          <a:ea typeface="宋体" pitchFamily="2" charset="-122"/>
                          <a:cs typeface="Times New Roman"/>
                        </a:rPr>
                        <a:t>人民</a:t>
                      </a:r>
                      <a:r>
                        <a:rPr lang="zh-CN" sz="2400" dirty="0" smtClean="0">
                          <a:solidFill>
                            <a:srgbClr val="000000"/>
                          </a:solidFill>
                          <a:effectLst/>
                          <a:latin typeface="宋体" pitchFamily="2" charset="-122"/>
                          <a:ea typeface="宋体" pitchFamily="2" charset="-122"/>
                          <a:cs typeface="Times New Roman"/>
                        </a:rPr>
                        <a:t>监督</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为</a:t>
                      </a:r>
                      <a:r>
                        <a:rPr lang="zh-CN" sz="2400" dirty="0">
                          <a:solidFill>
                            <a:srgbClr val="000000"/>
                          </a:solidFill>
                          <a:effectLst/>
                          <a:latin typeface="宋体" pitchFamily="2" charset="-122"/>
                          <a:ea typeface="宋体" pitchFamily="2" charset="-122"/>
                          <a:cs typeface="Times New Roman"/>
                        </a:rPr>
                        <a:t>人民谋利益</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989354575"/>
              </p:ext>
            </p:extLst>
          </p:nvPr>
        </p:nvGraphicFramePr>
        <p:xfrm>
          <a:off x="1030852" y="1538867"/>
          <a:ext cx="10176124" cy="4538458"/>
        </p:xfrm>
        <a:graphic>
          <a:graphicData uri="http://schemas.openxmlformats.org/drawingml/2006/table">
            <a:tbl>
              <a:tblPr firstRow="1" firstCol="1" bandRow="1"/>
              <a:tblGrid>
                <a:gridCol w="3418485"/>
                <a:gridCol w="2007219"/>
                <a:gridCol w="4750420"/>
              </a:tblGrid>
              <a:tr h="680224">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58234">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●懂得一切国家机关都必须依法行使职权，全体社会成员必须在宪法和法律范围内行使权利，履行义务，树立法治意识，形成法治思维</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政府与人民的关系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政府</a:t>
                      </a:r>
                      <a:r>
                        <a:rPr lang="zh-CN" sz="2400" dirty="0">
                          <a:solidFill>
                            <a:srgbClr val="000000"/>
                          </a:solidFill>
                          <a:effectLst/>
                          <a:latin typeface="宋体" pitchFamily="2" charset="-122"/>
                          <a:ea typeface="宋体" pitchFamily="2" charset="-122"/>
                          <a:cs typeface="Times New Roman"/>
                        </a:rPr>
                        <a:t>的权力来源于</a:t>
                      </a:r>
                      <a:r>
                        <a:rPr lang="zh-CN" sz="2400" dirty="0" smtClean="0">
                          <a:solidFill>
                            <a:srgbClr val="000000"/>
                          </a:solidFill>
                          <a:effectLst/>
                          <a:latin typeface="宋体" pitchFamily="2" charset="-122"/>
                          <a:ea typeface="宋体" pitchFamily="2" charset="-122"/>
                          <a:cs typeface="Times New Roman"/>
                        </a:rPr>
                        <a:t>人民</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政府</a:t>
                      </a:r>
                      <a:r>
                        <a:rPr lang="zh-CN" sz="2400" dirty="0">
                          <a:solidFill>
                            <a:srgbClr val="000000"/>
                          </a:solidFill>
                          <a:effectLst/>
                          <a:latin typeface="宋体" pitchFamily="2" charset="-122"/>
                          <a:ea typeface="宋体" pitchFamily="2" charset="-122"/>
                          <a:cs typeface="Times New Roman"/>
                        </a:rPr>
                        <a:t>管理人民的</a:t>
                      </a:r>
                      <a:r>
                        <a:rPr lang="zh-CN" sz="2400" dirty="0" smtClean="0">
                          <a:solidFill>
                            <a:srgbClr val="000000"/>
                          </a:solidFill>
                          <a:effectLst/>
                          <a:latin typeface="宋体" pitchFamily="2" charset="-122"/>
                          <a:ea typeface="宋体" pitchFamily="2" charset="-122"/>
                          <a:cs typeface="Times New Roman"/>
                        </a:rPr>
                        <a:t>生活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为</a:t>
                      </a:r>
                      <a:r>
                        <a:rPr lang="zh-CN" sz="2400" dirty="0">
                          <a:solidFill>
                            <a:srgbClr val="000000"/>
                          </a:solidFill>
                          <a:effectLst/>
                          <a:latin typeface="宋体" pitchFamily="2" charset="-122"/>
                          <a:ea typeface="宋体" pitchFamily="2" charset="-122"/>
                          <a:cs typeface="Times New Roman"/>
                        </a:rPr>
                        <a:t>人民提供公共服务</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人民</a:t>
                      </a:r>
                      <a:r>
                        <a:rPr lang="zh-CN" sz="2400" dirty="0">
                          <a:solidFill>
                            <a:srgbClr val="000000"/>
                          </a:solidFill>
                          <a:effectLst/>
                          <a:latin typeface="宋体" pitchFamily="2" charset="-122"/>
                          <a:ea typeface="宋体" pitchFamily="2" charset="-122"/>
                          <a:cs typeface="Times New Roman"/>
                        </a:rPr>
                        <a:t>监督政府依法</a:t>
                      </a:r>
                      <a:r>
                        <a:rPr lang="zh-CN" sz="2400" dirty="0" smtClean="0">
                          <a:solidFill>
                            <a:srgbClr val="000000"/>
                          </a:solidFill>
                          <a:effectLst/>
                          <a:latin typeface="宋体" pitchFamily="2" charset="-122"/>
                          <a:ea typeface="宋体" pitchFamily="2" charset="-122"/>
                          <a:cs typeface="Times New Roman"/>
                        </a:rPr>
                        <a:t>行政</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人民</a:t>
                      </a:r>
                      <a:r>
                        <a:rPr lang="zh-CN" sz="2400" dirty="0">
                          <a:solidFill>
                            <a:srgbClr val="000000"/>
                          </a:solidFill>
                          <a:effectLst/>
                          <a:latin typeface="宋体" pitchFamily="2" charset="-122"/>
                          <a:ea typeface="宋体" pitchFamily="2" charset="-122"/>
                          <a:cs typeface="Times New Roman"/>
                        </a:rPr>
                        <a:t>推动政府法治建设</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81092986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3236604310"/>
              </p:ext>
            </p:extLst>
          </p:nvPr>
        </p:nvGraphicFramePr>
        <p:xfrm>
          <a:off x="1030852" y="1538867"/>
          <a:ext cx="10644475" cy="4951910"/>
        </p:xfrm>
        <a:graphic>
          <a:graphicData uri="http://schemas.openxmlformats.org/drawingml/2006/table">
            <a:tbl>
              <a:tblPr firstRow="1" firstCol="1" bandRow="1"/>
              <a:tblGrid>
                <a:gridCol w="3356198"/>
                <a:gridCol w="1511945"/>
                <a:gridCol w="5776332"/>
              </a:tblGrid>
              <a:tr h="56279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43748">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●懂得一切国家机关都必须依法行使职权，全体社会成员必须在宪法和法律范围内行使权利，履行义务，树立法治意识，形成法治思维</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依法行政的地位、要求及核心是什么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重要性</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地位</a:t>
                      </a:r>
                      <a:r>
                        <a:rPr lang="en-US" sz="2400" dirty="0" smtClean="0">
                          <a:solidFill>
                            <a:srgbClr val="000000"/>
                          </a:solidFill>
                          <a:effectLst/>
                          <a:latin typeface="宋体" pitchFamily="2" charset="-122"/>
                          <a:ea typeface="宋体" pitchFamily="2" charset="-122"/>
                          <a:cs typeface="Times New Roman"/>
                        </a:rPr>
                        <a:t>)</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依法</a:t>
                      </a:r>
                      <a:r>
                        <a:rPr lang="zh-CN" sz="2400" dirty="0">
                          <a:solidFill>
                            <a:srgbClr val="000000"/>
                          </a:solidFill>
                          <a:effectLst/>
                          <a:latin typeface="宋体" pitchFamily="2" charset="-122"/>
                          <a:ea typeface="宋体" pitchFamily="2" charset="-122"/>
                          <a:cs typeface="Times New Roman"/>
                        </a:rPr>
                        <a:t>行政是现代法治政府行使权力普遍奉行的基本准则</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要求</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要求</a:t>
                      </a:r>
                      <a:r>
                        <a:rPr lang="zh-CN" sz="2400" dirty="0">
                          <a:solidFill>
                            <a:srgbClr val="000000"/>
                          </a:solidFill>
                          <a:effectLst/>
                          <a:latin typeface="宋体" pitchFamily="2" charset="-122"/>
                          <a:ea typeface="宋体" pitchFamily="2" charset="-122"/>
                          <a:cs typeface="Times New Roman"/>
                        </a:rPr>
                        <a:t>政府及其工作人员在行使行政权力、管理公共事务时必须由宪法和法律</a:t>
                      </a:r>
                      <a:r>
                        <a:rPr lang="zh-CN" sz="2400" dirty="0" smtClean="0">
                          <a:solidFill>
                            <a:srgbClr val="000000"/>
                          </a:solidFill>
                          <a:effectLst/>
                          <a:latin typeface="宋体" pitchFamily="2" charset="-122"/>
                          <a:ea typeface="宋体" pitchFamily="2" charset="-122"/>
                          <a:cs typeface="Times New Roman"/>
                        </a:rPr>
                        <a:t>授权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并且</a:t>
                      </a:r>
                      <a:r>
                        <a:rPr lang="zh-CN" sz="2400" dirty="0">
                          <a:solidFill>
                            <a:srgbClr val="000000"/>
                          </a:solidFill>
                          <a:effectLst/>
                          <a:latin typeface="宋体" pitchFamily="2" charset="-122"/>
                          <a:ea typeface="宋体" pitchFamily="2" charset="-122"/>
                          <a:cs typeface="Times New Roman"/>
                        </a:rPr>
                        <a:t>依据宪法和法律的规定正确行使权力</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核心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依法</a:t>
                      </a:r>
                      <a:r>
                        <a:rPr lang="zh-CN" sz="2400" dirty="0">
                          <a:solidFill>
                            <a:srgbClr val="000000"/>
                          </a:solidFill>
                          <a:effectLst/>
                          <a:latin typeface="宋体" pitchFamily="2" charset="-122"/>
                          <a:ea typeface="宋体" pitchFamily="2" charset="-122"/>
                          <a:cs typeface="Times New Roman"/>
                        </a:rPr>
                        <a:t>行政的核心是规范政府的行政权</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85534857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615125833"/>
              </p:ext>
            </p:extLst>
          </p:nvPr>
        </p:nvGraphicFramePr>
        <p:xfrm>
          <a:off x="1030851" y="1538867"/>
          <a:ext cx="10499509" cy="4895387"/>
        </p:xfrm>
        <a:graphic>
          <a:graphicData uri="http://schemas.openxmlformats.org/drawingml/2006/table">
            <a:tbl>
              <a:tblPr firstRow="1" firstCol="1" bandRow="1"/>
              <a:tblGrid>
                <a:gridCol w="2994739"/>
                <a:gridCol w="1371600"/>
                <a:gridCol w="6133170"/>
              </a:tblGrid>
              <a:tr h="646772">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48615">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●懂得一切国家机关都必须依法行使职权，全体社会成员必须在宪法和法律范围内行使权利，履行义务，树立法治意识，形成法治思维</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2400" dirty="0">
                          <a:solidFill>
                            <a:srgbClr val="000000"/>
                          </a:solidFill>
                          <a:effectLst/>
                          <a:latin typeface="宋体" pitchFamily="2" charset="-122"/>
                          <a:ea typeface="宋体" pitchFamily="2" charset="-122"/>
                          <a:cs typeface="Times New Roman"/>
                        </a:rPr>
                        <a:t>依法行政的要求和意义各是什么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3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要求</a:t>
                      </a:r>
                      <a:r>
                        <a:rPr lang="en-US" sz="2400" dirty="0" smtClean="0">
                          <a:solidFill>
                            <a:srgbClr val="000000"/>
                          </a:solidFill>
                          <a:effectLst/>
                          <a:latin typeface="宋体" pitchFamily="2" charset="-122"/>
                          <a:ea typeface="宋体" pitchFamily="2" charset="-122"/>
                          <a:cs typeface="Times New Roman"/>
                        </a:rPr>
                        <a:t>：①</a:t>
                      </a:r>
                      <a:r>
                        <a:rPr lang="zh-CN" sz="2400" dirty="0" smtClean="0">
                          <a:solidFill>
                            <a:srgbClr val="000000"/>
                          </a:solidFill>
                          <a:effectLst/>
                          <a:latin typeface="宋体" pitchFamily="2" charset="-122"/>
                          <a:ea typeface="宋体" pitchFamily="2" charset="-122"/>
                          <a:cs typeface="Times New Roman"/>
                        </a:rPr>
                        <a:t>政府</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全面</a:t>
                      </a:r>
                      <a:r>
                        <a:rPr lang="zh-CN" sz="2400" dirty="0">
                          <a:solidFill>
                            <a:srgbClr val="000000"/>
                          </a:solidFill>
                          <a:effectLst/>
                          <a:latin typeface="宋体" pitchFamily="2" charset="-122"/>
                          <a:ea typeface="宋体" pitchFamily="2" charset="-122"/>
                          <a:cs typeface="Times New Roman"/>
                        </a:rPr>
                        <a:t>推进政务</a:t>
                      </a:r>
                      <a:r>
                        <a:rPr lang="zh-CN" sz="2400" dirty="0" smtClean="0">
                          <a:solidFill>
                            <a:srgbClr val="000000"/>
                          </a:solidFill>
                          <a:effectLst/>
                          <a:latin typeface="宋体" pitchFamily="2" charset="-122"/>
                          <a:ea typeface="宋体" pitchFamily="2" charset="-122"/>
                          <a:cs typeface="Times New Roman"/>
                        </a:rPr>
                        <a:t>公开</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保障</a:t>
                      </a:r>
                      <a:r>
                        <a:rPr lang="zh-CN" sz="2400" dirty="0">
                          <a:solidFill>
                            <a:srgbClr val="000000"/>
                          </a:solidFill>
                          <a:effectLst/>
                          <a:latin typeface="宋体" pitchFamily="2" charset="-122"/>
                          <a:ea typeface="宋体" pitchFamily="2" charset="-122"/>
                          <a:cs typeface="Times New Roman"/>
                        </a:rPr>
                        <a:t>公民的知情权、参与权、表达权和</a:t>
                      </a:r>
                      <a:r>
                        <a:rPr lang="zh-CN" sz="2400" dirty="0" smtClean="0">
                          <a:solidFill>
                            <a:srgbClr val="000000"/>
                          </a:solidFill>
                          <a:effectLst/>
                          <a:latin typeface="宋体" pitchFamily="2" charset="-122"/>
                          <a:ea typeface="宋体" pitchFamily="2" charset="-122"/>
                          <a:cs typeface="Times New Roman"/>
                        </a:rPr>
                        <a:t>监督权</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促进</a:t>
                      </a:r>
                      <a:r>
                        <a:rPr lang="zh-CN" sz="2400" dirty="0">
                          <a:solidFill>
                            <a:srgbClr val="000000"/>
                          </a:solidFill>
                          <a:effectLst/>
                          <a:latin typeface="宋体" pitchFamily="2" charset="-122"/>
                          <a:ea typeface="宋体" pitchFamily="2" charset="-122"/>
                          <a:cs typeface="Times New Roman"/>
                        </a:rPr>
                        <a:t>政府决策科学化和</a:t>
                      </a:r>
                      <a:r>
                        <a:rPr lang="zh-CN" sz="2400" dirty="0" smtClean="0">
                          <a:solidFill>
                            <a:srgbClr val="000000"/>
                          </a:solidFill>
                          <a:effectLst/>
                          <a:latin typeface="宋体" pitchFamily="2" charset="-122"/>
                          <a:ea typeface="宋体" pitchFamily="2" charset="-122"/>
                          <a:cs typeface="Times New Roman"/>
                        </a:rPr>
                        <a:t>民主化</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依法</a:t>
                      </a:r>
                      <a:r>
                        <a:rPr lang="zh-CN" sz="2400" dirty="0">
                          <a:solidFill>
                            <a:srgbClr val="000000"/>
                          </a:solidFill>
                          <a:effectLst/>
                          <a:latin typeface="宋体" pitchFamily="2" charset="-122"/>
                          <a:ea typeface="宋体" pitchFamily="2" charset="-122"/>
                          <a:cs typeface="Times New Roman"/>
                        </a:rPr>
                        <a:t>防范行政权力的</a:t>
                      </a:r>
                      <a:r>
                        <a:rPr lang="zh-CN" sz="2400" dirty="0" smtClean="0">
                          <a:solidFill>
                            <a:srgbClr val="000000"/>
                          </a:solidFill>
                          <a:effectLst/>
                          <a:latin typeface="宋体" pitchFamily="2" charset="-122"/>
                          <a:ea typeface="宋体" pitchFamily="2" charset="-122"/>
                          <a:cs typeface="Times New Roman"/>
                        </a:rPr>
                        <a:t>滥用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维护</a:t>
                      </a:r>
                      <a:r>
                        <a:rPr lang="zh-CN" sz="2400" dirty="0">
                          <a:solidFill>
                            <a:srgbClr val="000000"/>
                          </a:solidFill>
                          <a:effectLst/>
                          <a:latin typeface="宋体" pitchFamily="2" charset="-122"/>
                          <a:ea typeface="宋体" pitchFamily="2" charset="-122"/>
                          <a:cs typeface="Times New Roman"/>
                        </a:rPr>
                        <a:t>广大人民群众的</a:t>
                      </a:r>
                      <a:r>
                        <a:rPr lang="zh-CN" sz="2400" dirty="0" smtClean="0">
                          <a:solidFill>
                            <a:srgbClr val="000000"/>
                          </a:solidFill>
                          <a:effectLst/>
                          <a:latin typeface="宋体" pitchFamily="2" charset="-122"/>
                          <a:ea typeface="宋体" pitchFamily="2" charset="-122"/>
                          <a:cs typeface="Times New Roman"/>
                        </a:rPr>
                        <a:t>合法权益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提高</a:t>
                      </a:r>
                      <a:r>
                        <a:rPr lang="zh-CN" sz="2400" dirty="0">
                          <a:solidFill>
                            <a:srgbClr val="000000"/>
                          </a:solidFill>
                          <a:effectLst/>
                          <a:latin typeface="宋体" pitchFamily="2" charset="-122"/>
                          <a:ea typeface="宋体" pitchFamily="2" charset="-122"/>
                          <a:cs typeface="Times New Roman"/>
                        </a:rPr>
                        <a:t>政府公信</a:t>
                      </a:r>
                      <a:r>
                        <a:rPr lang="zh-CN" sz="2400" dirty="0" smtClean="0">
                          <a:solidFill>
                            <a:srgbClr val="000000"/>
                          </a:solidFill>
                          <a:effectLst/>
                          <a:latin typeface="宋体" pitchFamily="2" charset="-122"/>
                          <a:ea typeface="宋体" pitchFamily="2" charset="-122"/>
                          <a:cs typeface="Times New Roman"/>
                        </a:rPr>
                        <a:t>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从而</a:t>
                      </a:r>
                      <a:r>
                        <a:rPr lang="zh-CN" sz="2400" dirty="0">
                          <a:solidFill>
                            <a:srgbClr val="000000"/>
                          </a:solidFill>
                          <a:effectLst/>
                          <a:latin typeface="宋体" pitchFamily="2" charset="-122"/>
                          <a:ea typeface="宋体" pitchFamily="2" charset="-122"/>
                          <a:cs typeface="Times New Roman"/>
                        </a:rPr>
                        <a:t>推进民主法治建设</a:t>
                      </a:r>
                      <a:r>
                        <a:rPr lang="zh-CN" sz="2400" dirty="0" smtClean="0">
                          <a:solidFill>
                            <a:srgbClr val="000000"/>
                          </a:solidFill>
                          <a:effectLst/>
                          <a:latin typeface="宋体" pitchFamily="2" charset="-122"/>
                          <a:ea typeface="宋体" pitchFamily="2" charset="-122"/>
                          <a:cs typeface="Times New Roman"/>
                        </a:rPr>
                        <a:t>进程</a:t>
                      </a:r>
                      <a:r>
                        <a:rPr lang="zh-CN" altLang="en-US" sz="2400" dirty="0" smtClean="0">
                          <a:solidFill>
                            <a:srgbClr val="000000"/>
                          </a:solidFill>
                          <a:effectLst/>
                          <a:latin typeface="宋体" pitchFamily="2" charset="-122"/>
                          <a:ea typeface="宋体" pitchFamily="2" charset="-122"/>
                          <a:cs typeface="Times New Roman"/>
                        </a:rPr>
                        <a:t>；</a:t>
                      </a:r>
                      <a:r>
                        <a:rPr lang="en-US" sz="2400" dirty="0" smtClean="0">
                          <a:solidFill>
                            <a:srgbClr val="000000"/>
                          </a:solidFill>
                          <a:effectLst/>
                          <a:latin typeface="宋体" pitchFamily="2" charset="-122"/>
                          <a:ea typeface="宋体" pitchFamily="2" charset="-122"/>
                          <a:cs typeface="Times New Roman"/>
                        </a:rPr>
                        <a:t>②</a:t>
                      </a:r>
                      <a:r>
                        <a:rPr lang="zh-CN" sz="2400" dirty="0" smtClean="0">
                          <a:solidFill>
                            <a:srgbClr val="000000"/>
                          </a:solidFill>
                          <a:effectLst/>
                          <a:latin typeface="宋体" pitchFamily="2" charset="-122"/>
                          <a:ea typeface="宋体" pitchFamily="2" charset="-122"/>
                          <a:cs typeface="Times New Roman"/>
                        </a:rPr>
                        <a:t>公民</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积极参与</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献计献策</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主动监督</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促进</a:t>
                      </a:r>
                      <a:r>
                        <a:rPr lang="zh-CN" sz="2400" dirty="0">
                          <a:solidFill>
                            <a:srgbClr val="000000"/>
                          </a:solidFill>
                          <a:effectLst/>
                          <a:latin typeface="宋体" pitchFamily="2" charset="-122"/>
                          <a:ea typeface="宋体" pitchFamily="2" charset="-122"/>
                          <a:cs typeface="Times New Roman"/>
                        </a:rPr>
                        <a:t>政府依法行政</a:t>
                      </a:r>
                    </a:p>
                    <a:p>
                      <a:pPr>
                        <a:lnSpc>
                          <a:spcPts val="33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意义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防范</a:t>
                      </a:r>
                      <a:r>
                        <a:rPr lang="zh-CN" sz="2400" dirty="0">
                          <a:solidFill>
                            <a:srgbClr val="000000"/>
                          </a:solidFill>
                          <a:effectLst/>
                          <a:latin typeface="宋体" pitchFamily="2" charset="-122"/>
                          <a:ea typeface="宋体" pitchFamily="2" charset="-122"/>
                          <a:cs typeface="Times New Roman"/>
                        </a:rPr>
                        <a:t>行政权力的</a:t>
                      </a:r>
                      <a:r>
                        <a:rPr lang="zh-CN" sz="2400" dirty="0" smtClean="0">
                          <a:solidFill>
                            <a:srgbClr val="000000"/>
                          </a:solidFill>
                          <a:effectLst/>
                          <a:latin typeface="宋体" pitchFamily="2" charset="-122"/>
                          <a:ea typeface="宋体" pitchFamily="2" charset="-122"/>
                          <a:cs typeface="Times New Roman"/>
                        </a:rPr>
                        <a:t>滥用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维护</a:t>
                      </a:r>
                      <a:r>
                        <a:rPr lang="zh-CN" sz="2400" dirty="0">
                          <a:solidFill>
                            <a:srgbClr val="000000"/>
                          </a:solidFill>
                          <a:effectLst/>
                          <a:latin typeface="宋体" pitchFamily="2" charset="-122"/>
                          <a:ea typeface="宋体" pitchFamily="2" charset="-122"/>
                          <a:cs typeface="Times New Roman"/>
                        </a:rPr>
                        <a:t>广大人民群众的</a:t>
                      </a:r>
                      <a:r>
                        <a:rPr lang="zh-CN" sz="2400" dirty="0" smtClean="0">
                          <a:solidFill>
                            <a:srgbClr val="000000"/>
                          </a:solidFill>
                          <a:effectLst/>
                          <a:latin typeface="宋体" pitchFamily="2" charset="-122"/>
                          <a:ea typeface="宋体" pitchFamily="2" charset="-122"/>
                          <a:cs typeface="Times New Roman"/>
                        </a:rPr>
                        <a:t>合法权益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提高</a:t>
                      </a:r>
                      <a:r>
                        <a:rPr lang="zh-CN" sz="2400" dirty="0">
                          <a:solidFill>
                            <a:srgbClr val="000000"/>
                          </a:solidFill>
                          <a:effectLst/>
                          <a:latin typeface="宋体" pitchFamily="2" charset="-122"/>
                          <a:ea typeface="宋体" pitchFamily="2" charset="-122"/>
                          <a:cs typeface="Times New Roman"/>
                        </a:rPr>
                        <a:t>政府公信</a:t>
                      </a:r>
                      <a:r>
                        <a:rPr lang="zh-CN" sz="2400" dirty="0" smtClean="0">
                          <a:solidFill>
                            <a:srgbClr val="000000"/>
                          </a:solidFill>
                          <a:effectLst/>
                          <a:latin typeface="宋体" pitchFamily="2" charset="-122"/>
                          <a:ea typeface="宋体" pitchFamily="2" charset="-122"/>
                          <a:cs typeface="Times New Roman"/>
                        </a:rPr>
                        <a:t>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从而</a:t>
                      </a:r>
                      <a:r>
                        <a:rPr lang="zh-CN" sz="2400" dirty="0">
                          <a:solidFill>
                            <a:srgbClr val="000000"/>
                          </a:solidFill>
                          <a:effectLst/>
                          <a:latin typeface="宋体" pitchFamily="2" charset="-122"/>
                          <a:ea typeface="宋体" pitchFamily="2" charset="-122"/>
                          <a:cs typeface="Times New Roman"/>
                        </a:rPr>
                        <a:t>推进民主法治建设进程</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18932612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2598739973"/>
              </p:ext>
            </p:extLst>
          </p:nvPr>
        </p:nvGraphicFramePr>
        <p:xfrm>
          <a:off x="807827" y="1502238"/>
          <a:ext cx="10859929" cy="5043527"/>
        </p:xfrm>
        <a:graphic>
          <a:graphicData uri="http://schemas.openxmlformats.org/drawingml/2006/table">
            <a:tbl>
              <a:tblPr firstRow="1" firstCol="1" bandRow="1"/>
              <a:tblGrid>
                <a:gridCol w="2303363"/>
                <a:gridCol w="1170878"/>
                <a:gridCol w="7385688"/>
              </a:tblGrid>
              <a:tr h="60975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3777">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●体会全面依法治国是全体公民的共同责任，增强法治意识，积极参与法治中国建设</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建设法治国家的要求有哪些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国家</a:t>
                      </a:r>
                      <a:r>
                        <a:rPr lang="zh-CN" sz="2400" dirty="0">
                          <a:solidFill>
                            <a:srgbClr val="000000"/>
                          </a:solidFill>
                          <a:effectLst/>
                          <a:latin typeface="宋体" pitchFamily="2" charset="-122"/>
                          <a:ea typeface="宋体" pitchFamily="2" charset="-122"/>
                          <a:cs typeface="Times New Roman"/>
                        </a:rPr>
                        <a:t>采取有效</a:t>
                      </a:r>
                      <a:r>
                        <a:rPr lang="zh-CN" sz="2400" dirty="0" smtClean="0">
                          <a:solidFill>
                            <a:srgbClr val="000000"/>
                          </a:solidFill>
                          <a:effectLst/>
                          <a:latin typeface="宋体" pitchFamily="2" charset="-122"/>
                          <a:ea typeface="宋体" pitchFamily="2" charset="-122"/>
                          <a:cs typeface="Times New Roman"/>
                        </a:rPr>
                        <a:t>措施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切实</a:t>
                      </a:r>
                      <a:r>
                        <a:rPr lang="zh-CN" sz="2400" dirty="0">
                          <a:solidFill>
                            <a:srgbClr val="000000"/>
                          </a:solidFill>
                          <a:effectLst/>
                          <a:latin typeface="宋体" pitchFamily="2" charset="-122"/>
                          <a:ea typeface="宋体" pitchFamily="2" charset="-122"/>
                          <a:cs typeface="Times New Roman"/>
                        </a:rPr>
                        <a:t>保障宪法和法律的有效实施</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坚持</a:t>
                      </a:r>
                      <a:r>
                        <a:rPr lang="zh-CN" sz="2400" dirty="0">
                          <a:solidFill>
                            <a:srgbClr val="000000"/>
                          </a:solidFill>
                          <a:effectLst/>
                          <a:latin typeface="宋体" pitchFamily="2" charset="-122"/>
                          <a:ea typeface="宋体" pitchFamily="2" charset="-122"/>
                          <a:cs typeface="Times New Roman"/>
                        </a:rPr>
                        <a:t>公民在法律面前人人</a:t>
                      </a:r>
                      <a:r>
                        <a:rPr lang="zh-CN" sz="2400" dirty="0" smtClean="0">
                          <a:solidFill>
                            <a:srgbClr val="000000"/>
                          </a:solidFill>
                          <a:effectLst/>
                          <a:latin typeface="宋体" pitchFamily="2" charset="-122"/>
                          <a:ea typeface="宋体" pitchFamily="2" charset="-122"/>
                          <a:cs typeface="Times New Roman"/>
                        </a:rPr>
                        <a:t>平等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切实</a:t>
                      </a:r>
                      <a:r>
                        <a:rPr lang="zh-CN" sz="2400" dirty="0">
                          <a:solidFill>
                            <a:srgbClr val="000000"/>
                          </a:solidFill>
                          <a:effectLst/>
                          <a:latin typeface="宋体" pitchFamily="2" charset="-122"/>
                          <a:ea typeface="宋体" pitchFamily="2" charset="-122"/>
                          <a:cs typeface="Times New Roman"/>
                        </a:rPr>
                        <a:t>维护宪法和法律的尊严和权威</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司法</a:t>
                      </a:r>
                      <a:r>
                        <a:rPr lang="zh-CN" sz="2400" dirty="0">
                          <a:solidFill>
                            <a:srgbClr val="000000"/>
                          </a:solidFill>
                          <a:effectLst/>
                          <a:latin typeface="宋体" pitchFamily="2" charset="-122"/>
                          <a:ea typeface="宋体" pitchFamily="2" charset="-122"/>
                          <a:cs typeface="Times New Roman"/>
                        </a:rPr>
                        <a:t>机关切实做到司法公正</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国家机关</a:t>
                      </a:r>
                      <a:r>
                        <a:rPr lang="zh-CN" sz="2400" dirty="0">
                          <a:solidFill>
                            <a:srgbClr val="000000"/>
                          </a:solidFill>
                          <a:effectLst/>
                          <a:latin typeface="宋体" pitchFamily="2" charset="-122"/>
                          <a:ea typeface="宋体" pitchFamily="2" charset="-122"/>
                          <a:cs typeface="Times New Roman"/>
                        </a:rPr>
                        <a:t>及其工作人员带头遵守宪法和</a:t>
                      </a:r>
                      <a:r>
                        <a:rPr lang="zh-CN" sz="2400" dirty="0" smtClean="0">
                          <a:solidFill>
                            <a:srgbClr val="000000"/>
                          </a:solidFill>
                          <a:effectLst/>
                          <a:latin typeface="宋体" pitchFamily="2" charset="-122"/>
                          <a:ea typeface="宋体" pitchFamily="2" charset="-122"/>
                          <a:cs typeface="Times New Roman"/>
                        </a:rPr>
                        <a:t>法律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切实</a:t>
                      </a:r>
                      <a:r>
                        <a:rPr lang="zh-CN" sz="2400" dirty="0">
                          <a:solidFill>
                            <a:srgbClr val="000000"/>
                          </a:solidFill>
                          <a:effectLst/>
                          <a:latin typeface="宋体" pitchFamily="2" charset="-122"/>
                          <a:ea typeface="宋体" pitchFamily="2" charset="-122"/>
                          <a:cs typeface="Times New Roman"/>
                        </a:rPr>
                        <a:t>做到依法行政</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（5）</a:t>
                      </a:r>
                      <a:r>
                        <a:rPr lang="zh-CN" sz="2400" dirty="0" smtClean="0">
                          <a:solidFill>
                            <a:srgbClr val="000000"/>
                          </a:solidFill>
                          <a:effectLst/>
                          <a:latin typeface="宋体" pitchFamily="2" charset="-122"/>
                          <a:ea typeface="宋体" pitchFamily="2" charset="-122"/>
                          <a:cs typeface="Times New Roman"/>
                        </a:rPr>
                        <a:t>公民</a:t>
                      </a:r>
                      <a:r>
                        <a:rPr lang="zh-CN" sz="2400" dirty="0">
                          <a:solidFill>
                            <a:srgbClr val="000000"/>
                          </a:solidFill>
                          <a:effectLst/>
                          <a:latin typeface="宋体" pitchFamily="2" charset="-122"/>
                          <a:ea typeface="宋体" pitchFamily="2" charset="-122"/>
                          <a:cs typeface="Times New Roman"/>
                        </a:rPr>
                        <a:t>进一步增强权利</a:t>
                      </a:r>
                      <a:r>
                        <a:rPr lang="zh-CN" sz="2400" dirty="0" smtClean="0">
                          <a:solidFill>
                            <a:srgbClr val="000000"/>
                          </a:solidFill>
                          <a:effectLst/>
                          <a:latin typeface="宋体" pitchFamily="2" charset="-122"/>
                          <a:ea typeface="宋体" pitchFamily="2" charset="-122"/>
                          <a:cs typeface="Times New Roman"/>
                        </a:rPr>
                        <a:t>意识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自觉</a:t>
                      </a:r>
                      <a:r>
                        <a:rPr lang="zh-CN" sz="2400" dirty="0">
                          <a:solidFill>
                            <a:srgbClr val="000000"/>
                          </a:solidFill>
                          <a:effectLst/>
                          <a:latin typeface="宋体" pitchFamily="2" charset="-122"/>
                          <a:ea typeface="宋体" pitchFamily="2" charset="-122"/>
                          <a:cs typeface="Times New Roman"/>
                        </a:rPr>
                        <a:t>履行法律义务</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70118799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2692167815"/>
              </p:ext>
            </p:extLst>
          </p:nvPr>
        </p:nvGraphicFramePr>
        <p:xfrm>
          <a:off x="807827" y="1502239"/>
          <a:ext cx="10859929" cy="4650676"/>
        </p:xfrm>
        <a:graphic>
          <a:graphicData uri="http://schemas.openxmlformats.org/drawingml/2006/table">
            <a:tbl>
              <a:tblPr firstRow="1" firstCol="1" bandRow="1"/>
              <a:tblGrid>
                <a:gridCol w="2414875"/>
                <a:gridCol w="2598235"/>
                <a:gridCol w="5846819"/>
              </a:tblGrid>
              <a:tr h="716854">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33822">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●体会全面依法治国是全体公民的共同责任，增强法治意识，积极参与法治中国建设</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公民如何树立法治</a:t>
                      </a:r>
                      <a:r>
                        <a:rPr lang="zh-CN" sz="2400" dirty="0" smtClean="0">
                          <a:solidFill>
                            <a:srgbClr val="000000"/>
                          </a:solidFill>
                          <a:effectLst/>
                          <a:latin typeface="宋体" pitchFamily="2" charset="-122"/>
                          <a:ea typeface="宋体" pitchFamily="2" charset="-122"/>
                          <a:cs typeface="Times New Roman"/>
                        </a:rPr>
                        <a:t>观念</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增强</a:t>
                      </a:r>
                      <a:r>
                        <a:rPr lang="zh-CN" sz="2400" dirty="0">
                          <a:solidFill>
                            <a:srgbClr val="000000"/>
                          </a:solidFill>
                          <a:effectLst/>
                          <a:latin typeface="宋体" pitchFamily="2" charset="-122"/>
                          <a:ea typeface="宋体" pitchFamily="2" charset="-122"/>
                          <a:cs typeface="Times New Roman"/>
                        </a:rPr>
                        <a:t>法律意识</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法治社会对公民的要求有哪些</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学</a:t>
                      </a:r>
                      <a:r>
                        <a:rPr lang="zh-CN" sz="2400" dirty="0">
                          <a:solidFill>
                            <a:srgbClr val="000000"/>
                          </a:solidFill>
                          <a:effectLst/>
                          <a:latin typeface="宋体" pitchFamily="2" charset="-122"/>
                          <a:ea typeface="宋体" pitchFamily="2" charset="-122"/>
                          <a:cs typeface="Times New Roman"/>
                        </a:rPr>
                        <a:t>法、</a:t>
                      </a:r>
                      <a:r>
                        <a:rPr lang="zh-CN" sz="2400" dirty="0" smtClean="0">
                          <a:solidFill>
                            <a:srgbClr val="000000"/>
                          </a:solidFill>
                          <a:effectLst/>
                          <a:latin typeface="宋体" pitchFamily="2" charset="-122"/>
                          <a:ea typeface="宋体" pitchFamily="2" charset="-122"/>
                          <a:cs typeface="Times New Roman"/>
                        </a:rPr>
                        <a:t>知法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增强法律意识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树立</a:t>
                      </a:r>
                      <a:r>
                        <a:rPr lang="zh-CN" sz="2400" dirty="0">
                          <a:solidFill>
                            <a:srgbClr val="000000"/>
                          </a:solidFill>
                          <a:effectLst/>
                          <a:latin typeface="宋体" pitchFamily="2" charset="-122"/>
                          <a:ea typeface="宋体" pitchFamily="2" charset="-122"/>
                          <a:cs typeface="Times New Roman"/>
                        </a:rPr>
                        <a:t>法治观念</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守法</a:t>
                      </a:r>
                      <a:r>
                        <a:rPr lang="zh-CN" sz="2400" dirty="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用法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依法</a:t>
                      </a:r>
                      <a:r>
                        <a:rPr lang="zh-CN" sz="2400" dirty="0">
                          <a:solidFill>
                            <a:srgbClr val="000000"/>
                          </a:solidFill>
                          <a:effectLst/>
                          <a:latin typeface="宋体" pitchFamily="2" charset="-122"/>
                          <a:ea typeface="宋体" pitchFamily="2" charset="-122"/>
                          <a:cs typeface="Times New Roman"/>
                        </a:rPr>
                        <a:t>行使自己的权利</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增强</a:t>
                      </a:r>
                      <a:r>
                        <a:rPr lang="zh-CN" sz="2400" dirty="0">
                          <a:solidFill>
                            <a:srgbClr val="000000"/>
                          </a:solidFill>
                          <a:effectLst/>
                          <a:latin typeface="宋体" pitchFamily="2" charset="-122"/>
                          <a:ea typeface="宋体" pitchFamily="2" charset="-122"/>
                          <a:cs typeface="Times New Roman"/>
                        </a:rPr>
                        <a:t>权利</a:t>
                      </a:r>
                      <a:r>
                        <a:rPr lang="zh-CN" sz="2400" dirty="0" smtClean="0">
                          <a:solidFill>
                            <a:srgbClr val="000000"/>
                          </a:solidFill>
                          <a:effectLst/>
                          <a:latin typeface="宋体" pitchFamily="2" charset="-122"/>
                          <a:ea typeface="宋体" pitchFamily="2" charset="-122"/>
                          <a:cs typeface="Times New Roman"/>
                        </a:rPr>
                        <a:t>意识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依法</a:t>
                      </a:r>
                      <a:r>
                        <a:rPr lang="zh-CN" sz="2400" dirty="0">
                          <a:solidFill>
                            <a:srgbClr val="000000"/>
                          </a:solidFill>
                          <a:effectLst/>
                          <a:latin typeface="宋体" pitchFamily="2" charset="-122"/>
                          <a:ea typeface="宋体" pitchFamily="2" charset="-122"/>
                          <a:cs typeface="Times New Roman"/>
                        </a:rPr>
                        <a:t>行使自己的权利</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依法</a:t>
                      </a:r>
                      <a:r>
                        <a:rPr lang="zh-CN" sz="2400" dirty="0">
                          <a:solidFill>
                            <a:srgbClr val="000000"/>
                          </a:solidFill>
                          <a:effectLst/>
                          <a:latin typeface="宋体" pitchFamily="2" charset="-122"/>
                          <a:ea typeface="宋体" pitchFamily="2" charset="-122"/>
                          <a:cs typeface="Times New Roman"/>
                        </a:rPr>
                        <a:t>维护国家和他人的利益</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5210744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3706282221"/>
              </p:ext>
            </p:extLst>
          </p:nvPr>
        </p:nvGraphicFramePr>
        <p:xfrm>
          <a:off x="807827" y="1405054"/>
          <a:ext cx="10859929" cy="4973444"/>
        </p:xfrm>
        <a:graphic>
          <a:graphicData uri="http://schemas.openxmlformats.org/drawingml/2006/table">
            <a:tbl>
              <a:tblPr firstRow="1" firstCol="1" bandRow="1"/>
              <a:tblGrid>
                <a:gridCol w="2303363"/>
                <a:gridCol w="1906859"/>
                <a:gridCol w="6649707"/>
              </a:tblGrid>
              <a:tr h="625728">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47716">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●体会全面依法治国是全体公民的共同责任，增强法治意识，积极参与法治中国建设</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厉行</a:t>
                      </a:r>
                      <a:r>
                        <a:rPr lang="zh-CN" sz="2400" dirty="0" smtClean="0">
                          <a:solidFill>
                            <a:srgbClr val="000000"/>
                          </a:solidFill>
                          <a:effectLst/>
                          <a:latin typeface="宋体" pitchFamily="2" charset="-122"/>
                          <a:ea typeface="宋体" pitchFamily="2" charset="-122"/>
                          <a:cs typeface="Times New Roman"/>
                        </a:rPr>
                        <a:t>法治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对</a:t>
                      </a:r>
                      <a:r>
                        <a:rPr lang="zh-CN" sz="2400" dirty="0">
                          <a:solidFill>
                            <a:srgbClr val="000000"/>
                          </a:solidFill>
                          <a:effectLst/>
                          <a:latin typeface="宋体" pitchFamily="2" charset="-122"/>
                          <a:ea typeface="宋体" pitchFamily="2" charset="-122"/>
                          <a:cs typeface="Times New Roman"/>
                        </a:rPr>
                        <a:t>全体社会成员有什么要求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4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全体</a:t>
                      </a:r>
                      <a:r>
                        <a:rPr lang="zh-CN" sz="2400" dirty="0">
                          <a:solidFill>
                            <a:srgbClr val="000000"/>
                          </a:solidFill>
                          <a:effectLst/>
                          <a:latin typeface="宋体" pitchFamily="2" charset="-122"/>
                          <a:ea typeface="宋体" pitchFamily="2" charset="-122"/>
                          <a:cs typeface="Times New Roman"/>
                        </a:rPr>
                        <a:t>社会成员必须在宪法和法律规定的范围内行使</a:t>
                      </a:r>
                      <a:r>
                        <a:rPr lang="zh-CN" sz="2400" dirty="0" smtClean="0">
                          <a:solidFill>
                            <a:srgbClr val="000000"/>
                          </a:solidFill>
                          <a:effectLst/>
                          <a:latin typeface="宋体" pitchFamily="2" charset="-122"/>
                          <a:ea typeface="宋体" pitchFamily="2" charset="-122"/>
                          <a:cs typeface="Times New Roman"/>
                        </a:rPr>
                        <a:t>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履行</a:t>
                      </a:r>
                      <a:r>
                        <a:rPr lang="zh-CN" sz="2400" dirty="0">
                          <a:solidFill>
                            <a:srgbClr val="000000"/>
                          </a:solidFill>
                          <a:effectLst/>
                          <a:latin typeface="宋体" pitchFamily="2" charset="-122"/>
                          <a:ea typeface="宋体" pitchFamily="2" charset="-122"/>
                          <a:cs typeface="Times New Roman"/>
                        </a:rPr>
                        <a:t>义务</a:t>
                      </a:r>
                    </a:p>
                    <a:p>
                      <a:pPr>
                        <a:lnSpc>
                          <a:spcPts val="34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现代</a:t>
                      </a:r>
                      <a:r>
                        <a:rPr lang="zh-CN" sz="2400" dirty="0">
                          <a:solidFill>
                            <a:srgbClr val="000000"/>
                          </a:solidFill>
                          <a:effectLst/>
                          <a:latin typeface="宋体" pitchFamily="2" charset="-122"/>
                          <a:ea typeface="宋体" pitchFamily="2" charset="-122"/>
                          <a:cs typeface="Times New Roman"/>
                        </a:rPr>
                        <a:t>社会的</a:t>
                      </a:r>
                      <a:r>
                        <a:rPr lang="zh-CN" sz="2400" dirty="0" smtClean="0">
                          <a:solidFill>
                            <a:srgbClr val="000000"/>
                          </a:solidFill>
                          <a:effectLst/>
                          <a:latin typeface="宋体" pitchFamily="2" charset="-122"/>
                          <a:ea typeface="宋体" pitchFamily="2" charset="-122"/>
                          <a:cs typeface="Times New Roman"/>
                        </a:rPr>
                        <a:t>公民</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增强尊法学法守法用法</a:t>
                      </a:r>
                      <a:r>
                        <a:rPr lang="zh-CN" sz="2400" dirty="0" smtClean="0">
                          <a:solidFill>
                            <a:srgbClr val="000000"/>
                          </a:solidFill>
                          <a:effectLst/>
                          <a:latin typeface="宋体" pitchFamily="2" charset="-122"/>
                          <a:ea typeface="宋体" pitchFamily="2" charset="-122"/>
                          <a:cs typeface="Times New Roman"/>
                        </a:rPr>
                        <a:t>意识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弘扬</a:t>
                      </a:r>
                      <a:r>
                        <a:rPr lang="zh-CN" sz="2400" dirty="0">
                          <a:solidFill>
                            <a:srgbClr val="000000"/>
                          </a:solidFill>
                          <a:effectLst/>
                          <a:latin typeface="宋体" pitchFamily="2" charset="-122"/>
                          <a:ea typeface="宋体" pitchFamily="2" charset="-122"/>
                          <a:cs typeface="Times New Roman"/>
                        </a:rPr>
                        <a:t>法治</a:t>
                      </a:r>
                      <a:r>
                        <a:rPr lang="zh-CN" sz="2400" dirty="0" smtClean="0">
                          <a:solidFill>
                            <a:srgbClr val="000000"/>
                          </a:solidFill>
                          <a:effectLst/>
                          <a:latin typeface="宋体" pitchFamily="2" charset="-122"/>
                          <a:ea typeface="宋体" pitchFamily="2" charset="-122"/>
                          <a:cs typeface="Times New Roman"/>
                        </a:rPr>
                        <a:t>精神</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强化</a:t>
                      </a:r>
                      <a:r>
                        <a:rPr lang="zh-CN" sz="2400" dirty="0">
                          <a:solidFill>
                            <a:srgbClr val="000000"/>
                          </a:solidFill>
                          <a:effectLst/>
                          <a:latin typeface="宋体" pitchFamily="2" charset="-122"/>
                          <a:ea typeface="宋体" pitchFamily="2" charset="-122"/>
                          <a:cs typeface="Times New Roman"/>
                        </a:rPr>
                        <a:t>规则</a:t>
                      </a:r>
                      <a:r>
                        <a:rPr lang="zh-CN" sz="2400" dirty="0" smtClean="0">
                          <a:solidFill>
                            <a:srgbClr val="000000"/>
                          </a:solidFill>
                          <a:effectLst/>
                          <a:latin typeface="宋体" pitchFamily="2" charset="-122"/>
                          <a:ea typeface="宋体" pitchFamily="2" charset="-122"/>
                          <a:cs typeface="Times New Roman"/>
                        </a:rPr>
                        <a:t>意识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树立</a:t>
                      </a:r>
                      <a:r>
                        <a:rPr lang="zh-CN" sz="2400" dirty="0">
                          <a:solidFill>
                            <a:srgbClr val="000000"/>
                          </a:solidFill>
                          <a:effectLst/>
                          <a:latin typeface="宋体" pitchFamily="2" charset="-122"/>
                          <a:ea typeface="宋体" pitchFamily="2" charset="-122"/>
                          <a:cs typeface="Times New Roman"/>
                        </a:rPr>
                        <a:t>正确的权利义务观念、契约精神、规则意识</a:t>
                      </a:r>
                    </a:p>
                    <a:p>
                      <a:pPr>
                        <a:lnSpc>
                          <a:spcPts val="34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政府</a:t>
                      </a:r>
                      <a:r>
                        <a:rPr lang="zh-CN" sz="2400" dirty="0">
                          <a:solidFill>
                            <a:srgbClr val="000000"/>
                          </a:solidFill>
                          <a:effectLst/>
                          <a:latin typeface="宋体" pitchFamily="2" charset="-122"/>
                          <a:ea typeface="宋体" pitchFamily="2" charset="-122"/>
                          <a:cs typeface="Times New Roman"/>
                        </a:rPr>
                        <a:t>及其工作人员要率先做尊法守法的</a:t>
                      </a:r>
                      <a:r>
                        <a:rPr lang="zh-CN" sz="2400" dirty="0" smtClean="0">
                          <a:solidFill>
                            <a:srgbClr val="000000"/>
                          </a:solidFill>
                          <a:effectLst/>
                          <a:latin typeface="宋体" pitchFamily="2" charset="-122"/>
                          <a:ea typeface="宋体" pitchFamily="2" charset="-122"/>
                          <a:cs typeface="Times New Roman"/>
                        </a:rPr>
                        <a:t>榜样</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带动</a:t>
                      </a:r>
                      <a:r>
                        <a:rPr lang="zh-CN" sz="2400" dirty="0">
                          <a:solidFill>
                            <a:srgbClr val="000000"/>
                          </a:solidFill>
                          <a:effectLst/>
                          <a:latin typeface="宋体" pitchFamily="2" charset="-122"/>
                          <a:ea typeface="宋体" pitchFamily="2" charset="-122"/>
                          <a:cs typeface="Times New Roman"/>
                        </a:rPr>
                        <a:t>全体公民共同守法</a:t>
                      </a:r>
                    </a:p>
                    <a:p>
                      <a:pPr>
                        <a:lnSpc>
                          <a:spcPts val="34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需要</a:t>
                      </a:r>
                      <a:r>
                        <a:rPr lang="zh-CN" sz="2400" dirty="0">
                          <a:solidFill>
                            <a:srgbClr val="000000"/>
                          </a:solidFill>
                          <a:effectLst/>
                          <a:latin typeface="宋体" pitchFamily="2" charset="-122"/>
                          <a:ea typeface="宋体" pitchFamily="2" charset="-122"/>
                          <a:cs typeface="Times New Roman"/>
                        </a:rPr>
                        <a:t>加强法治</a:t>
                      </a:r>
                      <a:r>
                        <a:rPr lang="zh-CN" sz="2400" dirty="0" smtClean="0">
                          <a:solidFill>
                            <a:srgbClr val="000000"/>
                          </a:solidFill>
                          <a:effectLst/>
                          <a:latin typeface="宋体" pitchFamily="2" charset="-122"/>
                          <a:ea typeface="宋体" pitchFamily="2" charset="-122"/>
                          <a:cs typeface="Times New Roman"/>
                        </a:rPr>
                        <a:t>宣传</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弘扬</a:t>
                      </a:r>
                      <a:r>
                        <a:rPr lang="zh-CN" sz="2400" dirty="0">
                          <a:solidFill>
                            <a:srgbClr val="000000"/>
                          </a:solidFill>
                          <a:effectLst/>
                          <a:latin typeface="宋体" pitchFamily="2" charset="-122"/>
                          <a:ea typeface="宋体" pitchFamily="2" charset="-122"/>
                          <a:cs typeface="Times New Roman"/>
                        </a:rPr>
                        <a:t>法治</a:t>
                      </a:r>
                      <a:r>
                        <a:rPr lang="zh-CN" sz="2400" dirty="0" smtClean="0">
                          <a:solidFill>
                            <a:srgbClr val="000000"/>
                          </a:solidFill>
                          <a:effectLst/>
                          <a:latin typeface="宋体" pitchFamily="2" charset="-122"/>
                          <a:ea typeface="宋体" pitchFamily="2" charset="-122"/>
                          <a:cs typeface="Times New Roman"/>
                        </a:rPr>
                        <a:t>精神</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共同</a:t>
                      </a:r>
                      <a:r>
                        <a:rPr lang="zh-CN" sz="2400" dirty="0">
                          <a:solidFill>
                            <a:srgbClr val="000000"/>
                          </a:solidFill>
                          <a:effectLst/>
                          <a:latin typeface="宋体" pitchFamily="2" charset="-122"/>
                          <a:ea typeface="宋体" pitchFamily="2" charset="-122"/>
                          <a:cs typeface="Times New Roman"/>
                        </a:rPr>
                        <a:t>营造良好的法治文化</a:t>
                      </a:r>
                      <a:r>
                        <a:rPr lang="zh-CN" sz="2400" dirty="0" smtClean="0">
                          <a:solidFill>
                            <a:srgbClr val="000000"/>
                          </a:solidFill>
                          <a:effectLst/>
                          <a:latin typeface="宋体" pitchFamily="2" charset="-122"/>
                          <a:ea typeface="宋体" pitchFamily="2" charset="-122"/>
                          <a:cs typeface="Times New Roman"/>
                        </a:rPr>
                        <a:t>环境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全社会鲜明地树立起“守法光荣、违法可耻”的法治文化导向</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8191597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xmlns="" val="3929890845"/>
              </p:ext>
            </p:extLst>
          </p:nvPr>
        </p:nvGraphicFramePr>
        <p:xfrm>
          <a:off x="880437" y="1582333"/>
          <a:ext cx="10201752" cy="4455914"/>
        </p:xfrm>
        <a:graphic>
          <a:graphicData uri="http://schemas.openxmlformats.org/drawingml/2006/table">
            <a:tbl>
              <a:tblPr firstRow="1" firstCol="1" bandRow="1"/>
              <a:tblGrid>
                <a:gridCol w="1483622"/>
                <a:gridCol w="936702"/>
                <a:gridCol w="1940312"/>
                <a:gridCol w="2787805"/>
                <a:gridCol w="1605776"/>
                <a:gridCol w="1447535"/>
              </a:tblGrid>
              <a:tr h="573436">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知识点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年份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题号、分值</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考查点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设问类型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5">
                  <a:txBody>
                    <a:bodyPr/>
                    <a:lstStyle/>
                    <a:p>
                      <a:pPr algn="ctr">
                        <a:lnSpc>
                          <a:spcPts val="1400"/>
                        </a:lnSpc>
                        <a:spcAft>
                          <a:spcPts val="0"/>
                        </a:spcAft>
                      </a:pPr>
                      <a:r>
                        <a:rPr lang="zh-CN" sz="2400" dirty="0">
                          <a:solidFill>
                            <a:srgbClr val="FF00FF"/>
                          </a:solidFill>
                          <a:effectLst/>
                          <a:latin typeface="黑体" pitchFamily="49" charset="-122"/>
                          <a:ea typeface="黑体" pitchFamily="49" charset="-122"/>
                          <a:cs typeface="Times New Roman"/>
                        </a:rPr>
                        <a:t>法治中国</a:t>
                      </a:r>
                      <a:endParaRPr lang="zh-CN" sz="24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50000"/>
                        </a:lnSpc>
                        <a:spcAft>
                          <a:spcPts val="0"/>
                        </a:spcAft>
                      </a:pPr>
                      <a:r>
                        <a:rPr lang="en-US" sz="2400" dirty="0">
                          <a:solidFill>
                            <a:srgbClr val="000000"/>
                          </a:solidFill>
                          <a:effectLst/>
                          <a:latin typeface="宋体" pitchFamily="2" charset="-122"/>
                          <a:ea typeface="宋体" pitchFamily="2" charset="-122"/>
                          <a:cs typeface="Times New Roman"/>
                        </a:rPr>
                        <a:t>2016</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7，2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依法治国、依法行政</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观点类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0638">
                <a:tc vMerge="1">
                  <a:txBody>
                    <a:bodyPr/>
                    <a:lstStyle/>
                    <a:p>
                      <a:endParaRPr lang="zh-CN" altLang="en-US"/>
                    </a:p>
                  </a:txBody>
                  <a:tcPr/>
                </a:tc>
                <a:tc vMerge="1">
                  <a:txBody>
                    <a:bodyPr/>
                    <a:lstStyle/>
                    <a:p>
                      <a:endParaRPr lang="zh-CN" altLang="en-US"/>
                    </a:p>
                  </a:txBody>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25（1），2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法律意识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分析说明题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反思类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rowSpan="2">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2015</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法院独立行使司法权</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意义类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vMerge="1">
                  <a:txBody>
                    <a:bodyPr/>
                    <a:lstStyle/>
                    <a:p>
                      <a:endParaRPr lang="zh-CN" altLang="en-US"/>
                    </a:p>
                  </a:txBody>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25（3），3</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法律意识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分析说明题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概括类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 </a:t>
                      </a:r>
                      <a:endParaRPr lang="zh-CN" sz="2400">
                        <a:solidFill>
                          <a:srgbClr val="000000"/>
                        </a:solidFill>
                        <a:effectLst/>
                        <a:latin typeface="宋体" pitchFamily="2" charset="-122"/>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26（4），4</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法律意识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分析说明题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观点类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2">
                  <a:txBody>
                    <a:bodyPr/>
                    <a:lstStyle/>
                    <a:p>
                      <a:pPr algn="ctr">
                        <a:lnSpc>
                          <a:spcPts val="1400"/>
                        </a:lnSpc>
                        <a:spcAft>
                          <a:spcPts val="0"/>
                        </a:spcAft>
                      </a:pPr>
                      <a:r>
                        <a:rPr lang="zh-CN" sz="2400" dirty="0">
                          <a:solidFill>
                            <a:srgbClr val="FF00FF"/>
                          </a:solidFill>
                          <a:effectLst/>
                          <a:latin typeface="黑体" pitchFamily="49" charset="-122"/>
                          <a:ea typeface="黑体" pitchFamily="49" charset="-122"/>
                          <a:cs typeface="Times New Roman"/>
                        </a:rPr>
                        <a:t>新型民主</a:t>
                      </a:r>
                      <a:endParaRPr lang="zh-CN" sz="24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2021</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7，2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民主权利</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smtClean="0">
                          <a:solidFill>
                            <a:srgbClr val="000000"/>
                          </a:solidFill>
                          <a:effectLst/>
                          <a:latin typeface="宋体" pitchFamily="2" charset="-122"/>
                          <a:ea typeface="宋体" pitchFamily="2" charset="-122"/>
                          <a:cs typeface="Times New Roman"/>
                        </a:rPr>
                        <a:t>选择</a:t>
                      </a:r>
                      <a:r>
                        <a:rPr lang="zh-CN" altLang="en-US" sz="2400" dirty="0" smtClean="0">
                          <a:solidFill>
                            <a:srgbClr val="000000"/>
                          </a:solidFill>
                          <a:effectLst/>
                          <a:latin typeface="宋体" pitchFamily="2" charset="-122"/>
                          <a:ea typeface="宋体" pitchFamily="2" charset="-122"/>
                          <a:cs typeface="Times New Roman"/>
                        </a:rPr>
                        <a:t>题</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认识类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2020</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5，2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民主的内涵</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smtClean="0">
                          <a:solidFill>
                            <a:srgbClr val="000000"/>
                          </a:solidFill>
                          <a:effectLst/>
                          <a:latin typeface="宋体" pitchFamily="2" charset="-122"/>
                          <a:ea typeface="宋体" pitchFamily="2" charset="-122"/>
                          <a:cs typeface="Times New Roman"/>
                        </a:rPr>
                        <a:t>选择</a:t>
                      </a:r>
                      <a:r>
                        <a:rPr lang="zh-CN" altLang="en-US" sz="2400" dirty="0" smtClean="0">
                          <a:solidFill>
                            <a:srgbClr val="000000"/>
                          </a:solidFill>
                          <a:effectLst/>
                          <a:latin typeface="宋体" pitchFamily="2" charset="-122"/>
                          <a:ea typeface="宋体" pitchFamily="2" charset="-122"/>
                          <a:cs typeface="Times New Roman"/>
                        </a:rPr>
                        <a:t>题</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认识类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41198143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2371959771"/>
              </p:ext>
            </p:extLst>
          </p:nvPr>
        </p:nvGraphicFramePr>
        <p:xfrm>
          <a:off x="807827" y="1502240"/>
          <a:ext cx="10859929" cy="3998633"/>
        </p:xfrm>
        <a:graphic>
          <a:graphicData uri="http://schemas.openxmlformats.org/drawingml/2006/table">
            <a:tbl>
              <a:tblPr firstRow="1" firstCol="1" bandRow="1"/>
              <a:tblGrid>
                <a:gridCol w="2805168"/>
                <a:gridCol w="2631688"/>
                <a:gridCol w="5423073"/>
              </a:tblGrid>
              <a:tr h="93987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756">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●体会全面依法治国是全体公民的共同责任，增强法治意识，积极参与法治中国建设</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法治人物对国家发展、社会进步有什么贡献</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促进</a:t>
                      </a:r>
                      <a:r>
                        <a:rPr lang="zh-CN" sz="2400" dirty="0">
                          <a:solidFill>
                            <a:srgbClr val="000000"/>
                          </a:solidFill>
                          <a:effectLst/>
                          <a:latin typeface="宋体" pitchFamily="2" charset="-122"/>
                          <a:ea typeface="宋体" pitchFamily="2" charset="-122"/>
                          <a:cs typeface="Times New Roman"/>
                        </a:rPr>
                        <a:t>了我国法律</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刑法</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的完善</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推动</a:t>
                      </a:r>
                      <a:r>
                        <a:rPr lang="zh-CN" sz="2400" dirty="0">
                          <a:solidFill>
                            <a:srgbClr val="000000"/>
                          </a:solidFill>
                          <a:effectLst/>
                          <a:latin typeface="宋体" pitchFamily="2" charset="-122"/>
                          <a:ea typeface="宋体" pitchFamily="2" charset="-122"/>
                          <a:cs typeface="Times New Roman"/>
                        </a:rPr>
                        <a:t>了国家法治建设</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维护</a:t>
                      </a:r>
                      <a:r>
                        <a:rPr lang="zh-CN" sz="2400" dirty="0">
                          <a:solidFill>
                            <a:srgbClr val="000000"/>
                          </a:solidFill>
                          <a:effectLst/>
                          <a:latin typeface="宋体" pitchFamily="2" charset="-122"/>
                          <a:ea typeface="宋体" pitchFamily="2" charset="-122"/>
                          <a:cs typeface="Times New Roman"/>
                        </a:rPr>
                        <a:t>了社会公平正义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8280622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2483704118"/>
              </p:ext>
            </p:extLst>
          </p:nvPr>
        </p:nvGraphicFramePr>
        <p:xfrm>
          <a:off x="807827" y="1502240"/>
          <a:ext cx="10859929" cy="4630931"/>
        </p:xfrm>
        <a:graphic>
          <a:graphicData uri="http://schemas.openxmlformats.org/drawingml/2006/table">
            <a:tbl>
              <a:tblPr firstRow="1" firstCol="1" bandRow="1"/>
              <a:tblGrid>
                <a:gridCol w="2805168"/>
                <a:gridCol w="1728439"/>
                <a:gridCol w="6326322"/>
              </a:tblGrid>
              <a:tr h="761458">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69473">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●体会全面依法治国是全体公民的共同责任，增强法治意识，积极参与法治中国建设</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法治宣传对法治国家建设有什么意义和作用</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有利于</a:t>
                      </a:r>
                      <a:r>
                        <a:rPr lang="zh-CN" sz="2400" dirty="0">
                          <a:solidFill>
                            <a:srgbClr val="000000"/>
                          </a:solidFill>
                          <a:effectLst/>
                          <a:latin typeface="宋体" pitchFamily="2" charset="-122"/>
                          <a:ea typeface="宋体" pitchFamily="2" charset="-122"/>
                          <a:cs typeface="Times New Roman"/>
                        </a:rPr>
                        <a:t>普及法律</a:t>
                      </a:r>
                      <a:r>
                        <a:rPr lang="zh-CN" sz="2400" dirty="0" smtClean="0">
                          <a:solidFill>
                            <a:srgbClr val="000000"/>
                          </a:solidFill>
                          <a:effectLst/>
                          <a:latin typeface="宋体" pitchFamily="2" charset="-122"/>
                          <a:ea typeface="宋体" pitchFamily="2" charset="-122"/>
                          <a:cs typeface="Times New Roman"/>
                        </a:rPr>
                        <a:t>知识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增强</a:t>
                      </a:r>
                      <a:r>
                        <a:rPr lang="zh-CN" sz="2400" dirty="0">
                          <a:solidFill>
                            <a:srgbClr val="000000"/>
                          </a:solidFill>
                          <a:effectLst/>
                          <a:latin typeface="宋体" pitchFamily="2" charset="-122"/>
                          <a:ea typeface="宋体" pitchFamily="2" charset="-122"/>
                          <a:cs typeface="Times New Roman"/>
                        </a:rPr>
                        <a:t>公民的法律意识和法治</a:t>
                      </a:r>
                      <a:r>
                        <a:rPr lang="zh-CN" sz="2400" dirty="0" smtClean="0">
                          <a:solidFill>
                            <a:srgbClr val="000000"/>
                          </a:solidFill>
                          <a:effectLst/>
                          <a:latin typeface="宋体" pitchFamily="2" charset="-122"/>
                          <a:ea typeface="宋体" pitchFamily="2" charset="-122"/>
                          <a:cs typeface="Times New Roman"/>
                        </a:rPr>
                        <a:t>观念</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营造</a:t>
                      </a:r>
                      <a:r>
                        <a:rPr lang="zh-CN" sz="2400" dirty="0">
                          <a:solidFill>
                            <a:srgbClr val="000000"/>
                          </a:solidFill>
                          <a:effectLst/>
                          <a:latin typeface="宋体" pitchFamily="2" charset="-122"/>
                          <a:ea typeface="宋体" pitchFamily="2" charset="-122"/>
                          <a:cs typeface="Times New Roman"/>
                        </a:rPr>
                        <a:t>自觉守法、用法的社会</a:t>
                      </a:r>
                      <a:r>
                        <a:rPr lang="zh-CN" sz="2400" dirty="0" smtClean="0">
                          <a:solidFill>
                            <a:srgbClr val="000000"/>
                          </a:solidFill>
                          <a:effectLst/>
                          <a:latin typeface="宋体" pitchFamily="2" charset="-122"/>
                          <a:ea typeface="宋体" pitchFamily="2" charset="-122"/>
                          <a:cs typeface="Times New Roman"/>
                        </a:rPr>
                        <a:t>氛围</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使</a:t>
                      </a:r>
                      <a:r>
                        <a:rPr lang="zh-CN" sz="2400" dirty="0">
                          <a:solidFill>
                            <a:srgbClr val="000000"/>
                          </a:solidFill>
                          <a:effectLst/>
                          <a:latin typeface="宋体" pitchFamily="2" charset="-122"/>
                          <a:ea typeface="宋体" pitchFamily="2" charset="-122"/>
                          <a:cs typeface="Times New Roman"/>
                        </a:rPr>
                        <a:t>法律得以更有效地实施</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有利于</a:t>
                      </a:r>
                      <a:r>
                        <a:rPr lang="zh-CN" sz="2400" dirty="0">
                          <a:solidFill>
                            <a:srgbClr val="000000"/>
                          </a:solidFill>
                          <a:effectLst/>
                          <a:latin typeface="宋体" pitchFamily="2" charset="-122"/>
                          <a:ea typeface="宋体" pitchFamily="2" charset="-122"/>
                          <a:cs typeface="Times New Roman"/>
                        </a:rPr>
                        <a:t>推进依法治国方略的</a:t>
                      </a:r>
                      <a:r>
                        <a:rPr lang="zh-CN" sz="2400" dirty="0" smtClean="0">
                          <a:solidFill>
                            <a:srgbClr val="000000"/>
                          </a:solidFill>
                          <a:effectLst/>
                          <a:latin typeface="宋体" pitchFamily="2" charset="-122"/>
                          <a:ea typeface="宋体" pitchFamily="2" charset="-122"/>
                          <a:cs typeface="Times New Roman"/>
                        </a:rPr>
                        <a:t>实施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加快</a:t>
                      </a:r>
                      <a:r>
                        <a:rPr lang="zh-CN" sz="2400" dirty="0">
                          <a:solidFill>
                            <a:srgbClr val="000000"/>
                          </a:solidFill>
                          <a:effectLst/>
                          <a:latin typeface="宋体" pitchFamily="2" charset="-122"/>
                          <a:ea typeface="宋体" pitchFamily="2" charset="-122"/>
                          <a:cs typeface="Times New Roman"/>
                        </a:rPr>
                        <a:t>建设社会主义法治国家</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有利于</a:t>
                      </a:r>
                      <a:r>
                        <a:rPr lang="zh-CN" sz="2400" dirty="0">
                          <a:solidFill>
                            <a:srgbClr val="000000"/>
                          </a:solidFill>
                          <a:effectLst/>
                          <a:latin typeface="宋体" pitchFamily="2" charset="-122"/>
                          <a:ea typeface="宋体" pitchFamily="2" charset="-122"/>
                          <a:cs typeface="Times New Roman"/>
                        </a:rPr>
                        <a:t>预防违法犯罪行为的</a:t>
                      </a:r>
                      <a:r>
                        <a:rPr lang="zh-CN" sz="2400" dirty="0" smtClean="0">
                          <a:solidFill>
                            <a:srgbClr val="000000"/>
                          </a:solidFill>
                          <a:effectLst/>
                          <a:latin typeface="宋体" pitchFamily="2" charset="-122"/>
                          <a:ea typeface="宋体" pitchFamily="2" charset="-122"/>
                          <a:cs typeface="Times New Roman"/>
                        </a:rPr>
                        <a:t>发生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构建</a:t>
                      </a:r>
                      <a:r>
                        <a:rPr lang="zh-CN" sz="2400" dirty="0">
                          <a:solidFill>
                            <a:srgbClr val="000000"/>
                          </a:solidFill>
                          <a:effectLst/>
                          <a:latin typeface="宋体" pitchFamily="2" charset="-122"/>
                          <a:ea typeface="宋体" pitchFamily="2" charset="-122"/>
                          <a:cs typeface="Times New Roman"/>
                        </a:rPr>
                        <a:t>社会主义和谐社会</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39982629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748475210"/>
              </p:ext>
            </p:extLst>
          </p:nvPr>
        </p:nvGraphicFramePr>
        <p:xfrm>
          <a:off x="807827" y="1502238"/>
          <a:ext cx="10859929" cy="5028213"/>
        </p:xfrm>
        <a:graphic>
          <a:graphicData uri="http://schemas.openxmlformats.org/drawingml/2006/table">
            <a:tbl>
              <a:tblPr firstRow="1" firstCol="1" bandRow="1"/>
              <a:tblGrid>
                <a:gridCol w="2727110"/>
                <a:gridCol w="2029522"/>
                <a:gridCol w="6103297"/>
              </a:tblGrid>
              <a:tr h="639093">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25293">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●知道国家和社会治理需要法律和道德共同发挥作用，理解法律与道德相辅相成，法治与道德相得益彰</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怎样正确认识法治与德治的关系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国家</a:t>
                      </a:r>
                      <a:r>
                        <a:rPr lang="zh-CN" sz="2400" dirty="0">
                          <a:solidFill>
                            <a:srgbClr val="000000"/>
                          </a:solidFill>
                          <a:effectLst/>
                          <a:latin typeface="宋体" pitchFamily="2" charset="-122"/>
                          <a:ea typeface="宋体" pitchFamily="2" charset="-122"/>
                          <a:cs typeface="Times New Roman"/>
                        </a:rPr>
                        <a:t>和社会治理需要法律和道德共同发挥</a:t>
                      </a:r>
                      <a:r>
                        <a:rPr lang="zh-CN" sz="2400" dirty="0" smtClean="0">
                          <a:solidFill>
                            <a:srgbClr val="000000"/>
                          </a:solidFill>
                          <a:effectLst/>
                          <a:latin typeface="宋体" pitchFamily="2" charset="-122"/>
                          <a:ea typeface="宋体" pitchFamily="2" charset="-122"/>
                          <a:cs typeface="Times New Roman"/>
                        </a:rPr>
                        <a:t>作用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既</a:t>
                      </a:r>
                      <a:r>
                        <a:rPr lang="zh-CN" sz="2400" dirty="0">
                          <a:solidFill>
                            <a:srgbClr val="000000"/>
                          </a:solidFill>
                          <a:effectLst/>
                          <a:latin typeface="宋体" pitchFamily="2" charset="-122"/>
                          <a:ea typeface="宋体" pitchFamily="2" charset="-122"/>
                          <a:cs typeface="Times New Roman"/>
                        </a:rPr>
                        <a:t>重视发挥法律的规范</a:t>
                      </a:r>
                      <a:r>
                        <a:rPr lang="zh-CN" sz="2400" dirty="0" smtClean="0">
                          <a:solidFill>
                            <a:srgbClr val="000000"/>
                          </a:solidFill>
                          <a:effectLst/>
                          <a:latin typeface="宋体" pitchFamily="2" charset="-122"/>
                          <a:ea typeface="宋体" pitchFamily="2" charset="-122"/>
                          <a:cs typeface="Times New Roman"/>
                        </a:rPr>
                        <a:t>作用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又</a:t>
                      </a:r>
                      <a:r>
                        <a:rPr lang="zh-CN" sz="2400" dirty="0">
                          <a:solidFill>
                            <a:srgbClr val="000000"/>
                          </a:solidFill>
                          <a:effectLst/>
                          <a:latin typeface="宋体" pitchFamily="2" charset="-122"/>
                          <a:ea typeface="宋体" pitchFamily="2" charset="-122"/>
                          <a:cs typeface="Times New Roman"/>
                        </a:rPr>
                        <a:t>重视发挥道德的教化作用</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以</a:t>
                      </a:r>
                      <a:r>
                        <a:rPr lang="zh-CN" sz="2400" dirty="0">
                          <a:solidFill>
                            <a:srgbClr val="000000"/>
                          </a:solidFill>
                          <a:effectLst/>
                          <a:latin typeface="宋体" pitchFamily="2" charset="-122"/>
                          <a:ea typeface="宋体" pitchFamily="2" charset="-122"/>
                          <a:cs typeface="Times New Roman"/>
                        </a:rPr>
                        <a:t>法治体现道德</a:t>
                      </a:r>
                      <a:r>
                        <a:rPr lang="zh-CN" sz="2400" dirty="0" smtClean="0">
                          <a:solidFill>
                            <a:srgbClr val="000000"/>
                          </a:solidFill>
                          <a:effectLst/>
                          <a:latin typeface="宋体" pitchFamily="2" charset="-122"/>
                          <a:ea typeface="宋体" pitchFamily="2" charset="-122"/>
                          <a:cs typeface="Times New Roman"/>
                        </a:rPr>
                        <a:t>理念</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强化</a:t>
                      </a:r>
                      <a:r>
                        <a:rPr lang="zh-CN" sz="2400" dirty="0">
                          <a:solidFill>
                            <a:srgbClr val="000000"/>
                          </a:solidFill>
                          <a:effectLst/>
                          <a:latin typeface="宋体" pitchFamily="2" charset="-122"/>
                          <a:ea typeface="宋体" pitchFamily="2" charset="-122"/>
                          <a:cs typeface="Times New Roman"/>
                        </a:rPr>
                        <a:t>法律对道德建设的促进</a:t>
                      </a:r>
                      <a:r>
                        <a:rPr lang="zh-CN" sz="2400" dirty="0" smtClean="0">
                          <a:solidFill>
                            <a:srgbClr val="000000"/>
                          </a:solidFill>
                          <a:effectLst/>
                          <a:latin typeface="宋体" pitchFamily="2" charset="-122"/>
                          <a:ea typeface="宋体" pitchFamily="2" charset="-122"/>
                          <a:cs typeface="Times New Roman"/>
                        </a:rPr>
                        <a:t>作用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以</a:t>
                      </a:r>
                      <a:r>
                        <a:rPr lang="zh-CN" sz="2400" dirty="0">
                          <a:solidFill>
                            <a:srgbClr val="000000"/>
                          </a:solidFill>
                          <a:effectLst/>
                          <a:latin typeface="宋体" pitchFamily="2" charset="-122"/>
                          <a:ea typeface="宋体" pitchFamily="2" charset="-122"/>
                          <a:cs typeface="Times New Roman"/>
                        </a:rPr>
                        <a:t>道德滋养法治</a:t>
                      </a:r>
                      <a:r>
                        <a:rPr lang="zh-CN" sz="2400" dirty="0" smtClean="0">
                          <a:solidFill>
                            <a:srgbClr val="000000"/>
                          </a:solidFill>
                          <a:effectLst/>
                          <a:latin typeface="宋体" pitchFamily="2" charset="-122"/>
                          <a:ea typeface="宋体" pitchFamily="2" charset="-122"/>
                          <a:cs typeface="Times New Roman"/>
                        </a:rPr>
                        <a:t>精神</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强化</a:t>
                      </a:r>
                      <a:r>
                        <a:rPr lang="zh-CN" sz="2400" dirty="0">
                          <a:solidFill>
                            <a:srgbClr val="000000"/>
                          </a:solidFill>
                          <a:effectLst/>
                          <a:latin typeface="宋体" pitchFamily="2" charset="-122"/>
                          <a:ea typeface="宋体" pitchFamily="2" charset="-122"/>
                          <a:cs typeface="Times New Roman"/>
                        </a:rPr>
                        <a:t>道德对法治文化的支撑作用</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法律</a:t>
                      </a:r>
                      <a:r>
                        <a:rPr lang="zh-CN" sz="2400" dirty="0">
                          <a:solidFill>
                            <a:srgbClr val="000000"/>
                          </a:solidFill>
                          <a:effectLst/>
                          <a:latin typeface="宋体" pitchFamily="2" charset="-122"/>
                          <a:ea typeface="宋体" pitchFamily="2" charset="-122"/>
                          <a:cs typeface="Times New Roman"/>
                        </a:rPr>
                        <a:t>与道德</a:t>
                      </a:r>
                      <a:r>
                        <a:rPr lang="zh-CN" sz="2400" dirty="0" smtClean="0">
                          <a:solidFill>
                            <a:srgbClr val="000000"/>
                          </a:solidFill>
                          <a:effectLst/>
                          <a:latin typeface="宋体" pitchFamily="2" charset="-122"/>
                          <a:ea typeface="宋体" pitchFamily="2" charset="-122"/>
                          <a:cs typeface="Times New Roman"/>
                        </a:rPr>
                        <a:t>相辅相成</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法治</a:t>
                      </a:r>
                      <a:r>
                        <a:rPr lang="zh-CN" sz="2400" dirty="0">
                          <a:solidFill>
                            <a:srgbClr val="000000"/>
                          </a:solidFill>
                          <a:effectLst/>
                          <a:latin typeface="宋体" pitchFamily="2" charset="-122"/>
                          <a:ea typeface="宋体" pitchFamily="2" charset="-122"/>
                          <a:cs typeface="Times New Roman"/>
                        </a:rPr>
                        <a:t>与德治相得益彰</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69497598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680899" y="2051763"/>
            <a:ext cx="10280749" cy="1200329"/>
          </a:xfrm>
          <a:prstGeom prst="rect">
            <a:avLst/>
          </a:prstGeom>
          <a:noFill/>
          <a:ln w="9525">
            <a:noFill/>
          </a:ln>
        </p:spPr>
        <p:txBody>
          <a:bodyPr wrap="square">
            <a:spAutoFit/>
          </a:bodyPr>
          <a:lstStyle/>
          <a:p>
            <a:pPr indent="0">
              <a:lnSpc>
                <a:spcPct val="150000"/>
              </a:lnSpc>
              <a:spcBef>
                <a:spcPts val="0"/>
              </a:spcBef>
              <a:spcAft>
                <a:spcPts val="0"/>
              </a:spcAft>
            </a:pPr>
            <a:r>
              <a:rPr lang="zh-CN" altLang="en-US" sz="2400" dirty="0" smtClean="0">
                <a:solidFill>
                  <a:srgbClr val="000000"/>
                </a:solidFill>
                <a:latin typeface="黑体" pitchFamily="49" charset="-122"/>
                <a:ea typeface="黑体" pitchFamily="49" charset="-122"/>
                <a:cs typeface="Times New Roman" panose="02020603050405020304" pitchFamily="18" charset="0"/>
              </a:rPr>
              <a:t>中考目标要求：</a:t>
            </a:r>
            <a:endParaRPr lang="en-US" altLang="zh-CN" sz="2400" dirty="0" smtClean="0">
              <a:solidFill>
                <a:srgbClr val="000000"/>
              </a:solidFill>
              <a:latin typeface="黑体" pitchFamily="49" charset="-122"/>
              <a:ea typeface="黑体" pitchFamily="49" charset="-122"/>
              <a:cs typeface="Times New Roman" panose="02020603050405020304" pitchFamily="18" charset="0"/>
            </a:endParaRPr>
          </a:p>
          <a:p>
            <a:pPr>
              <a:lnSpc>
                <a:spcPct val="150000"/>
              </a:lnSpc>
              <a:spcAft>
                <a:spcPts val="0"/>
              </a:spcAft>
            </a:pPr>
            <a:r>
              <a:rPr lang="zh-CN" altLang="zh-CN" sz="2400" dirty="0">
                <a:solidFill>
                  <a:srgbClr val="000000"/>
                </a:solidFill>
                <a:latin typeface="宋体" pitchFamily="2" charset="-122"/>
                <a:ea typeface="宋体" pitchFamily="2" charset="-122"/>
                <a:cs typeface="Times New Roman"/>
              </a:rPr>
              <a:t>追求民主价值。</a:t>
            </a:r>
            <a:r>
              <a:rPr lang="zh-CN" altLang="zh-CN" sz="2400" dirty="0">
                <a:solidFill>
                  <a:srgbClr val="FF00FF"/>
                </a:solidFill>
                <a:latin typeface="宋体" pitchFamily="2" charset="-122"/>
                <a:ea typeface="宋体" pitchFamily="2" charset="-122"/>
                <a:cs typeface="Times New Roman"/>
              </a:rPr>
              <a:t>　　☞</a:t>
            </a:r>
            <a:r>
              <a:rPr lang="zh-CN" altLang="zh-CN" sz="2400" dirty="0">
                <a:solidFill>
                  <a:srgbClr val="000000"/>
                </a:solidFill>
                <a:latin typeface="宋体" pitchFamily="2" charset="-122"/>
                <a:ea typeface="宋体" pitchFamily="2" charset="-122"/>
                <a:cs typeface="Times New Roman"/>
              </a:rPr>
              <a:t>统编教材九上第三课</a:t>
            </a:r>
            <a:endParaRPr lang="en-US" altLang="zh-CN"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1" name="组合 10"/>
          <p:cNvGrpSpPr/>
          <p:nvPr/>
        </p:nvGrpSpPr>
        <p:grpSpPr>
          <a:xfrm>
            <a:off x="580539" y="1363773"/>
            <a:ext cx="4437509" cy="627895"/>
            <a:chOff x="1034884" y="629878"/>
            <a:chExt cx="4029893" cy="627895"/>
          </a:xfrm>
        </p:grpSpPr>
        <p:sp>
          <p:nvSpPr>
            <p:cNvPr id="12" name="圆角矩形 6"/>
            <p:cNvSpPr/>
            <p:nvPr>
              <p:custDataLst>
                <p:tags r:id="rId1"/>
              </p:custDataLst>
            </p:nvPr>
          </p:nvSpPr>
          <p:spPr>
            <a:xfrm flipH="1">
              <a:off x="2642642" y="664168"/>
              <a:ext cx="2422135"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新型民主</a:t>
              </a:r>
            </a:p>
          </p:txBody>
        </p:sp>
        <p:sp>
          <p:nvSpPr>
            <p:cNvPr id="13"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rPr>
                <a:t>知识点</a:t>
              </a:r>
              <a:r>
                <a:rPr lang="en-US" altLang="zh-CN" sz="2800" b="1" strike="noStrike" noProof="1" smtClean="0">
                  <a:solidFill>
                    <a:schemeClr val="bg1"/>
                  </a:solidFill>
                </a:rPr>
                <a:t>3</a:t>
              </a:r>
              <a:endParaRPr lang="zh-CN" altLang="en-US" sz="2800" b="1" strike="noStrike" noProof="1">
                <a:solidFill>
                  <a:schemeClr val="bg1"/>
                </a:solidFill>
              </a:endParaRPr>
            </a:p>
          </p:txBody>
        </p:sp>
        <p:sp>
          <p:nvSpPr>
            <p:cNvPr id="14" name="圆角矩形 13"/>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aphicFrame>
        <p:nvGraphicFramePr>
          <p:cNvPr id="2" name="表格 1"/>
          <p:cNvGraphicFramePr>
            <a:graphicFrameLocks noGrp="1"/>
          </p:cNvGraphicFramePr>
          <p:nvPr>
            <p:extLst>
              <p:ext uri="{D42A27DB-BD31-4B8C-83A1-F6EECF244321}">
                <p14:modId xmlns:p14="http://schemas.microsoft.com/office/powerpoint/2010/main" xmlns="" val="3312208716"/>
              </p:ext>
            </p:extLst>
          </p:nvPr>
        </p:nvGraphicFramePr>
        <p:xfrm>
          <a:off x="580539" y="3351111"/>
          <a:ext cx="10213841" cy="2659396"/>
        </p:xfrm>
        <a:graphic>
          <a:graphicData uri="http://schemas.openxmlformats.org/drawingml/2006/table">
            <a:tbl>
              <a:tblPr firstRow="1" firstCol="1" bandRow="1"/>
              <a:tblGrid>
                <a:gridCol w="1805822"/>
                <a:gridCol w="2085278"/>
                <a:gridCol w="6322741"/>
              </a:tblGrid>
              <a:tr h="567441">
                <a:tc>
                  <a:txBody>
                    <a:bodyPr/>
                    <a:lstStyle/>
                    <a:p>
                      <a:pPr algn="ctr">
                        <a:lnSpc>
                          <a:spcPct val="10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1955">
                <a:tc>
                  <a:txBody>
                    <a:bodyPr/>
                    <a:lstStyle/>
                    <a:p>
                      <a:pPr>
                        <a:lnSpc>
                          <a:spcPct val="100000"/>
                        </a:lnSpc>
                        <a:spcAft>
                          <a:spcPts val="0"/>
                        </a:spcAft>
                      </a:pPr>
                      <a:r>
                        <a:rPr lang="zh-CN" sz="2400" dirty="0">
                          <a:solidFill>
                            <a:srgbClr val="FF00FF"/>
                          </a:solidFill>
                          <a:effectLst/>
                          <a:latin typeface="黑体" pitchFamily="49" charset="-122"/>
                          <a:ea typeface="黑体" pitchFamily="49" charset="-122"/>
                          <a:cs typeface="Times New Roman"/>
                        </a:rPr>
                        <a:t>●追求民主价值</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2400" dirty="0">
                          <a:solidFill>
                            <a:srgbClr val="000000"/>
                          </a:solidFill>
                          <a:effectLst/>
                          <a:latin typeface="宋体" pitchFamily="2" charset="-122"/>
                          <a:ea typeface="宋体" pitchFamily="2" charset="-122"/>
                          <a:cs typeface="Times New Roman"/>
                        </a:rPr>
                        <a:t>正确认识我国社会主义民主特点和意义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一种新型的</a:t>
                      </a:r>
                      <a:r>
                        <a:rPr lang="zh-CN" sz="2400" dirty="0" smtClean="0">
                          <a:solidFill>
                            <a:srgbClr val="000000"/>
                          </a:solidFill>
                          <a:effectLst/>
                          <a:latin typeface="宋体" pitchFamily="2" charset="-122"/>
                          <a:ea typeface="宋体" pitchFamily="2" charset="-122"/>
                          <a:cs typeface="Times New Roman"/>
                        </a:rPr>
                        <a:t>民主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具有</a:t>
                      </a:r>
                      <a:r>
                        <a:rPr lang="zh-CN" sz="2400" dirty="0">
                          <a:solidFill>
                            <a:srgbClr val="000000"/>
                          </a:solidFill>
                          <a:effectLst/>
                          <a:latin typeface="宋体" pitchFamily="2" charset="-122"/>
                          <a:ea typeface="宋体" pitchFamily="2" charset="-122"/>
                          <a:cs typeface="Times New Roman"/>
                        </a:rPr>
                        <a:t>强大生命力</a:t>
                      </a:r>
                    </a:p>
                    <a:p>
                      <a:pPr>
                        <a:lnSpc>
                          <a:spcPct val="1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人民</a:t>
                      </a:r>
                      <a:r>
                        <a:rPr lang="zh-CN" sz="2400" dirty="0">
                          <a:solidFill>
                            <a:srgbClr val="000000"/>
                          </a:solidFill>
                          <a:effectLst/>
                          <a:latin typeface="宋体" pitchFamily="2" charset="-122"/>
                          <a:ea typeface="宋体" pitchFamily="2" charset="-122"/>
                          <a:cs typeface="Times New Roman"/>
                        </a:rPr>
                        <a:t>当家作主是社会主义民主政治的本质特征</a:t>
                      </a:r>
                    </a:p>
                    <a:p>
                      <a:pPr>
                        <a:lnSpc>
                          <a:spcPct val="10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社会主义</a:t>
                      </a:r>
                      <a:r>
                        <a:rPr lang="zh-CN" sz="2400" dirty="0">
                          <a:solidFill>
                            <a:srgbClr val="000000"/>
                          </a:solidFill>
                          <a:effectLst/>
                          <a:latin typeface="宋体" pitchFamily="2" charset="-122"/>
                          <a:ea typeface="宋体" pitchFamily="2" charset="-122"/>
                          <a:cs typeface="Times New Roman"/>
                        </a:rPr>
                        <a:t>民主的目的是保障最广大人民的</a:t>
                      </a:r>
                      <a:r>
                        <a:rPr lang="zh-CN" sz="2400" dirty="0" smtClean="0">
                          <a:solidFill>
                            <a:srgbClr val="000000"/>
                          </a:solidFill>
                          <a:effectLst/>
                          <a:latin typeface="宋体" pitchFamily="2" charset="-122"/>
                          <a:ea typeface="宋体" pitchFamily="2" charset="-122"/>
                          <a:cs typeface="Times New Roman"/>
                        </a:rPr>
                        <a:t>利益</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65091542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4271802599"/>
              </p:ext>
            </p:extLst>
          </p:nvPr>
        </p:nvGraphicFramePr>
        <p:xfrm>
          <a:off x="837017" y="1533461"/>
          <a:ext cx="10786809" cy="4937760"/>
        </p:xfrm>
        <a:graphic>
          <a:graphicData uri="http://schemas.openxmlformats.org/drawingml/2006/table">
            <a:tbl>
              <a:tblPr firstRow="1" firstCol="1" bandRow="1"/>
              <a:tblGrid>
                <a:gridCol w="1404378"/>
                <a:gridCol w="1795346"/>
                <a:gridCol w="7587085"/>
              </a:tblGrid>
              <a:tr h="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●追求民主价值</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正确认识我国社会主义民主特点和意义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维护人民根本利益的最广泛、最真实、最管用的民主</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（5）</a:t>
                      </a:r>
                      <a:r>
                        <a:rPr lang="zh-CN" sz="2400" dirty="0" smtClean="0">
                          <a:solidFill>
                            <a:srgbClr val="000000"/>
                          </a:solidFill>
                          <a:effectLst/>
                          <a:latin typeface="宋体" pitchFamily="2" charset="-122"/>
                          <a:ea typeface="宋体" pitchFamily="2" charset="-122"/>
                          <a:cs typeface="Times New Roman"/>
                        </a:rPr>
                        <a:t>社会主义</a:t>
                      </a:r>
                      <a:r>
                        <a:rPr lang="zh-CN" sz="2400" dirty="0">
                          <a:solidFill>
                            <a:srgbClr val="000000"/>
                          </a:solidFill>
                          <a:effectLst/>
                          <a:latin typeface="宋体" pitchFamily="2" charset="-122"/>
                          <a:ea typeface="宋体" pitchFamily="2" charset="-122"/>
                          <a:cs typeface="Times New Roman"/>
                        </a:rPr>
                        <a:t>民主使人民的意愿得到充分</a:t>
                      </a:r>
                      <a:r>
                        <a:rPr lang="zh-CN" sz="2400" dirty="0" smtClean="0">
                          <a:solidFill>
                            <a:srgbClr val="000000"/>
                          </a:solidFill>
                          <a:effectLst/>
                          <a:latin typeface="宋体" pitchFamily="2" charset="-122"/>
                          <a:ea typeface="宋体" pitchFamily="2" charset="-122"/>
                          <a:cs typeface="Times New Roman"/>
                        </a:rPr>
                        <a:t>反映</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人民</a:t>
                      </a:r>
                      <a:r>
                        <a:rPr lang="zh-CN" sz="2400" dirty="0">
                          <a:solidFill>
                            <a:srgbClr val="000000"/>
                          </a:solidFill>
                          <a:effectLst/>
                          <a:latin typeface="宋体" pitchFamily="2" charset="-122"/>
                          <a:ea typeface="宋体" pitchFamily="2" charset="-122"/>
                          <a:cs typeface="Times New Roman"/>
                        </a:rPr>
                        <a:t>的合理要求得到充分</a:t>
                      </a:r>
                      <a:r>
                        <a:rPr lang="zh-CN" sz="2400" dirty="0" smtClean="0">
                          <a:solidFill>
                            <a:srgbClr val="000000"/>
                          </a:solidFill>
                          <a:effectLst/>
                          <a:latin typeface="宋体" pitchFamily="2" charset="-122"/>
                          <a:ea typeface="宋体" pitchFamily="2" charset="-122"/>
                          <a:cs typeface="Times New Roman"/>
                        </a:rPr>
                        <a:t>实现</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人民</a:t>
                      </a:r>
                      <a:r>
                        <a:rPr lang="zh-CN" sz="2400" dirty="0">
                          <a:solidFill>
                            <a:srgbClr val="000000"/>
                          </a:solidFill>
                          <a:effectLst/>
                          <a:latin typeface="宋体" pitchFamily="2" charset="-122"/>
                          <a:ea typeface="宋体" pitchFamily="2" charset="-122"/>
                          <a:cs typeface="Times New Roman"/>
                        </a:rPr>
                        <a:t>的合法权利得到充分</a:t>
                      </a:r>
                      <a:r>
                        <a:rPr lang="zh-CN" sz="2400" dirty="0" smtClean="0">
                          <a:solidFill>
                            <a:srgbClr val="000000"/>
                          </a:solidFill>
                          <a:effectLst/>
                          <a:latin typeface="宋体" pitchFamily="2" charset="-122"/>
                          <a:ea typeface="宋体" pitchFamily="2" charset="-122"/>
                          <a:cs typeface="Times New Roman"/>
                        </a:rPr>
                        <a:t>保障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人民</a:t>
                      </a:r>
                      <a:r>
                        <a:rPr lang="zh-CN" sz="2400" dirty="0">
                          <a:solidFill>
                            <a:srgbClr val="000000"/>
                          </a:solidFill>
                          <a:effectLst/>
                          <a:latin typeface="宋体" pitchFamily="2" charset="-122"/>
                          <a:ea typeface="宋体" pitchFamily="2" charset="-122"/>
                          <a:cs typeface="Times New Roman"/>
                        </a:rPr>
                        <a:t>的创造活力得到充分激发</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（6）</a:t>
                      </a:r>
                      <a:r>
                        <a:rPr lang="zh-CN" sz="2400" dirty="0" smtClean="0">
                          <a:solidFill>
                            <a:srgbClr val="000000"/>
                          </a:solidFill>
                          <a:effectLst/>
                          <a:latin typeface="宋体" pitchFamily="2" charset="-122"/>
                          <a:ea typeface="宋体" pitchFamily="2" charset="-122"/>
                          <a:cs typeface="Times New Roman"/>
                        </a:rPr>
                        <a:t>发展</a:t>
                      </a:r>
                      <a:r>
                        <a:rPr lang="zh-CN" sz="2400" dirty="0">
                          <a:solidFill>
                            <a:srgbClr val="000000"/>
                          </a:solidFill>
                          <a:effectLst/>
                          <a:latin typeface="宋体" pitchFamily="2" charset="-122"/>
                          <a:ea typeface="宋体" pitchFamily="2" charset="-122"/>
                          <a:cs typeface="Times New Roman"/>
                        </a:rPr>
                        <a:t>社会主义</a:t>
                      </a:r>
                      <a:r>
                        <a:rPr lang="zh-CN" sz="2400" dirty="0" smtClean="0">
                          <a:solidFill>
                            <a:srgbClr val="000000"/>
                          </a:solidFill>
                          <a:effectLst/>
                          <a:latin typeface="宋体" pitchFamily="2" charset="-122"/>
                          <a:ea typeface="宋体" pitchFamily="2" charset="-122"/>
                          <a:cs typeface="Times New Roman"/>
                        </a:rPr>
                        <a:t>民主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有助于</a:t>
                      </a:r>
                      <a:r>
                        <a:rPr lang="zh-CN" sz="2400" dirty="0">
                          <a:solidFill>
                            <a:srgbClr val="000000"/>
                          </a:solidFill>
                          <a:effectLst/>
                          <a:latin typeface="宋体" pitchFamily="2" charset="-122"/>
                          <a:ea typeface="宋体" pitchFamily="2" charset="-122"/>
                          <a:cs typeface="Times New Roman"/>
                        </a:rPr>
                        <a:t>推动经济社会持续健康</a:t>
                      </a:r>
                      <a:r>
                        <a:rPr lang="zh-CN" sz="2400" dirty="0" smtClean="0">
                          <a:solidFill>
                            <a:srgbClr val="000000"/>
                          </a:solidFill>
                          <a:effectLst/>
                          <a:latin typeface="宋体" pitchFamily="2" charset="-122"/>
                          <a:ea typeface="宋体" pitchFamily="2" charset="-122"/>
                          <a:cs typeface="Times New Roman"/>
                        </a:rPr>
                        <a:t>发展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实现</a:t>
                      </a:r>
                      <a:r>
                        <a:rPr lang="zh-CN" sz="2400" dirty="0">
                          <a:solidFill>
                            <a:srgbClr val="000000"/>
                          </a:solidFill>
                          <a:effectLst/>
                          <a:latin typeface="宋体" pitchFamily="2" charset="-122"/>
                          <a:ea typeface="宋体" pitchFamily="2" charset="-122"/>
                          <a:cs typeface="Times New Roman"/>
                        </a:rPr>
                        <a:t>人民安居乐业、社会和谐稳定、国家繁荣富强</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5268800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744522579"/>
              </p:ext>
            </p:extLst>
          </p:nvPr>
        </p:nvGraphicFramePr>
        <p:xfrm>
          <a:off x="992458" y="1633823"/>
          <a:ext cx="10549054" cy="4610860"/>
        </p:xfrm>
        <a:graphic>
          <a:graphicData uri="http://schemas.openxmlformats.org/drawingml/2006/table">
            <a:tbl>
              <a:tblPr firstRow="1" firstCol="1" bandRow="1"/>
              <a:tblGrid>
                <a:gridCol w="1489278"/>
                <a:gridCol w="2023357"/>
                <a:gridCol w="7036419"/>
              </a:tblGrid>
              <a:tr h="588338">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322">
                <a:tc rowSpan="2">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●追求民主价值</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人民民主的真谛是什么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有事好</a:t>
                      </a:r>
                      <a:r>
                        <a:rPr lang="zh-CN" sz="2400" dirty="0" smtClean="0">
                          <a:solidFill>
                            <a:srgbClr val="000000"/>
                          </a:solidFill>
                          <a:effectLst/>
                          <a:latin typeface="宋体" pitchFamily="2" charset="-122"/>
                          <a:ea typeface="宋体" pitchFamily="2" charset="-122"/>
                          <a:cs typeface="Times New Roman"/>
                        </a:rPr>
                        <a:t>商量</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众人</a:t>
                      </a:r>
                      <a:r>
                        <a:rPr lang="zh-CN" sz="2400" dirty="0">
                          <a:solidFill>
                            <a:srgbClr val="000000"/>
                          </a:solidFill>
                          <a:effectLst/>
                          <a:latin typeface="宋体" pitchFamily="2" charset="-122"/>
                          <a:ea typeface="宋体" pitchFamily="2" charset="-122"/>
                          <a:cs typeface="Times New Roman"/>
                        </a:rPr>
                        <a:t>的事情由众人商量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1423">
                <a:tc vMerge="1">
                  <a:txBody>
                    <a:bodyPr/>
                    <a:lstStyle/>
                    <a:p>
                      <a:endParaRPr lang="zh-CN" altLang="en-US"/>
                    </a:p>
                  </a:txBody>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我国实行人民民主的形式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选举民主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保障</a:t>
                      </a:r>
                      <a:r>
                        <a:rPr lang="zh-CN" sz="2400" dirty="0">
                          <a:solidFill>
                            <a:srgbClr val="000000"/>
                          </a:solidFill>
                          <a:effectLst/>
                          <a:latin typeface="宋体" pitchFamily="2" charset="-122"/>
                          <a:ea typeface="宋体" pitchFamily="2" charset="-122"/>
                          <a:cs typeface="Times New Roman"/>
                        </a:rPr>
                        <a:t>人民通过选举、投票行使权利</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协商民主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推动</a:t>
                      </a:r>
                      <a:r>
                        <a:rPr lang="zh-CN" sz="2400" dirty="0">
                          <a:solidFill>
                            <a:srgbClr val="000000"/>
                          </a:solidFill>
                          <a:effectLst/>
                          <a:latin typeface="宋体" pitchFamily="2" charset="-122"/>
                          <a:ea typeface="宋体" pitchFamily="2" charset="-122"/>
                          <a:cs typeface="Times New Roman"/>
                        </a:rPr>
                        <a:t>人民内部各方面在决策之前和决策实施之中进行充分</a:t>
                      </a:r>
                      <a:r>
                        <a:rPr lang="zh-CN" sz="2400" dirty="0" smtClean="0">
                          <a:solidFill>
                            <a:srgbClr val="000000"/>
                          </a:solidFill>
                          <a:effectLst/>
                          <a:latin typeface="宋体" pitchFamily="2" charset="-122"/>
                          <a:ea typeface="宋体" pitchFamily="2" charset="-122"/>
                          <a:cs typeface="Times New Roman"/>
                        </a:rPr>
                        <a:t>协商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尽可能</a:t>
                      </a:r>
                      <a:r>
                        <a:rPr lang="zh-CN" sz="2400" dirty="0">
                          <a:solidFill>
                            <a:srgbClr val="000000"/>
                          </a:solidFill>
                          <a:effectLst/>
                          <a:latin typeface="宋体" pitchFamily="2" charset="-122"/>
                          <a:ea typeface="宋体" pitchFamily="2" charset="-122"/>
                          <a:cs typeface="Times New Roman"/>
                        </a:rPr>
                        <a:t>取得一致意见。协商民主是我国社会主义民主政治的特有形式和独特优势</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412814245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3028664483"/>
              </p:ext>
            </p:extLst>
          </p:nvPr>
        </p:nvGraphicFramePr>
        <p:xfrm>
          <a:off x="859320" y="1745335"/>
          <a:ext cx="10786809" cy="4443592"/>
        </p:xfrm>
        <a:graphic>
          <a:graphicData uri="http://schemas.openxmlformats.org/drawingml/2006/table">
            <a:tbl>
              <a:tblPr firstRow="1" firstCol="1" bandRow="1"/>
              <a:tblGrid>
                <a:gridCol w="1504739"/>
                <a:gridCol w="2408663"/>
                <a:gridCol w="6873407"/>
              </a:tblGrid>
              <a:tr h="588338">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55254">
                <a:tc>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●追求民主价值</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在</a:t>
                      </a:r>
                      <a:r>
                        <a:rPr lang="zh-CN" sz="2400" dirty="0" smtClean="0">
                          <a:solidFill>
                            <a:srgbClr val="000000"/>
                          </a:solidFill>
                          <a:effectLst/>
                          <a:latin typeface="宋体" pitchFamily="2" charset="-122"/>
                          <a:ea typeface="宋体" pitchFamily="2" charset="-122"/>
                          <a:cs typeface="Times New Roman"/>
                        </a:rPr>
                        <a:t>我国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保障</a:t>
                      </a:r>
                      <a:r>
                        <a:rPr lang="zh-CN" sz="2400" dirty="0">
                          <a:solidFill>
                            <a:srgbClr val="000000"/>
                          </a:solidFill>
                          <a:effectLst/>
                          <a:latin typeface="宋体" pitchFamily="2" charset="-122"/>
                          <a:ea typeface="宋体" pitchFamily="2" charset="-122"/>
                          <a:cs typeface="Times New Roman"/>
                        </a:rPr>
                        <a:t>人民当家作主的制度体系的内容有哪些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坚持人民代表大会制度</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保障</a:t>
                      </a:r>
                      <a:r>
                        <a:rPr lang="zh-CN" sz="2400" dirty="0">
                          <a:solidFill>
                            <a:srgbClr val="000000"/>
                          </a:solidFill>
                          <a:effectLst/>
                          <a:latin typeface="宋体" pitchFamily="2" charset="-122"/>
                          <a:ea typeface="宋体" pitchFamily="2" charset="-122"/>
                          <a:cs typeface="Times New Roman"/>
                        </a:rPr>
                        <a:t>人民掌握国家政权、行使权力</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坚持</a:t>
                      </a:r>
                      <a:r>
                        <a:rPr lang="zh-CN" sz="2400" dirty="0">
                          <a:solidFill>
                            <a:srgbClr val="000000"/>
                          </a:solidFill>
                          <a:effectLst/>
                          <a:latin typeface="宋体" pitchFamily="2" charset="-122"/>
                          <a:ea typeface="宋体" pitchFamily="2" charset="-122"/>
                          <a:cs typeface="Times New Roman"/>
                        </a:rPr>
                        <a:t>中国共产党领导的多党合作和政治协商制度</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坚持</a:t>
                      </a:r>
                      <a:r>
                        <a:rPr lang="zh-CN" sz="2400" dirty="0">
                          <a:solidFill>
                            <a:srgbClr val="000000"/>
                          </a:solidFill>
                          <a:effectLst/>
                          <a:latin typeface="宋体" pitchFamily="2" charset="-122"/>
                          <a:ea typeface="宋体" pitchFamily="2" charset="-122"/>
                          <a:cs typeface="Times New Roman"/>
                        </a:rPr>
                        <a:t>民族区域自治</a:t>
                      </a:r>
                      <a:r>
                        <a:rPr lang="zh-CN" sz="2400" dirty="0" smtClean="0">
                          <a:solidFill>
                            <a:srgbClr val="000000"/>
                          </a:solidFill>
                          <a:effectLst/>
                          <a:latin typeface="宋体" pitchFamily="2" charset="-122"/>
                          <a:ea typeface="宋体" pitchFamily="2" charset="-122"/>
                          <a:cs typeface="Times New Roman"/>
                        </a:rPr>
                        <a:t>制度</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实现</a:t>
                      </a:r>
                      <a:r>
                        <a:rPr lang="zh-CN" sz="2400" dirty="0">
                          <a:solidFill>
                            <a:srgbClr val="000000"/>
                          </a:solidFill>
                          <a:effectLst/>
                          <a:latin typeface="宋体" pitchFamily="2" charset="-122"/>
                          <a:ea typeface="宋体" pitchFamily="2" charset="-122"/>
                          <a:cs typeface="Times New Roman"/>
                        </a:rPr>
                        <a:t>民族平等、保障少数民族合法权利</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实行</a:t>
                      </a:r>
                      <a:r>
                        <a:rPr lang="zh-CN" sz="2400" dirty="0">
                          <a:solidFill>
                            <a:srgbClr val="000000"/>
                          </a:solidFill>
                          <a:effectLst/>
                          <a:latin typeface="宋体" pitchFamily="2" charset="-122"/>
                          <a:ea typeface="宋体" pitchFamily="2" charset="-122"/>
                          <a:cs typeface="Times New Roman"/>
                        </a:rPr>
                        <a:t>基层群众自治</a:t>
                      </a:r>
                      <a:r>
                        <a:rPr lang="zh-CN" sz="2400" dirty="0" smtClean="0">
                          <a:solidFill>
                            <a:srgbClr val="000000"/>
                          </a:solidFill>
                          <a:effectLst/>
                          <a:latin typeface="宋体" pitchFamily="2" charset="-122"/>
                          <a:ea typeface="宋体" pitchFamily="2" charset="-122"/>
                          <a:cs typeface="Times New Roman"/>
                        </a:rPr>
                        <a:t>制度</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发展</a:t>
                      </a:r>
                      <a:r>
                        <a:rPr lang="zh-CN" sz="2400" dirty="0">
                          <a:solidFill>
                            <a:srgbClr val="000000"/>
                          </a:solidFill>
                          <a:effectLst/>
                          <a:latin typeface="宋体" pitchFamily="2" charset="-122"/>
                          <a:ea typeface="宋体" pitchFamily="2" charset="-122"/>
                          <a:cs typeface="Times New Roman"/>
                        </a:rPr>
                        <a:t>基层民主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41293801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244305655"/>
              </p:ext>
            </p:extLst>
          </p:nvPr>
        </p:nvGraphicFramePr>
        <p:xfrm>
          <a:off x="558237" y="1644974"/>
          <a:ext cx="11072485" cy="4622011"/>
        </p:xfrm>
        <a:graphic>
          <a:graphicData uri="http://schemas.openxmlformats.org/drawingml/2006/table">
            <a:tbl>
              <a:tblPr firstRow="1" firstCol="1" bandRow="1"/>
              <a:tblGrid>
                <a:gridCol w="1382075"/>
                <a:gridCol w="1471961"/>
                <a:gridCol w="8218449"/>
              </a:tblGrid>
              <a:tr h="588338">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33673">
                <a:tc>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●追求民主价值</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公民行使民主权利的形式有哪些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4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民主选举</a:t>
                      </a:r>
                      <a:r>
                        <a:rPr lang="en-US" sz="2400" dirty="0" smtClean="0">
                          <a:solidFill>
                            <a:srgbClr val="000000"/>
                          </a:solidFill>
                          <a:effectLst/>
                          <a:latin typeface="宋体" pitchFamily="2" charset="-122"/>
                          <a:ea typeface="宋体" pitchFamily="2" charset="-122"/>
                          <a:cs typeface="Times New Roman"/>
                        </a:rPr>
                        <a:t>：①</a:t>
                      </a:r>
                      <a:r>
                        <a:rPr lang="zh-CN" sz="2400" dirty="0">
                          <a:solidFill>
                            <a:srgbClr val="000000"/>
                          </a:solidFill>
                          <a:effectLst/>
                          <a:latin typeface="宋体" pitchFamily="2" charset="-122"/>
                          <a:ea typeface="宋体" pitchFamily="2" charset="-122"/>
                          <a:cs typeface="Times New Roman"/>
                        </a:rPr>
                        <a:t>要遵循公开、公平和公正的</a:t>
                      </a:r>
                      <a:r>
                        <a:rPr lang="zh-CN" sz="2400" dirty="0" smtClean="0">
                          <a:solidFill>
                            <a:srgbClr val="000000"/>
                          </a:solidFill>
                          <a:effectLst/>
                          <a:latin typeface="宋体" pitchFamily="2" charset="-122"/>
                          <a:ea typeface="宋体" pitchFamily="2" charset="-122"/>
                          <a:cs typeface="Times New Roman"/>
                        </a:rPr>
                        <a:t>原则</a:t>
                      </a:r>
                      <a:r>
                        <a:rPr lang="zh-CN" altLang="en-US" sz="2400" dirty="0" smtClean="0">
                          <a:solidFill>
                            <a:srgbClr val="000000"/>
                          </a:solidFill>
                          <a:effectLst/>
                          <a:latin typeface="宋体" pitchFamily="2" charset="-122"/>
                          <a:ea typeface="宋体" pitchFamily="2" charset="-122"/>
                          <a:cs typeface="Times New Roman"/>
                        </a:rPr>
                        <a:t>；</a:t>
                      </a:r>
                      <a:r>
                        <a:rPr lang="en-US" sz="2400" dirty="0" smtClean="0">
                          <a:solidFill>
                            <a:srgbClr val="000000"/>
                          </a:solidFill>
                          <a:effectLst/>
                          <a:latin typeface="宋体" pitchFamily="2" charset="-122"/>
                          <a:ea typeface="宋体" pitchFamily="2" charset="-122"/>
                          <a:cs typeface="Times New Roman"/>
                        </a:rPr>
                        <a:t>②</a:t>
                      </a:r>
                      <a:r>
                        <a:rPr lang="zh-CN" sz="2400" dirty="0" smtClean="0">
                          <a:solidFill>
                            <a:srgbClr val="000000"/>
                          </a:solidFill>
                          <a:effectLst/>
                          <a:latin typeface="宋体" pitchFamily="2" charset="-122"/>
                          <a:ea typeface="宋体" pitchFamily="2" charset="-122"/>
                          <a:cs typeface="Times New Roman"/>
                        </a:rPr>
                        <a:t>公民</a:t>
                      </a:r>
                      <a:r>
                        <a:rPr lang="zh-CN" sz="2400" dirty="0">
                          <a:solidFill>
                            <a:srgbClr val="000000"/>
                          </a:solidFill>
                          <a:effectLst/>
                          <a:latin typeface="宋体" pitchFamily="2" charset="-122"/>
                          <a:ea typeface="宋体" pitchFamily="2" charset="-122"/>
                          <a:cs typeface="Times New Roman"/>
                        </a:rPr>
                        <a:t>要积极、主动、理性地参与民主选举</a:t>
                      </a:r>
                    </a:p>
                    <a:p>
                      <a:pPr>
                        <a:lnSpc>
                          <a:spcPts val="34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民主决策</a:t>
                      </a:r>
                      <a:r>
                        <a:rPr lang="en-US" sz="2400" dirty="0" smtClean="0">
                          <a:solidFill>
                            <a:srgbClr val="000000"/>
                          </a:solidFill>
                          <a:effectLst/>
                          <a:latin typeface="宋体" pitchFamily="2" charset="-122"/>
                          <a:ea typeface="宋体" pitchFamily="2" charset="-122"/>
                          <a:cs typeface="Times New Roman"/>
                        </a:rPr>
                        <a:t>：①</a:t>
                      </a:r>
                      <a:r>
                        <a:rPr lang="zh-CN" sz="2400" dirty="0">
                          <a:solidFill>
                            <a:srgbClr val="000000"/>
                          </a:solidFill>
                          <a:effectLst/>
                          <a:latin typeface="宋体" pitchFamily="2" charset="-122"/>
                          <a:ea typeface="宋体" pitchFamily="2" charset="-122"/>
                          <a:cs typeface="Times New Roman"/>
                        </a:rPr>
                        <a:t>要求保证广泛的公民</a:t>
                      </a:r>
                      <a:r>
                        <a:rPr lang="zh-CN" sz="2400" dirty="0" smtClean="0">
                          <a:solidFill>
                            <a:srgbClr val="000000"/>
                          </a:solidFill>
                          <a:effectLst/>
                          <a:latin typeface="宋体" pitchFamily="2" charset="-122"/>
                          <a:ea typeface="宋体" pitchFamily="2" charset="-122"/>
                          <a:cs typeface="Times New Roman"/>
                        </a:rPr>
                        <a:t>参与</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决策</a:t>
                      </a:r>
                      <a:r>
                        <a:rPr lang="zh-CN" sz="2400" dirty="0">
                          <a:solidFill>
                            <a:srgbClr val="000000"/>
                          </a:solidFill>
                          <a:effectLst/>
                          <a:latin typeface="宋体" pitchFamily="2" charset="-122"/>
                          <a:ea typeface="宋体" pitchFamily="2" charset="-122"/>
                          <a:cs typeface="Times New Roman"/>
                        </a:rPr>
                        <a:t>方认真听取各方</a:t>
                      </a:r>
                      <a:r>
                        <a:rPr lang="zh-CN" sz="2400" dirty="0" smtClean="0">
                          <a:solidFill>
                            <a:srgbClr val="000000"/>
                          </a:solidFill>
                          <a:effectLst/>
                          <a:latin typeface="宋体" pitchFamily="2" charset="-122"/>
                          <a:ea typeface="宋体" pitchFamily="2" charset="-122"/>
                          <a:cs typeface="Times New Roman"/>
                        </a:rPr>
                        <a:t>意见</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集中民智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促进</a:t>
                      </a:r>
                      <a:r>
                        <a:rPr lang="zh-CN" sz="2400" dirty="0">
                          <a:solidFill>
                            <a:srgbClr val="000000"/>
                          </a:solidFill>
                          <a:effectLst/>
                          <a:latin typeface="宋体" pitchFamily="2" charset="-122"/>
                          <a:ea typeface="宋体" pitchFamily="2" charset="-122"/>
                          <a:cs typeface="Times New Roman"/>
                        </a:rPr>
                        <a:t>决策的</a:t>
                      </a:r>
                      <a:r>
                        <a:rPr lang="zh-CN" sz="2400" dirty="0" smtClean="0">
                          <a:solidFill>
                            <a:srgbClr val="000000"/>
                          </a:solidFill>
                          <a:effectLst/>
                          <a:latin typeface="宋体" pitchFamily="2" charset="-122"/>
                          <a:ea typeface="宋体" pitchFamily="2" charset="-122"/>
                          <a:cs typeface="Times New Roman"/>
                        </a:rPr>
                        <a:t>科学化</a:t>
                      </a:r>
                      <a:r>
                        <a:rPr lang="zh-CN" altLang="en-US" sz="2400" dirty="0" smtClean="0">
                          <a:solidFill>
                            <a:srgbClr val="000000"/>
                          </a:solidFill>
                          <a:effectLst/>
                          <a:latin typeface="宋体" pitchFamily="2" charset="-122"/>
                          <a:ea typeface="宋体" pitchFamily="2" charset="-122"/>
                          <a:cs typeface="Times New Roman"/>
                        </a:rPr>
                        <a:t>；</a:t>
                      </a:r>
                      <a:r>
                        <a:rPr lang="en-US" sz="2400" dirty="0" smtClean="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社情民意反映制度、专家咨询制度、重大事项社会公示制度和社会听证制度等是公民参与民主决策的有力保证</a:t>
                      </a:r>
                    </a:p>
                    <a:p>
                      <a:pPr>
                        <a:lnSpc>
                          <a:spcPts val="34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民主监督</a:t>
                      </a:r>
                      <a:r>
                        <a:rPr lang="en-US" sz="2400" dirty="0" smtClean="0">
                          <a:solidFill>
                            <a:srgbClr val="000000"/>
                          </a:solidFill>
                          <a:effectLst/>
                          <a:latin typeface="宋体" pitchFamily="2" charset="-122"/>
                          <a:ea typeface="宋体" pitchFamily="2" charset="-122"/>
                          <a:cs typeface="Times New Roman"/>
                        </a:rPr>
                        <a:t>：①</a:t>
                      </a:r>
                      <a:r>
                        <a:rPr lang="zh-CN" sz="2400" dirty="0">
                          <a:solidFill>
                            <a:srgbClr val="000000"/>
                          </a:solidFill>
                          <a:effectLst/>
                          <a:latin typeface="宋体" pitchFamily="2" charset="-122"/>
                          <a:ea typeface="宋体" pitchFamily="2" charset="-122"/>
                          <a:cs typeface="Times New Roman"/>
                        </a:rPr>
                        <a:t>有利于国家机关和国家工作人员改进</a:t>
                      </a:r>
                      <a:r>
                        <a:rPr lang="zh-CN" sz="2400" dirty="0" smtClean="0">
                          <a:solidFill>
                            <a:srgbClr val="000000"/>
                          </a:solidFill>
                          <a:effectLst/>
                          <a:latin typeface="宋体" pitchFamily="2" charset="-122"/>
                          <a:ea typeface="宋体" pitchFamily="2" charset="-122"/>
                          <a:cs typeface="Times New Roman"/>
                        </a:rPr>
                        <a:t>工作</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提高工作效率</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克服官僚主义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防止</a:t>
                      </a:r>
                      <a:r>
                        <a:rPr lang="zh-CN" sz="2400" dirty="0">
                          <a:solidFill>
                            <a:srgbClr val="000000"/>
                          </a:solidFill>
                          <a:effectLst/>
                          <a:latin typeface="宋体" pitchFamily="2" charset="-122"/>
                          <a:ea typeface="宋体" pitchFamily="2" charset="-122"/>
                          <a:cs typeface="Times New Roman"/>
                        </a:rPr>
                        <a:t>滥用</a:t>
                      </a:r>
                      <a:r>
                        <a:rPr lang="zh-CN" sz="2400" dirty="0" smtClean="0">
                          <a:solidFill>
                            <a:srgbClr val="000000"/>
                          </a:solidFill>
                          <a:effectLst/>
                          <a:latin typeface="宋体" pitchFamily="2" charset="-122"/>
                          <a:ea typeface="宋体" pitchFamily="2" charset="-122"/>
                          <a:cs typeface="Times New Roman"/>
                        </a:rPr>
                        <a:t>权力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预防腐败</a:t>
                      </a:r>
                      <a:r>
                        <a:rPr lang="zh-CN" altLang="en-US" sz="2400" dirty="0" smtClean="0">
                          <a:solidFill>
                            <a:srgbClr val="000000"/>
                          </a:solidFill>
                          <a:effectLst/>
                          <a:latin typeface="宋体" pitchFamily="2" charset="-122"/>
                          <a:ea typeface="宋体" pitchFamily="2" charset="-122"/>
                          <a:cs typeface="Times New Roman"/>
                        </a:rPr>
                        <a:t>；</a:t>
                      </a:r>
                      <a:r>
                        <a:rPr lang="en-US" sz="2400" dirty="0" smtClean="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有助于增强公民的参与</a:t>
                      </a:r>
                      <a:r>
                        <a:rPr lang="zh-CN" sz="2400" dirty="0" smtClean="0">
                          <a:solidFill>
                            <a:srgbClr val="000000"/>
                          </a:solidFill>
                          <a:effectLst/>
                          <a:latin typeface="宋体" pitchFamily="2" charset="-122"/>
                          <a:ea typeface="宋体" pitchFamily="2" charset="-122"/>
                          <a:cs typeface="Times New Roman"/>
                        </a:rPr>
                        <a:t>意识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激发</a:t>
                      </a:r>
                      <a:r>
                        <a:rPr lang="zh-CN" sz="2400" dirty="0">
                          <a:solidFill>
                            <a:srgbClr val="000000"/>
                          </a:solidFill>
                          <a:effectLst/>
                          <a:latin typeface="宋体" pitchFamily="2" charset="-122"/>
                          <a:ea typeface="宋体" pitchFamily="2" charset="-122"/>
                          <a:cs typeface="Times New Roman"/>
                        </a:rPr>
                        <a:t>公民的参与热情</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54718320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2466613621"/>
              </p:ext>
            </p:extLst>
          </p:nvPr>
        </p:nvGraphicFramePr>
        <p:xfrm>
          <a:off x="647446" y="1399645"/>
          <a:ext cx="10786809" cy="5023456"/>
        </p:xfrm>
        <a:graphic>
          <a:graphicData uri="http://schemas.openxmlformats.org/drawingml/2006/table">
            <a:tbl>
              <a:tblPr firstRow="1" firstCol="1" bandRow="1"/>
              <a:tblGrid>
                <a:gridCol w="1560495"/>
                <a:gridCol w="1706136"/>
                <a:gridCol w="7520178"/>
              </a:tblGrid>
              <a:tr h="541052">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74816">
                <a:tc>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●追求民主价值</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公民参与民主生活的要求是什么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需要</a:t>
                      </a:r>
                      <a:r>
                        <a:rPr lang="zh-CN" sz="2400" dirty="0">
                          <a:solidFill>
                            <a:srgbClr val="000000"/>
                          </a:solidFill>
                          <a:effectLst/>
                          <a:latin typeface="宋体" pitchFamily="2" charset="-122"/>
                          <a:ea typeface="宋体" pitchFamily="2" charset="-122"/>
                          <a:cs typeface="Times New Roman"/>
                        </a:rPr>
                        <a:t>不断推进社会主义民主的制度化、规范化和程序化建设</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有社会责任感和主人翁</a:t>
                      </a:r>
                      <a:r>
                        <a:rPr lang="zh-CN" sz="2400" dirty="0" smtClean="0">
                          <a:solidFill>
                            <a:srgbClr val="000000"/>
                          </a:solidFill>
                          <a:effectLst/>
                          <a:latin typeface="宋体" pitchFamily="2" charset="-122"/>
                          <a:ea typeface="宋体" pitchFamily="2" charset="-122"/>
                          <a:cs typeface="Times New Roman"/>
                        </a:rPr>
                        <a:t>意识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以</a:t>
                      </a:r>
                      <a:r>
                        <a:rPr lang="zh-CN" sz="2400" dirty="0">
                          <a:solidFill>
                            <a:srgbClr val="000000"/>
                          </a:solidFill>
                          <a:effectLst/>
                          <a:latin typeface="宋体" pitchFamily="2" charset="-122"/>
                          <a:ea typeface="宋体" pitchFamily="2" charset="-122"/>
                          <a:cs typeface="Times New Roman"/>
                        </a:rPr>
                        <a:t>理性、公正、客观的态度全面、深刻、辩证地看</a:t>
                      </a:r>
                      <a:r>
                        <a:rPr lang="zh-CN" sz="2400" dirty="0" smtClean="0">
                          <a:solidFill>
                            <a:srgbClr val="000000"/>
                          </a:solidFill>
                          <a:effectLst/>
                          <a:latin typeface="宋体" pitchFamily="2" charset="-122"/>
                          <a:ea typeface="宋体" pitchFamily="2" charset="-122"/>
                          <a:cs typeface="Times New Roman"/>
                        </a:rPr>
                        <a:t>问题</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立场</a:t>
                      </a:r>
                      <a:r>
                        <a:rPr lang="zh-CN" sz="2400" dirty="0">
                          <a:solidFill>
                            <a:srgbClr val="000000"/>
                          </a:solidFill>
                          <a:effectLst/>
                          <a:latin typeface="宋体" pitchFamily="2" charset="-122"/>
                          <a:ea typeface="宋体" pitchFamily="2" charset="-122"/>
                          <a:cs typeface="Times New Roman"/>
                        </a:rPr>
                        <a:t>正确、逻辑清晰地表达观点和</a:t>
                      </a:r>
                      <a:r>
                        <a:rPr lang="zh-CN" sz="2400" dirty="0" smtClean="0">
                          <a:solidFill>
                            <a:srgbClr val="000000"/>
                          </a:solidFill>
                          <a:effectLst/>
                          <a:latin typeface="宋体" pitchFamily="2" charset="-122"/>
                          <a:ea typeface="宋体" pitchFamily="2" charset="-122"/>
                          <a:cs typeface="Times New Roman"/>
                        </a:rPr>
                        <a:t>意见</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逐步</a:t>
                      </a:r>
                      <a:r>
                        <a:rPr lang="zh-CN" sz="2400" dirty="0">
                          <a:solidFill>
                            <a:srgbClr val="000000"/>
                          </a:solidFill>
                          <a:effectLst/>
                          <a:latin typeface="宋体" pitchFamily="2" charset="-122"/>
                          <a:ea typeface="宋体" pitchFamily="2" charset="-122"/>
                          <a:cs typeface="Times New Roman"/>
                        </a:rPr>
                        <a:t>提高依法有序参与民主生活的能力</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需要</a:t>
                      </a:r>
                      <a:r>
                        <a:rPr lang="zh-CN" sz="2400" dirty="0">
                          <a:solidFill>
                            <a:srgbClr val="000000"/>
                          </a:solidFill>
                          <a:effectLst/>
                          <a:latin typeface="宋体" pitchFamily="2" charset="-122"/>
                          <a:ea typeface="宋体" pitchFamily="2" charset="-122"/>
                          <a:cs typeface="Times New Roman"/>
                        </a:rPr>
                        <a:t>增强民主</a:t>
                      </a:r>
                      <a:r>
                        <a:rPr lang="zh-CN" sz="2400" dirty="0" smtClean="0">
                          <a:solidFill>
                            <a:srgbClr val="000000"/>
                          </a:solidFill>
                          <a:effectLst/>
                          <a:latin typeface="宋体" pitchFamily="2" charset="-122"/>
                          <a:ea typeface="宋体" pitchFamily="2" charset="-122"/>
                          <a:cs typeface="Times New Roman"/>
                        </a:rPr>
                        <a:t>意识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使</a:t>
                      </a:r>
                      <a:r>
                        <a:rPr lang="zh-CN" sz="2400" dirty="0">
                          <a:solidFill>
                            <a:srgbClr val="000000"/>
                          </a:solidFill>
                          <a:effectLst/>
                          <a:latin typeface="宋体" pitchFamily="2" charset="-122"/>
                          <a:ea typeface="宋体" pitchFamily="2" charset="-122"/>
                          <a:cs typeface="Times New Roman"/>
                        </a:rPr>
                        <a:t>民主思想和法治精神成为公民的自觉信仰</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81325902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969531082"/>
              </p:ext>
            </p:extLst>
          </p:nvPr>
        </p:nvGraphicFramePr>
        <p:xfrm>
          <a:off x="646771" y="1382751"/>
          <a:ext cx="11173523" cy="5126448"/>
        </p:xfrm>
        <a:graphic>
          <a:graphicData uri="http://schemas.openxmlformats.org/drawingml/2006/table">
            <a:tbl>
              <a:tblPr firstRow="1" firstCol="1" bandRow="1"/>
              <a:tblGrid>
                <a:gridCol w="1434530"/>
                <a:gridCol w="1431333"/>
                <a:gridCol w="8307660"/>
              </a:tblGrid>
              <a:tr h="48830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16385">
                <a:tc rowSpan="2">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●追求民主价值</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增强公民民主意识的原因及意义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原因</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一</a:t>
                      </a:r>
                      <a:r>
                        <a:rPr lang="zh-CN" sz="2400" dirty="0">
                          <a:solidFill>
                            <a:srgbClr val="000000"/>
                          </a:solidFill>
                          <a:effectLst/>
                          <a:latin typeface="宋体" pitchFamily="2" charset="-122"/>
                          <a:ea typeface="宋体" pitchFamily="2" charset="-122"/>
                          <a:cs typeface="Times New Roman"/>
                        </a:rPr>
                        <a:t>个国家和社会民主生活的质量和水平与公民的民主意识密切相关</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意义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有利于</a:t>
                      </a:r>
                      <a:r>
                        <a:rPr lang="zh-CN" sz="2400" dirty="0">
                          <a:solidFill>
                            <a:srgbClr val="000000"/>
                          </a:solidFill>
                          <a:effectLst/>
                          <a:latin typeface="宋体" pitchFamily="2" charset="-122"/>
                          <a:ea typeface="宋体" pitchFamily="2" charset="-122"/>
                          <a:cs typeface="Times New Roman"/>
                        </a:rPr>
                        <a:t>完善中国特色社会主义</a:t>
                      </a:r>
                      <a:r>
                        <a:rPr lang="zh-CN" sz="2400" dirty="0" smtClean="0">
                          <a:solidFill>
                            <a:srgbClr val="000000"/>
                          </a:solidFill>
                          <a:effectLst/>
                          <a:latin typeface="宋体" pitchFamily="2" charset="-122"/>
                          <a:ea typeface="宋体" pitchFamily="2" charset="-122"/>
                          <a:cs typeface="Times New Roman"/>
                        </a:rPr>
                        <a:t>民主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也</a:t>
                      </a:r>
                      <a:r>
                        <a:rPr lang="zh-CN" sz="2400" dirty="0">
                          <a:solidFill>
                            <a:srgbClr val="000000"/>
                          </a:solidFill>
                          <a:effectLst/>
                          <a:latin typeface="宋体" pitchFamily="2" charset="-122"/>
                          <a:ea typeface="宋体" pitchFamily="2" charset="-122"/>
                          <a:cs typeface="Times New Roman"/>
                        </a:rPr>
                        <a:t>是社会主义制度永葆生命力的重要保证</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1423">
                <a:tc vMerge="1">
                  <a:txBody>
                    <a:bodyPr/>
                    <a:lstStyle/>
                    <a:p>
                      <a:endParaRPr lang="zh-CN" altLang="en-US"/>
                    </a:p>
                  </a:txBody>
                  <a:tcPr/>
                </a:tc>
                <a:tc>
                  <a:txBody>
                    <a:bodyPr/>
                    <a:lstStyle/>
                    <a:p>
                      <a:pPr>
                        <a:lnSpc>
                          <a:spcPct val="150000"/>
                        </a:lnSpc>
                        <a:spcAft>
                          <a:spcPts val="0"/>
                        </a:spcAft>
                      </a:pPr>
                      <a:r>
                        <a:rPr lang="zh-CN" sz="2400">
                          <a:solidFill>
                            <a:srgbClr val="000000"/>
                          </a:solidFill>
                          <a:effectLst/>
                          <a:latin typeface="宋体" pitchFamily="2" charset="-122"/>
                          <a:ea typeface="宋体" pitchFamily="2" charset="-122"/>
                          <a:cs typeface="Times New Roman"/>
                        </a:rPr>
                        <a:t>公民应怎样增强民主意识</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自觉</a:t>
                      </a:r>
                      <a:r>
                        <a:rPr lang="zh-CN" sz="2400" dirty="0">
                          <a:solidFill>
                            <a:srgbClr val="000000"/>
                          </a:solidFill>
                          <a:effectLst/>
                          <a:latin typeface="宋体" pitchFamily="2" charset="-122"/>
                          <a:ea typeface="宋体" pitchFamily="2" charset="-122"/>
                          <a:cs typeface="Times New Roman"/>
                        </a:rPr>
                        <a:t>遵守</a:t>
                      </a:r>
                      <a:r>
                        <a:rPr lang="zh-CN" sz="2400" dirty="0" smtClean="0">
                          <a:solidFill>
                            <a:srgbClr val="000000"/>
                          </a:solidFill>
                          <a:effectLst/>
                          <a:latin typeface="宋体" pitchFamily="2" charset="-122"/>
                          <a:ea typeface="宋体" pitchFamily="2" charset="-122"/>
                          <a:cs typeface="Times New Roman"/>
                        </a:rPr>
                        <a:t>宪法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始终</a:t>
                      </a:r>
                      <a:r>
                        <a:rPr lang="zh-CN" sz="2400" dirty="0">
                          <a:solidFill>
                            <a:srgbClr val="000000"/>
                          </a:solidFill>
                          <a:effectLst/>
                          <a:latin typeface="宋体" pitchFamily="2" charset="-122"/>
                          <a:ea typeface="宋体" pitchFamily="2" charset="-122"/>
                          <a:cs typeface="Times New Roman"/>
                        </a:rPr>
                        <a:t>按照宪法原则和精神参与民主生活</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不断</a:t>
                      </a:r>
                      <a:r>
                        <a:rPr lang="zh-CN" sz="2400" dirty="0">
                          <a:solidFill>
                            <a:srgbClr val="000000"/>
                          </a:solidFill>
                          <a:effectLst/>
                          <a:latin typeface="宋体" pitchFamily="2" charset="-122"/>
                          <a:ea typeface="宋体" pitchFamily="2" charset="-122"/>
                          <a:cs typeface="Times New Roman"/>
                        </a:rPr>
                        <a:t>积累民主</a:t>
                      </a:r>
                      <a:r>
                        <a:rPr lang="zh-CN" sz="2400" dirty="0" smtClean="0">
                          <a:solidFill>
                            <a:srgbClr val="000000"/>
                          </a:solidFill>
                          <a:effectLst/>
                          <a:latin typeface="宋体" pitchFamily="2" charset="-122"/>
                          <a:ea typeface="宋体" pitchFamily="2" charset="-122"/>
                          <a:cs typeface="Times New Roman"/>
                        </a:rPr>
                        <a:t>知识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形成</a:t>
                      </a:r>
                      <a:r>
                        <a:rPr lang="zh-CN" sz="2400" dirty="0">
                          <a:solidFill>
                            <a:srgbClr val="000000"/>
                          </a:solidFill>
                          <a:effectLst/>
                          <a:latin typeface="宋体" pitchFamily="2" charset="-122"/>
                          <a:ea typeface="宋体" pitchFamily="2" charset="-122"/>
                          <a:cs typeface="Times New Roman"/>
                        </a:rPr>
                        <a:t>尊重、宽容、批判和协商的民主态度</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通过</a:t>
                      </a:r>
                      <a:r>
                        <a:rPr lang="zh-CN" sz="2400" dirty="0">
                          <a:solidFill>
                            <a:srgbClr val="000000"/>
                          </a:solidFill>
                          <a:effectLst/>
                          <a:latin typeface="宋体" pitchFamily="2" charset="-122"/>
                          <a:ea typeface="宋体" pitchFamily="2" charset="-122"/>
                          <a:cs typeface="Times New Roman"/>
                        </a:rPr>
                        <a:t>依法参与公共</a:t>
                      </a:r>
                      <a:r>
                        <a:rPr lang="zh-CN" sz="2400" dirty="0" smtClean="0">
                          <a:solidFill>
                            <a:srgbClr val="000000"/>
                          </a:solidFill>
                          <a:effectLst/>
                          <a:latin typeface="宋体" pitchFamily="2" charset="-122"/>
                          <a:ea typeface="宋体" pitchFamily="2" charset="-122"/>
                          <a:cs typeface="Times New Roman"/>
                        </a:rPr>
                        <a:t>事务</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实践中逐步增强民主意识</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532904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70879" y="1416142"/>
            <a:ext cx="8987882" cy="4732065"/>
          </a:xfrm>
          <a:prstGeom prst="rect">
            <a:avLst/>
          </a:prstGeom>
        </p:spPr>
        <p:txBody>
          <a:bodyPr wrap="square">
            <a:spAutoFit/>
          </a:bodyPr>
          <a:lstStyle/>
          <a:p>
            <a:r>
              <a:rPr lang="en-US" altLang="zh-CN" sz="2400" dirty="0"/>
              <a:t>【</a:t>
            </a:r>
            <a:r>
              <a:rPr lang="zh-CN" altLang="en-US" sz="2400" dirty="0">
                <a:latin typeface="黑体" pitchFamily="49" charset="-122"/>
                <a:ea typeface="黑体" pitchFamily="49" charset="-122"/>
              </a:rPr>
              <a:t>备考建议</a:t>
            </a:r>
            <a:r>
              <a:rPr lang="en-US" altLang="zh-CN" sz="2400" dirty="0"/>
              <a:t>】</a:t>
            </a:r>
          </a:p>
          <a:p>
            <a:pPr>
              <a:lnSpc>
                <a:spcPts val="37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这一讲内容属于高频考点。中考试题在考查这部分内容时有两个显著</a:t>
            </a:r>
            <a:r>
              <a:rPr lang="zh-CN" altLang="en-US" sz="2400" dirty="0" smtClean="0">
                <a:latin typeface="宋体" pitchFamily="2" charset="-122"/>
                <a:ea typeface="宋体" pitchFamily="2" charset="-122"/>
              </a:rPr>
              <a:t>特点：一</a:t>
            </a:r>
            <a:r>
              <a:rPr lang="zh-CN" altLang="en-US" sz="2400" dirty="0">
                <a:latin typeface="宋体" pitchFamily="2" charset="-122"/>
                <a:ea typeface="宋体" pitchFamily="2" charset="-122"/>
              </a:rPr>
              <a:t>是综合性</a:t>
            </a:r>
            <a:r>
              <a:rPr lang="zh-CN" altLang="en-US" sz="2400" dirty="0" smtClean="0">
                <a:latin typeface="宋体" pitchFamily="2" charset="-122"/>
                <a:ea typeface="宋体" pitchFamily="2" charset="-122"/>
              </a:rPr>
              <a:t>强，将</a:t>
            </a:r>
            <a:r>
              <a:rPr lang="zh-CN" altLang="en-US" sz="2400" dirty="0">
                <a:latin typeface="宋体" pitchFamily="2" charset="-122"/>
                <a:ea typeface="宋体" pitchFamily="2" charset="-122"/>
              </a:rPr>
              <a:t>法治与法律的特征、宪法、依法行政、正确行使权利等内容联系起来进行</a:t>
            </a:r>
            <a:r>
              <a:rPr lang="zh-CN" altLang="en-US" sz="2400" dirty="0" smtClean="0">
                <a:latin typeface="宋体" pitchFamily="2" charset="-122"/>
                <a:ea typeface="宋体" pitchFamily="2" charset="-122"/>
              </a:rPr>
              <a:t>考查：二</a:t>
            </a:r>
            <a:r>
              <a:rPr lang="zh-CN" altLang="en-US" sz="2400" dirty="0">
                <a:latin typeface="宋体" pitchFamily="2" charset="-122"/>
                <a:ea typeface="宋体" pitchFamily="2" charset="-122"/>
              </a:rPr>
              <a:t>是考查目标</a:t>
            </a:r>
            <a:r>
              <a:rPr lang="zh-CN" altLang="en-US" sz="2400" dirty="0" smtClean="0">
                <a:latin typeface="宋体" pitchFamily="2" charset="-122"/>
                <a:ea typeface="宋体" pitchFamily="2" charset="-122"/>
              </a:rPr>
              <a:t>全面，既有</a:t>
            </a:r>
            <a:r>
              <a:rPr lang="zh-CN" altLang="en-US" sz="2400" dirty="0">
                <a:latin typeface="宋体" pitchFamily="2" charset="-122"/>
                <a:ea typeface="宋体" pitchFamily="2" charset="-122"/>
              </a:rPr>
              <a:t>对运用法律知识解决实际问题能力的</a:t>
            </a:r>
            <a:r>
              <a:rPr lang="zh-CN" altLang="en-US" sz="2400" dirty="0" smtClean="0">
                <a:latin typeface="宋体" pitchFamily="2" charset="-122"/>
                <a:ea typeface="宋体" pitchFamily="2" charset="-122"/>
              </a:rPr>
              <a:t>考查，又</a:t>
            </a:r>
            <a:r>
              <a:rPr lang="zh-CN" altLang="en-US" sz="2400" dirty="0">
                <a:latin typeface="宋体" pitchFamily="2" charset="-122"/>
                <a:ea typeface="宋体" pitchFamily="2" charset="-122"/>
              </a:rPr>
              <a:t>侧重对法治观念和法律意识的考查。</a:t>
            </a:r>
            <a:r>
              <a:rPr lang="zh-CN" altLang="en-US" sz="2400" dirty="0" smtClean="0">
                <a:latin typeface="宋体" pitchFamily="2" charset="-122"/>
                <a:ea typeface="宋体" pitchFamily="2" charset="-122"/>
              </a:rPr>
              <a:t>因此，复习</a:t>
            </a:r>
            <a:r>
              <a:rPr lang="zh-CN" altLang="en-US" sz="2400" dirty="0">
                <a:latin typeface="宋体" pitchFamily="2" charset="-122"/>
                <a:ea typeface="宋体" pitchFamily="2" charset="-122"/>
              </a:rPr>
              <a:t>这部分内容</a:t>
            </a:r>
            <a:r>
              <a:rPr lang="zh-CN" altLang="en-US" sz="2400" dirty="0" smtClean="0">
                <a:latin typeface="宋体" pitchFamily="2" charset="-122"/>
                <a:ea typeface="宋体" pitchFamily="2" charset="-122"/>
              </a:rPr>
              <a:t>时，一</a:t>
            </a:r>
            <a:r>
              <a:rPr lang="zh-CN" altLang="en-US" sz="2400" dirty="0">
                <a:latin typeface="宋体" pitchFamily="2" charset="-122"/>
                <a:ea typeface="宋体" pitchFamily="2" charset="-122"/>
              </a:rPr>
              <a:t>要建立相关内容之间的</a:t>
            </a:r>
            <a:r>
              <a:rPr lang="zh-CN" altLang="en-US" sz="2400" dirty="0" smtClean="0">
                <a:latin typeface="宋体" pitchFamily="2" charset="-122"/>
                <a:ea typeface="宋体" pitchFamily="2" charset="-122"/>
              </a:rPr>
              <a:t>联系，树立</a:t>
            </a:r>
            <a:r>
              <a:rPr lang="zh-CN" altLang="en-US" sz="2400" dirty="0">
                <a:latin typeface="宋体" pitchFamily="2" charset="-122"/>
                <a:ea typeface="宋体" pitchFamily="2" charset="-122"/>
              </a:rPr>
              <a:t>大法治的整体</a:t>
            </a:r>
            <a:r>
              <a:rPr lang="zh-CN" altLang="en-US" sz="2400" dirty="0" smtClean="0">
                <a:latin typeface="宋体" pitchFamily="2" charset="-122"/>
                <a:ea typeface="宋体" pitchFamily="2" charset="-122"/>
              </a:rPr>
              <a:t>观念：二</a:t>
            </a:r>
            <a:r>
              <a:rPr lang="zh-CN" altLang="en-US" sz="2400" dirty="0">
                <a:latin typeface="宋体" pitchFamily="2" charset="-122"/>
                <a:ea typeface="宋体" pitchFamily="2" charset="-122"/>
              </a:rPr>
              <a:t>要突破基础法律知识点的</a:t>
            </a:r>
            <a:r>
              <a:rPr lang="zh-CN" altLang="en-US" sz="2400" dirty="0" smtClean="0">
                <a:latin typeface="宋体" pitchFamily="2" charset="-122"/>
                <a:ea typeface="宋体" pitchFamily="2" charset="-122"/>
              </a:rPr>
              <a:t>复习，由</a:t>
            </a:r>
            <a:r>
              <a:rPr lang="zh-CN" altLang="en-US" sz="2400" dirty="0">
                <a:latin typeface="宋体" pitchFamily="2" charset="-122"/>
                <a:ea typeface="宋体" pitchFamily="2" charset="-122"/>
              </a:rPr>
              <a:t>具体法律知识升华到法律意识、法治观念的</a:t>
            </a:r>
            <a:r>
              <a:rPr lang="zh-CN" altLang="en-US" sz="2400" dirty="0" smtClean="0">
                <a:latin typeface="宋体" pitchFamily="2" charset="-122"/>
                <a:ea typeface="宋体" pitchFamily="2" charset="-122"/>
              </a:rPr>
              <a:t>层面，并</a:t>
            </a:r>
            <a:r>
              <a:rPr lang="zh-CN" altLang="en-US" sz="2400" dirty="0">
                <a:latin typeface="宋体" pitchFamily="2" charset="-122"/>
                <a:ea typeface="宋体" pitchFamily="2" charset="-122"/>
              </a:rPr>
              <a:t>以此指导对法治事件、具体案例的评析。三要结合具体</a:t>
            </a:r>
            <a:r>
              <a:rPr lang="zh-CN" altLang="en-US" sz="2400" dirty="0" smtClean="0">
                <a:latin typeface="宋体" pitchFamily="2" charset="-122"/>
                <a:ea typeface="宋体" pitchFamily="2" charset="-122"/>
              </a:rPr>
              <a:t>法律条文，理解</a:t>
            </a:r>
            <a:r>
              <a:rPr lang="zh-CN" altLang="en-US" sz="2400" dirty="0">
                <a:latin typeface="宋体" pitchFamily="2" charset="-122"/>
                <a:ea typeface="宋体" pitchFamily="2" charset="-122"/>
              </a:rPr>
              <a:t>相同内容</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xmlns="" val="161873575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476906" y="1082779"/>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数据分析  拓展提升</a:t>
              </a:r>
              <a:endParaRPr kumimoji="1" lang="zh-CN" altLang="en-US" sz="3600" b="1" dirty="0">
                <a:latin typeface="黑体" panose="02010609060101010101" pitchFamily="49" charset="-122"/>
                <a:ea typeface="黑体" panose="0201060906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sp>
        <p:nvSpPr>
          <p:cNvPr id="102" name="文本框 101"/>
          <p:cNvSpPr txBox="1"/>
          <p:nvPr/>
        </p:nvSpPr>
        <p:spPr>
          <a:xfrm>
            <a:off x="1166846" y="2190222"/>
            <a:ext cx="9560627" cy="4007251"/>
          </a:xfrm>
          <a:prstGeom prst="rect">
            <a:avLst/>
          </a:prstGeom>
          <a:noFill/>
          <a:ln w="9525">
            <a:noFill/>
          </a:ln>
        </p:spPr>
        <p:txBody>
          <a:bodyPr wrap="square">
            <a:spAutoFit/>
          </a:bodyPr>
          <a:lstStyle/>
          <a:p>
            <a:pPr indent="0">
              <a:lnSpc>
                <a:spcPct val="160000"/>
              </a:lnSpc>
            </a:pPr>
            <a:r>
              <a:rPr lang="en-US" altLang="zh-CN" sz="2400" dirty="0">
                <a:solidFill>
                  <a:srgbClr val="000000"/>
                </a:solidFill>
                <a:latin typeface="黑体" pitchFamily="49" charset="-122"/>
                <a:ea typeface="黑体" pitchFamily="49" charset="-122"/>
                <a:cs typeface="宋体" panose="02010600030101010101" pitchFamily="2" charset="-122"/>
              </a:rPr>
              <a:t>1</a:t>
            </a:r>
            <a:r>
              <a:rPr lang="en-US" altLang="zh-CN" sz="2400" dirty="0" smtClean="0">
                <a:solidFill>
                  <a:srgbClr val="000000"/>
                </a:solidFill>
                <a:latin typeface="黑体" pitchFamily="49" charset="-122"/>
                <a:ea typeface="黑体" pitchFamily="49" charset="-122"/>
                <a:cs typeface="宋体" panose="02010600030101010101" pitchFamily="2" charset="-122"/>
              </a:rPr>
              <a:t>.</a:t>
            </a:r>
            <a:r>
              <a:rPr lang="zh-CN" altLang="en-US" sz="2400" dirty="0">
                <a:solidFill>
                  <a:srgbClr val="000000"/>
                </a:solidFill>
                <a:latin typeface="黑体" pitchFamily="49" charset="-122"/>
                <a:ea typeface="黑体" pitchFamily="49" charset="-122"/>
                <a:cs typeface="宋体" panose="02010600030101010101" pitchFamily="2" charset="-122"/>
              </a:rPr>
              <a:t>正确理解我国的法治蓝图</a:t>
            </a:r>
            <a:r>
              <a:rPr lang="zh-CN" altLang="en-US" sz="2400" dirty="0" smtClean="0">
                <a:solidFill>
                  <a:srgbClr val="000000"/>
                </a:solidFill>
                <a:latin typeface="黑体" pitchFamily="49" charset="-122"/>
                <a:ea typeface="黑体" pitchFamily="49" charset="-122"/>
                <a:cs typeface="宋体" panose="02010600030101010101" pitchFamily="2" charset="-122"/>
              </a:rPr>
              <a:t>。</a:t>
            </a:r>
            <a:endParaRPr lang="en-US" altLang="zh-CN" sz="2400" dirty="0" smtClean="0">
              <a:solidFill>
                <a:srgbClr val="000000"/>
              </a:solidFill>
              <a:latin typeface="黑体" pitchFamily="49" charset="-122"/>
              <a:ea typeface="黑体" pitchFamily="49" charset="-122"/>
              <a:cs typeface="宋体" panose="02010600030101010101" pitchFamily="2" charset="-122"/>
            </a:endParaRPr>
          </a:p>
          <a:p>
            <a:pPr indent="0">
              <a:lnSpc>
                <a:spcPct val="150000"/>
              </a:lnSpc>
            </a:pPr>
            <a:r>
              <a:rPr lang="zh-CN" altLang="en-US" sz="2400" dirty="0" smtClean="0">
                <a:solidFill>
                  <a:srgbClr val="000000"/>
                </a:solidFill>
                <a:latin typeface="宋体" pitchFamily="2" charset="-122"/>
                <a:ea typeface="宋体" pitchFamily="2" charset="-122"/>
                <a:cs typeface="宋体" panose="02010600030101010101" pitchFamily="2" charset="-122"/>
              </a:rPr>
              <a:t>    第一</a:t>
            </a:r>
            <a:r>
              <a:rPr lang="zh-CN" altLang="en-US" sz="2400" dirty="0">
                <a:solidFill>
                  <a:srgbClr val="000000"/>
                </a:solidFill>
                <a:latin typeface="宋体" pitchFamily="2" charset="-122"/>
                <a:ea typeface="宋体" pitchFamily="2" charset="-122"/>
                <a:cs typeface="宋体" panose="02010600030101010101" pitchFamily="2" charset="-122"/>
              </a:rPr>
              <a:t>个</a:t>
            </a:r>
            <a:r>
              <a:rPr lang="zh-CN" altLang="en-US" sz="2400" dirty="0" smtClean="0">
                <a:solidFill>
                  <a:srgbClr val="000000"/>
                </a:solidFill>
                <a:latin typeface="宋体" pitchFamily="2" charset="-122"/>
                <a:ea typeface="宋体" pitchFamily="2" charset="-122"/>
                <a:cs typeface="宋体" panose="02010600030101010101" pitchFamily="2" charset="-122"/>
              </a:rPr>
              <a:t>阶段，即</a:t>
            </a:r>
            <a:r>
              <a:rPr lang="zh-CN" altLang="en-US" sz="2400" dirty="0">
                <a:solidFill>
                  <a:srgbClr val="000000"/>
                </a:solidFill>
                <a:latin typeface="宋体" pitchFamily="2" charset="-122"/>
                <a:ea typeface="宋体" pitchFamily="2" charset="-122"/>
                <a:cs typeface="宋体" panose="02010600030101010101" pitchFamily="2" charset="-122"/>
              </a:rPr>
              <a:t>到</a:t>
            </a:r>
            <a:r>
              <a:rPr lang="en-US" altLang="zh-CN" sz="2400" dirty="0">
                <a:solidFill>
                  <a:srgbClr val="000000"/>
                </a:solidFill>
                <a:latin typeface="宋体" pitchFamily="2" charset="-122"/>
                <a:ea typeface="宋体" pitchFamily="2" charset="-122"/>
                <a:cs typeface="宋体" panose="02010600030101010101" pitchFamily="2" charset="-122"/>
              </a:rPr>
              <a:t>2035</a:t>
            </a:r>
            <a:r>
              <a:rPr lang="zh-CN" altLang="en-US" sz="2400" dirty="0" smtClean="0">
                <a:solidFill>
                  <a:srgbClr val="000000"/>
                </a:solidFill>
                <a:latin typeface="宋体" pitchFamily="2" charset="-122"/>
                <a:ea typeface="宋体" pitchFamily="2" charset="-122"/>
                <a:cs typeface="宋体" panose="02010600030101010101" pitchFamily="2" charset="-122"/>
              </a:rPr>
              <a:t>年，法治</a:t>
            </a:r>
            <a:r>
              <a:rPr lang="zh-CN" altLang="en-US" sz="2400" dirty="0">
                <a:solidFill>
                  <a:srgbClr val="000000"/>
                </a:solidFill>
                <a:latin typeface="宋体" pitchFamily="2" charset="-122"/>
                <a:ea typeface="宋体" pitchFamily="2" charset="-122"/>
                <a:cs typeface="宋体" panose="02010600030101010101" pitchFamily="2" charset="-122"/>
              </a:rPr>
              <a:t>国家、法治政府、法治社会基本建成。按照新征程的</a:t>
            </a:r>
            <a:r>
              <a:rPr lang="zh-CN" altLang="en-US" sz="2400" dirty="0" smtClean="0">
                <a:solidFill>
                  <a:srgbClr val="000000"/>
                </a:solidFill>
                <a:latin typeface="宋体" pitchFamily="2" charset="-122"/>
                <a:ea typeface="宋体" pitchFamily="2" charset="-122"/>
                <a:cs typeface="宋体" panose="02010600030101010101" pitchFamily="2" charset="-122"/>
              </a:rPr>
              <a:t>安排，在</a:t>
            </a:r>
            <a:r>
              <a:rPr lang="en-US" altLang="zh-CN" sz="2400" dirty="0">
                <a:solidFill>
                  <a:srgbClr val="000000"/>
                </a:solidFill>
                <a:latin typeface="宋体" pitchFamily="2" charset="-122"/>
                <a:ea typeface="宋体" pitchFamily="2" charset="-122"/>
                <a:cs typeface="宋体" panose="02010600030101010101" pitchFamily="2" charset="-122"/>
              </a:rPr>
              <a:t>2021</a:t>
            </a:r>
            <a:r>
              <a:rPr lang="zh-CN" altLang="en-US" sz="2400" dirty="0">
                <a:solidFill>
                  <a:srgbClr val="000000"/>
                </a:solidFill>
                <a:latin typeface="宋体" pitchFamily="2" charset="-122"/>
                <a:ea typeface="宋体" pitchFamily="2" charset="-122"/>
                <a:cs typeface="宋体" panose="02010600030101010101" pitchFamily="2" charset="-122"/>
              </a:rPr>
              <a:t>年全面建成小康社会的基础</a:t>
            </a:r>
            <a:r>
              <a:rPr lang="zh-CN" altLang="en-US" sz="2400" dirty="0" smtClean="0">
                <a:solidFill>
                  <a:srgbClr val="000000"/>
                </a:solidFill>
                <a:latin typeface="宋体" pitchFamily="2" charset="-122"/>
                <a:ea typeface="宋体" pitchFamily="2" charset="-122"/>
                <a:cs typeface="宋体" panose="02010600030101010101" pitchFamily="2" charset="-122"/>
              </a:rPr>
              <a:t>上，再</a:t>
            </a:r>
            <a:r>
              <a:rPr lang="zh-CN" altLang="en-US" sz="2400" dirty="0">
                <a:solidFill>
                  <a:srgbClr val="000000"/>
                </a:solidFill>
                <a:latin typeface="宋体" pitchFamily="2" charset="-122"/>
                <a:ea typeface="宋体" pitchFamily="2" charset="-122"/>
                <a:cs typeface="宋体" panose="02010600030101010101" pitchFamily="2" charset="-122"/>
              </a:rPr>
              <a:t>奋斗</a:t>
            </a:r>
            <a:r>
              <a:rPr lang="en-US" altLang="zh-CN" sz="2400" dirty="0">
                <a:solidFill>
                  <a:srgbClr val="000000"/>
                </a:solidFill>
                <a:latin typeface="宋体" pitchFamily="2" charset="-122"/>
                <a:ea typeface="宋体" pitchFamily="2" charset="-122"/>
                <a:cs typeface="宋体" panose="02010600030101010101" pitchFamily="2" charset="-122"/>
              </a:rPr>
              <a:t>15</a:t>
            </a:r>
            <a:r>
              <a:rPr lang="zh-CN" altLang="en-US" sz="2400" dirty="0" smtClean="0">
                <a:solidFill>
                  <a:srgbClr val="000000"/>
                </a:solidFill>
                <a:latin typeface="宋体" pitchFamily="2" charset="-122"/>
                <a:ea typeface="宋体" pitchFamily="2" charset="-122"/>
                <a:cs typeface="宋体" panose="02010600030101010101" pitchFamily="2" charset="-122"/>
              </a:rPr>
              <a:t>年，基本</a:t>
            </a:r>
            <a:r>
              <a:rPr lang="zh-CN" altLang="en-US" sz="2400" dirty="0">
                <a:solidFill>
                  <a:srgbClr val="000000"/>
                </a:solidFill>
                <a:latin typeface="宋体" pitchFamily="2" charset="-122"/>
                <a:ea typeface="宋体" pitchFamily="2" charset="-122"/>
                <a:cs typeface="宋体" panose="02010600030101010101" pitchFamily="2" charset="-122"/>
              </a:rPr>
              <a:t>实现社会主义现代化。十九大清晰无误地列出了基本实现社会主义现代化的</a:t>
            </a:r>
            <a:r>
              <a:rPr lang="zh-CN" altLang="en-US" sz="2400" dirty="0" smtClean="0">
                <a:solidFill>
                  <a:srgbClr val="000000"/>
                </a:solidFill>
                <a:latin typeface="宋体" pitchFamily="2" charset="-122"/>
                <a:ea typeface="宋体" pitchFamily="2" charset="-122"/>
                <a:cs typeface="宋体" panose="02010600030101010101" pitchFamily="2" charset="-122"/>
              </a:rPr>
              <a:t>指标，涵盖</a:t>
            </a:r>
            <a:r>
              <a:rPr lang="zh-CN" altLang="en-US" sz="2400" dirty="0">
                <a:solidFill>
                  <a:srgbClr val="000000"/>
                </a:solidFill>
                <a:latin typeface="宋体" pitchFamily="2" charset="-122"/>
                <a:ea typeface="宋体" pitchFamily="2" charset="-122"/>
                <a:cs typeface="宋体" panose="02010600030101010101" pitchFamily="2" charset="-122"/>
              </a:rPr>
              <a:t>了经济、政治、法治、文化、社会、生态等方面的要求。法治发展是其中的重要</a:t>
            </a:r>
            <a:r>
              <a:rPr lang="zh-CN" altLang="en-US" sz="2400" dirty="0" smtClean="0">
                <a:solidFill>
                  <a:srgbClr val="000000"/>
                </a:solidFill>
                <a:latin typeface="宋体" pitchFamily="2" charset="-122"/>
                <a:ea typeface="宋体" pitchFamily="2" charset="-122"/>
                <a:cs typeface="宋体" panose="02010600030101010101" pitchFamily="2" charset="-122"/>
              </a:rPr>
              <a:t>指标，其</a:t>
            </a:r>
            <a:r>
              <a:rPr lang="zh-CN" altLang="en-US" sz="2400" dirty="0">
                <a:solidFill>
                  <a:srgbClr val="000000"/>
                </a:solidFill>
                <a:latin typeface="宋体" pitchFamily="2" charset="-122"/>
                <a:ea typeface="宋体" pitchFamily="2" charset="-122"/>
                <a:cs typeface="宋体" panose="02010600030101010101" pitchFamily="2" charset="-122"/>
              </a:rPr>
              <a:t>要求是法治国家、法治政府、法治社会基本建成。第二个阶段，即到</a:t>
            </a:r>
            <a:r>
              <a:rPr lang="en-US" altLang="zh-CN" sz="2400" dirty="0">
                <a:solidFill>
                  <a:srgbClr val="000000"/>
                </a:solidFill>
                <a:latin typeface="宋体" pitchFamily="2" charset="-122"/>
                <a:ea typeface="宋体" pitchFamily="2" charset="-122"/>
                <a:cs typeface="宋体" panose="02010600030101010101" pitchFamily="2" charset="-122"/>
              </a:rPr>
              <a:t>2050</a:t>
            </a:r>
            <a:r>
              <a:rPr lang="zh-CN" altLang="en-US" sz="2400" dirty="0">
                <a:solidFill>
                  <a:srgbClr val="000000"/>
                </a:solidFill>
                <a:latin typeface="宋体" pitchFamily="2" charset="-122"/>
                <a:ea typeface="宋体" pitchFamily="2" charset="-122"/>
                <a:cs typeface="宋体" panose="02010600030101010101" pitchFamily="2" charset="-122"/>
              </a:rPr>
              <a:t>年，法治国家</a:t>
            </a:r>
            <a:r>
              <a:rPr lang="zh-CN" altLang="en-US" sz="2400" dirty="0" smtClean="0">
                <a:solidFill>
                  <a:srgbClr val="000000"/>
                </a:solidFill>
                <a:latin typeface="宋体" pitchFamily="2" charset="-122"/>
                <a:ea typeface="宋体" pitchFamily="2" charset="-122"/>
                <a:cs typeface="宋体" panose="02010600030101010101" pitchFamily="2" charset="-122"/>
              </a:rPr>
              <a:t>、</a:t>
            </a:r>
            <a:endParaRPr lang="en-US" altLang="zh-CN" sz="2400" dirty="0" smtClean="0">
              <a:solidFill>
                <a:srgbClr val="000000"/>
              </a:solidFill>
              <a:latin typeface="宋体" pitchFamily="2" charset="-122"/>
              <a:ea typeface="宋体"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1133393" y="1543450"/>
            <a:ext cx="9638685" cy="4524315"/>
          </a:xfrm>
          <a:prstGeom prst="rect">
            <a:avLst/>
          </a:prstGeom>
          <a:noFill/>
          <a:ln w="9525">
            <a:noFill/>
          </a:ln>
        </p:spPr>
        <p:txBody>
          <a:bodyPr wrap="square">
            <a:spAutoFit/>
          </a:bodyPr>
          <a:lstStyle/>
          <a:p>
            <a:pPr indent="0">
              <a:lnSpc>
                <a:spcPct val="150000"/>
              </a:lnSpc>
            </a:pPr>
            <a:r>
              <a:rPr lang="zh-CN" altLang="en-US" sz="2400" dirty="0" smtClean="0">
                <a:solidFill>
                  <a:srgbClr val="000000"/>
                </a:solidFill>
                <a:latin typeface="宋体" pitchFamily="2" charset="-122"/>
                <a:ea typeface="宋体" pitchFamily="2" charset="-122"/>
                <a:cs typeface="宋体" panose="02010600030101010101" pitchFamily="2" charset="-122"/>
              </a:rPr>
              <a:t>法治</a:t>
            </a:r>
            <a:r>
              <a:rPr lang="zh-CN" altLang="en-US" sz="2400" dirty="0">
                <a:solidFill>
                  <a:srgbClr val="000000"/>
                </a:solidFill>
                <a:latin typeface="宋体" pitchFamily="2" charset="-122"/>
                <a:ea typeface="宋体" pitchFamily="2" charset="-122"/>
                <a:cs typeface="宋体" panose="02010600030101010101" pitchFamily="2" charset="-122"/>
              </a:rPr>
              <a:t>政府、法治社会应当建成。按照新征程的</a:t>
            </a:r>
            <a:r>
              <a:rPr lang="zh-CN" altLang="en-US" sz="2400" dirty="0" smtClean="0">
                <a:solidFill>
                  <a:srgbClr val="000000"/>
                </a:solidFill>
                <a:latin typeface="宋体" pitchFamily="2" charset="-122"/>
                <a:ea typeface="宋体" pitchFamily="2" charset="-122"/>
                <a:cs typeface="宋体" panose="02010600030101010101" pitchFamily="2" charset="-122"/>
              </a:rPr>
              <a:t>安排，第二</a:t>
            </a:r>
            <a:r>
              <a:rPr lang="zh-CN" altLang="en-US" sz="2400" dirty="0">
                <a:solidFill>
                  <a:srgbClr val="000000"/>
                </a:solidFill>
                <a:latin typeface="宋体" pitchFamily="2" charset="-122"/>
                <a:ea typeface="宋体" pitchFamily="2" charset="-122"/>
                <a:cs typeface="宋体" panose="02010600030101010101" pitchFamily="2" charset="-122"/>
              </a:rPr>
              <a:t>个</a:t>
            </a:r>
            <a:r>
              <a:rPr lang="zh-CN" altLang="en-US" sz="2400" dirty="0" smtClean="0">
                <a:solidFill>
                  <a:srgbClr val="000000"/>
                </a:solidFill>
                <a:latin typeface="宋体" pitchFamily="2" charset="-122"/>
                <a:ea typeface="宋体" pitchFamily="2" charset="-122"/>
                <a:cs typeface="宋体" panose="02010600030101010101" pitchFamily="2" charset="-122"/>
              </a:rPr>
              <a:t>阶段，从</a:t>
            </a:r>
            <a:r>
              <a:rPr lang="en-US" altLang="zh-CN" sz="2400" dirty="0">
                <a:solidFill>
                  <a:srgbClr val="000000"/>
                </a:solidFill>
                <a:latin typeface="宋体" pitchFamily="2" charset="-122"/>
                <a:ea typeface="宋体" pitchFamily="2" charset="-122"/>
                <a:cs typeface="宋体" panose="02010600030101010101" pitchFamily="2" charset="-122"/>
              </a:rPr>
              <a:t>2035</a:t>
            </a:r>
            <a:r>
              <a:rPr lang="zh-CN" altLang="en-US" sz="2400" dirty="0">
                <a:solidFill>
                  <a:srgbClr val="000000"/>
                </a:solidFill>
                <a:latin typeface="宋体" pitchFamily="2" charset="-122"/>
                <a:ea typeface="宋体" pitchFamily="2" charset="-122"/>
                <a:cs typeface="宋体" panose="02010600030101010101" pitchFamily="2" charset="-122"/>
              </a:rPr>
              <a:t>年到本世纪</a:t>
            </a:r>
            <a:r>
              <a:rPr lang="zh-CN" altLang="en-US" sz="2400" dirty="0" smtClean="0">
                <a:solidFill>
                  <a:srgbClr val="000000"/>
                </a:solidFill>
                <a:latin typeface="宋体" pitchFamily="2" charset="-122"/>
                <a:ea typeface="宋体" pitchFamily="2" charset="-122"/>
                <a:cs typeface="宋体" panose="02010600030101010101" pitchFamily="2" charset="-122"/>
              </a:rPr>
              <a:t>中叶，在</a:t>
            </a:r>
            <a:r>
              <a:rPr lang="zh-CN" altLang="en-US" sz="2400" dirty="0">
                <a:solidFill>
                  <a:srgbClr val="000000"/>
                </a:solidFill>
                <a:latin typeface="宋体" pitchFamily="2" charset="-122"/>
                <a:ea typeface="宋体" pitchFamily="2" charset="-122"/>
                <a:cs typeface="宋体" panose="02010600030101010101" pitchFamily="2" charset="-122"/>
              </a:rPr>
              <a:t>基本实现现代化的基础</a:t>
            </a:r>
            <a:r>
              <a:rPr lang="zh-CN" altLang="en-US" sz="2400" dirty="0" smtClean="0">
                <a:solidFill>
                  <a:srgbClr val="000000"/>
                </a:solidFill>
                <a:latin typeface="宋体" pitchFamily="2" charset="-122"/>
                <a:ea typeface="宋体" pitchFamily="2" charset="-122"/>
                <a:cs typeface="宋体" panose="02010600030101010101" pitchFamily="2" charset="-122"/>
              </a:rPr>
              <a:t>上，再</a:t>
            </a:r>
            <a:r>
              <a:rPr lang="zh-CN" altLang="en-US" sz="2400" dirty="0">
                <a:solidFill>
                  <a:srgbClr val="000000"/>
                </a:solidFill>
                <a:latin typeface="宋体" pitchFamily="2" charset="-122"/>
                <a:ea typeface="宋体" pitchFamily="2" charset="-122"/>
                <a:cs typeface="宋体" panose="02010600030101010101" pitchFamily="2" charset="-122"/>
              </a:rPr>
              <a:t>奋斗</a:t>
            </a:r>
            <a:r>
              <a:rPr lang="en-US" altLang="zh-CN" sz="2400" dirty="0">
                <a:solidFill>
                  <a:srgbClr val="000000"/>
                </a:solidFill>
                <a:latin typeface="宋体" pitchFamily="2" charset="-122"/>
                <a:ea typeface="宋体" pitchFamily="2" charset="-122"/>
                <a:cs typeface="宋体" panose="02010600030101010101" pitchFamily="2" charset="-122"/>
              </a:rPr>
              <a:t>15</a:t>
            </a:r>
            <a:r>
              <a:rPr lang="zh-CN" altLang="en-US" sz="2400" dirty="0" smtClean="0">
                <a:solidFill>
                  <a:srgbClr val="000000"/>
                </a:solidFill>
                <a:latin typeface="宋体" pitchFamily="2" charset="-122"/>
                <a:ea typeface="宋体" pitchFamily="2" charset="-122"/>
                <a:cs typeface="宋体" panose="02010600030101010101" pitchFamily="2" charset="-122"/>
              </a:rPr>
              <a:t>年，把</a:t>
            </a:r>
            <a:r>
              <a:rPr lang="zh-CN" altLang="en-US" sz="2400" dirty="0">
                <a:solidFill>
                  <a:srgbClr val="000000"/>
                </a:solidFill>
                <a:latin typeface="宋体" pitchFamily="2" charset="-122"/>
                <a:ea typeface="宋体" pitchFamily="2" charset="-122"/>
                <a:cs typeface="宋体" panose="02010600030101010101" pitchFamily="2" charset="-122"/>
              </a:rPr>
              <a:t>我国建成富强民主文明和谐美丽的社会主义现代化强国。党的十九大报告虽列出了社会主义现代化强国的</a:t>
            </a:r>
            <a:r>
              <a:rPr lang="zh-CN" altLang="en-US" sz="2400" dirty="0" smtClean="0">
                <a:solidFill>
                  <a:srgbClr val="000000"/>
                </a:solidFill>
                <a:latin typeface="宋体" pitchFamily="2" charset="-122"/>
                <a:ea typeface="宋体" pitchFamily="2" charset="-122"/>
                <a:cs typeface="宋体" panose="02010600030101010101" pitchFamily="2" charset="-122"/>
              </a:rPr>
              <a:t>指标，但</a:t>
            </a:r>
            <a:r>
              <a:rPr lang="zh-CN" altLang="en-US" sz="2400" dirty="0">
                <a:solidFill>
                  <a:srgbClr val="000000"/>
                </a:solidFill>
                <a:latin typeface="宋体" pitchFamily="2" charset="-122"/>
                <a:ea typeface="宋体" pitchFamily="2" charset="-122"/>
                <a:cs typeface="宋体" panose="02010600030101010101" pitchFamily="2" charset="-122"/>
              </a:rPr>
              <a:t>未直接列明对法治目标的具体要求。</a:t>
            </a:r>
            <a:r>
              <a:rPr lang="zh-CN" altLang="en-US" sz="2400" dirty="0" smtClean="0">
                <a:solidFill>
                  <a:srgbClr val="000000"/>
                </a:solidFill>
                <a:latin typeface="宋体" pitchFamily="2" charset="-122"/>
                <a:ea typeface="宋体" pitchFamily="2" charset="-122"/>
                <a:cs typeface="宋体" panose="02010600030101010101" pitchFamily="2" charset="-122"/>
              </a:rPr>
              <a:t>不过，根据</a:t>
            </a:r>
            <a:r>
              <a:rPr lang="zh-CN" altLang="en-US" sz="2400" dirty="0">
                <a:solidFill>
                  <a:srgbClr val="000000"/>
                </a:solidFill>
                <a:latin typeface="宋体" pitchFamily="2" charset="-122"/>
                <a:ea typeface="宋体" pitchFamily="2" charset="-122"/>
                <a:cs typeface="宋体" panose="02010600030101010101" pitchFamily="2" charset="-122"/>
              </a:rPr>
              <a:t>全国依法治国的总</a:t>
            </a:r>
            <a:r>
              <a:rPr lang="zh-CN" altLang="en-US" sz="2400" dirty="0" smtClean="0">
                <a:solidFill>
                  <a:srgbClr val="000000"/>
                </a:solidFill>
                <a:latin typeface="宋体" pitchFamily="2" charset="-122"/>
                <a:ea typeface="宋体" pitchFamily="2" charset="-122"/>
                <a:cs typeface="宋体" panose="02010600030101010101" pitchFamily="2" charset="-122"/>
              </a:rPr>
              <a:t>目标，以及</a:t>
            </a:r>
            <a:r>
              <a:rPr lang="zh-CN" altLang="en-US" sz="2400" dirty="0">
                <a:solidFill>
                  <a:srgbClr val="000000"/>
                </a:solidFill>
                <a:latin typeface="宋体" pitchFamily="2" charset="-122"/>
                <a:ea typeface="宋体" pitchFamily="2" charset="-122"/>
                <a:cs typeface="宋体" panose="02010600030101010101" pitchFamily="2" charset="-122"/>
              </a:rPr>
              <a:t>十九大对社会主义现代化强国指标中的“政治文明”全面提升和“实现国家治理体系和治理能力现代化”的要求</a:t>
            </a:r>
            <a:r>
              <a:rPr lang="zh-CN" altLang="en-US" sz="2400" dirty="0" smtClean="0">
                <a:solidFill>
                  <a:srgbClr val="000000"/>
                </a:solidFill>
                <a:latin typeface="宋体" pitchFamily="2" charset="-122"/>
                <a:ea typeface="宋体" pitchFamily="2" charset="-122"/>
                <a:cs typeface="宋体" panose="02010600030101010101" pitchFamily="2" charset="-122"/>
              </a:rPr>
              <a:t>分析，至</a:t>
            </a:r>
            <a:r>
              <a:rPr lang="en-US" altLang="zh-CN" sz="2400" dirty="0">
                <a:solidFill>
                  <a:srgbClr val="000000"/>
                </a:solidFill>
                <a:latin typeface="宋体" pitchFamily="2" charset="-122"/>
                <a:ea typeface="宋体" pitchFamily="2" charset="-122"/>
                <a:cs typeface="宋体" panose="02010600030101010101" pitchFamily="2" charset="-122"/>
              </a:rPr>
              <a:t>2050</a:t>
            </a:r>
            <a:r>
              <a:rPr lang="zh-CN" altLang="en-US" sz="2400" dirty="0">
                <a:solidFill>
                  <a:srgbClr val="000000"/>
                </a:solidFill>
                <a:latin typeface="宋体" pitchFamily="2" charset="-122"/>
                <a:ea typeface="宋体" pitchFamily="2" charset="-122"/>
                <a:cs typeface="宋体" panose="02010600030101010101" pitchFamily="2" charset="-122"/>
              </a:rPr>
              <a:t>年法治国家、法治政府、法治社会应已建成。</a:t>
            </a:r>
            <a:endParaRPr lang="en-US" altLang="zh-CN" sz="2400" dirty="0" smtClean="0">
              <a:solidFill>
                <a:srgbClr val="000000"/>
              </a:solidFill>
              <a:latin typeface="宋体" pitchFamily="2" charset="-122"/>
              <a:ea typeface="宋体" pitchFamily="2" charset="-122"/>
              <a:cs typeface="宋体" panose="02010600030101010101" pitchFamily="2" charset="-122"/>
            </a:endParaRPr>
          </a:p>
        </p:txBody>
      </p:sp>
    </p:spTree>
    <p:extLst>
      <p:ext uri="{BB962C8B-B14F-4D97-AF65-F5344CB8AC3E}">
        <p14:creationId xmlns:p14="http://schemas.microsoft.com/office/powerpoint/2010/main" xmlns="" val="226794945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754250" y="1254124"/>
            <a:ext cx="10753807" cy="5410712"/>
          </a:xfrm>
          <a:prstGeom prst="rect">
            <a:avLst/>
          </a:prstGeom>
          <a:noFill/>
          <a:ln w="9525">
            <a:noFill/>
          </a:ln>
        </p:spPr>
        <p:txBody>
          <a:bodyPr wrap="square">
            <a:spAutoFit/>
          </a:bodyPr>
          <a:lstStyle/>
          <a:p>
            <a:pPr indent="0">
              <a:lnSpc>
                <a:spcPct val="160000"/>
              </a:lnSpc>
            </a:pPr>
            <a:r>
              <a:rPr lang="en-US" altLang="zh-CN" sz="2400" dirty="0">
                <a:solidFill>
                  <a:srgbClr val="000000"/>
                </a:solidFill>
                <a:latin typeface="黑体" pitchFamily="49" charset="-122"/>
                <a:ea typeface="黑体" pitchFamily="49" charset="-122"/>
                <a:cs typeface="宋体" panose="02010600030101010101" pitchFamily="2" charset="-122"/>
              </a:rPr>
              <a:t>2</a:t>
            </a:r>
            <a:r>
              <a:rPr lang="en-US" altLang="zh-CN" sz="2400" dirty="0" smtClean="0">
                <a:solidFill>
                  <a:srgbClr val="000000"/>
                </a:solidFill>
                <a:latin typeface="黑体" pitchFamily="49" charset="-122"/>
                <a:ea typeface="黑体" pitchFamily="49" charset="-122"/>
                <a:cs typeface="宋体" panose="02010600030101010101" pitchFamily="2" charset="-122"/>
              </a:rPr>
              <a:t>.</a:t>
            </a:r>
            <a:r>
              <a:rPr lang="zh-CN" altLang="en-US" sz="2400" dirty="0">
                <a:solidFill>
                  <a:srgbClr val="000000"/>
                </a:solidFill>
                <a:latin typeface="黑体" pitchFamily="49" charset="-122"/>
                <a:ea typeface="黑体" pitchFamily="49" charset="-122"/>
                <a:cs typeface="宋体" panose="02010600030101010101" pitchFamily="2" charset="-122"/>
              </a:rPr>
              <a:t>牢记依法行政的主体只能是政府</a:t>
            </a:r>
            <a:r>
              <a:rPr lang="zh-CN" altLang="en-US" sz="2400" dirty="0" smtClean="0">
                <a:solidFill>
                  <a:srgbClr val="000000"/>
                </a:solidFill>
                <a:latin typeface="黑体" pitchFamily="49" charset="-122"/>
                <a:ea typeface="黑体" pitchFamily="49" charset="-122"/>
                <a:cs typeface="宋体" panose="02010600030101010101" pitchFamily="2" charset="-122"/>
              </a:rPr>
              <a:t>。</a:t>
            </a:r>
            <a:endParaRPr lang="en-US" altLang="zh-CN" sz="2400" dirty="0" smtClean="0">
              <a:solidFill>
                <a:srgbClr val="000000"/>
              </a:solidFill>
              <a:latin typeface="黑体" pitchFamily="49" charset="-122"/>
              <a:ea typeface="黑体" pitchFamily="49" charset="-122"/>
              <a:cs typeface="宋体" panose="02010600030101010101" pitchFamily="2" charset="-122"/>
            </a:endParaRPr>
          </a:p>
          <a:p>
            <a:pPr indent="0">
              <a:lnSpc>
                <a:spcPct val="160000"/>
              </a:lnSpc>
            </a:pPr>
            <a:r>
              <a:rPr lang="zh-CN" altLang="en-US" sz="2400" dirty="0" smtClean="0">
                <a:solidFill>
                  <a:srgbClr val="000000"/>
                </a:solidFill>
                <a:latin typeface="宋体" pitchFamily="2" charset="-122"/>
                <a:ea typeface="宋体" pitchFamily="2" charset="-122"/>
                <a:cs typeface="宋体" panose="02010600030101010101" pitchFamily="2" charset="-122"/>
              </a:rPr>
              <a:t>    政府</a:t>
            </a:r>
            <a:r>
              <a:rPr lang="zh-CN" altLang="en-US" sz="2400" dirty="0">
                <a:solidFill>
                  <a:srgbClr val="000000"/>
                </a:solidFill>
                <a:latin typeface="宋体" pitchFamily="2" charset="-122"/>
                <a:ea typeface="宋体" pitchFamily="2" charset="-122"/>
                <a:cs typeface="宋体" panose="02010600030101010101" pitchFamily="2" charset="-122"/>
              </a:rPr>
              <a:t>是国家行政</a:t>
            </a:r>
            <a:r>
              <a:rPr lang="zh-CN" altLang="en-US" sz="2400" dirty="0" smtClean="0">
                <a:solidFill>
                  <a:srgbClr val="000000"/>
                </a:solidFill>
                <a:latin typeface="宋体" pitchFamily="2" charset="-122"/>
                <a:ea typeface="宋体" pitchFamily="2" charset="-122"/>
                <a:cs typeface="宋体" panose="02010600030101010101" pitchFamily="2" charset="-122"/>
              </a:rPr>
              <a:t>机关，拥有行政权，要</a:t>
            </a:r>
            <a:r>
              <a:rPr lang="zh-CN" altLang="en-US" sz="2400" dirty="0">
                <a:solidFill>
                  <a:srgbClr val="000000"/>
                </a:solidFill>
                <a:latin typeface="宋体" pitchFamily="2" charset="-122"/>
                <a:ea typeface="宋体" pitchFamily="2" charset="-122"/>
                <a:cs typeface="宋体" panose="02010600030101010101" pitchFamily="2" charset="-122"/>
              </a:rPr>
              <a:t>牢记依法行政的主体只能是政府。人大、监察委员会、人民法院、人民检察院、中国共产党、民主党派、人民政协、村委会、居委会等都不是依法行政的主体。人大是国家权力</a:t>
            </a:r>
            <a:r>
              <a:rPr lang="zh-CN" altLang="en-US" sz="2400" dirty="0" smtClean="0">
                <a:solidFill>
                  <a:srgbClr val="000000"/>
                </a:solidFill>
                <a:latin typeface="宋体" pitchFamily="2" charset="-122"/>
                <a:ea typeface="宋体" pitchFamily="2" charset="-122"/>
                <a:cs typeface="宋体" panose="02010600030101010101" pitchFamily="2" charset="-122"/>
              </a:rPr>
              <a:t>机关，拥有立法权：监察委员</a:t>
            </a:r>
            <a:r>
              <a:rPr lang="zh-CN" altLang="en-US" sz="2400" dirty="0">
                <a:solidFill>
                  <a:srgbClr val="000000"/>
                </a:solidFill>
                <a:latin typeface="宋体" pitchFamily="2" charset="-122"/>
                <a:ea typeface="宋体" pitchFamily="2" charset="-122"/>
                <a:cs typeface="宋体" panose="02010600030101010101" pitchFamily="2" charset="-122"/>
              </a:rPr>
              <a:t>会拥有</a:t>
            </a:r>
            <a:r>
              <a:rPr lang="zh-CN" altLang="en-US" sz="2400" dirty="0" smtClean="0">
                <a:solidFill>
                  <a:srgbClr val="000000"/>
                </a:solidFill>
                <a:latin typeface="宋体" pitchFamily="2" charset="-122"/>
                <a:ea typeface="宋体" pitchFamily="2" charset="-122"/>
                <a:cs typeface="宋体" panose="02010600030101010101" pitchFamily="2" charset="-122"/>
              </a:rPr>
              <a:t>监察权：人民法院</a:t>
            </a:r>
            <a:r>
              <a:rPr lang="zh-CN" altLang="en-US" sz="2400" dirty="0">
                <a:solidFill>
                  <a:srgbClr val="000000"/>
                </a:solidFill>
                <a:latin typeface="宋体" pitchFamily="2" charset="-122"/>
                <a:ea typeface="宋体" pitchFamily="2" charset="-122"/>
                <a:cs typeface="宋体" panose="02010600030101010101" pitchFamily="2" charset="-122"/>
              </a:rPr>
              <a:t>是国家审判</a:t>
            </a:r>
            <a:r>
              <a:rPr lang="zh-CN" altLang="en-US" sz="2400" dirty="0" smtClean="0">
                <a:solidFill>
                  <a:srgbClr val="000000"/>
                </a:solidFill>
                <a:latin typeface="宋体" pitchFamily="2" charset="-122"/>
                <a:ea typeface="宋体" pitchFamily="2" charset="-122"/>
                <a:cs typeface="宋体" panose="02010600030101010101" pitchFamily="2" charset="-122"/>
              </a:rPr>
              <a:t>机关，拥有审判权：人民检察院</a:t>
            </a:r>
            <a:r>
              <a:rPr lang="zh-CN" altLang="en-US" sz="2400" dirty="0">
                <a:solidFill>
                  <a:srgbClr val="000000"/>
                </a:solidFill>
                <a:latin typeface="宋体" pitchFamily="2" charset="-122"/>
                <a:ea typeface="宋体" pitchFamily="2" charset="-122"/>
                <a:cs typeface="宋体" panose="02010600030101010101" pitchFamily="2" charset="-122"/>
              </a:rPr>
              <a:t>是国家检察</a:t>
            </a:r>
            <a:r>
              <a:rPr lang="zh-CN" altLang="en-US" sz="2400" dirty="0" smtClean="0">
                <a:solidFill>
                  <a:srgbClr val="000000"/>
                </a:solidFill>
                <a:latin typeface="宋体" pitchFamily="2" charset="-122"/>
                <a:ea typeface="宋体" pitchFamily="2" charset="-122"/>
                <a:cs typeface="宋体" panose="02010600030101010101" pitchFamily="2" charset="-122"/>
              </a:rPr>
              <a:t>机关，拥有</a:t>
            </a:r>
            <a:r>
              <a:rPr lang="zh-CN" altLang="en-US" sz="2400" dirty="0">
                <a:solidFill>
                  <a:srgbClr val="000000"/>
                </a:solidFill>
                <a:latin typeface="宋体" pitchFamily="2" charset="-122"/>
                <a:ea typeface="宋体" pitchFamily="2" charset="-122"/>
                <a:cs typeface="宋体" panose="02010600030101010101" pitchFamily="2" charset="-122"/>
              </a:rPr>
              <a:t>检察</a:t>
            </a:r>
            <a:r>
              <a:rPr lang="zh-CN" altLang="en-US" sz="2400" dirty="0" smtClean="0">
                <a:solidFill>
                  <a:srgbClr val="000000"/>
                </a:solidFill>
                <a:latin typeface="宋体" pitchFamily="2" charset="-122"/>
                <a:ea typeface="宋体" pitchFamily="2" charset="-122"/>
                <a:cs typeface="宋体" panose="02010600030101010101" pitchFamily="2" charset="-122"/>
              </a:rPr>
              <a:t>权：中国共产党</a:t>
            </a:r>
            <a:r>
              <a:rPr lang="zh-CN" altLang="en-US" sz="2400" dirty="0">
                <a:solidFill>
                  <a:srgbClr val="000000"/>
                </a:solidFill>
                <a:latin typeface="宋体" pitchFamily="2" charset="-122"/>
                <a:ea typeface="宋体" pitchFamily="2" charset="-122"/>
                <a:cs typeface="宋体" panose="02010600030101010101" pitchFamily="2" charset="-122"/>
              </a:rPr>
              <a:t>是我国的</a:t>
            </a:r>
            <a:r>
              <a:rPr lang="zh-CN" altLang="en-US" sz="2400" dirty="0" smtClean="0">
                <a:solidFill>
                  <a:srgbClr val="000000"/>
                </a:solidFill>
                <a:latin typeface="宋体" pitchFamily="2" charset="-122"/>
                <a:ea typeface="宋体" pitchFamily="2" charset="-122"/>
                <a:cs typeface="宋体" panose="02010600030101010101" pitchFamily="2" charset="-122"/>
              </a:rPr>
              <a:t>执政党，是</a:t>
            </a:r>
            <a:r>
              <a:rPr lang="zh-CN" altLang="en-US" sz="2400" dirty="0">
                <a:solidFill>
                  <a:srgbClr val="000000"/>
                </a:solidFill>
                <a:latin typeface="宋体" pitchFamily="2" charset="-122"/>
                <a:ea typeface="宋体" pitchFamily="2" charset="-122"/>
                <a:cs typeface="宋体" panose="02010600030101010101" pitchFamily="2" charset="-122"/>
              </a:rPr>
              <a:t>依法</a:t>
            </a:r>
            <a:r>
              <a:rPr lang="zh-CN" altLang="en-US" sz="2400" dirty="0" smtClean="0">
                <a:solidFill>
                  <a:srgbClr val="000000"/>
                </a:solidFill>
                <a:latin typeface="宋体" pitchFamily="2" charset="-122"/>
                <a:ea typeface="宋体" pitchFamily="2" charset="-122"/>
                <a:cs typeface="宋体" panose="02010600030101010101" pitchFamily="2" charset="-122"/>
              </a:rPr>
              <a:t>执政：各民主党派</a:t>
            </a:r>
            <a:r>
              <a:rPr lang="zh-CN" altLang="en-US" sz="2400" dirty="0">
                <a:solidFill>
                  <a:srgbClr val="000000"/>
                </a:solidFill>
                <a:latin typeface="宋体" pitchFamily="2" charset="-122"/>
                <a:ea typeface="宋体" pitchFamily="2" charset="-122"/>
                <a:cs typeface="宋体" panose="02010600030101010101" pitchFamily="2" charset="-122"/>
              </a:rPr>
              <a:t>是</a:t>
            </a:r>
            <a:r>
              <a:rPr lang="zh-CN" altLang="en-US" sz="2400" dirty="0" smtClean="0">
                <a:solidFill>
                  <a:srgbClr val="000000"/>
                </a:solidFill>
                <a:latin typeface="宋体" pitchFamily="2" charset="-122"/>
                <a:ea typeface="宋体" pitchFamily="2" charset="-122"/>
                <a:cs typeface="宋体" panose="02010600030101010101" pitchFamily="2" charset="-122"/>
              </a:rPr>
              <a:t>参政党：人民政协</a:t>
            </a:r>
            <a:r>
              <a:rPr lang="zh-CN" altLang="en-US" sz="2400" dirty="0">
                <a:solidFill>
                  <a:srgbClr val="000000"/>
                </a:solidFill>
                <a:latin typeface="宋体" pitchFamily="2" charset="-122"/>
                <a:ea typeface="宋体" pitchFamily="2" charset="-122"/>
                <a:cs typeface="宋体" panose="02010600030101010101" pitchFamily="2" charset="-122"/>
              </a:rPr>
              <a:t>是中国人民爱国统一战线的</a:t>
            </a:r>
            <a:r>
              <a:rPr lang="zh-CN" altLang="en-US" sz="2400" dirty="0" smtClean="0">
                <a:solidFill>
                  <a:srgbClr val="000000"/>
                </a:solidFill>
                <a:latin typeface="宋体" pitchFamily="2" charset="-122"/>
                <a:ea typeface="宋体" pitchFamily="2" charset="-122"/>
                <a:cs typeface="宋体" panose="02010600030101010101" pitchFamily="2" charset="-122"/>
              </a:rPr>
              <a:t>组织，是</a:t>
            </a:r>
            <a:r>
              <a:rPr lang="zh-CN" altLang="en-US" sz="2400" dirty="0">
                <a:solidFill>
                  <a:srgbClr val="000000"/>
                </a:solidFill>
                <a:latin typeface="宋体" pitchFamily="2" charset="-122"/>
                <a:ea typeface="宋体" pitchFamily="2" charset="-122"/>
                <a:cs typeface="宋体" panose="02010600030101010101" pitchFamily="2" charset="-122"/>
              </a:rPr>
              <a:t>中国共产党领导的多党合作和政治协商的重要</a:t>
            </a:r>
            <a:r>
              <a:rPr lang="zh-CN" altLang="en-US" sz="2400" dirty="0" smtClean="0">
                <a:solidFill>
                  <a:srgbClr val="000000"/>
                </a:solidFill>
                <a:latin typeface="宋体" pitchFamily="2" charset="-122"/>
                <a:ea typeface="宋体" pitchFamily="2" charset="-122"/>
                <a:cs typeface="宋体" panose="02010600030101010101" pitchFamily="2" charset="-122"/>
              </a:rPr>
              <a:t>机构：村委会</a:t>
            </a:r>
            <a:r>
              <a:rPr lang="zh-CN" altLang="en-US" sz="2400" dirty="0">
                <a:solidFill>
                  <a:srgbClr val="000000"/>
                </a:solidFill>
                <a:latin typeface="宋体" pitchFamily="2" charset="-122"/>
                <a:ea typeface="宋体" pitchFamily="2" charset="-122"/>
                <a:cs typeface="宋体" panose="02010600030101010101" pitchFamily="2" charset="-122"/>
              </a:rPr>
              <a:t>和居委会是基层群众自治组织。</a:t>
            </a:r>
            <a:endParaRPr lang="en-US" altLang="zh-CN" sz="2400" dirty="0" smtClean="0">
              <a:solidFill>
                <a:srgbClr val="000000"/>
              </a:solidFill>
              <a:latin typeface="宋体" pitchFamily="2" charset="-122"/>
              <a:ea typeface="宋体" pitchFamily="2" charset="-122"/>
              <a:cs typeface="宋体" panose="02010600030101010101" pitchFamily="2" charset="-122"/>
            </a:endParaRPr>
          </a:p>
        </p:txBody>
      </p:sp>
    </p:spTree>
    <p:extLst>
      <p:ext uri="{BB962C8B-B14F-4D97-AF65-F5344CB8AC3E}">
        <p14:creationId xmlns:p14="http://schemas.microsoft.com/office/powerpoint/2010/main" xmlns="" val="308375531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011" y="1165199"/>
            <a:ext cx="9594101" cy="642868"/>
          </a:xfrm>
          <a:prstGeom prst="rect">
            <a:avLst/>
          </a:prstGeom>
          <a:noFill/>
          <a:ln>
            <a:noFill/>
          </a:ln>
        </p:spPr>
        <p:txBody>
          <a:bodyPr wrap="square" rtlCol="0">
            <a:spAutoFit/>
          </a:bodyPr>
          <a:lstStyle/>
          <a:p>
            <a:pPr>
              <a:lnSpc>
                <a:spcPct val="180000"/>
              </a:lnSpc>
            </a:pPr>
            <a:r>
              <a:rPr lang="en-US" altLang="zh-CN" sz="2400" dirty="0">
                <a:latin typeface="黑体" pitchFamily="49" charset="-122"/>
                <a:ea typeface="黑体" pitchFamily="49" charset="-122"/>
                <a:cs typeface="宋体" panose="02010600030101010101" pitchFamily="2" charset="-122"/>
              </a:rPr>
              <a:t>3</a:t>
            </a:r>
            <a:r>
              <a:rPr lang="en-US" altLang="zh-CN" sz="2400" dirty="0" smtClean="0">
                <a:latin typeface="黑体" pitchFamily="49" charset="-122"/>
                <a:ea typeface="黑体" pitchFamily="49" charset="-122"/>
                <a:cs typeface="宋体" panose="02010600030101010101" pitchFamily="2" charset="-122"/>
              </a:rPr>
              <a:t>.</a:t>
            </a:r>
            <a:r>
              <a:rPr lang="zh-CN" altLang="en-US" sz="2400" dirty="0">
                <a:latin typeface="黑体" pitchFamily="49" charset="-122"/>
                <a:ea typeface="黑体" pitchFamily="49" charset="-122"/>
                <a:cs typeface="宋体" panose="02010600030101010101" pitchFamily="2" charset="-122"/>
              </a:rPr>
              <a:t>法治与德治的关系</a:t>
            </a:r>
            <a:r>
              <a:rPr lang="zh-CN" altLang="en-US" sz="2400" dirty="0" smtClean="0">
                <a:latin typeface="黑体" pitchFamily="49" charset="-122"/>
                <a:ea typeface="黑体" pitchFamily="49" charset="-122"/>
                <a:cs typeface="宋体" panose="02010600030101010101" pitchFamily="2" charset="-122"/>
              </a:rPr>
              <a: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p:cNvGraphicFramePr>
            <a:graphicFrameLocks noGrp="1"/>
          </p:cNvGraphicFramePr>
          <p:nvPr>
            <p:extLst>
              <p:ext uri="{D42A27DB-BD31-4B8C-83A1-F6EECF244321}">
                <p14:modId xmlns:p14="http://schemas.microsoft.com/office/powerpoint/2010/main" xmlns="" val="70364430"/>
              </p:ext>
            </p:extLst>
          </p:nvPr>
        </p:nvGraphicFramePr>
        <p:xfrm>
          <a:off x="1060091" y="1908428"/>
          <a:ext cx="9762966" cy="4514219"/>
        </p:xfrm>
        <a:graphic>
          <a:graphicData uri="http://schemas.openxmlformats.org/drawingml/2006/table">
            <a:tbl>
              <a:tblPr firstRow="1" firstCol="1" bandRow="1"/>
              <a:tblGrid>
                <a:gridCol w="1323738"/>
                <a:gridCol w="4139634"/>
                <a:gridCol w="4299594"/>
              </a:tblGrid>
              <a:tr h="499141">
                <a:tc>
                  <a:txBody>
                    <a:bodyPr/>
                    <a:lstStyle/>
                    <a:p>
                      <a:pPr algn="ctr">
                        <a:lnSpc>
                          <a:spcPct val="150000"/>
                        </a:lnSpc>
                        <a:spcAft>
                          <a:spcPts val="0"/>
                        </a:spcAft>
                      </a:pPr>
                      <a:r>
                        <a:rPr lang="en-US" sz="2400" dirty="0">
                          <a:solidFill>
                            <a:srgbClr val="000000"/>
                          </a:solidFill>
                          <a:effectLst/>
                          <a:latin typeface="黑体" pitchFamily="49" charset="-122"/>
                          <a:ea typeface="黑体" pitchFamily="49" charset="-122"/>
                          <a:cs typeface="Times New Roman"/>
                        </a:rPr>
                        <a:t> </a:t>
                      </a:r>
                      <a:endParaRPr lang="zh-CN" sz="24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法治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德治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19659">
                <a:tc>
                  <a:txBody>
                    <a:bodyPr/>
                    <a:lstStyle/>
                    <a:p>
                      <a:pPr algn="ctr">
                        <a:lnSpc>
                          <a:spcPct val="150000"/>
                        </a:lnSpc>
                        <a:spcAft>
                          <a:spcPts val="0"/>
                        </a:spcAft>
                      </a:pPr>
                      <a:r>
                        <a:rPr lang="zh-CN" sz="2400" dirty="0">
                          <a:solidFill>
                            <a:srgbClr val="FF00FF"/>
                          </a:solidFill>
                          <a:effectLst/>
                          <a:latin typeface="黑体" pitchFamily="49" charset="-122"/>
                          <a:ea typeface="黑体" pitchFamily="49" charset="-122"/>
                          <a:cs typeface="Times New Roman"/>
                        </a:rPr>
                        <a:t>区别</a:t>
                      </a:r>
                      <a:endParaRPr lang="zh-CN" sz="24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法治强调</a:t>
                      </a:r>
                      <a:r>
                        <a:rPr lang="zh-CN" sz="2400" dirty="0" smtClean="0">
                          <a:solidFill>
                            <a:srgbClr val="000000"/>
                          </a:solidFill>
                          <a:effectLst/>
                          <a:latin typeface="宋体" pitchFamily="2" charset="-122"/>
                          <a:ea typeface="宋体" pitchFamily="2" charset="-122"/>
                          <a:cs typeface="Times New Roman"/>
                        </a:rPr>
                        <a:t>守法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指依靠法律治理国家、管理国家和社会</a:t>
                      </a:r>
                      <a:r>
                        <a:rPr lang="zh-CN" sz="2400" dirty="0" smtClean="0">
                          <a:solidFill>
                            <a:srgbClr val="000000"/>
                          </a:solidFill>
                          <a:effectLst/>
                          <a:latin typeface="宋体" pitchFamily="2" charset="-122"/>
                          <a:ea typeface="宋体" pitchFamily="2" charset="-122"/>
                          <a:cs typeface="Times New Roman"/>
                        </a:rPr>
                        <a:t>事务</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法治</a:t>
                      </a:r>
                      <a:r>
                        <a:rPr lang="zh-CN" sz="2400" dirty="0">
                          <a:solidFill>
                            <a:srgbClr val="000000"/>
                          </a:solidFill>
                          <a:effectLst/>
                          <a:latin typeface="宋体" pitchFamily="2" charset="-122"/>
                          <a:ea typeface="宋体" pitchFamily="2" charset="-122"/>
                          <a:cs typeface="Times New Roman"/>
                        </a:rPr>
                        <a:t>侧重于先</a:t>
                      </a:r>
                      <a:r>
                        <a:rPr lang="zh-CN" sz="2400" dirty="0" smtClean="0">
                          <a:solidFill>
                            <a:srgbClr val="000000"/>
                          </a:solidFill>
                          <a:effectLst/>
                          <a:latin typeface="宋体" pitchFamily="2" charset="-122"/>
                          <a:ea typeface="宋体" pitchFamily="2" charset="-122"/>
                          <a:cs typeface="Times New Roman"/>
                        </a:rPr>
                        <a:t>“治法”</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法治</a:t>
                      </a:r>
                      <a:r>
                        <a:rPr lang="zh-CN" sz="2400" dirty="0">
                          <a:solidFill>
                            <a:srgbClr val="000000"/>
                          </a:solidFill>
                          <a:effectLst/>
                          <a:latin typeface="宋体" pitchFamily="2" charset="-122"/>
                          <a:ea typeface="宋体" pitchFamily="2" charset="-122"/>
                          <a:cs typeface="Times New Roman"/>
                        </a:rPr>
                        <a:t>是法律之</a:t>
                      </a:r>
                      <a:r>
                        <a:rPr lang="zh-CN" sz="2400" dirty="0" smtClean="0">
                          <a:solidFill>
                            <a:srgbClr val="000000"/>
                          </a:solidFill>
                          <a:effectLst/>
                          <a:latin typeface="宋体" pitchFamily="2" charset="-122"/>
                          <a:ea typeface="宋体" pitchFamily="2" charset="-122"/>
                          <a:cs typeface="Times New Roman"/>
                        </a:rPr>
                        <a:t>治</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等等</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德治强调遵守道德</a:t>
                      </a:r>
                      <a:r>
                        <a:rPr lang="zh-CN" sz="2400" dirty="0" smtClean="0">
                          <a:solidFill>
                            <a:srgbClr val="000000"/>
                          </a:solidFill>
                          <a:effectLst/>
                          <a:latin typeface="宋体" pitchFamily="2" charset="-122"/>
                          <a:ea typeface="宋体" pitchFamily="2" charset="-122"/>
                          <a:cs typeface="Times New Roman"/>
                        </a:rPr>
                        <a:t>规范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把</a:t>
                      </a:r>
                      <a:r>
                        <a:rPr lang="zh-CN" sz="2400" dirty="0">
                          <a:solidFill>
                            <a:srgbClr val="000000"/>
                          </a:solidFill>
                          <a:effectLst/>
                          <a:latin typeface="宋体" pitchFamily="2" charset="-122"/>
                          <a:ea typeface="宋体" pitchFamily="2" charset="-122"/>
                          <a:cs typeface="Times New Roman"/>
                        </a:rPr>
                        <a:t>道德理念上升到治国方略的</a:t>
                      </a:r>
                      <a:r>
                        <a:rPr lang="zh-CN" sz="2400" dirty="0" smtClean="0">
                          <a:solidFill>
                            <a:srgbClr val="000000"/>
                          </a:solidFill>
                          <a:effectLst/>
                          <a:latin typeface="宋体" pitchFamily="2" charset="-122"/>
                          <a:ea typeface="宋体" pitchFamily="2" charset="-122"/>
                          <a:cs typeface="Times New Roman"/>
                        </a:rPr>
                        <a:t>高度</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德</a:t>
                      </a:r>
                      <a:r>
                        <a:rPr lang="zh-CN" sz="2400" dirty="0">
                          <a:solidFill>
                            <a:srgbClr val="000000"/>
                          </a:solidFill>
                          <a:effectLst/>
                          <a:latin typeface="宋体" pitchFamily="2" charset="-122"/>
                          <a:ea typeface="宋体" pitchFamily="2" charset="-122"/>
                          <a:cs typeface="Times New Roman"/>
                        </a:rPr>
                        <a:t>治侧重于先</a:t>
                      </a:r>
                      <a:r>
                        <a:rPr lang="zh-CN" sz="2400" dirty="0" smtClean="0">
                          <a:solidFill>
                            <a:srgbClr val="000000"/>
                          </a:solidFill>
                          <a:effectLst/>
                          <a:latin typeface="宋体" pitchFamily="2" charset="-122"/>
                          <a:ea typeface="宋体" pitchFamily="2" charset="-122"/>
                          <a:cs typeface="Times New Roman"/>
                        </a:rPr>
                        <a:t>“治人”</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德</a:t>
                      </a:r>
                      <a:r>
                        <a:rPr lang="zh-CN" sz="2400" dirty="0">
                          <a:solidFill>
                            <a:srgbClr val="000000"/>
                          </a:solidFill>
                          <a:effectLst/>
                          <a:latin typeface="宋体" pitchFamily="2" charset="-122"/>
                          <a:ea typeface="宋体" pitchFamily="2" charset="-122"/>
                          <a:cs typeface="Times New Roman"/>
                        </a:rPr>
                        <a:t>治则是自律之</a:t>
                      </a:r>
                      <a:r>
                        <a:rPr lang="zh-CN" sz="2400" dirty="0" smtClean="0">
                          <a:solidFill>
                            <a:srgbClr val="000000"/>
                          </a:solidFill>
                          <a:effectLst/>
                          <a:latin typeface="宋体" pitchFamily="2" charset="-122"/>
                          <a:ea typeface="宋体" pitchFamily="2" charset="-122"/>
                          <a:cs typeface="Times New Roman"/>
                        </a:rPr>
                        <a:t>治</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等等</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28446">
                <a:tc>
                  <a:txBody>
                    <a:bodyPr/>
                    <a:lstStyle/>
                    <a:p>
                      <a:pPr algn="ctr">
                        <a:lnSpc>
                          <a:spcPct val="150000"/>
                        </a:lnSpc>
                        <a:spcAft>
                          <a:spcPts val="0"/>
                        </a:spcAft>
                      </a:pPr>
                      <a:r>
                        <a:rPr lang="zh-CN" sz="2400" dirty="0">
                          <a:solidFill>
                            <a:srgbClr val="FF00FF"/>
                          </a:solidFill>
                          <a:effectLst/>
                          <a:latin typeface="黑体" pitchFamily="49" charset="-122"/>
                          <a:ea typeface="黑体" pitchFamily="49" charset="-122"/>
                          <a:cs typeface="Times New Roman"/>
                        </a:rPr>
                        <a:t>联系</a:t>
                      </a:r>
                      <a:endParaRPr lang="zh-CN" sz="24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二者相互配合和</a:t>
                      </a:r>
                      <a:r>
                        <a:rPr lang="zh-CN" sz="2400" dirty="0" smtClean="0">
                          <a:solidFill>
                            <a:srgbClr val="000000"/>
                          </a:solidFill>
                          <a:effectLst/>
                          <a:latin typeface="宋体" pitchFamily="2" charset="-122"/>
                          <a:ea typeface="宋体" pitchFamily="2" charset="-122"/>
                          <a:cs typeface="Times New Roman"/>
                        </a:rPr>
                        <a:t>支持</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二者</a:t>
                      </a:r>
                      <a:r>
                        <a:rPr lang="zh-CN" sz="2400" dirty="0">
                          <a:solidFill>
                            <a:srgbClr val="000000"/>
                          </a:solidFill>
                          <a:effectLst/>
                          <a:latin typeface="宋体" pitchFamily="2" charset="-122"/>
                          <a:ea typeface="宋体" pitchFamily="2" charset="-122"/>
                          <a:cs typeface="Times New Roman"/>
                        </a:rPr>
                        <a:t>都以维护一定的社会秩序、促进社会发展为</a:t>
                      </a:r>
                      <a:r>
                        <a:rPr lang="zh-CN" sz="2400" dirty="0" smtClean="0">
                          <a:solidFill>
                            <a:srgbClr val="000000"/>
                          </a:solidFill>
                          <a:effectLst/>
                          <a:latin typeface="宋体" pitchFamily="2" charset="-122"/>
                          <a:ea typeface="宋体" pitchFamily="2" charset="-122"/>
                          <a:cs typeface="Times New Roman"/>
                        </a:rPr>
                        <a:t>使命</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二者</a:t>
                      </a:r>
                      <a:r>
                        <a:rPr lang="zh-CN" sz="2400" dirty="0">
                          <a:solidFill>
                            <a:srgbClr val="000000"/>
                          </a:solidFill>
                          <a:effectLst/>
                          <a:latin typeface="宋体" pitchFamily="2" charset="-122"/>
                          <a:ea typeface="宋体" pitchFamily="2" charset="-122"/>
                          <a:cs typeface="Times New Roman"/>
                        </a:rPr>
                        <a:t>都是实现国家稳定和长治久安的需要和</a:t>
                      </a:r>
                      <a:r>
                        <a:rPr lang="zh-CN" sz="2400" dirty="0" smtClean="0">
                          <a:solidFill>
                            <a:srgbClr val="000000"/>
                          </a:solidFill>
                          <a:effectLst/>
                          <a:latin typeface="宋体" pitchFamily="2" charset="-122"/>
                          <a:ea typeface="宋体" pitchFamily="2" charset="-122"/>
                          <a:cs typeface="Times New Roman"/>
                        </a:rPr>
                        <a:t>保障</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等等</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bl>
          </a:graphicData>
        </a:graphic>
      </p:graphicFrame>
    </p:spTree>
    <p:extLst>
      <p:ext uri="{BB962C8B-B14F-4D97-AF65-F5344CB8AC3E}">
        <p14:creationId xmlns:p14="http://schemas.microsoft.com/office/powerpoint/2010/main" xmlns="" val="21735740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28440" y="1951400"/>
            <a:ext cx="7761248" cy="3785652"/>
          </a:xfrm>
          <a:prstGeom prst="rect">
            <a:avLst/>
          </a:prstGeom>
        </p:spPr>
        <p:txBody>
          <a:bodyPr wrap="square">
            <a:spAutoFit/>
          </a:bodyPr>
          <a:lstStyle/>
          <a:p>
            <a:pPr>
              <a:lnSpc>
                <a:spcPct val="200000"/>
              </a:lnSpc>
            </a:pPr>
            <a:r>
              <a:rPr lang="en-US" altLang="zh-CN" sz="2400" dirty="0" smtClean="0">
                <a:latin typeface="宋体" pitchFamily="2" charset="-122"/>
                <a:ea typeface="宋体" pitchFamily="2" charset="-122"/>
              </a:rPr>
              <a:t>2</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复习这一讲时的基本策略是将复习内容与具体的法治现象、事件、案例结合</a:t>
            </a:r>
            <a:r>
              <a:rPr lang="zh-CN" altLang="en-US" sz="2400" dirty="0" smtClean="0">
                <a:latin typeface="宋体" pitchFamily="2" charset="-122"/>
                <a:ea typeface="宋体" pitchFamily="2" charset="-122"/>
              </a:rPr>
              <a:t>起来，使</a:t>
            </a:r>
            <a:r>
              <a:rPr lang="zh-CN" altLang="en-US" sz="2400" dirty="0">
                <a:latin typeface="宋体" pitchFamily="2" charset="-122"/>
                <a:ea typeface="宋体" pitchFamily="2" charset="-122"/>
              </a:rPr>
              <a:t>复习内容在生活中呈现。</a:t>
            </a:r>
          </a:p>
          <a:p>
            <a:pPr>
              <a:lnSpc>
                <a:spcPct val="20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对应的</a:t>
            </a:r>
            <a:r>
              <a:rPr lang="zh-CN" altLang="en-US" sz="2400" dirty="0" smtClean="0">
                <a:latin typeface="宋体" pitchFamily="2" charset="-122"/>
                <a:ea typeface="宋体" pitchFamily="2" charset="-122"/>
              </a:rPr>
              <a:t>热点：近年来，尤其</a:t>
            </a:r>
            <a:r>
              <a:rPr lang="zh-CN" altLang="en-US" sz="2400" dirty="0">
                <a:latin typeface="宋体" pitchFamily="2" charset="-122"/>
                <a:ea typeface="宋体" pitchFamily="2" charset="-122"/>
              </a:rPr>
              <a:t>是</a:t>
            </a:r>
            <a:r>
              <a:rPr lang="zh-CN" altLang="en-US" sz="2400" dirty="0" smtClean="0">
                <a:latin typeface="宋体" pitchFamily="2" charset="-122"/>
                <a:ea typeface="宋体" pitchFamily="2" charset="-122"/>
              </a:rPr>
              <a:t>一年来，我国</a:t>
            </a:r>
            <a:r>
              <a:rPr lang="zh-CN" altLang="en-US" sz="2400" dirty="0">
                <a:latin typeface="宋体" pitchFamily="2" charset="-122"/>
                <a:ea typeface="宋体" pitchFamily="2" charset="-122"/>
              </a:rPr>
              <a:t>在立法领域的新进展及能够代表我国法治进程的典型案例或法治</a:t>
            </a:r>
            <a:r>
              <a:rPr lang="zh-CN" altLang="en-US" sz="2400" dirty="0" smtClean="0">
                <a:latin typeface="宋体" pitchFamily="2" charset="-122"/>
                <a:ea typeface="宋体" pitchFamily="2" charset="-122"/>
              </a:rPr>
              <a:t>事件。</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xmlns="" val="40820505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502550" y="2877644"/>
            <a:ext cx="686576" cy="1932806"/>
            <a:chOff x="12823" y="1321"/>
            <a:chExt cx="552" cy="1582"/>
          </a:xfrm>
        </p:grpSpPr>
        <p:sp>
          <p:nvSpPr>
            <p:cNvPr id="10" name="椭圆 9"/>
            <p:cNvSpPr/>
            <p:nvPr/>
          </p:nvSpPr>
          <p:spPr>
            <a:xfrm>
              <a:off x="12824" y="1321"/>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p:cNvSpPr/>
            <p:nvPr/>
          </p:nvSpPr>
          <p:spPr>
            <a:xfrm>
              <a:off x="12823" y="2352"/>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751261" y="2141237"/>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044704" y="2976661"/>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p:cNvSpPr/>
          <p:nvPr/>
        </p:nvSpPr>
        <p:spPr>
          <a:xfrm>
            <a:off x="4111350" y="160315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3894418" y="1006822"/>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1" name="组合 10"/>
          <p:cNvGrpSpPr/>
          <p:nvPr/>
        </p:nvGrpSpPr>
        <p:grpSpPr>
          <a:xfrm>
            <a:off x="4574185" y="2931938"/>
            <a:ext cx="6978752" cy="1786490"/>
            <a:chOff x="7831" y="4648"/>
            <a:chExt cx="10056" cy="2541"/>
          </a:xfrm>
        </p:grpSpPr>
        <p:sp>
          <p:nvSpPr>
            <p:cNvPr id="18" name="文本框 2">
              <a:hlinkClick r:id="rId2" action="ppaction://hlinksldjump"/>
            </p:cNvPr>
            <p:cNvSpPr txBox="1"/>
            <p:nvPr/>
          </p:nvSpPr>
          <p:spPr>
            <a:xfrm>
              <a:off x="7854" y="4648"/>
              <a:ext cx="10033" cy="919"/>
            </a:xfrm>
            <a:prstGeom prst="rect">
              <a:avLst/>
            </a:prstGeom>
            <a:noFill/>
            <a:ln w="9525">
              <a:noFill/>
            </a:ln>
          </p:spPr>
          <p:txBody>
            <a:bodyPr wrap="square" anchor="t">
              <a:spAutoFit/>
            </a:bodyPr>
            <a:lstStyle/>
            <a:p>
              <a:r>
                <a:rPr lang="zh-CN" altLang="en-US" sz="3600" b="1" dirty="0">
                  <a:latin typeface="黑体" panose="02010609060101010101" pitchFamily="49" charset="-122"/>
                  <a:ea typeface="黑体" panose="02010609060101010101" pitchFamily="49" charset="-122"/>
                  <a:sym typeface="宋体" panose="02010600030101010101" pitchFamily="2" charset="-122"/>
                </a:rPr>
                <a:t>命题点 </a:t>
              </a:r>
              <a:r>
                <a:rPr lang="zh-CN" altLang="en-US" sz="36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36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zh-CN" altLang="en-US" sz="3600" b="1" dirty="0" smtClean="0">
                  <a:latin typeface="黑体" panose="02010609060101010101" pitchFamily="49" charset="-122"/>
                  <a:ea typeface="黑体" panose="02010609060101010101" pitchFamily="49" charset="-122"/>
                  <a:sym typeface="宋体" panose="02010600030101010101" pitchFamily="2" charset="-122"/>
                </a:rPr>
                <a:t>   法治道路</a:t>
              </a:r>
              <a:endParaRPr lang="zh-CN" altLang="zh-CN" sz="3600" dirty="0">
                <a:latin typeface="黑体" panose="02010609060101010101" pitchFamily="49" charset="-122"/>
                <a:ea typeface="黑体" panose="02010609060101010101" pitchFamily="49" charset="-122"/>
              </a:endParaRPr>
            </a:p>
          </p:txBody>
        </p:sp>
        <p:sp>
          <p:nvSpPr>
            <p:cNvPr id="7" name="文本框 2">
              <a:hlinkClick r:id="rId3" action="ppaction://hlinksldjump"/>
            </p:cNvPr>
            <p:cNvSpPr txBox="1"/>
            <p:nvPr/>
          </p:nvSpPr>
          <p:spPr>
            <a:xfrm>
              <a:off x="7831" y="6270"/>
              <a:ext cx="9541" cy="919"/>
            </a:xfrm>
            <a:prstGeom prst="rect">
              <a:avLst/>
            </a:prstGeom>
            <a:noFill/>
            <a:ln w="9525">
              <a:noFill/>
            </a:ln>
          </p:spPr>
          <p:txBody>
            <a:bodyPr wrap="square" anchor="t">
              <a:spAutoFit/>
            </a:bodyPr>
            <a:lstStyle/>
            <a:p>
              <a:r>
                <a:rPr lang="zh-CN" altLang="en-US" sz="3600" b="1" dirty="0">
                  <a:latin typeface="黑体" panose="02010609060101010101" pitchFamily="49" charset="-122"/>
                  <a:ea typeface="黑体" panose="02010609060101010101" pitchFamily="49" charset="-122"/>
                  <a:sym typeface="宋体" panose="02010600030101010101" pitchFamily="2" charset="-122"/>
                </a:rPr>
                <a:t>命题点 </a:t>
              </a:r>
              <a:r>
                <a:rPr lang="zh-CN" altLang="en-US" sz="36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en-US" altLang="zh-CN" sz="36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3600" b="1" dirty="0" smtClean="0">
                  <a:latin typeface="黑体" panose="02010609060101010101" pitchFamily="49" charset="-122"/>
                  <a:ea typeface="黑体" panose="02010609060101010101" pitchFamily="49" charset="-122"/>
                  <a:sym typeface="宋体" panose="02010600030101010101" pitchFamily="2" charset="-122"/>
                </a:rPr>
                <a:t>法治中国</a:t>
              </a:r>
              <a:endParaRPr lang="zh-CN" altLang="en-US" sz="3600" b="1" dirty="0">
                <a:latin typeface="黑体" panose="02010609060101010101" pitchFamily="49" charset="-122"/>
                <a:ea typeface="黑体" panose="02010609060101010101" pitchFamily="49" charset="-122"/>
                <a:sym typeface="宋体" panose="02010600030101010101" pitchFamily="2" charset="-122"/>
              </a:endParaRP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37640" y="2016739"/>
            <a:ext cx="6377305" cy="627895"/>
            <a:chOff x="1034884" y="629878"/>
            <a:chExt cx="5346004" cy="627895"/>
          </a:xfrm>
        </p:grpSpPr>
        <p:sp>
          <p:nvSpPr>
            <p:cNvPr id="7" name="圆角矩形 6"/>
            <p:cNvSpPr/>
            <p:nvPr>
              <p:custDataLst>
                <p:tags r:id="rId1"/>
              </p:custDataLst>
            </p:nvPr>
          </p:nvSpPr>
          <p:spPr>
            <a:xfrm flipH="1">
              <a:off x="2547181" y="664168"/>
              <a:ext cx="383370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法治道路</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684875" y="2827536"/>
            <a:ext cx="9919936"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1</a:t>
            </a:r>
            <a:r>
              <a:rPr lang="en-US" altLang="zh-CN" sz="2400" b="1" dirty="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(2016</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4</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全国人大常委会审议通过的刑法修正案</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九</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明确</a:t>
            </a:r>
            <a:r>
              <a:rPr lang="zh-CN" altLang="en-US" sz="2400" b="1" dirty="0" smtClean="0">
                <a:latin typeface="宋体" panose="02010600030101010101" pitchFamily="2" charset="-122"/>
                <a:ea typeface="宋体" panose="02010600030101010101" pitchFamily="2" charset="-122"/>
              </a:rPr>
              <a:t>规定，考试</a:t>
            </a:r>
            <a:r>
              <a:rPr lang="zh-CN" altLang="en-US" sz="2400" b="1" dirty="0">
                <a:latin typeface="宋体" panose="02010600030101010101" pitchFamily="2" charset="-122"/>
                <a:ea typeface="宋体" panose="02010600030101010101" pitchFamily="2" charset="-122"/>
              </a:rPr>
              <a:t>作弊行为将被追究</a:t>
            </a:r>
            <a:r>
              <a:rPr lang="zh-CN" altLang="en-US" sz="2400" b="1" dirty="0" smtClean="0">
                <a:latin typeface="宋体" panose="02010600030101010101" pitchFamily="2" charset="-122"/>
                <a:ea typeface="宋体" panose="02010600030101010101" pitchFamily="2" charset="-122"/>
              </a:rPr>
              <a:t>刑事责任，最高</a:t>
            </a:r>
            <a:r>
              <a:rPr lang="zh-CN" altLang="en-US" sz="2400" b="1" dirty="0">
                <a:latin typeface="宋体" panose="02010600030101010101" pitchFamily="2" charset="-122"/>
                <a:ea typeface="宋体" panose="02010600030101010101" pitchFamily="2" charset="-122"/>
              </a:rPr>
              <a:t>可判七年有期徒刑。考试作弊从违规违纪上升到违法层面</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a:t>
            </a:r>
          </a:p>
          <a:p>
            <a:pPr>
              <a:lnSpc>
                <a:spcPct val="150000"/>
              </a:lnSpc>
            </a:pPr>
            <a:r>
              <a:rPr lang="zh-CN" altLang="en-US" sz="2400" b="1" dirty="0">
                <a:latin typeface="宋体" panose="02010600030101010101" pitchFamily="2" charset="-122"/>
                <a:ea typeface="宋体" panose="02010600030101010101" pitchFamily="2" charset="-122"/>
              </a:rPr>
              <a:t>①使公民的受教育权有了法律保障　②体现了法治建设的要求　③能更有力地保障和促进社会公正　④能更好地促进社会诚信建设</a:t>
            </a:r>
          </a:p>
          <a:p>
            <a:pPr>
              <a:lnSpc>
                <a:spcPct val="150000"/>
              </a:lnSpc>
            </a:pPr>
            <a:r>
              <a:rPr lang="en-US" altLang="zh-CN" sz="2400" b="1" dirty="0">
                <a:latin typeface="宋体" panose="02010600030101010101" pitchFamily="2" charset="-122"/>
                <a:ea typeface="宋体" panose="02010600030101010101" pitchFamily="2" charset="-122"/>
              </a:rPr>
              <a:t>A.①③</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B</a:t>
            </a:r>
            <a:r>
              <a:rPr lang="en-US" altLang="zh-CN" sz="2400" b="1" dirty="0">
                <a:latin typeface="宋体" panose="02010600030101010101" pitchFamily="2" charset="-122"/>
                <a:ea typeface="宋体" panose="02010600030101010101" pitchFamily="2" charset="-122"/>
              </a:rPr>
              <a:t>.②④</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C</a:t>
            </a:r>
            <a:r>
              <a:rPr lang="en-US" altLang="zh-CN" sz="2400" b="1" dirty="0">
                <a:latin typeface="宋体" panose="02010600030101010101" pitchFamily="2" charset="-122"/>
                <a:ea typeface="宋体" panose="02010600030101010101" pitchFamily="2" charset="-122"/>
              </a:rPr>
              <a:t>.①②③</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D</a:t>
            </a:r>
            <a:r>
              <a:rPr lang="en-US" altLang="zh-CN" sz="2400" b="1" dirty="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②③④</a:t>
            </a: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5300823" y="4012476"/>
            <a:ext cx="688040" cy="523220"/>
          </a:xfrm>
          <a:prstGeom prst="rect">
            <a:avLst/>
          </a:prstGeom>
        </p:spPr>
        <p:txBody>
          <a:bodyPr wrap="square">
            <a:spAutoFit/>
          </a:bodyPr>
          <a:lstStyle/>
          <a:p>
            <a:r>
              <a:rPr lang="en-US" altLang="zh-CN" sz="2800" b="1" dirty="0" smtClean="0">
                <a:solidFill>
                  <a:srgbClr val="FF0000"/>
                </a:solidFill>
              </a:rPr>
              <a:t>D</a:t>
            </a:r>
            <a:endParaRPr lang="zh-CN" altLang="en-US" sz="2800" b="1" dirty="0">
              <a:solidFill>
                <a:srgbClr val="FF0000"/>
              </a:solidFill>
            </a:endParaRPr>
          </a:p>
        </p:txBody>
      </p:sp>
      <p:grpSp>
        <p:nvGrpSpPr>
          <p:cNvPr id="14" name="组合 13"/>
          <p:cNvGrpSpPr/>
          <p:nvPr/>
        </p:nvGrpSpPr>
        <p:grpSpPr>
          <a:xfrm>
            <a:off x="2348721" y="1198920"/>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a:t>
              </a:r>
              <a:r>
                <a:rPr kumimoji="1" lang="zh-CN" altLang="en-US" sz="3600" b="1" dirty="0" smtClean="0">
                  <a:latin typeface="黑体" panose="02010609060101010101" pitchFamily="49" charset="-122"/>
                  <a:ea typeface="黑体" panose="02010609060101010101" pitchFamily="49" charset="-122"/>
                </a:rPr>
                <a:t>链接  真题试做</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836341" y="1405170"/>
            <a:ext cx="10571357" cy="5078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2.[</a:t>
            </a:r>
            <a:r>
              <a:rPr lang="en-US" altLang="zh-CN" sz="2400" b="1" dirty="0">
                <a:latin typeface="宋体" panose="02010600030101010101" pitchFamily="2" charset="-122"/>
                <a:ea typeface="宋体" panose="02010600030101010101" pitchFamily="2" charset="-122"/>
              </a:rPr>
              <a:t>2018•</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28</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4</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5</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9</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阅读</a:t>
            </a:r>
            <a:r>
              <a:rPr lang="zh-CN" altLang="en-US" sz="2400" b="1" dirty="0" smtClean="0">
                <a:latin typeface="宋体" panose="02010600030101010101" pitchFamily="2" charset="-122"/>
                <a:ea typeface="宋体" panose="02010600030101010101" pitchFamily="2" charset="-122"/>
              </a:rPr>
              <a:t>材料，综合</a:t>
            </a:r>
            <a:r>
              <a:rPr lang="zh-CN" altLang="en-US" sz="2400" b="1" dirty="0">
                <a:latin typeface="宋体" panose="02010600030101010101" pitchFamily="2" charset="-122"/>
                <a:ea typeface="宋体" panose="02010600030101010101" pitchFamily="2" charset="-122"/>
              </a:rPr>
              <a:t>运用所学知识探究问题</a:t>
            </a:r>
            <a:r>
              <a:rPr lang="zh-CN" altLang="en-US" sz="2400" b="1" dirty="0" smtClean="0">
                <a:latin typeface="宋体" panose="02010600030101010101" pitchFamily="2" charset="-122"/>
                <a:ea typeface="宋体" panose="02010600030101010101" pitchFamily="2" charset="-122"/>
              </a:rPr>
              <a:t>。</a:t>
            </a:r>
            <a:endParaRPr lang="en-US" altLang="zh-CN" sz="2400" b="1" dirty="0" smtClean="0">
              <a:latin typeface="宋体" panose="02010600030101010101" pitchFamily="2" charset="-122"/>
              <a:ea typeface="宋体" panose="02010600030101010101" pitchFamily="2" charset="-122"/>
            </a:endParaRPr>
          </a:p>
          <a:p>
            <a:pPr>
              <a:lnSpc>
                <a:spcPct val="150000"/>
              </a:lnSpc>
            </a:pPr>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r>
              <a:rPr lang="zh-CN" altLang="en-US" sz="2400" b="1" dirty="0" smtClean="0">
                <a:latin typeface="楷体" pitchFamily="49" charset="-122"/>
                <a:ea typeface="楷体" pitchFamily="49" charset="-122"/>
              </a:rPr>
              <a:t>歌曲承载</a:t>
            </a:r>
            <a:r>
              <a:rPr lang="zh-CN" altLang="en-US" sz="2400" b="1" dirty="0">
                <a:latin typeface="楷体" pitchFamily="49" charset="-122"/>
                <a:ea typeface="楷体" pitchFamily="49" charset="-122"/>
              </a:rPr>
              <a:t>历史</a:t>
            </a:r>
            <a:r>
              <a:rPr lang="zh-CN" altLang="en-US" sz="2400" b="1" dirty="0" smtClean="0">
                <a:latin typeface="楷体" pitchFamily="49" charset="-122"/>
                <a:ea typeface="楷体" pitchFamily="49" charset="-122"/>
              </a:rPr>
              <a:t>记忆，是</a:t>
            </a:r>
            <a:r>
              <a:rPr lang="zh-CN" altLang="en-US" sz="2400" b="1" dirty="0">
                <a:latin typeface="楷体" pitchFamily="49" charset="-122"/>
                <a:ea typeface="楷体" pitchFamily="49" charset="-122"/>
              </a:rPr>
              <a:t>了解一个时代历史的</a:t>
            </a:r>
            <a:r>
              <a:rPr lang="zh-CN" altLang="en-US" sz="2400" b="1" dirty="0" smtClean="0">
                <a:latin typeface="楷体" pitchFamily="49" charset="-122"/>
                <a:ea typeface="楷体" pitchFamily="49" charset="-122"/>
              </a:rPr>
              <a:t>窗口：歌曲</a:t>
            </a:r>
            <a:r>
              <a:rPr lang="zh-CN" altLang="en-US" sz="2400" b="1" dirty="0">
                <a:latin typeface="楷体" pitchFamily="49" charset="-122"/>
                <a:ea typeface="楷体" pitchFamily="49" charset="-122"/>
              </a:rPr>
              <a:t>表达民族</a:t>
            </a:r>
            <a:r>
              <a:rPr lang="zh-CN" altLang="en-US" sz="2400" b="1" dirty="0" smtClean="0">
                <a:latin typeface="楷体" pitchFamily="49" charset="-122"/>
                <a:ea typeface="楷体" pitchFamily="49" charset="-122"/>
              </a:rPr>
              <a:t>情感，反映着一</a:t>
            </a:r>
            <a:r>
              <a:rPr lang="zh-CN" altLang="en-US" sz="2400" b="1" dirty="0">
                <a:latin typeface="楷体" pitchFamily="49" charset="-122"/>
                <a:ea typeface="楷体" pitchFamily="49" charset="-122"/>
              </a:rPr>
              <a:t>个民族的价值追求。对经典歌曲的理解和</a:t>
            </a:r>
            <a:r>
              <a:rPr lang="zh-CN" altLang="en-US" sz="2400" b="1" dirty="0" smtClean="0">
                <a:latin typeface="楷体" pitchFamily="49" charset="-122"/>
                <a:ea typeface="楷体" pitchFamily="49" charset="-122"/>
              </a:rPr>
              <a:t>态度，体现</a:t>
            </a:r>
            <a:r>
              <a:rPr lang="zh-CN" altLang="en-US" sz="2400" b="1" dirty="0">
                <a:latin typeface="楷体" pitchFamily="49" charset="-122"/>
                <a:ea typeface="楷体" pitchFamily="49" charset="-122"/>
              </a:rPr>
              <a:t>着一个人的精神境界</a:t>
            </a:r>
            <a:r>
              <a:rPr lang="zh-CN" altLang="en-US" sz="2400" b="1" dirty="0" smtClean="0">
                <a:latin typeface="楷体" pitchFamily="49" charset="-122"/>
                <a:ea typeface="楷体" pitchFamily="49" charset="-122"/>
              </a:rPr>
              <a:t>。</a:t>
            </a:r>
            <a:endParaRPr lang="en-US" altLang="zh-CN" sz="2400" b="1" dirty="0" smtClean="0">
              <a:latin typeface="楷体" pitchFamily="49" charset="-122"/>
              <a:ea typeface="楷体" pitchFamily="49" charset="-122"/>
            </a:endParaRPr>
          </a:p>
          <a:p>
            <a:pPr>
              <a:lnSpc>
                <a:spcPct val="150000"/>
              </a:lnSpc>
            </a:pPr>
            <a:r>
              <a:rPr lang="zh-CN" altLang="en-US" sz="2400" b="1" dirty="0">
                <a:latin typeface="宋体" panose="02010600030101010101" pitchFamily="2" charset="-122"/>
                <a:ea typeface="宋体" panose="02010600030101010101" pitchFamily="2" charset="-122"/>
              </a:rPr>
              <a:t>材料一</a:t>
            </a:r>
            <a:r>
              <a:rPr lang="zh-CN" altLang="en-US" sz="2400" b="1" dirty="0">
                <a:latin typeface="楷体" pitchFamily="49" charset="-122"/>
                <a:ea typeface="楷体" pitchFamily="49" charset="-122"/>
              </a:rPr>
              <a:t>　多年</a:t>
            </a:r>
            <a:r>
              <a:rPr lang="zh-CN" altLang="en-US" sz="2400" b="1" dirty="0" smtClean="0">
                <a:latin typeface="楷体" pitchFamily="49" charset="-122"/>
                <a:ea typeface="楷体" pitchFamily="49" charset="-122"/>
              </a:rPr>
              <a:t>来，国歌</a:t>
            </a:r>
            <a:r>
              <a:rPr lang="zh-CN" altLang="en-US" sz="2400" b="1" dirty="0">
                <a:latin typeface="楷体" pitchFamily="49" charset="-122"/>
                <a:ea typeface="楷体" pitchFamily="49" charset="-122"/>
              </a:rPr>
              <a:t>所承载的爱国情怀、忧患意识和奋勇前行的民族精神始终深入人心。但社会生活中时常出现这样的</a:t>
            </a:r>
            <a:r>
              <a:rPr lang="zh-CN" altLang="en-US" sz="2400" b="1" dirty="0" smtClean="0">
                <a:latin typeface="楷体" pitchFamily="49" charset="-122"/>
                <a:ea typeface="楷体" pitchFamily="49" charset="-122"/>
              </a:rPr>
              <a:t>现象：一些</a:t>
            </a:r>
            <a:r>
              <a:rPr lang="zh-CN" altLang="en-US" sz="2400" b="1" dirty="0">
                <a:latin typeface="楷体" pitchFamily="49" charset="-122"/>
                <a:ea typeface="楷体" pitchFamily="49" charset="-122"/>
              </a:rPr>
              <a:t>人在奏唱国歌时嬉笑</a:t>
            </a:r>
            <a:r>
              <a:rPr lang="zh-CN" altLang="en-US" sz="2400" b="1" dirty="0" smtClean="0">
                <a:latin typeface="楷体" pitchFamily="49" charset="-122"/>
                <a:ea typeface="楷体" pitchFamily="49" charset="-122"/>
              </a:rPr>
              <a:t>打闹；一些</a:t>
            </a:r>
            <a:r>
              <a:rPr lang="zh-CN" altLang="en-US" sz="2400" b="1" dirty="0">
                <a:latin typeface="楷体" pitchFamily="49" charset="-122"/>
                <a:ea typeface="楷体" pitchFamily="49" charset="-122"/>
              </a:rPr>
              <a:t>人把国歌设置为手机</a:t>
            </a:r>
            <a:r>
              <a:rPr lang="zh-CN" altLang="en-US" sz="2400" b="1" dirty="0" smtClean="0">
                <a:latin typeface="楷体" pitchFamily="49" charset="-122"/>
                <a:ea typeface="楷体" pitchFamily="49" charset="-122"/>
              </a:rPr>
              <a:t>铃声；一些</a:t>
            </a:r>
            <a:r>
              <a:rPr lang="zh-CN" altLang="en-US" sz="2400" b="1" dirty="0">
                <a:latin typeface="楷体" pitchFamily="49" charset="-122"/>
                <a:ea typeface="楷体" pitchFamily="49" charset="-122"/>
              </a:rPr>
              <a:t>人把国歌当成促销活动的热闹曲。</a:t>
            </a:r>
            <a:r>
              <a:rPr lang="en-US" altLang="zh-CN" sz="2400" b="1" dirty="0">
                <a:latin typeface="楷体" pitchFamily="49" charset="-122"/>
                <a:ea typeface="楷体" pitchFamily="49" charset="-122"/>
              </a:rPr>
              <a:t>2017</a:t>
            </a:r>
            <a:r>
              <a:rPr lang="zh-CN" altLang="en-US" sz="2400" b="1" dirty="0">
                <a:latin typeface="楷体" pitchFamily="49" charset="-122"/>
                <a:ea typeface="楷体" pitchFamily="49" charset="-122"/>
              </a:rPr>
              <a:t>年</a:t>
            </a:r>
            <a:r>
              <a:rPr lang="en-US" altLang="zh-CN" sz="2400" b="1" dirty="0">
                <a:latin typeface="楷体" pitchFamily="49" charset="-122"/>
                <a:ea typeface="楷体" pitchFamily="49" charset="-122"/>
              </a:rPr>
              <a:t>9</a:t>
            </a:r>
            <a:r>
              <a:rPr lang="zh-CN" altLang="en-US" sz="2400" b="1" dirty="0">
                <a:latin typeface="楷体" pitchFamily="49" charset="-122"/>
                <a:ea typeface="楷体" pitchFamily="49" charset="-122"/>
              </a:rPr>
              <a:t>月</a:t>
            </a:r>
            <a:r>
              <a:rPr lang="en-US" altLang="zh-CN" sz="2400" b="1" dirty="0">
                <a:latin typeface="楷体" pitchFamily="49" charset="-122"/>
                <a:ea typeface="楷体" pitchFamily="49" charset="-122"/>
              </a:rPr>
              <a:t>1</a:t>
            </a:r>
            <a:r>
              <a:rPr lang="zh-CN" altLang="en-US" sz="2400" b="1" dirty="0" smtClean="0">
                <a:latin typeface="楷体" pitchFamily="49" charset="-122"/>
                <a:ea typeface="楷体" pitchFamily="49" charset="-122"/>
              </a:rPr>
              <a:t>日，十二</a:t>
            </a:r>
            <a:r>
              <a:rPr lang="zh-CN" altLang="en-US" sz="2400" b="1" dirty="0">
                <a:latin typeface="楷体" pitchFamily="49" charset="-122"/>
                <a:ea typeface="楷体" pitchFamily="49" charset="-122"/>
              </a:rPr>
              <a:t>届全国人大常委会第二十九次会议审议通过了</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中华人民共和国国歌法</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，国歌</a:t>
            </a:r>
            <a:r>
              <a:rPr lang="zh-CN" altLang="en-US" sz="2400" b="1" dirty="0">
                <a:latin typeface="楷体" pitchFamily="49" charset="-122"/>
                <a:ea typeface="楷体" pitchFamily="49" charset="-122"/>
              </a:rPr>
              <a:t>有了法律保障。</a:t>
            </a:r>
          </a:p>
        </p:txBody>
      </p:sp>
    </p:spTree>
    <p:extLst>
      <p:ext uri="{BB962C8B-B14F-4D97-AF65-F5344CB8AC3E}">
        <p14:creationId xmlns:p14="http://schemas.microsoft.com/office/powerpoint/2010/main" xmlns="" val="375339773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1048</TotalTime>
  <Words>4563</Words>
  <Application>Microsoft Office PowerPoint</Application>
  <PresentationFormat>自定义</PresentationFormat>
  <Paragraphs>491</Paragraphs>
  <Slides>53</Slides>
  <Notes>13</Notes>
  <HiddenSlides>0</HiddenSlides>
  <MMClips>0</MMClips>
  <ScaleCrop>false</ScaleCrop>
  <HeadingPairs>
    <vt:vector size="4" baseType="variant">
      <vt:variant>
        <vt:lpstr>主题</vt:lpstr>
      </vt:variant>
      <vt:variant>
        <vt:i4>4</vt:i4>
      </vt:variant>
      <vt:variant>
        <vt:lpstr>幻灯片标题</vt:lpstr>
      </vt:variant>
      <vt:variant>
        <vt:i4>53</vt:i4>
      </vt:variant>
    </vt:vector>
  </HeadingPairs>
  <TitlesOfParts>
    <vt:vector size="57" baseType="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1051</cp:revision>
  <dcterms:created xsi:type="dcterms:W3CDTF">2020-07-19T08:35:00Z</dcterms:created>
  <dcterms:modified xsi:type="dcterms:W3CDTF">2022-02-25T14:24:08Z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2052-11.1.0.10938</vt:lpwstr>
  </property>
</Properties>
</file>