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slides/slide76.xml" ContentType="application/vnd.openxmlformats-officedocument.presentationml.slide+xml"/>
  <Override PartName="/ppt/tags/tag8.xml" ContentType="application/vnd.openxmlformats-officedocument.presentationml.tags+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Layouts/slideLayout6.xml" ContentType="application/vnd.openxmlformats-officedocument.presentationml.slideLayout+xml"/>
  <Override PartName="/ppt/tags/tag4.xml" ContentType="application/vnd.openxmlformats-officedocument.presentationml.tags+xml"/>
  <Override PartName="/ppt/slides/slide25.xml" ContentType="application/vnd.openxmlformats-officedocument.presentationml.slide+xml"/>
  <Override PartName="/ppt/slides/slide43.xml" ContentType="application/vnd.openxmlformats-officedocument.presentationml.slide+xml"/>
  <Override PartName="/ppt/slides/slide7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tags/tag16.xml" ContentType="application/vnd.openxmlformats-officedocument.presentationml.tags+xml"/>
  <Override PartName="/ppt/tags/tag27.xml" ContentType="application/vnd.openxmlformats-officedocument.presentationml.tags+xml"/>
  <Override PartName="/docProps/custom.xml" ContentType="application/vnd.openxmlformats-officedocument.custom-properties+xml"/>
  <Override PartName="/ppt/tags/tag12.xml" ContentType="application/vnd.openxmlformats-officedocument.presentationml.tags+xml"/>
  <Override PartName="/ppt/tags/tag23.xml" ContentType="application/vnd.openxmlformats-officedocument.presentationml.tags+xml"/>
  <Override PartName="/ppt/slides/slide9.xml" ContentType="application/vnd.openxmlformats-officedocument.presentationml.slide+xml"/>
  <Override PartName="/ppt/slides/slide59.xml" ContentType="application/vnd.openxmlformats-officedocument.presentationml.slide+xml"/>
  <Override PartName="/ppt/slides/slide77.xml" ContentType="application/vnd.openxmlformats-officedocument.presentationml.slide+xml"/>
  <Override PartName="/ppt/viewProps.xml" ContentType="application/vnd.openxmlformats-officedocument.presentationml.viewProps+xml"/>
  <Override PartName="/ppt/tags/tag9.xml" ContentType="application/vnd.openxmlformats-officedocument.presentationml.tags+xml"/>
  <Override PartName="/ppt/tags/tag30.xml" ContentType="application/vnd.openxmlformats-officedocument.presentationml.tag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s/slide66.xml" ContentType="application/vnd.openxmlformats-officedocument.presentationml.slide+xml"/>
  <Override PartName="/ppt/slides/slide75.xml" ContentType="application/vnd.openxmlformats-officedocument.presentationml.slide+xml"/>
  <Override PartName="/ppt/slideLayouts/slideLayout7.xml" ContentType="application/vnd.openxmlformats-officedocument.presentationml.slideLayout+xml"/>
  <Default Extension="png" ContentType="image/png"/>
  <Override PartName="/ppt/tags/tag7.xml" ContentType="application/vnd.openxmlformats-officedocument.presentationml.tags+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slides/slide64.xml" ContentType="application/vnd.openxmlformats-officedocument.presentationml.slide+xml"/>
  <Override PartName="/ppt/slides/slide7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tags/tag5.xml" ContentType="application/vnd.openxmlformats-officedocument.presentationml.tags+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s/slide71.xml" ContentType="application/vnd.openxmlformats-officedocument.presentationml.slide+xml"/>
  <Override PartName="/ppt/slideLayouts/slideLayout3.xml" ContentType="application/vnd.openxmlformats-officedocument.presentationml.slideLayout+xml"/>
  <Default Extension="jpeg" ContentType="image/jpeg"/>
  <Override PartName="/ppt/tags/tag3.xml" ContentType="application/vnd.openxmlformats-officedocument.presentationml.tags+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tags/tag1.xml" ContentType="application/vnd.openxmlformats-officedocument.presentationml.tags+xml"/>
  <Override PartName="/ppt/tags/tag19.xml" ContentType="application/vnd.openxmlformats-officedocument.presentationml.tags+xml"/>
  <Override PartName="/ppt/tags/tag28.xml" ContentType="application/vnd.openxmlformats-officedocument.presentationml.tags+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tags/tag17.xml" ContentType="application/vnd.openxmlformats-officedocument.presentationml.tags+xml"/>
  <Override PartName="/ppt/tags/tag26.xml" ContentType="application/vnd.openxmlformats-officedocument.presentationml.tags+xml"/>
  <Override PartName="/ppt/slideLayouts/slideLayout10.xml" ContentType="application/vnd.openxmlformats-officedocument.presentationml.slideLayout+xml"/>
  <Override PartName="/ppt/tags/tag15.xml" ContentType="application/vnd.openxmlformats-officedocument.presentationml.tags+xml"/>
  <Override PartName="/ppt/tags/tag24.xml" ContentType="application/vnd.openxmlformats-officedocument.presentationml.tags+xml"/>
  <Override PartName="/ppt/tags/tag13.xml" ContentType="application/vnd.openxmlformats-officedocument.presentationml.tags+xml"/>
  <Override PartName="/ppt/tags/tag22.xml" ContentType="application/vnd.openxmlformats-officedocument.presentationml.tags+xml"/>
  <Override PartName="/ppt/tags/tag31.xml" ContentType="application/vnd.openxmlformats-officedocument.presentationml.tags+xml"/>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ppt/handoutMasters/handoutMaster1.xml" ContentType="application/vnd.openxmlformats-officedocument.presentationml.handoutMaster+xml"/>
  <Override PartName="/ppt/tags/tag11.xml" ContentType="application/vnd.openxmlformats-officedocument.presentationml.tags+xml"/>
  <Override PartName="/ppt/tags/tag20.xml" ContentType="application/vnd.openxmlformats-officedocument.presentationml.tags+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Layouts/slideLayout8.xml" ContentType="application/vnd.openxmlformats-officedocument.presentationml.slideLayout+xml"/>
  <Override PartName="/ppt/tags/tag6.xml" ContentType="application/vnd.openxmlformats-officedocument.presentationml.tags+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tags/tag2.xml" ContentType="application/vnd.openxmlformats-officedocument.presentationml.tags+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tags/tag29.xml" ContentType="application/vnd.openxmlformats-officedocument.presentationml.tags+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tags/tag18.xml" ContentType="application/vnd.openxmlformats-officedocument.presentationml.tags+xml"/>
  <Override PartName="/ppt/commentAuthors.xml" ContentType="application/vnd.openxmlformats-officedocument.presentationml.commentAuthors+xml"/>
  <Override PartName="/ppt/tags/tag14.xml" ContentType="application/vnd.openxmlformats-officedocument.presentationml.tags+xml"/>
  <Override PartName="/ppt/tags/tag25.xml" ContentType="application/vnd.openxmlformats-officedocument.presentationml.tags+xml"/>
  <Override PartName="/ppt/tags/tag32.xml" ContentType="application/vnd.openxmlformats-officedocument.presentationml.tags+xml"/>
  <Override PartName="/ppt/slides/slide7.xml" ContentType="application/vnd.openxmlformats-officedocument.presentationml.slide+xml"/>
  <Override PartName="/ppt/slides/slide68.xml" ContentType="application/vnd.openxmlformats-officedocument.presentationml.slide+xml"/>
  <Override PartName="/ppt/slideLayouts/slideLayout9.xml" ContentType="application/vnd.openxmlformats-officedocument.presentationml.slideLayout+xml"/>
  <Override PartName="/ppt/tags/tag10.xml" ContentType="application/vnd.openxmlformats-officedocument.presentationml.tags+xml"/>
  <Override PartName="/ppt/tags/tag21.xml" ContentType="application/vnd.openxmlformats-officedocument.presentationml.tag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79"/>
  </p:notesMasterIdLst>
  <p:handoutMasterIdLst>
    <p:handoutMasterId r:id="rId80"/>
  </p:handoutMasterIdLst>
  <p:sldIdLst>
    <p:sldId id="257" r:id="rId2"/>
    <p:sldId id="258" r:id="rId3"/>
    <p:sldId id="259" r:id="rId4"/>
    <p:sldId id="527" r:id="rId5"/>
    <p:sldId id="528" r:id="rId6"/>
    <p:sldId id="261" r:id="rId7"/>
    <p:sldId id="393" r:id="rId8"/>
    <p:sldId id="266" r:id="rId9"/>
    <p:sldId id="260" r:id="rId10"/>
    <p:sldId id="265" r:id="rId11"/>
    <p:sldId id="272" r:id="rId12"/>
    <p:sldId id="273" r:id="rId13"/>
    <p:sldId id="338" r:id="rId14"/>
    <p:sldId id="274" r:id="rId15"/>
    <p:sldId id="275" r:id="rId16"/>
    <p:sldId id="337" r:id="rId17"/>
    <p:sldId id="276" r:id="rId18"/>
    <p:sldId id="277" r:id="rId19"/>
    <p:sldId id="278" r:id="rId20"/>
    <p:sldId id="280" r:id="rId21"/>
    <p:sldId id="271" r:id="rId22"/>
    <p:sldId id="471" r:id="rId23"/>
    <p:sldId id="262" r:id="rId24"/>
    <p:sldId id="284" r:id="rId25"/>
    <p:sldId id="285" r:id="rId26"/>
    <p:sldId id="286" r:id="rId27"/>
    <p:sldId id="287" r:id="rId28"/>
    <p:sldId id="289" r:id="rId29"/>
    <p:sldId id="288" r:id="rId30"/>
    <p:sldId id="290" r:id="rId31"/>
    <p:sldId id="293" r:id="rId32"/>
    <p:sldId id="294" r:id="rId33"/>
    <p:sldId id="295" r:id="rId34"/>
    <p:sldId id="296" r:id="rId35"/>
    <p:sldId id="297" r:id="rId36"/>
    <p:sldId id="298" r:id="rId37"/>
    <p:sldId id="299" r:id="rId38"/>
    <p:sldId id="300" r:id="rId39"/>
    <p:sldId id="301" r:id="rId40"/>
    <p:sldId id="302" r:id="rId41"/>
    <p:sldId id="303" r:id="rId42"/>
    <p:sldId id="304" r:id="rId43"/>
    <p:sldId id="305" r:id="rId44"/>
    <p:sldId id="306" r:id="rId45"/>
    <p:sldId id="307" r:id="rId46"/>
    <p:sldId id="472" r:id="rId47"/>
    <p:sldId id="308" r:id="rId48"/>
    <p:sldId id="309" r:id="rId49"/>
    <p:sldId id="310" r:id="rId50"/>
    <p:sldId id="321" r:id="rId51"/>
    <p:sldId id="322" r:id="rId52"/>
    <p:sldId id="312" r:id="rId53"/>
    <p:sldId id="313" r:id="rId54"/>
    <p:sldId id="601" r:id="rId55"/>
    <p:sldId id="323" r:id="rId56"/>
    <p:sldId id="314" r:id="rId57"/>
    <p:sldId id="315" r:id="rId58"/>
    <p:sldId id="316" r:id="rId59"/>
    <p:sldId id="317" r:id="rId60"/>
    <p:sldId id="318" r:id="rId61"/>
    <p:sldId id="324" r:id="rId62"/>
    <p:sldId id="394" r:id="rId63"/>
    <p:sldId id="395" r:id="rId64"/>
    <p:sldId id="396" r:id="rId65"/>
    <p:sldId id="398" r:id="rId66"/>
    <p:sldId id="399" r:id="rId67"/>
    <p:sldId id="400" r:id="rId68"/>
    <p:sldId id="401" r:id="rId69"/>
    <p:sldId id="402" r:id="rId70"/>
    <p:sldId id="462" r:id="rId71"/>
    <p:sldId id="336" r:id="rId72"/>
    <p:sldId id="327" r:id="rId73"/>
    <p:sldId id="328" r:id="rId74"/>
    <p:sldId id="329" r:id="rId75"/>
    <p:sldId id="330" r:id="rId76"/>
    <p:sldId id="331" r:id="rId77"/>
    <p:sldId id="333" r:id="rId78"/>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zhang" initials="z" lastIdx="1"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DA251C"/>
    <a:srgbClr val="F5F5F5"/>
    <a:srgbClr val="4472C4"/>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snapToGrid="0" showGuides="1">
      <p:cViewPr varScale="1">
        <p:scale>
          <a:sx n="64" d="100"/>
          <a:sy n="64" d="100"/>
        </p:scale>
        <p:origin x="-724" y="-64"/>
      </p:cViewPr>
      <p:guideLst>
        <p:guide orient="horz" pos="2108"/>
        <p:guide pos="3841"/>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theme" Target="theme/theme1.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notesMaster" Target="notesMasters/notesMaster1.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presProps" Target="presProps.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handoutMaster" Target="handoutMasters/handoutMaster1.xml"/><Relationship Id="rId85" Type="http://schemas.openxmlformats.org/officeDocument/2006/relationships/tableStyles" Target="tableStyle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commentAuthors" Target="commentAuthor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D35BB56C-4931-4118-B3F5-299378C19C45}" type="datetimeFigureOut">
              <a:rPr lang="zh-CN" altLang="en-US" smtClean="0"/>
              <a:pPr/>
              <a:t>2021/9/23</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1496906-7F17-49DB-A88E-BC92012453B3}"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DFBB724-59E0-414B-B5B4-090993CEF57D}" type="datetimeFigureOut">
              <a:rPr lang="zh-CN" altLang="en-US" smtClean="0"/>
              <a:pPr/>
              <a:t>2021/9/23</a:t>
            </a:fld>
            <a:endParaRPr lang="zh-CN" altLang="en-US"/>
          </a:p>
        </p:txBody>
      </p:sp>
      <p:sp>
        <p:nvSpPr>
          <p:cNvPr id="4" name="幻灯片图像占位符 3"/>
          <p:cNvSpPr>
            <a:spLocks noGrp="1" noRot="1" noChangeAspect="1"/>
          </p:cNvSpPr>
          <p:nvPr>
            <p:ph type="sldImg" idx="2"/>
          </p:nvPr>
        </p:nvSpPr>
        <p:spPr>
          <a:xfrm>
            <a:off x="685530" y="1143000"/>
            <a:ext cx="548694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10E95EE-6685-4757-B717-501E08EF73F5}"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hf hdr="0" ftr="0" dt="0"/>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封面">
    <p:bg>
      <p:bgPr>
        <a:solidFill>
          <a:srgbClr val="DA251C"/>
        </a:solidFill>
        <a:effectLst/>
      </p:bgPr>
    </p:bg>
    <p:spTree>
      <p:nvGrpSpPr>
        <p:cNvPr id="1" name=""/>
        <p:cNvGrpSpPr/>
        <p:nvPr/>
      </p:nvGrpSpPr>
      <p:grpSpPr>
        <a:xfrm>
          <a:off x="0" y="0"/>
          <a:ext cx="0" cy="0"/>
          <a:chOff x="0" y="0"/>
          <a:chExt cx="0" cy="0"/>
        </a:xfrm>
      </p:grpSpPr>
      <p:grpSp>
        <p:nvGrpSpPr>
          <p:cNvPr id="4" name="组合 3"/>
          <p:cNvGrpSpPr/>
          <p:nvPr userDrawn="1"/>
        </p:nvGrpSpPr>
        <p:grpSpPr>
          <a:xfrm>
            <a:off x="5431187" y="263457"/>
            <a:ext cx="1330828" cy="2898940"/>
            <a:chOff x="5320236" y="0"/>
            <a:chExt cx="1566554" cy="3412757"/>
          </a:xfrm>
        </p:grpSpPr>
        <p:sp>
          <p:nvSpPr>
            <p:cNvPr id="5" name="任意多边形 3"/>
            <p:cNvSpPr/>
            <p:nvPr/>
          </p:nvSpPr>
          <p:spPr>
            <a:xfrm flipH="1">
              <a:off x="5320236" y="1239028"/>
              <a:ext cx="1566554" cy="2173729"/>
            </a:xfrm>
            <a:custGeom>
              <a:avLst/>
              <a:gdLst>
                <a:gd name="connsiteX0" fmla="*/ 1540683 w 2201932"/>
                <a:gd name="connsiteY0" fmla="*/ 0 h 3055372"/>
                <a:gd name="connsiteX1" fmla="*/ 1462917 w 2201932"/>
                <a:gd name="connsiteY1" fmla="*/ 0 h 3055372"/>
                <a:gd name="connsiteX2" fmla="*/ 739017 w 2201932"/>
                <a:gd name="connsiteY2" fmla="*/ 0 h 3055372"/>
                <a:gd name="connsiteX3" fmla="*/ 661251 w 2201932"/>
                <a:gd name="connsiteY3" fmla="*/ 0 h 3055372"/>
                <a:gd name="connsiteX4" fmla="*/ 673672 w 2201932"/>
                <a:gd name="connsiteY4" fmla="*/ 18403 h 3055372"/>
                <a:gd name="connsiteX5" fmla="*/ 608505 w 2201932"/>
                <a:gd name="connsiteY5" fmla="*/ 735857 h 3055372"/>
                <a:gd name="connsiteX6" fmla="*/ 394099 w 2201932"/>
                <a:gd name="connsiteY6" fmla="*/ 1099057 h 3055372"/>
                <a:gd name="connsiteX7" fmla="*/ 323727 w 2201932"/>
                <a:gd name="connsiteY7" fmla="*/ 1173138 h 3055372"/>
                <a:gd name="connsiteX8" fmla="*/ 323727 w 2201932"/>
                <a:gd name="connsiteY8" fmla="*/ 1174865 h 3055372"/>
                <a:gd name="connsiteX9" fmla="*/ 322465 w 2201932"/>
                <a:gd name="connsiteY9" fmla="*/ 1175906 h 3055372"/>
                <a:gd name="connsiteX10" fmla="*/ 0 w 2201932"/>
                <a:gd name="connsiteY10" fmla="*/ 1954406 h 3055372"/>
                <a:gd name="connsiteX11" fmla="*/ 1100966 w 2201932"/>
                <a:gd name="connsiteY11" fmla="*/ 3055372 h 3055372"/>
                <a:gd name="connsiteX12" fmla="*/ 2201932 w 2201932"/>
                <a:gd name="connsiteY12" fmla="*/ 1954406 h 3055372"/>
                <a:gd name="connsiteX13" fmla="*/ 1879467 w 2201932"/>
                <a:gd name="connsiteY13" fmla="*/ 1175906 h 3055372"/>
                <a:gd name="connsiteX14" fmla="*/ 1878207 w 2201932"/>
                <a:gd name="connsiteY14" fmla="*/ 1174866 h 3055372"/>
                <a:gd name="connsiteX15" fmla="*/ 1878207 w 2201932"/>
                <a:gd name="connsiteY15" fmla="*/ 1173138 h 3055372"/>
                <a:gd name="connsiteX16" fmla="*/ 1807835 w 2201932"/>
                <a:gd name="connsiteY16" fmla="*/ 1099057 h 3055372"/>
                <a:gd name="connsiteX17" fmla="*/ 1593429 w 2201932"/>
                <a:gd name="connsiteY17" fmla="*/ 735857 h 3055372"/>
                <a:gd name="connsiteX18" fmla="*/ 1528262 w 2201932"/>
                <a:gd name="connsiteY18" fmla="*/ 18403 h 3055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201932" h="3055372">
                  <a:moveTo>
                    <a:pt x="1540683" y="0"/>
                  </a:moveTo>
                  <a:lnTo>
                    <a:pt x="1462917" y="0"/>
                  </a:lnTo>
                  <a:lnTo>
                    <a:pt x="739017" y="0"/>
                  </a:lnTo>
                  <a:lnTo>
                    <a:pt x="661251" y="0"/>
                  </a:lnTo>
                  <a:lnTo>
                    <a:pt x="673672" y="18403"/>
                  </a:lnTo>
                  <a:cubicBezTo>
                    <a:pt x="746360" y="171028"/>
                    <a:pt x="726480" y="449921"/>
                    <a:pt x="608505" y="735857"/>
                  </a:cubicBezTo>
                  <a:cubicBezTo>
                    <a:pt x="549517" y="878825"/>
                    <a:pt x="474382" y="1003252"/>
                    <a:pt x="394099" y="1099057"/>
                  </a:cubicBezTo>
                  <a:lnTo>
                    <a:pt x="323727" y="1173138"/>
                  </a:lnTo>
                  <a:lnTo>
                    <a:pt x="323727" y="1174865"/>
                  </a:lnTo>
                  <a:lnTo>
                    <a:pt x="322465" y="1175906"/>
                  </a:lnTo>
                  <a:cubicBezTo>
                    <a:pt x="123230" y="1375141"/>
                    <a:pt x="0" y="1650383"/>
                    <a:pt x="0" y="1954406"/>
                  </a:cubicBezTo>
                  <a:cubicBezTo>
                    <a:pt x="0" y="2562453"/>
                    <a:pt x="492919" y="3055372"/>
                    <a:pt x="1100966" y="3055372"/>
                  </a:cubicBezTo>
                  <a:cubicBezTo>
                    <a:pt x="1709013" y="3055372"/>
                    <a:pt x="2201932" y="2562453"/>
                    <a:pt x="2201932" y="1954406"/>
                  </a:cubicBezTo>
                  <a:cubicBezTo>
                    <a:pt x="2201932" y="1650383"/>
                    <a:pt x="2078702" y="1375141"/>
                    <a:pt x="1879467" y="1175906"/>
                  </a:cubicBezTo>
                  <a:lnTo>
                    <a:pt x="1878207" y="1174866"/>
                  </a:lnTo>
                  <a:lnTo>
                    <a:pt x="1878207" y="1173138"/>
                  </a:lnTo>
                  <a:lnTo>
                    <a:pt x="1807835" y="1099057"/>
                  </a:lnTo>
                  <a:cubicBezTo>
                    <a:pt x="1727552" y="1003252"/>
                    <a:pt x="1652417" y="878825"/>
                    <a:pt x="1593429" y="735857"/>
                  </a:cubicBezTo>
                  <a:cubicBezTo>
                    <a:pt x="1475454" y="449921"/>
                    <a:pt x="1455574" y="171028"/>
                    <a:pt x="1528262" y="18403"/>
                  </a:cubicBezTo>
                  <a:close/>
                </a:path>
              </a:pathLst>
            </a:custGeom>
            <a:solidFill>
              <a:schemeClr val="bg1"/>
            </a:solidFill>
            <a:ln w="762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6" name="任意多边形 4"/>
            <p:cNvSpPr/>
            <p:nvPr/>
          </p:nvSpPr>
          <p:spPr>
            <a:xfrm>
              <a:off x="5717475" y="0"/>
              <a:ext cx="770124" cy="1836118"/>
            </a:xfrm>
            <a:custGeom>
              <a:avLst/>
              <a:gdLst>
                <a:gd name="connsiteX0" fmla="*/ 352571 w 883454"/>
                <a:gd name="connsiteY0" fmla="*/ 0 h 2106319"/>
                <a:gd name="connsiteX1" fmla="*/ 530882 w 883454"/>
                <a:gd name="connsiteY1" fmla="*/ 0 h 2106319"/>
                <a:gd name="connsiteX2" fmla="*/ 530882 w 883454"/>
                <a:gd name="connsiteY2" fmla="*/ 685907 h 2106319"/>
                <a:gd name="connsiteX3" fmla="*/ 605180 w 883454"/>
                <a:gd name="connsiteY3" fmla="*/ 685907 h 2106319"/>
                <a:gd name="connsiteX4" fmla="*/ 764580 w 883454"/>
                <a:gd name="connsiteY4" fmla="*/ 845307 h 2106319"/>
                <a:gd name="connsiteX5" fmla="*/ 764580 w 883454"/>
                <a:gd name="connsiteY5" fmla="*/ 861100 h 2106319"/>
                <a:gd name="connsiteX6" fmla="*/ 771250 w 883454"/>
                <a:gd name="connsiteY6" fmla="*/ 862448 h 2106319"/>
                <a:gd name="connsiteX7" fmla="*/ 883454 w 883454"/>
                <a:gd name="connsiteY7" fmla="*/ 1031724 h 2106319"/>
                <a:gd name="connsiteX8" fmla="*/ 883454 w 883454"/>
                <a:gd name="connsiteY8" fmla="*/ 1040503 h 2106319"/>
                <a:gd name="connsiteX9" fmla="*/ 883454 w 883454"/>
                <a:gd name="connsiteY9" fmla="*/ 1134392 h 2106319"/>
                <a:gd name="connsiteX10" fmla="*/ 883454 w 883454"/>
                <a:gd name="connsiteY10" fmla="*/ 2106319 h 2106319"/>
                <a:gd name="connsiteX11" fmla="*/ 0 w 883454"/>
                <a:gd name="connsiteY11" fmla="*/ 2106319 h 2106319"/>
                <a:gd name="connsiteX12" fmla="*/ 0 w 883454"/>
                <a:gd name="connsiteY12" fmla="*/ 1134392 h 2106319"/>
                <a:gd name="connsiteX13" fmla="*/ 0 w 883454"/>
                <a:gd name="connsiteY13" fmla="*/ 1040503 h 2106319"/>
                <a:gd name="connsiteX14" fmla="*/ 0 w 883454"/>
                <a:gd name="connsiteY14" fmla="*/ 1031724 h 2106319"/>
                <a:gd name="connsiteX15" fmla="*/ 112204 w 883454"/>
                <a:gd name="connsiteY15" fmla="*/ 862448 h 2106319"/>
                <a:gd name="connsiteX16" fmla="*/ 118875 w 883454"/>
                <a:gd name="connsiteY16" fmla="*/ 861100 h 2106319"/>
                <a:gd name="connsiteX17" fmla="*/ 118875 w 883454"/>
                <a:gd name="connsiteY17" fmla="*/ 845307 h 2106319"/>
                <a:gd name="connsiteX18" fmla="*/ 278275 w 883454"/>
                <a:gd name="connsiteY18" fmla="*/ 685907 h 2106319"/>
                <a:gd name="connsiteX19" fmla="*/ 352571 w 883454"/>
                <a:gd name="connsiteY19" fmla="*/ 685907 h 2106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883454" h="2106319">
                  <a:moveTo>
                    <a:pt x="352571" y="0"/>
                  </a:moveTo>
                  <a:lnTo>
                    <a:pt x="530882" y="0"/>
                  </a:lnTo>
                  <a:lnTo>
                    <a:pt x="530882" y="685907"/>
                  </a:lnTo>
                  <a:lnTo>
                    <a:pt x="605180" y="685907"/>
                  </a:lnTo>
                  <a:cubicBezTo>
                    <a:pt x="693214" y="685907"/>
                    <a:pt x="764580" y="757272"/>
                    <a:pt x="764580" y="845307"/>
                  </a:cubicBezTo>
                  <a:lnTo>
                    <a:pt x="764580" y="861100"/>
                  </a:lnTo>
                  <a:lnTo>
                    <a:pt x="771250" y="862448"/>
                  </a:lnTo>
                  <a:cubicBezTo>
                    <a:pt x="837189" y="890337"/>
                    <a:pt x="883454" y="955628"/>
                    <a:pt x="883454" y="1031724"/>
                  </a:cubicBezTo>
                  <a:lnTo>
                    <a:pt x="883454" y="1040503"/>
                  </a:lnTo>
                  <a:lnTo>
                    <a:pt x="883454" y="1134392"/>
                  </a:lnTo>
                  <a:lnTo>
                    <a:pt x="883454" y="2106319"/>
                  </a:lnTo>
                  <a:lnTo>
                    <a:pt x="0" y="2106319"/>
                  </a:lnTo>
                  <a:lnTo>
                    <a:pt x="0" y="1134392"/>
                  </a:lnTo>
                  <a:lnTo>
                    <a:pt x="0" y="1040503"/>
                  </a:lnTo>
                  <a:lnTo>
                    <a:pt x="0" y="1031724"/>
                  </a:lnTo>
                  <a:cubicBezTo>
                    <a:pt x="0" y="955628"/>
                    <a:pt x="46266" y="890337"/>
                    <a:pt x="112204" y="862448"/>
                  </a:cubicBezTo>
                  <a:lnTo>
                    <a:pt x="118875" y="861100"/>
                  </a:lnTo>
                  <a:lnTo>
                    <a:pt x="118875" y="845307"/>
                  </a:lnTo>
                  <a:cubicBezTo>
                    <a:pt x="118875" y="757272"/>
                    <a:pt x="190240" y="685907"/>
                    <a:pt x="278275" y="685907"/>
                  </a:cubicBezTo>
                  <a:lnTo>
                    <a:pt x="352571" y="685907"/>
                  </a:lnTo>
                  <a:close/>
                </a:path>
              </a:pathLst>
            </a:custGeom>
            <a:solidFill>
              <a:schemeClr val="tx1">
                <a:lumMod val="95000"/>
                <a:lumOff val="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sp>
        <p:nvSpPr>
          <p:cNvPr id="7" name="文本框 6"/>
          <p:cNvSpPr txBox="1"/>
          <p:nvPr userDrawn="1"/>
        </p:nvSpPr>
        <p:spPr>
          <a:xfrm>
            <a:off x="4290660" y="5331023"/>
            <a:ext cx="3611880" cy="398780"/>
          </a:xfrm>
          <a:prstGeom prst="rect">
            <a:avLst/>
          </a:prstGeom>
          <a:noFill/>
        </p:spPr>
        <p:txBody>
          <a:bodyPr wrap="none" rtlCol="0">
            <a:spAutoFit/>
          </a:bodyPr>
          <a:lstStyle/>
          <a:p>
            <a:pPr algn="ctr"/>
            <a:r>
              <a:rPr lang="en-US" altLang="zh-CN" sz="2000" dirty="0">
                <a:solidFill>
                  <a:schemeClr val="bg1"/>
                </a:solidFill>
                <a:latin typeface="+mn-ea"/>
              </a:rPr>
              <a:t>2022</a:t>
            </a:r>
            <a:r>
              <a:rPr lang="zh-CN" altLang="en-US" sz="2000" dirty="0">
                <a:solidFill>
                  <a:schemeClr val="bg1"/>
                </a:solidFill>
                <a:latin typeface="+mn-ea"/>
              </a:rPr>
              <a:t>版</a:t>
            </a:r>
            <a:r>
              <a:rPr lang="en-US" altLang="zh-CN" sz="2000" dirty="0">
                <a:solidFill>
                  <a:schemeClr val="bg1"/>
                </a:solidFill>
                <a:latin typeface="+mn-ea"/>
              </a:rPr>
              <a:t>《</a:t>
            </a:r>
            <a:r>
              <a:rPr lang="zh-CN" altLang="en-US" sz="2000" dirty="0">
                <a:solidFill>
                  <a:schemeClr val="bg1"/>
                </a:solidFill>
                <a:latin typeface="+mn-ea"/>
              </a:rPr>
              <a:t>高考帮</a:t>
            </a:r>
            <a:r>
              <a:rPr lang="en-US" altLang="zh-CN" sz="2000" dirty="0">
                <a:solidFill>
                  <a:schemeClr val="bg1"/>
                </a:solidFill>
                <a:latin typeface="+mn-ea"/>
              </a:rPr>
              <a:t>》</a:t>
            </a:r>
            <a:r>
              <a:rPr lang="zh-CN" altLang="en-US" sz="2000" dirty="0">
                <a:solidFill>
                  <a:schemeClr val="bg1"/>
                </a:solidFill>
                <a:latin typeface="+mn-ea"/>
              </a:rPr>
              <a:t>配套</a:t>
            </a:r>
            <a:r>
              <a:rPr lang="en-US" altLang="zh-CN" sz="2000" dirty="0">
                <a:solidFill>
                  <a:schemeClr val="bg1"/>
                </a:solidFill>
                <a:latin typeface="+mn-ea"/>
              </a:rPr>
              <a:t>PPT</a:t>
            </a:r>
            <a:r>
              <a:rPr lang="zh-CN" altLang="en-US" sz="2000" dirty="0">
                <a:solidFill>
                  <a:schemeClr val="bg1"/>
                </a:solidFill>
                <a:latin typeface="+mn-ea"/>
              </a:rPr>
              <a:t>课件</a:t>
            </a:r>
          </a:p>
        </p:txBody>
      </p:sp>
      <p:grpSp>
        <p:nvGrpSpPr>
          <p:cNvPr id="8" name="组合 7"/>
          <p:cNvGrpSpPr/>
          <p:nvPr userDrawn="1"/>
        </p:nvGrpSpPr>
        <p:grpSpPr>
          <a:xfrm>
            <a:off x="3713220" y="3595403"/>
            <a:ext cx="4765100" cy="1454328"/>
            <a:chOff x="2452571" y="1771159"/>
            <a:chExt cx="7813430" cy="2384926"/>
          </a:xfrm>
          <a:solidFill>
            <a:schemeClr val="bg1"/>
          </a:solidFill>
        </p:grpSpPr>
        <p:sp>
          <p:nvSpPr>
            <p:cNvPr id="9" name="任意多边形 7"/>
            <p:cNvSpPr/>
            <p:nvPr/>
          </p:nvSpPr>
          <p:spPr>
            <a:xfrm>
              <a:off x="2452571" y="1771159"/>
              <a:ext cx="2425034" cy="2384926"/>
            </a:xfrm>
            <a:custGeom>
              <a:avLst/>
              <a:gdLst>
                <a:gd name="connsiteX0" fmla="*/ 1061316 w 2425034"/>
                <a:gd name="connsiteY0" fmla="*/ 1820801 h 2384926"/>
                <a:gd name="connsiteX1" fmla="*/ 1061316 w 2425034"/>
                <a:gd name="connsiteY1" fmla="*/ 1934497 h 2384926"/>
                <a:gd name="connsiteX2" fmla="*/ 1412696 w 2425034"/>
                <a:gd name="connsiteY2" fmla="*/ 1934497 h 2384926"/>
                <a:gd name="connsiteX3" fmla="*/ 1412696 w 2425034"/>
                <a:gd name="connsiteY3" fmla="*/ 1820801 h 2384926"/>
                <a:gd name="connsiteX4" fmla="*/ 120868 w 2425034"/>
                <a:gd name="connsiteY4" fmla="*/ 1206315 h 2384926"/>
                <a:gd name="connsiteX5" fmla="*/ 2325416 w 2425034"/>
                <a:gd name="connsiteY5" fmla="*/ 1206315 h 2384926"/>
                <a:gd name="connsiteX6" fmla="*/ 2325416 w 2425034"/>
                <a:gd name="connsiteY6" fmla="*/ 1212974 h 2384926"/>
                <a:gd name="connsiteX7" fmla="*/ 2327059 w 2425034"/>
                <a:gd name="connsiteY7" fmla="*/ 1212974 h 2384926"/>
                <a:gd name="connsiteX8" fmla="*/ 2327059 w 2425034"/>
                <a:gd name="connsiteY8" fmla="*/ 2009089 h 2384926"/>
                <a:gd name="connsiteX9" fmla="*/ 2326257 w 2425034"/>
                <a:gd name="connsiteY9" fmla="*/ 2009089 h 2384926"/>
                <a:gd name="connsiteX10" fmla="*/ 2321117 w 2425034"/>
                <a:gd name="connsiteY10" fmla="*/ 2099646 h 2384926"/>
                <a:gd name="connsiteX11" fmla="*/ 2053758 w 2425034"/>
                <a:gd name="connsiteY11" fmla="*/ 2379579 h 2384926"/>
                <a:gd name="connsiteX12" fmla="*/ 1577842 w 2425034"/>
                <a:gd name="connsiteY12" fmla="*/ 2384926 h 2384926"/>
                <a:gd name="connsiteX13" fmla="*/ 1524872 w 2425034"/>
                <a:gd name="connsiteY13" fmla="*/ 2164897 h 2384926"/>
                <a:gd name="connsiteX14" fmla="*/ 647316 w 2425034"/>
                <a:gd name="connsiteY14" fmla="*/ 2164897 h 2384926"/>
                <a:gd name="connsiteX15" fmla="*/ 647316 w 2425034"/>
                <a:gd name="connsiteY15" fmla="*/ 2111952 h 2384926"/>
                <a:gd name="connsiteX16" fmla="*/ 647316 w 2425034"/>
                <a:gd name="connsiteY16" fmla="*/ 1934497 h 2384926"/>
                <a:gd name="connsiteX17" fmla="*/ 647316 w 2425034"/>
                <a:gd name="connsiteY17" fmla="*/ 1820801 h 2384926"/>
                <a:gd name="connsiteX18" fmla="*/ 647316 w 2425034"/>
                <a:gd name="connsiteY18" fmla="*/ 1669136 h 2384926"/>
                <a:gd name="connsiteX19" fmla="*/ 647316 w 2425034"/>
                <a:gd name="connsiteY19" fmla="*/ 1590401 h 2384926"/>
                <a:gd name="connsiteX20" fmla="*/ 1777716 w 2425034"/>
                <a:gd name="connsiteY20" fmla="*/ 1590401 h 2384926"/>
                <a:gd name="connsiteX21" fmla="*/ 1777716 w 2425034"/>
                <a:gd name="connsiteY21" fmla="*/ 1663372 h 2384926"/>
                <a:gd name="connsiteX22" fmla="*/ 1777716 w 2425034"/>
                <a:gd name="connsiteY22" fmla="*/ 1820801 h 2384926"/>
                <a:gd name="connsiteX23" fmla="*/ 1777716 w 2425034"/>
                <a:gd name="connsiteY23" fmla="*/ 1934497 h 2384926"/>
                <a:gd name="connsiteX24" fmla="*/ 1777716 w 2425034"/>
                <a:gd name="connsiteY24" fmla="*/ 2084915 h 2384926"/>
                <a:gd name="connsiteX25" fmla="*/ 1781042 w 2425034"/>
                <a:gd name="connsiteY25" fmla="*/ 2084805 h 2384926"/>
                <a:gd name="connsiteX26" fmla="*/ 1922413 w 2425034"/>
                <a:gd name="connsiteY26" fmla="*/ 2040094 h 2384926"/>
                <a:gd name="connsiteX27" fmla="*/ 1939371 w 2425034"/>
                <a:gd name="connsiteY27" fmla="*/ 2009089 h 2384926"/>
                <a:gd name="connsiteX28" fmla="*/ 1938259 w 2425034"/>
                <a:gd name="connsiteY28" fmla="*/ 2009089 h 2384926"/>
                <a:gd name="connsiteX29" fmla="*/ 1938259 w 2425034"/>
                <a:gd name="connsiteY29" fmla="*/ 1505115 h 2384926"/>
                <a:gd name="connsiteX30" fmla="*/ 508382 w 2425034"/>
                <a:gd name="connsiteY30" fmla="*/ 1505115 h 2384926"/>
                <a:gd name="connsiteX31" fmla="*/ 508382 w 2425034"/>
                <a:gd name="connsiteY31" fmla="*/ 2375891 h 2384926"/>
                <a:gd name="connsiteX32" fmla="*/ 94382 w 2425034"/>
                <a:gd name="connsiteY32" fmla="*/ 2375891 h 2384926"/>
                <a:gd name="connsiteX33" fmla="*/ 94382 w 2425034"/>
                <a:gd name="connsiteY33" fmla="*/ 1209289 h 2384926"/>
                <a:gd name="connsiteX34" fmla="*/ 120868 w 2425034"/>
                <a:gd name="connsiteY34" fmla="*/ 1209289 h 2384926"/>
                <a:gd name="connsiteX35" fmla="*/ 737010 w 2425034"/>
                <a:gd name="connsiteY35" fmla="*/ 804711 h 2384926"/>
                <a:gd name="connsiteX36" fmla="*/ 737010 w 2425034"/>
                <a:gd name="connsiteY36" fmla="*/ 889879 h 2384926"/>
                <a:gd name="connsiteX37" fmla="*/ 1688043 w 2425034"/>
                <a:gd name="connsiteY37" fmla="*/ 889879 h 2384926"/>
                <a:gd name="connsiteX38" fmla="*/ 1688043 w 2425034"/>
                <a:gd name="connsiteY38" fmla="*/ 804711 h 2384926"/>
                <a:gd name="connsiteX39" fmla="*/ 323010 w 2425034"/>
                <a:gd name="connsiteY39" fmla="*/ 564323 h 2384926"/>
                <a:gd name="connsiteX40" fmla="*/ 737010 w 2425034"/>
                <a:gd name="connsiteY40" fmla="*/ 564323 h 2384926"/>
                <a:gd name="connsiteX41" fmla="*/ 737010 w 2425034"/>
                <a:gd name="connsiteY41" fmla="*/ 574311 h 2384926"/>
                <a:gd name="connsiteX42" fmla="*/ 1688043 w 2425034"/>
                <a:gd name="connsiteY42" fmla="*/ 574311 h 2384926"/>
                <a:gd name="connsiteX43" fmla="*/ 1688043 w 2425034"/>
                <a:gd name="connsiteY43" fmla="*/ 570034 h 2384926"/>
                <a:gd name="connsiteX44" fmla="*/ 2102043 w 2425034"/>
                <a:gd name="connsiteY44" fmla="*/ 570034 h 2384926"/>
                <a:gd name="connsiteX45" fmla="*/ 2102043 w 2425034"/>
                <a:gd name="connsiteY45" fmla="*/ 1120278 h 2384926"/>
                <a:gd name="connsiteX46" fmla="*/ 2087010 w 2425034"/>
                <a:gd name="connsiteY46" fmla="*/ 1120278 h 2384926"/>
                <a:gd name="connsiteX47" fmla="*/ 2087010 w 2425034"/>
                <a:gd name="connsiteY47" fmla="*/ 1120279 h 2384926"/>
                <a:gd name="connsiteX48" fmla="*/ 323010 w 2425034"/>
                <a:gd name="connsiteY48" fmla="*/ 1120279 h 2384926"/>
                <a:gd name="connsiteX49" fmla="*/ 323010 w 2425034"/>
                <a:gd name="connsiteY49" fmla="*/ 1120278 h 2384926"/>
                <a:gd name="connsiteX50" fmla="*/ 323010 w 2425034"/>
                <a:gd name="connsiteY50" fmla="*/ 889879 h 2384926"/>
                <a:gd name="connsiteX51" fmla="*/ 323010 w 2425034"/>
                <a:gd name="connsiteY51" fmla="*/ 804711 h 2384926"/>
                <a:gd name="connsiteX52" fmla="*/ 323010 w 2425034"/>
                <a:gd name="connsiteY52" fmla="*/ 574311 h 2384926"/>
                <a:gd name="connsiteX53" fmla="*/ 1406726 w 2425034"/>
                <a:gd name="connsiteY53" fmla="*/ 0 h 2384926"/>
                <a:gd name="connsiteX54" fmla="*/ 1465455 w 2425034"/>
                <a:gd name="connsiteY54" fmla="*/ 189739 h 2384926"/>
                <a:gd name="connsiteX55" fmla="*/ 2425034 w 2425034"/>
                <a:gd name="connsiteY55" fmla="*/ 189739 h 2384926"/>
                <a:gd name="connsiteX56" fmla="*/ 2425034 w 2425034"/>
                <a:gd name="connsiteY56" fmla="*/ 488539 h 2384926"/>
                <a:gd name="connsiteX57" fmla="*/ 0 w 2425034"/>
                <a:gd name="connsiteY57" fmla="*/ 488539 h 2384926"/>
                <a:gd name="connsiteX58" fmla="*/ 0 w 2425034"/>
                <a:gd name="connsiteY58" fmla="*/ 189739 h 2384926"/>
                <a:gd name="connsiteX59" fmla="*/ 993504 w 2425034"/>
                <a:gd name="connsiteY59" fmla="*/ 189739 h 2384926"/>
                <a:gd name="connsiteX60" fmla="*/ 930811 w 2425034"/>
                <a:gd name="connsiteY60" fmla="*/ 5347 h 2384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2425034" h="2384926">
                  <a:moveTo>
                    <a:pt x="1061316" y="1820801"/>
                  </a:moveTo>
                  <a:lnTo>
                    <a:pt x="1061316" y="1934497"/>
                  </a:lnTo>
                  <a:lnTo>
                    <a:pt x="1412696" y="1934497"/>
                  </a:lnTo>
                  <a:lnTo>
                    <a:pt x="1412696" y="1820801"/>
                  </a:lnTo>
                  <a:close/>
                  <a:moveTo>
                    <a:pt x="120868" y="1206315"/>
                  </a:moveTo>
                  <a:lnTo>
                    <a:pt x="2325416" y="1206315"/>
                  </a:lnTo>
                  <a:lnTo>
                    <a:pt x="2325416" y="1212974"/>
                  </a:lnTo>
                  <a:lnTo>
                    <a:pt x="2327059" y="1212974"/>
                  </a:lnTo>
                  <a:lnTo>
                    <a:pt x="2327059" y="2009089"/>
                  </a:lnTo>
                  <a:lnTo>
                    <a:pt x="2326257" y="2009089"/>
                  </a:lnTo>
                  <a:lnTo>
                    <a:pt x="2321117" y="2099646"/>
                  </a:lnTo>
                  <a:cubicBezTo>
                    <a:pt x="2304667" y="2292239"/>
                    <a:pt x="2254952" y="2303156"/>
                    <a:pt x="2053758" y="2379579"/>
                  </a:cubicBezTo>
                  <a:lnTo>
                    <a:pt x="1577842" y="2384926"/>
                  </a:lnTo>
                  <a:lnTo>
                    <a:pt x="1524872" y="2164897"/>
                  </a:lnTo>
                  <a:lnTo>
                    <a:pt x="647316" y="2164897"/>
                  </a:lnTo>
                  <a:lnTo>
                    <a:pt x="647316" y="2111952"/>
                  </a:lnTo>
                  <a:lnTo>
                    <a:pt x="647316" y="1934497"/>
                  </a:lnTo>
                  <a:lnTo>
                    <a:pt x="647316" y="1820801"/>
                  </a:lnTo>
                  <a:lnTo>
                    <a:pt x="647316" y="1669136"/>
                  </a:lnTo>
                  <a:lnTo>
                    <a:pt x="647316" y="1590401"/>
                  </a:lnTo>
                  <a:lnTo>
                    <a:pt x="1777716" y="1590401"/>
                  </a:lnTo>
                  <a:lnTo>
                    <a:pt x="1777716" y="1663372"/>
                  </a:lnTo>
                  <a:lnTo>
                    <a:pt x="1777716" y="1820801"/>
                  </a:lnTo>
                  <a:lnTo>
                    <a:pt x="1777716" y="1934497"/>
                  </a:lnTo>
                  <a:lnTo>
                    <a:pt x="1777716" y="2084915"/>
                  </a:lnTo>
                  <a:lnTo>
                    <a:pt x="1781042" y="2084805"/>
                  </a:lnTo>
                  <a:cubicBezTo>
                    <a:pt x="1843205" y="2079959"/>
                    <a:pt x="1894840" y="2068722"/>
                    <a:pt x="1922413" y="2040094"/>
                  </a:cubicBezTo>
                  <a:lnTo>
                    <a:pt x="1939371" y="2009089"/>
                  </a:lnTo>
                  <a:lnTo>
                    <a:pt x="1938259" y="2009089"/>
                  </a:lnTo>
                  <a:lnTo>
                    <a:pt x="1938259" y="1505115"/>
                  </a:lnTo>
                  <a:lnTo>
                    <a:pt x="508382" y="1505115"/>
                  </a:lnTo>
                  <a:lnTo>
                    <a:pt x="508382" y="2375891"/>
                  </a:lnTo>
                  <a:lnTo>
                    <a:pt x="94382" y="2375891"/>
                  </a:lnTo>
                  <a:lnTo>
                    <a:pt x="94382" y="1209289"/>
                  </a:lnTo>
                  <a:lnTo>
                    <a:pt x="120868" y="1209289"/>
                  </a:lnTo>
                  <a:close/>
                  <a:moveTo>
                    <a:pt x="737010" y="804711"/>
                  </a:moveTo>
                  <a:lnTo>
                    <a:pt x="737010" y="889879"/>
                  </a:lnTo>
                  <a:lnTo>
                    <a:pt x="1688043" y="889879"/>
                  </a:lnTo>
                  <a:lnTo>
                    <a:pt x="1688043" y="804711"/>
                  </a:lnTo>
                  <a:close/>
                  <a:moveTo>
                    <a:pt x="323010" y="564323"/>
                  </a:moveTo>
                  <a:lnTo>
                    <a:pt x="737010" y="564323"/>
                  </a:lnTo>
                  <a:lnTo>
                    <a:pt x="737010" y="574311"/>
                  </a:lnTo>
                  <a:lnTo>
                    <a:pt x="1688043" y="574311"/>
                  </a:lnTo>
                  <a:lnTo>
                    <a:pt x="1688043" y="570034"/>
                  </a:lnTo>
                  <a:lnTo>
                    <a:pt x="2102043" y="570034"/>
                  </a:lnTo>
                  <a:lnTo>
                    <a:pt x="2102043" y="1120278"/>
                  </a:lnTo>
                  <a:lnTo>
                    <a:pt x="2087010" y="1120278"/>
                  </a:lnTo>
                  <a:lnTo>
                    <a:pt x="2087010" y="1120279"/>
                  </a:lnTo>
                  <a:lnTo>
                    <a:pt x="323010" y="1120279"/>
                  </a:lnTo>
                  <a:lnTo>
                    <a:pt x="323010" y="1120278"/>
                  </a:lnTo>
                  <a:lnTo>
                    <a:pt x="323010" y="889879"/>
                  </a:lnTo>
                  <a:lnTo>
                    <a:pt x="323010" y="804711"/>
                  </a:lnTo>
                  <a:lnTo>
                    <a:pt x="323010" y="574311"/>
                  </a:lnTo>
                  <a:close/>
                  <a:moveTo>
                    <a:pt x="1406726" y="0"/>
                  </a:moveTo>
                  <a:lnTo>
                    <a:pt x="1465455" y="189739"/>
                  </a:lnTo>
                  <a:lnTo>
                    <a:pt x="2425034" y="189739"/>
                  </a:lnTo>
                  <a:lnTo>
                    <a:pt x="2425034" y="488539"/>
                  </a:lnTo>
                  <a:lnTo>
                    <a:pt x="0" y="488539"/>
                  </a:lnTo>
                  <a:lnTo>
                    <a:pt x="0" y="189739"/>
                  </a:lnTo>
                  <a:lnTo>
                    <a:pt x="993504" y="189739"/>
                  </a:lnTo>
                  <a:lnTo>
                    <a:pt x="930811" y="534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10" name="任意多边形 8"/>
            <p:cNvSpPr/>
            <p:nvPr/>
          </p:nvSpPr>
          <p:spPr>
            <a:xfrm>
              <a:off x="5244267" y="1776506"/>
              <a:ext cx="2410925" cy="2352841"/>
            </a:xfrm>
            <a:custGeom>
              <a:avLst/>
              <a:gdLst>
                <a:gd name="connsiteX0" fmla="*/ 1204126 w 2410925"/>
                <a:gd name="connsiteY0" fmla="*/ 506623 h 2352841"/>
                <a:gd name="connsiteX1" fmla="*/ 1204126 w 2410925"/>
                <a:gd name="connsiteY1" fmla="*/ 663935 h 2352841"/>
                <a:gd name="connsiteX2" fmla="*/ 1371279 w 2410925"/>
                <a:gd name="connsiteY2" fmla="*/ 663935 h 2352841"/>
                <a:gd name="connsiteX3" fmla="*/ 1395381 w 2410925"/>
                <a:gd name="connsiteY3" fmla="*/ 648473 h 2352841"/>
                <a:gd name="connsiteX4" fmla="*/ 1590750 w 2410925"/>
                <a:gd name="connsiteY4" fmla="*/ 506623 h 2352841"/>
                <a:gd name="connsiteX5" fmla="*/ 815326 w 2410925"/>
                <a:gd name="connsiteY5" fmla="*/ 0 h 2352841"/>
                <a:gd name="connsiteX6" fmla="*/ 1204126 w 2410925"/>
                <a:gd name="connsiteY6" fmla="*/ 0 h 2352841"/>
                <a:gd name="connsiteX7" fmla="*/ 1204126 w 2410925"/>
                <a:gd name="connsiteY7" fmla="*/ 193423 h 2352841"/>
                <a:gd name="connsiteX8" fmla="*/ 1746067 w 2410925"/>
                <a:gd name="connsiteY8" fmla="*/ 193423 h 2352841"/>
                <a:gd name="connsiteX9" fmla="*/ 1746067 w 2410925"/>
                <a:gd name="connsiteY9" fmla="*/ 382790 h 2352841"/>
                <a:gd name="connsiteX10" fmla="*/ 1867558 w 2410925"/>
                <a:gd name="connsiteY10" fmla="*/ 281719 h 2352841"/>
                <a:gd name="connsiteX11" fmla="*/ 2069431 w 2410925"/>
                <a:gd name="connsiteY11" fmla="*/ 85558 h 2352841"/>
                <a:gd name="connsiteX12" fmla="*/ 2390273 w 2410925"/>
                <a:gd name="connsiteY12" fmla="*/ 315495 h 2352841"/>
                <a:gd name="connsiteX13" fmla="*/ 2108387 w 2410925"/>
                <a:gd name="connsiteY13" fmla="*/ 551406 h 2352841"/>
                <a:gd name="connsiteX14" fmla="*/ 1960645 w 2410925"/>
                <a:gd name="connsiteY14" fmla="*/ 663935 h 2352841"/>
                <a:gd name="connsiteX15" fmla="*/ 2410925 w 2410925"/>
                <a:gd name="connsiteY15" fmla="*/ 663935 h 2352841"/>
                <a:gd name="connsiteX16" fmla="*/ 2410925 w 2410925"/>
                <a:gd name="connsiteY16" fmla="*/ 977135 h 2352841"/>
                <a:gd name="connsiteX17" fmla="*/ 1520001 w 2410925"/>
                <a:gd name="connsiteY17" fmla="*/ 977135 h 2352841"/>
                <a:gd name="connsiteX18" fmla="*/ 1342759 w 2410925"/>
                <a:gd name="connsiteY18" fmla="*/ 1089236 h 2352841"/>
                <a:gd name="connsiteX19" fmla="*/ 2273209 w 2410925"/>
                <a:gd name="connsiteY19" fmla="*/ 1089236 h 2352841"/>
                <a:gd name="connsiteX20" fmla="*/ 2273209 w 2410925"/>
                <a:gd name="connsiteY20" fmla="*/ 1402436 h 2352841"/>
                <a:gd name="connsiteX21" fmla="*/ 897462 w 2410925"/>
                <a:gd name="connsiteY21" fmla="*/ 1402436 h 2352841"/>
                <a:gd name="connsiteX22" fmla="*/ 871670 w 2410925"/>
                <a:gd name="connsiteY22" fmla="*/ 1524612 h 2352841"/>
                <a:gd name="connsiteX23" fmla="*/ 2108899 w 2410925"/>
                <a:gd name="connsiteY23" fmla="*/ 1522298 h 2352841"/>
                <a:gd name="connsiteX24" fmla="*/ 2104554 w 2410925"/>
                <a:gd name="connsiteY24" fmla="*/ 1555327 h 2352841"/>
                <a:gd name="connsiteX25" fmla="*/ 2064084 w 2410925"/>
                <a:gd name="connsiteY25" fmla="*/ 2010610 h 2352841"/>
                <a:gd name="connsiteX26" fmla="*/ 1748589 w 2410925"/>
                <a:gd name="connsiteY26" fmla="*/ 2352841 h 2352841"/>
                <a:gd name="connsiteX27" fmla="*/ 925095 w 2410925"/>
                <a:gd name="connsiteY27" fmla="*/ 2342147 h 2352841"/>
                <a:gd name="connsiteX28" fmla="*/ 844884 w 2410925"/>
                <a:gd name="connsiteY28" fmla="*/ 2015957 h 2352841"/>
                <a:gd name="connsiteX29" fmla="*/ 1545389 w 2410925"/>
                <a:gd name="connsiteY29" fmla="*/ 2026652 h 2352841"/>
                <a:gd name="connsiteX30" fmla="*/ 1668379 w 2410925"/>
                <a:gd name="connsiteY30" fmla="*/ 1887620 h 2352841"/>
                <a:gd name="connsiteX31" fmla="*/ 1671698 w 2410925"/>
                <a:gd name="connsiteY31" fmla="*/ 1831201 h 2352841"/>
                <a:gd name="connsiteX32" fmla="*/ 556955 w 2410925"/>
                <a:gd name="connsiteY32" fmla="*/ 1831201 h 2352841"/>
                <a:gd name="connsiteX33" fmla="*/ 556955 w 2410925"/>
                <a:gd name="connsiteY33" fmla="*/ 1828800 h 2352841"/>
                <a:gd name="connsiteX34" fmla="*/ 433137 w 2410925"/>
                <a:gd name="connsiteY34" fmla="*/ 1828800 h 2352841"/>
                <a:gd name="connsiteX35" fmla="*/ 471764 w 2410925"/>
                <a:gd name="connsiteY35" fmla="*/ 1566130 h 2352841"/>
                <a:gd name="connsiteX36" fmla="*/ 406546 w 2410925"/>
                <a:gd name="connsiteY36" fmla="*/ 1598404 h 2352841"/>
                <a:gd name="connsiteX37" fmla="*/ 117642 w 2410925"/>
                <a:gd name="connsiteY37" fmla="*/ 1732548 h 2352841"/>
                <a:gd name="connsiteX38" fmla="*/ 0 w 2410925"/>
                <a:gd name="connsiteY38" fmla="*/ 1363579 h 2352841"/>
                <a:gd name="connsiteX39" fmla="*/ 575259 w 2410925"/>
                <a:gd name="connsiteY39" fmla="*/ 1117767 h 2352841"/>
                <a:gd name="connsiteX40" fmla="*/ 851379 w 2410925"/>
                <a:gd name="connsiteY40" fmla="*/ 977135 h 2352841"/>
                <a:gd name="connsiteX41" fmla="*/ 31445 w 2410925"/>
                <a:gd name="connsiteY41" fmla="*/ 977135 h 2352841"/>
                <a:gd name="connsiteX42" fmla="*/ 31445 w 2410925"/>
                <a:gd name="connsiteY42" fmla="*/ 663935 h 2352841"/>
                <a:gd name="connsiteX43" fmla="*/ 815326 w 2410925"/>
                <a:gd name="connsiteY43" fmla="*/ 663935 h 2352841"/>
                <a:gd name="connsiteX44" fmla="*/ 815326 w 2410925"/>
                <a:gd name="connsiteY44" fmla="*/ 506623 h 2352841"/>
                <a:gd name="connsiteX45" fmla="*/ 216067 w 2410925"/>
                <a:gd name="connsiteY45" fmla="*/ 506623 h 2352841"/>
                <a:gd name="connsiteX46" fmla="*/ 216067 w 2410925"/>
                <a:gd name="connsiteY46" fmla="*/ 193423 h 2352841"/>
                <a:gd name="connsiteX47" fmla="*/ 815326 w 2410925"/>
                <a:gd name="connsiteY47" fmla="*/ 193423 h 2352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2410925" h="2352841">
                  <a:moveTo>
                    <a:pt x="1204126" y="506623"/>
                  </a:moveTo>
                  <a:lnTo>
                    <a:pt x="1204126" y="663935"/>
                  </a:lnTo>
                  <a:lnTo>
                    <a:pt x="1371279" y="663935"/>
                  </a:lnTo>
                  <a:lnTo>
                    <a:pt x="1395381" y="648473"/>
                  </a:lnTo>
                  <a:lnTo>
                    <a:pt x="1590750" y="506623"/>
                  </a:lnTo>
                  <a:close/>
                  <a:moveTo>
                    <a:pt x="815326" y="0"/>
                  </a:moveTo>
                  <a:lnTo>
                    <a:pt x="1204126" y="0"/>
                  </a:lnTo>
                  <a:lnTo>
                    <a:pt x="1204126" y="193423"/>
                  </a:lnTo>
                  <a:lnTo>
                    <a:pt x="1746067" y="193423"/>
                  </a:lnTo>
                  <a:lnTo>
                    <a:pt x="1746067" y="382790"/>
                  </a:lnTo>
                  <a:lnTo>
                    <a:pt x="1867558" y="281719"/>
                  </a:lnTo>
                  <a:cubicBezTo>
                    <a:pt x="1939089" y="217627"/>
                    <a:pt x="2006600" y="152177"/>
                    <a:pt x="2069431" y="85558"/>
                  </a:cubicBezTo>
                  <a:lnTo>
                    <a:pt x="2390273" y="315495"/>
                  </a:lnTo>
                  <a:cubicBezTo>
                    <a:pt x="2296249" y="397934"/>
                    <a:pt x="2202308" y="476445"/>
                    <a:pt x="2108387" y="551406"/>
                  </a:cubicBezTo>
                  <a:lnTo>
                    <a:pt x="1960645" y="663935"/>
                  </a:lnTo>
                  <a:lnTo>
                    <a:pt x="2410925" y="663935"/>
                  </a:lnTo>
                  <a:lnTo>
                    <a:pt x="2410925" y="977135"/>
                  </a:lnTo>
                  <a:lnTo>
                    <a:pt x="1520001" y="977135"/>
                  </a:lnTo>
                  <a:lnTo>
                    <a:pt x="1342759" y="1089236"/>
                  </a:lnTo>
                  <a:lnTo>
                    <a:pt x="2273209" y="1089236"/>
                  </a:lnTo>
                  <a:lnTo>
                    <a:pt x="2273209" y="1402436"/>
                  </a:lnTo>
                  <a:lnTo>
                    <a:pt x="897462" y="1402436"/>
                  </a:lnTo>
                  <a:lnTo>
                    <a:pt x="871670" y="1524612"/>
                  </a:lnTo>
                  <a:lnTo>
                    <a:pt x="2108899" y="1522298"/>
                  </a:lnTo>
                  <a:lnTo>
                    <a:pt x="2104554" y="1555327"/>
                  </a:lnTo>
                  <a:lnTo>
                    <a:pt x="2064084" y="2010610"/>
                  </a:lnTo>
                  <a:cubicBezTo>
                    <a:pt x="2039129" y="2236982"/>
                    <a:pt x="1912575" y="2302932"/>
                    <a:pt x="1748589" y="2352841"/>
                  </a:cubicBezTo>
                  <a:lnTo>
                    <a:pt x="925095" y="2342147"/>
                  </a:lnTo>
                  <a:lnTo>
                    <a:pt x="844884" y="2015957"/>
                  </a:lnTo>
                  <a:lnTo>
                    <a:pt x="1545389" y="2026652"/>
                  </a:lnTo>
                  <a:cubicBezTo>
                    <a:pt x="1602428" y="2023087"/>
                    <a:pt x="1670161" y="2003479"/>
                    <a:pt x="1668379" y="1887620"/>
                  </a:cubicBezTo>
                  <a:lnTo>
                    <a:pt x="1671698" y="1831201"/>
                  </a:lnTo>
                  <a:lnTo>
                    <a:pt x="556955" y="1831201"/>
                  </a:lnTo>
                  <a:lnTo>
                    <a:pt x="556955" y="1828800"/>
                  </a:lnTo>
                  <a:lnTo>
                    <a:pt x="433137" y="1828800"/>
                  </a:lnTo>
                  <a:lnTo>
                    <a:pt x="471764" y="1566130"/>
                  </a:lnTo>
                  <a:lnTo>
                    <a:pt x="406546" y="1598404"/>
                  </a:lnTo>
                  <a:cubicBezTo>
                    <a:pt x="310621" y="1644289"/>
                    <a:pt x="214340" y="1688878"/>
                    <a:pt x="117642" y="1732548"/>
                  </a:cubicBezTo>
                  <a:lnTo>
                    <a:pt x="0" y="1363579"/>
                  </a:lnTo>
                  <a:cubicBezTo>
                    <a:pt x="191168" y="1291835"/>
                    <a:pt x="384676" y="1209397"/>
                    <a:pt x="575259" y="1117767"/>
                  </a:cubicBezTo>
                  <a:lnTo>
                    <a:pt x="851379" y="977135"/>
                  </a:lnTo>
                  <a:lnTo>
                    <a:pt x="31445" y="977135"/>
                  </a:lnTo>
                  <a:lnTo>
                    <a:pt x="31445" y="663935"/>
                  </a:lnTo>
                  <a:lnTo>
                    <a:pt x="815326" y="663935"/>
                  </a:lnTo>
                  <a:lnTo>
                    <a:pt x="815326" y="506623"/>
                  </a:lnTo>
                  <a:lnTo>
                    <a:pt x="216067" y="506623"/>
                  </a:lnTo>
                  <a:lnTo>
                    <a:pt x="216067" y="193423"/>
                  </a:lnTo>
                  <a:lnTo>
                    <a:pt x="815326" y="19342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任意多边形 9"/>
            <p:cNvSpPr/>
            <p:nvPr/>
          </p:nvSpPr>
          <p:spPr>
            <a:xfrm>
              <a:off x="8042116" y="1805998"/>
              <a:ext cx="2223885" cy="2350086"/>
            </a:xfrm>
            <a:custGeom>
              <a:avLst/>
              <a:gdLst>
                <a:gd name="connsiteX0" fmla="*/ 458468 w 2223885"/>
                <a:gd name="connsiteY0" fmla="*/ 0 h 2350086"/>
                <a:gd name="connsiteX1" fmla="*/ 816972 w 2223885"/>
                <a:gd name="connsiteY1" fmla="*/ 0 h 2350086"/>
                <a:gd name="connsiteX2" fmla="*/ 816972 w 2223885"/>
                <a:gd name="connsiteY2" fmla="*/ 170221 h 2350086"/>
                <a:gd name="connsiteX3" fmla="*/ 1207330 w 2223885"/>
                <a:gd name="connsiteY3" fmla="*/ 170221 h 2350086"/>
                <a:gd name="connsiteX4" fmla="*/ 1207330 w 2223885"/>
                <a:gd name="connsiteY4" fmla="*/ 440221 h 2350086"/>
                <a:gd name="connsiteX5" fmla="*/ 816972 w 2223885"/>
                <a:gd name="connsiteY5" fmla="*/ 440221 h 2350086"/>
                <a:gd name="connsiteX6" fmla="*/ 816972 w 2223885"/>
                <a:gd name="connsiteY6" fmla="*/ 530637 h 2350086"/>
                <a:gd name="connsiteX7" fmla="*/ 1159204 w 2223885"/>
                <a:gd name="connsiteY7" fmla="*/ 530637 h 2350086"/>
                <a:gd name="connsiteX8" fmla="*/ 1159204 w 2223885"/>
                <a:gd name="connsiteY8" fmla="*/ 793437 h 2350086"/>
                <a:gd name="connsiteX9" fmla="*/ 816972 w 2223885"/>
                <a:gd name="connsiteY9" fmla="*/ 793437 h 2350086"/>
                <a:gd name="connsiteX10" fmla="*/ 816972 w 2223885"/>
                <a:gd name="connsiteY10" fmla="*/ 799364 h 2350086"/>
                <a:gd name="connsiteX11" fmla="*/ 815019 w 2223885"/>
                <a:gd name="connsiteY11" fmla="*/ 799364 h 2350086"/>
                <a:gd name="connsiteX12" fmla="*/ 808447 w 2223885"/>
                <a:gd name="connsiteY12" fmla="*/ 889397 h 2350086"/>
                <a:gd name="connsiteX13" fmla="*/ 1213200 w 2223885"/>
                <a:gd name="connsiteY13" fmla="*/ 889397 h 2350086"/>
                <a:gd name="connsiteX14" fmla="*/ 1213200 w 2223885"/>
                <a:gd name="connsiteY14" fmla="*/ 1159397 h 2350086"/>
                <a:gd name="connsiteX15" fmla="*/ 737905 w 2223885"/>
                <a:gd name="connsiteY15" fmla="*/ 1159397 h 2350086"/>
                <a:gd name="connsiteX16" fmla="*/ 688922 w 2223885"/>
                <a:gd name="connsiteY16" fmla="*/ 1257579 h 2350086"/>
                <a:gd name="connsiteX17" fmla="*/ 614424 w 2223885"/>
                <a:gd name="connsiteY17" fmla="*/ 1361170 h 2350086"/>
                <a:gd name="connsiteX18" fmla="*/ 557624 w 2223885"/>
                <a:gd name="connsiteY18" fmla="*/ 1417174 h 2350086"/>
                <a:gd name="connsiteX19" fmla="*/ 587614 w 2223885"/>
                <a:gd name="connsiteY19" fmla="*/ 1417174 h 2350086"/>
                <a:gd name="connsiteX20" fmla="*/ 587614 w 2223885"/>
                <a:gd name="connsiteY20" fmla="*/ 1421653 h 2350086"/>
                <a:gd name="connsiteX21" fmla="*/ 935896 w 2223885"/>
                <a:gd name="connsiteY21" fmla="*/ 1421653 h 2350086"/>
                <a:gd name="connsiteX22" fmla="*/ 935896 w 2223885"/>
                <a:gd name="connsiteY22" fmla="*/ 1282165 h 2350086"/>
                <a:gd name="connsiteX23" fmla="*/ 1286198 w 2223885"/>
                <a:gd name="connsiteY23" fmla="*/ 1282165 h 2350086"/>
                <a:gd name="connsiteX24" fmla="*/ 1286198 w 2223885"/>
                <a:gd name="connsiteY24" fmla="*/ 86126 h 2350086"/>
                <a:gd name="connsiteX25" fmla="*/ 1644615 w 2223885"/>
                <a:gd name="connsiteY25" fmla="*/ 86126 h 2350086"/>
                <a:gd name="connsiteX26" fmla="*/ 1644615 w 2223885"/>
                <a:gd name="connsiteY26" fmla="*/ 89699 h 2350086"/>
                <a:gd name="connsiteX27" fmla="*/ 2223885 w 2223885"/>
                <a:gd name="connsiteY27" fmla="*/ 89699 h 2350086"/>
                <a:gd name="connsiteX28" fmla="*/ 2223885 w 2223885"/>
                <a:gd name="connsiteY28" fmla="*/ 377699 h 2350086"/>
                <a:gd name="connsiteX29" fmla="*/ 2217389 w 2223885"/>
                <a:gd name="connsiteY29" fmla="*/ 377699 h 2350086"/>
                <a:gd name="connsiteX30" fmla="*/ 2217389 w 2223885"/>
                <a:gd name="connsiteY30" fmla="*/ 564511 h 2350086"/>
                <a:gd name="connsiteX31" fmla="*/ 2111035 w 2223885"/>
                <a:gd name="connsiteY31" fmla="*/ 644276 h 2350086"/>
                <a:gd name="connsiteX32" fmla="*/ 2217389 w 2223885"/>
                <a:gd name="connsiteY32" fmla="*/ 740961 h 2350086"/>
                <a:gd name="connsiteX33" fmla="*/ 2217389 w 2223885"/>
                <a:gd name="connsiteY33" fmla="*/ 1062894 h 2350086"/>
                <a:gd name="connsiteX34" fmla="*/ 2210711 w 2223885"/>
                <a:gd name="connsiteY34" fmla="*/ 1062894 h 2350086"/>
                <a:gd name="connsiteX35" fmla="*/ 2196010 w 2223885"/>
                <a:gd name="connsiteY35" fmla="*/ 1122910 h 2350086"/>
                <a:gd name="connsiteX36" fmla="*/ 2004089 w 2223885"/>
                <a:gd name="connsiteY36" fmla="*/ 1264571 h 2350086"/>
                <a:gd name="connsiteX37" fmla="*/ 1726025 w 2223885"/>
                <a:gd name="connsiteY37" fmla="*/ 1269919 h 2350086"/>
                <a:gd name="connsiteX38" fmla="*/ 1651162 w 2223885"/>
                <a:gd name="connsiteY38" fmla="*/ 975813 h 2350086"/>
                <a:gd name="connsiteX39" fmla="*/ 1790194 w 2223885"/>
                <a:gd name="connsiteY39" fmla="*/ 981161 h 2350086"/>
                <a:gd name="connsiteX40" fmla="*/ 1884468 w 2223885"/>
                <a:gd name="connsiteY40" fmla="*/ 921385 h 2350086"/>
                <a:gd name="connsiteX41" fmla="*/ 1893389 w 2223885"/>
                <a:gd name="connsiteY41" fmla="*/ 884415 h 2350086"/>
                <a:gd name="connsiteX42" fmla="*/ 1893389 w 2223885"/>
                <a:gd name="connsiteY42" fmla="*/ 377699 h 2350086"/>
                <a:gd name="connsiteX43" fmla="*/ 1644615 w 2223885"/>
                <a:gd name="connsiteY43" fmla="*/ 377699 h 2350086"/>
                <a:gd name="connsiteX44" fmla="*/ 1644615 w 2223885"/>
                <a:gd name="connsiteY44" fmla="*/ 1331726 h 2350086"/>
                <a:gd name="connsiteX45" fmla="*/ 1336951 w 2223885"/>
                <a:gd name="connsiteY45" fmla="*/ 1331726 h 2350086"/>
                <a:gd name="connsiteX46" fmla="*/ 1336951 w 2223885"/>
                <a:gd name="connsiteY46" fmla="*/ 1421653 h 2350086"/>
                <a:gd name="connsiteX47" fmla="*/ 2111035 w 2223885"/>
                <a:gd name="connsiteY47" fmla="*/ 1421653 h 2350086"/>
                <a:gd name="connsiteX48" fmla="*/ 2111035 w 2223885"/>
                <a:gd name="connsiteY48" fmla="*/ 1438558 h 2350086"/>
                <a:gd name="connsiteX49" fmla="*/ 2111035 w 2223885"/>
                <a:gd name="connsiteY49" fmla="*/ 1742713 h 2350086"/>
                <a:gd name="connsiteX50" fmla="*/ 2111035 w 2223885"/>
                <a:gd name="connsiteY50" fmla="*/ 1949034 h 2350086"/>
                <a:gd name="connsiteX51" fmla="*/ 2111036 w 2223885"/>
                <a:gd name="connsiteY51" fmla="*/ 1949034 h 2350086"/>
                <a:gd name="connsiteX52" fmla="*/ 2111035 w 2223885"/>
                <a:gd name="connsiteY52" fmla="*/ 1949043 h 2350086"/>
                <a:gd name="connsiteX53" fmla="*/ 2111035 w 2223885"/>
                <a:gd name="connsiteY53" fmla="*/ 1961679 h 2350086"/>
                <a:gd name="connsiteX54" fmla="*/ 2109667 w 2223885"/>
                <a:gd name="connsiteY54" fmla="*/ 1961679 h 2350086"/>
                <a:gd name="connsiteX55" fmla="*/ 2102460 w 2223885"/>
                <a:gd name="connsiteY55" fmla="*/ 2028258 h 2350086"/>
                <a:gd name="connsiteX56" fmla="*/ 1843668 w 2223885"/>
                <a:gd name="connsiteY56" fmla="*/ 2232445 h 2350086"/>
                <a:gd name="connsiteX57" fmla="*/ 1464004 w 2223885"/>
                <a:gd name="connsiteY57" fmla="*/ 2227098 h 2350086"/>
                <a:gd name="connsiteX58" fmla="*/ 1373099 w 2223885"/>
                <a:gd name="connsiteY58" fmla="*/ 1927645 h 2350086"/>
                <a:gd name="connsiteX59" fmla="*/ 1608383 w 2223885"/>
                <a:gd name="connsiteY59" fmla="*/ 1943687 h 2350086"/>
                <a:gd name="connsiteX60" fmla="*/ 1713693 w 2223885"/>
                <a:gd name="connsiteY60" fmla="*/ 1903956 h 2350086"/>
                <a:gd name="connsiteX61" fmla="*/ 1721895 w 2223885"/>
                <a:gd name="connsiteY61" fmla="*/ 1877033 h 2350086"/>
                <a:gd name="connsiteX62" fmla="*/ 1721895 w 2223885"/>
                <a:gd name="connsiteY62" fmla="*/ 1742713 h 2350086"/>
                <a:gd name="connsiteX63" fmla="*/ 1336951 w 2223885"/>
                <a:gd name="connsiteY63" fmla="*/ 1742713 h 2350086"/>
                <a:gd name="connsiteX64" fmla="*/ 1336951 w 2223885"/>
                <a:gd name="connsiteY64" fmla="*/ 2350086 h 2350086"/>
                <a:gd name="connsiteX65" fmla="*/ 935896 w 2223885"/>
                <a:gd name="connsiteY65" fmla="*/ 2350086 h 2350086"/>
                <a:gd name="connsiteX66" fmla="*/ 935896 w 2223885"/>
                <a:gd name="connsiteY66" fmla="*/ 1742713 h 2350086"/>
                <a:gd name="connsiteX67" fmla="*/ 587614 w 2223885"/>
                <a:gd name="connsiteY67" fmla="*/ 1742713 h 2350086"/>
                <a:gd name="connsiteX68" fmla="*/ 587614 w 2223885"/>
                <a:gd name="connsiteY68" fmla="*/ 2216538 h 2350086"/>
                <a:gd name="connsiteX69" fmla="*/ 186559 w 2223885"/>
                <a:gd name="connsiteY69" fmla="*/ 2216538 h 2350086"/>
                <a:gd name="connsiteX70" fmla="*/ 186559 w 2223885"/>
                <a:gd name="connsiteY70" fmla="*/ 1521822 h 2350086"/>
                <a:gd name="connsiteX71" fmla="*/ 41603 w 2223885"/>
                <a:gd name="connsiteY71" fmla="*/ 1376866 h 2350086"/>
                <a:gd name="connsiteX72" fmla="*/ 313556 w 2223885"/>
                <a:gd name="connsiteY72" fmla="*/ 1161269 h 2350086"/>
                <a:gd name="connsiteX73" fmla="*/ 314825 w 2223885"/>
                <a:gd name="connsiteY73" fmla="*/ 1159397 h 2350086"/>
                <a:gd name="connsiteX74" fmla="*/ 0 w 2223885"/>
                <a:gd name="connsiteY74" fmla="*/ 1159397 h 2350086"/>
                <a:gd name="connsiteX75" fmla="*/ 0 w 2223885"/>
                <a:gd name="connsiteY75" fmla="*/ 889397 h 2350086"/>
                <a:gd name="connsiteX76" fmla="*/ 437594 w 2223885"/>
                <a:gd name="connsiteY76" fmla="*/ 889397 h 2350086"/>
                <a:gd name="connsiteX77" fmla="*/ 446207 w 2223885"/>
                <a:gd name="connsiteY77" fmla="*/ 863519 h 2350086"/>
                <a:gd name="connsiteX78" fmla="*/ 447384 w 2223885"/>
                <a:gd name="connsiteY78" fmla="*/ 793437 h 2350086"/>
                <a:gd name="connsiteX79" fmla="*/ 100288 w 2223885"/>
                <a:gd name="connsiteY79" fmla="*/ 793437 h 2350086"/>
                <a:gd name="connsiteX80" fmla="*/ 100288 w 2223885"/>
                <a:gd name="connsiteY80" fmla="*/ 530637 h 2350086"/>
                <a:gd name="connsiteX81" fmla="*/ 458468 w 2223885"/>
                <a:gd name="connsiteY81" fmla="*/ 530637 h 2350086"/>
                <a:gd name="connsiteX82" fmla="*/ 458468 w 2223885"/>
                <a:gd name="connsiteY82" fmla="*/ 440221 h 2350086"/>
                <a:gd name="connsiteX83" fmla="*/ 53495 w 2223885"/>
                <a:gd name="connsiteY83" fmla="*/ 440221 h 2350086"/>
                <a:gd name="connsiteX84" fmla="*/ 53495 w 2223885"/>
                <a:gd name="connsiteY84" fmla="*/ 170221 h 2350086"/>
                <a:gd name="connsiteX85" fmla="*/ 458468 w 2223885"/>
                <a:gd name="connsiteY85" fmla="*/ 170221 h 235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2223885" h="2350086">
                  <a:moveTo>
                    <a:pt x="458468" y="0"/>
                  </a:moveTo>
                  <a:lnTo>
                    <a:pt x="816972" y="0"/>
                  </a:lnTo>
                  <a:lnTo>
                    <a:pt x="816972" y="170221"/>
                  </a:lnTo>
                  <a:lnTo>
                    <a:pt x="1207330" y="170221"/>
                  </a:lnTo>
                  <a:lnTo>
                    <a:pt x="1207330" y="440221"/>
                  </a:lnTo>
                  <a:lnTo>
                    <a:pt x="816972" y="440221"/>
                  </a:lnTo>
                  <a:lnTo>
                    <a:pt x="816972" y="530637"/>
                  </a:lnTo>
                  <a:lnTo>
                    <a:pt x="1159204" y="530637"/>
                  </a:lnTo>
                  <a:lnTo>
                    <a:pt x="1159204" y="793437"/>
                  </a:lnTo>
                  <a:lnTo>
                    <a:pt x="816972" y="793437"/>
                  </a:lnTo>
                  <a:lnTo>
                    <a:pt x="816972" y="799364"/>
                  </a:lnTo>
                  <a:lnTo>
                    <a:pt x="815019" y="799364"/>
                  </a:lnTo>
                  <a:lnTo>
                    <a:pt x="808447" y="889397"/>
                  </a:lnTo>
                  <a:lnTo>
                    <a:pt x="1213200" y="889397"/>
                  </a:lnTo>
                  <a:lnTo>
                    <a:pt x="1213200" y="1159397"/>
                  </a:lnTo>
                  <a:lnTo>
                    <a:pt x="737905" y="1159397"/>
                  </a:lnTo>
                  <a:lnTo>
                    <a:pt x="688922" y="1257579"/>
                  </a:lnTo>
                  <a:cubicBezTo>
                    <a:pt x="667238" y="1293677"/>
                    <a:pt x="642485" y="1328305"/>
                    <a:pt x="614424" y="1361170"/>
                  </a:cubicBezTo>
                  <a:lnTo>
                    <a:pt x="557624" y="1417174"/>
                  </a:lnTo>
                  <a:lnTo>
                    <a:pt x="587614" y="1417174"/>
                  </a:lnTo>
                  <a:lnTo>
                    <a:pt x="587614" y="1421653"/>
                  </a:lnTo>
                  <a:lnTo>
                    <a:pt x="935896" y="1421653"/>
                  </a:lnTo>
                  <a:lnTo>
                    <a:pt x="935896" y="1282165"/>
                  </a:lnTo>
                  <a:lnTo>
                    <a:pt x="1286198" y="1282165"/>
                  </a:lnTo>
                  <a:lnTo>
                    <a:pt x="1286198" y="86126"/>
                  </a:lnTo>
                  <a:lnTo>
                    <a:pt x="1644615" y="86126"/>
                  </a:lnTo>
                  <a:lnTo>
                    <a:pt x="1644615" y="89699"/>
                  </a:lnTo>
                  <a:lnTo>
                    <a:pt x="2223885" y="89699"/>
                  </a:lnTo>
                  <a:lnTo>
                    <a:pt x="2223885" y="377699"/>
                  </a:lnTo>
                  <a:lnTo>
                    <a:pt x="2217389" y="377699"/>
                  </a:lnTo>
                  <a:lnTo>
                    <a:pt x="2217389" y="564511"/>
                  </a:lnTo>
                  <a:lnTo>
                    <a:pt x="2111035" y="644276"/>
                  </a:lnTo>
                  <a:lnTo>
                    <a:pt x="2217389" y="740961"/>
                  </a:lnTo>
                  <a:lnTo>
                    <a:pt x="2217389" y="1062894"/>
                  </a:lnTo>
                  <a:lnTo>
                    <a:pt x="2210711" y="1062894"/>
                  </a:lnTo>
                  <a:lnTo>
                    <a:pt x="2196010" y="1122910"/>
                  </a:lnTo>
                  <a:cubicBezTo>
                    <a:pt x="2170881" y="1186204"/>
                    <a:pt x="2119632" y="1224048"/>
                    <a:pt x="2004089" y="1264571"/>
                  </a:cubicBezTo>
                  <a:lnTo>
                    <a:pt x="1726025" y="1269919"/>
                  </a:lnTo>
                  <a:lnTo>
                    <a:pt x="1651162" y="975813"/>
                  </a:lnTo>
                  <a:lnTo>
                    <a:pt x="1790194" y="981161"/>
                  </a:lnTo>
                  <a:cubicBezTo>
                    <a:pt x="1822288" y="976304"/>
                    <a:pt x="1863759" y="963411"/>
                    <a:pt x="1884468" y="921385"/>
                  </a:cubicBezTo>
                  <a:lnTo>
                    <a:pt x="1893389" y="884415"/>
                  </a:lnTo>
                  <a:lnTo>
                    <a:pt x="1893389" y="377699"/>
                  </a:lnTo>
                  <a:lnTo>
                    <a:pt x="1644615" y="377699"/>
                  </a:lnTo>
                  <a:lnTo>
                    <a:pt x="1644615" y="1331726"/>
                  </a:lnTo>
                  <a:lnTo>
                    <a:pt x="1336951" y="1331726"/>
                  </a:lnTo>
                  <a:lnTo>
                    <a:pt x="1336951" y="1421653"/>
                  </a:lnTo>
                  <a:lnTo>
                    <a:pt x="2111035" y="1421653"/>
                  </a:lnTo>
                  <a:lnTo>
                    <a:pt x="2111035" y="1438558"/>
                  </a:lnTo>
                  <a:lnTo>
                    <a:pt x="2111035" y="1742713"/>
                  </a:lnTo>
                  <a:lnTo>
                    <a:pt x="2111035" y="1949034"/>
                  </a:lnTo>
                  <a:lnTo>
                    <a:pt x="2111036" y="1949034"/>
                  </a:lnTo>
                  <a:lnTo>
                    <a:pt x="2111035" y="1949043"/>
                  </a:lnTo>
                  <a:lnTo>
                    <a:pt x="2111035" y="1961679"/>
                  </a:lnTo>
                  <a:lnTo>
                    <a:pt x="2109667" y="1961679"/>
                  </a:lnTo>
                  <a:lnTo>
                    <a:pt x="2102460" y="2028258"/>
                  </a:lnTo>
                  <a:cubicBezTo>
                    <a:pt x="2081829" y="2106367"/>
                    <a:pt x="2017667" y="2179453"/>
                    <a:pt x="1843668" y="2232445"/>
                  </a:cubicBezTo>
                  <a:lnTo>
                    <a:pt x="1464004" y="2227098"/>
                  </a:lnTo>
                  <a:lnTo>
                    <a:pt x="1373099" y="1927645"/>
                  </a:lnTo>
                  <a:lnTo>
                    <a:pt x="1608383" y="1943687"/>
                  </a:lnTo>
                  <a:cubicBezTo>
                    <a:pt x="1664583" y="1941494"/>
                    <a:pt x="1696672" y="1935283"/>
                    <a:pt x="1713693" y="1903956"/>
                  </a:cubicBezTo>
                  <a:lnTo>
                    <a:pt x="1721895" y="1877033"/>
                  </a:lnTo>
                  <a:lnTo>
                    <a:pt x="1721895" y="1742713"/>
                  </a:lnTo>
                  <a:lnTo>
                    <a:pt x="1336951" y="1742713"/>
                  </a:lnTo>
                  <a:lnTo>
                    <a:pt x="1336951" y="2350086"/>
                  </a:lnTo>
                  <a:lnTo>
                    <a:pt x="935896" y="2350086"/>
                  </a:lnTo>
                  <a:lnTo>
                    <a:pt x="935896" y="1742713"/>
                  </a:lnTo>
                  <a:lnTo>
                    <a:pt x="587614" y="1742713"/>
                  </a:lnTo>
                  <a:lnTo>
                    <a:pt x="587614" y="2216538"/>
                  </a:lnTo>
                  <a:lnTo>
                    <a:pt x="186559" y="2216538"/>
                  </a:lnTo>
                  <a:lnTo>
                    <a:pt x="186559" y="1521822"/>
                  </a:lnTo>
                  <a:lnTo>
                    <a:pt x="41603" y="1376866"/>
                  </a:lnTo>
                  <a:cubicBezTo>
                    <a:pt x="181665" y="1284165"/>
                    <a:pt x="259219" y="1229563"/>
                    <a:pt x="313556" y="1161269"/>
                  </a:cubicBezTo>
                  <a:lnTo>
                    <a:pt x="314825" y="1159397"/>
                  </a:lnTo>
                  <a:lnTo>
                    <a:pt x="0" y="1159397"/>
                  </a:lnTo>
                  <a:lnTo>
                    <a:pt x="0" y="889397"/>
                  </a:lnTo>
                  <a:lnTo>
                    <a:pt x="437594" y="889397"/>
                  </a:lnTo>
                  <a:lnTo>
                    <a:pt x="446207" y="863519"/>
                  </a:lnTo>
                  <a:lnTo>
                    <a:pt x="447384" y="793437"/>
                  </a:lnTo>
                  <a:lnTo>
                    <a:pt x="100288" y="793437"/>
                  </a:lnTo>
                  <a:lnTo>
                    <a:pt x="100288" y="530637"/>
                  </a:lnTo>
                  <a:lnTo>
                    <a:pt x="458468" y="530637"/>
                  </a:lnTo>
                  <a:lnTo>
                    <a:pt x="458468" y="440221"/>
                  </a:lnTo>
                  <a:lnTo>
                    <a:pt x="53495" y="440221"/>
                  </a:lnTo>
                  <a:lnTo>
                    <a:pt x="53495" y="170221"/>
                  </a:lnTo>
                  <a:lnTo>
                    <a:pt x="458468" y="17022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 name="矩形 11"/>
          <p:cNvSpPr/>
          <p:nvPr userDrawn="1"/>
        </p:nvSpPr>
        <p:spPr>
          <a:xfrm>
            <a:off x="6026492" y="-4852"/>
            <a:ext cx="138559" cy="1320800"/>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正文">
    <p:spTree>
      <p:nvGrpSpPr>
        <p:cNvPr id="1" name=""/>
        <p:cNvGrpSpPr/>
        <p:nvPr/>
      </p:nvGrpSpPr>
      <p:grpSpPr>
        <a:xfrm>
          <a:off x="0" y="0"/>
          <a:ext cx="0" cy="0"/>
          <a:chOff x="0" y="0"/>
          <a:chExt cx="0" cy="0"/>
        </a:xfrm>
      </p:grpSpPr>
      <p:sp>
        <p:nvSpPr>
          <p:cNvPr id="8" name="矩形 7"/>
          <p:cNvSpPr/>
          <p:nvPr userDrawn="1"/>
        </p:nvSpPr>
        <p:spPr>
          <a:xfrm>
            <a:off x="0" y="0"/>
            <a:ext cx="12193201" cy="6858000"/>
          </a:xfrm>
          <a:prstGeom prst="rect">
            <a:avLst/>
          </a:pr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圆角 8"/>
          <p:cNvSpPr/>
          <p:nvPr userDrawn="1"/>
        </p:nvSpPr>
        <p:spPr>
          <a:xfrm>
            <a:off x="72007" y="69000"/>
            <a:ext cx="12049186" cy="6720000"/>
          </a:xfrm>
          <a:prstGeom prst="roundRect">
            <a:avLst>
              <a:gd name="adj" fmla="val 1389"/>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latin typeface="黑体" panose="02010609060101010101" pitchFamily="49" charset="-122"/>
              <a:ea typeface="黑体" panose="02010609060101010101" pitchFamily="49" charset="-122"/>
            </a:endParaRPr>
          </a:p>
        </p:txBody>
      </p:sp>
      <p:grpSp>
        <p:nvGrpSpPr>
          <p:cNvPr id="10" name="组合 9"/>
          <p:cNvGrpSpPr/>
          <p:nvPr userDrawn="1"/>
        </p:nvGrpSpPr>
        <p:grpSpPr>
          <a:xfrm>
            <a:off x="11295413" y="103788"/>
            <a:ext cx="118901" cy="205737"/>
            <a:chOff x="8465487" y="93561"/>
            <a:chExt cx="85864" cy="154303"/>
          </a:xfrm>
        </p:grpSpPr>
        <p:sp>
          <p:nvSpPr>
            <p:cNvPr id="11" name="任意多边形: 形状 10"/>
            <p:cNvSpPr/>
            <p:nvPr/>
          </p:nvSpPr>
          <p:spPr>
            <a:xfrm flipH="1">
              <a:off x="8465487" y="154304"/>
              <a:ext cx="85864" cy="93560"/>
            </a:xfrm>
            <a:custGeom>
              <a:avLst/>
              <a:gdLst>
                <a:gd name="connsiteX0" fmla="*/ 61853 w 85864"/>
                <a:gd name="connsiteY0" fmla="*/ 0 h 93560"/>
                <a:gd name="connsiteX1" fmla="*/ 24011 w 85864"/>
                <a:gd name="connsiteY1" fmla="*/ 0 h 93560"/>
                <a:gd name="connsiteX2" fmla="*/ 23729 w 85864"/>
                <a:gd name="connsiteY2" fmla="*/ 3111 h 93560"/>
                <a:gd name="connsiteX3" fmla="*/ 15368 w 85864"/>
                <a:gd name="connsiteY3" fmla="*/ 17274 h 93560"/>
                <a:gd name="connsiteX4" fmla="*/ 12624 w 85864"/>
                <a:gd name="connsiteY4" fmla="*/ 20162 h 93560"/>
                <a:gd name="connsiteX5" fmla="*/ 12624 w 85864"/>
                <a:gd name="connsiteY5" fmla="*/ 20230 h 93560"/>
                <a:gd name="connsiteX6" fmla="*/ 12575 w 85864"/>
                <a:gd name="connsiteY6" fmla="*/ 20270 h 93560"/>
                <a:gd name="connsiteX7" fmla="*/ 0 w 85864"/>
                <a:gd name="connsiteY7" fmla="*/ 50628 h 93560"/>
                <a:gd name="connsiteX8" fmla="*/ 42932 w 85864"/>
                <a:gd name="connsiteY8" fmla="*/ 93560 h 93560"/>
                <a:gd name="connsiteX9" fmla="*/ 85864 w 85864"/>
                <a:gd name="connsiteY9" fmla="*/ 50628 h 93560"/>
                <a:gd name="connsiteX10" fmla="*/ 73290 w 85864"/>
                <a:gd name="connsiteY10" fmla="*/ 20270 h 93560"/>
                <a:gd name="connsiteX11" fmla="*/ 73241 w 85864"/>
                <a:gd name="connsiteY11" fmla="*/ 20230 h 93560"/>
                <a:gd name="connsiteX12" fmla="*/ 73241 w 85864"/>
                <a:gd name="connsiteY12" fmla="*/ 20162 h 93560"/>
                <a:gd name="connsiteX13" fmla="*/ 70496 w 85864"/>
                <a:gd name="connsiteY13" fmla="*/ 17274 h 93560"/>
                <a:gd name="connsiteX14" fmla="*/ 62136 w 85864"/>
                <a:gd name="connsiteY14" fmla="*/ 3111 h 93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85864" h="93560">
                  <a:moveTo>
                    <a:pt x="61853" y="0"/>
                  </a:moveTo>
                  <a:lnTo>
                    <a:pt x="24011" y="0"/>
                  </a:lnTo>
                  <a:lnTo>
                    <a:pt x="23729" y="3111"/>
                  </a:lnTo>
                  <a:cubicBezTo>
                    <a:pt x="21429" y="8686"/>
                    <a:pt x="18499" y="13538"/>
                    <a:pt x="15368" y="17274"/>
                  </a:cubicBezTo>
                  <a:lnTo>
                    <a:pt x="12624" y="20162"/>
                  </a:lnTo>
                  <a:lnTo>
                    <a:pt x="12624" y="20230"/>
                  </a:lnTo>
                  <a:lnTo>
                    <a:pt x="12575" y="20270"/>
                  </a:lnTo>
                  <a:cubicBezTo>
                    <a:pt x="4806" y="28040"/>
                    <a:pt x="0" y="38773"/>
                    <a:pt x="0" y="50628"/>
                  </a:cubicBezTo>
                  <a:cubicBezTo>
                    <a:pt x="0" y="74339"/>
                    <a:pt x="19222" y="93560"/>
                    <a:pt x="42932" y="93560"/>
                  </a:cubicBezTo>
                  <a:cubicBezTo>
                    <a:pt x="66643" y="93560"/>
                    <a:pt x="85864" y="74339"/>
                    <a:pt x="85864" y="50628"/>
                  </a:cubicBezTo>
                  <a:cubicBezTo>
                    <a:pt x="85864" y="38773"/>
                    <a:pt x="81059" y="28040"/>
                    <a:pt x="73290" y="20270"/>
                  </a:cubicBezTo>
                  <a:lnTo>
                    <a:pt x="73241" y="20230"/>
                  </a:lnTo>
                  <a:lnTo>
                    <a:pt x="73241" y="20162"/>
                  </a:lnTo>
                  <a:lnTo>
                    <a:pt x="70496" y="17274"/>
                  </a:lnTo>
                  <a:cubicBezTo>
                    <a:pt x="67366" y="13538"/>
                    <a:pt x="64436" y="8686"/>
                    <a:pt x="62136" y="3111"/>
                  </a:cubicBezTo>
                  <a:close/>
                </a:path>
              </a:pathLst>
            </a:cu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prstClr val="white"/>
                </a:solidFill>
              </a:endParaRPr>
            </a:p>
          </p:txBody>
        </p:sp>
        <p:sp>
          <p:nvSpPr>
            <p:cNvPr id="12" name="任意多边形: 形状 11"/>
            <p:cNvSpPr/>
            <p:nvPr/>
          </p:nvSpPr>
          <p:spPr>
            <a:xfrm>
              <a:off x="8486110" y="93561"/>
              <a:ext cx="49867" cy="70269"/>
            </a:xfrm>
            <a:custGeom>
              <a:avLst/>
              <a:gdLst>
                <a:gd name="connsiteX0" fmla="*/ 19901 w 49867"/>
                <a:gd name="connsiteY0" fmla="*/ 0 h 70269"/>
                <a:gd name="connsiteX1" fmla="*/ 29966 w 49867"/>
                <a:gd name="connsiteY1" fmla="*/ 0 h 70269"/>
                <a:gd name="connsiteX2" fmla="*/ 29966 w 49867"/>
                <a:gd name="connsiteY2" fmla="*/ 7176 h 70269"/>
                <a:gd name="connsiteX3" fmla="*/ 34160 w 49867"/>
                <a:gd name="connsiteY3" fmla="*/ 7176 h 70269"/>
                <a:gd name="connsiteX4" fmla="*/ 43157 w 49867"/>
                <a:gd name="connsiteY4" fmla="*/ 14256 h 70269"/>
                <a:gd name="connsiteX5" fmla="*/ 43157 w 49867"/>
                <a:gd name="connsiteY5" fmla="*/ 14958 h 70269"/>
                <a:gd name="connsiteX6" fmla="*/ 43534 w 49867"/>
                <a:gd name="connsiteY6" fmla="*/ 15018 h 70269"/>
                <a:gd name="connsiteX7" fmla="*/ 49867 w 49867"/>
                <a:gd name="connsiteY7" fmla="*/ 22537 h 70269"/>
                <a:gd name="connsiteX8" fmla="*/ 49867 w 49867"/>
                <a:gd name="connsiteY8" fmla="*/ 22927 h 70269"/>
                <a:gd name="connsiteX9" fmla="*/ 49867 w 49867"/>
                <a:gd name="connsiteY9" fmla="*/ 27097 h 70269"/>
                <a:gd name="connsiteX10" fmla="*/ 49867 w 49867"/>
                <a:gd name="connsiteY10" fmla="*/ 70269 h 70269"/>
                <a:gd name="connsiteX11" fmla="*/ 0 w 49867"/>
                <a:gd name="connsiteY11" fmla="*/ 70269 h 70269"/>
                <a:gd name="connsiteX12" fmla="*/ 0 w 49867"/>
                <a:gd name="connsiteY12" fmla="*/ 27097 h 70269"/>
                <a:gd name="connsiteX13" fmla="*/ 0 w 49867"/>
                <a:gd name="connsiteY13" fmla="*/ 22927 h 70269"/>
                <a:gd name="connsiteX14" fmla="*/ 0 w 49867"/>
                <a:gd name="connsiteY14" fmla="*/ 22537 h 70269"/>
                <a:gd name="connsiteX15" fmla="*/ 6333 w 49867"/>
                <a:gd name="connsiteY15" fmla="*/ 15018 h 70269"/>
                <a:gd name="connsiteX16" fmla="*/ 6710 w 49867"/>
                <a:gd name="connsiteY16" fmla="*/ 14958 h 70269"/>
                <a:gd name="connsiteX17" fmla="*/ 6710 w 49867"/>
                <a:gd name="connsiteY17" fmla="*/ 14256 h 70269"/>
                <a:gd name="connsiteX18" fmla="*/ 15707 w 49867"/>
                <a:gd name="connsiteY18" fmla="*/ 7176 h 70269"/>
                <a:gd name="connsiteX19" fmla="*/ 19901 w 49867"/>
                <a:gd name="connsiteY19" fmla="*/ 7176 h 702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9867" h="70269">
                  <a:moveTo>
                    <a:pt x="19901" y="0"/>
                  </a:moveTo>
                  <a:lnTo>
                    <a:pt x="29966" y="0"/>
                  </a:lnTo>
                  <a:lnTo>
                    <a:pt x="29966" y="7176"/>
                  </a:lnTo>
                  <a:lnTo>
                    <a:pt x="34160" y="7176"/>
                  </a:lnTo>
                  <a:cubicBezTo>
                    <a:pt x="39129" y="7176"/>
                    <a:pt x="43157" y="10346"/>
                    <a:pt x="43157" y="14256"/>
                  </a:cubicBezTo>
                  <a:lnTo>
                    <a:pt x="43157" y="14958"/>
                  </a:lnTo>
                  <a:lnTo>
                    <a:pt x="43534" y="15018"/>
                  </a:lnTo>
                  <a:cubicBezTo>
                    <a:pt x="47256" y="16257"/>
                    <a:pt x="49867" y="19157"/>
                    <a:pt x="49867" y="22537"/>
                  </a:cubicBezTo>
                  <a:lnTo>
                    <a:pt x="49867" y="22927"/>
                  </a:lnTo>
                  <a:lnTo>
                    <a:pt x="49867" y="27097"/>
                  </a:lnTo>
                  <a:lnTo>
                    <a:pt x="49867" y="70269"/>
                  </a:lnTo>
                  <a:lnTo>
                    <a:pt x="0" y="70269"/>
                  </a:lnTo>
                  <a:lnTo>
                    <a:pt x="0" y="27097"/>
                  </a:lnTo>
                  <a:lnTo>
                    <a:pt x="0" y="22927"/>
                  </a:lnTo>
                  <a:lnTo>
                    <a:pt x="0" y="22537"/>
                  </a:lnTo>
                  <a:cubicBezTo>
                    <a:pt x="0" y="19157"/>
                    <a:pt x="2612" y="16257"/>
                    <a:pt x="6333" y="15018"/>
                  </a:cubicBezTo>
                  <a:lnTo>
                    <a:pt x="6710" y="14958"/>
                  </a:lnTo>
                  <a:lnTo>
                    <a:pt x="6710" y="14256"/>
                  </a:lnTo>
                  <a:cubicBezTo>
                    <a:pt x="6710" y="10346"/>
                    <a:pt x="10738" y="7176"/>
                    <a:pt x="15707" y="7176"/>
                  </a:cubicBezTo>
                  <a:lnTo>
                    <a:pt x="19901" y="7176"/>
                  </a:lnTo>
                  <a:close/>
                </a:path>
              </a:pathLst>
            </a:custGeom>
            <a:solidFill>
              <a:schemeClr val="tx1">
                <a:lumMod val="95000"/>
                <a:lumOff val="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prstClr val="white"/>
                </a:solidFill>
              </a:endParaRPr>
            </a:p>
          </p:txBody>
        </p:sp>
      </p:grpSp>
      <p:grpSp>
        <p:nvGrpSpPr>
          <p:cNvPr id="13" name="组合 12"/>
          <p:cNvGrpSpPr/>
          <p:nvPr userDrawn="1"/>
        </p:nvGrpSpPr>
        <p:grpSpPr>
          <a:xfrm>
            <a:off x="11493310" y="138508"/>
            <a:ext cx="505871" cy="154395"/>
            <a:chOff x="2452571" y="1771159"/>
            <a:chExt cx="7813430" cy="2384926"/>
          </a:xfrm>
          <a:solidFill>
            <a:srgbClr val="DA251C"/>
          </a:solidFill>
        </p:grpSpPr>
        <p:sp>
          <p:nvSpPr>
            <p:cNvPr id="14" name="任意多边形 12"/>
            <p:cNvSpPr/>
            <p:nvPr/>
          </p:nvSpPr>
          <p:spPr>
            <a:xfrm>
              <a:off x="2452571" y="1771159"/>
              <a:ext cx="2425034" cy="2384926"/>
            </a:xfrm>
            <a:custGeom>
              <a:avLst/>
              <a:gdLst>
                <a:gd name="connsiteX0" fmla="*/ 1061316 w 2425034"/>
                <a:gd name="connsiteY0" fmla="*/ 1820801 h 2384926"/>
                <a:gd name="connsiteX1" fmla="*/ 1061316 w 2425034"/>
                <a:gd name="connsiteY1" fmla="*/ 1934497 h 2384926"/>
                <a:gd name="connsiteX2" fmla="*/ 1412696 w 2425034"/>
                <a:gd name="connsiteY2" fmla="*/ 1934497 h 2384926"/>
                <a:gd name="connsiteX3" fmla="*/ 1412696 w 2425034"/>
                <a:gd name="connsiteY3" fmla="*/ 1820801 h 2384926"/>
                <a:gd name="connsiteX4" fmla="*/ 120868 w 2425034"/>
                <a:gd name="connsiteY4" fmla="*/ 1206315 h 2384926"/>
                <a:gd name="connsiteX5" fmla="*/ 2325416 w 2425034"/>
                <a:gd name="connsiteY5" fmla="*/ 1206315 h 2384926"/>
                <a:gd name="connsiteX6" fmla="*/ 2325416 w 2425034"/>
                <a:gd name="connsiteY6" fmla="*/ 1212974 h 2384926"/>
                <a:gd name="connsiteX7" fmla="*/ 2327059 w 2425034"/>
                <a:gd name="connsiteY7" fmla="*/ 1212974 h 2384926"/>
                <a:gd name="connsiteX8" fmla="*/ 2327059 w 2425034"/>
                <a:gd name="connsiteY8" fmla="*/ 2009089 h 2384926"/>
                <a:gd name="connsiteX9" fmla="*/ 2326257 w 2425034"/>
                <a:gd name="connsiteY9" fmla="*/ 2009089 h 2384926"/>
                <a:gd name="connsiteX10" fmla="*/ 2321117 w 2425034"/>
                <a:gd name="connsiteY10" fmla="*/ 2099646 h 2384926"/>
                <a:gd name="connsiteX11" fmla="*/ 2053758 w 2425034"/>
                <a:gd name="connsiteY11" fmla="*/ 2379579 h 2384926"/>
                <a:gd name="connsiteX12" fmla="*/ 1577842 w 2425034"/>
                <a:gd name="connsiteY12" fmla="*/ 2384926 h 2384926"/>
                <a:gd name="connsiteX13" fmla="*/ 1524872 w 2425034"/>
                <a:gd name="connsiteY13" fmla="*/ 2164897 h 2384926"/>
                <a:gd name="connsiteX14" fmla="*/ 647316 w 2425034"/>
                <a:gd name="connsiteY14" fmla="*/ 2164897 h 2384926"/>
                <a:gd name="connsiteX15" fmla="*/ 647316 w 2425034"/>
                <a:gd name="connsiteY15" fmla="*/ 2111952 h 2384926"/>
                <a:gd name="connsiteX16" fmla="*/ 647316 w 2425034"/>
                <a:gd name="connsiteY16" fmla="*/ 1934497 h 2384926"/>
                <a:gd name="connsiteX17" fmla="*/ 647316 w 2425034"/>
                <a:gd name="connsiteY17" fmla="*/ 1820801 h 2384926"/>
                <a:gd name="connsiteX18" fmla="*/ 647316 w 2425034"/>
                <a:gd name="connsiteY18" fmla="*/ 1669136 h 2384926"/>
                <a:gd name="connsiteX19" fmla="*/ 647316 w 2425034"/>
                <a:gd name="connsiteY19" fmla="*/ 1590401 h 2384926"/>
                <a:gd name="connsiteX20" fmla="*/ 1777716 w 2425034"/>
                <a:gd name="connsiteY20" fmla="*/ 1590401 h 2384926"/>
                <a:gd name="connsiteX21" fmla="*/ 1777716 w 2425034"/>
                <a:gd name="connsiteY21" fmla="*/ 1663372 h 2384926"/>
                <a:gd name="connsiteX22" fmla="*/ 1777716 w 2425034"/>
                <a:gd name="connsiteY22" fmla="*/ 1820801 h 2384926"/>
                <a:gd name="connsiteX23" fmla="*/ 1777716 w 2425034"/>
                <a:gd name="connsiteY23" fmla="*/ 1934497 h 2384926"/>
                <a:gd name="connsiteX24" fmla="*/ 1777716 w 2425034"/>
                <a:gd name="connsiteY24" fmla="*/ 2084915 h 2384926"/>
                <a:gd name="connsiteX25" fmla="*/ 1781042 w 2425034"/>
                <a:gd name="connsiteY25" fmla="*/ 2084805 h 2384926"/>
                <a:gd name="connsiteX26" fmla="*/ 1922413 w 2425034"/>
                <a:gd name="connsiteY26" fmla="*/ 2040094 h 2384926"/>
                <a:gd name="connsiteX27" fmla="*/ 1939371 w 2425034"/>
                <a:gd name="connsiteY27" fmla="*/ 2009089 h 2384926"/>
                <a:gd name="connsiteX28" fmla="*/ 1938259 w 2425034"/>
                <a:gd name="connsiteY28" fmla="*/ 2009089 h 2384926"/>
                <a:gd name="connsiteX29" fmla="*/ 1938259 w 2425034"/>
                <a:gd name="connsiteY29" fmla="*/ 1505115 h 2384926"/>
                <a:gd name="connsiteX30" fmla="*/ 508382 w 2425034"/>
                <a:gd name="connsiteY30" fmla="*/ 1505115 h 2384926"/>
                <a:gd name="connsiteX31" fmla="*/ 508382 w 2425034"/>
                <a:gd name="connsiteY31" fmla="*/ 2375891 h 2384926"/>
                <a:gd name="connsiteX32" fmla="*/ 94382 w 2425034"/>
                <a:gd name="connsiteY32" fmla="*/ 2375891 h 2384926"/>
                <a:gd name="connsiteX33" fmla="*/ 94382 w 2425034"/>
                <a:gd name="connsiteY33" fmla="*/ 1209289 h 2384926"/>
                <a:gd name="connsiteX34" fmla="*/ 120868 w 2425034"/>
                <a:gd name="connsiteY34" fmla="*/ 1209289 h 2384926"/>
                <a:gd name="connsiteX35" fmla="*/ 737010 w 2425034"/>
                <a:gd name="connsiteY35" fmla="*/ 804711 h 2384926"/>
                <a:gd name="connsiteX36" fmla="*/ 737010 w 2425034"/>
                <a:gd name="connsiteY36" fmla="*/ 889879 h 2384926"/>
                <a:gd name="connsiteX37" fmla="*/ 1688043 w 2425034"/>
                <a:gd name="connsiteY37" fmla="*/ 889879 h 2384926"/>
                <a:gd name="connsiteX38" fmla="*/ 1688043 w 2425034"/>
                <a:gd name="connsiteY38" fmla="*/ 804711 h 2384926"/>
                <a:gd name="connsiteX39" fmla="*/ 323010 w 2425034"/>
                <a:gd name="connsiteY39" fmla="*/ 564323 h 2384926"/>
                <a:gd name="connsiteX40" fmla="*/ 737010 w 2425034"/>
                <a:gd name="connsiteY40" fmla="*/ 564323 h 2384926"/>
                <a:gd name="connsiteX41" fmla="*/ 737010 w 2425034"/>
                <a:gd name="connsiteY41" fmla="*/ 574311 h 2384926"/>
                <a:gd name="connsiteX42" fmla="*/ 1688043 w 2425034"/>
                <a:gd name="connsiteY42" fmla="*/ 574311 h 2384926"/>
                <a:gd name="connsiteX43" fmla="*/ 1688043 w 2425034"/>
                <a:gd name="connsiteY43" fmla="*/ 570034 h 2384926"/>
                <a:gd name="connsiteX44" fmla="*/ 2102043 w 2425034"/>
                <a:gd name="connsiteY44" fmla="*/ 570034 h 2384926"/>
                <a:gd name="connsiteX45" fmla="*/ 2102043 w 2425034"/>
                <a:gd name="connsiteY45" fmla="*/ 1120278 h 2384926"/>
                <a:gd name="connsiteX46" fmla="*/ 2087010 w 2425034"/>
                <a:gd name="connsiteY46" fmla="*/ 1120278 h 2384926"/>
                <a:gd name="connsiteX47" fmla="*/ 2087010 w 2425034"/>
                <a:gd name="connsiteY47" fmla="*/ 1120279 h 2384926"/>
                <a:gd name="connsiteX48" fmla="*/ 323010 w 2425034"/>
                <a:gd name="connsiteY48" fmla="*/ 1120279 h 2384926"/>
                <a:gd name="connsiteX49" fmla="*/ 323010 w 2425034"/>
                <a:gd name="connsiteY49" fmla="*/ 1120278 h 2384926"/>
                <a:gd name="connsiteX50" fmla="*/ 323010 w 2425034"/>
                <a:gd name="connsiteY50" fmla="*/ 889879 h 2384926"/>
                <a:gd name="connsiteX51" fmla="*/ 323010 w 2425034"/>
                <a:gd name="connsiteY51" fmla="*/ 804711 h 2384926"/>
                <a:gd name="connsiteX52" fmla="*/ 323010 w 2425034"/>
                <a:gd name="connsiteY52" fmla="*/ 574311 h 2384926"/>
                <a:gd name="connsiteX53" fmla="*/ 1406726 w 2425034"/>
                <a:gd name="connsiteY53" fmla="*/ 0 h 2384926"/>
                <a:gd name="connsiteX54" fmla="*/ 1465455 w 2425034"/>
                <a:gd name="connsiteY54" fmla="*/ 189739 h 2384926"/>
                <a:gd name="connsiteX55" fmla="*/ 2425034 w 2425034"/>
                <a:gd name="connsiteY55" fmla="*/ 189739 h 2384926"/>
                <a:gd name="connsiteX56" fmla="*/ 2425034 w 2425034"/>
                <a:gd name="connsiteY56" fmla="*/ 488539 h 2384926"/>
                <a:gd name="connsiteX57" fmla="*/ 0 w 2425034"/>
                <a:gd name="connsiteY57" fmla="*/ 488539 h 2384926"/>
                <a:gd name="connsiteX58" fmla="*/ 0 w 2425034"/>
                <a:gd name="connsiteY58" fmla="*/ 189739 h 2384926"/>
                <a:gd name="connsiteX59" fmla="*/ 993504 w 2425034"/>
                <a:gd name="connsiteY59" fmla="*/ 189739 h 2384926"/>
                <a:gd name="connsiteX60" fmla="*/ 930811 w 2425034"/>
                <a:gd name="connsiteY60" fmla="*/ 5347 h 2384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2425034" h="2384926">
                  <a:moveTo>
                    <a:pt x="1061316" y="1820801"/>
                  </a:moveTo>
                  <a:lnTo>
                    <a:pt x="1061316" y="1934497"/>
                  </a:lnTo>
                  <a:lnTo>
                    <a:pt x="1412696" y="1934497"/>
                  </a:lnTo>
                  <a:lnTo>
                    <a:pt x="1412696" y="1820801"/>
                  </a:lnTo>
                  <a:close/>
                  <a:moveTo>
                    <a:pt x="120868" y="1206315"/>
                  </a:moveTo>
                  <a:lnTo>
                    <a:pt x="2325416" y="1206315"/>
                  </a:lnTo>
                  <a:lnTo>
                    <a:pt x="2325416" y="1212974"/>
                  </a:lnTo>
                  <a:lnTo>
                    <a:pt x="2327059" y="1212974"/>
                  </a:lnTo>
                  <a:lnTo>
                    <a:pt x="2327059" y="2009089"/>
                  </a:lnTo>
                  <a:lnTo>
                    <a:pt x="2326257" y="2009089"/>
                  </a:lnTo>
                  <a:lnTo>
                    <a:pt x="2321117" y="2099646"/>
                  </a:lnTo>
                  <a:cubicBezTo>
                    <a:pt x="2304667" y="2292239"/>
                    <a:pt x="2254952" y="2303156"/>
                    <a:pt x="2053758" y="2379579"/>
                  </a:cubicBezTo>
                  <a:lnTo>
                    <a:pt x="1577842" y="2384926"/>
                  </a:lnTo>
                  <a:lnTo>
                    <a:pt x="1524872" y="2164897"/>
                  </a:lnTo>
                  <a:lnTo>
                    <a:pt x="647316" y="2164897"/>
                  </a:lnTo>
                  <a:lnTo>
                    <a:pt x="647316" y="2111952"/>
                  </a:lnTo>
                  <a:lnTo>
                    <a:pt x="647316" y="1934497"/>
                  </a:lnTo>
                  <a:lnTo>
                    <a:pt x="647316" y="1820801"/>
                  </a:lnTo>
                  <a:lnTo>
                    <a:pt x="647316" y="1669136"/>
                  </a:lnTo>
                  <a:lnTo>
                    <a:pt x="647316" y="1590401"/>
                  </a:lnTo>
                  <a:lnTo>
                    <a:pt x="1777716" y="1590401"/>
                  </a:lnTo>
                  <a:lnTo>
                    <a:pt x="1777716" y="1663372"/>
                  </a:lnTo>
                  <a:lnTo>
                    <a:pt x="1777716" y="1820801"/>
                  </a:lnTo>
                  <a:lnTo>
                    <a:pt x="1777716" y="1934497"/>
                  </a:lnTo>
                  <a:lnTo>
                    <a:pt x="1777716" y="2084915"/>
                  </a:lnTo>
                  <a:lnTo>
                    <a:pt x="1781042" y="2084805"/>
                  </a:lnTo>
                  <a:cubicBezTo>
                    <a:pt x="1843205" y="2079959"/>
                    <a:pt x="1894840" y="2068722"/>
                    <a:pt x="1922413" y="2040094"/>
                  </a:cubicBezTo>
                  <a:lnTo>
                    <a:pt x="1939371" y="2009089"/>
                  </a:lnTo>
                  <a:lnTo>
                    <a:pt x="1938259" y="2009089"/>
                  </a:lnTo>
                  <a:lnTo>
                    <a:pt x="1938259" y="1505115"/>
                  </a:lnTo>
                  <a:lnTo>
                    <a:pt x="508382" y="1505115"/>
                  </a:lnTo>
                  <a:lnTo>
                    <a:pt x="508382" y="2375891"/>
                  </a:lnTo>
                  <a:lnTo>
                    <a:pt x="94382" y="2375891"/>
                  </a:lnTo>
                  <a:lnTo>
                    <a:pt x="94382" y="1209289"/>
                  </a:lnTo>
                  <a:lnTo>
                    <a:pt x="120868" y="1209289"/>
                  </a:lnTo>
                  <a:close/>
                  <a:moveTo>
                    <a:pt x="737010" y="804711"/>
                  </a:moveTo>
                  <a:lnTo>
                    <a:pt x="737010" y="889879"/>
                  </a:lnTo>
                  <a:lnTo>
                    <a:pt x="1688043" y="889879"/>
                  </a:lnTo>
                  <a:lnTo>
                    <a:pt x="1688043" y="804711"/>
                  </a:lnTo>
                  <a:close/>
                  <a:moveTo>
                    <a:pt x="323010" y="564323"/>
                  </a:moveTo>
                  <a:lnTo>
                    <a:pt x="737010" y="564323"/>
                  </a:lnTo>
                  <a:lnTo>
                    <a:pt x="737010" y="574311"/>
                  </a:lnTo>
                  <a:lnTo>
                    <a:pt x="1688043" y="574311"/>
                  </a:lnTo>
                  <a:lnTo>
                    <a:pt x="1688043" y="570034"/>
                  </a:lnTo>
                  <a:lnTo>
                    <a:pt x="2102043" y="570034"/>
                  </a:lnTo>
                  <a:lnTo>
                    <a:pt x="2102043" y="1120278"/>
                  </a:lnTo>
                  <a:lnTo>
                    <a:pt x="2087010" y="1120278"/>
                  </a:lnTo>
                  <a:lnTo>
                    <a:pt x="2087010" y="1120279"/>
                  </a:lnTo>
                  <a:lnTo>
                    <a:pt x="323010" y="1120279"/>
                  </a:lnTo>
                  <a:lnTo>
                    <a:pt x="323010" y="1120278"/>
                  </a:lnTo>
                  <a:lnTo>
                    <a:pt x="323010" y="889879"/>
                  </a:lnTo>
                  <a:lnTo>
                    <a:pt x="323010" y="804711"/>
                  </a:lnTo>
                  <a:lnTo>
                    <a:pt x="323010" y="574311"/>
                  </a:lnTo>
                  <a:close/>
                  <a:moveTo>
                    <a:pt x="1406726" y="0"/>
                  </a:moveTo>
                  <a:lnTo>
                    <a:pt x="1465455" y="189739"/>
                  </a:lnTo>
                  <a:lnTo>
                    <a:pt x="2425034" y="189739"/>
                  </a:lnTo>
                  <a:lnTo>
                    <a:pt x="2425034" y="488539"/>
                  </a:lnTo>
                  <a:lnTo>
                    <a:pt x="0" y="488539"/>
                  </a:lnTo>
                  <a:lnTo>
                    <a:pt x="0" y="189739"/>
                  </a:lnTo>
                  <a:lnTo>
                    <a:pt x="993504" y="189739"/>
                  </a:lnTo>
                  <a:lnTo>
                    <a:pt x="930811" y="534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rgbClr val="DA251C"/>
                </a:solidFill>
              </a:endParaRPr>
            </a:p>
          </p:txBody>
        </p:sp>
        <p:sp>
          <p:nvSpPr>
            <p:cNvPr id="15" name="任意多边形 13"/>
            <p:cNvSpPr/>
            <p:nvPr/>
          </p:nvSpPr>
          <p:spPr>
            <a:xfrm>
              <a:off x="5244267" y="1776506"/>
              <a:ext cx="2410925" cy="2352841"/>
            </a:xfrm>
            <a:custGeom>
              <a:avLst/>
              <a:gdLst>
                <a:gd name="connsiteX0" fmla="*/ 1204126 w 2410925"/>
                <a:gd name="connsiteY0" fmla="*/ 506623 h 2352841"/>
                <a:gd name="connsiteX1" fmla="*/ 1204126 w 2410925"/>
                <a:gd name="connsiteY1" fmla="*/ 663935 h 2352841"/>
                <a:gd name="connsiteX2" fmla="*/ 1371279 w 2410925"/>
                <a:gd name="connsiteY2" fmla="*/ 663935 h 2352841"/>
                <a:gd name="connsiteX3" fmla="*/ 1395381 w 2410925"/>
                <a:gd name="connsiteY3" fmla="*/ 648473 h 2352841"/>
                <a:gd name="connsiteX4" fmla="*/ 1590750 w 2410925"/>
                <a:gd name="connsiteY4" fmla="*/ 506623 h 2352841"/>
                <a:gd name="connsiteX5" fmla="*/ 815326 w 2410925"/>
                <a:gd name="connsiteY5" fmla="*/ 0 h 2352841"/>
                <a:gd name="connsiteX6" fmla="*/ 1204126 w 2410925"/>
                <a:gd name="connsiteY6" fmla="*/ 0 h 2352841"/>
                <a:gd name="connsiteX7" fmla="*/ 1204126 w 2410925"/>
                <a:gd name="connsiteY7" fmla="*/ 193423 h 2352841"/>
                <a:gd name="connsiteX8" fmla="*/ 1746067 w 2410925"/>
                <a:gd name="connsiteY8" fmla="*/ 193423 h 2352841"/>
                <a:gd name="connsiteX9" fmla="*/ 1746067 w 2410925"/>
                <a:gd name="connsiteY9" fmla="*/ 382790 h 2352841"/>
                <a:gd name="connsiteX10" fmla="*/ 1867558 w 2410925"/>
                <a:gd name="connsiteY10" fmla="*/ 281719 h 2352841"/>
                <a:gd name="connsiteX11" fmla="*/ 2069431 w 2410925"/>
                <a:gd name="connsiteY11" fmla="*/ 85558 h 2352841"/>
                <a:gd name="connsiteX12" fmla="*/ 2390273 w 2410925"/>
                <a:gd name="connsiteY12" fmla="*/ 315495 h 2352841"/>
                <a:gd name="connsiteX13" fmla="*/ 2108387 w 2410925"/>
                <a:gd name="connsiteY13" fmla="*/ 551406 h 2352841"/>
                <a:gd name="connsiteX14" fmla="*/ 1960645 w 2410925"/>
                <a:gd name="connsiteY14" fmla="*/ 663935 h 2352841"/>
                <a:gd name="connsiteX15" fmla="*/ 2410925 w 2410925"/>
                <a:gd name="connsiteY15" fmla="*/ 663935 h 2352841"/>
                <a:gd name="connsiteX16" fmla="*/ 2410925 w 2410925"/>
                <a:gd name="connsiteY16" fmla="*/ 977135 h 2352841"/>
                <a:gd name="connsiteX17" fmla="*/ 1520001 w 2410925"/>
                <a:gd name="connsiteY17" fmla="*/ 977135 h 2352841"/>
                <a:gd name="connsiteX18" fmla="*/ 1342759 w 2410925"/>
                <a:gd name="connsiteY18" fmla="*/ 1089236 h 2352841"/>
                <a:gd name="connsiteX19" fmla="*/ 2273209 w 2410925"/>
                <a:gd name="connsiteY19" fmla="*/ 1089236 h 2352841"/>
                <a:gd name="connsiteX20" fmla="*/ 2273209 w 2410925"/>
                <a:gd name="connsiteY20" fmla="*/ 1402436 h 2352841"/>
                <a:gd name="connsiteX21" fmla="*/ 897462 w 2410925"/>
                <a:gd name="connsiteY21" fmla="*/ 1402436 h 2352841"/>
                <a:gd name="connsiteX22" fmla="*/ 871670 w 2410925"/>
                <a:gd name="connsiteY22" fmla="*/ 1524612 h 2352841"/>
                <a:gd name="connsiteX23" fmla="*/ 2108899 w 2410925"/>
                <a:gd name="connsiteY23" fmla="*/ 1522298 h 2352841"/>
                <a:gd name="connsiteX24" fmla="*/ 2104554 w 2410925"/>
                <a:gd name="connsiteY24" fmla="*/ 1555327 h 2352841"/>
                <a:gd name="connsiteX25" fmla="*/ 2064084 w 2410925"/>
                <a:gd name="connsiteY25" fmla="*/ 2010610 h 2352841"/>
                <a:gd name="connsiteX26" fmla="*/ 1748589 w 2410925"/>
                <a:gd name="connsiteY26" fmla="*/ 2352841 h 2352841"/>
                <a:gd name="connsiteX27" fmla="*/ 925095 w 2410925"/>
                <a:gd name="connsiteY27" fmla="*/ 2342147 h 2352841"/>
                <a:gd name="connsiteX28" fmla="*/ 844884 w 2410925"/>
                <a:gd name="connsiteY28" fmla="*/ 2015957 h 2352841"/>
                <a:gd name="connsiteX29" fmla="*/ 1545389 w 2410925"/>
                <a:gd name="connsiteY29" fmla="*/ 2026652 h 2352841"/>
                <a:gd name="connsiteX30" fmla="*/ 1668379 w 2410925"/>
                <a:gd name="connsiteY30" fmla="*/ 1887620 h 2352841"/>
                <a:gd name="connsiteX31" fmla="*/ 1671698 w 2410925"/>
                <a:gd name="connsiteY31" fmla="*/ 1831201 h 2352841"/>
                <a:gd name="connsiteX32" fmla="*/ 556955 w 2410925"/>
                <a:gd name="connsiteY32" fmla="*/ 1831201 h 2352841"/>
                <a:gd name="connsiteX33" fmla="*/ 556955 w 2410925"/>
                <a:gd name="connsiteY33" fmla="*/ 1828800 h 2352841"/>
                <a:gd name="connsiteX34" fmla="*/ 433137 w 2410925"/>
                <a:gd name="connsiteY34" fmla="*/ 1828800 h 2352841"/>
                <a:gd name="connsiteX35" fmla="*/ 471764 w 2410925"/>
                <a:gd name="connsiteY35" fmla="*/ 1566130 h 2352841"/>
                <a:gd name="connsiteX36" fmla="*/ 406546 w 2410925"/>
                <a:gd name="connsiteY36" fmla="*/ 1598404 h 2352841"/>
                <a:gd name="connsiteX37" fmla="*/ 117642 w 2410925"/>
                <a:gd name="connsiteY37" fmla="*/ 1732548 h 2352841"/>
                <a:gd name="connsiteX38" fmla="*/ 0 w 2410925"/>
                <a:gd name="connsiteY38" fmla="*/ 1363579 h 2352841"/>
                <a:gd name="connsiteX39" fmla="*/ 575259 w 2410925"/>
                <a:gd name="connsiteY39" fmla="*/ 1117767 h 2352841"/>
                <a:gd name="connsiteX40" fmla="*/ 851379 w 2410925"/>
                <a:gd name="connsiteY40" fmla="*/ 977135 h 2352841"/>
                <a:gd name="connsiteX41" fmla="*/ 31445 w 2410925"/>
                <a:gd name="connsiteY41" fmla="*/ 977135 h 2352841"/>
                <a:gd name="connsiteX42" fmla="*/ 31445 w 2410925"/>
                <a:gd name="connsiteY42" fmla="*/ 663935 h 2352841"/>
                <a:gd name="connsiteX43" fmla="*/ 815326 w 2410925"/>
                <a:gd name="connsiteY43" fmla="*/ 663935 h 2352841"/>
                <a:gd name="connsiteX44" fmla="*/ 815326 w 2410925"/>
                <a:gd name="connsiteY44" fmla="*/ 506623 h 2352841"/>
                <a:gd name="connsiteX45" fmla="*/ 216067 w 2410925"/>
                <a:gd name="connsiteY45" fmla="*/ 506623 h 2352841"/>
                <a:gd name="connsiteX46" fmla="*/ 216067 w 2410925"/>
                <a:gd name="connsiteY46" fmla="*/ 193423 h 2352841"/>
                <a:gd name="connsiteX47" fmla="*/ 815326 w 2410925"/>
                <a:gd name="connsiteY47" fmla="*/ 193423 h 2352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2410925" h="2352841">
                  <a:moveTo>
                    <a:pt x="1204126" y="506623"/>
                  </a:moveTo>
                  <a:lnTo>
                    <a:pt x="1204126" y="663935"/>
                  </a:lnTo>
                  <a:lnTo>
                    <a:pt x="1371279" y="663935"/>
                  </a:lnTo>
                  <a:lnTo>
                    <a:pt x="1395381" y="648473"/>
                  </a:lnTo>
                  <a:lnTo>
                    <a:pt x="1590750" y="506623"/>
                  </a:lnTo>
                  <a:close/>
                  <a:moveTo>
                    <a:pt x="815326" y="0"/>
                  </a:moveTo>
                  <a:lnTo>
                    <a:pt x="1204126" y="0"/>
                  </a:lnTo>
                  <a:lnTo>
                    <a:pt x="1204126" y="193423"/>
                  </a:lnTo>
                  <a:lnTo>
                    <a:pt x="1746067" y="193423"/>
                  </a:lnTo>
                  <a:lnTo>
                    <a:pt x="1746067" y="382790"/>
                  </a:lnTo>
                  <a:lnTo>
                    <a:pt x="1867558" y="281719"/>
                  </a:lnTo>
                  <a:cubicBezTo>
                    <a:pt x="1939089" y="217627"/>
                    <a:pt x="2006600" y="152177"/>
                    <a:pt x="2069431" y="85558"/>
                  </a:cubicBezTo>
                  <a:lnTo>
                    <a:pt x="2390273" y="315495"/>
                  </a:lnTo>
                  <a:cubicBezTo>
                    <a:pt x="2296249" y="397934"/>
                    <a:pt x="2202308" y="476445"/>
                    <a:pt x="2108387" y="551406"/>
                  </a:cubicBezTo>
                  <a:lnTo>
                    <a:pt x="1960645" y="663935"/>
                  </a:lnTo>
                  <a:lnTo>
                    <a:pt x="2410925" y="663935"/>
                  </a:lnTo>
                  <a:lnTo>
                    <a:pt x="2410925" y="977135"/>
                  </a:lnTo>
                  <a:lnTo>
                    <a:pt x="1520001" y="977135"/>
                  </a:lnTo>
                  <a:lnTo>
                    <a:pt x="1342759" y="1089236"/>
                  </a:lnTo>
                  <a:lnTo>
                    <a:pt x="2273209" y="1089236"/>
                  </a:lnTo>
                  <a:lnTo>
                    <a:pt x="2273209" y="1402436"/>
                  </a:lnTo>
                  <a:lnTo>
                    <a:pt x="897462" y="1402436"/>
                  </a:lnTo>
                  <a:lnTo>
                    <a:pt x="871670" y="1524612"/>
                  </a:lnTo>
                  <a:lnTo>
                    <a:pt x="2108899" y="1522298"/>
                  </a:lnTo>
                  <a:lnTo>
                    <a:pt x="2104554" y="1555327"/>
                  </a:lnTo>
                  <a:lnTo>
                    <a:pt x="2064084" y="2010610"/>
                  </a:lnTo>
                  <a:cubicBezTo>
                    <a:pt x="2039129" y="2236982"/>
                    <a:pt x="1912575" y="2302932"/>
                    <a:pt x="1748589" y="2352841"/>
                  </a:cubicBezTo>
                  <a:lnTo>
                    <a:pt x="925095" y="2342147"/>
                  </a:lnTo>
                  <a:lnTo>
                    <a:pt x="844884" y="2015957"/>
                  </a:lnTo>
                  <a:lnTo>
                    <a:pt x="1545389" y="2026652"/>
                  </a:lnTo>
                  <a:cubicBezTo>
                    <a:pt x="1602428" y="2023087"/>
                    <a:pt x="1670161" y="2003479"/>
                    <a:pt x="1668379" y="1887620"/>
                  </a:cubicBezTo>
                  <a:lnTo>
                    <a:pt x="1671698" y="1831201"/>
                  </a:lnTo>
                  <a:lnTo>
                    <a:pt x="556955" y="1831201"/>
                  </a:lnTo>
                  <a:lnTo>
                    <a:pt x="556955" y="1828800"/>
                  </a:lnTo>
                  <a:lnTo>
                    <a:pt x="433137" y="1828800"/>
                  </a:lnTo>
                  <a:lnTo>
                    <a:pt x="471764" y="1566130"/>
                  </a:lnTo>
                  <a:lnTo>
                    <a:pt x="406546" y="1598404"/>
                  </a:lnTo>
                  <a:cubicBezTo>
                    <a:pt x="310621" y="1644289"/>
                    <a:pt x="214340" y="1688878"/>
                    <a:pt x="117642" y="1732548"/>
                  </a:cubicBezTo>
                  <a:lnTo>
                    <a:pt x="0" y="1363579"/>
                  </a:lnTo>
                  <a:cubicBezTo>
                    <a:pt x="191168" y="1291835"/>
                    <a:pt x="384676" y="1209397"/>
                    <a:pt x="575259" y="1117767"/>
                  </a:cubicBezTo>
                  <a:lnTo>
                    <a:pt x="851379" y="977135"/>
                  </a:lnTo>
                  <a:lnTo>
                    <a:pt x="31445" y="977135"/>
                  </a:lnTo>
                  <a:lnTo>
                    <a:pt x="31445" y="663935"/>
                  </a:lnTo>
                  <a:lnTo>
                    <a:pt x="815326" y="663935"/>
                  </a:lnTo>
                  <a:lnTo>
                    <a:pt x="815326" y="506623"/>
                  </a:lnTo>
                  <a:lnTo>
                    <a:pt x="216067" y="506623"/>
                  </a:lnTo>
                  <a:lnTo>
                    <a:pt x="216067" y="193423"/>
                  </a:lnTo>
                  <a:lnTo>
                    <a:pt x="815326" y="19342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A251C"/>
                </a:solidFill>
              </a:endParaRPr>
            </a:p>
          </p:txBody>
        </p:sp>
        <p:sp>
          <p:nvSpPr>
            <p:cNvPr id="16" name="任意多边形 14"/>
            <p:cNvSpPr/>
            <p:nvPr/>
          </p:nvSpPr>
          <p:spPr>
            <a:xfrm>
              <a:off x="8042116" y="1805998"/>
              <a:ext cx="2223885" cy="2350086"/>
            </a:xfrm>
            <a:custGeom>
              <a:avLst/>
              <a:gdLst>
                <a:gd name="connsiteX0" fmla="*/ 458468 w 2223885"/>
                <a:gd name="connsiteY0" fmla="*/ 0 h 2350086"/>
                <a:gd name="connsiteX1" fmla="*/ 816972 w 2223885"/>
                <a:gd name="connsiteY1" fmla="*/ 0 h 2350086"/>
                <a:gd name="connsiteX2" fmla="*/ 816972 w 2223885"/>
                <a:gd name="connsiteY2" fmla="*/ 170221 h 2350086"/>
                <a:gd name="connsiteX3" fmla="*/ 1207330 w 2223885"/>
                <a:gd name="connsiteY3" fmla="*/ 170221 h 2350086"/>
                <a:gd name="connsiteX4" fmla="*/ 1207330 w 2223885"/>
                <a:gd name="connsiteY4" fmla="*/ 440221 h 2350086"/>
                <a:gd name="connsiteX5" fmla="*/ 816972 w 2223885"/>
                <a:gd name="connsiteY5" fmla="*/ 440221 h 2350086"/>
                <a:gd name="connsiteX6" fmla="*/ 816972 w 2223885"/>
                <a:gd name="connsiteY6" fmla="*/ 530637 h 2350086"/>
                <a:gd name="connsiteX7" fmla="*/ 1159204 w 2223885"/>
                <a:gd name="connsiteY7" fmla="*/ 530637 h 2350086"/>
                <a:gd name="connsiteX8" fmla="*/ 1159204 w 2223885"/>
                <a:gd name="connsiteY8" fmla="*/ 793437 h 2350086"/>
                <a:gd name="connsiteX9" fmla="*/ 816972 w 2223885"/>
                <a:gd name="connsiteY9" fmla="*/ 793437 h 2350086"/>
                <a:gd name="connsiteX10" fmla="*/ 816972 w 2223885"/>
                <a:gd name="connsiteY10" fmla="*/ 799364 h 2350086"/>
                <a:gd name="connsiteX11" fmla="*/ 815019 w 2223885"/>
                <a:gd name="connsiteY11" fmla="*/ 799364 h 2350086"/>
                <a:gd name="connsiteX12" fmla="*/ 808447 w 2223885"/>
                <a:gd name="connsiteY12" fmla="*/ 889397 h 2350086"/>
                <a:gd name="connsiteX13" fmla="*/ 1213200 w 2223885"/>
                <a:gd name="connsiteY13" fmla="*/ 889397 h 2350086"/>
                <a:gd name="connsiteX14" fmla="*/ 1213200 w 2223885"/>
                <a:gd name="connsiteY14" fmla="*/ 1159397 h 2350086"/>
                <a:gd name="connsiteX15" fmla="*/ 737905 w 2223885"/>
                <a:gd name="connsiteY15" fmla="*/ 1159397 h 2350086"/>
                <a:gd name="connsiteX16" fmla="*/ 688922 w 2223885"/>
                <a:gd name="connsiteY16" fmla="*/ 1257579 h 2350086"/>
                <a:gd name="connsiteX17" fmla="*/ 614424 w 2223885"/>
                <a:gd name="connsiteY17" fmla="*/ 1361170 h 2350086"/>
                <a:gd name="connsiteX18" fmla="*/ 557624 w 2223885"/>
                <a:gd name="connsiteY18" fmla="*/ 1417174 h 2350086"/>
                <a:gd name="connsiteX19" fmla="*/ 587614 w 2223885"/>
                <a:gd name="connsiteY19" fmla="*/ 1417174 h 2350086"/>
                <a:gd name="connsiteX20" fmla="*/ 587614 w 2223885"/>
                <a:gd name="connsiteY20" fmla="*/ 1421653 h 2350086"/>
                <a:gd name="connsiteX21" fmla="*/ 935896 w 2223885"/>
                <a:gd name="connsiteY21" fmla="*/ 1421653 h 2350086"/>
                <a:gd name="connsiteX22" fmla="*/ 935896 w 2223885"/>
                <a:gd name="connsiteY22" fmla="*/ 1282165 h 2350086"/>
                <a:gd name="connsiteX23" fmla="*/ 1286198 w 2223885"/>
                <a:gd name="connsiteY23" fmla="*/ 1282165 h 2350086"/>
                <a:gd name="connsiteX24" fmla="*/ 1286198 w 2223885"/>
                <a:gd name="connsiteY24" fmla="*/ 86126 h 2350086"/>
                <a:gd name="connsiteX25" fmla="*/ 1644615 w 2223885"/>
                <a:gd name="connsiteY25" fmla="*/ 86126 h 2350086"/>
                <a:gd name="connsiteX26" fmla="*/ 1644615 w 2223885"/>
                <a:gd name="connsiteY26" fmla="*/ 89699 h 2350086"/>
                <a:gd name="connsiteX27" fmla="*/ 2223885 w 2223885"/>
                <a:gd name="connsiteY27" fmla="*/ 89699 h 2350086"/>
                <a:gd name="connsiteX28" fmla="*/ 2223885 w 2223885"/>
                <a:gd name="connsiteY28" fmla="*/ 377699 h 2350086"/>
                <a:gd name="connsiteX29" fmla="*/ 2217389 w 2223885"/>
                <a:gd name="connsiteY29" fmla="*/ 377699 h 2350086"/>
                <a:gd name="connsiteX30" fmla="*/ 2217389 w 2223885"/>
                <a:gd name="connsiteY30" fmla="*/ 564511 h 2350086"/>
                <a:gd name="connsiteX31" fmla="*/ 2111035 w 2223885"/>
                <a:gd name="connsiteY31" fmla="*/ 644276 h 2350086"/>
                <a:gd name="connsiteX32" fmla="*/ 2217389 w 2223885"/>
                <a:gd name="connsiteY32" fmla="*/ 740961 h 2350086"/>
                <a:gd name="connsiteX33" fmla="*/ 2217389 w 2223885"/>
                <a:gd name="connsiteY33" fmla="*/ 1062894 h 2350086"/>
                <a:gd name="connsiteX34" fmla="*/ 2210711 w 2223885"/>
                <a:gd name="connsiteY34" fmla="*/ 1062894 h 2350086"/>
                <a:gd name="connsiteX35" fmla="*/ 2196010 w 2223885"/>
                <a:gd name="connsiteY35" fmla="*/ 1122910 h 2350086"/>
                <a:gd name="connsiteX36" fmla="*/ 2004089 w 2223885"/>
                <a:gd name="connsiteY36" fmla="*/ 1264571 h 2350086"/>
                <a:gd name="connsiteX37" fmla="*/ 1726025 w 2223885"/>
                <a:gd name="connsiteY37" fmla="*/ 1269919 h 2350086"/>
                <a:gd name="connsiteX38" fmla="*/ 1651162 w 2223885"/>
                <a:gd name="connsiteY38" fmla="*/ 975813 h 2350086"/>
                <a:gd name="connsiteX39" fmla="*/ 1790194 w 2223885"/>
                <a:gd name="connsiteY39" fmla="*/ 981161 h 2350086"/>
                <a:gd name="connsiteX40" fmla="*/ 1884468 w 2223885"/>
                <a:gd name="connsiteY40" fmla="*/ 921385 h 2350086"/>
                <a:gd name="connsiteX41" fmla="*/ 1893389 w 2223885"/>
                <a:gd name="connsiteY41" fmla="*/ 884415 h 2350086"/>
                <a:gd name="connsiteX42" fmla="*/ 1893389 w 2223885"/>
                <a:gd name="connsiteY42" fmla="*/ 377699 h 2350086"/>
                <a:gd name="connsiteX43" fmla="*/ 1644615 w 2223885"/>
                <a:gd name="connsiteY43" fmla="*/ 377699 h 2350086"/>
                <a:gd name="connsiteX44" fmla="*/ 1644615 w 2223885"/>
                <a:gd name="connsiteY44" fmla="*/ 1331726 h 2350086"/>
                <a:gd name="connsiteX45" fmla="*/ 1336951 w 2223885"/>
                <a:gd name="connsiteY45" fmla="*/ 1331726 h 2350086"/>
                <a:gd name="connsiteX46" fmla="*/ 1336951 w 2223885"/>
                <a:gd name="connsiteY46" fmla="*/ 1421653 h 2350086"/>
                <a:gd name="connsiteX47" fmla="*/ 2111035 w 2223885"/>
                <a:gd name="connsiteY47" fmla="*/ 1421653 h 2350086"/>
                <a:gd name="connsiteX48" fmla="*/ 2111035 w 2223885"/>
                <a:gd name="connsiteY48" fmla="*/ 1438558 h 2350086"/>
                <a:gd name="connsiteX49" fmla="*/ 2111035 w 2223885"/>
                <a:gd name="connsiteY49" fmla="*/ 1742713 h 2350086"/>
                <a:gd name="connsiteX50" fmla="*/ 2111035 w 2223885"/>
                <a:gd name="connsiteY50" fmla="*/ 1949034 h 2350086"/>
                <a:gd name="connsiteX51" fmla="*/ 2111036 w 2223885"/>
                <a:gd name="connsiteY51" fmla="*/ 1949034 h 2350086"/>
                <a:gd name="connsiteX52" fmla="*/ 2111035 w 2223885"/>
                <a:gd name="connsiteY52" fmla="*/ 1949043 h 2350086"/>
                <a:gd name="connsiteX53" fmla="*/ 2111035 w 2223885"/>
                <a:gd name="connsiteY53" fmla="*/ 1961679 h 2350086"/>
                <a:gd name="connsiteX54" fmla="*/ 2109667 w 2223885"/>
                <a:gd name="connsiteY54" fmla="*/ 1961679 h 2350086"/>
                <a:gd name="connsiteX55" fmla="*/ 2102460 w 2223885"/>
                <a:gd name="connsiteY55" fmla="*/ 2028258 h 2350086"/>
                <a:gd name="connsiteX56" fmla="*/ 1843668 w 2223885"/>
                <a:gd name="connsiteY56" fmla="*/ 2232445 h 2350086"/>
                <a:gd name="connsiteX57" fmla="*/ 1464004 w 2223885"/>
                <a:gd name="connsiteY57" fmla="*/ 2227098 h 2350086"/>
                <a:gd name="connsiteX58" fmla="*/ 1373099 w 2223885"/>
                <a:gd name="connsiteY58" fmla="*/ 1927645 h 2350086"/>
                <a:gd name="connsiteX59" fmla="*/ 1608383 w 2223885"/>
                <a:gd name="connsiteY59" fmla="*/ 1943687 h 2350086"/>
                <a:gd name="connsiteX60" fmla="*/ 1713693 w 2223885"/>
                <a:gd name="connsiteY60" fmla="*/ 1903956 h 2350086"/>
                <a:gd name="connsiteX61" fmla="*/ 1721895 w 2223885"/>
                <a:gd name="connsiteY61" fmla="*/ 1877033 h 2350086"/>
                <a:gd name="connsiteX62" fmla="*/ 1721895 w 2223885"/>
                <a:gd name="connsiteY62" fmla="*/ 1742713 h 2350086"/>
                <a:gd name="connsiteX63" fmla="*/ 1336951 w 2223885"/>
                <a:gd name="connsiteY63" fmla="*/ 1742713 h 2350086"/>
                <a:gd name="connsiteX64" fmla="*/ 1336951 w 2223885"/>
                <a:gd name="connsiteY64" fmla="*/ 2350086 h 2350086"/>
                <a:gd name="connsiteX65" fmla="*/ 935896 w 2223885"/>
                <a:gd name="connsiteY65" fmla="*/ 2350086 h 2350086"/>
                <a:gd name="connsiteX66" fmla="*/ 935896 w 2223885"/>
                <a:gd name="connsiteY66" fmla="*/ 1742713 h 2350086"/>
                <a:gd name="connsiteX67" fmla="*/ 587614 w 2223885"/>
                <a:gd name="connsiteY67" fmla="*/ 1742713 h 2350086"/>
                <a:gd name="connsiteX68" fmla="*/ 587614 w 2223885"/>
                <a:gd name="connsiteY68" fmla="*/ 2216538 h 2350086"/>
                <a:gd name="connsiteX69" fmla="*/ 186559 w 2223885"/>
                <a:gd name="connsiteY69" fmla="*/ 2216538 h 2350086"/>
                <a:gd name="connsiteX70" fmla="*/ 186559 w 2223885"/>
                <a:gd name="connsiteY70" fmla="*/ 1521822 h 2350086"/>
                <a:gd name="connsiteX71" fmla="*/ 41603 w 2223885"/>
                <a:gd name="connsiteY71" fmla="*/ 1376866 h 2350086"/>
                <a:gd name="connsiteX72" fmla="*/ 313556 w 2223885"/>
                <a:gd name="connsiteY72" fmla="*/ 1161269 h 2350086"/>
                <a:gd name="connsiteX73" fmla="*/ 314825 w 2223885"/>
                <a:gd name="connsiteY73" fmla="*/ 1159397 h 2350086"/>
                <a:gd name="connsiteX74" fmla="*/ 0 w 2223885"/>
                <a:gd name="connsiteY74" fmla="*/ 1159397 h 2350086"/>
                <a:gd name="connsiteX75" fmla="*/ 0 w 2223885"/>
                <a:gd name="connsiteY75" fmla="*/ 889397 h 2350086"/>
                <a:gd name="connsiteX76" fmla="*/ 437594 w 2223885"/>
                <a:gd name="connsiteY76" fmla="*/ 889397 h 2350086"/>
                <a:gd name="connsiteX77" fmla="*/ 446207 w 2223885"/>
                <a:gd name="connsiteY77" fmla="*/ 863519 h 2350086"/>
                <a:gd name="connsiteX78" fmla="*/ 447384 w 2223885"/>
                <a:gd name="connsiteY78" fmla="*/ 793437 h 2350086"/>
                <a:gd name="connsiteX79" fmla="*/ 100288 w 2223885"/>
                <a:gd name="connsiteY79" fmla="*/ 793437 h 2350086"/>
                <a:gd name="connsiteX80" fmla="*/ 100288 w 2223885"/>
                <a:gd name="connsiteY80" fmla="*/ 530637 h 2350086"/>
                <a:gd name="connsiteX81" fmla="*/ 458468 w 2223885"/>
                <a:gd name="connsiteY81" fmla="*/ 530637 h 2350086"/>
                <a:gd name="connsiteX82" fmla="*/ 458468 w 2223885"/>
                <a:gd name="connsiteY82" fmla="*/ 440221 h 2350086"/>
                <a:gd name="connsiteX83" fmla="*/ 53495 w 2223885"/>
                <a:gd name="connsiteY83" fmla="*/ 440221 h 2350086"/>
                <a:gd name="connsiteX84" fmla="*/ 53495 w 2223885"/>
                <a:gd name="connsiteY84" fmla="*/ 170221 h 2350086"/>
                <a:gd name="connsiteX85" fmla="*/ 458468 w 2223885"/>
                <a:gd name="connsiteY85" fmla="*/ 170221 h 235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2223885" h="2350086">
                  <a:moveTo>
                    <a:pt x="458468" y="0"/>
                  </a:moveTo>
                  <a:lnTo>
                    <a:pt x="816972" y="0"/>
                  </a:lnTo>
                  <a:lnTo>
                    <a:pt x="816972" y="170221"/>
                  </a:lnTo>
                  <a:lnTo>
                    <a:pt x="1207330" y="170221"/>
                  </a:lnTo>
                  <a:lnTo>
                    <a:pt x="1207330" y="440221"/>
                  </a:lnTo>
                  <a:lnTo>
                    <a:pt x="816972" y="440221"/>
                  </a:lnTo>
                  <a:lnTo>
                    <a:pt x="816972" y="530637"/>
                  </a:lnTo>
                  <a:lnTo>
                    <a:pt x="1159204" y="530637"/>
                  </a:lnTo>
                  <a:lnTo>
                    <a:pt x="1159204" y="793437"/>
                  </a:lnTo>
                  <a:lnTo>
                    <a:pt x="816972" y="793437"/>
                  </a:lnTo>
                  <a:lnTo>
                    <a:pt x="816972" y="799364"/>
                  </a:lnTo>
                  <a:lnTo>
                    <a:pt x="815019" y="799364"/>
                  </a:lnTo>
                  <a:lnTo>
                    <a:pt x="808447" y="889397"/>
                  </a:lnTo>
                  <a:lnTo>
                    <a:pt x="1213200" y="889397"/>
                  </a:lnTo>
                  <a:lnTo>
                    <a:pt x="1213200" y="1159397"/>
                  </a:lnTo>
                  <a:lnTo>
                    <a:pt x="737905" y="1159397"/>
                  </a:lnTo>
                  <a:lnTo>
                    <a:pt x="688922" y="1257579"/>
                  </a:lnTo>
                  <a:cubicBezTo>
                    <a:pt x="667238" y="1293677"/>
                    <a:pt x="642485" y="1328305"/>
                    <a:pt x="614424" y="1361170"/>
                  </a:cubicBezTo>
                  <a:lnTo>
                    <a:pt x="557624" y="1417174"/>
                  </a:lnTo>
                  <a:lnTo>
                    <a:pt x="587614" y="1417174"/>
                  </a:lnTo>
                  <a:lnTo>
                    <a:pt x="587614" y="1421653"/>
                  </a:lnTo>
                  <a:lnTo>
                    <a:pt x="935896" y="1421653"/>
                  </a:lnTo>
                  <a:lnTo>
                    <a:pt x="935896" y="1282165"/>
                  </a:lnTo>
                  <a:lnTo>
                    <a:pt x="1286198" y="1282165"/>
                  </a:lnTo>
                  <a:lnTo>
                    <a:pt x="1286198" y="86126"/>
                  </a:lnTo>
                  <a:lnTo>
                    <a:pt x="1644615" y="86126"/>
                  </a:lnTo>
                  <a:lnTo>
                    <a:pt x="1644615" y="89699"/>
                  </a:lnTo>
                  <a:lnTo>
                    <a:pt x="2223885" y="89699"/>
                  </a:lnTo>
                  <a:lnTo>
                    <a:pt x="2223885" y="377699"/>
                  </a:lnTo>
                  <a:lnTo>
                    <a:pt x="2217389" y="377699"/>
                  </a:lnTo>
                  <a:lnTo>
                    <a:pt x="2217389" y="564511"/>
                  </a:lnTo>
                  <a:lnTo>
                    <a:pt x="2111035" y="644276"/>
                  </a:lnTo>
                  <a:lnTo>
                    <a:pt x="2217389" y="740961"/>
                  </a:lnTo>
                  <a:lnTo>
                    <a:pt x="2217389" y="1062894"/>
                  </a:lnTo>
                  <a:lnTo>
                    <a:pt x="2210711" y="1062894"/>
                  </a:lnTo>
                  <a:lnTo>
                    <a:pt x="2196010" y="1122910"/>
                  </a:lnTo>
                  <a:cubicBezTo>
                    <a:pt x="2170881" y="1186204"/>
                    <a:pt x="2119632" y="1224048"/>
                    <a:pt x="2004089" y="1264571"/>
                  </a:cubicBezTo>
                  <a:lnTo>
                    <a:pt x="1726025" y="1269919"/>
                  </a:lnTo>
                  <a:lnTo>
                    <a:pt x="1651162" y="975813"/>
                  </a:lnTo>
                  <a:lnTo>
                    <a:pt x="1790194" y="981161"/>
                  </a:lnTo>
                  <a:cubicBezTo>
                    <a:pt x="1822288" y="976304"/>
                    <a:pt x="1863759" y="963411"/>
                    <a:pt x="1884468" y="921385"/>
                  </a:cubicBezTo>
                  <a:lnTo>
                    <a:pt x="1893389" y="884415"/>
                  </a:lnTo>
                  <a:lnTo>
                    <a:pt x="1893389" y="377699"/>
                  </a:lnTo>
                  <a:lnTo>
                    <a:pt x="1644615" y="377699"/>
                  </a:lnTo>
                  <a:lnTo>
                    <a:pt x="1644615" y="1331726"/>
                  </a:lnTo>
                  <a:lnTo>
                    <a:pt x="1336951" y="1331726"/>
                  </a:lnTo>
                  <a:lnTo>
                    <a:pt x="1336951" y="1421653"/>
                  </a:lnTo>
                  <a:lnTo>
                    <a:pt x="2111035" y="1421653"/>
                  </a:lnTo>
                  <a:lnTo>
                    <a:pt x="2111035" y="1438558"/>
                  </a:lnTo>
                  <a:lnTo>
                    <a:pt x="2111035" y="1742713"/>
                  </a:lnTo>
                  <a:lnTo>
                    <a:pt x="2111035" y="1949034"/>
                  </a:lnTo>
                  <a:lnTo>
                    <a:pt x="2111036" y="1949034"/>
                  </a:lnTo>
                  <a:lnTo>
                    <a:pt x="2111035" y="1949043"/>
                  </a:lnTo>
                  <a:lnTo>
                    <a:pt x="2111035" y="1961679"/>
                  </a:lnTo>
                  <a:lnTo>
                    <a:pt x="2109667" y="1961679"/>
                  </a:lnTo>
                  <a:lnTo>
                    <a:pt x="2102460" y="2028258"/>
                  </a:lnTo>
                  <a:cubicBezTo>
                    <a:pt x="2081829" y="2106367"/>
                    <a:pt x="2017667" y="2179453"/>
                    <a:pt x="1843668" y="2232445"/>
                  </a:cubicBezTo>
                  <a:lnTo>
                    <a:pt x="1464004" y="2227098"/>
                  </a:lnTo>
                  <a:lnTo>
                    <a:pt x="1373099" y="1927645"/>
                  </a:lnTo>
                  <a:lnTo>
                    <a:pt x="1608383" y="1943687"/>
                  </a:lnTo>
                  <a:cubicBezTo>
                    <a:pt x="1664583" y="1941494"/>
                    <a:pt x="1696672" y="1935283"/>
                    <a:pt x="1713693" y="1903956"/>
                  </a:cubicBezTo>
                  <a:lnTo>
                    <a:pt x="1721895" y="1877033"/>
                  </a:lnTo>
                  <a:lnTo>
                    <a:pt x="1721895" y="1742713"/>
                  </a:lnTo>
                  <a:lnTo>
                    <a:pt x="1336951" y="1742713"/>
                  </a:lnTo>
                  <a:lnTo>
                    <a:pt x="1336951" y="2350086"/>
                  </a:lnTo>
                  <a:lnTo>
                    <a:pt x="935896" y="2350086"/>
                  </a:lnTo>
                  <a:lnTo>
                    <a:pt x="935896" y="1742713"/>
                  </a:lnTo>
                  <a:lnTo>
                    <a:pt x="587614" y="1742713"/>
                  </a:lnTo>
                  <a:lnTo>
                    <a:pt x="587614" y="2216538"/>
                  </a:lnTo>
                  <a:lnTo>
                    <a:pt x="186559" y="2216538"/>
                  </a:lnTo>
                  <a:lnTo>
                    <a:pt x="186559" y="1521822"/>
                  </a:lnTo>
                  <a:lnTo>
                    <a:pt x="41603" y="1376866"/>
                  </a:lnTo>
                  <a:cubicBezTo>
                    <a:pt x="181665" y="1284165"/>
                    <a:pt x="259219" y="1229563"/>
                    <a:pt x="313556" y="1161269"/>
                  </a:cubicBezTo>
                  <a:lnTo>
                    <a:pt x="314825" y="1159397"/>
                  </a:lnTo>
                  <a:lnTo>
                    <a:pt x="0" y="1159397"/>
                  </a:lnTo>
                  <a:lnTo>
                    <a:pt x="0" y="889397"/>
                  </a:lnTo>
                  <a:lnTo>
                    <a:pt x="437594" y="889397"/>
                  </a:lnTo>
                  <a:lnTo>
                    <a:pt x="446207" y="863519"/>
                  </a:lnTo>
                  <a:lnTo>
                    <a:pt x="447384" y="793437"/>
                  </a:lnTo>
                  <a:lnTo>
                    <a:pt x="100288" y="793437"/>
                  </a:lnTo>
                  <a:lnTo>
                    <a:pt x="100288" y="530637"/>
                  </a:lnTo>
                  <a:lnTo>
                    <a:pt x="458468" y="530637"/>
                  </a:lnTo>
                  <a:lnTo>
                    <a:pt x="458468" y="440221"/>
                  </a:lnTo>
                  <a:lnTo>
                    <a:pt x="53495" y="440221"/>
                  </a:lnTo>
                  <a:lnTo>
                    <a:pt x="53495" y="170221"/>
                  </a:lnTo>
                  <a:lnTo>
                    <a:pt x="458468" y="17022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A251C"/>
                </a:solidFill>
              </a:endParaRPr>
            </a:p>
          </p:txBody>
        </p:sp>
      </p:grpSp>
      <p:sp>
        <p:nvSpPr>
          <p:cNvPr id="2" name="标题 1"/>
          <p:cNvSpPr>
            <a:spLocks noGrp="1"/>
          </p:cNvSpPr>
          <p:nvPr>
            <p:ph type="title"/>
          </p:nvPr>
        </p:nvSpPr>
        <p:spPr>
          <a:xfrm>
            <a:off x="339468" y="392655"/>
            <a:ext cx="11515730" cy="640175"/>
          </a:xfrm>
          <a:prstGeom prst="rect">
            <a:avLst/>
          </a:prstGeom>
        </p:spPr>
        <p:txBody>
          <a:bodyPr wrap="square">
            <a:spAutoFit/>
          </a:bodyPr>
          <a:lstStyle>
            <a:lvl1pPr>
              <a:defRPr sz="3735">
                <a:latin typeface="+mn-lt"/>
                <a:ea typeface="+mn-ea"/>
              </a:defRPr>
            </a:lvl1pPr>
          </a:lstStyle>
          <a:p>
            <a:r>
              <a:rPr lang="zh-CN" altLang="en-US" dirty="0"/>
              <a:t>单击此处编辑母版标题样式</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5" name="iconfont-10517-5127270"/>
          <p:cNvSpPr/>
          <p:nvPr userDrawn="1"/>
        </p:nvSpPr>
        <p:spPr>
          <a:xfrm>
            <a:off x="9580359" y="1331809"/>
            <a:ext cx="373805" cy="373841"/>
          </a:xfrm>
          <a:custGeom>
            <a:avLst/>
            <a:gdLst>
              <a:gd name="connsiteX0" fmla="*/ 253961 w 507905"/>
              <a:gd name="connsiteY0" fmla="*/ 126976 h 508005"/>
              <a:gd name="connsiteX1" fmla="*/ 348093 w 507905"/>
              <a:gd name="connsiteY1" fmla="*/ 159840 h 508005"/>
              <a:gd name="connsiteX2" fmla="*/ 312192 w 507905"/>
              <a:gd name="connsiteY2" fmla="*/ 195752 h 508005"/>
              <a:gd name="connsiteX3" fmla="*/ 253961 w 507905"/>
              <a:gd name="connsiteY3" fmla="*/ 177796 h 508005"/>
              <a:gd name="connsiteX4" fmla="*/ 177780 w 507905"/>
              <a:gd name="connsiteY4" fmla="*/ 254002 h 508005"/>
              <a:gd name="connsiteX5" fmla="*/ 253961 w 507905"/>
              <a:gd name="connsiteY5" fmla="*/ 330208 h 508005"/>
              <a:gd name="connsiteX6" fmla="*/ 312192 w 507905"/>
              <a:gd name="connsiteY6" fmla="*/ 312204 h 508005"/>
              <a:gd name="connsiteX7" fmla="*/ 348093 w 507905"/>
              <a:gd name="connsiteY7" fmla="*/ 348212 h 508005"/>
              <a:gd name="connsiteX8" fmla="*/ 253961 w 507905"/>
              <a:gd name="connsiteY8" fmla="*/ 381028 h 508005"/>
              <a:gd name="connsiteX9" fmla="*/ 126976 w 507905"/>
              <a:gd name="connsiteY9" fmla="*/ 254002 h 508005"/>
              <a:gd name="connsiteX10" fmla="*/ 253961 w 507905"/>
              <a:gd name="connsiteY10" fmla="*/ 126976 h 508005"/>
              <a:gd name="connsiteX11" fmla="*/ 253952 w 507905"/>
              <a:gd name="connsiteY11" fmla="*/ 50772 h 508005"/>
              <a:gd name="connsiteX12" fmla="*/ 50762 w 507905"/>
              <a:gd name="connsiteY12" fmla="*/ 254002 h 508005"/>
              <a:gd name="connsiteX13" fmla="*/ 253952 w 507905"/>
              <a:gd name="connsiteY13" fmla="*/ 457233 h 508005"/>
              <a:gd name="connsiteX14" fmla="*/ 457143 w 507905"/>
              <a:gd name="connsiteY14" fmla="*/ 254002 h 508005"/>
              <a:gd name="connsiteX15" fmla="*/ 253952 w 507905"/>
              <a:gd name="connsiteY15" fmla="*/ 50772 h 508005"/>
              <a:gd name="connsiteX16" fmla="*/ 253952 w 507905"/>
              <a:gd name="connsiteY16" fmla="*/ 0 h 508005"/>
              <a:gd name="connsiteX17" fmla="*/ 507905 w 507905"/>
              <a:gd name="connsiteY17" fmla="*/ 254002 h 508005"/>
              <a:gd name="connsiteX18" fmla="*/ 253952 w 507905"/>
              <a:gd name="connsiteY18" fmla="*/ 508005 h 508005"/>
              <a:gd name="connsiteX19" fmla="*/ 0 w 507905"/>
              <a:gd name="connsiteY19" fmla="*/ 254002 h 508005"/>
              <a:gd name="connsiteX20" fmla="*/ 253952 w 507905"/>
              <a:gd name="connsiteY20" fmla="*/ 0 h 5080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507905" h="508005">
                <a:moveTo>
                  <a:pt x="253961" y="126976"/>
                </a:moveTo>
                <a:cubicBezTo>
                  <a:pt x="276863" y="126976"/>
                  <a:pt x="319525" y="131263"/>
                  <a:pt x="348093" y="159840"/>
                </a:cubicBezTo>
                <a:lnTo>
                  <a:pt x="312192" y="195752"/>
                </a:lnTo>
                <a:cubicBezTo>
                  <a:pt x="300956" y="184512"/>
                  <a:pt x="279196" y="177796"/>
                  <a:pt x="253961" y="177796"/>
                </a:cubicBezTo>
                <a:cubicBezTo>
                  <a:pt x="212680" y="177796"/>
                  <a:pt x="177780" y="212708"/>
                  <a:pt x="177780" y="254002"/>
                </a:cubicBezTo>
                <a:cubicBezTo>
                  <a:pt x="177780" y="295296"/>
                  <a:pt x="212680" y="330208"/>
                  <a:pt x="253961" y="330208"/>
                </a:cubicBezTo>
                <a:cubicBezTo>
                  <a:pt x="279149" y="330208"/>
                  <a:pt x="300956" y="323492"/>
                  <a:pt x="312192" y="312204"/>
                </a:cubicBezTo>
                <a:lnTo>
                  <a:pt x="348093" y="348212"/>
                </a:lnTo>
                <a:cubicBezTo>
                  <a:pt x="319525" y="376741"/>
                  <a:pt x="276863" y="381028"/>
                  <a:pt x="253961" y="381028"/>
                </a:cubicBezTo>
                <a:cubicBezTo>
                  <a:pt x="183969" y="381028"/>
                  <a:pt x="126976" y="324016"/>
                  <a:pt x="126976" y="254002"/>
                </a:cubicBezTo>
                <a:cubicBezTo>
                  <a:pt x="126976" y="183988"/>
                  <a:pt x="183969" y="126976"/>
                  <a:pt x="253961" y="126976"/>
                </a:cubicBezTo>
                <a:close/>
                <a:moveTo>
                  <a:pt x="253952" y="50772"/>
                </a:moveTo>
                <a:cubicBezTo>
                  <a:pt x="143810" y="50772"/>
                  <a:pt x="50762" y="143838"/>
                  <a:pt x="50762" y="254002"/>
                </a:cubicBezTo>
                <a:cubicBezTo>
                  <a:pt x="50762" y="364167"/>
                  <a:pt x="143810" y="457233"/>
                  <a:pt x="253952" y="457233"/>
                </a:cubicBezTo>
                <a:cubicBezTo>
                  <a:pt x="364095" y="457233"/>
                  <a:pt x="457143" y="364167"/>
                  <a:pt x="457143" y="254002"/>
                </a:cubicBezTo>
                <a:cubicBezTo>
                  <a:pt x="457143" y="143838"/>
                  <a:pt x="364095" y="50772"/>
                  <a:pt x="253952" y="50772"/>
                </a:cubicBezTo>
                <a:close/>
                <a:moveTo>
                  <a:pt x="253952" y="0"/>
                </a:moveTo>
                <a:cubicBezTo>
                  <a:pt x="391619" y="0"/>
                  <a:pt x="507905" y="116309"/>
                  <a:pt x="507905" y="254002"/>
                </a:cubicBezTo>
                <a:cubicBezTo>
                  <a:pt x="507905" y="391696"/>
                  <a:pt x="391619" y="508005"/>
                  <a:pt x="253952" y="508005"/>
                </a:cubicBezTo>
                <a:cubicBezTo>
                  <a:pt x="116286" y="508005"/>
                  <a:pt x="0" y="391696"/>
                  <a:pt x="0" y="254002"/>
                </a:cubicBezTo>
                <a:cubicBezTo>
                  <a:pt x="0" y="116309"/>
                  <a:pt x="116286" y="0"/>
                  <a:pt x="253952" y="0"/>
                </a:cubicBezTo>
                <a:close/>
              </a:path>
            </a:pathLst>
          </a:cu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图片 2"/>
          <p:cNvPicPr>
            <a:picLocks noChangeAspect="1"/>
          </p:cNvPicPr>
          <p:nvPr userDrawn="1"/>
        </p:nvPicPr>
        <p:blipFill>
          <a:blip r:embed="rId2"/>
          <a:stretch>
            <a:fillRect/>
          </a:stretch>
        </p:blipFill>
        <p:spPr>
          <a:xfrm>
            <a:off x="5175210" y="663056"/>
            <a:ext cx="1658035" cy="460772"/>
          </a:xfrm>
          <a:prstGeom prst="rect">
            <a:avLst/>
          </a:prstGeom>
        </p:spPr>
      </p:pic>
      <p:sp>
        <p:nvSpPr>
          <p:cNvPr id="4" name="矩形 3"/>
          <p:cNvSpPr/>
          <p:nvPr userDrawn="1"/>
        </p:nvSpPr>
        <p:spPr>
          <a:xfrm>
            <a:off x="689181" y="1123828"/>
            <a:ext cx="10920866" cy="3461385"/>
          </a:xfrm>
          <a:prstGeom prst="rect">
            <a:avLst/>
          </a:prstGeom>
        </p:spPr>
        <p:txBody>
          <a:bodyPr wrap="square">
            <a:spAutoFit/>
          </a:bodyPr>
          <a:lstStyle/>
          <a:p>
            <a:pPr algn="ctr">
              <a:lnSpc>
                <a:spcPct val="150000"/>
              </a:lnSpc>
            </a:pPr>
            <a:r>
              <a:rPr lang="en-US" altLang="zh-CN" sz="2000" b="1" dirty="0">
                <a:solidFill>
                  <a:srgbClr val="DA251C"/>
                </a:solidFill>
              </a:rPr>
              <a:t>《</a:t>
            </a:r>
            <a:r>
              <a:rPr lang="zh-CN" altLang="en-US" sz="2000" b="1" dirty="0">
                <a:solidFill>
                  <a:srgbClr val="DA251C"/>
                </a:solidFill>
              </a:rPr>
              <a:t>高考帮</a:t>
            </a:r>
            <a:r>
              <a:rPr lang="en-US" altLang="zh-CN" sz="2000" b="1" dirty="0">
                <a:solidFill>
                  <a:srgbClr val="DA251C"/>
                </a:solidFill>
              </a:rPr>
              <a:t>》</a:t>
            </a:r>
            <a:r>
              <a:rPr lang="zh-CN" altLang="en-US" sz="2000" b="1" dirty="0">
                <a:solidFill>
                  <a:srgbClr val="DA251C"/>
                </a:solidFill>
              </a:rPr>
              <a:t>系列图书配套</a:t>
            </a:r>
            <a:r>
              <a:rPr lang="en-US" altLang="zh-CN" sz="2000" b="1" dirty="0">
                <a:solidFill>
                  <a:srgbClr val="DA251C"/>
                </a:solidFill>
              </a:rPr>
              <a:t>PPT</a:t>
            </a:r>
            <a:r>
              <a:rPr lang="zh-CN" altLang="en-US" sz="2000" b="1" dirty="0">
                <a:solidFill>
                  <a:srgbClr val="DA251C"/>
                </a:solidFill>
              </a:rPr>
              <a:t>课件版权声明 </a:t>
            </a:r>
            <a:endParaRPr lang="en-US" altLang="zh-CN" sz="2000" b="1" dirty="0">
              <a:solidFill>
                <a:srgbClr val="DA251C"/>
              </a:solidFill>
            </a:endParaRPr>
          </a:p>
          <a:p>
            <a:pPr>
              <a:lnSpc>
                <a:spcPct val="150000"/>
              </a:lnSpc>
            </a:pPr>
            <a:endParaRPr lang="en-US" altLang="zh-CN" sz="1400" dirty="0">
              <a:solidFill>
                <a:prstClr val="black"/>
              </a:solidFill>
            </a:endParaRPr>
          </a:p>
          <a:p>
            <a:pPr>
              <a:lnSpc>
                <a:spcPct val="150000"/>
              </a:lnSpc>
            </a:pPr>
            <a:r>
              <a:rPr lang="zh-CN" altLang="en-US" sz="1400" dirty="0">
                <a:solidFill>
                  <a:prstClr val="black"/>
                </a:solidFill>
              </a:rPr>
              <a:t>本系列课件为河南天星教育传媒股份有限公司旗下</a:t>
            </a:r>
            <a:r>
              <a:rPr lang="en-US" altLang="zh-CN" sz="1400" dirty="0">
                <a:solidFill>
                  <a:prstClr val="black"/>
                </a:solidFill>
              </a:rPr>
              <a:t>《</a:t>
            </a:r>
            <a:r>
              <a:rPr lang="zh-CN" altLang="en-US" sz="1400" dirty="0">
                <a:solidFill>
                  <a:prstClr val="black"/>
                </a:solidFill>
              </a:rPr>
              <a:t>高考帮</a:t>
            </a:r>
            <a:r>
              <a:rPr lang="en-US" altLang="zh-CN" sz="1400" dirty="0">
                <a:solidFill>
                  <a:prstClr val="black"/>
                </a:solidFill>
              </a:rPr>
              <a:t>》</a:t>
            </a:r>
            <a:r>
              <a:rPr lang="zh-CN" altLang="en-US" sz="1400" dirty="0">
                <a:solidFill>
                  <a:prstClr val="black"/>
                </a:solidFill>
              </a:rPr>
              <a:t>品牌图书配属</a:t>
            </a:r>
            <a:r>
              <a:rPr lang="en-US" altLang="zh-CN" sz="1400" dirty="0">
                <a:solidFill>
                  <a:prstClr val="black"/>
                </a:solidFill>
              </a:rPr>
              <a:t>PPT</a:t>
            </a:r>
            <a:r>
              <a:rPr lang="zh-CN" altLang="en-US" sz="1400" dirty="0">
                <a:solidFill>
                  <a:prstClr val="black"/>
                </a:solidFill>
              </a:rPr>
              <a:t>课件，由天星教育开发，并拥有所有版权。本系列仅用于个人学习欣赏、教学研究，及其他非商业性或非盈利性用途。使用者须遵守著作权法及其他相关法律规定，不得侵犯本集团及相关权利人的合法权利。</a:t>
            </a:r>
          </a:p>
          <a:p>
            <a:pPr>
              <a:lnSpc>
                <a:spcPct val="150000"/>
              </a:lnSpc>
            </a:pPr>
            <a:r>
              <a:rPr lang="zh-CN" altLang="en-US" sz="1400" dirty="0">
                <a:solidFill>
                  <a:prstClr val="black"/>
                </a:solidFill>
              </a:rPr>
              <a:t>    </a:t>
            </a:r>
          </a:p>
          <a:p>
            <a:pPr>
              <a:lnSpc>
                <a:spcPct val="150000"/>
              </a:lnSpc>
            </a:pPr>
            <a:r>
              <a:rPr lang="zh-CN" altLang="en-US" sz="1400" dirty="0">
                <a:solidFill>
                  <a:prstClr val="black"/>
                </a:solidFill>
              </a:rPr>
              <a:t>将本课件任何内容用于其他用途时，应获得授权，如未经授权用于商业或盈利用途，一经发现，我司将追究侵权者的法律责任。</a:t>
            </a:r>
            <a:endParaRPr lang="en-US" altLang="zh-CN" sz="1400" dirty="0">
              <a:solidFill>
                <a:prstClr val="black"/>
              </a:solidFill>
            </a:endParaRPr>
          </a:p>
          <a:p>
            <a:pPr>
              <a:lnSpc>
                <a:spcPct val="150000"/>
              </a:lnSpc>
            </a:pPr>
            <a:endParaRPr lang="en-US" altLang="zh-CN" sz="1400" dirty="0">
              <a:solidFill>
                <a:prstClr val="black"/>
              </a:solidFill>
            </a:endParaRPr>
          </a:p>
          <a:p>
            <a:pPr>
              <a:lnSpc>
                <a:spcPct val="150000"/>
              </a:lnSpc>
            </a:pPr>
            <a:endParaRPr lang="en-US" altLang="zh-CN" sz="1400" dirty="0">
              <a:solidFill>
                <a:prstClr val="black"/>
              </a:solidFill>
            </a:endParaRPr>
          </a:p>
          <a:p>
            <a:pPr algn="r">
              <a:lnSpc>
                <a:spcPct val="150000"/>
              </a:lnSpc>
            </a:pPr>
            <a:r>
              <a:rPr lang="zh-CN" altLang="en-US" sz="1400" dirty="0">
                <a:solidFill>
                  <a:prstClr val="black"/>
                </a:solidFill>
              </a:rPr>
              <a:t>河南天星教育传媒股份有限公司</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p:spPr>
        <p:txBody>
          <a:bodyPr/>
          <a:lstStyle/>
          <a:p>
            <a:fld id="{82F288E0-7875-42C4-84C8-98DBBD3BF4D2}" type="datetimeFigureOut">
              <a:rPr lang="zh-CN" altLang="en-US" smtClean="0"/>
              <a:pPr/>
              <a:t>2021/9/23</a:t>
            </a:fld>
            <a:endParaRPr lang="zh-CN" altLang="en-US"/>
          </a:p>
        </p:txBody>
      </p:sp>
      <p:sp>
        <p:nvSpPr>
          <p:cNvPr id="3" name="页脚占位符 2"/>
          <p:cNvSpPr>
            <a:spLocks noGrp="1"/>
          </p:cNvSpPr>
          <p:nvPr>
            <p:ph type="ftr" sz="quarter" idx="11"/>
          </p:nvPr>
        </p:nvSpPr>
        <p:spPr>
          <a:xfrm>
            <a:off x="4038600" y="6356350"/>
            <a:ext cx="4114800" cy="365125"/>
          </a:xfr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p:spPr>
        <p:txBody>
          <a:bodyPr/>
          <a:lstStyle/>
          <a:p>
            <a:fld id="{7D9BB5D0-35E4-459D-AEF3-FE4D7C45CC19}" type="slidenum">
              <a:rPr lang="zh-CN" altLang="en-US" smtClean="0"/>
              <a:pPr/>
              <a:t>‹#›</a:t>
            </a:fld>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7" name="矩形: 圆角 6"/>
          <p:cNvSpPr/>
          <p:nvPr userDrawn="1"/>
        </p:nvSpPr>
        <p:spPr>
          <a:xfrm>
            <a:off x="0" y="1121833"/>
            <a:ext cx="12193201" cy="2387600"/>
          </a:xfrm>
          <a:prstGeom prst="roundRect">
            <a:avLst>
              <a:gd name="adj" fmla="val 50000"/>
            </a:avLst>
          </a:pr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ctrTitle"/>
          </p:nvPr>
        </p:nvSpPr>
        <p:spPr>
          <a:xfrm>
            <a:off x="0" y="1948656"/>
            <a:ext cx="12193201" cy="861775"/>
          </a:xfrm>
          <a:prstGeom prst="rect">
            <a:avLst/>
          </a:prstGeom>
        </p:spPr>
        <p:txBody>
          <a:bodyPr anchor="b">
            <a:spAutoFit/>
          </a:bodyPr>
          <a:lstStyle>
            <a:lvl1pPr algn="ctr">
              <a:defRPr sz="5335">
                <a:solidFill>
                  <a:schemeClr val="bg1"/>
                </a:solidFill>
              </a:defRPr>
            </a:lvl1pPr>
          </a:lstStyle>
          <a:p>
            <a:r>
              <a:rPr lang="zh-CN" altLang="en-US" dirty="0"/>
              <a:t>单击此处编辑母版标题样式</a:t>
            </a:r>
          </a:p>
        </p:txBody>
      </p:sp>
      <p:sp>
        <p:nvSpPr>
          <p:cNvPr id="3" name="副标题 2"/>
          <p:cNvSpPr>
            <a:spLocks noGrp="1"/>
          </p:cNvSpPr>
          <p:nvPr>
            <p:ph type="subTitle" idx="1"/>
          </p:nvPr>
        </p:nvSpPr>
        <p:spPr>
          <a:xfrm>
            <a:off x="387965" y="3602567"/>
            <a:ext cx="11380321" cy="640175"/>
          </a:xfrm>
          <a:prstGeom prst="rect">
            <a:avLst/>
          </a:prstGeom>
        </p:spPr>
        <p:txBody>
          <a:bodyPr wrap="square">
            <a:spAutoFit/>
          </a:bodyPr>
          <a:lstStyle>
            <a:lvl1pPr marL="0" indent="0" algn="ctr">
              <a:buNone/>
              <a:defRPr sz="3735"/>
            </a:lvl1pPr>
            <a:lvl2pPr marL="609600" indent="0" algn="ctr">
              <a:buNone/>
              <a:defRPr sz="2665"/>
            </a:lvl2pPr>
            <a:lvl3pPr marL="1219200" indent="0" algn="ctr">
              <a:buNone/>
              <a:defRPr sz="2400"/>
            </a:lvl3pPr>
            <a:lvl4pPr marL="1828800" indent="0" algn="ctr">
              <a:buNone/>
              <a:defRPr sz="2135"/>
            </a:lvl4pPr>
            <a:lvl5pPr marL="2438400" indent="0" algn="ctr">
              <a:buNone/>
              <a:defRPr sz="2135"/>
            </a:lvl5pPr>
            <a:lvl6pPr marL="3048000" indent="0" algn="ctr">
              <a:buNone/>
              <a:defRPr sz="2135"/>
            </a:lvl6pPr>
            <a:lvl7pPr marL="3657600" indent="0" algn="ctr">
              <a:buNone/>
              <a:defRPr sz="2135"/>
            </a:lvl7pPr>
            <a:lvl8pPr marL="4267200" indent="0" algn="ctr">
              <a:buNone/>
              <a:defRPr sz="2135"/>
            </a:lvl8pPr>
            <a:lvl9pPr marL="4876800" indent="0" algn="ctr">
              <a:buNone/>
              <a:defRPr sz="2135"/>
            </a:lvl9pPr>
          </a:lstStyle>
          <a:p>
            <a:r>
              <a:rPr lang="zh-CN" altLang="en-US" dirty="0"/>
              <a:t>单击此处编辑母版副标题样式</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目录">
    <p:spTree>
      <p:nvGrpSpPr>
        <p:cNvPr id="1" name=""/>
        <p:cNvGrpSpPr/>
        <p:nvPr/>
      </p:nvGrpSpPr>
      <p:grpSpPr>
        <a:xfrm>
          <a:off x="0" y="0"/>
          <a:ext cx="0" cy="0"/>
          <a:chOff x="0" y="0"/>
          <a:chExt cx="0" cy="0"/>
        </a:xfrm>
      </p:grpSpPr>
      <p:sp>
        <p:nvSpPr>
          <p:cNvPr id="2" name="标题 1"/>
          <p:cNvSpPr>
            <a:spLocks noGrp="1"/>
          </p:cNvSpPr>
          <p:nvPr>
            <p:ph type="title"/>
          </p:nvPr>
        </p:nvSpPr>
        <p:spPr>
          <a:xfrm>
            <a:off x="838283" y="1520731"/>
            <a:ext cx="5991974" cy="697627"/>
          </a:xfrm>
          <a:prstGeom prst="rect">
            <a:avLst/>
          </a:prstGeom>
        </p:spPr>
        <p:txBody>
          <a:bodyPr wrap="square">
            <a:spAutoFit/>
          </a:bodyPr>
          <a:lstStyle>
            <a:lvl1pPr>
              <a:lnSpc>
                <a:spcPct val="100000"/>
              </a:lnSpc>
              <a:defRPr sz="3735">
                <a:latin typeface="+mn-ea"/>
                <a:ea typeface="+mn-ea"/>
              </a:defRPr>
            </a:lvl1pPr>
          </a:lstStyle>
          <a:p>
            <a:r>
              <a:rPr lang="zh-CN" altLang="en-US" dirty="0"/>
              <a:t>单击此处编辑母版标题样式</a:t>
            </a:r>
          </a:p>
        </p:txBody>
      </p:sp>
      <p:sp>
        <p:nvSpPr>
          <p:cNvPr id="3" name="标题 1"/>
          <p:cNvSpPr txBox="1"/>
          <p:nvPr userDrawn="1"/>
        </p:nvSpPr>
        <p:spPr>
          <a:xfrm>
            <a:off x="4162775" y="143693"/>
            <a:ext cx="3867651" cy="869335"/>
          </a:xfrm>
          <a:prstGeom prst="roundRect">
            <a:avLst>
              <a:gd name="adj" fmla="val 50000"/>
            </a:avLst>
          </a:prstGeom>
          <a:solidFill>
            <a:srgbClr val="DA251C"/>
          </a:solidFill>
          <a:ln>
            <a:noFill/>
          </a:ln>
        </p:spPr>
        <p:txBody>
          <a:bodyPr wrap="square" lIns="0" tIns="0" rIns="0" bIns="0">
            <a:spAutoFit/>
          </a:bodyPr>
          <a:lstStyle>
            <a:lvl1pPr algn="l" defTabSz="685800" rtl="0" eaLnBrk="1" latinLnBrk="0" hangingPunct="1">
              <a:lnSpc>
                <a:spcPct val="100000"/>
              </a:lnSpc>
              <a:spcBef>
                <a:spcPct val="0"/>
              </a:spcBef>
              <a:buNone/>
              <a:defRPr sz="2800" kern="1200">
                <a:solidFill>
                  <a:schemeClr val="bg1"/>
                </a:solidFill>
                <a:latin typeface="+mj-lt"/>
                <a:ea typeface="+mj-ea"/>
                <a:cs typeface="+mj-cs"/>
              </a:defRPr>
            </a:lvl1pPr>
          </a:lstStyle>
          <a:p>
            <a:pPr algn="ctr"/>
            <a:r>
              <a:rPr lang="zh-CN" altLang="en-US" sz="4000" dirty="0"/>
              <a:t>目   录</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目录">
    <p:spTree>
      <p:nvGrpSpPr>
        <p:cNvPr id="1" name=""/>
        <p:cNvGrpSpPr/>
        <p:nvPr/>
      </p:nvGrpSpPr>
      <p:grpSpPr>
        <a:xfrm>
          <a:off x="0" y="0"/>
          <a:ext cx="0" cy="0"/>
          <a:chOff x="0" y="0"/>
          <a:chExt cx="0" cy="0"/>
        </a:xfrm>
      </p:grpSpPr>
      <p:sp>
        <p:nvSpPr>
          <p:cNvPr id="2" name="标题 1"/>
          <p:cNvSpPr>
            <a:spLocks noGrp="1"/>
          </p:cNvSpPr>
          <p:nvPr>
            <p:ph type="title"/>
          </p:nvPr>
        </p:nvSpPr>
        <p:spPr>
          <a:xfrm>
            <a:off x="838283" y="1520731"/>
            <a:ext cx="5991974" cy="697627"/>
          </a:xfrm>
          <a:prstGeom prst="rect">
            <a:avLst/>
          </a:prstGeom>
        </p:spPr>
        <p:txBody>
          <a:bodyPr wrap="square">
            <a:spAutoFit/>
          </a:bodyPr>
          <a:lstStyle>
            <a:lvl1pPr>
              <a:lnSpc>
                <a:spcPct val="100000"/>
              </a:lnSpc>
              <a:defRPr sz="3735">
                <a:latin typeface="+mn-ea"/>
                <a:ea typeface="+mn-ea"/>
              </a:defRPr>
            </a:lvl1pPr>
          </a:lstStyle>
          <a:p>
            <a:r>
              <a:rPr lang="zh-CN" altLang="en-US" dirty="0"/>
              <a:t>单击此处编辑母版标题样式</a:t>
            </a:r>
          </a:p>
        </p:txBody>
      </p:sp>
      <p:sp>
        <p:nvSpPr>
          <p:cNvPr id="3" name="标题 1"/>
          <p:cNvSpPr txBox="1"/>
          <p:nvPr userDrawn="1"/>
        </p:nvSpPr>
        <p:spPr>
          <a:xfrm>
            <a:off x="4162775" y="143693"/>
            <a:ext cx="3867651" cy="870181"/>
          </a:xfrm>
          <a:prstGeom prst="roundRect">
            <a:avLst>
              <a:gd name="adj" fmla="val 50000"/>
            </a:avLst>
          </a:prstGeom>
          <a:solidFill>
            <a:srgbClr val="DA251C"/>
          </a:solidFill>
          <a:ln>
            <a:noFill/>
          </a:ln>
        </p:spPr>
        <p:txBody>
          <a:bodyPr wrap="square" lIns="0" tIns="0" rIns="0" bIns="0">
            <a:spAutoFit/>
          </a:bodyPr>
          <a:lstStyle>
            <a:lvl1pPr algn="l" defTabSz="685800" rtl="0" eaLnBrk="1" latinLnBrk="0" hangingPunct="1">
              <a:lnSpc>
                <a:spcPct val="100000"/>
              </a:lnSpc>
              <a:spcBef>
                <a:spcPct val="0"/>
              </a:spcBef>
              <a:buNone/>
              <a:defRPr sz="2800" kern="1200">
                <a:solidFill>
                  <a:schemeClr val="bg1"/>
                </a:solidFill>
                <a:latin typeface="+mj-lt"/>
                <a:ea typeface="+mj-ea"/>
                <a:cs typeface="+mj-cs"/>
              </a:defRPr>
            </a:lvl1pPr>
          </a:lstStyle>
          <a:p>
            <a:pPr algn="ctr"/>
            <a:r>
              <a:rPr lang="zh-CN" altLang="en-US" sz="4000" dirty="0"/>
              <a:t>考情解读</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p:spPr>
        <p:txBody>
          <a:bodyPr/>
          <a:lstStyle/>
          <a:p>
            <a:fld id="{263DB197-84B0-484E-9C0F-88358ECCB797}" type="datetimeFigureOut">
              <a:rPr lang="zh-CN" altLang="en-US" smtClean="0"/>
              <a:pPr/>
              <a:t>2021/9/23</a:t>
            </a:fld>
            <a:endParaRPr lang="zh-CN" altLang="en-US"/>
          </a:p>
        </p:txBody>
      </p:sp>
      <p:sp>
        <p:nvSpPr>
          <p:cNvPr id="4" name="页脚占位符 3"/>
          <p:cNvSpPr>
            <a:spLocks noGrp="1"/>
          </p:cNvSpPr>
          <p:nvPr>
            <p:ph type="ftr" sz="quarter" idx="11"/>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E077DA78-E013-4A8C-AD75-63A150561B10}" type="slidenum">
              <a:rPr lang="zh-CN" altLang="en-US" smtClean="0"/>
              <a:pPr/>
              <a:t>‹#›</a:t>
            </a:fld>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_目录">
    <p:spTree>
      <p:nvGrpSpPr>
        <p:cNvPr id="1" name=""/>
        <p:cNvGrpSpPr/>
        <p:nvPr/>
      </p:nvGrpSpPr>
      <p:grpSpPr>
        <a:xfrm>
          <a:off x="0" y="0"/>
          <a:ext cx="0" cy="0"/>
          <a:chOff x="0" y="0"/>
          <a:chExt cx="0" cy="0"/>
        </a:xfrm>
      </p:grpSpPr>
      <p:sp>
        <p:nvSpPr>
          <p:cNvPr id="2" name="标题 1"/>
          <p:cNvSpPr>
            <a:spLocks noGrp="1"/>
          </p:cNvSpPr>
          <p:nvPr>
            <p:ph type="title"/>
          </p:nvPr>
        </p:nvSpPr>
        <p:spPr>
          <a:xfrm>
            <a:off x="838283" y="1520731"/>
            <a:ext cx="5991974" cy="697627"/>
          </a:xfrm>
          <a:prstGeom prst="rect">
            <a:avLst/>
          </a:prstGeom>
        </p:spPr>
        <p:txBody>
          <a:bodyPr wrap="square">
            <a:spAutoFit/>
          </a:bodyPr>
          <a:lstStyle>
            <a:lvl1pPr>
              <a:lnSpc>
                <a:spcPct val="100000"/>
              </a:lnSpc>
              <a:defRPr sz="3735">
                <a:latin typeface="+mn-ea"/>
                <a:ea typeface="+mn-ea"/>
              </a:defRPr>
            </a:lvl1pPr>
          </a:lstStyle>
          <a:p>
            <a:r>
              <a:rPr lang="zh-CN" altLang="en-US" dirty="0"/>
              <a:t>单击此处编辑母版标题样式</a:t>
            </a:r>
          </a:p>
        </p:txBody>
      </p:sp>
      <p:sp>
        <p:nvSpPr>
          <p:cNvPr id="3" name="标题 1"/>
          <p:cNvSpPr txBox="1"/>
          <p:nvPr userDrawn="1"/>
        </p:nvSpPr>
        <p:spPr>
          <a:xfrm>
            <a:off x="4162775" y="143693"/>
            <a:ext cx="3867651" cy="870181"/>
          </a:xfrm>
          <a:prstGeom prst="roundRect">
            <a:avLst>
              <a:gd name="adj" fmla="val 50000"/>
            </a:avLst>
          </a:prstGeom>
          <a:solidFill>
            <a:srgbClr val="DA251C"/>
          </a:solidFill>
          <a:ln>
            <a:noFill/>
          </a:ln>
        </p:spPr>
        <p:txBody>
          <a:bodyPr wrap="square" lIns="0" tIns="0" rIns="0" bIns="0">
            <a:spAutoFit/>
          </a:bodyPr>
          <a:lstStyle>
            <a:lvl1pPr algn="l" defTabSz="685800" rtl="0" eaLnBrk="1" latinLnBrk="0" hangingPunct="1">
              <a:lnSpc>
                <a:spcPct val="100000"/>
              </a:lnSpc>
              <a:spcBef>
                <a:spcPct val="0"/>
              </a:spcBef>
              <a:buNone/>
              <a:defRPr sz="2800" kern="1200">
                <a:solidFill>
                  <a:schemeClr val="bg1"/>
                </a:solidFill>
                <a:latin typeface="+mj-lt"/>
                <a:ea typeface="+mj-ea"/>
                <a:cs typeface="+mj-cs"/>
              </a:defRPr>
            </a:lvl1pPr>
          </a:lstStyle>
          <a:p>
            <a:pPr algn="ctr"/>
            <a:r>
              <a:rPr lang="zh-CN" altLang="en-US" sz="4000" dirty="0"/>
              <a:t>知识体系构建</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6383534" y="2595360"/>
            <a:ext cx="5445491" cy="1157240"/>
          </a:xfrm>
          <a:prstGeom prst="rect">
            <a:avLst/>
          </a:prstGeom>
        </p:spPr>
        <p:txBody>
          <a:bodyPr wrap="square" anchor="ctr" anchorCtr="0">
            <a:spAutoFit/>
          </a:bodyPr>
          <a:lstStyle>
            <a:lvl1pPr marL="0" indent="0">
              <a:buNone/>
              <a:defRPr sz="3735">
                <a:solidFill>
                  <a:schemeClr val="tx1">
                    <a:lumMod val="95000"/>
                    <a:lumOff val="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单击此处编辑母版文本样式</a:t>
            </a:r>
          </a:p>
        </p:txBody>
      </p:sp>
      <p:sp>
        <p:nvSpPr>
          <p:cNvPr id="7" name="矩形: 圆角 6"/>
          <p:cNvSpPr/>
          <p:nvPr userDrawn="1"/>
        </p:nvSpPr>
        <p:spPr>
          <a:xfrm>
            <a:off x="-360045" y="1979295"/>
            <a:ext cx="5666105" cy="2387600"/>
          </a:xfrm>
          <a:prstGeom prst="roundRect">
            <a:avLst>
              <a:gd name="adj" fmla="val 50000"/>
            </a:avLst>
          </a:pr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Title 1"/>
          <p:cNvSpPr>
            <a:spLocks noGrp="1"/>
          </p:cNvSpPr>
          <p:nvPr>
            <p:ph type="title" hasCustomPrompt="1"/>
          </p:nvPr>
        </p:nvSpPr>
        <p:spPr>
          <a:xfrm>
            <a:off x="153476" y="2817283"/>
            <a:ext cx="5390411" cy="712047"/>
          </a:xfrm>
          <a:prstGeom prst="rect">
            <a:avLst/>
          </a:prstGeom>
          <a:ln>
            <a:noFill/>
          </a:ln>
        </p:spPr>
        <p:txBody>
          <a:bodyPr wrap="square" anchor="b">
            <a:spAutoFit/>
          </a:bodyPr>
          <a:lstStyle>
            <a:lvl1pPr>
              <a:defRPr sz="4265">
                <a:solidFill>
                  <a:schemeClr val="bg1"/>
                </a:solidFill>
              </a:defRPr>
            </a:lvl1pPr>
          </a:lstStyle>
          <a:p>
            <a:r>
              <a:rPr lang="zh-CN" altLang="en-US" dirty="0"/>
              <a:t>考点帮</a:t>
            </a:r>
            <a:r>
              <a:rPr lang="en-US" altLang="zh-CN" dirty="0"/>
              <a:t>·必备</a:t>
            </a:r>
            <a:r>
              <a:rPr lang="zh-CN" altLang="en-US" dirty="0"/>
              <a:t>知识通关</a:t>
            </a:r>
          </a:p>
        </p:txBody>
      </p:sp>
      <p:grpSp>
        <p:nvGrpSpPr>
          <p:cNvPr id="8" name="组合 7"/>
          <p:cNvGrpSpPr/>
          <p:nvPr userDrawn="1"/>
        </p:nvGrpSpPr>
        <p:grpSpPr>
          <a:xfrm>
            <a:off x="11295413" y="103788"/>
            <a:ext cx="118901" cy="205737"/>
            <a:chOff x="8465487" y="93561"/>
            <a:chExt cx="85864" cy="154303"/>
          </a:xfrm>
        </p:grpSpPr>
        <p:sp>
          <p:nvSpPr>
            <p:cNvPr id="9" name="任意多边形: 形状 8"/>
            <p:cNvSpPr/>
            <p:nvPr/>
          </p:nvSpPr>
          <p:spPr>
            <a:xfrm flipH="1">
              <a:off x="8465487" y="154304"/>
              <a:ext cx="85864" cy="93560"/>
            </a:xfrm>
            <a:custGeom>
              <a:avLst/>
              <a:gdLst>
                <a:gd name="connsiteX0" fmla="*/ 61853 w 85864"/>
                <a:gd name="connsiteY0" fmla="*/ 0 h 93560"/>
                <a:gd name="connsiteX1" fmla="*/ 24011 w 85864"/>
                <a:gd name="connsiteY1" fmla="*/ 0 h 93560"/>
                <a:gd name="connsiteX2" fmla="*/ 23729 w 85864"/>
                <a:gd name="connsiteY2" fmla="*/ 3111 h 93560"/>
                <a:gd name="connsiteX3" fmla="*/ 15368 w 85864"/>
                <a:gd name="connsiteY3" fmla="*/ 17274 h 93560"/>
                <a:gd name="connsiteX4" fmla="*/ 12624 w 85864"/>
                <a:gd name="connsiteY4" fmla="*/ 20162 h 93560"/>
                <a:gd name="connsiteX5" fmla="*/ 12624 w 85864"/>
                <a:gd name="connsiteY5" fmla="*/ 20230 h 93560"/>
                <a:gd name="connsiteX6" fmla="*/ 12575 w 85864"/>
                <a:gd name="connsiteY6" fmla="*/ 20270 h 93560"/>
                <a:gd name="connsiteX7" fmla="*/ 0 w 85864"/>
                <a:gd name="connsiteY7" fmla="*/ 50628 h 93560"/>
                <a:gd name="connsiteX8" fmla="*/ 42932 w 85864"/>
                <a:gd name="connsiteY8" fmla="*/ 93560 h 93560"/>
                <a:gd name="connsiteX9" fmla="*/ 85864 w 85864"/>
                <a:gd name="connsiteY9" fmla="*/ 50628 h 93560"/>
                <a:gd name="connsiteX10" fmla="*/ 73290 w 85864"/>
                <a:gd name="connsiteY10" fmla="*/ 20270 h 93560"/>
                <a:gd name="connsiteX11" fmla="*/ 73241 w 85864"/>
                <a:gd name="connsiteY11" fmla="*/ 20230 h 93560"/>
                <a:gd name="connsiteX12" fmla="*/ 73241 w 85864"/>
                <a:gd name="connsiteY12" fmla="*/ 20162 h 93560"/>
                <a:gd name="connsiteX13" fmla="*/ 70496 w 85864"/>
                <a:gd name="connsiteY13" fmla="*/ 17274 h 93560"/>
                <a:gd name="connsiteX14" fmla="*/ 62136 w 85864"/>
                <a:gd name="connsiteY14" fmla="*/ 3111 h 93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85864" h="93560">
                  <a:moveTo>
                    <a:pt x="61853" y="0"/>
                  </a:moveTo>
                  <a:lnTo>
                    <a:pt x="24011" y="0"/>
                  </a:lnTo>
                  <a:lnTo>
                    <a:pt x="23729" y="3111"/>
                  </a:lnTo>
                  <a:cubicBezTo>
                    <a:pt x="21429" y="8686"/>
                    <a:pt x="18499" y="13538"/>
                    <a:pt x="15368" y="17274"/>
                  </a:cubicBezTo>
                  <a:lnTo>
                    <a:pt x="12624" y="20162"/>
                  </a:lnTo>
                  <a:lnTo>
                    <a:pt x="12624" y="20230"/>
                  </a:lnTo>
                  <a:lnTo>
                    <a:pt x="12575" y="20270"/>
                  </a:lnTo>
                  <a:cubicBezTo>
                    <a:pt x="4806" y="28040"/>
                    <a:pt x="0" y="38773"/>
                    <a:pt x="0" y="50628"/>
                  </a:cubicBezTo>
                  <a:cubicBezTo>
                    <a:pt x="0" y="74339"/>
                    <a:pt x="19222" y="93560"/>
                    <a:pt x="42932" y="93560"/>
                  </a:cubicBezTo>
                  <a:cubicBezTo>
                    <a:pt x="66643" y="93560"/>
                    <a:pt x="85864" y="74339"/>
                    <a:pt x="85864" y="50628"/>
                  </a:cubicBezTo>
                  <a:cubicBezTo>
                    <a:pt x="85864" y="38773"/>
                    <a:pt x="81059" y="28040"/>
                    <a:pt x="73290" y="20270"/>
                  </a:cubicBezTo>
                  <a:lnTo>
                    <a:pt x="73241" y="20230"/>
                  </a:lnTo>
                  <a:lnTo>
                    <a:pt x="73241" y="20162"/>
                  </a:lnTo>
                  <a:lnTo>
                    <a:pt x="70496" y="17274"/>
                  </a:lnTo>
                  <a:cubicBezTo>
                    <a:pt x="67366" y="13538"/>
                    <a:pt x="64436" y="8686"/>
                    <a:pt x="62136" y="3111"/>
                  </a:cubicBezTo>
                  <a:close/>
                </a:path>
              </a:pathLst>
            </a:cu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prstClr val="white"/>
                </a:solidFill>
              </a:endParaRPr>
            </a:p>
          </p:txBody>
        </p:sp>
        <p:sp>
          <p:nvSpPr>
            <p:cNvPr id="10" name="任意多边形: 形状 9"/>
            <p:cNvSpPr/>
            <p:nvPr/>
          </p:nvSpPr>
          <p:spPr>
            <a:xfrm>
              <a:off x="8486110" y="93561"/>
              <a:ext cx="49867" cy="70269"/>
            </a:xfrm>
            <a:custGeom>
              <a:avLst/>
              <a:gdLst>
                <a:gd name="connsiteX0" fmla="*/ 19901 w 49867"/>
                <a:gd name="connsiteY0" fmla="*/ 0 h 70269"/>
                <a:gd name="connsiteX1" fmla="*/ 29966 w 49867"/>
                <a:gd name="connsiteY1" fmla="*/ 0 h 70269"/>
                <a:gd name="connsiteX2" fmla="*/ 29966 w 49867"/>
                <a:gd name="connsiteY2" fmla="*/ 7176 h 70269"/>
                <a:gd name="connsiteX3" fmla="*/ 34160 w 49867"/>
                <a:gd name="connsiteY3" fmla="*/ 7176 h 70269"/>
                <a:gd name="connsiteX4" fmla="*/ 43157 w 49867"/>
                <a:gd name="connsiteY4" fmla="*/ 14256 h 70269"/>
                <a:gd name="connsiteX5" fmla="*/ 43157 w 49867"/>
                <a:gd name="connsiteY5" fmla="*/ 14958 h 70269"/>
                <a:gd name="connsiteX6" fmla="*/ 43534 w 49867"/>
                <a:gd name="connsiteY6" fmla="*/ 15018 h 70269"/>
                <a:gd name="connsiteX7" fmla="*/ 49867 w 49867"/>
                <a:gd name="connsiteY7" fmla="*/ 22537 h 70269"/>
                <a:gd name="connsiteX8" fmla="*/ 49867 w 49867"/>
                <a:gd name="connsiteY8" fmla="*/ 22927 h 70269"/>
                <a:gd name="connsiteX9" fmla="*/ 49867 w 49867"/>
                <a:gd name="connsiteY9" fmla="*/ 27097 h 70269"/>
                <a:gd name="connsiteX10" fmla="*/ 49867 w 49867"/>
                <a:gd name="connsiteY10" fmla="*/ 70269 h 70269"/>
                <a:gd name="connsiteX11" fmla="*/ 0 w 49867"/>
                <a:gd name="connsiteY11" fmla="*/ 70269 h 70269"/>
                <a:gd name="connsiteX12" fmla="*/ 0 w 49867"/>
                <a:gd name="connsiteY12" fmla="*/ 27097 h 70269"/>
                <a:gd name="connsiteX13" fmla="*/ 0 w 49867"/>
                <a:gd name="connsiteY13" fmla="*/ 22927 h 70269"/>
                <a:gd name="connsiteX14" fmla="*/ 0 w 49867"/>
                <a:gd name="connsiteY14" fmla="*/ 22537 h 70269"/>
                <a:gd name="connsiteX15" fmla="*/ 6333 w 49867"/>
                <a:gd name="connsiteY15" fmla="*/ 15018 h 70269"/>
                <a:gd name="connsiteX16" fmla="*/ 6710 w 49867"/>
                <a:gd name="connsiteY16" fmla="*/ 14958 h 70269"/>
                <a:gd name="connsiteX17" fmla="*/ 6710 w 49867"/>
                <a:gd name="connsiteY17" fmla="*/ 14256 h 70269"/>
                <a:gd name="connsiteX18" fmla="*/ 15707 w 49867"/>
                <a:gd name="connsiteY18" fmla="*/ 7176 h 70269"/>
                <a:gd name="connsiteX19" fmla="*/ 19901 w 49867"/>
                <a:gd name="connsiteY19" fmla="*/ 7176 h 702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9867" h="70269">
                  <a:moveTo>
                    <a:pt x="19901" y="0"/>
                  </a:moveTo>
                  <a:lnTo>
                    <a:pt x="29966" y="0"/>
                  </a:lnTo>
                  <a:lnTo>
                    <a:pt x="29966" y="7176"/>
                  </a:lnTo>
                  <a:lnTo>
                    <a:pt x="34160" y="7176"/>
                  </a:lnTo>
                  <a:cubicBezTo>
                    <a:pt x="39129" y="7176"/>
                    <a:pt x="43157" y="10346"/>
                    <a:pt x="43157" y="14256"/>
                  </a:cubicBezTo>
                  <a:lnTo>
                    <a:pt x="43157" y="14958"/>
                  </a:lnTo>
                  <a:lnTo>
                    <a:pt x="43534" y="15018"/>
                  </a:lnTo>
                  <a:cubicBezTo>
                    <a:pt x="47256" y="16257"/>
                    <a:pt x="49867" y="19157"/>
                    <a:pt x="49867" y="22537"/>
                  </a:cubicBezTo>
                  <a:lnTo>
                    <a:pt x="49867" y="22927"/>
                  </a:lnTo>
                  <a:lnTo>
                    <a:pt x="49867" y="27097"/>
                  </a:lnTo>
                  <a:lnTo>
                    <a:pt x="49867" y="70269"/>
                  </a:lnTo>
                  <a:lnTo>
                    <a:pt x="0" y="70269"/>
                  </a:lnTo>
                  <a:lnTo>
                    <a:pt x="0" y="27097"/>
                  </a:lnTo>
                  <a:lnTo>
                    <a:pt x="0" y="22927"/>
                  </a:lnTo>
                  <a:lnTo>
                    <a:pt x="0" y="22537"/>
                  </a:lnTo>
                  <a:cubicBezTo>
                    <a:pt x="0" y="19157"/>
                    <a:pt x="2612" y="16257"/>
                    <a:pt x="6333" y="15018"/>
                  </a:cubicBezTo>
                  <a:lnTo>
                    <a:pt x="6710" y="14958"/>
                  </a:lnTo>
                  <a:lnTo>
                    <a:pt x="6710" y="14256"/>
                  </a:lnTo>
                  <a:cubicBezTo>
                    <a:pt x="6710" y="10346"/>
                    <a:pt x="10738" y="7176"/>
                    <a:pt x="15707" y="7176"/>
                  </a:cubicBezTo>
                  <a:lnTo>
                    <a:pt x="19901" y="7176"/>
                  </a:lnTo>
                  <a:close/>
                </a:path>
              </a:pathLst>
            </a:custGeom>
            <a:solidFill>
              <a:schemeClr val="tx1">
                <a:lumMod val="95000"/>
                <a:lumOff val="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prstClr val="white"/>
                </a:solidFill>
              </a:endParaRPr>
            </a:p>
          </p:txBody>
        </p:sp>
      </p:grpSp>
      <p:grpSp>
        <p:nvGrpSpPr>
          <p:cNvPr id="11" name="组合 10"/>
          <p:cNvGrpSpPr/>
          <p:nvPr userDrawn="1"/>
        </p:nvGrpSpPr>
        <p:grpSpPr>
          <a:xfrm>
            <a:off x="11493310" y="138508"/>
            <a:ext cx="505871" cy="154395"/>
            <a:chOff x="2452571" y="1771159"/>
            <a:chExt cx="7813430" cy="2384926"/>
          </a:xfrm>
          <a:solidFill>
            <a:srgbClr val="DA251C"/>
          </a:solidFill>
        </p:grpSpPr>
        <p:sp>
          <p:nvSpPr>
            <p:cNvPr id="12" name="任意多边形 12"/>
            <p:cNvSpPr/>
            <p:nvPr/>
          </p:nvSpPr>
          <p:spPr>
            <a:xfrm>
              <a:off x="2452571" y="1771159"/>
              <a:ext cx="2425034" cy="2384926"/>
            </a:xfrm>
            <a:custGeom>
              <a:avLst/>
              <a:gdLst>
                <a:gd name="connsiteX0" fmla="*/ 1061316 w 2425034"/>
                <a:gd name="connsiteY0" fmla="*/ 1820801 h 2384926"/>
                <a:gd name="connsiteX1" fmla="*/ 1061316 w 2425034"/>
                <a:gd name="connsiteY1" fmla="*/ 1934497 h 2384926"/>
                <a:gd name="connsiteX2" fmla="*/ 1412696 w 2425034"/>
                <a:gd name="connsiteY2" fmla="*/ 1934497 h 2384926"/>
                <a:gd name="connsiteX3" fmla="*/ 1412696 w 2425034"/>
                <a:gd name="connsiteY3" fmla="*/ 1820801 h 2384926"/>
                <a:gd name="connsiteX4" fmla="*/ 120868 w 2425034"/>
                <a:gd name="connsiteY4" fmla="*/ 1206315 h 2384926"/>
                <a:gd name="connsiteX5" fmla="*/ 2325416 w 2425034"/>
                <a:gd name="connsiteY5" fmla="*/ 1206315 h 2384926"/>
                <a:gd name="connsiteX6" fmla="*/ 2325416 w 2425034"/>
                <a:gd name="connsiteY6" fmla="*/ 1212974 h 2384926"/>
                <a:gd name="connsiteX7" fmla="*/ 2327059 w 2425034"/>
                <a:gd name="connsiteY7" fmla="*/ 1212974 h 2384926"/>
                <a:gd name="connsiteX8" fmla="*/ 2327059 w 2425034"/>
                <a:gd name="connsiteY8" fmla="*/ 2009089 h 2384926"/>
                <a:gd name="connsiteX9" fmla="*/ 2326257 w 2425034"/>
                <a:gd name="connsiteY9" fmla="*/ 2009089 h 2384926"/>
                <a:gd name="connsiteX10" fmla="*/ 2321117 w 2425034"/>
                <a:gd name="connsiteY10" fmla="*/ 2099646 h 2384926"/>
                <a:gd name="connsiteX11" fmla="*/ 2053758 w 2425034"/>
                <a:gd name="connsiteY11" fmla="*/ 2379579 h 2384926"/>
                <a:gd name="connsiteX12" fmla="*/ 1577842 w 2425034"/>
                <a:gd name="connsiteY12" fmla="*/ 2384926 h 2384926"/>
                <a:gd name="connsiteX13" fmla="*/ 1524872 w 2425034"/>
                <a:gd name="connsiteY13" fmla="*/ 2164897 h 2384926"/>
                <a:gd name="connsiteX14" fmla="*/ 647316 w 2425034"/>
                <a:gd name="connsiteY14" fmla="*/ 2164897 h 2384926"/>
                <a:gd name="connsiteX15" fmla="*/ 647316 w 2425034"/>
                <a:gd name="connsiteY15" fmla="*/ 2111952 h 2384926"/>
                <a:gd name="connsiteX16" fmla="*/ 647316 w 2425034"/>
                <a:gd name="connsiteY16" fmla="*/ 1934497 h 2384926"/>
                <a:gd name="connsiteX17" fmla="*/ 647316 w 2425034"/>
                <a:gd name="connsiteY17" fmla="*/ 1820801 h 2384926"/>
                <a:gd name="connsiteX18" fmla="*/ 647316 w 2425034"/>
                <a:gd name="connsiteY18" fmla="*/ 1669136 h 2384926"/>
                <a:gd name="connsiteX19" fmla="*/ 647316 w 2425034"/>
                <a:gd name="connsiteY19" fmla="*/ 1590401 h 2384926"/>
                <a:gd name="connsiteX20" fmla="*/ 1777716 w 2425034"/>
                <a:gd name="connsiteY20" fmla="*/ 1590401 h 2384926"/>
                <a:gd name="connsiteX21" fmla="*/ 1777716 w 2425034"/>
                <a:gd name="connsiteY21" fmla="*/ 1663372 h 2384926"/>
                <a:gd name="connsiteX22" fmla="*/ 1777716 w 2425034"/>
                <a:gd name="connsiteY22" fmla="*/ 1820801 h 2384926"/>
                <a:gd name="connsiteX23" fmla="*/ 1777716 w 2425034"/>
                <a:gd name="connsiteY23" fmla="*/ 1934497 h 2384926"/>
                <a:gd name="connsiteX24" fmla="*/ 1777716 w 2425034"/>
                <a:gd name="connsiteY24" fmla="*/ 2084915 h 2384926"/>
                <a:gd name="connsiteX25" fmla="*/ 1781042 w 2425034"/>
                <a:gd name="connsiteY25" fmla="*/ 2084805 h 2384926"/>
                <a:gd name="connsiteX26" fmla="*/ 1922413 w 2425034"/>
                <a:gd name="connsiteY26" fmla="*/ 2040094 h 2384926"/>
                <a:gd name="connsiteX27" fmla="*/ 1939371 w 2425034"/>
                <a:gd name="connsiteY27" fmla="*/ 2009089 h 2384926"/>
                <a:gd name="connsiteX28" fmla="*/ 1938259 w 2425034"/>
                <a:gd name="connsiteY28" fmla="*/ 2009089 h 2384926"/>
                <a:gd name="connsiteX29" fmla="*/ 1938259 w 2425034"/>
                <a:gd name="connsiteY29" fmla="*/ 1505115 h 2384926"/>
                <a:gd name="connsiteX30" fmla="*/ 508382 w 2425034"/>
                <a:gd name="connsiteY30" fmla="*/ 1505115 h 2384926"/>
                <a:gd name="connsiteX31" fmla="*/ 508382 w 2425034"/>
                <a:gd name="connsiteY31" fmla="*/ 2375891 h 2384926"/>
                <a:gd name="connsiteX32" fmla="*/ 94382 w 2425034"/>
                <a:gd name="connsiteY32" fmla="*/ 2375891 h 2384926"/>
                <a:gd name="connsiteX33" fmla="*/ 94382 w 2425034"/>
                <a:gd name="connsiteY33" fmla="*/ 1209289 h 2384926"/>
                <a:gd name="connsiteX34" fmla="*/ 120868 w 2425034"/>
                <a:gd name="connsiteY34" fmla="*/ 1209289 h 2384926"/>
                <a:gd name="connsiteX35" fmla="*/ 737010 w 2425034"/>
                <a:gd name="connsiteY35" fmla="*/ 804711 h 2384926"/>
                <a:gd name="connsiteX36" fmla="*/ 737010 w 2425034"/>
                <a:gd name="connsiteY36" fmla="*/ 889879 h 2384926"/>
                <a:gd name="connsiteX37" fmla="*/ 1688043 w 2425034"/>
                <a:gd name="connsiteY37" fmla="*/ 889879 h 2384926"/>
                <a:gd name="connsiteX38" fmla="*/ 1688043 w 2425034"/>
                <a:gd name="connsiteY38" fmla="*/ 804711 h 2384926"/>
                <a:gd name="connsiteX39" fmla="*/ 323010 w 2425034"/>
                <a:gd name="connsiteY39" fmla="*/ 564323 h 2384926"/>
                <a:gd name="connsiteX40" fmla="*/ 737010 w 2425034"/>
                <a:gd name="connsiteY40" fmla="*/ 564323 h 2384926"/>
                <a:gd name="connsiteX41" fmla="*/ 737010 w 2425034"/>
                <a:gd name="connsiteY41" fmla="*/ 574311 h 2384926"/>
                <a:gd name="connsiteX42" fmla="*/ 1688043 w 2425034"/>
                <a:gd name="connsiteY42" fmla="*/ 574311 h 2384926"/>
                <a:gd name="connsiteX43" fmla="*/ 1688043 w 2425034"/>
                <a:gd name="connsiteY43" fmla="*/ 570034 h 2384926"/>
                <a:gd name="connsiteX44" fmla="*/ 2102043 w 2425034"/>
                <a:gd name="connsiteY44" fmla="*/ 570034 h 2384926"/>
                <a:gd name="connsiteX45" fmla="*/ 2102043 w 2425034"/>
                <a:gd name="connsiteY45" fmla="*/ 1120278 h 2384926"/>
                <a:gd name="connsiteX46" fmla="*/ 2087010 w 2425034"/>
                <a:gd name="connsiteY46" fmla="*/ 1120278 h 2384926"/>
                <a:gd name="connsiteX47" fmla="*/ 2087010 w 2425034"/>
                <a:gd name="connsiteY47" fmla="*/ 1120279 h 2384926"/>
                <a:gd name="connsiteX48" fmla="*/ 323010 w 2425034"/>
                <a:gd name="connsiteY48" fmla="*/ 1120279 h 2384926"/>
                <a:gd name="connsiteX49" fmla="*/ 323010 w 2425034"/>
                <a:gd name="connsiteY49" fmla="*/ 1120278 h 2384926"/>
                <a:gd name="connsiteX50" fmla="*/ 323010 w 2425034"/>
                <a:gd name="connsiteY50" fmla="*/ 889879 h 2384926"/>
                <a:gd name="connsiteX51" fmla="*/ 323010 w 2425034"/>
                <a:gd name="connsiteY51" fmla="*/ 804711 h 2384926"/>
                <a:gd name="connsiteX52" fmla="*/ 323010 w 2425034"/>
                <a:gd name="connsiteY52" fmla="*/ 574311 h 2384926"/>
                <a:gd name="connsiteX53" fmla="*/ 1406726 w 2425034"/>
                <a:gd name="connsiteY53" fmla="*/ 0 h 2384926"/>
                <a:gd name="connsiteX54" fmla="*/ 1465455 w 2425034"/>
                <a:gd name="connsiteY54" fmla="*/ 189739 h 2384926"/>
                <a:gd name="connsiteX55" fmla="*/ 2425034 w 2425034"/>
                <a:gd name="connsiteY55" fmla="*/ 189739 h 2384926"/>
                <a:gd name="connsiteX56" fmla="*/ 2425034 w 2425034"/>
                <a:gd name="connsiteY56" fmla="*/ 488539 h 2384926"/>
                <a:gd name="connsiteX57" fmla="*/ 0 w 2425034"/>
                <a:gd name="connsiteY57" fmla="*/ 488539 h 2384926"/>
                <a:gd name="connsiteX58" fmla="*/ 0 w 2425034"/>
                <a:gd name="connsiteY58" fmla="*/ 189739 h 2384926"/>
                <a:gd name="connsiteX59" fmla="*/ 993504 w 2425034"/>
                <a:gd name="connsiteY59" fmla="*/ 189739 h 2384926"/>
                <a:gd name="connsiteX60" fmla="*/ 930811 w 2425034"/>
                <a:gd name="connsiteY60" fmla="*/ 5347 h 2384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2425034" h="2384926">
                  <a:moveTo>
                    <a:pt x="1061316" y="1820801"/>
                  </a:moveTo>
                  <a:lnTo>
                    <a:pt x="1061316" y="1934497"/>
                  </a:lnTo>
                  <a:lnTo>
                    <a:pt x="1412696" y="1934497"/>
                  </a:lnTo>
                  <a:lnTo>
                    <a:pt x="1412696" y="1820801"/>
                  </a:lnTo>
                  <a:close/>
                  <a:moveTo>
                    <a:pt x="120868" y="1206315"/>
                  </a:moveTo>
                  <a:lnTo>
                    <a:pt x="2325416" y="1206315"/>
                  </a:lnTo>
                  <a:lnTo>
                    <a:pt x="2325416" y="1212974"/>
                  </a:lnTo>
                  <a:lnTo>
                    <a:pt x="2327059" y="1212974"/>
                  </a:lnTo>
                  <a:lnTo>
                    <a:pt x="2327059" y="2009089"/>
                  </a:lnTo>
                  <a:lnTo>
                    <a:pt x="2326257" y="2009089"/>
                  </a:lnTo>
                  <a:lnTo>
                    <a:pt x="2321117" y="2099646"/>
                  </a:lnTo>
                  <a:cubicBezTo>
                    <a:pt x="2304667" y="2292239"/>
                    <a:pt x="2254952" y="2303156"/>
                    <a:pt x="2053758" y="2379579"/>
                  </a:cubicBezTo>
                  <a:lnTo>
                    <a:pt x="1577842" y="2384926"/>
                  </a:lnTo>
                  <a:lnTo>
                    <a:pt x="1524872" y="2164897"/>
                  </a:lnTo>
                  <a:lnTo>
                    <a:pt x="647316" y="2164897"/>
                  </a:lnTo>
                  <a:lnTo>
                    <a:pt x="647316" y="2111952"/>
                  </a:lnTo>
                  <a:lnTo>
                    <a:pt x="647316" y="1934497"/>
                  </a:lnTo>
                  <a:lnTo>
                    <a:pt x="647316" y="1820801"/>
                  </a:lnTo>
                  <a:lnTo>
                    <a:pt x="647316" y="1669136"/>
                  </a:lnTo>
                  <a:lnTo>
                    <a:pt x="647316" y="1590401"/>
                  </a:lnTo>
                  <a:lnTo>
                    <a:pt x="1777716" y="1590401"/>
                  </a:lnTo>
                  <a:lnTo>
                    <a:pt x="1777716" y="1663372"/>
                  </a:lnTo>
                  <a:lnTo>
                    <a:pt x="1777716" y="1820801"/>
                  </a:lnTo>
                  <a:lnTo>
                    <a:pt x="1777716" y="1934497"/>
                  </a:lnTo>
                  <a:lnTo>
                    <a:pt x="1777716" y="2084915"/>
                  </a:lnTo>
                  <a:lnTo>
                    <a:pt x="1781042" y="2084805"/>
                  </a:lnTo>
                  <a:cubicBezTo>
                    <a:pt x="1843205" y="2079959"/>
                    <a:pt x="1894840" y="2068722"/>
                    <a:pt x="1922413" y="2040094"/>
                  </a:cubicBezTo>
                  <a:lnTo>
                    <a:pt x="1939371" y="2009089"/>
                  </a:lnTo>
                  <a:lnTo>
                    <a:pt x="1938259" y="2009089"/>
                  </a:lnTo>
                  <a:lnTo>
                    <a:pt x="1938259" y="1505115"/>
                  </a:lnTo>
                  <a:lnTo>
                    <a:pt x="508382" y="1505115"/>
                  </a:lnTo>
                  <a:lnTo>
                    <a:pt x="508382" y="2375891"/>
                  </a:lnTo>
                  <a:lnTo>
                    <a:pt x="94382" y="2375891"/>
                  </a:lnTo>
                  <a:lnTo>
                    <a:pt x="94382" y="1209289"/>
                  </a:lnTo>
                  <a:lnTo>
                    <a:pt x="120868" y="1209289"/>
                  </a:lnTo>
                  <a:close/>
                  <a:moveTo>
                    <a:pt x="737010" y="804711"/>
                  </a:moveTo>
                  <a:lnTo>
                    <a:pt x="737010" y="889879"/>
                  </a:lnTo>
                  <a:lnTo>
                    <a:pt x="1688043" y="889879"/>
                  </a:lnTo>
                  <a:lnTo>
                    <a:pt x="1688043" y="804711"/>
                  </a:lnTo>
                  <a:close/>
                  <a:moveTo>
                    <a:pt x="323010" y="564323"/>
                  </a:moveTo>
                  <a:lnTo>
                    <a:pt x="737010" y="564323"/>
                  </a:lnTo>
                  <a:lnTo>
                    <a:pt x="737010" y="574311"/>
                  </a:lnTo>
                  <a:lnTo>
                    <a:pt x="1688043" y="574311"/>
                  </a:lnTo>
                  <a:lnTo>
                    <a:pt x="1688043" y="570034"/>
                  </a:lnTo>
                  <a:lnTo>
                    <a:pt x="2102043" y="570034"/>
                  </a:lnTo>
                  <a:lnTo>
                    <a:pt x="2102043" y="1120278"/>
                  </a:lnTo>
                  <a:lnTo>
                    <a:pt x="2087010" y="1120278"/>
                  </a:lnTo>
                  <a:lnTo>
                    <a:pt x="2087010" y="1120279"/>
                  </a:lnTo>
                  <a:lnTo>
                    <a:pt x="323010" y="1120279"/>
                  </a:lnTo>
                  <a:lnTo>
                    <a:pt x="323010" y="1120278"/>
                  </a:lnTo>
                  <a:lnTo>
                    <a:pt x="323010" y="889879"/>
                  </a:lnTo>
                  <a:lnTo>
                    <a:pt x="323010" y="804711"/>
                  </a:lnTo>
                  <a:lnTo>
                    <a:pt x="323010" y="574311"/>
                  </a:lnTo>
                  <a:close/>
                  <a:moveTo>
                    <a:pt x="1406726" y="0"/>
                  </a:moveTo>
                  <a:lnTo>
                    <a:pt x="1465455" y="189739"/>
                  </a:lnTo>
                  <a:lnTo>
                    <a:pt x="2425034" y="189739"/>
                  </a:lnTo>
                  <a:lnTo>
                    <a:pt x="2425034" y="488539"/>
                  </a:lnTo>
                  <a:lnTo>
                    <a:pt x="0" y="488539"/>
                  </a:lnTo>
                  <a:lnTo>
                    <a:pt x="0" y="189739"/>
                  </a:lnTo>
                  <a:lnTo>
                    <a:pt x="993504" y="189739"/>
                  </a:lnTo>
                  <a:lnTo>
                    <a:pt x="930811" y="534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rgbClr val="DA251C"/>
                </a:solidFill>
              </a:endParaRPr>
            </a:p>
          </p:txBody>
        </p:sp>
        <p:sp>
          <p:nvSpPr>
            <p:cNvPr id="13" name="任意多边形 13"/>
            <p:cNvSpPr/>
            <p:nvPr/>
          </p:nvSpPr>
          <p:spPr>
            <a:xfrm>
              <a:off x="5244267" y="1776506"/>
              <a:ext cx="2410925" cy="2352841"/>
            </a:xfrm>
            <a:custGeom>
              <a:avLst/>
              <a:gdLst>
                <a:gd name="connsiteX0" fmla="*/ 1204126 w 2410925"/>
                <a:gd name="connsiteY0" fmla="*/ 506623 h 2352841"/>
                <a:gd name="connsiteX1" fmla="*/ 1204126 w 2410925"/>
                <a:gd name="connsiteY1" fmla="*/ 663935 h 2352841"/>
                <a:gd name="connsiteX2" fmla="*/ 1371279 w 2410925"/>
                <a:gd name="connsiteY2" fmla="*/ 663935 h 2352841"/>
                <a:gd name="connsiteX3" fmla="*/ 1395381 w 2410925"/>
                <a:gd name="connsiteY3" fmla="*/ 648473 h 2352841"/>
                <a:gd name="connsiteX4" fmla="*/ 1590750 w 2410925"/>
                <a:gd name="connsiteY4" fmla="*/ 506623 h 2352841"/>
                <a:gd name="connsiteX5" fmla="*/ 815326 w 2410925"/>
                <a:gd name="connsiteY5" fmla="*/ 0 h 2352841"/>
                <a:gd name="connsiteX6" fmla="*/ 1204126 w 2410925"/>
                <a:gd name="connsiteY6" fmla="*/ 0 h 2352841"/>
                <a:gd name="connsiteX7" fmla="*/ 1204126 w 2410925"/>
                <a:gd name="connsiteY7" fmla="*/ 193423 h 2352841"/>
                <a:gd name="connsiteX8" fmla="*/ 1746067 w 2410925"/>
                <a:gd name="connsiteY8" fmla="*/ 193423 h 2352841"/>
                <a:gd name="connsiteX9" fmla="*/ 1746067 w 2410925"/>
                <a:gd name="connsiteY9" fmla="*/ 382790 h 2352841"/>
                <a:gd name="connsiteX10" fmla="*/ 1867558 w 2410925"/>
                <a:gd name="connsiteY10" fmla="*/ 281719 h 2352841"/>
                <a:gd name="connsiteX11" fmla="*/ 2069431 w 2410925"/>
                <a:gd name="connsiteY11" fmla="*/ 85558 h 2352841"/>
                <a:gd name="connsiteX12" fmla="*/ 2390273 w 2410925"/>
                <a:gd name="connsiteY12" fmla="*/ 315495 h 2352841"/>
                <a:gd name="connsiteX13" fmla="*/ 2108387 w 2410925"/>
                <a:gd name="connsiteY13" fmla="*/ 551406 h 2352841"/>
                <a:gd name="connsiteX14" fmla="*/ 1960645 w 2410925"/>
                <a:gd name="connsiteY14" fmla="*/ 663935 h 2352841"/>
                <a:gd name="connsiteX15" fmla="*/ 2410925 w 2410925"/>
                <a:gd name="connsiteY15" fmla="*/ 663935 h 2352841"/>
                <a:gd name="connsiteX16" fmla="*/ 2410925 w 2410925"/>
                <a:gd name="connsiteY16" fmla="*/ 977135 h 2352841"/>
                <a:gd name="connsiteX17" fmla="*/ 1520001 w 2410925"/>
                <a:gd name="connsiteY17" fmla="*/ 977135 h 2352841"/>
                <a:gd name="connsiteX18" fmla="*/ 1342759 w 2410925"/>
                <a:gd name="connsiteY18" fmla="*/ 1089236 h 2352841"/>
                <a:gd name="connsiteX19" fmla="*/ 2273209 w 2410925"/>
                <a:gd name="connsiteY19" fmla="*/ 1089236 h 2352841"/>
                <a:gd name="connsiteX20" fmla="*/ 2273209 w 2410925"/>
                <a:gd name="connsiteY20" fmla="*/ 1402436 h 2352841"/>
                <a:gd name="connsiteX21" fmla="*/ 897462 w 2410925"/>
                <a:gd name="connsiteY21" fmla="*/ 1402436 h 2352841"/>
                <a:gd name="connsiteX22" fmla="*/ 871670 w 2410925"/>
                <a:gd name="connsiteY22" fmla="*/ 1524612 h 2352841"/>
                <a:gd name="connsiteX23" fmla="*/ 2108899 w 2410925"/>
                <a:gd name="connsiteY23" fmla="*/ 1522298 h 2352841"/>
                <a:gd name="connsiteX24" fmla="*/ 2104554 w 2410925"/>
                <a:gd name="connsiteY24" fmla="*/ 1555327 h 2352841"/>
                <a:gd name="connsiteX25" fmla="*/ 2064084 w 2410925"/>
                <a:gd name="connsiteY25" fmla="*/ 2010610 h 2352841"/>
                <a:gd name="connsiteX26" fmla="*/ 1748589 w 2410925"/>
                <a:gd name="connsiteY26" fmla="*/ 2352841 h 2352841"/>
                <a:gd name="connsiteX27" fmla="*/ 925095 w 2410925"/>
                <a:gd name="connsiteY27" fmla="*/ 2342147 h 2352841"/>
                <a:gd name="connsiteX28" fmla="*/ 844884 w 2410925"/>
                <a:gd name="connsiteY28" fmla="*/ 2015957 h 2352841"/>
                <a:gd name="connsiteX29" fmla="*/ 1545389 w 2410925"/>
                <a:gd name="connsiteY29" fmla="*/ 2026652 h 2352841"/>
                <a:gd name="connsiteX30" fmla="*/ 1668379 w 2410925"/>
                <a:gd name="connsiteY30" fmla="*/ 1887620 h 2352841"/>
                <a:gd name="connsiteX31" fmla="*/ 1671698 w 2410925"/>
                <a:gd name="connsiteY31" fmla="*/ 1831201 h 2352841"/>
                <a:gd name="connsiteX32" fmla="*/ 556955 w 2410925"/>
                <a:gd name="connsiteY32" fmla="*/ 1831201 h 2352841"/>
                <a:gd name="connsiteX33" fmla="*/ 556955 w 2410925"/>
                <a:gd name="connsiteY33" fmla="*/ 1828800 h 2352841"/>
                <a:gd name="connsiteX34" fmla="*/ 433137 w 2410925"/>
                <a:gd name="connsiteY34" fmla="*/ 1828800 h 2352841"/>
                <a:gd name="connsiteX35" fmla="*/ 471764 w 2410925"/>
                <a:gd name="connsiteY35" fmla="*/ 1566130 h 2352841"/>
                <a:gd name="connsiteX36" fmla="*/ 406546 w 2410925"/>
                <a:gd name="connsiteY36" fmla="*/ 1598404 h 2352841"/>
                <a:gd name="connsiteX37" fmla="*/ 117642 w 2410925"/>
                <a:gd name="connsiteY37" fmla="*/ 1732548 h 2352841"/>
                <a:gd name="connsiteX38" fmla="*/ 0 w 2410925"/>
                <a:gd name="connsiteY38" fmla="*/ 1363579 h 2352841"/>
                <a:gd name="connsiteX39" fmla="*/ 575259 w 2410925"/>
                <a:gd name="connsiteY39" fmla="*/ 1117767 h 2352841"/>
                <a:gd name="connsiteX40" fmla="*/ 851379 w 2410925"/>
                <a:gd name="connsiteY40" fmla="*/ 977135 h 2352841"/>
                <a:gd name="connsiteX41" fmla="*/ 31445 w 2410925"/>
                <a:gd name="connsiteY41" fmla="*/ 977135 h 2352841"/>
                <a:gd name="connsiteX42" fmla="*/ 31445 w 2410925"/>
                <a:gd name="connsiteY42" fmla="*/ 663935 h 2352841"/>
                <a:gd name="connsiteX43" fmla="*/ 815326 w 2410925"/>
                <a:gd name="connsiteY43" fmla="*/ 663935 h 2352841"/>
                <a:gd name="connsiteX44" fmla="*/ 815326 w 2410925"/>
                <a:gd name="connsiteY44" fmla="*/ 506623 h 2352841"/>
                <a:gd name="connsiteX45" fmla="*/ 216067 w 2410925"/>
                <a:gd name="connsiteY45" fmla="*/ 506623 h 2352841"/>
                <a:gd name="connsiteX46" fmla="*/ 216067 w 2410925"/>
                <a:gd name="connsiteY46" fmla="*/ 193423 h 2352841"/>
                <a:gd name="connsiteX47" fmla="*/ 815326 w 2410925"/>
                <a:gd name="connsiteY47" fmla="*/ 193423 h 2352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2410925" h="2352841">
                  <a:moveTo>
                    <a:pt x="1204126" y="506623"/>
                  </a:moveTo>
                  <a:lnTo>
                    <a:pt x="1204126" y="663935"/>
                  </a:lnTo>
                  <a:lnTo>
                    <a:pt x="1371279" y="663935"/>
                  </a:lnTo>
                  <a:lnTo>
                    <a:pt x="1395381" y="648473"/>
                  </a:lnTo>
                  <a:lnTo>
                    <a:pt x="1590750" y="506623"/>
                  </a:lnTo>
                  <a:close/>
                  <a:moveTo>
                    <a:pt x="815326" y="0"/>
                  </a:moveTo>
                  <a:lnTo>
                    <a:pt x="1204126" y="0"/>
                  </a:lnTo>
                  <a:lnTo>
                    <a:pt x="1204126" y="193423"/>
                  </a:lnTo>
                  <a:lnTo>
                    <a:pt x="1746067" y="193423"/>
                  </a:lnTo>
                  <a:lnTo>
                    <a:pt x="1746067" y="382790"/>
                  </a:lnTo>
                  <a:lnTo>
                    <a:pt x="1867558" y="281719"/>
                  </a:lnTo>
                  <a:cubicBezTo>
                    <a:pt x="1939089" y="217627"/>
                    <a:pt x="2006600" y="152177"/>
                    <a:pt x="2069431" y="85558"/>
                  </a:cubicBezTo>
                  <a:lnTo>
                    <a:pt x="2390273" y="315495"/>
                  </a:lnTo>
                  <a:cubicBezTo>
                    <a:pt x="2296249" y="397934"/>
                    <a:pt x="2202308" y="476445"/>
                    <a:pt x="2108387" y="551406"/>
                  </a:cubicBezTo>
                  <a:lnTo>
                    <a:pt x="1960645" y="663935"/>
                  </a:lnTo>
                  <a:lnTo>
                    <a:pt x="2410925" y="663935"/>
                  </a:lnTo>
                  <a:lnTo>
                    <a:pt x="2410925" y="977135"/>
                  </a:lnTo>
                  <a:lnTo>
                    <a:pt x="1520001" y="977135"/>
                  </a:lnTo>
                  <a:lnTo>
                    <a:pt x="1342759" y="1089236"/>
                  </a:lnTo>
                  <a:lnTo>
                    <a:pt x="2273209" y="1089236"/>
                  </a:lnTo>
                  <a:lnTo>
                    <a:pt x="2273209" y="1402436"/>
                  </a:lnTo>
                  <a:lnTo>
                    <a:pt x="897462" y="1402436"/>
                  </a:lnTo>
                  <a:lnTo>
                    <a:pt x="871670" y="1524612"/>
                  </a:lnTo>
                  <a:lnTo>
                    <a:pt x="2108899" y="1522298"/>
                  </a:lnTo>
                  <a:lnTo>
                    <a:pt x="2104554" y="1555327"/>
                  </a:lnTo>
                  <a:lnTo>
                    <a:pt x="2064084" y="2010610"/>
                  </a:lnTo>
                  <a:cubicBezTo>
                    <a:pt x="2039129" y="2236982"/>
                    <a:pt x="1912575" y="2302932"/>
                    <a:pt x="1748589" y="2352841"/>
                  </a:cubicBezTo>
                  <a:lnTo>
                    <a:pt x="925095" y="2342147"/>
                  </a:lnTo>
                  <a:lnTo>
                    <a:pt x="844884" y="2015957"/>
                  </a:lnTo>
                  <a:lnTo>
                    <a:pt x="1545389" y="2026652"/>
                  </a:lnTo>
                  <a:cubicBezTo>
                    <a:pt x="1602428" y="2023087"/>
                    <a:pt x="1670161" y="2003479"/>
                    <a:pt x="1668379" y="1887620"/>
                  </a:cubicBezTo>
                  <a:lnTo>
                    <a:pt x="1671698" y="1831201"/>
                  </a:lnTo>
                  <a:lnTo>
                    <a:pt x="556955" y="1831201"/>
                  </a:lnTo>
                  <a:lnTo>
                    <a:pt x="556955" y="1828800"/>
                  </a:lnTo>
                  <a:lnTo>
                    <a:pt x="433137" y="1828800"/>
                  </a:lnTo>
                  <a:lnTo>
                    <a:pt x="471764" y="1566130"/>
                  </a:lnTo>
                  <a:lnTo>
                    <a:pt x="406546" y="1598404"/>
                  </a:lnTo>
                  <a:cubicBezTo>
                    <a:pt x="310621" y="1644289"/>
                    <a:pt x="214340" y="1688878"/>
                    <a:pt x="117642" y="1732548"/>
                  </a:cubicBezTo>
                  <a:lnTo>
                    <a:pt x="0" y="1363579"/>
                  </a:lnTo>
                  <a:cubicBezTo>
                    <a:pt x="191168" y="1291835"/>
                    <a:pt x="384676" y="1209397"/>
                    <a:pt x="575259" y="1117767"/>
                  </a:cubicBezTo>
                  <a:lnTo>
                    <a:pt x="851379" y="977135"/>
                  </a:lnTo>
                  <a:lnTo>
                    <a:pt x="31445" y="977135"/>
                  </a:lnTo>
                  <a:lnTo>
                    <a:pt x="31445" y="663935"/>
                  </a:lnTo>
                  <a:lnTo>
                    <a:pt x="815326" y="663935"/>
                  </a:lnTo>
                  <a:lnTo>
                    <a:pt x="815326" y="506623"/>
                  </a:lnTo>
                  <a:lnTo>
                    <a:pt x="216067" y="506623"/>
                  </a:lnTo>
                  <a:lnTo>
                    <a:pt x="216067" y="193423"/>
                  </a:lnTo>
                  <a:lnTo>
                    <a:pt x="815326" y="19342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A251C"/>
                </a:solidFill>
              </a:endParaRPr>
            </a:p>
          </p:txBody>
        </p:sp>
        <p:sp>
          <p:nvSpPr>
            <p:cNvPr id="14" name="任意多边形 14"/>
            <p:cNvSpPr/>
            <p:nvPr/>
          </p:nvSpPr>
          <p:spPr>
            <a:xfrm>
              <a:off x="8042116" y="1805998"/>
              <a:ext cx="2223885" cy="2350086"/>
            </a:xfrm>
            <a:custGeom>
              <a:avLst/>
              <a:gdLst>
                <a:gd name="connsiteX0" fmla="*/ 458468 w 2223885"/>
                <a:gd name="connsiteY0" fmla="*/ 0 h 2350086"/>
                <a:gd name="connsiteX1" fmla="*/ 816972 w 2223885"/>
                <a:gd name="connsiteY1" fmla="*/ 0 h 2350086"/>
                <a:gd name="connsiteX2" fmla="*/ 816972 w 2223885"/>
                <a:gd name="connsiteY2" fmla="*/ 170221 h 2350086"/>
                <a:gd name="connsiteX3" fmla="*/ 1207330 w 2223885"/>
                <a:gd name="connsiteY3" fmla="*/ 170221 h 2350086"/>
                <a:gd name="connsiteX4" fmla="*/ 1207330 w 2223885"/>
                <a:gd name="connsiteY4" fmla="*/ 440221 h 2350086"/>
                <a:gd name="connsiteX5" fmla="*/ 816972 w 2223885"/>
                <a:gd name="connsiteY5" fmla="*/ 440221 h 2350086"/>
                <a:gd name="connsiteX6" fmla="*/ 816972 w 2223885"/>
                <a:gd name="connsiteY6" fmla="*/ 530637 h 2350086"/>
                <a:gd name="connsiteX7" fmla="*/ 1159204 w 2223885"/>
                <a:gd name="connsiteY7" fmla="*/ 530637 h 2350086"/>
                <a:gd name="connsiteX8" fmla="*/ 1159204 w 2223885"/>
                <a:gd name="connsiteY8" fmla="*/ 793437 h 2350086"/>
                <a:gd name="connsiteX9" fmla="*/ 816972 w 2223885"/>
                <a:gd name="connsiteY9" fmla="*/ 793437 h 2350086"/>
                <a:gd name="connsiteX10" fmla="*/ 816972 w 2223885"/>
                <a:gd name="connsiteY10" fmla="*/ 799364 h 2350086"/>
                <a:gd name="connsiteX11" fmla="*/ 815019 w 2223885"/>
                <a:gd name="connsiteY11" fmla="*/ 799364 h 2350086"/>
                <a:gd name="connsiteX12" fmla="*/ 808447 w 2223885"/>
                <a:gd name="connsiteY12" fmla="*/ 889397 h 2350086"/>
                <a:gd name="connsiteX13" fmla="*/ 1213200 w 2223885"/>
                <a:gd name="connsiteY13" fmla="*/ 889397 h 2350086"/>
                <a:gd name="connsiteX14" fmla="*/ 1213200 w 2223885"/>
                <a:gd name="connsiteY14" fmla="*/ 1159397 h 2350086"/>
                <a:gd name="connsiteX15" fmla="*/ 737905 w 2223885"/>
                <a:gd name="connsiteY15" fmla="*/ 1159397 h 2350086"/>
                <a:gd name="connsiteX16" fmla="*/ 688922 w 2223885"/>
                <a:gd name="connsiteY16" fmla="*/ 1257579 h 2350086"/>
                <a:gd name="connsiteX17" fmla="*/ 614424 w 2223885"/>
                <a:gd name="connsiteY17" fmla="*/ 1361170 h 2350086"/>
                <a:gd name="connsiteX18" fmla="*/ 557624 w 2223885"/>
                <a:gd name="connsiteY18" fmla="*/ 1417174 h 2350086"/>
                <a:gd name="connsiteX19" fmla="*/ 587614 w 2223885"/>
                <a:gd name="connsiteY19" fmla="*/ 1417174 h 2350086"/>
                <a:gd name="connsiteX20" fmla="*/ 587614 w 2223885"/>
                <a:gd name="connsiteY20" fmla="*/ 1421653 h 2350086"/>
                <a:gd name="connsiteX21" fmla="*/ 935896 w 2223885"/>
                <a:gd name="connsiteY21" fmla="*/ 1421653 h 2350086"/>
                <a:gd name="connsiteX22" fmla="*/ 935896 w 2223885"/>
                <a:gd name="connsiteY22" fmla="*/ 1282165 h 2350086"/>
                <a:gd name="connsiteX23" fmla="*/ 1286198 w 2223885"/>
                <a:gd name="connsiteY23" fmla="*/ 1282165 h 2350086"/>
                <a:gd name="connsiteX24" fmla="*/ 1286198 w 2223885"/>
                <a:gd name="connsiteY24" fmla="*/ 86126 h 2350086"/>
                <a:gd name="connsiteX25" fmla="*/ 1644615 w 2223885"/>
                <a:gd name="connsiteY25" fmla="*/ 86126 h 2350086"/>
                <a:gd name="connsiteX26" fmla="*/ 1644615 w 2223885"/>
                <a:gd name="connsiteY26" fmla="*/ 89699 h 2350086"/>
                <a:gd name="connsiteX27" fmla="*/ 2223885 w 2223885"/>
                <a:gd name="connsiteY27" fmla="*/ 89699 h 2350086"/>
                <a:gd name="connsiteX28" fmla="*/ 2223885 w 2223885"/>
                <a:gd name="connsiteY28" fmla="*/ 377699 h 2350086"/>
                <a:gd name="connsiteX29" fmla="*/ 2217389 w 2223885"/>
                <a:gd name="connsiteY29" fmla="*/ 377699 h 2350086"/>
                <a:gd name="connsiteX30" fmla="*/ 2217389 w 2223885"/>
                <a:gd name="connsiteY30" fmla="*/ 564511 h 2350086"/>
                <a:gd name="connsiteX31" fmla="*/ 2111035 w 2223885"/>
                <a:gd name="connsiteY31" fmla="*/ 644276 h 2350086"/>
                <a:gd name="connsiteX32" fmla="*/ 2217389 w 2223885"/>
                <a:gd name="connsiteY32" fmla="*/ 740961 h 2350086"/>
                <a:gd name="connsiteX33" fmla="*/ 2217389 w 2223885"/>
                <a:gd name="connsiteY33" fmla="*/ 1062894 h 2350086"/>
                <a:gd name="connsiteX34" fmla="*/ 2210711 w 2223885"/>
                <a:gd name="connsiteY34" fmla="*/ 1062894 h 2350086"/>
                <a:gd name="connsiteX35" fmla="*/ 2196010 w 2223885"/>
                <a:gd name="connsiteY35" fmla="*/ 1122910 h 2350086"/>
                <a:gd name="connsiteX36" fmla="*/ 2004089 w 2223885"/>
                <a:gd name="connsiteY36" fmla="*/ 1264571 h 2350086"/>
                <a:gd name="connsiteX37" fmla="*/ 1726025 w 2223885"/>
                <a:gd name="connsiteY37" fmla="*/ 1269919 h 2350086"/>
                <a:gd name="connsiteX38" fmla="*/ 1651162 w 2223885"/>
                <a:gd name="connsiteY38" fmla="*/ 975813 h 2350086"/>
                <a:gd name="connsiteX39" fmla="*/ 1790194 w 2223885"/>
                <a:gd name="connsiteY39" fmla="*/ 981161 h 2350086"/>
                <a:gd name="connsiteX40" fmla="*/ 1884468 w 2223885"/>
                <a:gd name="connsiteY40" fmla="*/ 921385 h 2350086"/>
                <a:gd name="connsiteX41" fmla="*/ 1893389 w 2223885"/>
                <a:gd name="connsiteY41" fmla="*/ 884415 h 2350086"/>
                <a:gd name="connsiteX42" fmla="*/ 1893389 w 2223885"/>
                <a:gd name="connsiteY42" fmla="*/ 377699 h 2350086"/>
                <a:gd name="connsiteX43" fmla="*/ 1644615 w 2223885"/>
                <a:gd name="connsiteY43" fmla="*/ 377699 h 2350086"/>
                <a:gd name="connsiteX44" fmla="*/ 1644615 w 2223885"/>
                <a:gd name="connsiteY44" fmla="*/ 1331726 h 2350086"/>
                <a:gd name="connsiteX45" fmla="*/ 1336951 w 2223885"/>
                <a:gd name="connsiteY45" fmla="*/ 1331726 h 2350086"/>
                <a:gd name="connsiteX46" fmla="*/ 1336951 w 2223885"/>
                <a:gd name="connsiteY46" fmla="*/ 1421653 h 2350086"/>
                <a:gd name="connsiteX47" fmla="*/ 2111035 w 2223885"/>
                <a:gd name="connsiteY47" fmla="*/ 1421653 h 2350086"/>
                <a:gd name="connsiteX48" fmla="*/ 2111035 w 2223885"/>
                <a:gd name="connsiteY48" fmla="*/ 1438558 h 2350086"/>
                <a:gd name="connsiteX49" fmla="*/ 2111035 w 2223885"/>
                <a:gd name="connsiteY49" fmla="*/ 1742713 h 2350086"/>
                <a:gd name="connsiteX50" fmla="*/ 2111035 w 2223885"/>
                <a:gd name="connsiteY50" fmla="*/ 1949034 h 2350086"/>
                <a:gd name="connsiteX51" fmla="*/ 2111036 w 2223885"/>
                <a:gd name="connsiteY51" fmla="*/ 1949034 h 2350086"/>
                <a:gd name="connsiteX52" fmla="*/ 2111035 w 2223885"/>
                <a:gd name="connsiteY52" fmla="*/ 1949043 h 2350086"/>
                <a:gd name="connsiteX53" fmla="*/ 2111035 w 2223885"/>
                <a:gd name="connsiteY53" fmla="*/ 1961679 h 2350086"/>
                <a:gd name="connsiteX54" fmla="*/ 2109667 w 2223885"/>
                <a:gd name="connsiteY54" fmla="*/ 1961679 h 2350086"/>
                <a:gd name="connsiteX55" fmla="*/ 2102460 w 2223885"/>
                <a:gd name="connsiteY55" fmla="*/ 2028258 h 2350086"/>
                <a:gd name="connsiteX56" fmla="*/ 1843668 w 2223885"/>
                <a:gd name="connsiteY56" fmla="*/ 2232445 h 2350086"/>
                <a:gd name="connsiteX57" fmla="*/ 1464004 w 2223885"/>
                <a:gd name="connsiteY57" fmla="*/ 2227098 h 2350086"/>
                <a:gd name="connsiteX58" fmla="*/ 1373099 w 2223885"/>
                <a:gd name="connsiteY58" fmla="*/ 1927645 h 2350086"/>
                <a:gd name="connsiteX59" fmla="*/ 1608383 w 2223885"/>
                <a:gd name="connsiteY59" fmla="*/ 1943687 h 2350086"/>
                <a:gd name="connsiteX60" fmla="*/ 1713693 w 2223885"/>
                <a:gd name="connsiteY60" fmla="*/ 1903956 h 2350086"/>
                <a:gd name="connsiteX61" fmla="*/ 1721895 w 2223885"/>
                <a:gd name="connsiteY61" fmla="*/ 1877033 h 2350086"/>
                <a:gd name="connsiteX62" fmla="*/ 1721895 w 2223885"/>
                <a:gd name="connsiteY62" fmla="*/ 1742713 h 2350086"/>
                <a:gd name="connsiteX63" fmla="*/ 1336951 w 2223885"/>
                <a:gd name="connsiteY63" fmla="*/ 1742713 h 2350086"/>
                <a:gd name="connsiteX64" fmla="*/ 1336951 w 2223885"/>
                <a:gd name="connsiteY64" fmla="*/ 2350086 h 2350086"/>
                <a:gd name="connsiteX65" fmla="*/ 935896 w 2223885"/>
                <a:gd name="connsiteY65" fmla="*/ 2350086 h 2350086"/>
                <a:gd name="connsiteX66" fmla="*/ 935896 w 2223885"/>
                <a:gd name="connsiteY66" fmla="*/ 1742713 h 2350086"/>
                <a:gd name="connsiteX67" fmla="*/ 587614 w 2223885"/>
                <a:gd name="connsiteY67" fmla="*/ 1742713 h 2350086"/>
                <a:gd name="connsiteX68" fmla="*/ 587614 w 2223885"/>
                <a:gd name="connsiteY68" fmla="*/ 2216538 h 2350086"/>
                <a:gd name="connsiteX69" fmla="*/ 186559 w 2223885"/>
                <a:gd name="connsiteY69" fmla="*/ 2216538 h 2350086"/>
                <a:gd name="connsiteX70" fmla="*/ 186559 w 2223885"/>
                <a:gd name="connsiteY70" fmla="*/ 1521822 h 2350086"/>
                <a:gd name="connsiteX71" fmla="*/ 41603 w 2223885"/>
                <a:gd name="connsiteY71" fmla="*/ 1376866 h 2350086"/>
                <a:gd name="connsiteX72" fmla="*/ 313556 w 2223885"/>
                <a:gd name="connsiteY72" fmla="*/ 1161269 h 2350086"/>
                <a:gd name="connsiteX73" fmla="*/ 314825 w 2223885"/>
                <a:gd name="connsiteY73" fmla="*/ 1159397 h 2350086"/>
                <a:gd name="connsiteX74" fmla="*/ 0 w 2223885"/>
                <a:gd name="connsiteY74" fmla="*/ 1159397 h 2350086"/>
                <a:gd name="connsiteX75" fmla="*/ 0 w 2223885"/>
                <a:gd name="connsiteY75" fmla="*/ 889397 h 2350086"/>
                <a:gd name="connsiteX76" fmla="*/ 437594 w 2223885"/>
                <a:gd name="connsiteY76" fmla="*/ 889397 h 2350086"/>
                <a:gd name="connsiteX77" fmla="*/ 446207 w 2223885"/>
                <a:gd name="connsiteY77" fmla="*/ 863519 h 2350086"/>
                <a:gd name="connsiteX78" fmla="*/ 447384 w 2223885"/>
                <a:gd name="connsiteY78" fmla="*/ 793437 h 2350086"/>
                <a:gd name="connsiteX79" fmla="*/ 100288 w 2223885"/>
                <a:gd name="connsiteY79" fmla="*/ 793437 h 2350086"/>
                <a:gd name="connsiteX80" fmla="*/ 100288 w 2223885"/>
                <a:gd name="connsiteY80" fmla="*/ 530637 h 2350086"/>
                <a:gd name="connsiteX81" fmla="*/ 458468 w 2223885"/>
                <a:gd name="connsiteY81" fmla="*/ 530637 h 2350086"/>
                <a:gd name="connsiteX82" fmla="*/ 458468 w 2223885"/>
                <a:gd name="connsiteY82" fmla="*/ 440221 h 2350086"/>
                <a:gd name="connsiteX83" fmla="*/ 53495 w 2223885"/>
                <a:gd name="connsiteY83" fmla="*/ 440221 h 2350086"/>
                <a:gd name="connsiteX84" fmla="*/ 53495 w 2223885"/>
                <a:gd name="connsiteY84" fmla="*/ 170221 h 2350086"/>
                <a:gd name="connsiteX85" fmla="*/ 458468 w 2223885"/>
                <a:gd name="connsiteY85" fmla="*/ 170221 h 235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2223885" h="2350086">
                  <a:moveTo>
                    <a:pt x="458468" y="0"/>
                  </a:moveTo>
                  <a:lnTo>
                    <a:pt x="816972" y="0"/>
                  </a:lnTo>
                  <a:lnTo>
                    <a:pt x="816972" y="170221"/>
                  </a:lnTo>
                  <a:lnTo>
                    <a:pt x="1207330" y="170221"/>
                  </a:lnTo>
                  <a:lnTo>
                    <a:pt x="1207330" y="440221"/>
                  </a:lnTo>
                  <a:lnTo>
                    <a:pt x="816972" y="440221"/>
                  </a:lnTo>
                  <a:lnTo>
                    <a:pt x="816972" y="530637"/>
                  </a:lnTo>
                  <a:lnTo>
                    <a:pt x="1159204" y="530637"/>
                  </a:lnTo>
                  <a:lnTo>
                    <a:pt x="1159204" y="793437"/>
                  </a:lnTo>
                  <a:lnTo>
                    <a:pt x="816972" y="793437"/>
                  </a:lnTo>
                  <a:lnTo>
                    <a:pt x="816972" y="799364"/>
                  </a:lnTo>
                  <a:lnTo>
                    <a:pt x="815019" y="799364"/>
                  </a:lnTo>
                  <a:lnTo>
                    <a:pt x="808447" y="889397"/>
                  </a:lnTo>
                  <a:lnTo>
                    <a:pt x="1213200" y="889397"/>
                  </a:lnTo>
                  <a:lnTo>
                    <a:pt x="1213200" y="1159397"/>
                  </a:lnTo>
                  <a:lnTo>
                    <a:pt x="737905" y="1159397"/>
                  </a:lnTo>
                  <a:lnTo>
                    <a:pt x="688922" y="1257579"/>
                  </a:lnTo>
                  <a:cubicBezTo>
                    <a:pt x="667238" y="1293677"/>
                    <a:pt x="642485" y="1328305"/>
                    <a:pt x="614424" y="1361170"/>
                  </a:cubicBezTo>
                  <a:lnTo>
                    <a:pt x="557624" y="1417174"/>
                  </a:lnTo>
                  <a:lnTo>
                    <a:pt x="587614" y="1417174"/>
                  </a:lnTo>
                  <a:lnTo>
                    <a:pt x="587614" y="1421653"/>
                  </a:lnTo>
                  <a:lnTo>
                    <a:pt x="935896" y="1421653"/>
                  </a:lnTo>
                  <a:lnTo>
                    <a:pt x="935896" y="1282165"/>
                  </a:lnTo>
                  <a:lnTo>
                    <a:pt x="1286198" y="1282165"/>
                  </a:lnTo>
                  <a:lnTo>
                    <a:pt x="1286198" y="86126"/>
                  </a:lnTo>
                  <a:lnTo>
                    <a:pt x="1644615" y="86126"/>
                  </a:lnTo>
                  <a:lnTo>
                    <a:pt x="1644615" y="89699"/>
                  </a:lnTo>
                  <a:lnTo>
                    <a:pt x="2223885" y="89699"/>
                  </a:lnTo>
                  <a:lnTo>
                    <a:pt x="2223885" y="377699"/>
                  </a:lnTo>
                  <a:lnTo>
                    <a:pt x="2217389" y="377699"/>
                  </a:lnTo>
                  <a:lnTo>
                    <a:pt x="2217389" y="564511"/>
                  </a:lnTo>
                  <a:lnTo>
                    <a:pt x="2111035" y="644276"/>
                  </a:lnTo>
                  <a:lnTo>
                    <a:pt x="2217389" y="740961"/>
                  </a:lnTo>
                  <a:lnTo>
                    <a:pt x="2217389" y="1062894"/>
                  </a:lnTo>
                  <a:lnTo>
                    <a:pt x="2210711" y="1062894"/>
                  </a:lnTo>
                  <a:lnTo>
                    <a:pt x="2196010" y="1122910"/>
                  </a:lnTo>
                  <a:cubicBezTo>
                    <a:pt x="2170881" y="1186204"/>
                    <a:pt x="2119632" y="1224048"/>
                    <a:pt x="2004089" y="1264571"/>
                  </a:cubicBezTo>
                  <a:lnTo>
                    <a:pt x="1726025" y="1269919"/>
                  </a:lnTo>
                  <a:lnTo>
                    <a:pt x="1651162" y="975813"/>
                  </a:lnTo>
                  <a:lnTo>
                    <a:pt x="1790194" y="981161"/>
                  </a:lnTo>
                  <a:cubicBezTo>
                    <a:pt x="1822288" y="976304"/>
                    <a:pt x="1863759" y="963411"/>
                    <a:pt x="1884468" y="921385"/>
                  </a:cubicBezTo>
                  <a:lnTo>
                    <a:pt x="1893389" y="884415"/>
                  </a:lnTo>
                  <a:lnTo>
                    <a:pt x="1893389" y="377699"/>
                  </a:lnTo>
                  <a:lnTo>
                    <a:pt x="1644615" y="377699"/>
                  </a:lnTo>
                  <a:lnTo>
                    <a:pt x="1644615" y="1331726"/>
                  </a:lnTo>
                  <a:lnTo>
                    <a:pt x="1336951" y="1331726"/>
                  </a:lnTo>
                  <a:lnTo>
                    <a:pt x="1336951" y="1421653"/>
                  </a:lnTo>
                  <a:lnTo>
                    <a:pt x="2111035" y="1421653"/>
                  </a:lnTo>
                  <a:lnTo>
                    <a:pt x="2111035" y="1438558"/>
                  </a:lnTo>
                  <a:lnTo>
                    <a:pt x="2111035" y="1742713"/>
                  </a:lnTo>
                  <a:lnTo>
                    <a:pt x="2111035" y="1949034"/>
                  </a:lnTo>
                  <a:lnTo>
                    <a:pt x="2111036" y="1949034"/>
                  </a:lnTo>
                  <a:lnTo>
                    <a:pt x="2111035" y="1949043"/>
                  </a:lnTo>
                  <a:lnTo>
                    <a:pt x="2111035" y="1961679"/>
                  </a:lnTo>
                  <a:lnTo>
                    <a:pt x="2109667" y="1961679"/>
                  </a:lnTo>
                  <a:lnTo>
                    <a:pt x="2102460" y="2028258"/>
                  </a:lnTo>
                  <a:cubicBezTo>
                    <a:pt x="2081829" y="2106367"/>
                    <a:pt x="2017667" y="2179453"/>
                    <a:pt x="1843668" y="2232445"/>
                  </a:cubicBezTo>
                  <a:lnTo>
                    <a:pt x="1464004" y="2227098"/>
                  </a:lnTo>
                  <a:lnTo>
                    <a:pt x="1373099" y="1927645"/>
                  </a:lnTo>
                  <a:lnTo>
                    <a:pt x="1608383" y="1943687"/>
                  </a:lnTo>
                  <a:cubicBezTo>
                    <a:pt x="1664583" y="1941494"/>
                    <a:pt x="1696672" y="1935283"/>
                    <a:pt x="1713693" y="1903956"/>
                  </a:cubicBezTo>
                  <a:lnTo>
                    <a:pt x="1721895" y="1877033"/>
                  </a:lnTo>
                  <a:lnTo>
                    <a:pt x="1721895" y="1742713"/>
                  </a:lnTo>
                  <a:lnTo>
                    <a:pt x="1336951" y="1742713"/>
                  </a:lnTo>
                  <a:lnTo>
                    <a:pt x="1336951" y="2350086"/>
                  </a:lnTo>
                  <a:lnTo>
                    <a:pt x="935896" y="2350086"/>
                  </a:lnTo>
                  <a:lnTo>
                    <a:pt x="935896" y="1742713"/>
                  </a:lnTo>
                  <a:lnTo>
                    <a:pt x="587614" y="1742713"/>
                  </a:lnTo>
                  <a:lnTo>
                    <a:pt x="587614" y="2216538"/>
                  </a:lnTo>
                  <a:lnTo>
                    <a:pt x="186559" y="2216538"/>
                  </a:lnTo>
                  <a:lnTo>
                    <a:pt x="186559" y="1521822"/>
                  </a:lnTo>
                  <a:lnTo>
                    <a:pt x="41603" y="1376866"/>
                  </a:lnTo>
                  <a:cubicBezTo>
                    <a:pt x="181665" y="1284165"/>
                    <a:pt x="259219" y="1229563"/>
                    <a:pt x="313556" y="1161269"/>
                  </a:cubicBezTo>
                  <a:lnTo>
                    <a:pt x="314825" y="1159397"/>
                  </a:lnTo>
                  <a:lnTo>
                    <a:pt x="0" y="1159397"/>
                  </a:lnTo>
                  <a:lnTo>
                    <a:pt x="0" y="889397"/>
                  </a:lnTo>
                  <a:lnTo>
                    <a:pt x="437594" y="889397"/>
                  </a:lnTo>
                  <a:lnTo>
                    <a:pt x="446207" y="863519"/>
                  </a:lnTo>
                  <a:lnTo>
                    <a:pt x="447384" y="793437"/>
                  </a:lnTo>
                  <a:lnTo>
                    <a:pt x="100288" y="793437"/>
                  </a:lnTo>
                  <a:lnTo>
                    <a:pt x="100288" y="530637"/>
                  </a:lnTo>
                  <a:lnTo>
                    <a:pt x="458468" y="530637"/>
                  </a:lnTo>
                  <a:lnTo>
                    <a:pt x="458468" y="440221"/>
                  </a:lnTo>
                  <a:lnTo>
                    <a:pt x="53495" y="440221"/>
                  </a:lnTo>
                  <a:lnTo>
                    <a:pt x="53495" y="170221"/>
                  </a:lnTo>
                  <a:lnTo>
                    <a:pt x="458468" y="17022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A251C"/>
                </a:solidFill>
              </a:endParaRPr>
            </a:p>
          </p:txBody>
        </p:sp>
      </p:gr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小标题">
    <p:spTree>
      <p:nvGrpSpPr>
        <p:cNvPr id="1" name=""/>
        <p:cNvGrpSpPr/>
        <p:nvPr/>
      </p:nvGrpSpPr>
      <p:grpSpPr>
        <a:xfrm>
          <a:off x="0" y="0"/>
          <a:ext cx="0" cy="0"/>
          <a:chOff x="0" y="0"/>
          <a:chExt cx="0" cy="0"/>
        </a:xfrm>
      </p:grpSpPr>
      <p:sp>
        <p:nvSpPr>
          <p:cNvPr id="6" name="矩形 5"/>
          <p:cNvSpPr/>
          <p:nvPr userDrawn="1"/>
        </p:nvSpPr>
        <p:spPr>
          <a:xfrm>
            <a:off x="0" y="0"/>
            <a:ext cx="12193201" cy="6858000"/>
          </a:xfrm>
          <a:prstGeom prst="rect">
            <a:avLst/>
          </a:pr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圆角 6"/>
          <p:cNvSpPr/>
          <p:nvPr userDrawn="1"/>
        </p:nvSpPr>
        <p:spPr>
          <a:xfrm>
            <a:off x="72642" y="69000"/>
            <a:ext cx="12049186" cy="6720000"/>
          </a:xfrm>
          <a:prstGeom prst="roundRect">
            <a:avLst>
              <a:gd name="adj" fmla="val 1389"/>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latin typeface="黑体" panose="02010609060101010101" pitchFamily="49" charset="-122"/>
              <a:ea typeface="黑体" panose="02010609060101010101" pitchFamily="49" charset="-122"/>
            </a:endParaRPr>
          </a:p>
        </p:txBody>
      </p:sp>
      <p:sp>
        <p:nvSpPr>
          <p:cNvPr id="2" name="标题 1"/>
          <p:cNvSpPr>
            <a:spLocks noGrp="1"/>
          </p:cNvSpPr>
          <p:nvPr>
            <p:ph type="title" hasCustomPrompt="1"/>
          </p:nvPr>
        </p:nvSpPr>
        <p:spPr>
          <a:xfrm>
            <a:off x="0" y="184785"/>
            <a:ext cx="5318125" cy="723091"/>
          </a:xfrm>
          <a:prstGeom prst="roundRect">
            <a:avLst>
              <a:gd name="adj" fmla="val 31077"/>
            </a:avLst>
          </a:prstGeom>
          <a:solidFill>
            <a:srgbClr val="DA251C"/>
          </a:solidFill>
          <a:ln>
            <a:noFill/>
          </a:ln>
        </p:spPr>
        <p:txBody>
          <a:bodyPr wrap="square" lIns="0" tIns="0" rIns="0" bIns="0">
            <a:spAutoFit/>
          </a:bodyPr>
          <a:lstStyle>
            <a:lvl1pPr>
              <a:lnSpc>
                <a:spcPct val="100000"/>
              </a:lnSpc>
              <a:defRPr sz="3735">
                <a:solidFill>
                  <a:schemeClr val="bg1"/>
                </a:solidFill>
              </a:defRPr>
            </a:lvl1pPr>
          </a:lstStyle>
          <a:p>
            <a:r>
              <a:rPr lang="zh-CN" altLang="en-US" dirty="0"/>
              <a:t>输入标题</a:t>
            </a:r>
          </a:p>
        </p:txBody>
      </p:sp>
      <p:grpSp>
        <p:nvGrpSpPr>
          <p:cNvPr id="16" name="组合 15"/>
          <p:cNvGrpSpPr/>
          <p:nvPr userDrawn="1"/>
        </p:nvGrpSpPr>
        <p:grpSpPr>
          <a:xfrm>
            <a:off x="11295413" y="103788"/>
            <a:ext cx="118901" cy="205737"/>
            <a:chOff x="8465487" y="93561"/>
            <a:chExt cx="85864" cy="154303"/>
          </a:xfrm>
        </p:grpSpPr>
        <p:sp>
          <p:nvSpPr>
            <p:cNvPr id="17" name="任意多边形: 形状 16"/>
            <p:cNvSpPr/>
            <p:nvPr/>
          </p:nvSpPr>
          <p:spPr>
            <a:xfrm flipH="1">
              <a:off x="8465487" y="154304"/>
              <a:ext cx="85864" cy="93560"/>
            </a:xfrm>
            <a:custGeom>
              <a:avLst/>
              <a:gdLst>
                <a:gd name="connsiteX0" fmla="*/ 61853 w 85864"/>
                <a:gd name="connsiteY0" fmla="*/ 0 h 93560"/>
                <a:gd name="connsiteX1" fmla="*/ 24011 w 85864"/>
                <a:gd name="connsiteY1" fmla="*/ 0 h 93560"/>
                <a:gd name="connsiteX2" fmla="*/ 23729 w 85864"/>
                <a:gd name="connsiteY2" fmla="*/ 3111 h 93560"/>
                <a:gd name="connsiteX3" fmla="*/ 15368 w 85864"/>
                <a:gd name="connsiteY3" fmla="*/ 17274 h 93560"/>
                <a:gd name="connsiteX4" fmla="*/ 12624 w 85864"/>
                <a:gd name="connsiteY4" fmla="*/ 20162 h 93560"/>
                <a:gd name="connsiteX5" fmla="*/ 12624 w 85864"/>
                <a:gd name="connsiteY5" fmla="*/ 20230 h 93560"/>
                <a:gd name="connsiteX6" fmla="*/ 12575 w 85864"/>
                <a:gd name="connsiteY6" fmla="*/ 20270 h 93560"/>
                <a:gd name="connsiteX7" fmla="*/ 0 w 85864"/>
                <a:gd name="connsiteY7" fmla="*/ 50628 h 93560"/>
                <a:gd name="connsiteX8" fmla="*/ 42932 w 85864"/>
                <a:gd name="connsiteY8" fmla="*/ 93560 h 93560"/>
                <a:gd name="connsiteX9" fmla="*/ 85864 w 85864"/>
                <a:gd name="connsiteY9" fmla="*/ 50628 h 93560"/>
                <a:gd name="connsiteX10" fmla="*/ 73290 w 85864"/>
                <a:gd name="connsiteY10" fmla="*/ 20270 h 93560"/>
                <a:gd name="connsiteX11" fmla="*/ 73241 w 85864"/>
                <a:gd name="connsiteY11" fmla="*/ 20230 h 93560"/>
                <a:gd name="connsiteX12" fmla="*/ 73241 w 85864"/>
                <a:gd name="connsiteY12" fmla="*/ 20162 h 93560"/>
                <a:gd name="connsiteX13" fmla="*/ 70496 w 85864"/>
                <a:gd name="connsiteY13" fmla="*/ 17274 h 93560"/>
                <a:gd name="connsiteX14" fmla="*/ 62136 w 85864"/>
                <a:gd name="connsiteY14" fmla="*/ 3111 h 93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85864" h="93560">
                  <a:moveTo>
                    <a:pt x="61853" y="0"/>
                  </a:moveTo>
                  <a:lnTo>
                    <a:pt x="24011" y="0"/>
                  </a:lnTo>
                  <a:lnTo>
                    <a:pt x="23729" y="3111"/>
                  </a:lnTo>
                  <a:cubicBezTo>
                    <a:pt x="21429" y="8686"/>
                    <a:pt x="18499" y="13538"/>
                    <a:pt x="15368" y="17274"/>
                  </a:cubicBezTo>
                  <a:lnTo>
                    <a:pt x="12624" y="20162"/>
                  </a:lnTo>
                  <a:lnTo>
                    <a:pt x="12624" y="20230"/>
                  </a:lnTo>
                  <a:lnTo>
                    <a:pt x="12575" y="20270"/>
                  </a:lnTo>
                  <a:cubicBezTo>
                    <a:pt x="4806" y="28040"/>
                    <a:pt x="0" y="38773"/>
                    <a:pt x="0" y="50628"/>
                  </a:cubicBezTo>
                  <a:cubicBezTo>
                    <a:pt x="0" y="74339"/>
                    <a:pt x="19222" y="93560"/>
                    <a:pt x="42932" y="93560"/>
                  </a:cubicBezTo>
                  <a:cubicBezTo>
                    <a:pt x="66643" y="93560"/>
                    <a:pt x="85864" y="74339"/>
                    <a:pt x="85864" y="50628"/>
                  </a:cubicBezTo>
                  <a:cubicBezTo>
                    <a:pt x="85864" y="38773"/>
                    <a:pt x="81059" y="28040"/>
                    <a:pt x="73290" y="20270"/>
                  </a:cubicBezTo>
                  <a:lnTo>
                    <a:pt x="73241" y="20230"/>
                  </a:lnTo>
                  <a:lnTo>
                    <a:pt x="73241" y="20162"/>
                  </a:lnTo>
                  <a:lnTo>
                    <a:pt x="70496" y="17274"/>
                  </a:lnTo>
                  <a:cubicBezTo>
                    <a:pt x="67366" y="13538"/>
                    <a:pt x="64436" y="8686"/>
                    <a:pt x="62136" y="3111"/>
                  </a:cubicBezTo>
                  <a:close/>
                </a:path>
              </a:pathLst>
            </a:cu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prstClr val="white"/>
                </a:solidFill>
              </a:endParaRPr>
            </a:p>
          </p:txBody>
        </p:sp>
        <p:sp>
          <p:nvSpPr>
            <p:cNvPr id="18" name="任意多边形: 形状 17"/>
            <p:cNvSpPr/>
            <p:nvPr/>
          </p:nvSpPr>
          <p:spPr>
            <a:xfrm>
              <a:off x="8486110" y="93561"/>
              <a:ext cx="49867" cy="70269"/>
            </a:xfrm>
            <a:custGeom>
              <a:avLst/>
              <a:gdLst>
                <a:gd name="connsiteX0" fmla="*/ 19901 w 49867"/>
                <a:gd name="connsiteY0" fmla="*/ 0 h 70269"/>
                <a:gd name="connsiteX1" fmla="*/ 29966 w 49867"/>
                <a:gd name="connsiteY1" fmla="*/ 0 h 70269"/>
                <a:gd name="connsiteX2" fmla="*/ 29966 w 49867"/>
                <a:gd name="connsiteY2" fmla="*/ 7176 h 70269"/>
                <a:gd name="connsiteX3" fmla="*/ 34160 w 49867"/>
                <a:gd name="connsiteY3" fmla="*/ 7176 h 70269"/>
                <a:gd name="connsiteX4" fmla="*/ 43157 w 49867"/>
                <a:gd name="connsiteY4" fmla="*/ 14256 h 70269"/>
                <a:gd name="connsiteX5" fmla="*/ 43157 w 49867"/>
                <a:gd name="connsiteY5" fmla="*/ 14958 h 70269"/>
                <a:gd name="connsiteX6" fmla="*/ 43534 w 49867"/>
                <a:gd name="connsiteY6" fmla="*/ 15018 h 70269"/>
                <a:gd name="connsiteX7" fmla="*/ 49867 w 49867"/>
                <a:gd name="connsiteY7" fmla="*/ 22537 h 70269"/>
                <a:gd name="connsiteX8" fmla="*/ 49867 w 49867"/>
                <a:gd name="connsiteY8" fmla="*/ 22927 h 70269"/>
                <a:gd name="connsiteX9" fmla="*/ 49867 w 49867"/>
                <a:gd name="connsiteY9" fmla="*/ 27097 h 70269"/>
                <a:gd name="connsiteX10" fmla="*/ 49867 w 49867"/>
                <a:gd name="connsiteY10" fmla="*/ 70269 h 70269"/>
                <a:gd name="connsiteX11" fmla="*/ 0 w 49867"/>
                <a:gd name="connsiteY11" fmla="*/ 70269 h 70269"/>
                <a:gd name="connsiteX12" fmla="*/ 0 w 49867"/>
                <a:gd name="connsiteY12" fmla="*/ 27097 h 70269"/>
                <a:gd name="connsiteX13" fmla="*/ 0 w 49867"/>
                <a:gd name="connsiteY13" fmla="*/ 22927 h 70269"/>
                <a:gd name="connsiteX14" fmla="*/ 0 w 49867"/>
                <a:gd name="connsiteY14" fmla="*/ 22537 h 70269"/>
                <a:gd name="connsiteX15" fmla="*/ 6333 w 49867"/>
                <a:gd name="connsiteY15" fmla="*/ 15018 h 70269"/>
                <a:gd name="connsiteX16" fmla="*/ 6710 w 49867"/>
                <a:gd name="connsiteY16" fmla="*/ 14958 h 70269"/>
                <a:gd name="connsiteX17" fmla="*/ 6710 w 49867"/>
                <a:gd name="connsiteY17" fmla="*/ 14256 h 70269"/>
                <a:gd name="connsiteX18" fmla="*/ 15707 w 49867"/>
                <a:gd name="connsiteY18" fmla="*/ 7176 h 70269"/>
                <a:gd name="connsiteX19" fmla="*/ 19901 w 49867"/>
                <a:gd name="connsiteY19" fmla="*/ 7176 h 702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9867" h="70269">
                  <a:moveTo>
                    <a:pt x="19901" y="0"/>
                  </a:moveTo>
                  <a:lnTo>
                    <a:pt x="29966" y="0"/>
                  </a:lnTo>
                  <a:lnTo>
                    <a:pt x="29966" y="7176"/>
                  </a:lnTo>
                  <a:lnTo>
                    <a:pt x="34160" y="7176"/>
                  </a:lnTo>
                  <a:cubicBezTo>
                    <a:pt x="39129" y="7176"/>
                    <a:pt x="43157" y="10346"/>
                    <a:pt x="43157" y="14256"/>
                  </a:cubicBezTo>
                  <a:lnTo>
                    <a:pt x="43157" y="14958"/>
                  </a:lnTo>
                  <a:lnTo>
                    <a:pt x="43534" y="15018"/>
                  </a:lnTo>
                  <a:cubicBezTo>
                    <a:pt x="47256" y="16257"/>
                    <a:pt x="49867" y="19157"/>
                    <a:pt x="49867" y="22537"/>
                  </a:cubicBezTo>
                  <a:lnTo>
                    <a:pt x="49867" y="22927"/>
                  </a:lnTo>
                  <a:lnTo>
                    <a:pt x="49867" y="27097"/>
                  </a:lnTo>
                  <a:lnTo>
                    <a:pt x="49867" y="70269"/>
                  </a:lnTo>
                  <a:lnTo>
                    <a:pt x="0" y="70269"/>
                  </a:lnTo>
                  <a:lnTo>
                    <a:pt x="0" y="27097"/>
                  </a:lnTo>
                  <a:lnTo>
                    <a:pt x="0" y="22927"/>
                  </a:lnTo>
                  <a:lnTo>
                    <a:pt x="0" y="22537"/>
                  </a:lnTo>
                  <a:cubicBezTo>
                    <a:pt x="0" y="19157"/>
                    <a:pt x="2612" y="16257"/>
                    <a:pt x="6333" y="15018"/>
                  </a:cubicBezTo>
                  <a:lnTo>
                    <a:pt x="6710" y="14958"/>
                  </a:lnTo>
                  <a:lnTo>
                    <a:pt x="6710" y="14256"/>
                  </a:lnTo>
                  <a:cubicBezTo>
                    <a:pt x="6710" y="10346"/>
                    <a:pt x="10738" y="7176"/>
                    <a:pt x="15707" y="7176"/>
                  </a:cubicBezTo>
                  <a:lnTo>
                    <a:pt x="19901" y="7176"/>
                  </a:lnTo>
                  <a:close/>
                </a:path>
              </a:pathLst>
            </a:custGeom>
            <a:solidFill>
              <a:schemeClr val="tx1">
                <a:lumMod val="95000"/>
                <a:lumOff val="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prstClr val="white"/>
                </a:solidFill>
              </a:endParaRPr>
            </a:p>
          </p:txBody>
        </p:sp>
      </p:grpSp>
      <p:grpSp>
        <p:nvGrpSpPr>
          <p:cNvPr id="19" name="组合 18"/>
          <p:cNvGrpSpPr/>
          <p:nvPr userDrawn="1"/>
        </p:nvGrpSpPr>
        <p:grpSpPr>
          <a:xfrm>
            <a:off x="11493310" y="138508"/>
            <a:ext cx="505871" cy="154395"/>
            <a:chOff x="2452571" y="1771159"/>
            <a:chExt cx="7813430" cy="2384926"/>
          </a:xfrm>
          <a:solidFill>
            <a:srgbClr val="DA251C"/>
          </a:solidFill>
        </p:grpSpPr>
        <p:sp>
          <p:nvSpPr>
            <p:cNvPr id="20" name="任意多边形 12"/>
            <p:cNvSpPr/>
            <p:nvPr/>
          </p:nvSpPr>
          <p:spPr>
            <a:xfrm>
              <a:off x="2452571" y="1771159"/>
              <a:ext cx="2425034" cy="2384926"/>
            </a:xfrm>
            <a:custGeom>
              <a:avLst/>
              <a:gdLst>
                <a:gd name="connsiteX0" fmla="*/ 1061316 w 2425034"/>
                <a:gd name="connsiteY0" fmla="*/ 1820801 h 2384926"/>
                <a:gd name="connsiteX1" fmla="*/ 1061316 w 2425034"/>
                <a:gd name="connsiteY1" fmla="*/ 1934497 h 2384926"/>
                <a:gd name="connsiteX2" fmla="*/ 1412696 w 2425034"/>
                <a:gd name="connsiteY2" fmla="*/ 1934497 h 2384926"/>
                <a:gd name="connsiteX3" fmla="*/ 1412696 w 2425034"/>
                <a:gd name="connsiteY3" fmla="*/ 1820801 h 2384926"/>
                <a:gd name="connsiteX4" fmla="*/ 120868 w 2425034"/>
                <a:gd name="connsiteY4" fmla="*/ 1206315 h 2384926"/>
                <a:gd name="connsiteX5" fmla="*/ 2325416 w 2425034"/>
                <a:gd name="connsiteY5" fmla="*/ 1206315 h 2384926"/>
                <a:gd name="connsiteX6" fmla="*/ 2325416 w 2425034"/>
                <a:gd name="connsiteY6" fmla="*/ 1212974 h 2384926"/>
                <a:gd name="connsiteX7" fmla="*/ 2327059 w 2425034"/>
                <a:gd name="connsiteY7" fmla="*/ 1212974 h 2384926"/>
                <a:gd name="connsiteX8" fmla="*/ 2327059 w 2425034"/>
                <a:gd name="connsiteY8" fmla="*/ 2009089 h 2384926"/>
                <a:gd name="connsiteX9" fmla="*/ 2326257 w 2425034"/>
                <a:gd name="connsiteY9" fmla="*/ 2009089 h 2384926"/>
                <a:gd name="connsiteX10" fmla="*/ 2321117 w 2425034"/>
                <a:gd name="connsiteY10" fmla="*/ 2099646 h 2384926"/>
                <a:gd name="connsiteX11" fmla="*/ 2053758 w 2425034"/>
                <a:gd name="connsiteY11" fmla="*/ 2379579 h 2384926"/>
                <a:gd name="connsiteX12" fmla="*/ 1577842 w 2425034"/>
                <a:gd name="connsiteY12" fmla="*/ 2384926 h 2384926"/>
                <a:gd name="connsiteX13" fmla="*/ 1524872 w 2425034"/>
                <a:gd name="connsiteY13" fmla="*/ 2164897 h 2384926"/>
                <a:gd name="connsiteX14" fmla="*/ 647316 w 2425034"/>
                <a:gd name="connsiteY14" fmla="*/ 2164897 h 2384926"/>
                <a:gd name="connsiteX15" fmla="*/ 647316 w 2425034"/>
                <a:gd name="connsiteY15" fmla="*/ 2111952 h 2384926"/>
                <a:gd name="connsiteX16" fmla="*/ 647316 w 2425034"/>
                <a:gd name="connsiteY16" fmla="*/ 1934497 h 2384926"/>
                <a:gd name="connsiteX17" fmla="*/ 647316 w 2425034"/>
                <a:gd name="connsiteY17" fmla="*/ 1820801 h 2384926"/>
                <a:gd name="connsiteX18" fmla="*/ 647316 w 2425034"/>
                <a:gd name="connsiteY18" fmla="*/ 1669136 h 2384926"/>
                <a:gd name="connsiteX19" fmla="*/ 647316 w 2425034"/>
                <a:gd name="connsiteY19" fmla="*/ 1590401 h 2384926"/>
                <a:gd name="connsiteX20" fmla="*/ 1777716 w 2425034"/>
                <a:gd name="connsiteY20" fmla="*/ 1590401 h 2384926"/>
                <a:gd name="connsiteX21" fmla="*/ 1777716 w 2425034"/>
                <a:gd name="connsiteY21" fmla="*/ 1663372 h 2384926"/>
                <a:gd name="connsiteX22" fmla="*/ 1777716 w 2425034"/>
                <a:gd name="connsiteY22" fmla="*/ 1820801 h 2384926"/>
                <a:gd name="connsiteX23" fmla="*/ 1777716 w 2425034"/>
                <a:gd name="connsiteY23" fmla="*/ 1934497 h 2384926"/>
                <a:gd name="connsiteX24" fmla="*/ 1777716 w 2425034"/>
                <a:gd name="connsiteY24" fmla="*/ 2084915 h 2384926"/>
                <a:gd name="connsiteX25" fmla="*/ 1781042 w 2425034"/>
                <a:gd name="connsiteY25" fmla="*/ 2084805 h 2384926"/>
                <a:gd name="connsiteX26" fmla="*/ 1922413 w 2425034"/>
                <a:gd name="connsiteY26" fmla="*/ 2040094 h 2384926"/>
                <a:gd name="connsiteX27" fmla="*/ 1939371 w 2425034"/>
                <a:gd name="connsiteY27" fmla="*/ 2009089 h 2384926"/>
                <a:gd name="connsiteX28" fmla="*/ 1938259 w 2425034"/>
                <a:gd name="connsiteY28" fmla="*/ 2009089 h 2384926"/>
                <a:gd name="connsiteX29" fmla="*/ 1938259 w 2425034"/>
                <a:gd name="connsiteY29" fmla="*/ 1505115 h 2384926"/>
                <a:gd name="connsiteX30" fmla="*/ 508382 w 2425034"/>
                <a:gd name="connsiteY30" fmla="*/ 1505115 h 2384926"/>
                <a:gd name="connsiteX31" fmla="*/ 508382 w 2425034"/>
                <a:gd name="connsiteY31" fmla="*/ 2375891 h 2384926"/>
                <a:gd name="connsiteX32" fmla="*/ 94382 w 2425034"/>
                <a:gd name="connsiteY32" fmla="*/ 2375891 h 2384926"/>
                <a:gd name="connsiteX33" fmla="*/ 94382 w 2425034"/>
                <a:gd name="connsiteY33" fmla="*/ 1209289 h 2384926"/>
                <a:gd name="connsiteX34" fmla="*/ 120868 w 2425034"/>
                <a:gd name="connsiteY34" fmla="*/ 1209289 h 2384926"/>
                <a:gd name="connsiteX35" fmla="*/ 737010 w 2425034"/>
                <a:gd name="connsiteY35" fmla="*/ 804711 h 2384926"/>
                <a:gd name="connsiteX36" fmla="*/ 737010 w 2425034"/>
                <a:gd name="connsiteY36" fmla="*/ 889879 h 2384926"/>
                <a:gd name="connsiteX37" fmla="*/ 1688043 w 2425034"/>
                <a:gd name="connsiteY37" fmla="*/ 889879 h 2384926"/>
                <a:gd name="connsiteX38" fmla="*/ 1688043 w 2425034"/>
                <a:gd name="connsiteY38" fmla="*/ 804711 h 2384926"/>
                <a:gd name="connsiteX39" fmla="*/ 323010 w 2425034"/>
                <a:gd name="connsiteY39" fmla="*/ 564323 h 2384926"/>
                <a:gd name="connsiteX40" fmla="*/ 737010 w 2425034"/>
                <a:gd name="connsiteY40" fmla="*/ 564323 h 2384926"/>
                <a:gd name="connsiteX41" fmla="*/ 737010 w 2425034"/>
                <a:gd name="connsiteY41" fmla="*/ 574311 h 2384926"/>
                <a:gd name="connsiteX42" fmla="*/ 1688043 w 2425034"/>
                <a:gd name="connsiteY42" fmla="*/ 574311 h 2384926"/>
                <a:gd name="connsiteX43" fmla="*/ 1688043 w 2425034"/>
                <a:gd name="connsiteY43" fmla="*/ 570034 h 2384926"/>
                <a:gd name="connsiteX44" fmla="*/ 2102043 w 2425034"/>
                <a:gd name="connsiteY44" fmla="*/ 570034 h 2384926"/>
                <a:gd name="connsiteX45" fmla="*/ 2102043 w 2425034"/>
                <a:gd name="connsiteY45" fmla="*/ 1120278 h 2384926"/>
                <a:gd name="connsiteX46" fmla="*/ 2087010 w 2425034"/>
                <a:gd name="connsiteY46" fmla="*/ 1120278 h 2384926"/>
                <a:gd name="connsiteX47" fmla="*/ 2087010 w 2425034"/>
                <a:gd name="connsiteY47" fmla="*/ 1120279 h 2384926"/>
                <a:gd name="connsiteX48" fmla="*/ 323010 w 2425034"/>
                <a:gd name="connsiteY48" fmla="*/ 1120279 h 2384926"/>
                <a:gd name="connsiteX49" fmla="*/ 323010 w 2425034"/>
                <a:gd name="connsiteY49" fmla="*/ 1120278 h 2384926"/>
                <a:gd name="connsiteX50" fmla="*/ 323010 w 2425034"/>
                <a:gd name="connsiteY50" fmla="*/ 889879 h 2384926"/>
                <a:gd name="connsiteX51" fmla="*/ 323010 w 2425034"/>
                <a:gd name="connsiteY51" fmla="*/ 804711 h 2384926"/>
                <a:gd name="connsiteX52" fmla="*/ 323010 w 2425034"/>
                <a:gd name="connsiteY52" fmla="*/ 574311 h 2384926"/>
                <a:gd name="connsiteX53" fmla="*/ 1406726 w 2425034"/>
                <a:gd name="connsiteY53" fmla="*/ 0 h 2384926"/>
                <a:gd name="connsiteX54" fmla="*/ 1465455 w 2425034"/>
                <a:gd name="connsiteY54" fmla="*/ 189739 h 2384926"/>
                <a:gd name="connsiteX55" fmla="*/ 2425034 w 2425034"/>
                <a:gd name="connsiteY55" fmla="*/ 189739 h 2384926"/>
                <a:gd name="connsiteX56" fmla="*/ 2425034 w 2425034"/>
                <a:gd name="connsiteY56" fmla="*/ 488539 h 2384926"/>
                <a:gd name="connsiteX57" fmla="*/ 0 w 2425034"/>
                <a:gd name="connsiteY57" fmla="*/ 488539 h 2384926"/>
                <a:gd name="connsiteX58" fmla="*/ 0 w 2425034"/>
                <a:gd name="connsiteY58" fmla="*/ 189739 h 2384926"/>
                <a:gd name="connsiteX59" fmla="*/ 993504 w 2425034"/>
                <a:gd name="connsiteY59" fmla="*/ 189739 h 2384926"/>
                <a:gd name="connsiteX60" fmla="*/ 930811 w 2425034"/>
                <a:gd name="connsiteY60" fmla="*/ 5347 h 2384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2425034" h="2384926">
                  <a:moveTo>
                    <a:pt x="1061316" y="1820801"/>
                  </a:moveTo>
                  <a:lnTo>
                    <a:pt x="1061316" y="1934497"/>
                  </a:lnTo>
                  <a:lnTo>
                    <a:pt x="1412696" y="1934497"/>
                  </a:lnTo>
                  <a:lnTo>
                    <a:pt x="1412696" y="1820801"/>
                  </a:lnTo>
                  <a:close/>
                  <a:moveTo>
                    <a:pt x="120868" y="1206315"/>
                  </a:moveTo>
                  <a:lnTo>
                    <a:pt x="2325416" y="1206315"/>
                  </a:lnTo>
                  <a:lnTo>
                    <a:pt x="2325416" y="1212974"/>
                  </a:lnTo>
                  <a:lnTo>
                    <a:pt x="2327059" y="1212974"/>
                  </a:lnTo>
                  <a:lnTo>
                    <a:pt x="2327059" y="2009089"/>
                  </a:lnTo>
                  <a:lnTo>
                    <a:pt x="2326257" y="2009089"/>
                  </a:lnTo>
                  <a:lnTo>
                    <a:pt x="2321117" y="2099646"/>
                  </a:lnTo>
                  <a:cubicBezTo>
                    <a:pt x="2304667" y="2292239"/>
                    <a:pt x="2254952" y="2303156"/>
                    <a:pt x="2053758" y="2379579"/>
                  </a:cubicBezTo>
                  <a:lnTo>
                    <a:pt x="1577842" y="2384926"/>
                  </a:lnTo>
                  <a:lnTo>
                    <a:pt x="1524872" y="2164897"/>
                  </a:lnTo>
                  <a:lnTo>
                    <a:pt x="647316" y="2164897"/>
                  </a:lnTo>
                  <a:lnTo>
                    <a:pt x="647316" y="2111952"/>
                  </a:lnTo>
                  <a:lnTo>
                    <a:pt x="647316" y="1934497"/>
                  </a:lnTo>
                  <a:lnTo>
                    <a:pt x="647316" y="1820801"/>
                  </a:lnTo>
                  <a:lnTo>
                    <a:pt x="647316" y="1669136"/>
                  </a:lnTo>
                  <a:lnTo>
                    <a:pt x="647316" y="1590401"/>
                  </a:lnTo>
                  <a:lnTo>
                    <a:pt x="1777716" y="1590401"/>
                  </a:lnTo>
                  <a:lnTo>
                    <a:pt x="1777716" y="1663372"/>
                  </a:lnTo>
                  <a:lnTo>
                    <a:pt x="1777716" y="1820801"/>
                  </a:lnTo>
                  <a:lnTo>
                    <a:pt x="1777716" y="1934497"/>
                  </a:lnTo>
                  <a:lnTo>
                    <a:pt x="1777716" y="2084915"/>
                  </a:lnTo>
                  <a:lnTo>
                    <a:pt x="1781042" y="2084805"/>
                  </a:lnTo>
                  <a:cubicBezTo>
                    <a:pt x="1843205" y="2079959"/>
                    <a:pt x="1894840" y="2068722"/>
                    <a:pt x="1922413" y="2040094"/>
                  </a:cubicBezTo>
                  <a:lnTo>
                    <a:pt x="1939371" y="2009089"/>
                  </a:lnTo>
                  <a:lnTo>
                    <a:pt x="1938259" y="2009089"/>
                  </a:lnTo>
                  <a:lnTo>
                    <a:pt x="1938259" y="1505115"/>
                  </a:lnTo>
                  <a:lnTo>
                    <a:pt x="508382" y="1505115"/>
                  </a:lnTo>
                  <a:lnTo>
                    <a:pt x="508382" y="2375891"/>
                  </a:lnTo>
                  <a:lnTo>
                    <a:pt x="94382" y="2375891"/>
                  </a:lnTo>
                  <a:lnTo>
                    <a:pt x="94382" y="1209289"/>
                  </a:lnTo>
                  <a:lnTo>
                    <a:pt x="120868" y="1209289"/>
                  </a:lnTo>
                  <a:close/>
                  <a:moveTo>
                    <a:pt x="737010" y="804711"/>
                  </a:moveTo>
                  <a:lnTo>
                    <a:pt x="737010" y="889879"/>
                  </a:lnTo>
                  <a:lnTo>
                    <a:pt x="1688043" y="889879"/>
                  </a:lnTo>
                  <a:lnTo>
                    <a:pt x="1688043" y="804711"/>
                  </a:lnTo>
                  <a:close/>
                  <a:moveTo>
                    <a:pt x="323010" y="564323"/>
                  </a:moveTo>
                  <a:lnTo>
                    <a:pt x="737010" y="564323"/>
                  </a:lnTo>
                  <a:lnTo>
                    <a:pt x="737010" y="574311"/>
                  </a:lnTo>
                  <a:lnTo>
                    <a:pt x="1688043" y="574311"/>
                  </a:lnTo>
                  <a:lnTo>
                    <a:pt x="1688043" y="570034"/>
                  </a:lnTo>
                  <a:lnTo>
                    <a:pt x="2102043" y="570034"/>
                  </a:lnTo>
                  <a:lnTo>
                    <a:pt x="2102043" y="1120278"/>
                  </a:lnTo>
                  <a:lnTo>
                    <a:pt x="2087010" y="1120278"/>
                  </a:lnTo>
                  <a:lnTo>
                    <a:pt x="2087010" y="1120279"/>
                  </a:lnTo>
                  <a:lnTo>
                    <a:pt x="323010" y="1120279"/>
                  </a:lnTo>
                  <a:lnTo>
                    <a:pt x="323010" y="1120278"/>
                  </a:lnTo>
                  <a:lnTo>
                    <a:pt x="323010" y="889879"/>
                  </a:lnTo>
                  <a:lnTo>
                    <a:pt x="323010" y="804711"/>
                  </a:lnTo>
                  <a:lnTo>
                    <a:pt x="323010" y="574311"/>
                  </a:lnTo>
                  <a:close/>
                  <a:moveTo>
                    <a:pt x="1406726" y="0"/>
                  </a:moveTo>
                  <a:lnTo>
                    <a:pt x="1465455" y="189739"/>
                  </a:lnTo>
                  <a:lnTo>
                    <a:pt x="2425034" y="189739"/>
                  </a:lnTo>
                  <a:lnTo>
                    <a:pt x="2425034" y="488539"/>
                  </a:lnTo>
                  <a:lnTo>
                    <a:pt x="0" y="488539"/>
                  </a:lnTo>
                  <a:lnTo>
                    <a:pt x="0" y="189739"/>
                  </a:lnTo>
                  <a:lnTo>
                    <a:pt x="993504" y="189739"/>
                  </a:lnTo>
                  <a:lnTo>
                    <a:pt x="930811" y="534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rgbClr val="DA251C"/>
                </a:solidFill>
              </a:endParaRPr>
            </a:p>
          </p:txBody>
        </p:sp>
        <p:sp>
          <p:nvSpPr>
            <p:cNvPr id="21" name="任意多边形 13"/>
            <p:cNvSpPr/>
            <p:nvPr/>
          </p:nvSpPr>
          <p:spPr>
            <a:xfrm>
              <a:off x="5244267" y="1776506"/>
              <a:ext cx="2410925" cy="2352841"/>
            </a:xfrm>
            <a:custGeom>
              <a:avLst/>
              <a:gdLst>
                <a:gd name="connsiteX0" fmla="*/ 1204126 w 2410925"/>
                <a:gd name="connsiteY0" fmla="*/ 506623 h 2352841"/>
                <a:gd name="connsiteX1" fmla="*/ 1204126 w 2410925"/>
                <a:gd name="connsiteY1" fmla="*/ 663935 h 2352841"/>
                <a:gd name="connsiteX2" fmla="*/ 1371279 w 2410925"/>
                <a:gd name="connsiteY2" fmla="*/ 663935 h 2352841"/>
                <a:gd name="connsiteX3" fmla="*/ 1395381 w 2410925"/>
                <a:gd name="connsiteY3" fmla="*/ 648473 h 2352841"/>
                <a:gd name="connsiteX4" fmla="*/ 1590750 w 2410925"/>
                <a:gd name="connsiteY4" fmla="*/ 506623 h 2352841"/>
                <a:gd name="connsiteX5" fmla="*/ 815326 w 2410925"/>
                <a:gd name="connsiteY5" fmla="*/ 0 h 2352841"/>
                <a:gd name="connsiteX6" fmla="*/ 1204126 w 2410925"/>
                <a:gd name="connsiteY6" fmla="*/ 0 h 2352841"/>
                <a:gd name="connsiteX7" fmla="*/ 1204126 w 2410925"/>
                <a:gd name="connsiteY7" fmla="*/ 193423 h 2352841"/>
                <a:gd name="connsiteX8" fmla="*/ 1746067 w 2410925"/>
                <a:gd name="connsiteY8" fmla="*/ 193423 h 2352841"/>
                <a:gd name="connsiteX9" fmla="*/ 1746067 w 2410925"/>
                <a:gd name="connsiteY9" fmla="*/ 382790 h 2352841"/>
                <a:gd name="connsiteX10" fmla="*/ 1867558 w 2410925"/>
                <a:gd name="connsiteY10" fmla="*/ 281719 h 2352841"/>
                <a:gd name="connsiteX11" fmla="*/ 2069431 w 2410925"/>
                <a:gd name="connsiteY11" fmla="*/ 85558 h 2352841"/>
                <a:gd name="connsiteX12" fmla="*/ 2390273 w 2410925"/>
                <a:gd name="connsiteY12" fmla="*/ 315495 h 2352841"/>
                <a:gd name="connsiteX13" fmla="*/ 2108387 w 2410925"/>
                <a:gd name="connsiteY13" fmla="*/ 551406 h 2352841"/>
                <a:gd name="connsiteX14" fmla="*/ 1960645 w 2410925"/>
                <a:gd name="connsiteY14" fmla="*/ 663935 h 2352841"/>
                <a:gd name="connsiteX15" fmla="*/ 2410925 w 2410925"/>
                <a:gd name="connsiteY15" fmla="*/ 663935 h 2352841"/>
                <a:gd name="connsiteX16" fmla="*/ 2410925 w 2410925"/>
                <a:gd name="connsiteY16" fmla="*/ 977135 h 2352841"/>
                <a:gd name="connsiteX17" fmla="*/ 1520001 w 2410925"/>
                <a:gd name="connsiteY17" fmla="*/ 977135 h 2352841"/>
                <a:gd name="connsiteX18" fmla="*/ 1342759 w 2410925"/>
                <a:gd name="connsiteY18" fmla="*/ 1089236 h 2352841"/>
                <a:gd name="connsiteX19" fmla="*/ 2273209 w 2410925"/>
                <a:gd name="connsiteY19" fmla="*/ 1089236 h 2352841"/>
                <a:gd name="connsiteX20" fmla="*/ 2273209 w 2410925"/>
                <a:gd name="connsiteY20" fmla="*/ 1402436 h 2352841"/>
                <a:gd name="connsiteX21" fmla="*/ 897462 w 2410925"/>
                <a:gd name="connsiteY21" fmla="*/ 1402436 h 2352841"/>
                <a:gd name="connsiteX22" fmla="*/ 871670 w 2410925"/>
                <a:gd name="connsiteY22" fmla="*/ 1524612 h 2352841"/>
                <a:gd name="connsiteX23" fmla="*/ 2108899 w 2410925"/>
                <a:gd name="connsiteY23" fmla="*/ 1522298 h 2352841"/>
                <a:gd name="connsiteX24" fmla="*/ 2104554 w 2410925"/>
                <a:gd name="connsiteY24" fmla="*/ 1555327 h 2352841"/>
                <a:gd name="connsiteX25" fmla="*/ 2064084 w 2410925"/>
                <a:gd name="connsiteY25" fmla="*/ 2010610 h 2352841"/>
                <a:gd name="connsiteX26" fmla="*/ 1748589 w 2410925"/>
                <a:gd name="connsiteY26" fmla="*/ 2352841 h 2352841"/>
                <a:gd name="connsiteX27" fmla="*/ 925095 w 2410925"/>
                <a:gd name="connsiteY27" fmla="*/ 2342147 h 2352841"/>
                <a:gd name="connsiteX28" fmla="*/ 844884 w 2410925"/>
                <a:gd name="connsiteY28" fmla="*/ 2015957 h 2352841"/>
                <a:gd name="connsiteX29" fmla="*/ 1545389 w 2410925"/>
                <a:gd name="connsiteY29" fmla="*/ 2026652 h 2352841"/>
                <a:gd name="connsiteX30" fmla="*/ 1668379 w 2410925"/>
                <a:gd name="connsiteY30" fmla="*/ 1887620 h 2352841"/>
                <a:gd name="connsiteX31" fmla="*/ 1671698 w 2410925"/>
                <a:gd name="connsiteY31" fmla="*/ 1831201 h 2352841"/>
                <a:gd name="connsiteX32" fmla="*/ 556955 w 2410925"/>
                <a:gd name="connsiteY32" fmla="*/ 1831201 h 2352841"/>
                <a:gd name="connsiteX33" fmla="*/ 556955 w 2410925"/>
                <a:gd name="connsiteY33" fmla="*/ 1828800 h 2352841"/>
                <a:gd name="connsiteX34" fmla="*/ 433137 w 2410925"/>
                <a:gd name="connsiteY34" fmla="*/ 1828800 h 2352841"/>
                <a:gd name="connsiteX35" fmla="*/ 471764 w 2410925"/>
                <a:gd name="connsiteY35" fmla="*/ 1566130 h 2352841"/>
                <a:gd name="connsiteX36" fmla="*/ 406546 w 2410925"/>
                <a:gd name="connsiteY36" fmla="*/ 1598404 h 2352841"/>
                <a:gd name="connsiteX37" fmla="*/ 117642 w 2410925"/>
                <a:gd name="connsiteY37" fmla="*/ 1732548 h 2352841"/>
                <a:gd name="connsiteX38" fmla="*/ 0 w 2410925"/>
                <a:gd name="connsiteY38" fmla="*/ 1363579 h 2352841"/>
                <a:gd name="connsiteX39" fmla="*/ 575259 w 2410925"/>
                <a:gd name="connsiteY39" fmla="*/ 1117767 h 2352841"/>
                <a:gd name="connsiteX40" fmla="*/ 851379 w 2410925"/>
                <a:gd name="connsiteY40" fmla="*/ 977135 h 2352841"/>
                <a:gd name="connsiteX41" fmla="*/ 31445 w 2410925"/>
                <a:gd name="connsiteY41" fmla="*/ 977135 h 2352841"/>
                <a:gd name="connsiteX42" fmla="*/ 31445 w 2410925"/>
                <a:gd name="connsiteY42" fmla="*/ 663935 h 2352841"/>
                <a:gd name="connsiteX43" fmla="*/ 815326 w 2410925"/>
                <a:gd name="connsiteY43" fmla="*/ 663935 h 2352841"/>
                <a:gd name="connsiteX44" fmla="*/ 815326 w 2410925"/>
                <a:gd name="connsiteY44" fmla="*/ 506623 h 2352841"/>
                <a:gd name="connsiteX45" fmla="*/ 216067 w 2410925"/>
                <a:gd name="connsiteY45" fmla="*/ 506623 h 2352841"/>
                <a:gd name="connsiteX46" fmla="*/ 216067 w 2410925"/>
                <a:gd name="connsiteY46" fmla="*/ 193423 h 2352841"/>
                <a:gd name="connsiteX47" fmla="*/ 815326 w 2410925"/>
                <a:gd name="connsiteY47" fmla="*/ 193423 h 2352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2410925" h="2352841">
                  <a:moveTo>
                    <a:pt x="1204126" y="506623"/>
                  </a:moveTo>
                  <a:lnTo>
                    <a:pt x="1204126" y="663935"/>
                  </a:lnTo>
                  <a:lnTo>
                    <a:pt x="1371279" y="663935"/>
                  </a:lnTo>
                  <a:lnTo>
                    <a:pt x="1395381" y="648473"/>
                  </a:lnTo>
                  <a:lnTo>
                    <a:pt x="1590750" y="506623"/>
                  </a:lnTo>
                  <a:close/>
                  <a:moveTo>
                    <a:pt x="815326" y="0"/>
                  </a:moveTo>
                  <a:lnTo>
                    <a:pt x="1204126" y="0"/>
                  </a:lnTo>
                  <a:lnTo>
                    <a:pt x="1204126" y="193423"/>
                  </a:lnTo>
                  <a:lnTo>
                    <a:pt x="1746067" y="193423"/>
                  </a:lnTo>
                  <a:lnTo>
                    <a:pt x="1746067" y="382790"/>
                  </a:lnTo>
                  <a:lnTo>
                    <a:pt x="1867558" y="281719"/>
                  </a:lnTo>
                  <a:cubicBezTo>
                    <a:pt x="1939089" y="217627"/>
                    <a:pt x="2006600" y="152177"/>
                    <a:pt x="2069431" y="85558"/>
                  </a:cubicBezTo>
                  <a:lnTo>
                    <a:pt x="2390273" y="315495"/>
                  </a:lnTo>
                  <a:cubicBezTo>
                    <a:pt x="2296249" y="397934"/>
                    <a:pt x="2202308" y="476445"/>
                    <a:pt x="2108387" y="551406"/>
                  </a:cubicBezTo>
                  <a:lnTo>
                    <a:pt x="1960645" y="663935"/>
                  </a:lnTo>
                  <a:lnTo>
                    <a:pt x="2410925" y="663935"/>
                  </a:lnTo>
                  <a:lnTo>
                    <a:pt x="2410925" y="977135"/>
                  </a:lnTo>
                  <a:lnTo>
                    <a:pt x="1520001" y="977135"/>
                  </a:lnTo>
                  <a:lnTo>
                    <a:pt x="1342759" y="1089236"/>
                  </a:lnTo>
                  <a:lnTo>
                    <a:pt x="2273209" y="1089236"/>
                  </a:lnTo>
                  <a:lnTo>
                    <a:pt x="2273209" y="1402436"/>
                  </a:lnTo>
                  <a:lnTo>
                    <a:pt x="897462" y="1402436"/>
                  </a:lnTo>
                  <a:lnTo>
                    <a:pt x="871670" y="1524612"/>
                  </a:lnTo>
                  <a:lnTo>
                    <a:pt x="2108899" y="1522298"/>
                  </a:lnTo>
                  <a:lnTo>
                    <a:pt x="2104554" y="1555327"/>
                  </a:lnTo>
                  <a:lnTo>
                    <a:pt x="2064084" y="2010610"/>
                  </a:lnTo>
                  <a:cubicBezTo>
                    <a:pt x="2039129" y="2236982"/>
                    <a:pt x="1912575" y="2302932"/>
                    <a:pt x="1748589" y="2352841"/>
                  </a:cubicBezTo>
                  <a:lnTo>
                    <a:pt x="925095" y="2342147"/>
                  </a:lnTo>
                  <a:lnTo>
                    <a:pt x="844884" y="2015957"/>
                  </a:lnTo>
                  <a:lnTo>
                    <a:pt x="1545389" y="2026652"/>
                  </a:lnTo>
                  <a:cubicBezTo>
                    <a:pt x="1602428" y="2023087"/>
                    <a:pt x="1670161" y="2003479"/>
                    <a:pt x="1668379" y="1887620"/>
                  </a:cubicBezTo>
                  <a:lnTo>
                    <a:pt x="1671698" y="1831201"/>
                  </a:lnTo>
                  <a:lnTo>
                    <a:pt x="556955" y="1831201"/>
                  </a:lnTo>
                  <a:lnTo>
                    <a:pt x="556955" y="1828800"/>
                  </a:lnTo>
                  <a:lnTo>
                    <a:pt x="433137" y="1828800"/>
                  </a:lnTo>
                  <a:lnTo>
                    <a:pt x="471764" y="1566130"/>
                  </a:lnTo>
                  <a:lnTo>
                    <a:pt x="406546" y="1598404"/>
                  </a:lnTo>
                  <a:cubicBezTo>
                    <a:pt x="310621" y="1644289"/>
                    <a:pt x="214340" y="1688878"/>
                    <a:pt x="117642" y="1732548"/>
                  </a:cubicBezTo>
                  <a:lnTo>
                    <a:pt x="0" y="1363579"/>
                  </a:lnTo>
                  <a:cubicBezTo>
                    <a:pt x="191168" y="1291835"/>
                    <a:pt x="384676" y="1209397"/>
                    <a:pt x="575259" y="1117767"/>
                  </a:cubicBezTo>
                  <a:lnTo>
                    <a:pt x="851379" y="977135"/>
                  </a:lnTo>
                  <a:lnTo>
                    <a:pt x="31445" y="977135"/>
                  </a:lnTo>
                  <a:lnTo>
                    <a:pt x="31445" y="663935"/>
                  </a:lnTo>
                  <a:lnTo>
                    <a:pt x="815326" y="663935"/>
                  </a:lnTo>
                  <a:lnTo>
                    <a:pt x="815326" y="506623"/>
                  </a:lnTo>
                  <a:lnTo>
                    <a:pt x="216067" y="506623"/>
                  </a:lnTo>
                  <a:lnTo>
                    <a:pt x="216067" y="193423"/>
                  </a:lnTo>
                  <a:lnTo>
                    <a:pt x="815326" y="19342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A251C"/>
                </a:solidFill>
              </a:endParaRPr>
            </a:p>
          </p:txBody>
        </p:sp>
        <p:sp>
          <p:nvSpPr>
            <p:cNvPr id="22" name="任意多边形 14"/>
            <p:cNvSpPr/>
            <p:nvPr/>
          </p:nvSpPr>
          <p:spPr>
            <a:xfrm>
              <a:off x="8042116" y="1805998"/>
              <a:ext cx="2223885" cy="2350086"/>
            </a:xfrm>
            <a:custGeom>
              <a:avLst/>
              <a:gdLst>
                <a:gd name="connsiteX0" fmla="*/ 458468 w 2223885"/>
                <a:gd name="connsiteY0" fmla="*/ 0 h 2350086"/>
                <a:gd name="connsiteX1" fmla="*/ 816972 w 2223885"/>
                <a:gd name="connsiteY1" fmla="*/ 0 h 2350086"/>
                <a:gd name="connsiteX2" fmla="*/ 816972 w 2223885"/>
                <a:gd name="connsiteY2" fmla="*/ 170221 h 2350086"/>
                <a:gd name="connsiteX3" fmla="*/ 1207330 w 2223885"/>
                <a:gd name="connsiteY3" fmla="*/ 170221 h 2350086"/>
                <a:gd name="connsiteX4" fmla="*/ 1207330 w 2223885"/>
                <a:gd name="connsiteY4" fmla="*/ 440221 h 2350086"/>
                <a:gd name="connsiteX5" fmla="*/ 816972 w 2223885"/>
                <a:gd name="connsiteY5" fmla="*/ 440221 h 2350086"/>
                <a:gd name="connsiteX6" fmla="*/ 816972 w 2223885"/>
                <a:gd name="connsiteY6" fmla="*/ 530637 h 2350086"/>
                <a:gd name="connsiteX7" fmla="*/ 1159204 w 2223885"/>
                <a:gd name="connsiteY7" fmla="*/ 530637 h 2350086"/>
                <a:gd name="connsiteX8" fmla="*/ 1159204 w 2223885"/>
                <a:gd name="connsiteY8" fmla="*/ 793437 h 2350086"/>
                <a:gd name="connsiteX9" fmla="*/ 816972 w 2223885"/>
                <a:gd name="connsiteY9" fmla="*/ 793437 h 2350086"/>
                <a:gd name="connsiteX10" fmla="*/ 816972 w 2223885"/>
                <a:gd name="connsiteY10" fmla="*/ 799364 h 2350086"/>
                <a:gd name="connsiteX11" fmla="*/ 815019 w 2223885"/>
                <a:gd name="connsiteY11" fmla="*/ 799364 h 2350086"/>
                <a:gd name="connsiteX12" fmla="*/ 808447 w 2223885"/>
                <a:gd name="connsiteY12" fmla="*/ 889397 h 2350086"/>
                <a:gd name="connsiteX13" fmla="*/ 1213200 w 2223885"/>
                <a:gd name="connsiteY13" fmla="*/ 889397 h 2350086"/>
                <a:gd name="connsiteX14" fmla="*/ 1213200 w 2223885"/>
                <a:gd name="connsiteY14" fmla="*/ 1159397 h 2350086"/>
                <a:gd name="connsiteX15" fmla="*/ 737905 w 2223885"/>
                <a:gd name="connsiteY15" fmla="*/ 1159397 h 2350086"/>
                <a:gd name="connsiteX16" fmla="*/ 688922 w 2223885"/>
                <a:gd name="connsiteY16" fmla="*/ 1257579 h 2350086"/>
                <a:gd name="connsiteX17" fmla="*/ 614424 w 2223885"/>
                <a:gd name="connsiteY17" fmla="*/ 1361170 h 2350086"/>
                <a:gd name="connsiteX18" fmla="*/ 557624 w 2223885"/>
                <a:gd name="connsiteY18" fmla="*/ 1417174 h 2350086"/>
                <a:gd name="connsiteX19" fmla="*/ 587614 w 2223885"/>
                <a:gd name="connsiteY19" fmla="*/ 1417174 h 2350086"/>
                <a:gd name="connsiteX20" fmla="*/ 587614 w 2223885"/>
                <a:gd name="connsiteY20" fmla="*/ 1421653 h 2350086"/>
                <a:gd name="connsiteX21" fmla="*/ 935896 w 2223885"/>
                <a:gd name="connsiteY21" fmla="*/ 1421653 h 2350086"/>
                <a:gd name="connsiteX22" fmla="*/ 935896 w 2223885"/>
                <a:gd name="connsiteY22" fmla="*/ 1282165 h 2350086"/>
                <a:gd name="connsiteX23" fmla="*/ 1286198 w 2223885"/>
                <a:gd name="connsiteY23" fmla="*/ 1282165 h 2350086"/>
                <a:gd name="connsiteX24" fmla="*/ 1286198 w 2223885"/>
                <a:gd name="connsiteY24" fmla="*/ 86126 h 2350086"/>
                <a:gd name="connsiteX25" fmla="*/ 1644615 w 2223885"/>
                <a:gd name="connsiteY25" fmla="*/ 86126 h 2350086"/>
                <a:gd name="connsiteX26" fmla="*/ 1644615 w 2223885"/>
                <a:gd name="connsiteY26" fmla="*/ 89699 h 2350086"/>
                <a:gd name="connsiteX27" fmla="*/ 2223885 w 2223885"/>
                <a:gd name="connsiteY27" fmla="*/ 89699 h 2350086"/>
                <a:gd name="connsiteX28" fmla="*/ 2223885 w 2223885"/>
                <a:gd name="connsiteY28" fmla="*/ 377699 h 2350086"/>
                <a:gd name="connsiteX29" fmla="*/ 2217389 w 2223885"/>
                <a:gd name="connsiteY29" fmla="*/ 377699 h 2350086"/>
                <a:gd name="connsiteX30" fmla="*/ 2217389 w 2223885"/>
                <a:gd name="connsiteY30" fmla="*/ 564511 h 2350086"/>
                <a:gd name="connsiteX31" fmla="*/ 2111035 w 2223885"/>
                <a:gd name="connsiteY31" fmla="*/ 644276 h 2350086"/>
                <a:gd name="connsiteX32" fmla="*/ 2217389 w 2223885"/>
                <a:gd name="connsiteY32" fmla="*/ 740961 h 2350086"/>
                <a:gd name="connsiteX33" fmla="*/ 2217389 w 2223885"/>
                <a:gd name="connsiteY33" fmla="*/ 1062894 h 2350086"/>
                <a:gd name="connsiteX34" fmla="*/ 2210711 w 2223885"/>
                <a:gd name="connsiteY34" fmla="*/ 1062894 h 2350086"/>
                <a:gd name="connsiteX35" fmla="*/ 2196010 w 2223885"/>
                <a:gd name="connsiteY35" fmla="*/ 1122910 h 2350086"/>
                <a:gd name="connsiteX36" fmla="*/ 2004089 w 2223885"/>
                <a:gd name="connsiteY36" fmla="*/ 1264571 h 2350086"/>
                <a:gd name="connsiteX37" fmla="*/ 1726025 w 2223885"/>
                <a:gd name="connsiteY37" fmla="*/ 1269919 h 2350086"/>
                <a:gd name="connsiteX38" fmla="*/ 1651162 w 2223885"/>
                <a:gd name="connsiteY38" fmla="*/ 975813 h 2350086"/>
                <a:gd name="connsiteX39" fmla="*/ 1790194 w 2223885"/>
                <a:gd name="connsiteY39" fmla="*/ 981161 h 2350086"/>
                <a:gd name="connsiteX40" fmla="*/ 1884468 w 2223885"/>
                <a:gd name="connsiteY40" fmla="*/ 921385 h 2350086"/>
                <a:gd name="connsiteX41" fmla="*/ 1893389 w 2223885"/>
                <a:gd name="connsiteY41" fmla="*/ 884415 h 2350086"/>
                <a:gd name="connsiteX42" fmla="*/ 1893389 w 2223885"/>
                <a:gd name="connsiteY42" fmla="*/ 377699 h 2350086"/>
                <a:gd name="connsiteX43" fmla="*/ 1644615 w 2223885"/>
                <a:gd name="connsiteY43" fmla="*/ 377699 h 2350086"/>
                <a:gd name="connsiteX44" fmla="*/ 1644615 w 2223885"/>
                <a:gd name="connsiteY44" fmla="*/ 1331726 h 2350086"/>
                <a:gd name="connsiteX45" fmla="*/ 1336951 w 2223885"/>
                <a:gd name="connsiteY45" fmla="*/ 1331726 h 2350086"/>
                <a:gd name="connsiteX46" fmla="*/ 1336951 w 2223885"/>
                <a:gd name="connsiteY46" fmla="*/ 1421653 h 2350086"/>
                <a:gd name="connsiteX47" fmla="*/ 2111035 w 2223885"/>
                <a:gd name="connsiteY47" fmla="*/ 1421653 h 2350086"/>
                <a:gd name="connsiteX48" fmla="*/ 2111035 w 2223885"/>
                <a:gd name="connsiteY48" fmla="*/ 1438558 h 2350086"/>
                <a:gd name="connsiteX49" fmla="*/ 2111035 w 2223885"/>
                <a:gd name="connsiteY49" fmla="*/ 1742713 h 2350086"/>
                <a:gd name="connsiteX50" fmla="*/ 2111035 w 2223885"/>
                <a:gd name="connsiteY50" fmla="*/ 1949034 h 2350086"/>
                <a:gd name="connsiteX51" fmla="*/ 2111036 w 2223885"/>
                <a:gd name="connsiteY51" fmla="*/ 1949034 h 2350086"/>
                <a:gd name="connsiteX52" fmla="*/ 2111035 w 2223885"/>
                <a:gd name="connsiteY52" fmla="*/ 1949043 h 2350086"/>
                <a:gd name="connsiteX53" fmla="*/ 2111035 w 2223885"/>
                <a:gd name="connsiteY53" fmla="*/ 1961679 h 2350086"/>
                <a:gd name="connsiteX54" fmla="*/ 2109667 w 2223885"/>
                <a:gd name="connsiteY54" fmla="*/ 1961679 h 2350086"/>
                <a:gd name="connsiteX55" fmla="*/ 2102460 w 2223885"/>
                <a:gd name="connsiteY55" fmla="*/ 2028258 h 2350086"/>
                <a:gd name="connsiteX56" fmla="*/ 1843668 w 2223885"/>
                <a:gd name="connsiteY56" fmla="*/ 2232445 h 2350086"/>
                <a:gd name="connsiteX57" fmla="*/ 1464004 w 2223885"/>
                <a:gd name="connsiteY57" fmla="*/ 2227098 h 2350086"/>
                <a:gd name="connsiteX58" fmla="*/ 1373099 w 2223885"/>
                <a:gd name="connsiteY58" fmla="*/ 1927645 h 2350086"/>
                <a:gd name="connsiteX59" fmla="*/ 1608383 w 2223885"/>
                <a:gd name="connsiteY59" fmla="*/ 1943687 h 2350086"/>
                <a:gd name="connsiteX60" fmla="*/ 1713693 w 2223885"/>
                <a:gd name="connsiteY60" fmla="*/ 1903956 h 2350086"/>
                <a:gd name="connsiteX61" fmla="*/ 1721895 w 2223885"/>
                <a:gd name="connsiteY61" fmla="*/ 1877033 h 2350086"/>
                <a:gd name="connsiteX62" fmla="*/ 1721895 w 2223885"/>
                <a:gd name="connsiteY62" fmla="*/ 1742713 h 2350086"/>
                <a:gd name="connsiteX63" fmla="*/ 1336951 w 2223885"/>
                <a:gd name="connsiteY63" fmla="*/ 1742713 h 2350086"/>
                <a:gd name="connsiteX64" fmla="*/ 1336951 w 2223885"/>
                <a:gd name="connsiteY64" fmla="*/ 2350086 h 2350086"/>
                <a:gd name="connsiteX65" fmla="*/ 935896 w 2223885"/>
                <a:gd name="connsiteY65" fmla="*/ 2350086 h 2350086"/>
                <a:gd name="connsiteX66" fmla="*/ 935896 w 2223885"/>
                <a:gd name="connsiteY66" fmla="*/ 1742713 h 2350086"/>
                <a:gd name="connsiteX67" fmla="*/ 587614 w 2223885"/>
                <a:gd name="connsiteY67" fmla="*/ 1742713 h 2350086"/>
                <a:gd name="connsiteX68" fmla="*/ 587614 w 2223885"/>
                <a:gd name="connsiteY68" fmla="*/ 2216538 h 2350086"/>
                <a:gd name="connsiteX69" fmla="*/ 186559 w 2223885"/>
                <a:gd name="connsiteY69" fmla="*/ 2216538 h 2350086"/>
                <a:gd name="connsiteX70" fmla="*/ 186559 w 2223885"/>
                <a:gd name="connsiteY70" fmla="*/ 1521822 h 2350086"/>
                <a:gd name="connsiteX71" fmla="*/ 41603 w 2223885"/>
                <a:gd name="connsiteY71" fmla="*/ 1376866 h 2350086"/>
                <a:gd name="connsiteX72" fmla="*/ 313556 w 2223885"/>
                <a:gd name="connsiteY72" fmla="*/ 1161269 h 2350086"/>
                <a:gd name="connsiteX73" fmla="*/ 314825 w 2223885"/>
                <a:gd name="connsiteY73" fmla="*/ 1159397 h 2350086"/>
                <a:gd name="connsiteX74" fmla="*/ 0 w 2223885"/>
                <a:gd name="connsiteY74" fmla="*/ 1159397 h 2350086"/>
                <a:gd name="connsiteX75" fmla="*/ 0 w 2223885"/>
                <a:gd name="connsiteY75" fmla="*/ 889397 h 2350086"/>
                <a:gd name="connsiteX76" fmla="*/ 437594 w 2223885"/>
                <a:gd name="connsiteY76" fmla="*/ 889397 h 2350086"/>
                <a:gd name="connsiteX77" fmla="*/ 446207 w 2223885"/>
                <a:gd name="connsiteY77" fmla="*/ 863519 h 2350086"/>
                <a:gd name="connsiteX78" fmla="*/ 447384 w 2223885"/>
                <a:gd name="connsiteY78" fmla="*/ 793437 h 2350086"/>
                <a:gd name="connsiteX79" fmla="*/ 100288 w 2223885"/>
                <a:gd name="connsiteY79" fmla="*/ 793437 h 2350086"/>
                <a:gd name="connsiteX80" fmla="*/ 100288 w 2223885"/>
                <a:gd name="connsiteY80" fmla="*/ 530637 h 2350086"/>
                <a:gd name="connsiteX81" fmla="*/ 458468 w 2223885"/>
                <a:gd name="connsiteY81" fmla="*/ 530637 h 2350086"/>
                <a:gd name="connsiteX82" fmla="*/ 458468 w 2223885"/>
                <a:gd name="connsiteY82" fmla="*/ 440221 h 2350086"/>
                <a:gd name="connsiteX83" fmla="*/ 53495 w 2223885"/>
                <a:gd name="connsiteY83" fmla="*/ 440221 h 2350086"/>
                <a:gd name="connsiteX84" fmla="*/ 53495 w 2223885"/>
                <a:gd name="connsiteY84" fmla="*/ 170221 h 2350086"/>
                <a:gd name="connsiteX85" fmla="*/ 458468 w 2223885"/>
                <a:gd name="connsiteY85" fmla="*/ 170221 h 235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2223885" h="2350086">
                  <a:moveTo>
                    <a:pt x="458468" y="0"/>
                  </a:moveTo>
                  <a:lnTo>
                    <a:pt x="816972" y="0"/>
                  </a:lnTo>
                  <a:lnTo>
                    <a:pt x="816972" y="170221"/>
                  </a:lnTo>
                  <a:lnTo>
                    <a:pt x="1207330" y="170221"/>
                  </a:lnTo>
                  <a:lnTo>
                    <a:pt x="1207330" y="440221"/>
                  </a:lnTo>
                  <a:lnTo>
                    <a:pt x="816972" y="440221"/>
                  </a:lnTo>
                  <a:lnTo>
                    <a:pt x="816972" y="530637"/>
                  </a:lnTo>
                  <a:lnTo>
                    <a:pt x="1159204" y="530637"/>
                  </a:lnTo>
                  <a:lnTo>
                    <a:pt x="1159204" y="793437"/>
                  </a:lnTo>
                  <a:lnTo>
                    <a:pt x="816972" y="793437"/>
                  </a:lnTo>
                  <a:lnTo>
                    <a:pt x="816972" y="799364"/>
                  </a:lnTo>
                  <a:lnTo>
                    <a:pt x="815019" y="799364"/>
                  </a:lnTo>
                  <a:lnTo>
                    <a:pt x="808447" y="889397"/>
                  </a:lnTo>
                  <a:lnTo>
                    <a:pt x="1213200" y="889397"/>
                  </a:lnTo>
                  <a:lnTo>
                    <a:pt x="1213200" y="1159397"/>
                  </a:lnTo>
                  <a:lnTo>
                    <a:pt x="737905" y="1159397"/>
                  </a:lnTo>
                  <a:lnTo>
                    <a:pt x="688922" y="1257579"/>
                  </a:lnTo>
                  <a:cubicBezTo>
                    <a:pt x="667238" y="1293677"/>
                    <a:pt x="642485" y="1328305"/>
                    <a:pt x="614424" y="1361170"/>
                  </a:cubicBezTo>
                  <a:lnTo>
                    <a:pt x="557624" y="1417174"/>
                  </a:lnTo>
                  <a:lnTo>
                    <a:pt x="587614" y="1417174"/>
                  </a:lnTo>
                  <a:lnTo>
                    <a:pt x="587614" y="1421653"/>
                  </a:lnTo>
                  <a:lnTo>
                    <a:pt x="935896" y="1421653"/>
                  </a:lnTo>
                  <a:lnTo>
                    <a:pt x="935896" y="1282165"/>
                  </a:lnTo>
                  <a:lnTo>
                    <a:pt x="1286198" y="1282165"/>
                  </a:lnTo>
                  <a:lnTo>
                    <a:pt x="1286198" y="86126"/>
                  </a:lnTo>
                  <a:lnTo>
                    <a:pt x="1644615" y="86126"/>
                  </a:lnTo>
                  <a:lnTo>
                    <a:pt x="1644615" y="89699"/>
                  </a:lnTo>
                  <a:lnTo>
                    <a:pt x="2223885" y="89699"/>
                  </a:lnTo>
                  <a:lnTo>
                    <a:pt x="2223885" y="377699"/>
                  </a:lnTo>
                  <a:lnTo>
                    <a:pt x="2217389" y="377699"/>
                  </a:lnTo>
                  <a:lnTo>
                    <a:pt x="2217389" y="564511"/>
                  </a:lnTo>
                  <a:lnTo>
                    <a:pt x="2111035" y="644276"/>
                  </a:lnTo>
                  <a:lnTo>
                    <a:pt x="2217389" y="740961"/>
                  </a:lnTo>
                  <a:lnTo>
                    <a:pt x="2217389" y="1062894"/>
                  </a:lnTo>
                  <a:lnTo>
                    <a:pt x="2210711" y="1062894"/>
                  </a:lnTo>
                  <a:lnTo>
                    <a:pt x="2196010" y="1122910"/>
                  </a:lnTo>
                  <a:cubicBezTo>
                    <a:pt x="2170881" y="1186204"/>
                    <a:pt x="2119632" y="1224048"/>
                    <a:pt x="2004089" y="1264571"/>
                  </a:cubicBezTo>
                  <a:lnTo>
                    <a:pt x="1726025" y="1269919"/>
                  </a:lnTo>
                  <a:lnTo>
                    <a:pt x="1651162" y="975813"/>
                  </a:lnTo>
                  <a:lnTo>
                    <a:pt x="1790194" y="981161"/>
                  </a:lnTo>
                  <a:cubicBezTo>
                    <a:pt x="1822288" y="976304"/>
                    <a:pt x="1863759" y="963411"/>
                    <a:pt x="1884468" y="921385"/>
                  </a:cubicBezTo>
                  <a:lnTo>
                    <a:pt x="1893389" y="884415"/>
                  </a:lnTo>
                  <a:lnTo>
                    <a:pt x="1893389" y="377699"/>
                  </a:lnTo>
                  <a:lnTo>
                    <a:pt x="1644615" y="377699"/>
                  </a:lnTo>
                  <a:lnTo>
                    <a:pt x="1644615" y="1331726"/>
                  </a:lnTo>
                  <a:lnTo>
                    <a:pt x="1336951" y="1331726"/>
                  </a:lnTo>
                  <a:lnTo>
                    <a:pt x="1336951" y="1421653"/>
                  </a:lnTo>
                  <a:lnTo>
                    <a:pt x="2111035" y="1421653"/>
                  </a:lnTo>
                  <a:lnTo>
                    <a:pt x="2111035" y="1438558"/>
                  </a:lnTo>
                  <a:lnTo>
                    <a:pt x="2111035" y="1742713"/>
                  </a:lnTo>
                  <a:lnTo>
                    <a:pt x="2111035" y="1949034"/>
                  </a:lnTo>
                  <a:lnTo>
                    <a:pt x="2111036" y="1949034"/>
                  </a:lnTo>
                  <a:lnTo>
                    <a:pt x="2111035" y="1949043"/>
                  </a:lnTo>
                  <a:lnTo>
                    <a:pt x="2111035" y="1961679"/>
                  </a:lnTo>
                  <a:lnTo>
                    <a:pt x="2109667" y="1961679"/>
                  </a:lnTo>
                  <a:lnTo>
                    <a:pt x="2102460" y="2028258"/>
                  </a:lnTo>
                  <a:cubicBezTo>
                    <a:pt x="2081829" y="2106367"/>
                    <a:pt x="2017667" y="2179453"/>
                    <a:pt x="1843668" y="2232445"/>
                  </a:cubicBezTo>
                  <a:lnTo>
                    <a:pt x="1464004" y="2227098"/>
                  </a:lnTo>
                  <a:lnTo>
                    <a:pt x="1373099" y="1927645"/>
                  </a:lnTo>
                  <a:lnTo>
                    <a:pt x="1608383" y="1943687"/>
                  </a:lnTo>
                  <a:cubicBezTo>
                    <a:pt x="1664583" y="1941494"/>
                    <a:pt x="1696672" y="1935283"/>
                    <a:pt x="1713693" y="1903956"/>
                  </a:cubicBezTo>
                  <a:lnTo>
                    <a:pt x="1721895" y="1877033"/>
                  </a:lnTo>
                  <a:lnTo>
                    <a:pt x="1721895" y="1742713"/>
                  </a:lnTo>
                  <a:lnTo>
                    <a:pt x="1336951" y="1742713"/>
                  </a:lnTo>
                  <a:lnTo>
                    <a:pt x="1336951" y="2350086"/>
                  </a:lnTo>
                  <a:lnTo>
                    <a:pt x="935896" y="2350086"/>
                  </a:lnTo>
                  <a:lnTo>
                    <a:pt x="935896" y="1742713"/>
                  </a:lnTo>
                  <a:lnTo>
                    <a:pt x="587614" y="1742713"/>
                  </a:lnTo>
                  <a:lnTo>
                    <a:pt x="587614" y="2216538"/>
                  </a:lnTo>
                  <a:lnTo>
                    <a:pt x="186559" y="2216538"/>
                  </a:lnTo>
                  <a:lnTo>
                    <a:pt x="186559" y="1521822"/>
                  </a:lnTo>
                  <a:lnTo>
                    <a:pt x="41603" y="1376866"/>
                  </a:lnTo>
                  <a:cubicBezTo>
                    <a:pt x="181665" y="1284165"/>
                    <a:pt x="259219" y="1229563"/>
                    <a:pt x="313556" y="1161269"/>
                  </a:cubicBezTo>
                  <a:lnTo>
                    <a:pt x="314825" y="1159397"/>
                  </a:lnTo>
                  <a:lnTo>
                    <a:pt x="0" y="1159397"/>
                  </a:lnTo>
                  <a:lnTo>
                    <a:pt x="0" y="889397"/>
                  </a:lnTo>
                  <a:lnTo>
                    <a:pt x="437594" y="889397"/>
                  </a:lnTo>
                  <a:lnTo>
                    <a:pt x="446207" y="863519"/>
                  </a:lnTo>
                  <a:lnTo>
                    <a:pt x="447384" y="793437"/>
                  </a:lnTo>
                  <a:lnTo>
                    <a:pt x="100288" y="793437"/>
                  </a:lnTo>
                  <a:lnTo>
                    <a:pt x="100288" y="530637"/>
                  </a:lnTo>
                  <a:lnTo>
                    <a:pt x="458468" y="530637"/>
                  </a:lnTo>
                  <a:lnTo>
                    <a:pt x="458468" y="440221"/>
                  </a:lnTo>
                  <a:lnTo>
                    <a:pt x="53495" y="440221"/>
                  </a:lnTo>
                  <a:lnTo>
                    <a:pt x="53495" y="170221"/>
                  </a:lnTo>
                  <a:lnTo>
                    <a:pt x="458468" y="17022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A251C"/>
                </a:solidFill>
              </a:endParaRPr>
            </a:p>
          </p:txBody>
        </p:sp>
      </p:gr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hf sldNum="0" hdr="0" ftr="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9.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tags" Target="../tags/tag3.xml"/></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4.xml"/></Relationships>
</file>

<file path=ppt/slides/_rels/slide1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9.xml"/></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tags" Target="../tags/tag5.xml"/></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6.xml"/></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tags" Target="../tags/tag7.xml"/></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tags" Target="../tags/tag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9.xml"/></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tags" Target="../tags/tag10.xml"/></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1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12.xml"/></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13.xml"/></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14.xml"/></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15.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xml.rels><?xml version="1.0" encoding="UTF-8" standalone="yes"?>
<Relationships xmlns="http://schemas.openxmlformats.org/package/2006/relationships"><Relationship Id="rId2" Type="http://schemas.openxmlformats.org/officeDocument/2006/relationships/slide" Target="slide1.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tags" Target="../tags/tag16.xml"/></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1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3.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18.xml"/></Relationships>
</file>

<file path=ppt/slides/_rels/slide34.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19.xml"/></Relationships>
</file>

<file path=ppt/slides/_rels/slide35.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20.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7.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21.xml"/></Relationships>
</file>

<file path=ppt/slides/_rels/slide38.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22.xml"/></Relationships>
</file>

<file path=ppt/slides/_rels/slide39.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23.xml"/></Relationships>
</file>

<file path=ppt/slides/_rels/slide4.xml.rels><?xml version="1.0" encoding="UTF-8" standalone="yes"?>
<Relationships xmlns="http://schemas.openxmlformats.org/package/2006/relationships"><Relationship Id="rId2" Type="http://schemas.openxmlformats.org/officeDocument/2006/relationships/slide" Target="slide1.xml"/><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24.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2.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0.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4.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25.xml"/></Relationships>
</file>

<file path=ppt/slides/_rels/slide45.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26.xml"/></Relationships>
</file>

<file path=ppt/slides/_rels/slide46.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27.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9.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28.xml"/></Relationships>
</file>

<file path=ppt/slides/_rels/slide5.xml.rels><?xml version="1.0" encoding="UTF-8" standalone="yes"?>
<Relationships xmlns="http://schemas.openxmlformats.org/package/2006/relationships"><Relationship Id="rId2" Type="http://schemas.openxmlformats.org/officeDocument/2006/relationships/slide" Target="slide1.xml"/><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2" Type="http://schemas.openxmlformats.org/officeDocument/2006/relationships/slide" Target="slide1.xml"/><Relationship Id="rId1" Type="http://schemas.openxmlformats.org/officeDocument/2006/relationships/slideLayout" Target="../slideLayouts/slideLayout8.xml"/></Relationships>
</file>

<file path=ppt/slides/_rels/slide51.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tags" Target="../tags/tag29.xml"/></Relationships>
</file>

<file path=ppt/slides/_rels/slide52.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10.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5.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tags" Target="../tags/tag30.xml"/></Relationships>
</file>

<file path=ppt/slides/_rels/slide56.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10.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8.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31.xml"/></Relationships>
</file>

<file path=ppt/slides/_rels/slide59.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32.xml"/></Relationships>
</file>

<file path=ppt/slides/_rels/slide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Layout" Target="../slideLayouts/slideLayout9.xml"/><Relationship Id="rId1" Type="http://schemas.openxmlformats.org/officeDocument/2006/relationships/tags" Target="../tags/tag1.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61.xml.rels><?xml version="1.0" encoding="UTF-8" standalone="yes"?>
<Relationships xmlns="http://schemas.openxmlformats.org/package/2006/relationships"><Relationship Id="rId2" Type="http://schemas.openxmlformats.org/officeDocument/2006/relationships/slide" Target="slide1.xml"/><Relationship Id="rId1" Type="http://schemas.openxmlformats.org/officeDocument/2006/relationships/slideLayout" Target="../slideLayouts/slideLayout8.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64.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10.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68.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10.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tags" Target="../tags/tag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9.xml"/></Relationships>
</file>

<file path=ppt/slides/_rels/slide9.xml.rels><?xml version="1.0" encoding="UTF-8" standalone="yes"?>
<Relationships xmlns="http://schemas.openxmlformats.org/package/2006/relationships"><Relationship Id="rId2" Type="http://schemas.openxmlformats.org/officeDocument/2006/relationships/slide" Target="slide1.xml"/><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4918075" cy="676952"/>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lang="zh-CN" altLang="en-US" sz="3200" dirty="0">
                <a:solidFill>
                  <a:schemeClr val="bg1"/>
                </a:solidFill>
                <a:latin typeface="微软雅黑" panose="020B0503020204020204" charset="-122"/>
                <a:ea typeface="微软雅黑" panose="020B0503020204020204" charset="-122"/>
                <a:sym typeface="+mn-ea"/>
              </a:rPr>
              <a:t>考点</a:t>
            </a:r>
            <a:r>
              <a:rPr lang="en-US" altLang="zh-CN" sz="3200" dirty="0">
                <a:solidFill>
                  <a:schemeClr val="bg1"/>
                </a:solidFill>
                <a:latin typeface="微软雅黑" panose="020B0503020204020204" charset="-122"/>
                <a:ea typeface="微软雅黑" panose="020B0503020204020204" charset="-122"/>
                <a:sym typeface="+mn-ea"/>
              </a:rPr>
              <a:t>1  </a:t>
            </a:r>
            <a:r>
              <a:rPr lang="zh-CN" altLang="en-US" sz="3200" dirty="0">
                <a:solidFill>
                  <a:schemeClr val="bg1"/>
                </a:solidFill>
                <a:latin typeface="微软雅黑" panose="020B0503020204020204" charset="-122"/>
                <a:ea typeface="微软雅黑" panose="020B0503020204020204" charset="-122"/>
                <a:sym typeface="+mn-ea"/>
              </a:rPr>
              <a:t> 我国的国家性质</a:t>
            </a:r>
          </a:p>
        </p:txBody>
      </p:sp>
      <p:sp>
        <p:nvSpPr>
          <p:cNvPr id="3" name="文本框 2"/>
          <p:cNvSpPr txBox="1"/>
          <p:nvPr/>
        </p:nvSpPr>
        <p:spPr>
          <a:xfrm>
            <a:off x="678815" y="808990"/>
            <a:ext cx="10835640" cy="5477510"/>
          </a:xfrm>
          <a:prstGeom prst="rect">
            <a:avLst/>
          </a:prstGeom>
          <a:noFill/>
        </p:spPr>
        <p:txBody>
          <a:bodyPr wrap="square" rtlCol="0">
            <a:spAutoFit/>
          </a:bodyPr>
          <a:lstStyle/>
          <a:p>
            <a:r>
              <a:rPr lang="zh-CN" altLang="en-US" sz="2800" b="1">
                <a:latin typeface="微软雅黑" panose="020B0503020204020204" charset="-122"/>
                <a:ea typeface="微软雅黑" panose="020B0503020204020204" charset="-122"/>
                <a:cs typeface="微软雅黑" panose="020B0503020204020204" charset="-122"/>
              </a:rPr>
              <a:t>1.我国的国家性质</a:t>
            </a:r>
          </a:p>
          <a:p>
            <a:endParaRPr lang="zh-CN" altLang="en-US" sz="2800">
              <a:latin typeface="微软雅黑" panose="020B0503020204020204" charset="-122"/>
              <a:ea typeface="微软雅黑" panose="020B0503020204020204" charset="-122"/>
              <a:cs typeface="微软雅黑" panose="020B0503020204020204" charset="-122"/>
            </a:endParaRPr>
          </a:p>
          <a:p>
            <a:endParaRPr lang="zh-CN" altLang="en-US" sz="2800">
              <a:latin typeface="微软雅黑" panose="020B0503020204020204" charset="-122"/>
              <a:ea typeface="微软雅黑" panose="020B0503020204020204" charset="-122"/>
              <a:cs typeface="微软雅黑" panose="020B0503020204020204" charset="-122"/>
            </a:endParaRPr>
          </a:p>
          <a:p>
            <a:endParaRPr lang="zh-CN" altLang="en-US" sz="2800">
              <a:latin typeface="微软雅黑" panose="020B0503020204020204" charset="-122"/>
              <a:ea typeface="微软雅黑" panose="020B0503020204020204" charset="-122"/>
              <a:cs typeface="微软雅黑" panose="020B0503020204020204" charset="-122"/>
            </a:endParaRPr>
          </a:p>
          <a:p>
            <a:endParaRPr lang="zh-CN" altLang="en-US" sz="2800">
              <a:latin typeface="微软雅黑" panose="020B0503020204020204" charset="-122"/>
              <a:ea typeface="微软雅黑" panose="020B0503020204020204" charset="-122"/>
              <a:cs typeface="微软雅黑" panose="020B0503020204020204" charset="-122"/>
            </a:endParaRPr>
          </a:p>
          <a:p>
            <a:pPr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rPr>
              <a:t>2.人民民主专政的本质和特点</a:t>
            </a:r>
          </a:p>
          <a:p>
            <a:pPr algn="just"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rPr>
              <a:t>   (1)本质:人民当家作主。 </a:t>
            </a:r>
            <a:r>
              <a:rPr lang="zh-CN" altLang="en-US" sz="2800">
                <a:solidFill>
                  <a:srgbClr val="FF0000"/>
                </a:solidFill>
                <a:latin typeface="微软雅黑" panose="020B0503020204020204" charset="-122"/>
                <a:ea typeface="微软雅黑" panose="020B0503020204020204" charset="-122"/>
                <a:cs typeface="微软雅黑" panose="020B0503020204020204" charset="-122"/>
              </a:rPr>
              <a:t>[2020江苏高考第14题]</a:t>
            </a:r>
          </a:p>
          <a:p>
            <a:pPr algn="just"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   (2)特点:我国的人民民主专政根本不同于剥削阶级掌握的国家政权。在我国,人民是国家的主人,拥有管理国家事务、管理经济和文化事业、管理社会事务的权利,对极少数敌对分子实行专政。</a:t>
            </a:r>
            <a:endParaRPr lang="zh-CN" altLang="en-US" sz="2800">
              <a:latin typeface="微软雅黑" panose="020B0503020204020204" charset="-122"/>
              <a:ea typeface="微软雅黑" panose="020B0503020204020204" charset="-122"/>
              <a:cs typeface="微软雅黑" panose="020B0503020204020204" charset="-122"/>
            </a:endParaRPr>
          </a:p>
        </p:txBody>
      </p:sp>
      <p:pic>
        <p:nvPicPr>
          <p:cNvPr id="1169" name="15GFZZ5-001.jpg" descr="id:2147511655;FounderCES"/>
          <p:cNvPicPr>
            <a:picLocks noChangeAspect="1"/>
          </p:cNvPicPr>
          <p:nvPr/>
        </p:nvPicPr>
        <p:blipFill>
          <a:blip r:embed="rId2"/>
          <a:stretch>
            <a:fillRect/>
          </a:stretch>
        </p:blipFill>
        <p:spPr>
          <a:xfrm>
            <a:off x="769620" y="1396365"/>
            <a:ext cx="5076825" cy="1515110"/>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520700" y="474980"/>
            <a:ext cx="11151235" cy="5908040"/>
          </a:xfrm>
          <a:prstGeom prst="rect">
            <a:avLst/>
          </a:prstGeom>
          <a:noFill/>
        </p:spPr>
        <p:txBody>
          <a:bodyPr wrap="square" rtlCol="0">
            <a:spAutoFit/>
          </a:bodyPr>
          <a:lstStyle/>
          <a:p>
            <a:pPr algn="just" fontAlgn="auto">
              <a:lnSpc>
                <a:spcPct val="150000"/>
              </a:lnSpc>
            </a:pPr>
            <a:r>
              <a:rPr lang="zh-CN" altLang="en-US" sz="2800" b="1">
                <a:solidFill>
                  <a:srgbClr val="FF0000"/>
                </a:solidFill>
                <a:latin typeface="微软雅黑" panose="020B0503020204020204" charset="-122"/>
                <a:ea typeface="微软雅黑" panose="020B0503020204020204" charset="-122"/>
                <a:cs typeface="微软雅黑" panose="020B0503020204020204" charset="-122"/>
                <a:sym typeface="+mn-ea"/>
              </a:rPr>
              <a:t>名师点拨</a:t>
            </a:r>
            <a:r>
              <a:rPr lang="zh-CN" altLang="en-US" sz="2800">
                <a:latin typeface="微软雅黑" panose="020B0503020204020204" charset="-122"/>
                <a:ea typeface="微软雅黑" panose="020B0503020204020204" charset="-122"/>
                <a:cs typeface="微软雅黑" panose="020B0503020204020204" charset="-122"/>
                <a:sym typeface="+mn-ea"/>
              </a:rPr>
              <a:t>　　　　           </a:t>
            </a:r>
            <a:r>
              <a:rPr lang="zh-CN" altLang="en-US" sz="2800" b="1">
                <a:latin typeface="微软雅黑" panose="020B0503020204020204" charset="-122"/>
                <a:ea typeface="微软雅黑" panose="020B0503020204020204" charset="-122"/>
                <a:cs typeface="微软雅黑" panose="020B0503020204020204" charset="-122"/>
                <a:sym typeface="+mn-ea"/>
              </a:rPr>
              <a:t>区分公民与人民</a:t>
            </a:r>
            <a:endParaRPr lang="zh-CN" altLang="en-US" sz="2800" b="1">
              <a:latin typeface="微软雅黑" panose="020B0503020204020204" charset="-122"/>
              <a:ea typeface="微软雅黑" panose="020B0503020204020204" charset="-122"/>
              <a:cs typeface="微软雅黑" panose="020B0503020204020204" charset="-122"/>
            </a:endParaRPr>
          </a:p>
          <a:p>
            <a:pPr algn="just"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1.从概念上看,公民是一个法律概念,是指具有一国国籍的,按照该国宪法和法律的规定,享有权利和承担义务的自然人。通常是指个人,一般对应外国人。人民是一个政治概念,通常是指整体,它是以阶级内容划分的。人民与敌对分子相对应。</a:t>
            </a:r>
          </a:p>
          <a:p>
            <a:pPr algn="just"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2.从范围上看,人民属于公民,但公民不一定是人民。在我国现阶段,人民包括工人、农民、知识分子、干部、解放军指战员和其他社会主义劳动者、社会主义事业建设者、拥护社会主义的爱国者、拥护祖国统一和致力于中华民族伟大复兴的爱国者。</a:t>
            </a:r>
            <a:endParaRPr lang="zh-CN" altLang="en-US" sz="28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 name="文本框 100"/>
          <p:cNvSpPr txBox="1"/>
          <p:nvPr/>
        </p:nvSpPr>
        <p:spPr>
          <a:xfrm>
            <a:off x="434340" y="453390"/>
            <a:ext cx="10567035" cy="5692775"/>
          </a:xfrm>
          <a:prstGeom prst="rect">
            <a:avLst/>
          </a:prstGeom>
          <a:noFill/>
          <a:ln w="9525">
            <a:noFill/>
          </a:ln>
        </p:spPr>
        <p:txBody>
          <a:bodyPr wrap="square">
            <a:spAutoFit/>
          </a:bodyPr>
          <a:lstStyle/>
          <a:p>
            <a:pPr indent="0" fontAlgn="auto">
              <a:lnSpc>
                <a:spcPct val="150000"/>
              </a:lnSpc>
            </a:pPr>
            <a:r>
              <a:rPr lang="zh-CN" sz="2800" b="1">
                <a:solidFill>
                  <a:srgbClr val="FF0000"/>
                </a:solidFill>
                <a:latin typeface="微软雅黑" panose="020B0503020204020204" charset="-122"/>
                <a:ea typeface="微软雅黑" panose="020B0503020204020204" charset="-122"/>
                <a:cs typeface="微软雅黑" panose="020B0503020204020204" charset="-122"/>
              </a:rPr>
              <a:t>教材纵横</a:t>
            </a:r>
            <a:r>
              <a:rPr lang="en-US" sz="2800" b="1">
                <a:solidFill>
                  <a:schemeClr val="tx1"/>
                </a:solidFill>
                <a:latin typeface="微软雅黑" panose="020B0503020204020204" charset="-122"/>
                <a:ea typeface="微软雅黑" panose="020B0503020204020204" charset="-122"/>
                <a:cs typeface="微软雅黑" panose="020B0503020204020204" charset="-122"/>
              </a:rPr>
              <a:t> </a:t>
            </a:r>
            <a:endParaRPr lang="en-US" sz="2800" b="0">
              <a:solidFill>
                <a:srgbClr val="000000"/>
              </a:solidFill>
              <a:latin typeface="微软雅黑" panose="020B0503020204020204" charset="-122"/>
              <a:ea typeface="微软雅黑" panose="020B0503020204020204" charset="-122"/>
              <a:cs typeface="微软雅黑" panose="020B0503020204020204" charset="-122"/>
            </a:endParaRPr>
          </a:p>
          <a:p>
            <a:pPr indent="0" fontAlgn="auto">
              <a:lnSpc>
                <a:spcPct val="150000"/>
              </a:lnSpc>
            </a:pPr>
            <a:r>
              <a:rPr lang="en-US" sz="2800" b="1">
                <a:solidFill>
                  <a:srgbClr val="000000"/>
                </a:solidFill>
                <a:latin typeface="微软雅黑" panose="020B0503020204020204" charset="-122"/>
                <a:ea typeface="微软雅黑" panose="020B0503020204020204" charset="-122"/>
                <a:cs typeface="微软雅黑" panose="020B0503020204020204" charset="-122"/>
              </a:rPr>
              <a:t>1.</a:t>
            </a:r>
            <a:r>
              <a:rPr lang="zh-CN" sz="2800" b="1">
                <a:solidFill>
                  <a:srgbClr val="000000"/>
                </a:solidFill>
                <a:latin typeface="微软雅黑" panose="020B0503020204020204" charset="-122"/>
                <a:ea typeface="微软雅黑" panose="020B0503020204020204" charset="-122"/>
                <a:cs typeface="微软雅黑" panose="020B0503020204020204" charset="-122"/>
              </a:rPr>
              <a:t>我国的国家性质在我国社会主义制度中具有根本性意义</a:t>
            </a:r>
            <a:endParaRPr lang="zh-CN" sz="2800" b="0">
              <a:solidFill>
                <a:srgbClr val="000000"/>
              </a:solidFill>
              <a:latin typeface="微软雅黑" panose="020B0503020204020204" charset="-122"/>
              <a:ea typeface="微软雅黑" panose="020B0503020204020204" charset="-122"/>
              <a:cs typeface="微软雅黑" panose="020B0503020204020204" charset="-122"/>
            </a:endParaRPr>
          </a:p>
          <a:p>
            <a:pPr indent="0"/>
            <a:endParaRPr lang="zh-CN" sz="2800" b="0">
              <a:solidFill>
                <a:srgbClr val="000000"/>
              </a:solidFill>
              <a:latin typeface="微软雅黑" panose="020B0503020204020204" charset="-122"/>
              <a:ea typeface="微软雅黑" panose="020B0503020204020204" charset="-122"/>
              <a:cs typeface="微软雅黑" panose="020B0503020204020204" charset="-122"/>
            </a:endParaRPr>
          </a:p>
          <a:p>
            <a:pPr indent="0"/>
            <a:endParaRPr lang="zh-CN" sz="2800" b="0">
              <a:solidFill>
                <a:srgbClr val="000000"/>
              </a:solidFill>
              <a:latin typeface="微软雅黑" panose="020B0503020204020204" charset="-122"/>
              <a:ea typeface="微软雅黑" panose="020B0503020204020204" charset="-122"/>
              <a:cs typeface="微软雅黑" panose="020B0503020204020204" charset="-122"/>
            </a:endParaRPr>
          </a:p>
          <a:p>
            <a:pPr indent="0"/>
            <a:endParaRPr lang="zh-CN" sz="2800" b="0">
              <a:solidFill>
                <a:srgbClr val="000000"/>
              </a:solidFill>
              <a:latin typeface="微软雅黑" panose="020B0503020204020204" charset="-122"/>
              <a:ea typeface="微软雅黑" panose="020B0503020204020204" charset="-122"/>
              <a:cs typeface="微软雅黑" panose="020B0503020204020204" charset="-122"/>
            </a:endParaRPr>
          </a:p>
          <a:p>
            <a:pPr indent="0"/>
            <a:endParaRPr lang="zh-CN" sz="2800" b="0">
              <a:solidFill>
                <a:srgbClr val="000000"/>
              </a:solidFill>
              <a:latin typeface="微软雅黑" panose="020B0503020204020204" charset="-122"/>
              <a:ea typeface="微软雅黑" panose="020B0503020204020204" charset="-122"/>
              <a:cs typeface="微软雅黑" panose="020B0503020204020204" charset="-122"/>
            </a:endParaRPr>
          </a:p>
          <a:p>
            <a:pPr indent="0"/>
            <a:endParaRPr lang="zh-CN" sz="2800" b="0">
              <a:solidFill>
                <a:srgbClr val="000000"/>
              </a:solidFill>
              <a:latin typeface="微软雅黑" panose="020B0503020204020204" charset="-122"/>
              <a:ea typeface="微软雅黑" panose="020B0503020204020204" charset="-122"/>
              <a:cs typeface="微软雅黑" panose="020B0503020204020204" charset="-122"/>
            </a:endParaRPr>
          </a:p>
          <a:p>
            <a:pPr indent="0"/>
            <a:endParaRPr lang="zh-CN" sz="2800" b="0">
              <a:solidFill>
                <a:srgbClr val="000000"/>
              </a:solidFill>
              <a:latin typeface="微软雅黑" panose="020B0503020204020204" charset="-122"/>
              <a:ea typeface="微软雅黑" panose="020B0503020204020204" charset="-122"/>
              <a:cs typeface="微软雅黑" panose="020B0503020204020204" charset="-122"/>
            </a:endParaRPr>
          </a:p>
          <a:p>
            <a:pPr indent="0"/>
            <a:endParaRPr lang="zh-CN" sz="2800" b="0">
              <a:solidFill>
                <a:srgbClr val="000000"/>
              </a:solidFill>
              <a:latin typeface="微软雅黑" panose="020B0503020204020204" charset="-122"/>
              <a:ea typeface="微软雅黑" panose="020B0503020204020204" charset="-122"/>
              <a:cs typeface="微软雅黑" panose="020B0503020204020204" charset="-122"/>
            </a:endParaRPr>
          </a:p>
          <a:p>
            <a:pPr indent="0"/>
            <a:endParaRPr lang="zh-CN" sz="2800" b="0">
              <a:solidFill>
                <a:srgbClr val="000000"/>
              </a:solidFill>
              <a:latin typeface="微软雅黑" panose="020B0503020204020204" charset="-122"/>
              <a:ea typeface="微软雅黑" panose="020B0503020204020204" charset="-122"/>
              <a:cs typeface="微软雅黑" panose="020B0503020204020204" charset="-122"/>
            </a:endParaRPr>
          </a:p>
          <a:p>
            <a:pPr indent="0"/>
            <a:endParaRPr lang="en-US" sz="2800" b="0">
              <a:solidFill>
                <a:srgbClr val="000000"/>
              </a:solidFill>
              <a:latin typeface="微软雅黑" panose="020B0503020204020204" charset="-122"/>
              <a:ea typeface="微软雅黑" panose="020B0503020204020204" charset="-122"/>
              <a:cs typeface="微软雅黑" panose="020B0503020204020204" charset="-122"/>
            </a:endParaRPr>
          </a:p>
          <a:p>
            <a:r>
              <a:rPr lang="en-US" sz="2800" b="0">
                <a:solidFill>
                  <a:srgbClr val="000000"/>
                </a:solidFill>
                <a:latin typeface="微软雅黑" panose="020B0503020204020204" charset="-122"/>
                <a:ea typeface="微软雅黑" panose="020B0503020204020204" charset="-122"/>
                <a:cs typeface="微软雅黑" panose="020B0503020204020204" charset="-122"/>
              </a:rPr>
              <a:t> </a:t>
            </a:r>
            <a:endParaRPr lang="zh-CN" altLang="en-US" sz="2800">
              <a:latin typeface="微软雅黑" panose="020B0503020204020204" charset="-122"/>
              <a:ea typeface="微软雅黑" panose="020B0503020204020204" charset="-122"/>
              <a:cs typeface="微软雅黑" panose="020B0503020204020204" charset="-122"/>
            </a:endParaRPr>
          </a:p>
        </p:txBody>
      </p:sp>
      <p:graphicFrame>
        <p:nvGraphicFramePr>
          <p:cNvPr id="7" name="表格 6"/>
          <p:cNvGraphicFramePr/>
          <p:nvPr>
            <p:custDataLst>
              <p:tags r:id="rId1"/>
            </p:custDataLst>
          </p:nvPr>
        </p:nvGraphicFramePr>
        <p:xfrm>
          <a:off x="434340" y="1899920"/>
          <a:ext cx="11175365" cy="4726940"/>
        </p:xfrm>
        <a:graphic>
          <a:graphicData uri="http://schemas.openxmlformats.org/drawingml/2006/table">
            <a:tbl>
              <a:tblPr firstRow="1" bandRow="1">
                <a:tableStyleId>{5940675A-B579-460E-94D1-54222C63F5DA}</a:tableStyleId>
              </a:tblPr>
              <a:tblGrid>
                <a:gridCol w="1062990"/>
                <a:gridCol w="10112375"/>
              </a:tblGrid>
              <a:tr h="1435100">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国体</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我国是工人阶级领导的、以工农联盟为基础的人民民主专政的社会主义国家。人民民主专政是我国的国体,在我国社会主义制度中具有根本性意义。</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645920">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国体与公民</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我国的国家性质决定了人民是国家和社会的主人,决定了我国公民享有广泛的政治权利和自由,决定了我国公民可以依法参与民主选举、民主协商、民主决策、民主管理和民主监督。</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645920">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国体与政府</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我国的国家性质决定了我国政府是为人民服务的政府,政府必须坚持对人民负责的原则,并自觉接受人民群众的监督;决定了政府必须切实履行管理和服务职能。</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表格 6"/>
          <p:cNvGraphicFramePr/>
          <p:nvPr>
            <p:custDataLst>
              <p:tags r:id="rId1"/>
            </p:custDataLst>
          </p:nvPr>
        </p:nvGraphicFramePr>
        <p:xfrm>
          <a:off x="471170" y="584835"/>
          <a:ext cx="11066145" cy="5673725"/>
        </p:xfrm>
        <a:graphic>
          <a:graphicData uri="http://schemas.openxmlformats.org/drawingml/2006/table">
            <a:tbl>
              <a:tblPr firstRow="1" bandRow="1">
                <a:tableStyleId>{5940675A-B579-460E-94D1-54222C63F5DA}</a:tableStyleId>
              </a:tblPr>
              <a:tblGrid>
                <a:gridCol w="1391920"/>
                <a:gridCol w="9674225"/>
              </a:tblGrid>
              <a:tr h="1247140">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国体与政体</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国体决定政体,我国的国家性质决定了我国实行人民代表大会制度这一根本政治制度。</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659890">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国体与政党</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中国共产党的领导和执政地位是由中国共产党的性质和我国的国家性质决定的。中国共产党的性质和我国的国家性质决定了中国共产党坚持立党为公、执政为民的执政理念。</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106805">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国体与外交</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我国的国家性质和国家利益决定了我国奉行独立自主的和平外交政策,决定了我国必然坚持和平发展道路。</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r>
              <a:tr h="1659890">
                <a:tc>
                  <a:txBody>
                    <a:bodyPr/>
                    <a:lstStyle/>
                    <a:p>
                      <a:pPr indent="0" algn="ctr" fontAlgn="auto">
                        <a:lnSpc>
                          <a:spcPct val="150000"/>
                        </a:lnSpc>
                        <a:buNone/>
                      </a:pPr>
                      <a:r>
                        <a:rPr lang="en-US" altLang="en-US" sz="2400" b="0">
                          <a:solidFill>
                            <a:srgbClr val="000000"/>
                          </a:solidFill>
                          <a:latin typeface="微软雅黑" panose="020B0503020204020204" charset="-122"/>
                          <a:ea typeface="微软雅黑" panose="020B0503020204020204" charset="-122"/>
                          <a:cs typeface="NEU-BZ-S92" charset="0"/>
                        </a:rPr>
                        <a:t>答题经验</a:t>
                      </a: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altLang="en-US" sz="2400" b="0">
                          <a:solidFill>
                            <a:srgbClr val="000000"/>
                          </a:solidFill>
                          <a:latin typeface="微软雅黑" panose="020B0503020204020204" charset="-122"/>
                          <a:ea typeface="微软雅黑" panose="020B0503020204020204" charset="-122"/>
                          <a:cs typeface="微软雅黑" panose="020B0503020204020204" charset="-122"/>
                        </a:rPr>
                        <a:t>凡是遇到公民为什么享有某种权利,党和政府为什么要做某件事情等问题时,选择题根本原因要考虑我国的国家性质,非选择题答案第一条要考虑这样做是由我国的国家性质决定的。</a:t>
                      </a: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533400" y="427990"/>
            <a:ext cx="10668000" cy="953135"/>
          </a:xfrm>
          <a:prstGeom prst="rect">
            <a:avLst/>
          </a:prstGeom>
          <a:noFill/>
        </p:spPr>
        <p:txBody>
          <a:bodyPr wrap="square" rtlCol="0">
            <a:spAutoFit/>
          </a:bodyPr>
          <a:lstStyle/>
          <a:p>
            <a:r>
              <a:rPr lang="zh-CN" altLang="en-US" sz="2800" b="1">
                <a:latin typeface="微软雅黑" panose="020B0503020204020204" charset="-122"/>
                <a:ea typeface="微软雅黑" panose="020B0503020204020204" charset="-122"/>
                <a:cs typeface="微软雅黑" panose="020B0503020204020204" charset="-122"/>
              </a:rPr>
              <a:t>2.国家性质与依法治国的结合 [2019全国卷Ⅲ第38题第(1)问 ]</a:t>
            </a:r>
          </a:p>
          <a:p>
            <a:endParaRPr lang="zh-CN" altLang="en-US" sz="2800" b="1">
              <a:latin typeface="微软雅黑" panose="020B0503020204020204" charset="-122"/>
              <a:ea typeface="微软雅黑" panose="020B0503020204020204" charset="-122"/>
              <a:cs typeface="微软雅黑" panose="020B0503020204020204" charset="-122"/>
            </a:endParaRPr>
          </a:p>
        </p:txBody>
      </p:sp>
      <p:pic>
        <p:nvPicPr>
          <p:cNvPr id="1206" name="2辑图-2.jpg" descr="id:2147511930;FounderCES"/>
          <p:cNvPicPr>
            <a:picLocks noChangeAspect="1"/>
          </p:cNvPicPr>
          <p:nvPr/>
        </p:nvPicPr>
        <p:blipFill>
          <a:blip r:embed="rId2"/>
          <a:stretch>
            <a:fillRect/>
          </a:stretch>
        </p:blipFill>
        <p:spPr>
          <a:xfrm>
            <a:off x="786765" y="1405890"/>
            <a:ext cx="9056370" cy="3491230"/>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51790" y="380365"/>
            <a:ext cx="10436225" cy="953135"/>
          </a:xfrm>
          <a:prstGeom prst="rect">
            <a:avLst/>
          </a:prstGeom>
          <a:noFill/>
        </p:spPr>
        <p:txBody>
          <a:bodyPr wrap="square" rtlCol="0">
            <a:spAutoFit/>
          </a:bodyPr>
          <a:lstStyle/>
          <a:p>
            <a:r>
              <a:rPr lang="zh-CN" altLang="en-US" sz="2800" b="1">
                <a:latin typeface="微软雅黑" panose="020B0503020204020204" charset="-122"/>
                <a:ea typeface="微软雅黑" panose="020B0503020204020204" charset="-122"/>
                <a:cs typeface="微软雅黑" panose="020B0503020204020204" charset="-122"/>
              </a:rPr>
              <a:t>3.人民民主的特点和要求</a:t>
            </a:r>
          </a:p>
          <a:p>
            <a:r>
              <a:rPr lang="zh-CN" altLang="en-US" sz="2800">
                <a:latin typeface="微软雅黑" panose="020B0503020204020204" charset="-122"/>
                <a:ea typeface="微软雅黑" panose="020B0503020204020204" charset="-122"/>
                <a:cs typeface="微软雅黑" panose="020B0503020204020204" charset="-122"/>
              </a:rPr>
              <a:t>(1)人民民主的特点。 </a:t>
            </a:r>
            <a:r>
              <a:rPr lang="zh-CN" altLang="en-US" sz="2800">
                <a:solidFill>
                  <a:srgbClr val="FF0000"/>
                </a:solidFill>
                <a:latin typeface="微软雅黑" panose="020B0503020204020204" charset="-122"/>
                <a:ea typeface="微软雅黑" panose="020B0503020204020204" charset="-122"/>
                <a:cs typeface="微软雅黑" panose="020B0503020204020204" charset="-122"/>
              </a:rPr>
              <a:t>[2016天津高考第2题]</a:t>
            </a:r>
          </a:p>
        </p:txBody>
      </p:sp>
      <p:graphicFrame>
        <p:nvGraphicFramePr>
          <p:cNvPr id="5" name="表格 4"/>
          <p:cNvGraphicFramePr/>
          <p:nvPr>
            <p:custDataLst>
              <p:tags r:id="rId1"/>
            </p:custDataLst>
          </p:nvPr>
        </p:nvGraphicFramePr>
        <p:xfrm>
          <a:off x="433070" y="1355725"/>
          <a:ext cx="11003915" cy="4937760"/>
        </p:xfrm>
        <a:graphic>
          <a:graphicData uri="http://schemas.openxmlformats.org/drawingml/2006/table">
            <a:tbl>
              <a:tblPr firstRow="1" bandRow="1">
                <a:tableStyleId>{5940675A-B579-460E-94D1-54222C63F5DA}</a:tableStyleId>
              </a:tblPr>
              <a:tblGrid>
                <a:gridCol w="911225"/>
                <a:gridCol w="644525"/>
                <a:gridCol w="1206500"/>
                <a:gridCol w="8241665"/>
              </a:tblGrid>
              <a:tr h="402590">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特点</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gridSpan="2">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表现</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hMerge="1">
                  <a:txBody>
                    <a:bodyPr/>
                    <a:lstStyle/>
                    <a:p>
                      <a:endParaRPr lang="zh-CN"/>
                    </a:p>
                  </a:txBody>
                  <a:tcPr>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表现</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304800">
                <a:tc rowSpan="2">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最广泛</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gridSpan="2">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民主权利</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hMerge="1">
                  <a:txBody>
                    <a:bodyPr/>
                    <a:lstStyle/>
                    <a:p>
                      <a:endParaRPr lang="zh-CN"/>
                    </a:p>
                  </a:txBody>
                  <a:tcPr>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人民享有政治、经济、文化等社会生活各方面的民主自由权利。</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202690">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B w="12700" cap="flat" cmpd="sng">
                      <a:solidFill>
                        <a:srgbClr val="333333"/>
                      </a:solidFill>
                      <a:prstDash val="solid"/>
                      <a:headEnd type="none" w="med" len="med"/>
                      <a:tailEnd type="none" w="med" len="med"/>
                    </a:lnB>
                  </a:tcPr>
                </a:tc>
                <a:tc gridSpan="2">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民主主体</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hMerge="1">
                  <a:txBody>
                    <a:bodyPr/>
                    <a:lstStyle/>
                    <a:p>
                      <a:endParaRPr lang="zh-CN"/>
                    </a:p>
                  </a:txBody>
                  <a:tcPr>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包括工人、农民、知识分子、干部、解放军指战员和其他社会主义劳动者、社会主义事业建设者、拥护社会主义的爱国者、拥护祖国统一和致力于中华民族伟大复兴的爱国者在内的全体人民,都是国家和社会的主人。</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609600">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最真实</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保障</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制度保障</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人民代表大会制度、中国共产党领导的多党合作和政治协商制度、民族区域自治制度以及基层群众自治制度。</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表格 4"/>
          <p:cNvGraphicFramePr/>
          <p:nvPr>
            <p:custDataLst>
              <p:tags r:id="rId1"/>
            </p:custDataLst>
          </p:nvPr>
        </p:nvGraphicFramePr>
        <p:xfrm>
          <a:off x="457200" y="447040"/>
          <a:ext cx="10893425" cy="6068695"/>
        </p:xfrm>
        <a:graphic>
          <a:graphicData uri="http://schemas.openxmlformats.org/drawingml/2006/table">
            <a:tbl>
              <a:tblPr firstRow="1" bandRow="1">
                <a:tableStyleId>{5940675A-B579-460E-94D1-54222C63F5DA}</a:tableStyleId>
              </a:tblPr>
              <a:tblGrid>
                <a:gridCol w="902335"/>
                <a:gridCol w="637540"/>
                <a:gridCol w="1194435"/>
                <a:gridCol w="8159115"/>
              </a:tblGrid>
              <a:tr h="1213485">
                <a:tc rowSpan="3">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最真实</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lToBr>
                      <a:noFill/>
                    </a:lnTlToBr>
                    <a:lnBlToTr>
                      <a:noFill/>
                    </a:lnBlToTr>
                    <a:noFill/>
                  </a:tcPr>
                </a:tc>
                <a:tc rowSpan="3">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保障</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法律保障</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我国已制定了大量有关公民基本权利的法律、法规,使宪法规定的公民基本权利的实现有了具体的法律依据。</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214120">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tcPr>
                </a:tc>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物质保障</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公民选举所需经费均由国库开支;在选举期间,国家掌握的报刊、电视、广播等都为选举活动提供相应的服务。</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213485">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B w="12700" cap="flat" cmpd="sng">
                      <a:solidFill>
                        <a:srgbClr val="333333"/>
                      </a:solidFill>
                      <a:prstDash val="solid"/>
                      <a:headEnd type="none" w="med" len="med"/>
                      <a:tailEnd type="none" w="med" len="med"/>
                    </a:lnB>
                  </a:tcPr>
                </a:tc>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B w="12700" cap="flat" cmpd="sng">
                      <a:solidFill>
                        <a:srgbClr val="333333"/>
                      </a:solidFill>
                      <a:prstDash val="solid"/>
                      <a:headEnd type="none" w="med" len="med"/>
                      <a:tailEnd type="none" w="med" len="med"/>
                    </a:lnB>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民主进程</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人民能够自己管理国家;随着经济的发展和社会的进步,广大人民的利益得到日益充分的实现。</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2427605">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最管用</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B w="12700" cap="flat" cmpd="sng">
                      <a:solidFill>
                        <a:srgbClr val="333333"/>
                      </a:solidFill>
                      <a:prstDash val="solid"/>
                      <a:headEnd type="none" w="med" len="med"/>
                      <a:tailEnd type="none" w="med" len="med"/>
                    </a:lnB>
                    <a:lnTlToBr>
                      <a:noFill/>
                    </a:lnTlToBr>
                    <a:lnBlToTr>
                      <a:noFill/>
                    </a:lnBlToTr>
                    <a:noFill/>
                  </a:tcPr>
                </a:tc>
                <a:tc gridSpan="2">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建立了一整套保障人民当家作主的制度体系</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50800" marR="508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B w="12700" cap="flat" cmpd="sng">
                      <a:solidFill>
                        <a:srgbClr val="333333"/>
                      </a:solidFill>
                      <a:prstDash val="solid"/>
                      <a:headEnd type="none" w="med" len="med"/>
                      <a:tailEnd type="none" w="med" len="med"/>
                    </a:lnB>
                    <a:lnTlToBr>
                      <a:noFill/>
                    </a:lnTlToBr>
                    <a:lnBlToTr>
                      <a:noFill/>
                    </a:lnBlToTr>
                    <a:noFill/>
                  </a:tcPr>
                </a:tc>
                <a:tc hMerge="1">
                  <a:txBody>
                    <a:bodyPr/>
                    <a:lstStyle/>
                    <a:p>
                      <a:endParaRPr lang="zh-CN"/>
                    </a:p>
                  </a:txBody>
                  <a:tcPr>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体现了人民意志,保障了人民权益,激发了人民的创造活力,防止出现人民形式上有权、实际上无权的现象,避免相互掣肘而导致内耗严重、效率低下的弊端。</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632460" y="219075"/>
            <a:ext cx="9817100" cy="4954270"/>
          </a:xfrm>
          <a:prstGeom prst="rect">
            <a:avLst/>
          </a:prstGeom>
          <a:noFill/>
        </p:spPr>
        <p:txBody>
          <a:bodyPr wrap="square" rtlCol="0">
            <a:spAutoFit/>
          </a:bodyPr>
          <a:lstStyle/>
          <a:p>
            <a:r>
              <a:rPr lang="en-US" altLang="zh-CN" sz="2800">
                <a:latin typeface="微软雅黑" panose="020B0503020204020204" charset="-122"/>
                <a:ea typeface="微软雅黑" panose="020B0503020204020204" charset="-122"/>
                <a:cs typeface="微软雅黑" panose="020B0503020204020204" charset="-122"/>
              </a:rPr>
              <a:t> </a:t>
            </a:r>
            <a:r>
              <a:rPr lang="zh-CN" altLang="en-US" sz="2800">
                <a:latin typeface="微软雅黑" panose="020B0503020204020204" charset="-122"/>
                <a:ea typeface="微软雅黑" panose="020B0503020204020204" charset="-122"/>
                <a:cs typeface="微软雅黑" panose="020B0503020204020204" charset="-122"/>
              </a:rPr>
              <a:t>(2)人民民主的要求。</a:t>
            </a:r>
            <a:r>
              <a:rPr lang="zh-CN" altLang="en-US" sz="2800">
                <a:solidFill>
                  <a:srgbClr val="FF0000"/>
                </a:solidFill>
                <a:latin typeface="微软雅黑" panose="020B0503020204020204" charset="-122"/>
                <a:ea typeface="微软雅黑" panose="020B0503020204020204" charset="-122"/>
                <a:cs typeface="微软雅黑" panose="020B0503020204020204" charset="-122"/>
              </a:rPr>
              <a:t> [新教材内容]</a:t>
            </a:r>
          </a:p>
          <a:p>
            <a:endParaRPr lang="zh-CN" altLang="en-US"/>
          </a:p>
          <a:p>
            <a:endParaRPr lang="zh-CN" altLang="en-US"/>
          </a:p>
          <a:p>
            <a:endParaRPr lang="zh-CN" altLang="en-US"/>
          </a:p>
          <a:p>
            <a:endParaRPr lang="zh-CN" altLang="en-US"/>
          </a:p>
          <a:p>
            <a:endParaRPr lang="zh-CN" altLang="en-US"/>
          </a:p>
          <a:p>
            <a:endParaRPr lang="zh-CN" altLang="en-US"/>
          </a:p>
          <a:p>
            <a:endParaRPr lang="zh-CN" altLang="en-US"/>
          </a:p>
          <a:p>
            <a:endParaRPr lang="zh-CN" altLang="en-US"/>
          </a:p>
          <a:p>
            <a:endParaRPr lang="zh-CN" altLang="en-US"/>
          </a:p>
          <a:p>
            <a:endParaRPr lang="zh-CN" altLang="en-US"/>
          </a:p>
          <a:p>
            <a:endParaRPr lang="zh-CN" altLang="en-US"/>
          </a:p>
          <a:p>
            <a:endParaRPr lang="zh-CN" altLang="en-US"/>
          </a:p>
          <a:p>
            <a:endParaRPr lang="zh-CN" altLang="en-US"/>
          </a:p>
          <a:p>
            <a:endParaRPr lang="zh-CN" altLang="en-US"/>
          </a:p>
          <a:p>
            <a:endParaRPr lang="zh-CN" altLang="en-US"/>
          </a:p>
          <a:p>
            <a:endParaRPr lang="zh-CN" altLang="en-US"/>
          </a:p>
        </p:txBody>
      </p:sp>
      <p:graphicFrame>
        <p:nvGraphicFramePr>
          <p:cNvPr id="6" name="表格 5"/>
          <p:cNvGraphicFramePr/>
          <p:nvPr>
            <p:custDataLst>
              <p:tags r:id="rId1"/>
            </p:custDataLst>
          </p:nvPr>
        </p:nvGraphicFramePr>
        <p:xfrm>
          <a:off x="627697" y="902335"/>
          <a:ext cx="10773410" cy="4740275"/>
        </p:xfrm>
        <a:graphic>
          <a:graphicData uri="http://schemas.openxmlformats.org/drawingml/2006/table">
            <a:tbl>
              <a:tblPr firstRow="1" bandRow="1">
                <a:tableStyleId>{5940675A-B579-460E-94D1-54222C63F5DA}</a:tableStyleId>
              </a:tblPr>
              <a:tblGrid>
                <a:gridCol w="1389380"/>
                <a:gridCol w="9384030"/>
              </a:tblGrid>
              <a:tr h="735330">
                <a:tc>
                  <a:txBody>
                    <a:bodyPr/>
                    <a:lstStyle/>
                    <a:p>
                      <a:pPr indent="0" algn="ctr" fontAlgn="auto">
                        <a:lnSpc>
                          <a:spcPct val="150000"/>
                        </a:lnSpc>
                        <a:buNone/>
                      </a:pPr>
                      <a:r>
                        <a:rPr lang="en-US" sz="2800" b="0">
                          <a:solidFill>
                            <a:srgbClr val="000000"/>
                          </a:solidFill>
                          <a:latin typeface="微软雅黑" panose="020B0503020204020204" charset="-122"/>
                          <a:ea typeface="微软雅黑" panose="020B0503020204020204" charset="-122"/>
                          <a:cs typeface="NEU-BZ-S92" charset="0"/>
                        </a:rPr>
                        <a:t>要求</a:t>
                      </a:r>
                      <a:endParaRPr lang="en-US" altLang="en-US" sz="28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800" b="0">
                          <a:solidFill>
                            <a:srgbClr val="000000"/>
                          </a:solidFill>
                          <a:latin typeface="微软雅黑" panose="020B0503020204020204" charset="-122"/>
                          <a:ea typeface="微软雅黑" panose="020B0503020204020204" charset="-122"/>
                          <a:cs typeface="NEU-BZ-S92" charset="0"/>
                        </a:rPr>
                        <a:t>内涵</a:t>
                      </a:r>
                      <a:endParaRPr lang="en-US" altLang="en-US" sz="28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4004945">
                <a:tc>
                  <a:txBody>
                    <a:bodyPr/>
                    <a:lstStyle/>
                    <a:p>
                      <a:pPr indent="0" fontAlgn="auto">
                        <a:lnSpc>
                          <a:spcPct val="150000"/>
                        </a:lnSpc>
                        <a:buNone/>
                      </a:pPr>
                      <a:r>
                        <a:rPr lang="en-US" sz="2800" b="0">
                          <a:solidFill>
                            <a:srgbClr val="000000"/>
                          </a:solidFill>
                          <a:latin typeface="微软雅黑" panose="020B0503020204020204" charset="-122"/>
                          <a:ea typeface="微软雅黑" panose="020B0503020204020204" charset="-122"/>
                          <a:cs typeface="NEU-BZ-S92" charset="0"/>
                        </a:rPr>
                        <a:t>政治生活的民主化</a:t>
                      </a:r>
                      <a:endParaRPr lang="en-US" altLang="en-US" sz="28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800" b="0">
                          <a:solidFill>
                            <a:srgbClr val="000000"/>
                          </a:solidFill>
                          <a:latin typeface="微软雅黑" panose="020B0503020204020204" charset="-122"/>
                          <a:ea typeface="微软雅黑" panose="020B0503020204020204" charset="-122"/>
                          <a:cs typeface="微软雅黑" panose="020B0503020204020204" charset="-122"/>
                        </a:rPr>
                        <a:t>在中国共产党的领导下,建立和完善社会主义民主的各项政治制度,保障人民群众依法享有各种政治权利和基本自由,通过各种民主制度和民主程序,在政治上实现当家作主。(侧重于通过民主制度和民主程序,使人民行使政治权利和自由)</a:t>
                      </a:r>
                      <a:endParaRPr lang="en-US" altLang="en-US" sz="28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graphicFrame>
        <p:nvGraphicFramePr>
          <p:cNvPr id="2" name="表格 1"/>
          <p:cNvGraphicFramePr/>
          <p:nvPr>
            <p:custDataLst>
              <p:tags r:id="rId1"/>
            </p:custDataLst>
          </p:nvPr>
        </p:nvGraphicFramePr>
        <p:xfrm>
          <a:off x="548957" y="259080"/>
          <a:ext cx="10930890" cy="6400800"/>
        </p:xfrm>
        <a:graphic>
          <a:graphicData uri="http://schemas.openxmlformats.org/drawingml/2006/table">
            <a:tbl>
              <a:tblPr firstRow="1" bandRow="1">
                <a:tableStyleId>{5940675A-B579-460E-94D1-54222C63F5DA}</a:tableStyleId>
              </a:tblPr>
              <a:tblGrid>
                <a:gridCol w="1558290"/>
                <a:gridCol w="9372600"/>
              </a:tblGrid>
              <a:tr h="640080">
                <a:tc>
                  <a:txBody>
                    <a:bodyPr/>
                    <a:lstStyle/>
                    <a:p>
                      <a:pPr indent="0" algn="ctr" fontAlgn="auto">
                        <a:lnSpc>
                          <a:spcPct val="150000"/>
                        </a:lnSpc>
                        <a:buNone/>
                      </a:pPr>
                      <a:r>
                        <a:rPr lang="en-US" sz="2800" b="0">
                          <a:solidFill>
                            <a:srgbClr val="000000"/>
                          </a:solidFill>
                          <a:latin typeface="微软雅黑" panose="020B0503020204020204" charset="-122"/>
                          <a:ea typeface="微软雅黑" panose="020B0503020204020204" charset="-122"/>
                          <a:cs typeface="NEU-BZ-S92" charset="0"/>
                        </a:rPr>
                        <a:t>要求</a:t>
                      </a:r>
                      <a:endParaRPr lang="en-US" altLang="en-US" sz="28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800" b="0">
                          <a:solidFill>
                            <a:srgbClr val="000000"/>
                          </a:solidFill>
                          <a:latin typeface="微软雅黑" panose="020B0503020204020204" charset="-122"/>
                          <a:ea typeface="微软雅黑" panose="020B0503020204020204" charset="-122"/>
                          <a:cs typeface="NEU-BZ-S92" charset="0"/>
                        </a:rPr>
                        <a:t>内涵</a:t>
                      </a:r>
                      <a:endParaRPr lang="en-US" altLang="en-US" sz="28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3200400">
                <a:tc>
                  <a:txBody>
                    <a:bodyPr/>
                    <a:lstStyle/>
                    <a:p>
                      <a:pPr indent="0" fontAlgn="auto">
                        <a:lnSpc>
                          <a:spcPct val="150000"/>
                        </a:lnSpc>
                        <a:buNone/>
                      </a:pPr>
                      <a:r>
                        <a:rPr lang="en-US" sz="2800" b="0">
                          <a:solidFill>
                            <a:srgbClr val="000000"/>
                          </a:solidFill>
                          <a:latin typeface="微软雅黑" panose="020B0503020204020204" charset="-122"/>
                          <a:ea typeface="微软雅黑" panose="020B0503020204020204" charset="-122"/>
                          <a:cs typeface="NEU-BZ-S92" charset="0"/>
                        </a:rPr>
                        <a:t>经济管理的民主化</a:t>
                      </a:r>
                      <a:endParaRPr lang="en-US" altLang="en-US" sz="28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800" b="0">
                          <a:solidFill>
                            <a:srgbClr val="000000"/>
                          </a:solidFill>
                          <a:latin typeface="微软雅黑" panose="020B0503020204020204" charset="-122"/>
                          <a:ea typeface="微软雅黑" panose="020B0503020204020204" charset="-122"/>
                          <a:cs typeface="微软雅黑" panose="020B0503020204020204" charset="-122"/>
                        </a:rPr>
                        <a:t>在坚持社会主义基本经济制度的前提下,在各项经济权利与政治权利相统一的法律制度基础上,实现人民群众对经济事务的民主参与、民主决策、民主管理和民主监督,充分调动和发挥人们的积极性、主动性和创造性。(强调人民群众对经济事务的参与)</a:t>
                      </a:r>
                      <a:endParaRPr lang="en-US" altLang="en-US" sz="28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2560320">
                <a:tc>
                  <a:txBody>
                    <a:bodyPr/>
                    <a:lstStyle/>
                    <a:p>
                      <a:pPr indent="0" fontAlgn="auto">
                        <a:lnSpc>
                          <a:spcPct val="150000"/>
                        </a:lnSpc>
                        <a:buNone/>
                      </a:pPr>
                      <a:r>
                        <a:rPr lang="en-US" sz="2800" b="0">
                          <a:solidFill>
                            <a:srgbClr val="000000"/>
                          </a:solidFill>
                          <a:latin typeface="微软雅黑" panose="020B0503020204020204" charset="-122"/>
                          <a:ea typeface="微软雅黑" panose="020B0503020204020204" charset="-122"/>
                          <a:cs typeface="NEU-BZ-S92" charset="0"/>
                        </a:rPr>
                        <a:t>社会生活的民主化</a:t>
                      </a:r>
                      <a:endParaRPr lang="en-US" altLang="en-US" sz="28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800" b="0">
                          <a:solidFill>
                            <a:srgbClr val="000000"/>
                          </a:solidFill>
                          <a:latin typeface="微软雅黑" panose="020B0503020204020204" charset="-122"/>
                          <a:ea typeface="微软雅黑" panose="020B0503020204020204" charset="-122"/>
                          <a:cs typeface="微软雅黑" panose="020B0503020204020204" charset="-122"/>
                        </a:rPr>
                        <a:t>国家将更多的管理权交给社会和人民,努力提供制度保证和物质条件,使人民群众切实享有管理社会事务的各项权利,逐步实现基层社会生活、社会组织和社会活动的民主自治。(侧重于基层社会生活的民主自治)</a:t>
                      </a:r>
                      <a:endParaRPr lang="en-US" altLang="en-US" sz="28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5" name="文本框 4"/>
          <p:cNvSpPr txBox="1"/>
          <p:nvPr/>
        </p:nvSpPr>
        <p:spPr>
          <a:xfrm>
            <a:off x="813435" y="502285"/>
            <a:ext cx="9780905" cy="6554470"/>
          </a:xfrm>
          <a:prstGeom prst="rect">
            <a:avLst/>
          </a:prstGeom>
          <a:noFill/>
        </p:spPr>
        <p:txBody>
          <a:bodyPr wrap="square" rtlCol="0">
            <a:spAutoFit/>
          </a:bodyPr>
          <a:lstStyle/>
          <a:p>
            <a:pPr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rPr>
              <a:t>4.必须坚持人民民主专政</a:t>
            </a:r>
          </a:p>
          <a:p>
            <a:pPr algn="just"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rPr>
              <a:t>(1)四项基本原则是我国的立国之本,是我们国家生存发展的政治基石。坚持人民民主专政被庄严地载入我国宪法。</a:t>
            </a:r>
          </a:p>
          <a:p>
            <a:pPr algn="just"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rPr>
              <a:t>(2)坚持人民民主专政是社会主义现代化建设的政治保证。人民民主是社会主义的生命。只有充分发扬社会主义民主,确保人民当家作主的地位,保证人民依法享有广泛的权利和</a:t>
            </a:r>
          </a:p>
          <a:p>
            <a:pPr algn="just"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rPr>
              <a:t>自由,尊重和保障人权,才能调动亿万人民群众投身于社会主义现代化建设的积极性。只有坚持国家的专政职能,才能保障人民民主,维护国家的长治久安。</a:t>
            </a:r>
          </a:p>
          <a:p>
            <a:pPr fontAlgn="auto">
              <a:lnSpc>
                <a:spcPct val="150000"/>
              </a:lnSpc>
            </a:pPr>
            <a:endParaRPr lang="zh-CN" altLang="en-US" sz="28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1524635" y="1846997"/>
            <a:ext cx="9144000" cy="829310"/>
          </a:xfrm>
          <a:ln>
            <a:noFill/>
          </a:ln>
        </p:spPr>
        <p:txBody>
          <a:bodyPr/>
          <a:lstStyle/>
          <a:p>
            <a:r>
              <a:rPr lang="zh-CN" altLang="en-US" sz="5330" b="1" dirty="0" smtClean="0">
                <a:sym typeface="+mn-ea"/>
              </a:rPr>
              <a:t>专题五  公民的政治生活</a:t>
            </a:r>
            <a:endParaRPr lang="zh-CN" altLang="en-US" dirty="0"/>
          </a:p>
        </p:txBody>
      </p:sp>
      <p:sp>
        <p:nvSpPr>
          <p:cNvPr id="3" name="副标题 2"/>
          <p:cNvSpPr>
            <a:spLocks noGrp="1"/>
          </p:cNvSpPr>
          <p:nvPr>
            <p:ph type="subTitle" idx="1"/>
          </p:nvPr>
        </p:nvSpPr>
        <p:spPr>
          <a:xfrm>
            <a:off x="405745" y="3735917"/>
            <a:ext cx="11380321" cy="640175"/>
          </a:xfrm>
          <a:ln>
            <a:solidFill>
              <a:schemeClr val="bg1"/>
            </a:solidFill>
          </a:ln>
        </p:spPr>
        <p:txBody>
          <a:bodyPr>
            <a:normAutofit/>
          </a:bodyPr>
          <a:lstStyle/>
          <a:p>
            <a:endParaRPr lang="zh-CN" altLang="en-US" sz="2800" dirty="0"/>
          </a:p>
        </p:txBody>
      </p:sp>
    </p:spTree>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339468" y="392655"/>
            <a:ext cx="11515730" cy="4618355"/>
          </a:xfrm>
        </p:spPr>
        <p:txBody>
          <a:bodyPr/>
          <a:lstStyle/>
          <a:p>
            <a:r>
              <a:rPr lang="zh-CN" altLang="en-US" sz="2800" b="1">
                <a:solidFill>
                  <a:srgbClr val="FF0000"/>
                </a:solidFill>
                <a:latin typeface="微软雅黑" panose="020B0503020204020204" charset="-122"/>
                <a:ea typeface="微软雅黑" panose="020B0503020204020204" charset="-122"/>
                <a:cs typeface="微软雅黑" panose="020B0503020204020204" charset="-122"/>
              </a:rPr>
              <a:t>名师点拨</a:t>
            </a:r>
            <a:r>
              <a:rPr lang="zh-CN" altLang="en-US" sz="2800">
                <a:latin typeface="微软雅黑" panose="020B0503020204020204" charset="-122"/>
                <a:ea typeface="微软雅黑" panose="020B0503020204020204" charset="-122"/>
                <a:cs typeface="微软雅黑" panose="020B0503020204020204" charset="-122"/>
              </a:rPr>
              <a:t> 　                      </a:t>
            </a:r>
            <a:r>
              <a:rPr lang="zh-CN" altLang="en-US" sz="2800" b="1">
                <a:latin typeface="微软雅黑" panose="020B0503020204020204" charset="-122"/>
                <a:ea typeface="微软雅黑" panose="020B0503020204020204" charset="-122"/>
                <a:cs typeface="微软雅黑" panose="020B0503020204020204" charset="-122"/>
              </a:rPr>
              <a:t>民主与专政的关系</a:t>
            </a:r>
            <a:br>
              <a:rPr lang="zh-CN" altLang="en-US" sz="2800" b="1">
                <a:latin typeface="微软雅黑" panose="020B0503020204020204" charset="-122"/>
                <a:ea typeface="微软雅黑" panose="020B0503020204020204" charset="-122"/>
                <a:cs typeface="微软雅黑" panose="020B0503020204020204" charset="-122"/>
              </a:rPr>
            </a:br>
            <a:r>
              <a:rPr lang="zh-CN" altLang="en-US"/>
              <a:t/>
            </a:r>
            <a:br>
              <a:rPr lang="zh-CN" altLang="en-US"/>
            </a:br>
            <a:r>
              <a:rPr lang="zh-CN" altLang="en-US"/>
              <a:t/>
            </a:r>
            <a:br>
              <a:rPr lang="zh-CN" altLang="en-US"/>
            </a:br>
            <a:r>
              <a:rPr lang="zh-CN" altLang="en-US"/>
              <a:t/>
            </a:r>
            <a:br>
              <a:rPr lang="zh-CN" altLang="en-US"/>
            </a:br>
            <a:r>
              <a:rPr lang="zh-CN" altLang="en-US"/>
              <a:t/>
            </a:r>
            <a:br>
              <a:rPr lang="zh-CN" altLang="en-US"/>
            </a:br>
            <a:r>
              <a:rPr lang="zh-CN" altLang="en-US"/>
              <a:t/>
            </a:r>
            <a:br>
              <a:rPr lang="zh-CN" altLang="en-US"/>
            </a:br>
            <a:r>
              <a:rPr lang="zh-CN" altLang="en-US"/>
              <a:t/>
            </a:r>
            <a:br>
              <a:rPr lang="zh-CN" altLang="en-US"/>
            </a:br>
            <a:r>
              <a:rPr lang="zh-CN" altLang="en-US"/>
              <a:t/>
            </a:r>
            <a:br>
              <a:rPr lang="zh-CN" altLang="en-US"/>
            </a:br>
            <a:endParaRPr lang="zh-CN" altLang="en-US"/>
          </a:p>
        </p:txBody>
      </p:sp>
      <p:graphicFrame>
        <p:nvGraphicFramePr>
          <p:cNvPr id="4" name="表格 3"/>
          <p:cNvGraphicFramePr/>
          <p:nvPr>
            <p:custDataLst>
              <p:tags r:id="rId1"/>
            </p:custDataLst>
          </p:nvPr>
        </p:nvGraphicFramePr>
        <p:xfrm>
          <a:off x="416242" y="1002665"/>
          <a:ext cx="10918825" cy="5274945"/>
        </p:xfrm>
        <a:graphic>
          <a:graphicData uri="http://schemas.openxmlformats.org/drawingml/2006/table">
            <a:tbl>
              <a:tblPr firstRow="1" bandRow="1">
                <a:tableStyleId>{5940675A-B579-460E-94D1-54222C63F5DA}</a:tableStyleId>
              </a:tblPr>
              <a:tblGrid>
                <a:gridCol w="464185"/>
                <a:gridCol w="991870"/>
                <a:gridCol w="4457065"/>
                <a:gridCol w="5005705"/>
              </a:tblGrid>
              <a:tr h="600710">
                <a:tc gridSpan="2">
                  <a:txBody>
                    <a:bodyPr/>
                    <a:lstStyle/>
                    <a:p>
                      <a:pPr indent="0" algn="ctr" fontAlgn="auto">
                        <a:lnSpc>
                          <a:spcPct val="150000"/>
                        </a:lnSpc>
                        <a:buNone/>
                      </a:pP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hMerge="1">
                  <a:txBody>
                    <a:bodyPr/>
                    <a:lstStyle/>
                    <a:p>
                      <a:endParaRPr lang="zh-CN"/>
                    </a:p>
                  </a:txBody>
                  <a:tcPr>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民主</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专政</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2000250">
                <a:tc rowSpan="2">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区别</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含义</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在一定阶级范围内,按照平等的原则和少数服从多数的原则来共同管理国家事务的国家制度。</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主要依靠暴力实行的统治。</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952500">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B w="12700" cap="flat" cmpd="sng">
                      <a:solidFill>
                        <a:srgbClr val="333333"/>
                      </a:solidFill>
                      <a:prstDash val="solid"/>
                      <a:headEnd type="none" w="med" len="med"/>
                      <a:tailEnd type="none" w="med" len="med"/>
                    </a:lnB>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特征</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政治权利平等,少数服从多数。</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国家权力的强制实施。</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721485">
                <a:tc gridSpan="2">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联系</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hMerge="1">
                  <a:txBody>
                    <a:bodyPr/>
                    <a:lstStyle/>
                    <a:p>
                      <a:endParaRPr lang="zh-CN"/>
                    </a:p>
                  </a:txBody>
                  <a:tcPr>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tcPr>
                </a:tc>
                <a:tc gridSpan="2">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①任何国家的民主都是对统治阶级的民主与对被统治阶级的专政的结合,是民主与专政的统一体。②民主与专政是相辅相成、互为前提的。民主是专政的基础,专政是民主的保障。</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hMerge="1">
                  <a:txBody>
                    <a:bodyPr/>
                    <a:lstStyle/>
                    <a:p>
                      <a:endParaRPr lang="zh-CN"/>
                    </a:p>
                  </a:txBody>
                  <a:tcPr>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0" y="184785"/>
            <a:ext cx="5791200" cy="602191"/>
          </a:xfrm>
        </p:spPr>
        <p:txBody>
          <a:bodyPr wrap="square"/>
          <a:lstStyle/>
          <a:p>
            <a:r>
              <a:rPr lang="zh-CN" altLang="en-US" sz="3200">
                <a:latin typeface="微软雅黑" panose="020B0503020204020204" charset="-122"/>
                <a:ea typeface="微软雅黑" panose="020B0503020204020204" charset="-122"/>
                <a:cs typeface="微软雅黑" panose="020B0503020204020204" charset="-122"/>
              </a:rPr>
              <a:t>考点</a:t>
            </a:r>
            <a:r>
              <a:rPr lang="en-US" altLang="zh-CN" sz="3200">
                <a:latin typeface="微软雅黑" panose="020B0503020204020204" charset="-122"/>
                <a:ea typeface="微软雅黑" panose="020B0503020204020204" charset="-122"/>
                <a:cs typeface="微软雅黑" panose="020B0503020204020204" charset="-122"/>
              </a:rPr>
              <a:t>2   我国公民的权利和义务</a:t>
            </a:r>
          </a:p>
        </p:txBody>
      </p:sp>
      <p:sp>
        <p:nvSpPr>
          <p:cNvPr id="4" name="文本框 3"/>
          <p:cNvSpPr txBox="1"/>
          <p:nvPr/>
        </p:nvSpPr>
        <p:spPr>
          <a:xfrm>
            <a:off x="304165" y="786765"/>
            <a:ext cx="9147175" cy="1814830"/>
          </a:xfrm>
          <a:prstGeom prst="rect">
            <a:avLst/>
          </a:prstGeom>
          <a:noFill/>
        </p:spPr>
        <p:txBody>
          <a:bodyPr wrap="square" rtlCol="0">
            <a:spAutoFit/>
          </a:bodyPr>
          <a:lstStyle/>
          <a:p>
            <a:pPr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rPr>
              <a:t>1.我国公民的政治权利与政治义务 </a:t>
            </a:r>
            <a:r>
              <a:rPr lang="zh-CN" altLang="en-US" sz="2400">
                <a:solidFill>
                  <a:srgbClr val="FF0000"/>
                </a:solidFill>
                <a:latin typeface="微软雅黑" panose="020B0503020204020204" charset="-122"/>
                <a:ea typeface="微软雅黑" panose="020B0503020204020204" charset="-122"/>
                <a:cs typeface="微软雅黑" panose="020B0503020204020204" charset="-122"/>
              </a:rPr>
              <a:t>[2017江苏高考第13题]</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rPr>
              <a:t>(1)我国公民享有的政治权利。</a:t>
            </a:r>
          </a:p>
          <a:p>
            <a:endParaRPr lang="zh-CN" altLang="en-US" sz="2800">
              <a:latin typeface="微软雅黑" panose="020B0503020204020204" charset="-122"/>
              <a:ea typeface="微软雅黑" panose="020B0503020204020204" charset="-122"/>
              <a:cs typeface="微软雅黑" panose="020B0503020204020204" charset="-122"/>
            </a:endParaRPr>
          </a:p>
        </p:txBody>
      </p:sp>
      <p:graphicFrame>
        <p:nvGraphicFramePr>
          <p:cNvPr id="5" name="表格 4"/>
          <p:cNvGraphicFramePr/>
          <p:nvPr>
            <p:custDataLst>
              <p:tags r:id="rId1"/>
            </p:custDataLst>
          </p:nvPr>
        </p:nvGraphicFramePr>
        <p:xfrm>
          <a:off x="429577" y="2226310"/>
          <a:ext cx="11243310" cy="4003675"/>
        </p:xfrm>
        <a:graphic>
          <a:graphicData uri="http://schemas.openxmlformats.org/drawingml/2006/table">
            <a:tbl>
              <a:tblPr firstRow="1" bandRow="1">
                <a:tableStyleId>{5940675A-B579-460E-94D1-54222C63F5DA}</a:tableStyleId>
              </a:tblPr>
              <a:tblGrid>
                <a:gridCol w="1507490"/>
                <a:gridCol w="5833110"/>
                <a:gridCol w="3902710"/>
              </a:tblGrid>
              <a:tr h="572135">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权利</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内容</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意义</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715135">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选举权和被选举权</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公民依法享有选举国家权力机关代表和被选为国家权力机关代表的权利。</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50800" marR="508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是公民基本的民主权利,行使这个权利是公民参与管理国家和管理社会的基础和标志。</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50800" marR="508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716405">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政治自由</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公民有言论、出版、集会、结社、游行、示威的自由。</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50800" marR="508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是人民行使当家作主权利的重要方式,是社会主义民主的具体表现。</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50800" marR="508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表格 4"/>
          <p:cNvGraphicFramePr/>
          <p:nvPr>
            <p:custDataLst>
              <p:tags r:id="rId1"/>
            </p:custDataLst>
          </p:nvPr>
        </p:nvGraphicFramePr>
        <p:xfrm>
          <a:off x="393382" y="1072515"/>
          <a:ext cx="11255375" cy="3840480"/>
        </p:xfrm>
        <a:graphic>
          <a:graphicData uri="http://schemas.openxmlformats.org/drawingml/2006/table">
            <a:tbl>
              <a:tblPr firstRow="1" bandRow="1">
                <a:tableStyleId>{5940675A-B579-460E-94D1-54222C63F5DA}</a:tableStyleId>
              </a:tblPr>
              <a:tblGrid>
                <a:gridCol w="1352550"/>
                <a:gridCol w="5995670"/>
                <a:gridCol w="3907155"/>
              </a:tblGrid>
              <a:tr h="548640">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权利</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内容</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意义</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3291840">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监督权</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公民对于任何国家机关和国家工作人员,有提出批评和建议的权利;对于任何国家机关和国家工作人员的违法失职行为,有向有关国家机关提出申诉、控告或者检举的权利,但是不得捏造或者歪曲事实进行诬告陷害。包括批评权、建议权、申诉权、控告权和检举权等。</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50800" marR="508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有利于维护国家利益和公民合法利益。</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50800" marR="508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254635" y="234315"/>
            <a:ext cx="11197590" cy="6125210"/>
          </a:xfrm>
        </p:spPr>
        <p:txBody>
          <a:bodyPr wrap="square"/>
          <a:lstStyle/>
          <a:p>
            <a:pPr fontAlgn="auto">
              <a:lnSpc>
                <a:spcPct val="150000"/>
              </a:lnSpc>
            </a:pPr>
            <a:r>
              <a:rPr lang="zh-CN" altLang="en-US" sz="2800" b="1" dirty="0">
                <a:solidFill>
                  <a:srgbClr val="FF0000"/>
                </a:solidFill>
                <a:latin typeface="微软雅黑" panose="020B0503020204020204" charset="-122"/>
                <a:ea typeface="微软雅黑" panose="020B0503020204020204" charset="-122"/>
                <a:cs typeface="微软雅黑" panose="020B0503020204020204" charset="-122"/>
              </a:rPr>
              <a:t>名师点拨 </a:t>
            </a:r>
            <a:r>
              <a:rPr lang="zh-CN" altLang="en-US" sz="2800" dirty="0">
                <a:latin typeface="微软雅黑" panose="020B0503020204020204" charset="-122"/>
                <a:ea typeface="微软雅黑" panose="020B0503020204020204" charset="-122"/>
                <a:cs typeface="微软雅黑" panose="020B0503020204020204" charset="-122"/>
              </a:rPr>
              <a:t/>
            </a:r>
            <a:br>
              <a:rPr lang="zh-CN" altLang="en-US" sz="2800" dirty="0">
                <a:latin typeface="微软雅黑" panose="020B0503020204020204" charset="-122"/>
                <a:ea typeface="微软雅黑" panose="020B0503020204020204" charset="-122"/>
                <a:cs typeface="微软雅黑" panose="020B0503020204020204" charset="-122"/>
              </a:rPr>
            </a:br>
            <a:r>
              <a:rPr lang="zh-CN" altLang="en-US" sz="2800" b="1" dirty="0">
                <a:latin typeface="微软雅黑" panose="020B0503020204020204" charset="-122"/>
                <a:ea typeface="微软雅黑" panose="020B0503020204020204" charset="-122"/>
                <a:cs typeface="微软雅黑" panose="020B0503020204020204" charset="-122"/>
              </a:rPr>
              <a:t>1.正确理解选举权和被选举权</a:t>
            </a:r>
            <a:r>
              <a:rPr lang="zh-CN" altLang="en-US" sz="2800" dirty="0">
                <a:latin typeface="微软雅黑" panose="020B0503020204020204" charset="-122"/>
                <a:ea typeface="微软雅黑" panose="020B0503020204020204" charset="-122"/>
                <a:cs typeface="微软雅黑" panose="020B0503020204020204" charset="-122"/>
              </a:rPr>
              <a:t/>
            </a:r>
            <a:br>
              <a:rPr lang="zh-CN" altLang="en-US" sz="2800" dirty="0">
                <a:latin typeface="微软雅黑" panose="020B0503020204020204" charset="-122"/>
                <a:ea typeface="微软雅黑" panose="020B0503020204020204" charset="-122"/>
                <a:cs typeface="微软雅黑" panose="020B0503020204020204" charset="-122"/>
              </a:rPr>
            </a:br>
            <a:r>
              <a:rPr lang="zh-CN" altLang="en-US" sz="2800" dirty="0">
                <a:latin typeface="微软雅黑" panose="020B0503020204020204" charset="-122"/>
                <a:ea typeface="微软雅黑" panose="020B0503020204020204" charset="-122"/>
                <a:cs typeface="微软雅黑" panose="020B0503020204020204" charset="-122"/>
              </a:rPr>
              <a:t>　　选举权和被选举权的主体不是全体公民。我国拥有选举权和被选举权的主体空前广泛,但这并不意味着所有公民都有选举权和被选举权,未满十八周岁的公民和依照法律被剥夺政治权利的人没有选举权和被选举权。</a:t>
            </a:r>
            <a:br>
              <a:rPr lang="zh-CN" altLang="en-US" sz="2800" dirty="0">
                <a:latin typeface="微软雅黑" panose="020B0503020204020204" charset="-122"/>
                <a:ea typeface="微软雅黑" panose="020B0503020204020204" charset="-122"/>
                <a:cs typeface="微软雅黑" panose="020B0503020204020204" charset="-122"/>
              </a:rPr>
            </a:br>
            <a:r>
              <a:rPr lang="zh-CN" altLang="en-US" sz="2800" b="1" dirty="0">
                <a:latin typeface="微软雅黑" panose="020B0503020204020204" charset="-122"/>
                <a:ea typeface="微软雅黑" panose="020B0503020204020204" charset="-122"/>
                <a:cs typeface="微软雅黑" panose="020B0503020204020204" charset="-122"/>
              </a:rPr>
              <a:t>2.正确理解权利和自由</a:t>
            </a:r>
            <a:r>
              <a:rPr lang="zh-CN" altLang="en-US" sz="2800" dirty="0">
                <a:latin typeface="微软雅黑" panose="020B0503020204020204" charset="-122"/>
                <a:ea typeface="微软雅黑" panose="020B0503020204020204" charset="-122"/>
                <a:cs typeface="微软雅黑" panose="020B0503020204020204" charset="-122"/>
              </a:rPr>
              <a:t/>
            </a:r>
            <a:br>
              <a:rPr lang="zh-CN" altLang="en-US" sz="2800" dirty="0">
                <a:latin typeface="微软雅黑" panose="020B0503020204020204" charset="-122"/>
                <a:ea typeface="微软雅黑" panose="020B0503020204020204" charset="-122"/>
                <a:cs typeface="微软雅黑" panose="020B0503020204020204" charset="-122"/>
              </a:rPr>
            </a:br>
            <a:r>
              <a:rPr lang="zh-CN" altLang="en-US" sz="2800" dirty="0">
                <a:latin typeface="微软雅黑" panose="020B0503020204020204" charset="-122"/>
                <a:ea typeface="微软雅黑" panose="020B0503020204020204" charset="-122"/>
                <a:cs typeface="微软雅黑" panose="020B0503020204020204" charset="-122"/>
              </a:rPr>
              <a:t>　　权利和自由是具体的、相对的,而不是抽象的、绝对的。公民必须</a:t>
            </a:r>
            <a:r>
              <a:rPr lang="zh-CN" altLang="en-US" dirty="0"/>
              <a:t/>
            </a:r>
            <a:br>
              <a:rPr lang="zh-CN" altLang="en-US" dirty="0"/>
            </a:br>
            <a:endParaRPr lang="zh-CN" altLang="en-US" dirty="0"/>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339468" y="392655"/>
            <a:ext cx="11515730" cy="5262245"/>
          </a:xfrm>
        </p:spPr>
        <p:txBody>
          <a:bodyPr/>
          <a:lstStyle/>
          <a:p>
            <a:pPr fontAlgn="auto">
              <a:lnSpc>
                <a:spcPct val="150000"/>
              </a:lnSpc>
            </a:pPr>
            <a:r>
              <a:rPr lang="zh-CN" altLang="en-US" sz="2800" dirty="0">
                <a:latin typeface="微软雅黑" panose="020B0503020204020204" charset="-122"/>
                <a:ea typeface="微软雅黑" panose="020B0503020204020204" charset="-122"/>
                <a:cs typeface="微软雅黑" panose="020B0503020204020204" charset="-122"/>
                <a:sym typeface="+mn-ea"/>
              </a:rPr>
              <a:t>在法律允许的范围内行使权利和自由。公民的政治自由,并不意味着可以不受任何约束地参与政治生活。世界上并没有脱离法律的绝对自由,</a:t>
            </a:r>
            <a:r>
              <a:rPr lang="zh-CN" altLang="en-US" sz="2800">
                <a:latin typeface="微软雅黑" panose="020B0503020204020204" charset="-122"/>
                <a:ea typeface="微软雅黑" panose="020B0503020204020204" charset="-122"/>
                <a:cs typeface="微软雅黑" panose="020B0503020204020204" charset="-122"/>
              </a:rPr>
              <a:t>法律是自由的体现和保障,自由与法律是统一的。</a:t>
            </a:r>
            <a:br>
              <a:rPr lang="zh-CN" altLang="en-US" sz="2800">
                <a:latin typeface="微软雅黑" panose="020B0503020204020204" charset="-122"/>
                <a:ea typeface="微软雅黑" panose="020B0503020204020204" charset="-122"/>
                <a:cs typeface="微软雅黑" panose="020B0503020204020204" charset="-122"/>
              </a:rPr>
            </a:br>
            <a:r>
              <a:rPr lang="zh-CN" altLang="en-US" sz="2800" b="1">
                <a:latin typeface="微软雅黑" panose="020B0503020204020204" charset="-122"/>
                <a:ea typeface="微软雅黑" panose="020B0503020204020204" charset="-122"/>
                <a:cs typeface="微软雅黑" panose="020B0503020204020204" charset="-122"/>
              </a:rPr>
              <a:t>3.行使监督权与参与政治生活三个原则的关系</a:t>
            </a:r>
            <a:r>
              <a:rPr lang="zh-CN" altLang="en-US" sz="2800">
                <a:latin typeface="微软雅黑" panose="020B0503020204020204" charset="-122"/>
                <a:ea typeface="微软雅黑" panose="020B0503020204020204" charset="-122"/>
                <a:cs typeface="微软雅黑" panose="020B0503020204020204" charset="-122"/>
              </a:rPr>
              <a:t/>
            </a:r>
            <a:br>
              <a:rPr lang="zh-CN" altLang="en-US" sz="2800">
                <a:latin typeface="微软雅黑" panose="020B0503020204020204" charset="-122"/>
                <a:ea typeface="微软雅黑" panose="020B0503020204020204" charset="-122"/>
                <a:cs typeface="微软雅黑" panose="020B0503020204020204" charset="-122"/>
              </a:rPr>
            </a:br>
            <a:r>
              <a:rPr lang="zh-CN" altLang="en-US" sz="2800">
                <a:latin typeface="微软雅黑" panose="020B0503020204020204" charset="-122"/>
                <a:ea typeface="微软雅黑" panose="020B0503020204020204" charset="-122"/>
                <a:cs typeface="微软雅黑" panose="020B0503020204020204" charset="-122"/>
              </a:rPr>
              <a:t>      行使监督权,说到底就是把公民参与政治生活的三个原则落到实处。从公民在法律面前一律平等的原则来看,行使监督权需要在行动上采取合法方式;从权利与义务统一的原则来看,行使监督权需要实事求是;从个人利益与国家利益相结合的原则来看,行使监督权不能干扰公务活动。</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338198" y="106270"/>
            <a:ext cx="11515730" cy="737235"/>
          </a:xfrm>
        </p:spPr>
        <p:txBody>
          <a:bodyPr/>
          <a:lstStyle/>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(2)我国公民必须履行的政治义务。</a:t>
            </a:r>
            <a:endParaRPr lang="zh-CN" altLang="en-US" sz="2800">
              <a:latin typeface="微软雅黑" panose="020B0503020204020204" charset="-122"/>
              <a:ea typeface="微软雅黑" panose="020B0503020204020204" charset="-122"/>
              <a:cs typeface="微软雅黑" panose="020B0503020204020204" charset="-122"/>
            </a:endParaRPr>
          </a:p>
        </p:txBody>
      </p:sp>
      <p:graphicFrame>
        <p:nvGraphicFramePr>
          <p:cNvPr id="9" name="表格 8"/>
          <p:cNvGraphicFramePr/>
          <p:nvPr>
            <p:custDataLst>
              <p:tags r:id="rId1"/>
            </p:custDataLst>
          </p:nvPr>
        </p:nvGraphicFramePr>
        <p:xfrm>
          <a:off x="330835" y="770255"/>
          <a:ext cx="11517630" cy="5493385"/>
        </p:xfrm>
        <a:graphic>
          <a:graphicData uri="http://schemas.openxmlformats.org/drawingml/2006/table">
            <a:tbl>
              <a:tblPr firstRow="1" bandRow="1">
                <a:tableStyleId>{5940675A-B579-460E-94D1-54222C63F5DA}</a:tableStyleId>
              </a:tblPr>
              <a:tblGrid>
                <a:gridCol w="3574415"/>
                <a:gridCol w="7943215"/>
              </a:tblGrid>
              <a:tr h="391160">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内容</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意义</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280160">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维护国家统一和民族团结</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50800" marR="508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是我国顺利进行社会主义现代化建设的根本保证,也是实现公民的政治权利和其他权利的重要保证。</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50800" marR="508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280160">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遵守宪法和法律</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50800" marR="508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宪法和法律是党的主张和人民意志相统一的体现,是公民根本的行为准则。</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50800" marR="508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280160">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维护国家安全、荣誉和利益</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50800" marR="508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是实现国家富强、民族振兴的重要保证,是公民爱国的表现,是每个公民义不容辞的职责。</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50800" marR="508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012825">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服兵役和参加民兵组织</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50800" marR="508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保卫祖国</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50800" marR="508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339468" y="392655"/>
            <a:ext cx="11515730" cy="478155"/>
          </a:xfrm>
        </p:spPr>
        <p:txBody>
          <a:bodyPr/>
          <a:lstStyle/>
          <a:p>
            <a:r>
              <a:rPr lang="zh-CN" altLang="en-US" sz="2800" b="1">
                <a:solidFill>
                  <a:srgbClr val="FF0000"/>
                </a:solidFill>
                <a:latin typeface="微软雅黑" panose="020B0503020204020204" charset="-122"/>
                <a:ea typeface="微软雅黑" panose="020B0503020204020204" charset="-122"/>
                <a:cs typeface="微软雅黑" panose="020B0503020204020204" charset="-122"/>
              </a:rPr>
              <a:t>特别提醒 </a:t>
            </a:r>
          </a:p>
        </p:txBody>
      </p:sp>
      <p:graphicFrame>
        <p:nvGraphicFramePr>
          <p:cNvPr id="4" name="表格 3"/>
          <p:cNvGraphicFramePr/>
          <p:nvPr>
            <p:custDataLst>
              <p:tags r:id="rId1"/>
            </p:custDataLst>
          </p:nvPr>
        </p:nvGraphicFramePr>
        <p:xfrm>
          <a:off x="1170622" y="1247140"/>
          <a:ext cx="9412605" cy="2787650"/>
        </p:xfrm>
        <a:graphic>
          <a:graphicData uri="http://schemas.openxmlformats.org/drawingml/2006/table">
            <a:tbl>
              <a:tblPr firstRow="1" bandRow="1">
                <a:tableStyleId>{5940675A-B579-460E-94D1-54222C63F5DA}</a:tableStyleId>
              </a:tblPr>
              <a:tblGrid>
                <a:gridCol w="1128395"/>
                <a:gridCol w="2903855"/>
                <a:gridCol w="5380355"/>
              </a:tblGrid>
              <a:tr h="648970">
                <a:tc>
                  <a:txBody>
                    <a:bodyPr/>
                    <a:lstStyle/>
                    <a:p>
                      <a:pPr indent="0" algn="ctr" fontAlgn="auto">
                        <a:lnSpc>
                          <a:spcPct val="150000"/>
                        </a:lnSpc>
                        <a:buNone/>
                      </a:pPr>
                      <a:r>
                        <a:rPr lang="en-US" sz="2800" b="0">
                          <a:solidFill>
                            <a:srgbClr val="000000"/>
                          </a:solidFill>
                          <a:latin typeface="微软雅黑" panose="020B0503020204020204" charset="-122"/>
                          <a:ea typeface="微软雅黑" panose="020B0503020204020204" charset="-122"/>
                          <a:cs typeface="NEU-BZ-S92" charset="0"/>
                        </a:rPr>
                        <a:t> </a:t>
                      </a:r>
                      <a:endParaRPr lang="en-US" altLang="en-US" sz="28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gridSpan="2">
                  <a:txBody>
                    <a:bodyPr/>
                    <a:lstStyle/>
                    <a:p>
                      <a:pPr indent="0" algn="ctr" fontAlgn="auto">
                        <a:lnSpc>
                          <a:spcPct val="150000"/>
                        </a:lnSpc>
                        <a:buNone/>
                      </a:pPr>
                      <a:r>
                        <a:rPr lang="en-US" sz="2800" b="0">
                          <a:solidFill>
                            <a:srgbClr val="000000"/>
                          </a:solidFill>
                          <a:latin typeface="微软雅黑" panose="020B0503020204020204" charset="-122"/>
                          <a:ea typeface="微软雅黑" panose="020B0503020204020204" charset="-122"/>
                          <a:cs typeface="NEU-BZ-S92" charset="0"/>
                        </a:rPr>
                        <a:t>注意点</a:t>
                      </a:r>
                      <a:endParaRPr lang="en-US" altLang="en-US" sz="28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hMerge="1">
                  <a:txBody>
                    <a:bodyPr/>
                    <a:lstStyle/>
                    <a:p>
                      <a:endParaRPr lang="zh-CN"/>
                    </a:p>
                  </a:txBody>
                  <a:tcPr>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tcPr>
                </a:tc>
              </a:tr>
              <a:tr h="857885">
                <a:tc>
                  <a:txBody>
                    <a:bodyPr/>
                    <a:lstStyle/>
                    <a:p>
                      <a:pPr indent="0" algn="ctr" fontAlgn="auto">
                        <a:lnSpc>
                          <a:spcPct val="150000"/>
                        </a:lnSpc>
                        <a:buNone/>
                      </a:pPr>
                      <a:r>
                        <a:rPr lang="en-US" sz="2800" b="0">
                          <a:solidFill>
                            <a:srgbClr val="000000"/>
                          </a:solidFill>
                          <a:latin typeface="微软雅黑" panose="020B0503020204020204" charset="-122"/>
                          <a:ea typeface="微软雅黑" panose="020B0503020204020204" charset="-122"/>
                          <a:cs typeface="NEU-BZ-S92" charset="0"/>
                        </a:rPr>
                        <a:t>权利</a:t>
                      </a:r>
                      <a:endParaRPr lang="en-US" altLang="en-US" sz="28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rowSpan="2">
                  <a:txBody>
                    <a:bodyPr/>
                    <a:lstStyle/>
                    <a:p>
                      <a:pPr indent="0" algn="ctr" fontAlgn="auto">
                        <a:lnSpc>
                          <a:spcPct val="150000"/>
                        </a:lnSpc>
                        <a:buNone/>
                      </a:pPr>
                      <a:r>
                        <a:rPr lang="en-US" sz="2800" b="0">
                          <a:solidFill>
                            <a:srgbClr val="000000"/>
                          </a:solidFill>
                          <a:latin typeface="微软雅黑" panose="020B0503020204020204" charset="-122"/>
                          <a:ea typeface="微软雅黑" panose="020B0503020204020204" charset="-122"/>
                          <a:cs typeface="微软雅黑" panose="020B0503020204020204" charset="-122"/>
                        </a:rPr>
                        <a:t>法定(不能随意扩大或缩小)。</a:t>
                      </a:r>
                      <a:endParaRPr lang="en-US" altLang="en-US" sz="28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800" b="0">
                          <a:solidFill>
                            <a:srgbClr val="000000"/>
                          </a:solidFill>
                          <a:latin typeface="微软雅黑" panose="020B0503020204020204" charset="-122"/>
                          <a:ea typeface="微软雅黑" panose="020B0503020204020204" charset="-122"/>
                          <a:cs typeface="微软雅黑" panose="020B0503020204020204" charset="-122"/>
                        </a:rPr>
                        <a:t>不可非法剥夺(可依法剥夺、可放弃)。</a:t>
                      </a:r>
                      <a:endParaRPr lang="en-US" altLang="en-US" sz="2800" b="0">
                        <a:solidFill>
                          <a:srgbClr val="000000"/>
                        </a:solidFill>
                        <a:latin typeface="微软雅黑" panose="020B0503020204020204" charset="-122"/>
                        <a:ea typeface="微软雅黑" panose="020B0503020204020204" charset="-122"/>
                        <a:cs typeface="微软雅黑" panose="020B0503020204020204" charset="-122"/>
                      </a:endParaRPr>
                    </a:p>
                  </a:txBody>
                  <a:tcPr marL="50800" marR="508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858520">
                <a:tc>
                  <a:txBody>
                    <a:bodyPr/>
                    <a:lstStyle/>
                    <a:p>
                      <a:pPr indent="0" algn="ctr" fontAlgn="auto">
                        <a:lnSpc>
                          <a:spcPct val="150000"/>
                        </a:lnSpc>
                        <a:buNone/>
                      </a:pPr>
                      <a:r>
                        <a:rPr lang="en-US" sz="2800" b="0">
                          <a:solidFill>
                            <a:srgbClr val="000000"/>
                          </a:solidFill>
                          <a:latin typeface="微软雅黑" panose="020B0503020204020204" charset="-122"/>
                          <a:ea typeface="微软雅黑" panose="020B0503020204020204" charset="-122"/>
                          <a:cs typeface="NEU-BZ-S92" charset="0"/>
                        </a:rPr>
                        <a:t>义务</a:t>
                      </a:r>
                      <a:endParaRPr lang="en-US" altLang="en-US" sz="28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B w="12700" cap="flat" cmpd="sng">
                      <a:solidFill>
                        <a:srgbClr val="333333"/>
                      </a:solidFill>
                      <a:prstDash val="solid"/>
                      <a:headEnd type="none" w="med" len="med"/>
                      <a:tailEnd type="none" w="med" len="med"/>
                    </a:lnB>
                  </a:tcPr>
                </a:tc>
                <a:tc>
                  <a:txBody>
                    <a:bodyPr/>
                    <a:lstStyle/>
                    <a:p>
                      <a:pPr indent="0" fontAlgn="auto">
                        <a:lnSpc>
                          <a:spcPct val="150000"/>
                        </a:lnSpc>
                        <a:buNone/>
                      </a:pPr>
                      <a:r>
                        <a:rPr lang="en-US" sz="2800" b="0">
                          <a:solidFill>
                            <a:srgbClr val="000000"/>
                          </a:solidFill>
                          <a:latin typeface="微软雅黑" panose="020B0503020204020204" charset="-122"/>
                          <a:ea typeface="微软雅黑" panose="020B0503020204020204" charset="-122"/>
                          <a:cs typeface="微软雅黑" panose="020B0503020204020204" charset="-122"/>
                        </a:rPr>
                        <a:t>不容推卸(不能放弃或转让)。</a:t>
                      </a:r>
                      <a:endParaRPr lang="en-US" altLang="en-US" sz="2800" b="0">
                        <a:solidFill>
                          <a:srgbClr val="000000"/>
                        </a:solidFill>
                        <a:latin typeface="微软雅黑" panose="020B0503020204020204" charset="-122"/>
                        <a:ea typeface="微软雅黑" panose="020B0503020204020204" charset="-122"/>
                        <a:cs typeface="微软雅黑" panose="020B0503020204020204" charset="-122"/>
                      </a:endParaRPr>
                    </a:p>
                  </a:txBody>
                  <a:tcPr marL="50800" marR="508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239138" y="186280"/>
            <a:ext cx="11515730" cy="478155"/>
          </a:xfrm>
        </p:spPr>
        <p:txBody>
          <a:bodyPr/>
          <a:lstStyle/>
          <a:p>
            <a:r>
              <a:rPr lang="zh-CN" altLang="en-US" sz="2800" b="1">
                <a:latin typeface="微软雅黑" panose="020B0503020204020204" charset="-122"/>
                <a:ea typeface="微软雅黑" panose="020B0503020204020204" charset="-122"/>
                <a:cs typeface="微软雅黑" panose="020B0503020204020204" charset="-122"/>
              </a:rPr>
              <a:t>2.我国公民参与政治生活的基本原则</a:t>
            </a:r>
            <a:r>
              <a:rPr lang="zh-CN" altLang="en-US" sz="2800">
                <a:latin typeface="微软雅黑" panose="020B0503020204020204" charset="-122"/>
                <a:ea typeface="微软雅黑" panose="020B0503020204020204" charset="-122"/>
                <a:cs typeface="微软雅黑" panose="020B0503020204020204" charset="-122"/>
              </a:rPr>
              <a:t> </a:t>
            </a:r>
            <a:r>
              <a:rPr lang="zh-CN" altLang="en-US" sz="2400">
                <a:solidFill>
                  <a:srgbClr val="FF0000"/>
                </a:solidFill>
                <a:latin typeface="微软雅黑" panose="020B0503020204020204" charset="-122"/>
                <a:ea typeface="微软雅黑" panose="020B0503020204020204" charset="-122"/>
                <a:cs typeface="微软雅黑" panose="020B0503020204020204" charset="-122"/>
              </a:rPr>
              <a:t>[2020浙江1月选考第16题]</a:t>
            </a:r>
          </a:p>
        </p:txBody>
      </p:sp>
      <p:graphicFrame>
        <p:nvGraphicFramePr>
          <p:cNvPr id="4" name="表格 3"/>
          <p:cNvGraphicFramePr/>
          <p:nvPr>
            <p:custDataLst>
              <p:tags r:id="rId1"/>
            </p:custDataLst>
          </p:nvPr>
        </p:nvGraphicFramePr>
        <p:xfrm>
          <a:off x="279400" y="631825"/>
          <a:ext cx="11026775" cy="5862320"/>
        </p:xfrm>
        <a:graphic>
          <a:graphicData uri="http://schemas.openxmlformats.org/drawingml/2006/table">
            <a:tbl>
              <a:tblPr firstRow="1" bandRow="1">
                <a:tableStyleId>{5940675A-B579-460E-94D1-54222C63F5DA}</a:tableStyleId>
              </a:tblPr>
              <a:tblGrid>
                <a:gridCol w="1616710"/>
                <a:gridCol w="1300480"/>
                <a:gridCol w="8109585"/>
              </a:tblGrid>
              <a:tr h="880745">
                <a:tc rowSpan="2">
                  <a:txBody>
                    <a:bodyPr/>
                    <a:lstStyle/>
                    <a:p>
                      <a:pPr indent="0">
                        <a:buNone/>
                      </a:pPr>
                      <a:r>
                        <a:rPr lang="en-US" sz="2400" b="0">
                          <a:solidFill>
                            <a:srgbClr val="000000"/>
                          </a:solidFill>
                          <a:latin typeface="微软雅黑" panose="020B0503020204020204" charset="-122"/>
                          <a:ea typeface="微软雅黑" panose="020B0503020204020204" charset="-122"/>
                          <a:cs typeface="NEU-BZ-S92" charset="0"/>
                        </a:rPr>
                        <a:t>坚持公民在法律面前一律平等的原则</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表现</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平等是社会主义法律的基本属性。我国公民平等地享有权利,平等地履行义务,平等地适用法律。</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457325">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B w="12700" cap="flat" cmpd="sng">
                      <a:solidFill>
                        <a:srgbClr val="333333"/>
                      </a:solidFill>
                      <a:prstDash val="solid"/>
                      <a:headEnd type="none" w="med" len="med"/>
                      <a:tailEnd type="none" w="med" len="med"/>
                    </a:lnB>
                  </a:tcPr>
                </a:tc>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具体要求</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①公民在享有权利与履行义务方面一律平等。②国家在保护公民的合法权利和依法实施处罚方面,对任何公民一律平等。③任何组织和个人都不得有超越宪法和法律的特权。</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2202815">
                <a:tc rowSpan="2">
                  <a:txBody>
                    <a:bodyPr/>
                    <a:lstStyle/>
                    <a:p>
                      <a:pPr indent="0">
                        <a:buNone/>
                      </a:pPr>
                      <a:r>
                        <a:rPr lang="en-US" sz="2400" b="0">
                          <a:solidFill>
                            <a:srgbClr val="000000"/>
                          </a:solidFill>
                          <a:latin typeface="微软雅黑" panose="020B0503020204020204" charset="-122"/>
                          <a:ea typeface="微软雅黑" panose="020B0503020204020204" charset="-122"/>
                          <a:cs typeface="NEU-BZ-S92" charset="0"/>
                        </a:rPr>
                        <a:t>坚持权利与义务统一的原则</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二者关系</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①在我国,公民的权利与义务是统一的,二者不可分离。②权利与义务在法律关系上是相对应而存在的,权利与义务都是实现人民利益的手段和途径。③公民在法律上既是权利的主体,又是义务的主体。④权利的实现需要义务的履行,义务的履行确保权利的实现。</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321435">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B w="12700" cap="flat" cmpd="sng">
                      <a:solidFill>
                        <a:srgbClr val="333333"/>
                      </a:solidFill>
                      <a:prstDash val="solid"/>
                      <a:headEnd type="none" w="med" len="med"/>
                      <a:tailEnd type="none" w="med" len="med"/>
                    </a:lnB>
                  </a:tcPr>
                </a:tc>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具体要求</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一方面,要树立权利意识,珍惜公民权利。我们既要依法行使自己的权利,又要尊重他人的权利。另一方面,要树立义务意识,自觉履行公民义务。</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表格 8"/>
          <p:cNvGraphicFramePr/>
          <p:nvPr>
            <p:custDataLst>
              <p:tags r:id="rId1"/>
            </p:custDataLst>
          </p:nvPr>
        </p:nvGraphicFramePr>
        <p:xfrm>
          <a:off x="330200" y="1403985"/>
          <a:ext cx="10955655" cy="4536440"/>
        </p:xfrm>
        <a:graphic>
          <a:graphicData uri="http://schemas.openxmlformats.org/drawingml/2006/table">
            <a:tbl>
              <a:tblPr firstRow="1" bandRow="1">
                <a:tableStyleId>{5940675A-B579-460E-94D1-54222C63F5DA}</a:tableStyleId>
              </a:tblPr>
              <a:tblGrid>
                <a:gridCol w="1534160"/>
                <a:gridCol w="1477645"/>
                <a:gridCol w="7943850"/>
              </a:tblGrid>
              <a:tr h="1893570">
                <a:tc rowSpan="2">
                  <a:txBody>
                    <a:bodyPr/>
                    <a:lstStyle/>
                    <a:p>
                      <a:pPr fontAlgn="auto">
                        <a:lnSpc>
                          <a:spcPct val="150000"/>
                        </a:lnSpc>
                        <a:buNone/>
                      </a:pPr>
                      <a:endParaRPr lang="zh-CN" altLang="en-US" sz="2400">
                        <a:latin typeface="微软雅黑" panose="020B0503020204020204" charset="-122"/>
                        <a:ea typeface="微软雅黑" panose="020B0503020204020204" charset="-122"/>
                      </a:endParaRPr>
                    </a:p>
                    <a:p>
                      <a:pPr fontAlgn="auto">
                        <a:lnSpc>
                          <a:spcPct val="150000"/>
                        </a:lnSpc>
                        <a:buNone/>
                      </a:pPr>
                      <a:endParaRPr lang="zh-CN" altLang="en-US" sz="2400">
                        <a:latin typeface="微软雅黑" panose="020B0503020204020204" charset="-122"/>
                        <a:ea typeface="微软雅黑" panose="020B0503020204020204" charset="-122"/>
                      </a:endParaRPr>
                    </a:p>
                    <a:p>
                      <a:pPr fontAlgn="auto">
                        <a:lnSpc>
                          <a:spcPct val="150000"/>
                        </a:lnSpc>
                        <a:buNone/>
                      </a:pPr>
                      <a:r>
                        <a:rPr lang="zh-CN" altLang="en-US" sz="2400">
                          <a:latin typeface="微软雅黑" panose="020B0503020204020204" charset="-122"/>
                          <a:ea typeface="微软雅黑" panose="020B0503020204020204" charset="-122"/>
                        </a:rPr>
                        <a:t>坚持个人利益与国家利益相结合的原则</a:t>
                      </a: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lstStyle/>
                    <a:p>
                      <a:pPr fontAlgn="auto">
                        <a:lnSpc>
                          <a:spcPct val="150000"/>
                        </a:lnSpc>
                        <a:buNone/>
                      </a:pPr>
                      <a:endParaRPr lang="zh-CN" altLang="en-US" sz="2400">
                        <a:latin typeface="微软雅黑" panose="020B0503020204020204" charset="-122"/>
                        <a:ea typeface="微软雅黑" panose="020B0503020204020204" charset="-122"/>
                      </a:endParaRPr>
                    </a:p>
                    <a:p>
                      <a:pPr fontAlgn="auto">
                        <a:lnSpc>
                          <a:spcPct val="150000"/>
                        </a:lnSpc>
                        <a:buNone/>
                      </a:pPr>
                      <a:r>
                        <a:rPr lang="zh-CN" altLang="en-US" sz="2400">
                          <a:latin typeface="微软雅黑" panose="020B0503020204020204" charset="-122"/>
                          <a:ea typeface="微软雅黑" panose="020B0503020204020204" charset="-122"/>
                        </a:rPr>
                        <a:t>二者关系</a:t>
                      </a: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lstStyle/>
                    <a:p>
                      <a:pPr fontAlgn="auto">
                        <a:lnSpc>
                          <a:spcPct val="150000"/>
                        </a:lnSpc>
                        <a:buNone/>
                      </a:pPr>
                      <a:endParaRPr lang="zh-CN" altLang="en-US" sz="2400">
                        <a:latin typeface="微软雅黑" panose="020B0503020204020204" charset="-122"/>
                        <a:ea typeface="微软雅黑" panose="020B0503020204020204" charset="-122"/>
                        <a:cs typeface="微软雅黑" panose="020B0503020204020204" charset="-122"/>
                      </a:endParaRPr>
                    </a:p>
                    <a:p>
                      <a:pPr fontAlgn="auto">
                        <a:lnSpc>
                          <a:spcPct val="150000"/>
                        </a:lnSpc>
                        <a:buNone/>
                      </a:pPr>
                      <a:r>
                        <a:rPr lang="zh-CN" altLang="en-US" sz="2400">
                          <a:latin typeface="微软雅黑" panose="020B0503020204020204" charset="-122"/>
                          <a:ea typeface="微软雅黑" panose="020B0503020204020204" charset="-122"/>
                          <a:cs typeface="微软雅黑" panose="020B0503020204020204" charset="-122"/>
                        </a:rPr>
                        <a:t>在我国,国家与公民个人的利益在根本上是一致的,但在某些具体利益上存在差别。</a:t>
                      </a: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2642870">
                <a:tc vMerge="1">
                  <a:txBody>
                    <a:bodyPr/>
                    <a:lstStyle/>
                    <a:p>
                      <a:endParaRPr lang="zh-CN"/>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lstStyle/>
                    <a:p>
                      <a:pPr fontAlgn="auto">
                        <a:lnSpc>
                          <a:spcPct val="150000"/>
                        </a:lnSpc>
                        <a:buNone/>
                      </a:pPr>
                      <a:endParaRPr lang="zh-CN" altLang="en-US" sz="2400">
                        <a:latin typeface="微软雅黑" panose="020B0503020204020204" charset="-122"/>
                        <a:ea typeface="微软雅黑" panose="020B0503020204020204" charset="-122"/>
                      </a:endParaRPr>
                    </a:p>
                    <a:p>
                      <a:pPr fontAlgn="auto">
                        <a:lnSpc>
                          <a:spcPct val="150000"/>
                        </a:lnSpc>
                        <a:buNone/>
                      </a:pPr>
                      <a:endParaRPr lang="zh-CN" altLang="en-US" sz="2400">
                        <a:latin typeface="微软雅黑" panose="020B0503020204020204" charset="-122"/>
                        <a:ea typeface="微软雅黑" panose="020B0503020204020204" charset="-122"/>
                      </a:endParaRPr>
                    </a:p>
                    <a:p>
                      <a:pPr fontAlgn="auto">
                        <a:lnSpc>
                          <a:spcPct val="150000"/>
                        </a:lnSpc>
                        <a:buNone/>
                      </a:pPr>
                      <a:r>
                        <a:rPr lang="zh-CN" altLang="en-US" sz="2400">
                          <a:latin typeface="微软雅黑" panose="020B0503020204020204" charset="-122"/>
                          <a:ea typeface="微软雅黑" panose="020B0503020204020204" charset="-122"/>
                        </a:rPr>
                        <a:t>具体要求</a:t>
                      </a: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lstStyle/>
                    <a:p>
                      <a:pPr fontAlgn="auto">
                        <a:lnSpc>
                          <a:spcPct val="150000"/>
                        </a:lnSpc>
                        <a:buNone/>
                      </a:pPr>
                      <a:r>
                        <a:rPr lang="zh-CN" altLang="en-US" sz="2400">
                          <a:latin typeface="微软雅黑" panose="020B0503020204020204" charset="-122"/>
                          <a:ea typeface="微软雅黑" panose="020B0503020204020204" charset="-122"/>
                          <a:cs typeface="微软雅黑" panose="020B0503020204020204" charset="-122"/>
                        </a:rPr>
                        <a:t>①国家尊重和保障公民个人的合法权益。公民在行使权利与履行义务时,要把国家利益与个人利益结合起来。②当个人利益与国家利益发生矛盾时,个人利益要服从国家利益。</a:t>
                      </a: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339468" y="392655"/>
            <a:ext cx="11515730" cy="5262245"/>
          </a:xfrm>
        </p:spPr>
        <p:txBody>
          <a:bodyPr/>
          <a:lstStyle/>
          <a:p>
            <a:pPr fontAlgn="auto">
              <a:lnSpc>
                <a:spcPct val="150000"/>
              </a:lnSpc>
            </a:pPr>
            <a:r>
              <a:rPr lang="zh-CN" altLang="en-US" sz="2800" b="1">
                <a:solidFill>
                  <a:srgbClr val="FF0000"/>
                </a:solidFill>
                <a:latin typeface="微软雅黑" panose="020B0503020204020204" charset="-122"/>
                <a:ea typeface="微软雅黑" panose="020B0503020204020204" charset="-122"/>
                <a:cs typeface="微软雅黑" panose="020B0503020204020204" charset="-122"/>
              </a:rPr>
              <a:t>特别提醒</a:t>
            </a:r>
            <a:r>
              <a:rPr lang="zh-CN" altLang="en-US" sz="2800">
                <a:latin typeface="微软雅黑" panose="020B0503020204020204" charset="-122"/>
                <a:ea typeface="微软雅黑" panose="020B0503020204020204" charset="-122"/>
                <a:cs typeface="微软雅黑" panose="020B0503020204020204" charset="-122"/>
              </a:rPr>
              <a:t> 　公民在法律面前一律平等,一是指在法律实施上的平等,而不是在立法上的平等,因为法律具有阶级性;二是指机会均等,平等≠平均,不是指所有公民享有同样的权利,因为每个公民的社会地位和社会角色不同。</a:t>
            </a:r>
            <a:br>
              <a:rPr lang="zh-CN" altLang="en-US" sz="2800">
                <a:latin typeface="微软雅黑" panose="020B0503020204020204" charset="-122"/>
                <a:ea typeface="微软雅黑" panose="020B0503020204020204" charset="-122"/>
                <a:cs typeface="微软雅黑" panose="020B0503020204020204" charset="-122"/>
              </a:rPr>
            </a:br>
            <a:r>
              <a:rPr lang="zh-CN" altLang="en-US" sz="2800" b="1">
                <a:latin typeface="微软雅黑" panose="020B0503020204020204" charset="-122"/>
                <a:ea typeface="微软雅黑" panose="020B0503020204020204" charset="-122"/>
                <a:cs typeface="微软雅黑" panose="020B0503020204020204" charset="-122"/>
              </a:rPr>
              <a:t>3.我国公民参与政治生活的主要内容</a:t>
            </a:r>
            <a:br>
              <a:rPr lang="zh-CN" altLang="en-US" sz="2800" b="1">
                <a:latin typeface="微软雅黑" panose="020B0503020204020204" charset="-122"/>
                <a:ea typeface="微软雅黑" panose="020B0503020204020204" charset="-122"/>
                <a:cs typeface="微软雅黑" panose="020B0503020204020204" charset="-122"/>
              </a:rPr>
            </a:br>
            <a:r>
              <a:rPr lang="zh-CN" altLang="en-US" sz="2800">
                <a:latin typeface="微软雅黑" panose="020B0503020204020204" charset="-122"/>
                <a:ea typeface="微软雅黑" panose="020B0503020204020204" charset="-122"/>
                <a:cs typeface="微软雅黑" panose="020B0503020204020204" charset="-122"/>
              </a:rPr>
              <a:t>(1)行使政治权利,履行政治义务。 </a:t>
            </a:r>
            <a:br>
              <a:rPr lang="zh-CN" altLang="en-US" sz="2800">
                <a:latin typeface="微软雅黑" panose="020B0503020204020204" charset="-122"/>
                <a:ea typeface="微软雅黑" panose="020B0503020204020204" charset="-122"/>
                <a:cs typeface="微软雅黑" panose="020B0503020204020204" charset="-122"/>
              </a:rPr>
            </a:br>
            <a:r>
              <a:rPr lang="zh-CN" altLang="en-US" sz="2800">
                <a:latin typeface="微软雅黑" panose="020B0503020204020204" charset="-122"/>
                <a:ea typeface="微软雅黑" panose="020B0503020204020204" charset="-122"/>
                <a:cs typeface="微软雅黑" panose="020B0503020204020204" charset="-122"/>
              </a:rPr>
              <a:t>(2)参与社会公共管理活动。</a:t>
            </a:r>
            <a:br>
              <a:rPr lang="zh-CN" altLang="en-US" sz="2800">
                <a:latin typeface="微软雅黑" panose="020B0503020204020204" charset="-122"/>
                <a:ea typeface="微软雅黑" panose="020B0503020204020204" charset="-122"/>
                <a:cs typeface="微软雅黑" panose="020B0503020204020204" charset="-122"/>
              </a:rPr>
            </a:br>
            <a:r>
              <a:rPr lang="zh-CN" altLang="en-US" sz="2800">
                <a:latin typeface="微软雅黑" panose="020B0503020204020204" charset="-122"/>
                <a:ea typeface="微软雅黑" panose="020B0503020204020204" charset="-122"/>
                <a:cs typeface="微软雅黑" panose="020B0503020204020204" charset="-122"/>
              </a:rPr>
              <a:t>(3)参与社会主义民主政治建设。 </a:t>
            </a:r>
            <a:br>
              <a:rPr lang="zh-CN" altLang="en-US" sz="2800">
                <a:latin typeface="微软雅黑" panose="020B0503020204020204" charset="-122"/>
                <a:ea typeface="微软雅黑" panose="020B0503020204020204" charset="-122"/>
                <a:cs typeface="微软雅黑" panose="020B0503020204020204" charset="-122"/>
              </a:rPr>
            </a:br>
            <a:r>
              <a:rPr lang="zh-CN" altLang="en-US" sz="2800">
                <a:latin typeface="微软雅黑" panose="020B0503020204020204" charset="-122"/>
                <a:ea typeface="微软雅黑" panose="020B0503020204020204" charset="-122"/>
                <a:cs typeface="微软雅黑" panose="020B0503020204020204" charset="-122"/>
              </a:rPr>
              <a:t>(4)关注我国在国际社会中的地位和作用。</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hlinkClick r:id="" action="ppaction://noaction"/>
          </p:cNvPr>
          <p:cNvSpPr/>
          <p:nvPr/>
        </p:nvSpPr>
        <p:spPr>
          <a:xfrm>
            <a:off x="689450" y="1295853"/>
            <a:ext cx="10065636" cy="54777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r>
              <a:rPr lang="zh-CN" altLang="en-US" sz="2800" b="1" dirty="0">
                <a:solidFill>
                  <a:srgbClr val="DA251C"/>
                </a:solidFill>
                <a:latin typeface="微软雅黑" panose="020B0503020204020204" charset="-122"/>
                <a:ea typeface="微软雅黑" panose="020B0503020204020204" charset="-122"/>
              </a:rPr>
              <a:t>考点帮</a:t>
            </a:r>
            <a:r>
              <a:rPr lang="en-US" altLang="zh-CN" sz="2800" b="1" dirty="0">
                <a:solidFill>
                  <a:srgbClr val="DA251C"/>
                </a:solidFill>
                <a:latin typeface="微软雅黑" panose="020B0503020204020204" charset="-122"/>
                <a:ea typeface="微软雅黑" panose="020B0503020204020204" charset="-122"/>
              </a:rPr>
              <a:t>·</a:t>
            </a:r>
            <a:r>
              <a:rPr lang="zh-CN" altLang="en-US" sz="2800" b="1" dirty="0">
                <a:solidFill>
                  <a:srgbClr val="DA251C"/>
                </a:solidFill>
                <a:latin typeface="微软雅黑" panose="020B0503020204020204" charset="-122"/>
                <a:ea typeface="微软雅黑" panose="020B0503020204020204" charset="-122"/>
              </a:rPr>
              <a:t>必备知识通关</a:t>
            </a:r>
          </a:p>
        </p:txBody>
      </p:sp>
      <p:sp>
        <p:nvSpPr>
          <p:cNvPr id="16" name="矩形 15">
            <a:hlinkClick r:id="rId2" action="ppaction://hlinksldjump"/>
          </p:cNvPr>
          <p:cNvSpPr/>
          <p:nvPr/>
        </p:nvSpPr>
        <p:spPr>
          <a:xfrm>
            <a:off x="689450" y="2006198"/>
            <a:ext cx="10065636" cy="538284"/>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r>
              <a:rPr lang="zh-CN" altLang="en-US" sz="2800" dirty="0" smtClean="0">
                <a:solidFill>
                  <a:schemeClr val="tx1">
                    <a:lumMod val="95000"/>
                    <a:lumOff val="5000"/>
                  </a:schemeClr>
                </a:solidFill>
                <a:latin typeface="微软雅黑" panose="020B0503020204020204" charset="-122"/>
                <a:ea typeface="微软雅黑" panose="020B0503020204020204" charset="-122"/>
              </a:rPr>
              <a:t>考点</a:t>
            </a:r>
            <a:r>
              <a:rPr lang="en-US" altLang="zh-CN" sz="2800" dirty="0" smtClean="0">
                <a:solidFill>
                  <a:schemeClr val="tx1">
                    <a:lumMod val="95000"/>
                    <a:lumOff val="5000"/>
                  </a:schemeClr>
                </a:solidFill>
                <a:latin typeface="微软雅黑" panose="020B0503020204020204" charset="-122"/>
                <a:ea typeface="微软雅黑" panose="020B0503020204020204" charset="-122"/>
              </a:rPr>
              <a:t>1</a:t>
            </a:r>
            <a:r>
              <a:rPr lang="zh-CN" altLang="en-US" sz="2800" dirty="0" smtClean="0">
                <a:solidFill>
                  <a:schemeClr val="tx1">
                    <a:lumMod val="95000"/>
                    <a:lumOff val="5000"/>
                  </a:schemeClr>
                </a:solidFill>
                <a:latin typeface="微软雅黑" panose="020B0503020204020204" charset="-122"/>
                <a:ea typeface="微软雅黑" panose="020B0503020204020204" charset="-122"/>
              </a:rPr>
              <a:t>   我国的国家性质</a:t>
            </a:r>
          </a:p>
        </p:txBody>
      </p:sp>
      <p:sp>
        <p:nvSpPr>
          <p:cNvPr id="17" name="矩形 16">
            <a:hlinkClick r:id="rId2" action="ppaction://hlinksldjump"/>
          </p:cNvPr>
          <p:cNvSpPr/>
          <p:nvPr/>
        </p:nvSpPr>
        <p:spPr>
          <a:xfrm>
            <a:off x="689450" y="2689897"/>
            <a:ext cx="10065636" cy="538284"/>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r>
              <a:rPr lang="zh-CN" altLang="en-US" sz="2800" dirty="0" smtClean="0">
                <a:solidFill>
                  <a:schemeClr val="tx1">
                    <a:lumMod val="95000"/>
                    <a:lumOff val="5000"/>
                  </a:schemeClr>
                </a:solidFill>
                <a:latin typeface="微软雅黑" panose="020B0503020204020204" charset="-122"/>
                <a:ea typeface="微软雅黑" panose="020B0503020204020204" charset="-122"/>
              </a:rPr>
              <a:t>考点</a:t>
            </a:r>
            <a:r>
              <a:rPr lang="en-US" altLang="zh-CN" sz="2800" dirty="0" smtClean="0">
                <a:solidFill>
                  <a:schemeClr val="tx1">
                    <a:lumMod val="95000"/>
                    <a:lumOff val="5000"/>
                  </a:schemeClr>
                </a:solidFill>
                <a:latin typeface="微软雅黑" panose="020B0503020204020204" charset="-122"/>
                <a:ea typeface="微软雅黑" panose="020B0503020204020204" charset="-122"/>
              </a:rPr>
              <a:t>2   </a:t>
            </a:r>
            <a:r>
              <a:rPr lang="zh-CN" altLang="en-US" sz="2800" dirty="0" smtClean="0">
                <a:solidFill>
                  <a:schemeClr val="tx1">
                    <a:lumMod val="95000"/>
                    <a:lumOff val="5000"/>
                  </a:schemeClr>
                </a:solidFill>
                <a:latin typeface="微软雅黑" panose="020B0503020204020204" charset="-122"/>
                <a:ea typeface="微软雅黑" panose="020B0503020204020204" charset="-122"/>
              </a:rPr>
              <a:t>我国公民的权利和义务  </a:t>
            </a:r>
            <a:endParaRPr lang="zh-CN" altLang="en-US" sz="2800" dirty="0">
              <a:solidFill>
                <a:schemeClr val="tx1">
                  <a:lumMod val="95000"/>
                  <a:lumOff val="5000"/>
                </a:schemeClr>
              </a:solidFill>
              <a:latin typeface="微软雅黑" panose="020B0503020204020204" charset="-122"/>
              <a:ea typeface="微软雅黑" panose="020B0503020204020204" charset="-122"/>
            </a:endParaRPr>
          </a:p>
        </p:txBody>
      </p:sp>
      <p:sp>
        <p:nvSpPr>
          <p:cNvPr id="2" name="矩形 1">
            <a:hlinkClick r:id="rId2" action="ppaction://hlinksldjump"/>
          </p:cNvPr>
          <p:cNvSpPr/>
          <p:nvPr/>
        </p:nvSpPr>
        <p:spPr>
          <a:xfrm>
            <a:off x="689450" y="3385857"/>
            <a:ext cx="10065636" cy="538284"/>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r>
              <a:rPr lang="zh-CN" altLang="en-US" sz="2800" dirty="0" smtClean="0">
                <a:solidFill>
                  <a:schemeClr val="tx1">
                    <a:lumMod val="95000"/>
                    <a:lumOff val="5000"/>
                  </a:schemeClr>
                </a:solidFill>
                <a:latin typeface="微软雅黑" panose="020B0503020204020204" charset="-122"/>
                <a:ea typeface="微软雅黑" panose="020B0503020204020204" charset="-122"/>
              </a:rPr>
              <a:t>考点</a:t>
            </a:r>
            <a:r>
              <a:rPr lang="en-US" altLang="zh-CN" sz="2800" dirty="0" smtClean="0">
                <a:solidFill>
                  <a:schemeClr val="tx1">
                    <a:lumMod val="95000"/>
                    <a:lumOff val="5000"/>
                  </a:schemeClr>
                </a:solidFill>
                <a:latin typeface="微软雅黑" panose="020B0503020204020204" charset="-122"/>
                <a:ea typeface="微软雅黑" panose="020B0503020204020204" charset="-122"/>
              </a:rPr>
              <a:t>3   </a:t>
            </a:r>
            <a:r>
              <a:rPr lang="zh-CN" altLang="en-US" sz="2800" dirty="0" smtClean="0">
                <a:solidFill>
                  <a:schemeClr val="tx1">
                    <a:lumMod val="95000"/>
                    <a:lumOff val="5000"/>
                  </a:schemeClr>
                </a:solidFill>
                <a:latin typeface="微软雅黑" panose="020B0503020204020204" charset="-122"/>
                <a:ea typeface="微软雅黑" panose="020B0503020204020204" charset="-122"/>
              </a:rPr>
              <a:t>我国公民政治参与的途径和方式 </a:t>
            </a:r>
            <a:endParaRPr lang="zh-CN" altLang="en-US" sz="2800" dirty="0">
              <a:solidFill>
                <a:schemeClr val="tx1">
                  <a:lumMod val="95000"/>
                  <a:lumOff val="5000"/>
                </a:schemeClr>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0" y="184785"/>
            <a:ext cx="7357110" cy="621485"/>
          </a:xfrm>
        </p:spPr>
        <p:txBody>
          <a:bodyPr wrap="square"/>
          <a:lstStyle/>
          <a:p>
            <a:r>
              <a:rPr lang="zh-CN" altLang="en-US" sz="3200">
                <a:latin typeface="微软雅黑" panose="020B0503020204020204" charset="-122"/>
                <a:ea typeface="微软雅黑" panose="020B0503020204020204" charset="-122"/>
                <a:cs typeface="微软雅黑" panose="020B0503020204020204" charset="-122"/>
              </a:rPr>
              <a:t>考点</a:t>
            </a:r>
            <a:r>
              <a:rPr lang="en-US" altLang="zh-CN" sz="3200">
                <a:latin typeface="微软雅黑" panose="020B0503020204020204" charset="-122"/>
                <a:ea typeface="微软雅黑" panose="020B0503020204020204" charset="-122"/>
                <a:cs typeface="微软雅黑" panose="020B0503020204020204" charset="-122"/>
              </a:rPr>
              <a:t>3   我国公民政治参与的途径和方式</a:t>
            </a:r>
          </a:p>
        </p:txBody>
      </p:sp>
      <p:sp>
        <p:nvSpPr>
          <p:cNvPr id="2" name="文本框 1"/>
          <p:cNvSpPr txBox="1"/>
          <p:nvPr/>
        </p:nvSpPr>
        <p:spPr>
          <a:xfrm>
            <a:off x="352425" y="914400"/>
            <a:ext cx="7851140" cy="1383665"/>
          </a:xfrm>
          <a:prstGeom prst="rect">
            <a:avLst/>
          </a:prstGeom>
          <a:noFill/>
        </p:spPr>
        <p:txBody>
          <a:bodyPr wrap="square" rtlCol="0">
            <a:spAutoFit/>
          </a:bodyPr>
          <a:lstStyle/>
          <a:p>
            <a:pPr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rPr>
              <a:t>1.民主选举</a:t>
            </a:r>
            <a:endParaRPr lang="zh-CN" altLang="en-US" sz="2800">
              <a:latin typeface="微软雅黑" panose="020B0503020204020204" charset="-122"/>
              <a:ea typeface="微软雅黑" panose="020B0503020204020204" charset="-122"/>
              <a:cs typeface="微软雅黑" panose="020B0503020204020204" charset="-122"/>
            </a:endParaRP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rPr>
              <a:t>(1)四种选举方式的比较。</a:t>
            </a:r>
          </a:p>
        </p:txBody>
      </p:sp>
      <p:graphicFrame>
        <p:nvGraphicFramePr>
          <p:cNvPr id="4" name="表格 3"/>
          <p:cNvGraphicFramePr/>
          <p:nvPr>
            <p:custDataLst>
              <p:tags r:id="rId1"/>
            </p:custDataLst>
          </p:nvPr>
        </p:nvGraphicFramePr>
        <p:xfrm>
          <a:off x="507047" y="2379345"/>
          <a:ext cx="11003915" cy="4008755"/>
        </p:xfrm>
        <a:graphic>
          <a:graphicData uri="http://schemas.openxmlformats.org/drawingml/2006/table">
            <a:tbl>
              <a:tblPr firstRow="1" bandRow="1">
                <a:tableStyleId>{5940675A-B579-460E-94D1-54222C63F5DA}</a:tableStyleId>
              </a:tblPr>
              <a:tblGrid>
                <a:gridCol w="621030"/>
                <a:gridCol w="1518920"/>
                <a:gridCol w="2045970"/>
                <a:gridCol w="2313940"/>
                <a:gridCol w="4504055"/>
              </a:tblGrid>
              <a:tr h="488315">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 </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gridSpan="2">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从选民角度</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hMerge="1">
                  <a:txBody>
                    <a:bodyPr/>
                    <a:lstStyle/>
                    <a:p>
                      <a:endParaRPr lang="zh-CN"/>
                    </a:p>
                  </a:txBody>
                  <a:tcPr>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tcPr>
                </a:tc>
                <a:tc gridSpan="2">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从候选人角度</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hMerge="1">
                  <a:txBody>
                    <a:bodyPr/>
                    <a:lstStyle/>
                    <a:p>
                      <a:endParaRPr lang="zh-CN"/>
                    </a:p>
                  </a:txBody>
                  <a:tcPr>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tcPr>
                </a:tc>
              </a:tr>
              <a:tr h="487045">
                <a:tc>
                  <a:txBody>
                    <a:bodyPr/>
                    <a:lstStyle/>
                    <a:p>
                      <a:pPr indent="0">
                        <a:buNone/>
                      </a:pPr>
                      <a:r>
                        <a:rPr lang="en-US" sz="2400" b="0">
                          <a:solidFill>
                            <a:srgbClr val="000000"/>
                          </a:solidFill>
                          <a:latin typeface="微软雅黑" panose="020B0503020204020204" charset="-122"/>
                          <a:ea typeface="微软雅黑" panose="020B0503020204020204" charset="-122"/>
                          <a:cs typeface="NEU-BZ-S92" charset="0"/>
                        </a:rPr>
                        <a:t> </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直接选举</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间接选举</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等额选举</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差额选举</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3033395">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含义</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由选民直接投票选举的方式(选民→选举)。</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先由选民选出自己的代表,再由他们代表选民选举的方式(选民→代表→选举)。</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正式候选人名额与应选名额相等的选举方式(候选名额=应选名额)。</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确定的正式候选人名额多于应选名额的选举方式(候选名额&gt;应选名额)。</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p:nvPr>
            <p:custDataLst>
              <p:tags r:id="rId1"/>
            </p:custDataLst>
          </p:nvPr>
        </p:nvGraphicFramePr>
        <p:xfrm>
          <a:off x="490855" y="375920"/>
          <a:ext cx="11015980" cy="6137275"/>
        </p:xfrm>
        <a:graphic>
          <a:graphicData uri="http://schemas.openxmlformats.org/drawingml/2006/table">
            <a:tbl>
              <a:tblPr firstRow="1" bandRow="1">
                <a:tableStyleId>{5940675A-B579-460E-94D1-54222C63F5DA}</a:tableStyleId>
              </a:tblPr>
              <a:tblGrid>
                <a:gridCol w="629285"/>
                <a:gridCol w="1787525"/>
                <a:gridCol w="1818005"/>
                <a:gridCol w="2129155"/>
                <a:gridCol w="4652010"/>
              </a:tblGrid>
              <a:tr h="448945">
                <a:tc rowSpan="2">
                  <a:txBody>
                    <a:bodyPr/>
                    <a:lstStyle/>
                    <a:p>
                      <a:pPr indent="0" algn="ctr">
                        <a:buNone/>
                      </a:pP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gridSpan="2">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从选民角度</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hMerge="1">
                  <a:txBody>
                    <a:bodyPr/>
                    <a:lstStyle/>
                    <a:p>
                      <a:endParaRPr lang="zh-CN"/>
                    </a:p>
                  </a:txBody>
                  <a:tcPr>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tcPr>
                </a:tc>
                <a:tc gridSpan="2">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从候选人角度</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hMerge="1">
                  <a:txBody>
                    <a:bodyPr/>
                    <a:lstStyle/>
                    <a:p>
                      <a:endParaRPr lang="zh-CN"/>
                    </a:p>
                  </a:txBody>
                  <a:tcPr>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tcPr>
                </a:tc>
              </a:tr>
              <a:tr h="448945">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B w="12700" cap="flat" cmpd="sng">
                      <a:solidFill>
                        <a:srgbClr val="333333"/>
                      </a:solidFill>
                      <a:prstDash val="solid"/>
                      <a:headEnd type="none" w="med" len="med"/>
                      <a:tailEnd type="none" w="med" len="med"/>
                    </a:lnB>
                  </a:tcPr>
                </a:tc>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直接选举</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间接选举</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等额选举</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差额选举</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611630">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优点</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sz="2400" b="0">
                          <a:solidFill>
                            <a:srgbClr val="000000"/>
                          </a:solidFill>
                          <a:latin typeface="微软雅黑" panose="020B0503020204020204" charset="-122"/>
                          <a:ea typeface="微软雅黑" panose="020B0503020204020204" charset="-122"/>
                          <a:cs typeface="NEU-BZ-S92" charset="0"/>
                        </a:rPr>
                        <a:t>每个选民都有机会选择自己信赖的当家人。</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sz="2400" b="0">
                          <a:solidFill>
                            <a:srgbClr val="000000"/>
                          </a:solidFill>
                          <a:latin typeface="微软雅黑" panose="020B0503020204020204" charset="-122"/>
                          <a:ea typeface="微软雅黑" panose="020B0503020204020204" charset="-122"/>
                          <a:cs typeface="NEU-BZ-S92" charset="0"/>
                        </a:rPr>
                        <a:t>在选民较多、分布较广的情况下适用。</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sz="2400" b="0">
                          <a:solidFill>
                            <a:srgbClr val="000000"/>
                          </a:solidFill>
                          <a:latin typeface="微软雅黑" panose="020B0503020204020204" charset="-122"/>
                          <a:ea typeface="微软雅黑" panose="020B0503020204020204" charset="-122"/>
                          <a:cs typeface="NEU-BZ-S92" charset="0"/>
                        </a:rPr>
                        <a:t>可以比较充分地考虑当选者结构的合理性。</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为选民行使选举权提供了选择的余地,在候选人之间形成了相应的竞争。</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2016125">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局限性</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sz="2400" b="0">
                          <a:solidFill>
                            <a:srgbClr val="000000"/>
                          </a:solidFill>
                          <a:latin typeface="微软雅黑" panose="020B0503020204020204" charset="-122"/>
                          <a:ea typeface="微软雅黑" panose="020B0503020204020204" charset="-122"/>
                          <a:cs typeface="NEU-BZ-S92" charset="0"/>
                        </a:rPr>
                        <a:t>在选民较多、分布较广的情况下不适用。</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sz="2400" b="0">
                          <a:solidFill>
                            <a:srgbClr val="000000"/>
                          </a:solidFill>
                          <a:latin typeface="微软雅黑" panose="020B0503020204020204" charset="-122"/>
                          <a:ea typeface="微软雅黑" panose="020B0503020204020204" charset="-122"/>
                          <a:cs typeface="NEU-BZ-S92" charset="0"/>
                        </a:rPr>
                        <a:t>选民不能直接投票选举自己心目中的当家人。</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sz="2400" b="0">
                          <a:solidFill>
                            <a:srgbClr val="000000"/>
                          </a:solidFill>
                          <a:latin typeface="微软雅黑" panose="020B0503020204020204" charset="-122"/>
                          <a:ea typeface="微软雅黑" panose="020B0503020204020204" charset="-122"/>
                          <a:cs typeface="NEU-BZ-S92" charset="0"/>
                        </a:rPr>
                        <a:t>在一定程度上会影响选民的选择。</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会影响当选者结构的合理性;如不加以有效规范,容易发生虚假宣传、贿赂选民等情况。</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611630">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结论</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gridSpan="4">
                  <a:txBody>
                    <a:bodyPr/>
                    <a:lstStyle/>
                    <a:p>
                      <a:pPr indent="0">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采取什么样的选举方式,在不同时期、不同地区,要根据社会经济制度、物质生活条件、选民的文化水平等具体条件来确定。四种选举方式各有利弊,不能说哪个更民主、更优越。直接选举和间接选举、等额选举和差额选举各自的优点与局限性互补。</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hMerge="1">
                  <a:txBody>
                    <a:bodyPr/>
                    <a:lstStyle/>
                    <a:p>
                      <a:endParaRPr lang="zh-CN"/>
                    </a:p>
                  </a:txBody>
                  <a:tcP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tcPr>
                </a:tc>
                <a:tc hMerge="1">
                  <a:txBody>
                    <a:bodyPr/>
                    <a:lstStyle/>
                    <a:p>
                      <a:endParaRPr lang="zh-CN"/>
                    </a:p>
                  </a:txBody>
                  <a:tcP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tcPr>
                </a:tc>
                <a:tc hMerge="1">
                  <a:txBody>
                    <a:bodyPr/>
                    <a:lstStyle/>
                    <a:p>
                      <a:endParaRPr lang="zh-CN"/>
                    </a:p>
                  </a:txBody>
                  <a:tcPr>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338198" y="169770"/>
            <a:ext cx="11515730" cy="6554470"/>
          </a:xfrm>
        </p:spPr>
        <p:txBody>
          <a:bodyPr wrap="square"/>
          <a:lstStyle/>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rPr>
              <a:t>(2)我国的选举制度。</a:t>
            </a:r>
            <a:br>
              <a:rPr lang="zh-CN" altLang="en-US" sz="2800">
                <a:latin typeface="微软雅黑" panose="020B0503020204020204" charset="-122"/>
                <a:ea typeface="微软雅黑" panose="020B0503020204020204" charset="-122"/>
                <a:cs typeface="微软雅黑" panose="020B0503020204020204" charset="-122"/>
              </a:rPr>
            </a:br>
            <a:r>
              <a:rPr lang="zh-CN" altLang="en-US" sz="2800">
                <a:latin typeface="微软雅黑" panose="020B0503020204020204" charset="-122"/>
                <a:ea typeface="微软雅黑" panose="020B0503020204020204" charset="-122"/>
                <a:cs typeface="微软雅黑" panose="020B0503020204020204" charset="-122"/>
              </a:rPr>
              <a:t>①选举方式:直接选举与间接选举相结合。</a:t>
            </a:r>
            <a:br>
              <a:rPr lang="zh-CN" altLang="en-US" sz="2800">
                <a:latin typeface="微软雅黑" panose="020B0503020204020204" charset="-122"/>
                <a:ea typeface="微软雅黑" panose="020B0503020204020204" charset="-122"/>
                <a:cs typeface="微软雅黑" panose="020B0503020204020204" charset="-122"/>
              </a:rPr>
            </a:br>
            <a:r>
              <a:rPr lang="zh-CN" altLang="en-US" sz="2800">
                <a:latin typeface="微软雅黑" panose="020B0503020204020204" charset="-122"/>
                <a:ea typeface="微软雅黑" panose="020B0503020204020204" charset="-122"/>
                <a:cs typeface="微软雅黑" panose="020B0503020204020204" charset="-122"/>
              </a:rPr>
              <a:t>②决定因素:我国人民民主专政的国家性质;我国处于社会主义初级阶段的基本国情。</a:t>
            </a:r>
            <a:br>
              <a:rPr lang="zh-CN" altLang="en-US" sz="2800">
                <a:latin typeface="微软雅黑" panose="020B0503020204020204" charset="-122"/>
                <a:ea typeface="微软雅黑" panose="020B0503020204020204" charset="-122"/>
                <a:cs typeface="微软雅黑" panose="020B0503020204020204" charset="-122"/>
              </a:rPr>
            </a:br>
            <a:r>
              <a:rPr lang="zh-CN" altLang="en-US" sz="2800">
                <a:latin typeface="微软雅黑" panose="020B0503020204020204" charset="-122"/>
                <a:ea typeface="微软雅黑" panose="020B0503020204020204" charset="-122"/>
                <a:cs typeface="微软雅黑" panose="020B0503020204020204" charset="-122"/>
              </a:rPr>
              <a:t>(3)珍惜自己的选举权利。</a:t>
            </a:r>
            <a:br>
              <a:rPr lang="zh-CN" altLang="en-US" sz="2800">
                <a:latin typeface="微软雅黑" panose="020B0503020204020204" charset="-122"/>
                <a:ea typeface="微软雅黑" panose="020B0503020204020204" charset="-122"/>
                <a:cs typeface="微软雅黑" panose="020B0503020204020204" charset="-122"/>
              </a:rPr>
            </a:br>
            <a:r>
              <a:rPr lang="zh-CN" altLang="en-US" sz="2800">
                <a:latin typeface="微软雅黑" panose="020B0503020204020204" charset="-122"/>
                <a:ea typeface="微软雅黑" panose="020B0503020204020204" charset="-122"/>
                <a:cs typeface="微软雅黑" panose="020B0503020204020204" charset="-122"/>
              </a:rPr>
              <a:t>①选民参加选举的态度和能力,是影响选举效果的重要因素。公民要不断提高参与民主选举的素养,行使好民主选举的权利。</a:t>
            </a:r>
            <a:br>
              <a:rPr lang="zh-CN" altLang="en-US" sz="2800">
                <a:latin typeface="微软雅黑" panose="020B0503020204020204" charset="-122"/>
                <a:ea typeface="微软雅黑" panose="020B0503020204020204" charset="-122"/>
                <a:cs typeface="微软雅黑" panose="020B0503020204020204" charset="-122"/>
              </a:rPr>
            </a:br>
            <a:r>
              <a:rPr lang="zh-CN" altLang="en-US" sz="2800">
                <a:latin typeface="微软雅黑" panose="020B0503020204020204" charset="-122"/>
                <a:ea typeface="微软雅黑" panose="020B0503020204020204" charset="-122"/>
                <a:cs typeface="微软雅黑" panose="020B0503020204020204" charset="-122"/>
              </a:rPr>
              <a:t>②是否积极参加选举,是衡量公民参与感、责任感的重要尺度。积极参与选举,可以增强公民意识、主人翁意识。怎样行使选举权利,体现了公民政治参与能力和政治素养的高低。</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339468" y="392655"/>
            <a:ext cx="11515730" cy="2030095"/>
          </a:xfrm>
        </p:spPr>
        <p:txBody>
          <a:bodyPr/>
          <a:lstStyle/>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③公民行使选举权利应出于公心,以人民利益为重;了解候选人的品德和能力,理性思考,审慎投票。</a:t>
            </a:r>
            <a:r>
              <a:rPr lang="zh-CN" altLang="en-US" sz="2800">
                <a:latin typeface="微软雅黑" panose="020B0503020204020204" charset="-122"/>
                <a:ea typeface="微软雅黑" panose="020B0503020204020204" charset="-122"/>
                <a:cs typeface="微软雅黑" panose="020B0503020204020204" charset="-122"/>
              </a:rPr>
              <a:t/>
            </a:r>
            <a:br>
              <a:rPr lang="zh-CN" altLang="en-US" sz="2800">
                <a:latin typeface="微软雅黑" panose="020B0503020204020204" charset="-122"/>
                <a:ea typeface="微软雅黑" panose="020B0503020204020204" charset="-122"/>
                <a:cs typeface="微软雅黑" panose="020B0503020204020204" charset="-122"/>
              </a:rPr>
            </a:br>
            <a:r>
              <a:rPr lang="zh-CN" altLang="en-US" sz="2800" b="1">
                <a:latin typeface="微软雅黑" panose="020B0503020204020204" charset="-122"/>
                <a:ea typeface="微软雅黑" panose="020B0503020204020204" charset="-122"/>
                <a:cs typeface="微软雅黑" panose="020B0503020204020204" charset="-122"/>
              </a:rPr>
              <a:t>2.民主协商</a:t>
            </a:r>
          </a:p>
        </p:txBody>
      </p:sp>
      <p:graphicFrame>
        <p:nvGraphicFramePr>
          <p:cNvPr id="4" name="表格 3"/>
          <p:cNvGraphicFramePr/>
          <p:nvPr>
            <p:custDataLst>
              <p:tags r:id="rId1"/>
            </p:custDataLst>
          </p:nvPr>
        </p:nvGraphicFramePr>
        <p:xfrm>
          <a:off x="466725" y="2454910"/>
          <a:ext cx="10963275" cy="3902075"/>
        </p:xfrm>
        <a:graphic>
          <a:graphicData uri="http://schemas.openxmlformats.org/drawingml/2006/table">
            <a:tbl>
              <a:tblPr firstRow="1" bandRow="1">
                <a:tableStyleId>{5940675A-B579-460E-94D1-54222C63F5DA}</a:tableStyleId>
              </a:tblPr>
              <a:tblGrid>
                <a:gridCol w="1966595"/>
                <a:gridCol w="8996680"/>
              </a:tblGrid>
              <a:tr h="974725">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地位</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我国公民参与政治生活的重要途径和方式之一。有事好商量,众人的事情由众人商量,是人民民主的真谛。</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977900">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形式</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我国的基层民主协商主要包括乡镇、街道的协商,行政村、社区的协商,以及企事业单位的协商。</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949450">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与其他政治参与途径的关系</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公民直接参与决策机关的决策,村(居)民通过村(居)民会议等形式发表意见,参与本村(社区)公共事务和公益事业的决策与管理,均渗透着民主协商。</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339468" y="392655"/>
            <a:ext cx="11515730" cy="953135"/>
          </a:xfrm>
        </p:spPr>
        <p:txBody>
          <a:bodyPr/>
          <a:lstStyle/>
          <a:p>
            <a:pPr fontAlgn="auto">
              <a:lnSpc>
                <a:spcPct val="100000"/>
              </a:lnSpc>
            </a:pPr>
            <a:r>
              <a:rPr lang="zh-CN" altLang="en-US" sz="2800" b="1">
                <a:latin typeface="微软雅黑" panose="020B0503020204020204" charset="-122"/>
                <a:ea typeface="微软雅黑" panose="020B0503020204020204" charset="-122"/>
                <a:cs typeface="微软雅黑" panose="020B0503020204020204" charset="-122"/>
              </a:rPr>
              <a:t>3.民主决策</a:t>
            </a:r>
            <a:r>
              <a:rPr lang="zh-CN" altLang="en-US" sz="2800">
                <a:solidFill>
                  <a:srgbClr val="FF0000"/>
                </a:solidFill>
                <a:latin typeface="微软雅黑" panose="020B0503020204020204" charset="-122"/>
                <a:ea typeface="微软雅黑" panose="020B0503020204020204" charset="-122"/>
                <a:cs typeface="微软雅黑" panose="020B0503020204020204" charset="-122"/>
              </a:rPr>
              <a:t> </a:t>
            </a:r>
            <a:r>
              <a:rPr lang="zh-CN" altLang="en-US" sz="2400">
                <a:solidFill>
                  <a:srgbClr val="FF0000"/>
                </a:solidFill>
                <a:latin typeface="微软雅黑" panose="020B0503020204020204" charset="-122"/>
                <a:ea typeface="微软雅黑" panose="020B0503020204020204" charset="-122"/>
                <a:cs typeface="微软雅黑" panose="020B0503020204020204" charset="-122"/>
              </a:rPr>
              <a:t>[2020天津高考第3题]</a:t>
            </a:r>
            <a:r>
              <a:rPr lang="zh-CN" altLang="en-US" sz="2800" b="1">
                <a:latin typeface="微软雅黑" panose="020B0503020204020204" charset="-122"/>
                <a:ea typeface="微软雅黑" panose="020B0503020204020204" charset="-122"/>
                <a:cs typeface="微软雅黑" panose="020B0503020204020204" charset="-122"/>
              </a:rPr>
              <a:t/>
            </a:r>
            <a:br>
              <a:rPr lang="zh-CN" altLang="en-US" sz="2800" b="1">
                <a:latin typeface="微软雅黑" panose="020B0503020204020204" charset="-122"/>
                <a:ea typeface="微软雅黑" panose="020B0503020204020204" charset="-122"/>
                <a:cs typeface="微软雅黑" panose="020B0503020204020204" charset="-122"/>
              </a:rPr>
            </a:br>
            <a:r>
              <a:rPr lang="zh-CN" altLang="en-US" sz="2800">
                <a:latin typeface="微软雅黑" panose="020B0503020204020204" charset="-122"/>
                <a:ea typeface="微软雅黑" panose="020B0503020204020204" charset="-122"/>
                <a:cs typeface="微软雅黑" panose="020B0503020204020204" charset="-122"/>
              </a:rPr>
              <a:t>(1)方式。</a:t>
            </a:r>
          </a:p>
        </p:txBody>
      </p:sp>
      <p:graphicFrame>
        <p:nvGraphicFramePr>
          <p:cNvPr id="4" name="表格 3"/>
          <p:cNvGraphicFramePr/>
          <p:nvPr>
            <p:custDataLst>
              <p:tags r:id="rId1"/>
            </p:custDataLst>
          </p:nvPr>
        </p:nvGraphicFramePr>
        <p:xfrm>
          <a:off x="340042" y="1353185"/>
          <a:ext cx="11454765" cy="5189220"/>
        </p:xfrm>
        <a:graphic>
          <a:graphicData uri="http://schemas.openxmlformats.org/drawingml/2006/table">
            <a:tbl>
              <a:tblPr firstRow="1" bandRow="1">
                <a:tableStyleId>{5940675A-B579-460E-94D1-54222C63F5DA}</a:tableStyleId>
              </a:tblPr>
              <a:tblGrid>
                <a:gridCol w="718820"/>
                <a:gridCol w="2806065"/>
                <a:gridCol w="7929880"/>
              </a:tblGrid>
              <a:tr h="1235075">
                <a:tc>
                  <a:txBody>
                    <a:bodyPr/>
                    <a:lstStyle/>
                    <a:p>
                      <a:pPr indent="0" algn="ctr" fontAlgn="auto">
                        <a:lnSpc>
                          <a:spcPct val="100000"/>
                        </a:lnSpc>
                        <a:buNone/>
                      </a:pPr>
                      <a:r>
                        <a:rPr lang="en-US" sz="2400" b="0">
                          <a:solidFill>
                            <a:srgbClr val="000000"/>
                          </a:solidFill>
                          <a:latin typeface="微软雅黑" panose="020B0503020204020204" charset="-122"/>
                          <a:ea typeface="微软雅黑" panose="020B0503020204020204" charset="-122"/>
                          <a:cs typeface="NEU-BZ-S92" charset="0"/>
                        </a:rPr>
                        <a:t>间接</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00000"/>
                        </a:lnSpc>
                        <a:buNone/>
                      </a:pPr>
                      <a:r>
                        <a:rPr lang="en-US" sz="2400" b="0">
                          <a:solidFill>
                            <a:srgbClr val="000000"/>
                          </a:solidFill>
                          <a:latin typeface="微软雅黑" panose="020B0503020204020204" charset="-122"/>
                          <a:ea typeface="微软雅黑" panose="020B0503020204020204" charset="-122"/>
                          <a:cs typeface="NEU-BZ-S92" charset="0"/>
                        </a:rPr>
                        <a:t>民主选举制度</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0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公民通过民主选举,选出代表进入决策机关,参与、审议、监督、制定决策。</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976120">
                <a:tc rowSpan="2">
                  <a:txBody>
                    <a:bodyPr/>
                    <a:lstStyle/>
                    <a:p>
                      <a:pPr indent="0" algn="ctr" fontAlgn="auto">
                        <a:lnSpc>
                          <a:spcPct val="100000"/>
                        </a:lnSpc>
                        <a:buNone/>
                      </a:pPr>
                      <a:r>
                        <a:rPr lang="en-US" sz="2400" b="0">
                          <a:solidFill>
                            <a:srgbClr val="000000"/>
                          </a:solidFill>
                          <a:latin typeface="微软雅黑" panose="020B0503020204020204" charset="-122"/>
                          <a:ea typeface="微软雅黑" panose="020B0503020204020204" charset="-122"/>
                          <a:cs typeface="NEU-BZ-S92" charset="0"/>
                        </a:rPr>
                        <a:t>直接</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0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社情民意反映制度(公民→决策机关)</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0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①内容:公民向决策机关反映意见、提出建议。②特点:决策前;主体是公民;自下而上。③方式:电话、信函、传真、电子邮件、新闻媒体等。④意义(作用):信息是决策的基础,民意是正确决策的重要信息资源;拓宽民意反映渠道,是决策机关科学决策的重要前提。</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978025">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tcPr>
                </a:tc>
                <a:tc>
                  <a:txBody>
                    <a:bodyPr/>
                    <a:lstStyle/>
                    <a:p>
                      <a:pPr indent="0" fontAlgn="auto">
                        <a:lnSpc>
                          <a:spcPct val="10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专家咨询制度(决策机关→专家→决策机关)</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0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①内容:专家学者利用自己掌握的专业知识、相关信息等,对专业性、技术性较强的重大事项进行分析论证。②特点:决策前;主体是专家学者。③方式:论证会、座谈会等。④意义(作用):听取专家的意见,集中学者的智慧,有利于提高决策的科学性。</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格 3"/>
          <p:cNvGraphicFramePr/>
          <p:nvPr>
            <p:custDataLst>
              <p:tags r:id="rId1"/>
            </p:custDataLst>
          </p:nvPr>
        </p:nvGraphicFramePr>
        <p:xfrm>
          <a:off x="389572" y="464185"/>
          <a:ext cx="11315065" cy="6035040"/>
        </p:xfrm>
        <a:graphic>
          <a:graphicData uri="http://schemas.openxmlformats.org/drawingml/2006/table">
            <a:tbl>
              <a:tblPr firstRow="1" bandRow="1">
                <a:tableStyleId>{5940675A-B579-460E-94D1-54222C63F5DA}</a:tableStyleId>
              </a:tblPr>
              <a:tblGrid>
                <a:gridCol w="725805"/>
                <a:gridCol w="2863215"/>
                <a:gridCol w="7726045"/>
              </a:tblGrid>
              <a:tr h="3291840">
                <a:tc rowSpan="2">
                  <a:txBody>
                    <a:bodyPr/>
                    <a:lstStyle/>
                    <a:p>
                      <a:pPr indent="0"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直接</a:t>
                      </a: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重大事项社会公示制度(决策机关→公民→决策机关)</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①内容:决策机关将涉及公共利益的重大事项进行公示,公民在了解有关内容后发表意见,提出建议。②特点:决策草案形成后;自上而下。③方式:公示。④意义(作用):公民享有对涉及公共利益的决策的知情权,这是公民参与民主决策的前提和基础;公示有利于提高决策透明度和公民参与度。</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2743200">
                <a:tc vMerge="1">
                  <a:txBody>
                    <a:bodyPr/>
                    <a:lstStyle/>
                    <a:p>
                      <a:endParaRPr lang="zh-CN"/>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社会听证制度(决策机关→公民→决策机关)</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①内容:决策部门对与公众利益密切相关的重大事项举行听证会,在听证会上,公民充分发表意见、提出建议。②特点:正式决策前。③方式:听证会。④意义(作用):可以帮助决策机关发现拟订的方案中存在的问题,并加以修正、完善;听证于民是为了决策利民。</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314960" y="156845"/>
            <a:ext cx="11552555" cy="6554470"/>
          </a:xfrm>
        </p:spPr>
        <p:txBody>
          <a:bodyPr wrap="square"/>
          <a:lstStyle/>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rPr>
              <a:t>(2)意义。</a:t>
            </a:r>
            <a:br>
              <a:rPr lang="zh-CN" altLang="en-US" sz="2800">
                <a:latin typeface="微软雅黑" panose="020B0503020204020204" charset="-122"/>
                <a:ea typeface="微软雅黑" panose="020B0503020204020204" charset="-122"/>
                <a:cs typeface="微软雅黑" panose="020B0503020204020204" charset="-122"/>
              </a:rPr>
            </a:br>
            <a:r>
              <a:rPr lang="zh-CN" altLang="en-US" sz="2800">
                <a:latin typeface="微软雅黑" panose="020B0503020204020204" charset="-122"/>
                <a:ea typeface="微软雅黑" panose="020B0503020204020204" charset="-122"/>
                <a:cs typeface="微软雅黑" panose="020B0503020204020204" charset="-122"/>
              </a:rPr>
              <a:t>      对决策机关:①有利于决策充分反映民意,体现决策的民主性;②有利于决策广泛集中民智,增强决策的科学性。</a:t>
            </a:r>
            <a:br>
              <a:rPr lang="zh-CN" altLang="en-US" sz="2800">
                <a:latin typeface="微软雅黑" panose="020B0503020204020204" charset="-122"/>
                <a:ea typeface="微软雅黑" panose="020B0503020204020204" charset="-122"/>
                <a:cs typeface="微软雅黑" panose="020B0503020204020204" charset="-122"/>
              </a:rPr>
            </a:br>
            <a:r>
              <a:rPr lang="zh-CN" altLang="en-US" sz="2800">
                <a:latin typeface="微软雅黑" panose="020B0503020204020204" charset="-122"/>
                <a:ea typeface="微软雅黑" panose="020B0503020204020204" charset="-122"/>
                <a:cs typeface="微软雅黑" panose="020B0503020204020204" charset="-122"/>
              </a:rPr>
              <a:t>      对公民:①有利于促进公民对决策的理解,推动决策的实施;②有利于提高公民参与公共事务的热情和信心,增强公民的社会责任感。</a:t>
            </a:r>
            <a:br>
              <a:rPr lang="zh-CN" altLang="en-US" sz="2800">
                <a:latin typeface="微软雅黑" panose="020B0503020204020204" charset="-122"/>
                <a:ea typeface="微软雅黑" panose="020B0503020204020204" charset="-122"/>
                <a:cs typeface="微软雅黑" panose="020B0503020204020204" charset="-122"/>
              </a:rPr>
            </a:br>
            <a:r>
              <a:rPr lang="zh-CN" altLang="en-US" sz="2800" b="1">
                <a:solidFill>
                  <a:srgbClr val="FF0000"/>
                </a:solidFill>
                <a:latin typeface="微软雅黑" panose="020B0503020204020204" charset="-122"/>
                <a:ea typeface="微软雅黑" panose="020B0503020204020204" charset="-122"/>
                <a:cs typeface="微软雅黑" panose="020B0503020204020204" charset="-122"/>
              </a:rPr>
              <a:t>特别提醒 </a:t>
            </a:r>
            <a:r>
              <a:rPr lang="zh-CN" altLang="en-US" sz="2800">
                <a:solidFill>
                  <a:srgbClr val="FF0000"/>
                </a:solidFill>
                <a:latin typeface="微软雅黑" panose="020B0503020204020204" charset="-122"/>
                <a:ea typeface="微软雅黑" panose="020B0503020204020204" charset="-122"/>
                <a:cs typeface="微软雅黑" panose="020B0503020204020204" charset="-122"/>
              </a:rPr>
              <a:t/>
            </a:r>
            <a:br>
              <a:rPr lang="zh-CN" altLang="en-US" sz="2800">
                <a:solidFill>
                  <a:srgbClr val="FF0000"/>
                </a:solidFill>
                <a:latin typeface="微软雅黑" panose="020B0503020204020204" charset="-122"/>
                <a:ea typeface="微软雅黑" panose="020B0503020204020204" charset="-122"/>
                <a:cs typeface="微软雅黑" panose="020B0503020204020204" charset="-122"/>
              </a:rPr>
            </a:br>
            <a:r>
              <a:rPr lang="zh-CN" altLang="en-US" sz="2800">
                <a:latin typeface="微软雅黑" panose="020B0503020204020204" charset="-122"/>
                <a:ea typeface="微软雅黑" panose="020B0503020204020204" charset="-122"/>
                <a:cs typeface="微软雅黑" panose="020B0503020204020204" charset="-122"/>
              </a:rPr>
              <a:t>①参与民主决策≠享有决策权,决策权属于决策机关。</a:t>
            </a:r>
            <a:br>
              <a:rPr lang="zh-CN" altLang="en-US" sz="2800">
                <a:latin typeface="微软雅黑" panose="020B0503020204020204" charset="-122"/>
                <a:ea typeface="微软雅黑" panose="020B0503020204020204" charset="-122"/>
                <a:cs typeface="微软雅黑" panose="020B0503020204020204" charset="-122"/>
              </a:rPr>
            </a:br>
            <a:r>
              <a:rPr lang="zh-CN" altLang="en-US" sz="2800">
                <a:latin typeface="微软雅黑" panose="020B0503020204020204" charset="-122"/>
                <a:ea typeface="微软雅黑" panose="020B0503020204020204" charset="-122"/>
                <a:cs typeface="微软雅黑" panose="020B0503020204020204" charset="-122"/>
              </a:rPr>
              <a:t>②社情民意反映制度、专家咨询制度、社会听证制度适用于作出决策前;重大事项社会公示制度适用于决策形成草案后。</a:t>
            </a:r>
            <a:br>
              <a:rPr lang="zh-CN" altLang="en-US" sz="2800">
                <a:latin typeface="微软雅黑" panose="020B0503020204020204" charset="-122"/>
                <a:ea typeface="微软雅黑" panose="020B0503020204020204" charset="-122"/>
                <a:cs typeface="微软雅黑" panose="020B0503020204020204" charset="-122"/>
              </a:rPr>
            </a:br>
            <a:r>
              <a:rPr lang="zh-CN" altLang="en-US" sz="2800">
                <a:latin typeface="微软雅黑" panose="020B0503020204020204" charset="-122"/>
                <a:ea typeface="微软雅黑" panose="020B0503020204020204" charset="-122"/>
                <a:cs typeface="微软雅黑" panose="020B0503020204020204" charset="-122"/>
              </a:rPr>
              <a:t>③公民参与人大开门立法的过程,也属于参与民主决策。</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339468" y="392655"/>
            <a:ext cx="11515730" cy="478155"/>
          </a:xfrm>
        </p:spPr>
        <p:txBody>
          <a:bodyPr/>
          <a:lstStyle/>
          <a:p>
            <a:r>
              <a:rPr lang="zh-CN" altLang="en-US" sz="2800" b="1">
                <a:latin typeface="微软雅黑" panose="020B0503020204020204" charset="-122"/>
                <a:ea typeface="微软雅黑" panose="020B0503020204020204" charset="-122"/>
                <a:cs typeface="微软雅黑" panose="020B0503020204020204" charset="-122"/>
              </a:rPr>
              <a:t>4.民主管理 </a:t>
            </a:r>
            <a:r>
              <a:rPr lang="zh-CN" altLang="en-US" sz="2400">
                <a:solidFill>
                  <a:srgbClr val="FF0000"/>
                </a:solidFill>
                <a:latin typeface="微软雅黑" panose="020B0503020204020204" charset="-122"/>
                <a:ea typeface="微软雅黑" panose="020B0503020204020204" charset="-122"/>
                <a:cs typeface="微软雅黑" panose="020B0503020204020204" charset="-122"/>
              </a:rPr>
              <a:t>[2019全国卷Ⅰ第16题]</a:t>
            </a:r>
          </a:p>
        </p:txBody>
      </p:sp>
      <p:graphicFrame>
        <p:nvGraphicFramePr>
          <p:cNvPr id="4" name="表格 3"/>
          <p:cNvGraphicFramePr/>
          <p:nvPr>
            <p:custDataLst>
              <p:tags r:id="rId1"/>
            </p:custDataLst>
          </p:nvPr>
        </p:nvGraphicFramePr>
        <p:xfrm>
          <a:off x="565785" y="1076960"/>
          <a:ext cx="10699750" cy="3872230"/>
        </p:xfrm>
        <a:graphic>
          <a:graphicData uri="http://schemas.openxmlformats.org/drawingml/2006/table">
            <a:tbl>
              <a:tblPr firstRow="1" bandRow="1">
                <a:tableStyleId>{5940675A-B579-460E-94D1-54222C63F5DA}</a:tableStyleId>
              </a:tblPr>
              <a:tblGrid>
                <a:gridCol w="1639570"/>
                <a:gridCol w="4367530"/>
                <a:gridCol w="4692650"/>
              </a:tblGrid>
              <a:tr h="652145">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 </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农村村民自治</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城市居民自治</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895350">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自治机构</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村民委员会</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居民委员会</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2324735">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含义</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村民委员会是村民自我管理、自我教育、自我服务的基层群众性自治组织。</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33655" marR="3365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居民委员会是居民自我管理、自我教育、自我服务的基层群众性自治组织。</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33655" marR="3365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p:nvPr>
            <p:custDataLst>
              <p:tags r:id="rId1"/>
            </p:custDataLst>
          </p:nvPr>
        </p:nvGraphicFramePr>
        <p:xfrm>
          <a:off x="414020" y="488315"/>
          <a:ext cx="11047095" cy="4937760"/>
        </p:xfrm>
        <a:graphic>
          <a:graphicData uri="http://schemas.openxmlformats.org/drawingml/2006/table">
            <a:tbl>
              <a:tblPr firstRow="1" bandRow="1">
                <a:tableStyleId>{5940675A-B579-460E-94D1-54222C63F5DA}</a:tableStyleId>
              </a:tblPr>
              <a:tblGrid>
                <a:gridCol w="706120"/>
                <a:gridCol w="5467350"/>
                <a:gridCol w="4873625"/>
              </a:tblGrid>
              <a:tr h="389890">
                <a:tc>
                  <a:txBody>
                    <a:bodyPr/>
                    <a:lstStyle/>
                    <a:p>
                      <a:pPr indent="0" fontAlgn="auto">
                        <a:lnSpc>
                          <a:spcPct val="150000"/>
                        </a:lnSpc>
                        <a:buNone/>
                      </a:pP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农村村民自治</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城市居民自治</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2458720">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内容</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选举:广大村民直接投票选举村委会成员。决策与管理:村民可以通过村民会议等形式,发表意见,参与本村公共事务和公益事业的决策与管理;制定村民自治章程或村规民约来规范自己和村干部的行为。监督:通过村务公开、民主评议村干部、村委会定期报告工作等形式来监督村民委员会和村干部的工作。</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33655" marR="3365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选举:居委会成员由居民民主选举产生。决策:凡涉及居民切身利益的重要事务,要提请居民会议讨论决定。管理与监督:居委会实行办事公开制度,定期向居民会议汇报工作,接受居民的监督和质询。</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33655" marR="3365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p:nvPr>
            <p:custDataLst>
              <p:tags r:id="rId1"/>
            </p:custDataLst>
          </p:nvPr>
        </p:nvGraphicFramePr>
        <p:xfrm>
          <a:off x="450850" y="415290"/>
          <a:ext cx="11047095" cy="6242050"/>
        </p:xfrm>
        <a:graphic>
          <a:graphicData uri="http://schemas.openxmlformats.org/drawingml/2006/table">
            <a:tbl>
              <a:tblPr firstRow="1" bandRow="1">
                <a:tableStyleId>{5940675A-B579-460E-94D1-54222C63F5DA}</a:tableStyleId>
              </a:tblPr>
              <a:tblGrid>
                <a:gridCol w="706120"/>
                <a:gridCol w="5540375"/>
                <a:gridCol w="4800600"/>
              </a:tblGrid>
              <a:tr h="389890">
                <a:tc>
                  <a:txBody>
                    <a:bodyPr/>
                    <a:lstStyle/>
                    <a:p>
                      <a:pPr indent="0">
                        <a:buNone/>
                      </a:pP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农村村民自治</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城市居民自治</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731010">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作用</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带领村民实行村民自治,办理本村公共事务和公共事业,向政府反映村民意见,调解民间纠纷,促进村民团结、家庭和睦,维护社会秩序、生产秩序和生活秩序。</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33655" marR="3365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城市居民委员会在维护居民合法权益,办理社区的公共事务和公共事业,调解居民纠纷,协助社会治安,反映居民意见、要求和建议等方面发挥作用。</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33655" marR="3365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692150">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意义</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gridSpan="2">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实行农村村民自治和城市居民自治,以保证人民群众依法直接行使民主权利,管理基层公共事务和公益事业,是人民当家作主的有效途径;实行农村村民自治和城市居民自治,扩大基层民主,是社会主义民主最为广泛而深刻的实践。我国正把它作为发展社会主义民主政治的基础性工程重点推进。</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hMerge="1">
                  <a:txBody>
                    <a:bodyPr/>
                    <a:lstStyle/>
                    <a:p>
                      <a:endParaRPr lang="zh-CN"/>
                    </a:p>
                  </a:txBody>
                  <a:tcPr>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hlinkClick r:id="" action="ppaction://noaction"/>
          </p:cNvPr>
          <p:cNvSpPr/>
          <p:nvPr/>
        </p:nvSpPr>
        <p:spPr>
          <a:xfrm>
            <a:off x="689450" y="1295853"/>
            <a:ext cx="10065636" cy="54777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r>
              <a:rPr lang="zh-CN" altLang="en-US" sz="2800" b="1" dirty="0">
                <a:solidFill>
                  <a:srgbClr val="DA251C"/>
                </a:solidFill>
                <a:latin typeface="微软雅黑" panose="020B0503020204020204" charset="-122"/>
                <a:ea typeface="微软雅黑" panose="020B0503020204020204" charset="-122"/>
                <a:sym typeface="+mn-ea"/>
              </a:rPr>
              <a:t>考法帮</a:t>
            </a:r>
            <a:r>
              <a:rPr lang="en-US" altLang="zh-CN" sz="2800" b="1" dirty="0">
                <a:solidFill>
                  <a:srgbClr val="DA251C"/>
                </a:solidFill>
                <a:latin typeface="微软雅黑" panose="020B0503020204020204" charset="-122"/>
                <a:ea typeface="微软雅黑" panose="020B0503020204020204" charset="-122"/>
                <a:sym typeface="+mn-ea"/>
              </a:rPr>
              <a:t>·</a:t>
            </a:r>
            <a:r>
              <a:rPr lang="zh-CN" altLang="en-US" sz="2800" b="1" dirty="0">
                <a:solidFill>
                  <a:srgbClr val="DA251C"/>
                </a:solidFill>
                <a:latin typeface="微软雅黑" panose="020B0503020204020204" charset="-122"/>
                <a:ea typeface="微软雅黑" panose="020B0503020204020204" charset="-122"/>
                <a:sym typeface="+mn-ea"/>
              </a:rPr>
              <a:t>解题能力提升</a:t>
            </a:r>
            <a:endParaRPr lang="zh-CN" altLang="en-US" sz="2800" b="1" dirty="0">
              <a:solidFill>
                <a:srgbClr val="DA251C"/>
              </a:solidFill>
              <a:latin typeface="微软雅黑" panose="020B0503020204020204" charset="-122"/>
              <a:ea typeface="微软雅黑" panose="020B0503020204020204" charset="-122"/>
            </a:endParaRPr>
          </a:p>
        </p:txBody>
      </p:sp>
      <p:sp>
        <p:nvSpPr>
          <p:cNvPr id="16" name="矩形 15">
            <a:hlinkClick r:id="rId2" action="ppaction://hlinksldjump"/>
          </p:cNvPr>
          <p:cNvSpPr/>
          <p:nvPr/>
        </p:nvSpPr>
        <p:spPr>
          <a:xfrm>
            <a:off x="689450" y="2006198"/>
            <a:ext cx="10065636" cy="538284"/>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r>
              <a:rPr lang="zh-CN" altLang="en-US" sz="2800" dirty="0" smtClean="0">
                <a:solidFill>
                  <a:schemeClr val="tx1">
                    <a:lumMod val="95000"/>
                    <a:lumOff val="5000"/>
                  </a:schemeClr>
                </a:solidFill>
                <a:latin typeface="微软雅黑" panose="020B0503020204020204" charset="-122"/>
                <a:ea typeface="微软雅黑" panose="020B0503020204020204" charset="-122"/>
                <a:sym typeface="+mn-ea"/>
              </a:rPr>
              <a:t>考法</a:t>
            </a:r>
            <a:r>
              <a:rPr lang="en-US" altLang="zh-CN" sz="2800" dirty="0" smtClean="0">
                <a:solidFill>
                  <a:schemeClr val="tx1">
                    <a:lumMod val="95000"/>
                    <a:lumOff val="5000"/>
                  </a:schemeClr>
                </a:solidFill>
                <a:latin typeface="微软雅黑" panose="020B0503020204020204" charset="-122"/>
                <a:ea typeface="微软雅黑" panose="020B0503020204020204" charset="-122"/>
                <a:sym typeface="+mn-ea"/>
              </a:rPr>
              <a:t>1</a:t>
            </a:r>
            <a:r>
              <a:rPr lang="zh-CN" altLang="en-US" sz="2800" dirty="0" smtClean="0">
                <a:solidFill>
                  <a:schemeClr val="tx1">
                    <a:lumMod val="95000"/>
                    <a:lumOff val="5000"/>
                  </a:schemeClr>
                </a:solidFill>
                <a:latin typeface="微软雅黑" panose="020B0503020204020204" charset="-122"/>
                <a:ea typeface="微软雅黑" panose="020B0503020204020204" charset="-122"/>
                <a:sym typeface="+mn-ea"/>
              </a:rPr>
              <a:t>   我国公民的权利和义务</a:t>
            </a:r>
          </a:p>
        </p:txBody>
      </p:sp>
      <p:sp>
        <p:nvSpPr>
          <p:cNvPr id="17" name="矩形 16">
            <a:hlinkClick r:id="rId2" action="ppaction://hlinksldjump"/>
          </p:cNvPr>
          <p:cNvSpPr/>
          <p:nvPr/>
        </p:nvSpPr>
        <p:spPr>
          <a:xfrm>
            <a:off x="689450" y="2544482"/>
            <a:ext cx="10065636" cy="538284"/>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r>
              <a:rPr lang="zh-CN" altLang="en-US" sz="2800" dirty="0" smtClean="0">
                <a:solidFill>
                  <a:schemeClr val="tx1">
                    <a:lumMod val="95000"/>
                    <a:lumOff val="5000"/>
                  </a:schemeClr>
                </a:solidFill>
                <a:latin typeface="微软雅黑" panose="020B0503020204020204" charset="-122"/>
                <a:ea typeface="微软雅黑" panose="020B0503020204020204" charset="-122"/>
                <a:sym typeface="+mn-ea"/>
              </a:rPr>
              <a:t>考法</a:t>
            </a:r>
            <a:r>
              <a:rPr lang="en-US" altLang="zh-CN" sz="2800" dirty="0" smtClean="0">
                <a:solidFill>
                  <a:schemeClr val="tx1">
                    <a:lumMod val="95000"/>
                    <a:lumOff val="5000"/>
                  </a:schemeClr>
                </a:solidFill>
                <a:latin typeface="微软雅黑" panose="020B0503020204020204" charset="-122"/>
                <a:ea typeface="微软雅黑" panose="020B0503020204020204" charset="-122"/>
                <a:sym typeface="+mn-ea"/>
              </a:rPr>
              <a:t>2</a:t>
            </a:r>
            <a:r>
              <a:rPr lang="zh-CN" altLang="en-US" sz="2800" dirty="0" smtClean="0">
                <a:solidFill>
                  <a:schemeClr val="tx1">
                    <a:lumMod val="95000"/>
                    <a:lumOff val="5000"/>
                  </a:schemeClr>
                </a:solidFill>
                <a:latin typeface="微软雅黑" panose="020B0503020204020204" charset="-122"/>
                <a:ea typeface="微软雅黑" panose="020B0503020204020204" charset="-122"/>
                <a:sym typeface="+mn-ea"/>
              </a:rPr>
              <a:t>   民主管理</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387093" y="246605"/>
            <a:ext cx="11515730" cy="1383665"/>
          </a:xfrm>
        </p:spPr>
        <p:txBody>
          <a:bodyPr/>
          <a:lstStyle/>
          <a:p>
            <a:pPr fontAlgn="auto">
              <a:lnSpc>
                <a:spcPct val="150000"/>
              </a:lnSpc>
            </a:pPr>
            <a:r>
              <a:rPr lang="zh-CN" altLang="en-US" sz="2800" b="1">
                <a:solidFill>
                  <a:srgbClr val="FF0000"/>
                </a:solidFill>
                <a:latin typeface="微软雅黑" panose="020B0503020204020204" charset="-122"/>
                <a:ea typeface="微软雅黑" panose="020B0503020204020204" charset="-122"/>
                <a:cs typeface="微软雅黑" panose="020B0503020204020204" charset="-122"/>
              </a:rPr>
              <a:t>名师点拨 </a:t>
            </a:r>
            <a:r>
              <a:rPr lang="zh-CN" altLang="en-US" sz="2800">
                <a:solidFill>
                  <a:srgbClr val="FF0000"/>
                </a:solidFill>
                <a:latin typeface="微软雅黑" panose="020B0503020204020204" charset="-122"/>
                <a:ea typeface="微软雅黑" panose="020B0503020204020204" charset="-122"/>
                <a:cs typeface="微软雅黑" panose="020B0503020204020204" charset="-122"/>
              </a:rPr>
              <a:t/>
            </a:r>
            <a:br>
              <a:rPr lang="zh-CN" altLang="en-US" sz="2800">
                <a:solidFill>
                  <a:srgbClr val="FF0000"/>
                </a:solidFill>
                <a:latin typeface="微软雅黑" panose="020B0503020204020204" charset="-122"/>
                <a:ea typeface="微软雅黑" panose="020B0503020204020204" charset="-122"/>
                <a:cs typeface="微软雅黑" panose="020B0503020204020204" charset="-122"/>
              </a:rPr>
            </a:br>
            <a:r>
              <a:rPr lang="zh-CN" altLang="en-US" sz="2800" b="1">
                <a:latin typeface="微软雅黑" panose="020B0503020204020204" charset="-122"/>
                <a:ea typeface="微软雅黑" panose="020B0503020204020204" charset="-122"/>
                <a:cs typeface="微软雅黑" panose="020B0503020204020204" charset="-122"/>
              </a:rPr>
              <a:t>1.政府与基层群众性自治组织的区别与联系</a:t>
            </a:r>
          </a:p>
        </p:txBody>
      </p:sp>
      <p:graphicFrame>
        <p:nvGraphicFramePr>
          <p:cNvPr id="4" name="表格 3"/>
          <p:cNvGraphicFramePr/>
          <p:nvPr>
            <p:custDataLst>
              <p:tags r:id="rId1"/>
            </p:custDataLst>
          </p:nvPr>
        </p:nvGraphicFramePr>
        <p:xfrm>
          <a:off x="387350" y="1564005"/>
          <a:ext cx="11045825" cy="4848225"/>
        </p:xfrm>
        <a:graphic>
          <a:graphicData uri="http://schemas.openxmlformats.org/drawingml/2006/table">
            <a:tbl>
              <a:tblPr firstRow="1" bandRow="1">
                <a:tableStyleId>{5940675A-B579-460E-94D1-54222C63F5DA}</a:tableStyleId>
              </a:tblPr>
              <a:tblGrid>
                <a:gridCol w="534035"/>
                <a:gridCol w="1214755"/>
                <a:gridCol w="3427730"/>
                <a:gridCol w="5869305"/>
              </a:tblGrid>
              <a:tr h="498475">
                <a:tc gridSpan="2">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 </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808080"/>
                      </a:solidFill>
                      <a:prstDash val="solid"/>
                      <a:headEnd type="none" w="med" len="med"/>
                      <a:tailEnd type="none" w="med" len="med"/>
                    </a:lnL>
                    <a:lnR w="12700" cap="flat" cmpd="sng">
                      <a:solidFill>
                        <a:srgbClr val="808080"/>
                      </a:solidFill>
                      <a:prstDash val="solid"/>
                      <a:headEnd type="none" w="med" len="med"/>
                      <a:tailEnd type="none" w="med" len="med"/>
                    </a:lnR>
                    <a:lnT w="12700" cap="flat" cmpd="sng">
                      <a:solidFill>
                        <a:srgbClr val="808080"/>
                      </a:solidFill>
                      <a:prstDash val="solid"/>
                      <a:headEnd type="none" w="med" len="med"/>
                      <a:tailEnd type="none" w="med" len="med"/>
                    </a:lnT>
                    <a:lnB w="12700" cap="flat" cmpd="sng">
                      <a:solidFill>
                        <a:srgbClr val="808080"/>
                      </a:solidFill>
                      <a:prstDash val="solid"/>
                      <a:headEnd type="none" w="med" len="med"/>
                      <a:tailEnd type="none" w="med" len="med"/>
                    </a:lnB>
                    <a:lnTlToBr>
                      <a:noFill/>
                    </a:lnTlToBr>
                    <a:lnBlToTr>
                      <a:noFill/>
                    </a:lnBlToTr>
                    <a:noFill/>
                  </a:tcPr>
                </a:tc>
                <a:tc hMerge="1">
                  <a:txBody>
                    <a:bodyPr/>
                    <a:lstStyle/>
                    <a:p>
                      <a:endParaRPr lang="zh-CN"/>
                    </a:p>
                  </a:txBody>
                  <a:tcPr>
                    <a:lnR w="12700" cap="flat" cmpd="sng">
                      <a:solidFill>
                        <a:srgbClr val="808080"/>
                      </a:solidFill>
                      <a:prstDash val="solid"/>
                      <a:headEnd type="none" w="med" len="med"/>
                      <a:tailEnd type="none" w="med" len="med"/>
                    </a:lnR>
                    <a:lnT w="12700" cap="flat" cmpd="sng">
                      <a:solidFill>
                        <a:srgbClr val="808080"/>
                      </a:solidFill>
                      <a:prstDash val="solid"/>
                      <a:headEnd type="none" w="med" len="med"/>
                      <a:tailEnd type="none" w="med" len="med"/>
                    </a:lnT>
                    <a:lnB w="12700" cap="flat" cmpd="sng">
                      <a:solidFill>
                        <a:srgbClr val="808080"/>
                      </a:solidFill>
                      <a:prstDash val="solid"/>
                      <a:headEnd type="none" w="med" len="med"/>
                      <a:tailEnd type="none" w="med" len="med"/>
                    </a:lnB>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基层群众性自治组织</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808080"/>
                      </a:solidFill>
                      <a:prstDash val="solid"/>
                      <a:headEnd type="none" w="med" len="med"/>
                      <a:tailEnd type="none" w="med" len="med"/>
                    </a:lnL>
                    <a:lnR w="12700" cap="flat" cmpd="sng">
                      <a:solidFill>
                        <a:srgbClr val="808080"/>
                      </a:solidFill>
                      <a:prstDash val="solid"/>
                      <a:headEnd type="none" w="med" len="med"/>
                      <a:tailEnd type="none" w="med" len="med"/>
                    </a:lnR>
                    <a:lnT w="12700" cap="flat" cmpd="sng">
                      <a:solidFill>
                        <a:srgbClr val="808080"/>
                      </a:solidFill>
                      <a:prstDash val="solid"/>
                      <a:headEnd type="none" w="med" len="med"/>
                      <a:tailEnd type="none" w="med" len="med"/>
                    </a:lnT>
                    <a:lnB w="12700" cap="flat" cmpd="sng">
                      <a:solidFill>
                        <a:srgbClr val="808080"/>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政府</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808080"/>
                      </a:solidFill>
                      <a:prstDash val="solid"/>
                      <a:headEnd type="none" w="med" len="med"/>
                      <a:tailEnd type="none" w="med" len="med"/>
                    </a:lnL>
                    <a:lnR w="12700" cap="flat" cmpd="sng">
                      <a:solidFill>
                        <a:srgbClr val="808080"/>
                      </a:solidFill>
                      <a:prstDash val="solid"/>
                      <a:headEnd type="none" w="med" len="med"/>
                      <a:tailEnd type="none" w="med" len="med"/>
                    </a:lnR>
                    <a:lnT w="12700" cap="flat" cmpd="sng">
                      <a:solidFill>
                        <a:srgbClr val="808080"/>
                      </a:solidFill>
                      <a:prstDash val="solid"/>
                      <a:headEnd type="none" w="med" len="med"/>
                      <a:tailEnd type="none" w="med" len="med"/>
                    </a:lnT>
                    <a:lnB w="12700" cap="flat" cmpd="sng">
                      <a:solidFill>
                        <a:srgbClr val="808080"/>
                      </a:solidFill>
                      <a:prstDash val="solid"/>
                      <a:headEnd type="none" w="med" len="med"/>
                      <a:tailEnd type="none" w="med" len="med"/>
                    </a:lnB>
                    <a:lnTlToBr>
                      <a:noFill/>
                    </a:lnTlToBr>
                    <a:lnBlToTr>
                      <a:noFill/>
                    </a:lnBlToTr>
                    <a:noFill/>
                  </a:tcPr>
                </a:tc>
              </a:tr>
              <a:tr h="1556385">
                <a:tc rowSpan="2">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区别</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808080"/>
                      </a:solidFill>
                      <a:prstDash val="solid"/>
                      <a:headEnd type="none" w="med" len="med"/>
                      <a:tailEnd type="none" w="med" len="med"/>
                    </a:lnL>
                    <a:lnR w="12700" cap="flat" cmpd="sng">
                      <a:solidFill>
                        <a:srgbClr val="808080"/>
                      </a:solidFill>
                      <a:prstDash val="solid"/>
                      <a:headEnd type="none" w="med" len="med"/>
                      <a:tailEnd type="none" w="med" len="med"/>
                    </a:lnR>
                    <a:lnT w="12700" cap="flat" cmpd="sng">
                      <a:solidFill>
                        <a:srgbClr val="808080"/>
                      </a:solidFill>
                      <a:prstDash val="solid"/>
                      <a:headEnd type="none" w="med" len="med"/>
                      <a:tailEnd type="none" w="med" len="med"/>
                    </a:lnT>
                    <a:lnB w="12700" cap="flat" cmpd="sng">
                      <a:solidFill>
                        <a:srgbClr val="808080"/>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性质</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808080"/>
                      </a:solidFill>
                      <a:prstDash val="solid"/>
                      <a:headEnd type="none" w="med" len="med"/>
                      <a:tailEnd type="none" w="med" len="med"/>
                    </a:lnL>
                    <a:lnR w="12700" cap="flat" cmpd="sng">
                      <a:solidFill>
                        <a:srgbClr val="808080"/>
                      </a:solidFill>
                      <a:prstDash val="solid"/>
                      <a:headEnd type="none" w="med" len="med"/>
                      <a:tailEnd type="none" w="med" len="med"/>
                    </a:lnR>
                    <a:lnT w="12700" cap="flat" cmpd="sng">
                      <a:solidFill>
                        <a:srgbClr val="808080"/>
                      </a:solidFill>
                      <a:prstDash val="solid"/>
                      <a:headEnd type="none" w="med" len="med"/>
                      <a:tailEnd type="none" w="med" len="med"/>
                    </a:lnT>
                    <a:lnB w="12700" cap="flat" cmpd="sng">
                      <a:solidFill>
                        <a:srgbClr val="808080"/>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村(居)民自我管理、自我教育、自我服务的基层群众性自治组织。</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50800" marR="50800" marT="0" marB="0" anchor="ctr">
                    <a:lnL w="12700" cap="flat" cmpd="sng">
                      <a:solidFill>
                        <a:srgbClr val="808080"/>
                      </a:solidFill>
                      <a:prstDash val="solid"/>
                      <a:headEnd type="none" w="med" len="med"/>
                      <a:tailEnd type="none" w="med" len="med"/>
                    </a:lnL>
                    <a:lnR w="12700" cap="flat" cmpd="sng">
                      <a:solidFill>
                        <a:srgbClr val="808080"/>
                      </a:solidFill>
                      <a:prstDash val="solid"/>
                      <a:headEnd type="none" w="med" len="med"/>
                      <a:tailEnd type="none" w="med" len="med"/>
                    </a:lnR>
                    <a:lnT w="12700" cap="flat" cmpd="sng">
                      <a:solidFill>
                        <a:srgbClr val="808080"/>
                      </a:solidFill>
                      <a:prstDash val="solid"/>
                      <a:headEnd type="none" w="med" len="med"/>
                      <a:tailEnd type="none" w="med" len="med"/>
                    </a:lnT>
                    <a:lnB w="12700" cap="flat" cmpd="sng">
                      <a:solidFill>
                        <a:srgbClr val="808080"/>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行政机关,国家权力机关的执行机关。</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50800" marR="50800" marT="0" marB="0" anchor="ctr">
                    <a:lnL w="12700" cap="flat" cmpd="sng">
                      <a:solidFill>
                        <a:srgbClr val="808080"/>
                      </a:solidFill>
                      <a:prstDash val="solid"/>
                      <a:headEnd type="none" w="med" len="med"/>
                      <a:tailEnd type="none" w="med" len="med"/>
                    </a:lnL>
                    <a:lnR w="12700" cap="flat" cmpd="sng">
                      <a:solidFill>
                        <a:srgbClr val="808080"/>
                      </a:solidFill>
                      <a:prstDash val="solid"/>
                      <a:headEnd type="none" w="med" len="med"/>
                      <a:tailEnd type="none" w="med" len="med"/>
                    </a:lnR>
                    <a:lnT w="12700" cap="flat" cmpd="sng">
                      <a:solidFill>
                        <a:srgbClr val="808080"/>
                      </a:solidFill>
                      <a:prstDash val="solid"/>
                      <a:headEnd type="none" w="med" len="med"/>
                      <a:tailEnd type="none" w="med" len="med"/>
                    </a:lnT>
                    <a:lnB w="12700" cap="flat" cmpd="sng">
                      <a:solidFill>
                        <a:srgbClr val="808080"/>
                      </a:solidFill>
                      <a:prstDash val="solid"/>
                      <a:headEnd type="none" w="med" len="med"/>
                      <a:tailEnd type="none" w="med" len="med"/>
                    </a:lnB>
                    <a:lnTlToBr>
                      <a:noFill/>
                    </a:lnTlToBr>
                    <a:lnBlToTr>
                      <a:noFill/>
                    </a:lnBlToTr>
                    <a:noFill/>
                  </a:tcPr>
                </a:tc>
              </a:tr>
              <a:tr h="1556385">
                <a:tc vMerge="1">
                  <a:txBody>
                    <a:bodyPr/>
                    <a:lstStyle/>
                    <a:p>
                      <a:endParaRPr lang="zh-CN"/>
                    </a:p>
                  </a:txBody>
                  <a:tcPr>
                    <a:lnL w="12700" cap="flat" cmpd="sng">
                      <a:solidFill>
                        <a:srgbClr val="808080"/>
                      </a:solidFill>
                      <a:prstDash val="solid"/>
                      <a:headEnd type="none" w="med" len="med"/>
                      <a:tailEnd type="none" w="med" len="med"/>
                    </a:lnL>
                    <a:lnR w="12700" cap="flat" cmpd="sng">
                      <a:solidFill>
                        <a:srgbClr val="808080"/>
                      </a:solidFill>
                      <a:prstDash val="solid"/>
                      <a:headEnd type="none" w="med" len="med"/>
                      <a:tailEnd type="none" w="med" len="med"/>
                    </a:lnR>
                    <a:lnB w="12700" cap="flat" cmpd="sng">
                      <a:solidFill>
                        <a:srgbClr val="808080"/>
                      </a:solidFill>
                      <a:prstDash val="solid"/>
                      <a:headEnd type="none" w="med" len="med"/>
                      <a:tailEnd type="none" w="med" len="med"/>
                    </a:lnB>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工作事务</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808080"/>
                      </a:solidFill>
                      <a:prstDash val="solid"/>
                      <a:headEnd type="none" w="med" len="med"/>
                      <a:tailEnd type="none" w="med" len="med"/>
                    </a:lnL>
                    <a:lnR w="12700" cap="flat" cmpd="sng">
                      <a:solidFill>
                        <a:srgbClr val="808080"/>
                      </a:solidFill>
                      <a:prstDash val="solid"/>
                      <a:headEnd type="none" w="med" len="med"/>
                      <a:tailEnd type="none" w="med" len="med"/>
                    </a:lnR>
                    <a:lnT w="12700" cap="flat" cmpd="sng">
                      <a:solidFill>
                        <a:srgbClr val="808080"/>
                      </a:solidFill>
                      <a:prstDash val="solid"/>
                      <a:headEnd type="none" w="med" len="med"/>
                      <a:tailEnd type="none" w="med" len="med"/>
                    </a:lnT>
                    <a:lnB w="12700" cap="flat" cmpd="sng">
                      <a:solidFill>
                        <a:srgbClr val="808080"/>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村(居)民居住范围内的公共事务和公益事业。</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50800" marR="50800" marT="0" marB="0" anchor="ctr">
                    <a:lnL w="12700" cap="flat" cmpd="sng">
                      <a:solidFill>
                        <a:srgbClr val="808080"/>
                      </a:solidFill>
                      <a:prstDash val="solid"/>
                      <a:headEnd type="none" w="med" len="med"/>
                      <a:tailEnd type="none" w="med" len="med"/>
                    </a:lnL>
                    <a:lnR w="12700" cap="flat" cmpd="sng">
                      <a:solidFill>
                        <a:srgbClr val="808080"/>
                      </a:solidFill>
                      <a:prstDash val="solid"/>
                      <a:headEnd type="none" w="med" len="med"/>
                      <a:tailEnd type="none" w="med" len="med"/>
                    </a:lnR>
                    <a:lnT w="12700" cap="flat" cmpd="sng">
                      <a:solidFill>
                        <a:srgbClr val="808080"/>
                      </a:solidFill>
                      <a:prstDash val="solid"/>
                      <a:headEnd type="none" w="med" len="med"/>
                      <a:tailEnd type="none" w="med" len="med"/>
                    </a:lnT>
                    <a:lnB w="12700" cap="flat" cmpd="sng">
                      <a:solidFill>
                        <a:srgbClr val="808080"/>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国家权力机关通过的法律和决议中有关行政工作的部分。</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50800" marR="50800" marT="0" marB="0" anchor="ctr">
                    <a:lnL w="12700" cap="flat" cmpd="sng">
                      <a:solidFill>
                        <a:srgbClr val="808080"/>
                      </a:solidFill>
                      <a:prstDash val="solid"/>
                      <a:headEnd type="none" w="med" len="med"/>
                      <a:tailEnd type="none" w="med" len="med"/>
                    </a:lnL>
                    <a:lnR w="12700" cap="flat" cmpd="sng">
                      <a:solidFill>
                        <a:srgbClr val="808080"/>
                      </a:solidFill>
                      <a:prstDash val="solid"/>
                      <a:headEnd type="none" w="med" len="med"/>
                      <a:tailEnd type="none" w="med" len="med"/>
                    </a:lnR>
                    <a:lnT w="12700" cap="flat" cmpd="sng">
                      <a:solidFill>
                        <a:srgbClr val="808080"/>
                      </a:solidFill>
                      <a:prstDash val="solid"/>
                      <a:headEnd type="none" w="med" len="med"/>
                      <a:tailEnd type="none" w="med" len="med"/>
                    </a:lnT>
                    <a:lnB w="12700" cap="flat" cmpd="sng">
                      <a:solidFill>
                        <a:srgbClr val="808080"/>
                      </a:solidFill>
                      <a:prstDash val="solid"/>
                      <a:headEnd type="none" w="med" len="med"/>
                      <a:tailEnd type="none" w="med" len="med"/>
                    </a:lnB>
                    <a:lnTlToBr>
                      <a:noFill/>
                    </a:lnTlToBr>
                    <a:lnBlToTr>
                      <a:noFill/>
                    </a:lnBlToTr>
                    <a:noFill/>
                  </a:tcPr>
                </a:tc>
              </a:tr>
              <a:tr h="777240">
                <a:tc gridSpan="2">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联系</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808080"/>
                      </a:solidFill>
                      <a:prstDash val="solid"/>
                      <a:headEnd type="none" w="med" len="med"/>
                      <a:tailEnd type="none" w="med" len="med"/>
                    </a:lnL>
                    <a:lnR w="12700" cap="flat" cmpd="sng">
                      <a:solidFill>
                        <a:srgbClr val="808080"/>
                      </a:solidFill>
                      <a:prstDash val="solid"/>
                      <a:headEnd type="none" w="med" len="med"/>
                      <a:tailEnd type="none" w="med" len="med"/>
                    </a:lnR>
                    <a:lnT w="12700" cap="flat" cmpd="sng">
                      <a:solidFill>
                        <a:srgbClr val="808080"/>
                      </a:solidFill>
                      <a:prstDash val="solid"/>
                      <a:headEnd type="none" w="med" len="med"/>
                      <a:tailEnd type="none" w="med" len="med"/>
                    </a:lnT>
                    <a:lnB w="12700" cap="flat" cmpd="sng">
                      <a:solidFill>
                        <a:srgbClr val="808080"/>
                      </a:solidFill>
                      <a:prstDash val="solid"/>
                      <a:headEnd type="none" w="med" len="med"/>
                      <a:tailEnd type="none" w="med" len="med"/>
                    </a:lnB>
                    <a:lnTlToBr>
                      <a:noFill/>
                    </a:lnTlToBr>
                    <a:lnBlToTr>
                      <a:noFill/>
                    </a:lnBlToTr>
                    <a:noFill/>
                  </a:tcPr>
                </a:tc>
                <a:tc hMerge="1">
                  <a:txBody>
                    <a:bodyPr/>
                    <a:lstStyle/>
                    <a:p>
                      <a:endParaRPr lang="zh-CN"/>
                    </a:p>
                  </a:txBody>
                  <a:tcPr>
                    <a:lnR w="12700" cap="flat" cmpd="sng">
                      <a:solidFill>
                        <a:srgbClr val="808080"/>
                      </a:solidFill>
                      <a:prstDash val="solid"/>
                      <a:headEnd type="none" w="med" len="med"/>
                      <a:tailEnd type="none" w="med" len="med"/>
                    </a:lnR>
                    <a:lnT w="12700" cap="flat" cmpd="sng">
                      <a:solidFill>
                        <a:srgbClr val="808080"/>
                      </a:solidFill>
                      <a:prstDash val="solid"/>
                      <a:headEnd type="none" w="med" len="med"/>
                      <a:tailEnd type="none" w="med" len="med"/>
                    </a:lnT>
                    <a:lnB w="12700" cap="flat" cmpd="sng">
                      <a:solidFill>
                        <a:srgbClr val="808080"/>
                      </a:solidFill>
                      <a:prstDash val="solid"/>
                      <a:headEnd type="none" w="med" len="med"/>
                      <a:tailEnd type="none" w="med" len="med"/>
                    </a:lnB>
                  </a:tcPr>
                </a:tc>
                <a:tc gridSpan="2">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基层群众性自治组织向政府反映群众的意见、要求和提出建议;政府指导基层群众性自治组织的工作。</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50800" marR="50800" marT="0" marB="0" anchor="ctr">
                    <a:lnL w="12700" cap="flat" cmpd="sng">
                      <a:solidFill>
                        <a:srgbClr val="808080"/>
                      </a:solidFill>
                      <a:prstDash val="solid"/>
                      <a:headEnd type="none" w="med" len="med"/>
                      <a:tailEnd type="none" w="med" len="med"/>
                    </a:lnL>
                    <a:lnR w="12700" cap="flat" cmpd="sng">
                      <a:solidFill>
                        <a:srgbClr val="808080"/>
                      </a:solidFill>
                      <a:prstDash val="solid"/>
                      <a:headEnd type="none" w="med" len="med"/>
                      <a:tailEnd type="none" w="med" len="med"/>
                    </a:lnR>
                    <a:lnT w="12700" cap="flat" cmpd="sng">
                      <a:solidFill>
                        <a:srgbClr val="808080"/>
                      </a:solidFill>
                      <a:prstDash val="solid"/>
                      <a:headEnd type="none" w="med" len="med"/>
                      <a:tailEnd type="none" w="med" len="med"/>
                    </a:lnT>
                    <a:lnB w="12700" cap="flat" cmpd="sng">
                      <a:solidFill>
                        <a:srgbClr val="808080"/>
                      </a:solidFill>
                      <a:prstDash val="solid"/>
                      <a:headEnd type="none" w="med" len="med"/>
                      <a:tailEnd type="none" w="med" len="med"/>
                    </a:lnB>
                    <a:lnTlToBr>
                      <a:noFill/>
                    </a:lnTlToBr>
                    <a:lnBlToTr>
                      <a:noFill/>
                    </a:lnBlToTr>
                    <a:noFill/>
                  </a:tcPr>
                </a:tc>
                <a:tc hMerge="1">
                  <a:txBody>
                    <a:bodyPr/>
                    <a:lstStyle/>
                    <a:p>
                      <a:endParaRPr lang="zh-CN"/>
                    </a:p>
                  </a:txBody>
                  <a:tcPr>
                    <a:lnR w="12700" cap="flat" cmpd="sng">
                      <a:solidFill>
                        <a:srgbClr val="808080"/>
                      </a:solidFill>
                      <a:prstDash val="solid"/>
                      <a:headEnd type="none" w="med" len="med"/>
                      <a:tailEnd type="none" w="med" len="med"/>
                    </a:lnR>
                    <a:lnT w="12700" cap="flat" cmpd="sng">
                      <a:solidFill>
                        <a:srgbClr val="808080"/>
                      </a:solidFill>
                      <a:prstDash val="solid"/>
                      <a:headEnd type="none" w="med" len="med"/>
                      <a:tailEnd type="none" w="med" len="med"/>
                    </a:lnT>
                    <a:lnB w="12700" cap="flat" cmpd="sng">
                      <a:solidFill>
                        <a:srgbClr val="808080"/>
                      </a:solidFill>
                      <a:prstDash val="solid"/>
                      <a:headEnd type="none" w="med" len="med"/>
                      <a:tailEnd type="none" w="med" len="med"/>
                    </a:lnB>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253108" y="303755"/>
            <a:ext cx="11515730" cy="6554470"/>
          </a:xfrm>
        </p:spPr>
        <p:txBody>
          <a:bodyPr wrap="square"/>
          <a:lstStyle/>
          <a:p>
            <a:pPr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rPr>
              <a:t>2.正确理解村(居)委会的性质</a:t>
            </a:r>
            <a:r>
              <a:rPr lang="zh-CN" altLang="en-US" sz="2800">
                <a:latin typeface="微软雅黑" panose="020B0503020204020204" charset="-122"/>
                <a:ea typeface="微软雅黑" panose="020B0503020204020204" charset="-122"/>
                <a:cs typeface="微软雅黑" panose="020B0503020204020204" charset="-122"/>
              </a:rPr>
              <a:t> </a:t>
            </a:r>
            <a:br>
              <a:rPr lang="zh-CN" altLang="en-US" sz="2800">
                <a:latin typeface="微软雅黑" panose="020B0503020204020204" charset="-122"/>
                <a:ea typeface="微软雅黑" panose="020B0503020204020204" charset="-122"/>
                <a:cs typeface="微软雅黑" panose="020B0503020204020204" charset="-122"/>
              </a:rPr>
            </a:br>
            <a:r>
              <a:rPr lang="zh-CN" altLang="en-US" sz="2800">
                <a:latin typeface="微软雅黑" panose="020B0503020204020204" charset="-122"/>
                <a:ea typeface="微软雅黑" panose="020B0503020204020204" charset="-122"/>
                <a:cs typeface="微软雅黑" panose="020B0503020204020204" charset="-122"/>
              </a:rPr>
              <a:t>(1)村(居)委会不是国家机关中的任何一种,也不是其派出机关,而是基层群众性自治组织,是村(居)民同人民政府之间的纽带和桥梁,不履行国家职能。我国基层政权机关对村(居)委会进行指导和监督,但二者不是上下级的关系。</a:t>
            </a:r>
            <a:br>
              <a:rPr lang="zh-CN" altLang="en-US" sz="2800">
                <a:latin typeface="微软雅黑" panose="020B0503020204020204" charset="-122"/>
                <a:ea typeface="微软雅黑" panose="020B0503020204020204" charset="-122"/>
                <a:cs typeface="微软雅黑" panose="020B0503020204020204" charset="-122"/>
              </a:rPr>
            </a:br>
            <a:r>
              <a:rPr lang="zh-CN" altLang="en-US" sz="2800">
                <a:latin typeface="微软雅黑" panose="020B0503020204020204" charset="-122"/>
                <a:ea typeface="微软雅黑" panose="020B0503020204020204" charset="-122"/>
                <a:cs typeface="微软雅黑" panose="020B0503020204020204" charset="-122"/>
              </a:rPr>
              <a:t>(2)区别于民族自治地方的自治机关。我国民族自治地方的自治机关是人大与政府,享有多种自治权,村(居)委会是村(居)民自治组织,不享有自治权,只对基层公共事务和公益事业进行直接管理。</a:t>
            </a:r>
            <a:br>
              <a:rPr lang="zh-CN" altLang="en-US" sz="2800">
                <a:latin typeface="微软雅黑" panose="020B0503020204020204" charset="-122"/>
                <a:ea typeface="微软雅黑" panose="020B0503020204020204" charset="-122"/>
                <a:cs typeface="微软雅黑" panose="020B0503020204020204" charset="-122"/>
              </a:rPr>
            </a:br>
            <a:r>
              <a:rPr lang="zh-CN" altLang="en-US" sz="2800">
                <a:latin typeface="微软雅黑" panose="020B0503020204020204" charset="-122"/>
                <a:ea typeface="微软雅黑" panose="020B0503020204020204" charset="-122"/>
                <a:cs typeface="微软雅黑" panose="020B0503020204020204" charset="-122"/>
              </a:rPr>
              <a:t>(3)村党支部是党在农村的基层组织,村委会必须在村党支部的领导下开展工作。</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339468" y="392655"/>
            <a:ext cx="11515730" cy="478155"/>
          </a:xfrm>
        </p:spPr>
        <p:txBody>
          <a:bodyPr/>
          <a:lstStyle/>
          <a:p>
            <a:r>
              <a:rPr lang="zh-CN" altLang="en-US" sz="2800" b="1">
                <a:latin typeface="微软雅黑" panose="020B0503020204020204" charset="-122"/>
                <a:ea typeface="微软雅黑" panose="020B0503020204020204" charset="-122"/>
                <a:cs typeface="微软雅黑" panose="020B0503020204020204" charset="-122"/>
              </a:rPr>
              <a:t>3.多元共治</a:t>
            </a:r>
          </a:p>
        </p:txBody>
      </p:sp>
      <p:pic>
        <p:nvPicPr>
          <p:cNvPr id="1280" name="DYZZ2J2020-2-20.jpg" descr="id:2147512560;FounderCES"/>
          <p:cNvPicPr>
            <a:picLocks noChangeAspect="1"/>
          </p:cNvPicPr>
          <p:nvPr/>
        </p:nvPicPr>
        <p:blipFill>
          <a:blip r:embed="rId2"/>
          <a:stretch>
            <a:fillRect/>
          </a:stretch>
        </p:blipFill>
        <p:spPr>
          <a:xfrm>
            <a:off x="2219325" y="870585"/>
            <a:ext cx="6094095" cy="2207260"/>
          </a:xfrm>
          <a:prstGeom prst="rect">
            <a:avLst/>
          </a:prstGeom>
        </p:spPr>
      </p:pic>
      <p:sp>
        <p:nvSpPr>
          <p:cNvPr id="4" name="文本框 3"/>
          <p:cNvSpPr txBox="1"/>
          <p:nvPr/>
        </p:nvSpPr>
        <p:spPr>
          <a:xfrm>
            <a:off x="340360" y="3077845"/>
            <a:ext cx="11515090" cy="4030980"/>
          </a:xfrm>
          <a:prstGeom prst="rect">
            <a:avLst/>
          </a:prstGeom>
          <a:noFill/>
        </p:spPr>
        <p:txBody>
          <a:bodyPr wrap="square" rtlCol="0">
            <a:spAutoFit/>
          </a:bodyPr>
          <a:lstStyle/>
          <a:p>
            <a:r>
              <a:rPr lang="zh-CN" altLang="en-US" sz="2800" b="1">
                <a:solidFill>
                  <a:srgbClr val="FF0000"/>
                </a:solidFill>
                <a:latin typeface="微软雅黑" panose="020B0503020204020204" charset="-122"/>
                <a:ea typeface="微软雅黑" panose="020B0503020204020204" charset="-122"/>
                <a:cs typeface="微软雅黑" panose="020B0503020204020204" charset="-122"/>
              </a:rPr>
              <a:t>高考链接</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rPr>
              <a:t>1.[2018浙江4月选考,16,③]建立健全村务监督委员会有利于村委会提高行政管理效率。	(　　)</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rPr>
              <a:t>2.[2017全国卷Ⅱ,16,②]乡镇政府没有管理农村公共事务的职能。(　　)</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rPr>
              <a:t>3.[2017全国卷Ⅱ,16,③]乡镇政府不能代行村委会的自我管理权。(　　)</a:t>
            </a:r>
          </a:p>
          <a:p>
            <a:pPr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rPr>
              <a:t>答案:</a:t>
            </a:r>
            <a:r>
              <a:rPr lang="zh-CN" altLang="en-US" sz="2800">
                <a:latin typeface="微软雅黑" panose="020B0503020204020204" charset="-122"/>
                <a:ea typeface="微软雅黑" panose="020B0503020204020204" charset="-122"/>
                <a:cs typeface="微软雅黑" panose="020B0503020204020204" charset="-122"/>
              </a:rPr>
              <a:t>1.✕(村委会不是行政机关。)　2.✕　3.√ 　</a:t>
            </a:r>
          </a:p>
          <a:p>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xEl>
                                              <p:pRg st="4" end="4"/>
                                            </p:txEl>
                                          </p:spTgt>
                                        </p:tgtEl>
                                        <p:attrNameLst>
                                          <p:attrName>style.visibility</p:attrName>
                                        </p:attrNameLst>
                                      </p:cBhvr>
                                      <p:to>
                                        <p:strVal val="visible"/>
                                      </p:to>
                                    </p:set>
                                    <p:anim calcmode="lin" valueType="num">
                                      <p:cBhvr additive="base">
                                        <p:cTn id="7" dur="500" fill="hold"/>
                                        <p:tgtEl>
                                          <p:spTgt spid="4">
                                            <p:txEl>
                                              <p:pRg st="4" end="4"/>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339468" y="392655"/>
            <a:ext cx="11515730" cy="5908040"/>
          </a:xfrm>
        </p:spPr>
        <p:txBody>
          <a:bodyPr/>
          <a:lstStyle/>
          <a:p>
            <a:pPr fontAlgn="auto">
              <a:lnSpc>
                <a:spcPct val="150000"/>
              </a:lnSpc>
            </a:pPr>
            <a:r>
              <a:rPr lang="zh-CN" altLang="en-US" sz="2800" b="1">
                <a:solidFill>
                  <a:schemeClr val="tx1"/>
                </a:solidFill>
                <a:latin typeface="微软雅黑" panose="020B0503020204020204" charset="-122"/>
                <a:ea typeface="微软雅黑" panose="020B0503020204020204" charset="-122"/>
                <a:cs typeface="微软雅黑" panose="020B0503020204020204" charset="-122"/>
              </a:rPr>
              <a:t>5.民主监督 </a:t>
            </a:r>
            <a:r>
              <a:rPr lang="zh-CN" altLang="en-US" sz="2400">
                <a:solidFill>
                  <a:srgbClr val="FF0000"/>
                </a:solidFill>
                <a:latin typeface="微软雅黑" panose="020B0503020204020204" charset="-122"/>
                <a:ea typeface="微软雅黑" panose="020B0503020204020204" charset="-122"/>
                <a:cs typeface="微软雅黑" panose="020B0503020204020204" charset="-122"/>
              </a:rPr>
              <a:t>[2017海南高考第12题]</a:t>
            </a:r>
            <a:r>
              <a:rPr lang="zh-CN" altLang="en-US" sz="2800">
                <a:solidFill>
                  <a:srgbClr val="FF0000"/>
                </a:solidFill>
                <a:latin typeface="微软雅黑" panose="020B0503020204020204" charset="-122"/>
                <a:ea typeface="微软雅黑" panose="020B0503020204020204" charset="-122"/>
                <a:cs typeface="微软雅黑" panose="020B0503020204020204" charset="-122"/>
              </a:rPr>
              <a:t/>
            </a:r>
            <a:br>
              <a:rPr lang="zh-CN" altLang="en-US" sz="2800">
                <a:solidFill>
                  <a:srgbClr val="FF0000"/>
                </a:solidFill>
                <a:latin typeface="微软雅黑" panose="020B0503020204020204" charset="-122"/>
                <a:ea typeface="微软雅黑" panose="020B0503020204020204" charset="-122"/>
                <a:cs typeface="微软雅黑" panose="020B0503020204020204" charset="-122"/>
              </a:rPr>
            </a:br>
            <a:r>
              <a:rPr lang="zh-CN" altLang="en-US" sz="2800">
                <a:latin typeface="微软雅黑" panose="020B0503020204020204" charset="-122"/>
                <a:ea typeface="微软雅黑" panose="020B0503020204020204" charset="-122"/>
                <a:cs typeface="微软雅黑" panose="020B0503020204020204" charset="-122"/>
              </a:rPr>
              <a:t>(1)区分人大的监督权、公民的监督权与民主监督。</a:t>
            </a:r>
            <a:br>
              <a:rPr lang="zh-CN" altLang="en-US" sz="2800">
                <a:latin typeface="微软雅黑" panose="020B0503020204020204" charset="-122"/>
                <a:ea typeface="微软雅黑" panose="020B0503020204020204" charset="-122"/>
                <a:cs typeface="微软雅黑" panose="020B0503020204020204" charset="-122"/>
              </a:rPr>
            </a:br>
            <a:r>
              <a:rPr lang="zh-CN" altLang="en-US" sz="2800">
                <a:latin typeface="微软雅黑" panose="020B0503020204020204" charset="-122"/>
                <a:ea typeface="微软雅黑" panose="020B0503020204020204" charset="-122"/>
                <a:cs typeface="微软雅黑" panose="020B0503020204020204" charset="-122"/>
              </a:rPr>
              <a:t>①人大的监督权,监督对象是宪法和法律的实施、“一府两院一委”的工作,具有法律约束力。</a:t>
            </a:r>
            <a:br>
              <a:rPr lang="zh-CN" altLang="en-US" sz="2800">
                <a:latin typeface="微软雅黑" panose="020B0503020204020204" charset="-122"/>
                <a:ea typeface="微软雅黑" panose="020B0503020204020204" charset="-122"/>
                <a:cs typeface="微软雅黑" panose="020B0503020204020204" charset="-122"/>
              </a:rPr>
            </a:br>
            <a:r>
              <a:rPr lang="zh-CN" altLang="en-US" sz="2800">
                <a:latin typeface="微软雅黑" panose="020B0503020204020204" charset="-122"/>
                <a:ea typeface="微软雅黑" panose="020B0503020204020204" charset="-122"/>
                <a:cs typeface="微软雅黑" panose="020B0503020204020204" charset="-122"/>
              </a:rPr>
              <a:t>②公民行使监督权有特定的对象,即监督对象是一切国家机关及国家工作人员,具体包括批评权、建议权、申诉权、控告权和检举权等。</a:t>
            </a:r>
            <a:br>
              <a:rPr lang="zh-CN" altLang="en-US" sz="2800">
                <a:latin typeface="微软雅黑" panose="020B0503020204020204" charset="-122"/>
                <a:ea typeface="微软雅黑" panose="020B0503020204020204" charset="-122"/>
                <a:cs typeface="微软雅黑" panose="020B0503020204020204" charset="-122"/>
              </a:rPr>
            </a:br>
            <a:r>
              <a:rPr lang="zh-CN" altLang="en-US" sz="2800">
                <a:latin typeface="微软雅黑" panose="020B0503020204020204" charset="-122"/>
                <a:ea typeface="微软雅黑" panose="020B0503020204020204" charset="-122"/>
                <a:cs typeface="微软雅黑" panose="020B0503020204020204" charset="-122"/>
              </a:rPr>
              <a:t>③民主监督的内容更为宽泛,从对象上看,还可以是公有制范围内的工作人员、村民自治和城市居民自治的人员。</a:t>
            </a:r>
            <a:br>
              <a:rPr lang="zh-CN" altLang="en-US" sz="2800">
                <a:latin typeface="微软雅黑" panose="020B0503020204020204" charset="-122"/>
                <a:ea typeface="微软雅黑" panose="020B0503020204020204" charset="-122"/>
                <a:cs typeface="微软雅黑" panose="020B0503020204020204" charset="-122"/>
              </a:rPr>
            </a:br>
            <a:endParaRPr lang="zh-CN" altLang="en-US" sz="28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表格 4"/>
          <p:cNvGraphicFramePr/>
          <p:nvPr>
            <p:custDataLst>
              <p:tags r:id="rId1"/>
            </p:custDataLst>
          </p:nvPr>
        </p:nvGraphicFramePr>
        <p:xfrm>
          <a:off x="460692" y="1017270"/>
          <a:ext cx="11011535" cy="5055870"/>
        </p:xfrm>
        <a:graphic>
          <a:graphicData uri="http://schemas.openxmlformats.org/drawingml/2006/table">
            <a:tbl>
              <a:tblPr firstRow="1" bandRow="1">
                <a:tableStyleId>{5940675A-B579-460E-94D1-54222C63F5DA}</a:tableStyleId>
              </a:tblPr>
              <a:tblGrid>
                <a:gridCol w="438150"/>
                <a:gridCol w="742315"/>
                <a:gridCol w="2158365"/>
                <a:gridCol w="2188845"/>
                <a:gridCol w="2578100"/>
                <a:gridCol w="2905760"/>
              </a:tblGrid>
              <a:tr h="927735">
                <a:tc gridSpan="2">
                  <a:txBody>
                    <a:bodyPr/>
                    <a:lstStyle/>
                    <a:p>
                      <a:pPr indent="0" algn="ctr" fontAlgn="auto">
                        <a:lnSpc>
                          <a:spcPct val="150000"/>
                        </a:lnSpc>
                        <a:buNone/>
                      </a:pP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hMerge="1">
                  <a:txBody>
                    <a:bodyPr/>
                    <a:lstStyle/>
                    <a:p>
                      <a:endParaRPr lang="zh-CN"/>
                    </a:p>
                  </a:txBody>
                  <a:tcP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信访制度</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人大代表联系群众制度</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舆论监督制度</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其他方式</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4128135">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不</a:t>
                      </a:r>
                    </a:p>
                    <a:p>
                      <a:pPr indent="0" algn="ctr"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NEU-BZ-S92" charset="0"/>
                        </a:rPr>
                        <a:t>同</a:t>
                      </a:r>
                      <a:r>
                        <a:rPr lang="en-US" sz="2400" b="0">
                          <a:solidFill>
                            <a:srgbClr val="000000"/>
                          </a:solidFill>
                          <a:latin typeface="微软雅黑" panose="020B0503020204020204" charset="-122"/>
                          <a:ea typeface="微软雅黑" panose="020B0503020204020204" charset="-122"/>
                          <a:cs typeface="NEU-BZ-S92" charset="0"/>
                        </a:rPr>
                        <a:t>点</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含义</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公民通过给国家机关写信、打电话或当面向有关人员反映意见,提出批评、建议。</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a:lnL w="12700" cap="flat" cmpd="sng" algn="ctr">
                      <a:solidFill>
                        <a:srgbClr val="333333"/>
                      </a:solidFill>
                      <a:prstDash val="solid"/>
                      <a:roun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公民将自己的意见、建议和要求反映给人大代表,形成人大代表的议案,上传到国家权力机关。</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a:lnL w="12700" cap="flat" cmpd="sng" algn="ctr">
                      <a:solidFill>
                        <a:srgbClr val="333333"/>
                      </a:solidFill>
                      <a:prstDash val="solid"/>
                      <a:roun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tcPr>
                </a:tc>
                <a:tc>
                  <a:txBody>
                    <a:bodyPr/>
                    <a:lstStyle/>
                    <a:p>
                      <a:pPr indent="0" fontAlgn="auto">
                        <a:lnSpc>
                          <a:spcPct val="150000"/>
                        </a:lnSpc>
                        <a:buNone/>
                      </a:pPr>
                      <a:endParaRPr lang="en-US" sz="2400" b="0">
                        <a:solidFill>
                          <a:srgbClr val="000000"/>
                        </a:solidFill>
                        <a:latin typeface="微软雅黑" panose="020B0503020204020204" charset="-122"/>
                        <a:ea typeface="微软雅黑" panose="020B0503020204020204" charset="-122"/>
                        <a:cs typeface="微软雅黑" panose="020B0503020204020204" charset="-122"/>
                      </a:endParaRPr>
                    </a:p>
                    <a:p>
                      <a:pPr indent="0" algn="l" fontAlgn="auto">
                        <a:lnSpc>
                          <a:spcPct val="150000"/>
                        </a:lnSpc>
                        <a:buNone/>
                      </a:pPr>
                      <a:endParaRPr lang="en-US" sz="2400" b="0">
                        <a:solidFill>
                          <a:srgbClr val="000000"/>
                        </a:solidFill>
                        <a:latin typeface="微软雅黑" panose="020B0503020204020204" charset="-122"/>
                        <a:ea typeface="微软雅黑" panose="020B0503020204020204" charset="-122"/>
                        <a:cs typeface="微软雅黑" panose="020B0503020204020204" charset="-122"/>
                      </a:endParaRPr>
                    </a:p>
                    <a:p>
                      <a:pPr indent="0" algn="l"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公民依法在新闻媒体上公开发表意见。</a:t>
                      </a:r>
                    </a:p>
                    <a:p>
                      <a:pPr indent="0" fontAlgn="auto">
                        <a:lnSpc>
                          <a:spcPct val="150000"/>
                        </a:lnSpc>
                        <a:buNone/>
                      </a:pP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 </a:t>
                      </a:r>
                      <a:endParaRPr 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a:lnL w="12700" cap="flat" cmpd="sng" algn="ctr">
                      <a:solidFill>
                        <a:srgbClr val="333333"/>
                      </a:solidFill>
                      <a:prstDash val="solid"/>
                      <a:roun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监督听证会、民主评议会、网上评议政府等。</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
        <p:nvSpPr>
          <p:cNvPr id="2" name="文本框 1"/>
          <p:cNvSpPr txBox="1"/>
          <p:nvPr/>
        </p:nvSpPr>
        <p:spPr>
          <a:xfrm>
            <a:off x="460375" y="441325"/>
            <a:ext cx="4511040" cy="521970"/>
          </a:xfrm>
          <a:prstGeom prst="rect">
            <a:avLst/>
          </a:prstGeom>
          <a:noFill/>
        </p:spPr>
        <p:txBody>
          <a:bodyPr wrap="square" rtlCol="0">
            <a:spAutoFit/>
          </a:bodyPr>
          <a:lstStyle/>
          <a:p>
            <a:r>
              <a:rPr lang="zh-CN" altLang="en-US" sz="2800">
                <a:latin typeface="微软雅黑" panose="020B0503020204020204" charset="-122"/>
                <a:ea typeface="微软雅黑" panose="020B0503020204020204" charset="-122"/>
                <a:cs typeface="微软雅黑" panose="020B0503020204020204" charset="-122"/>
                <a:sym typeface="+mn-ea"/>
              </a:rPr>
              <a:t>(2)民主监督的合法渠道。</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p:nvPr>
            <p:custDataLst>
              <p:tags r:id="rId1"/>
            </p:custDataLst>
          </p:nvPr>
        </p:nvGraphicFramePr>
        <p:xfrm>
          <a:off x="417512" y="350520"/>
          <a:ext cx="11149330" cy="5781040"/>
        </p:xfrm>
        <a:graphic>
          <a:graphicData uri="http://schemas.openxmlformats.org/drawingml/2006/table">
            <a:tbl>
              <a:tblPr firstRow="1" bandRow="1">
                <a:tableStyleId>{5940675A-B579-460E-94D1-54222C63F5DA}</a:tableStyleId>
              </a:tblPr>
              <a:tblGrid>
                <a:gridCol w="412750"/>
                <a:gridCol w="701040"/>
                <a:gridCol w="3060700"/>
                <a:gridCol w="3188335"/>
                <a:gridCol w="1849120"/>
                <a:gridCol w="1937385"/>
              </a:tblGrid>
              <a:tr h="660400">
                <a:tc gridSpan="2">
                  <a:txBody>
                    <a:bodyPr/>
                    <a:lstStyle/>
                    <a:p>
                      <a:pPr indent="0" algn="ctr" fontAlgn="auto">
                        <a:lnSpc>
                          <a:spcPct val="150000"/>
                        </a:lnSpc>
                        <a:buNone/>
                      </a:pP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hMerge="1">
                  <a:txBody>
                    <a:bodyPr/>
                    <a:lstStyle/>
                    <a:p>
                      <a:endParaRPr lang="zh-CN"/>
                    </a:p>
                  </a:txBody>
                  <a:tcP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信访制度</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人大代表联系群众制度</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舆论监督制度</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其他方式</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188720">
                <a:tc rowSpan="2">
                  <a:txBody>
                    <a:bodyPr/>
                    <a:lstStyle/>
                    <a:p>
                      <a:pPr indent="0" algn="ctr" fontAlgn="auto">
                        <a:lnSpc>
                          <a:spcPct val="100000"/>
                        </a:lnSpc>
                        <a:buNone/>
                      </a:pPr>
                      <a:r>
                        <a:rPr lang="en-US" sz="2400" b="0">
                          <a:solidFill>
                            <a:srgbClr val="000000"/>
                          </a:solidFill>
                          <a:latin typeface="微软雅黑" panose="020B0503020204020204" charset="-122"/>
                          <a:ea typeface="微软雅黑" panose="020B0503020204020204" charset="-122"/>
                          <a:cs typeface="NEU-BZ-S92" charset="0"/>
                        </a:rPr>
                        <a:t>不同点</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lgn="ctr">
                      <a:solidFill>
                        <a:srgbClr val="333333"/>
                      </a:solidFill>
                      <a:prstDash val="solid"/>
                      <a:round/>
                      <a:headEnd type="none" w="med" len="med"/>
                      <a:tailEnd type="none" w="med" len="med"/>
                    </a:lnT>
                    <a:lnTlToBr>
                      <a:noFill/>
                    </a:lnTlToBr>
                    <a:lnBlToTr>
                      <a:noFill/>
                    </a:lnBlToTr>
                    <a:noFill/>
                  </a:tcPr>
                </a:tc>
                <a:tc>
                  <a:txBody>
                    <a:bodyPr/>
                    <a:lstStyle/>
                    <a:p>
                      <a:pPr indent="0" algn="ctr"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NEU-BZ-S92" charset="0"/>
                        </a:rPr>
                        <a:t>具体方式</a:t>
                      </a:r>
                      <a:r>
                        <a:rPr lang="en-US" sz="2400" b="0">
                          <a:solidFill>
                            <a:srgbClr val="000000"/>
                          </a:solidFill>
                          <a:latin typeface="微软雅黑" panose="020B0503020204020204" charset="-122"/>
                          <a:ea typeface="微软雅黑" panose="020B0503020204020204" charset="-122"/>
                          <a:cs typeface="NEU-BZ-S92" charset="0"/>
                        </a:rPr>
                        <a:t> </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信函、电话、手机短信、当面提出</a:t>
                      </a:r>
                      <a:endParaRPr lang="en-US" altLang="en-US" sz="2400" b="0">
                        <a:solidFill>
                          <a:srgbClr val="000000"/>
                        </a:solidFill>
                        <a:latin typeface="微软雅黑" panose="020B0503020204020204" charset="-122"/>
                        <a:ea typeface="微软雅黑" panose="020B0503020204020204" charset="-122"/>
                        <a:cs typeface="NEU-BZ-S92" charset="0"/>
                      </a:endParaRPr>
                    </a:p>
                  </a:txBody>
                  <a:tcPr>
                    <a:lnL w="12700" cap="flat" cmpd="sng" algn="ctr">
                      <a:solidFill>
                        <a:srgbClr val="333333"/>
                      </a:solidFill>
                      <a:prstDash val="solid"/>
                      <a:roun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通过人大代表形成议案</a:t>
                      </a:r>
                      <a:endParaRPr lang="en-US" altLang="en-US" sz="2400" b="0">
                        <a:solidFill>
                          <a:srgbClr val="000000"/>
                        </a:solidFill>
                        <a:latin typeface="微软雅黑" panose="020B0503020204020204" charset="-122"/>
                        <a:ea typeface="微软雅黑" panose="020B0503020204020204" charset="-122"/>
                        <a:cs typeface="NEU-BZ-S92" charset="0"/>
                      </a:endParaRPr>
                    </a:p>
                  </a:txBody>
                  <a:tcPr>
                    <a:lnL w="12700" cap="flat" cmpd="sng" algn="ctr">
                      <a:solidFill>
                        <a:srgbClr val="333333"/>
                      </a:solidFill>
                      <a:prstDash val="solid"/>
                      <a:roun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电视、广播、报刊、网络</a:t>
                      </a:r>
                      <a:endParaRPr lang="en-US" altLang="en-US" sz="2400" b="0">
                        <a:solidFill>
                          <a:srgbClr val="000000"/>
                        </a:solidFill>
                        <a:latin typeface="微软雅黑" panose="020B0503020204020204" charset="-122"/>
                        <a:ea typeface="微软雅黑" panose="020B0503020204020204" charset="-122"/>
                        <a:cs typeface="NEU-BZ-S92" charset="0"/>
                      </a:endParaRPr>
                    </a:p>
                  </a:txBody>
                  <a:tcPr>
                    <a:lnL w="12700" cap="flat" cmpd="sng" algn="ctr">
                      <a:solidFill>
                        <a:srgbClr val="333333"/>
                      </a:solidFill>
                      <a:prstDash val="solid"/>
                      <a:roun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tcPr>
                </a:tc>
                <a:tc rowSpan="2">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监督听证会、民主评议会、网上评议政府等。</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lgn="ctr">
                      <a:solidFill>
                        <a:srgbClr val="333333"/>
                      </a:solidFill>
                      <a:prstDash val="solid"/>
                      <a:round/>
                      <a:headEnd type="none" w="med" len="med"/>
                      <a:tailEnd type="none" w="med" len="med"/>
                    </a:lnT>
                    <a:lnTlToBr>
                      <a:noFill/>
                    </a:lnTlToBr>
                    <a:lnBlToTr>
                      <a:noFill/>
                    </a:lnBlToTr>
                    <a:noFill/>
                  </a:tcPr>
                </a:tc>
              </a:tr>
              <a:tr h="3931920">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B w="12700" cap="flat" cmpd="sng">
                      <a:solidFill>
                        <a:srgbClr val="333333"/>
                      </a:solidFill>
                      <a:prstDash val="solid"/>
                      <a:headEnd type="none" w="med" len="med"/>
                      <a:tailEnd type="none" w="med" len="med"/>
                    </a:lnB>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特点</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是公民行使宪法所规定的提出批评、建议、申诉、控告和检举权利的重要途径之一,是我们在国家生活和社会生活中实行民主监督的有效方法。</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a:lnL w="12700" cap="flat" cmpd="sng" algn="ctr">
                      <a:solidFill>
                        <a:srgbClr val="333333"/>
                      </a:solidFill>
                      <a:prstDash val="solid"/>
                      <a:roun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人大代表一头连着国家权力机关,一头连着广大人民群众。</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a:lnL w="12700" cap="flat" cmpd="sng" algn="ctr">
                      <a:solidFill>
                        <a:srgbClr val="333333"/>
                      </a:solidFill>
                      <a:prstDash val="solid"/>
                      <a:roun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透明度高、威力大、影响广、时效快。　　</a:t>
                      </a:r>
                      <a:endParaRPr lang="en-US" altLang="en-US" sz="2400" b="0">
                        <a:solidFill>
                          <a:srgbClr val="000000"/>
                        </a:solidFill>
                        <a:latin typeface="微软雅黑" panose="020B0503020204020204" charset="-122"/>
                        <a:ea typeface="微软雅黑" panose="020B0503020204020204" charset="-122"/>
                        <a:cs typeface="NEU-BZ-S92" charset="0"/>
                      </a:endParaRPr>
                    </a:p>
                  </a:txBody>
                  <a:tcPr>
                    <a:lnL w="12700" cap="flat" cmpd="sng" algn="ctr">
                      <a:solidFill>
                        <a:srgbClr val="333333"/>
                      </a:solidFill>
                      <a:prstDash val="solid"/>
                      <a:roun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tcPr>
                </a:tc>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B w="12700" cap="flat" cmpd="sng">
                      <a:solidFill>
                        <a:srgbClr val="333333"/>
                      </a:solidFill>
                      <a:prstDash val="solid"/>
                      <a:headEnd type="none" w="med" len="med"/>
                      <a:tailEnd type="none" w="med" len="med"/>
                    </a:lnB>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格 3"/>
          <p:cNvGraphicFramePr/>
          <p:nvPr>
            <p:custDataLst>
              <p:tags r:id="rId1"/>
            </p:custDataLst>
          </p:nvPr>
        </p:nvGraphicFramePr>
        <p:xfrm>
          <a:off x="332422" y="861060"/>
          <a:ext cx="11089640" cy="4432300"/>
        </p:xfrm>
        <a:graphic>
          <a:graphicData uri="http://schemas.openxmlformats.org/drawingml/2006/table">
            <a:tbl>
              <a:tblPr firstRow="1" bandRow="1">
                <a:tableStyleId>{5940675A-B579-460E-94D1-54222C63F5DA}</a:tableStyleId>
              </a:tblPr>
              <a:tblGrid>
                <a:gridCol w="725805"/>
                <a:gridCol w="2403475"/>
                <a:gridCol w="2404745"/>
                <a:gridCol w="2808605"/>
                <a:gridCol w="2747010"/>
              </a:tblGrid>
              <a:tr h="1595755">
                <a:tc>
                  <a:txBody>
                    <a:bodyPr/>
                    <a:lstStyle/>
                    <a:p>
                      <a:pPr indent="0" algn="ctr" fontAlgn="auto">
                        <a:lnSpc>
                          <a:spcPct val="150000"/>
                        </a:lnSpc>
                        <a:buNone/>
                      </a:pP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信访制度</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人大代表联系群众制度</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舆论监督制度</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其他方式</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2836545">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相同点</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gridSpan="4">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①都是公民监督权的体现,属于民主监督的重要途径;②都有利于被监督者改进工作,激发公民关心国家大事的热情;③无论哪种方式,都要遵守宪法和法律,坚持实事求是的原则,做到有序参与。</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20320" marR="2032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hMerge="1">
                  <a:txBody>
                    <a:bodyPr/>
                    <a:lstStyle/>
                    <a:p>
                      <a:endParaRPr lang="zh-CN"/>
                    </a:p>
                  </a:txBody>
                  <a:tcP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tcPr>
                </a:tc>
                <a:tc hMerge="1">
                  <a:txBody>
                    <a:bodyPr/>
                    <a:lstStyle/>
                    <a:p>
                      <a:endParaRPr lang="zh-CN"/>
                    </a:p>
                  </a:txBody>
                  <a:tcP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tcPr>
                </a:tc>
                <a:tc hMerge="1">
                  <a:txBody>
                    <a:bodyPr/>
                    <a:lstStyle/>
                    <a:p>
                      <a:endParaRPr lang="zh-CN"/>
                    </a:p>
                  </a:txBody>
                  <a:tcPr>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339468" y="392655"/>
            <a:ext cx="11515730" cy="6554470"/>
          </a:xfrm>
        </p:spPr>
        <p:txBody>
          <a:bodyPr/>
          <a:lstStyle/>
          <a:p>
            <a:pPr fontAlgn="auto">
              <a:lnSpc>
                <a:spcPct val="150000"/>
              </a:lnSpc>
            </a:pPr>
            <a:r>
              <a:rPr lang="zh-CN" altLang="en-US" sz="2800" b="1">
                <a:solidFill>
                  <a:srgbClr val="FF0000"/>
                </a:solidFill>
                <a:latin typeface="微软雅黑" panose="020B0503020204020204" charset="-122"/>
                <a:ea typeface="微软雅黑" panose="020B0503020204020204" charset="-122"/>
                <a:cs typeface="微软雅黑" panose="020B0503020204020204" charset="-122"/>
              </a:rPr>
              <a:t>辨析比较</a:t>
            </a:r>
            <a:r>
              <a:rPr lang="zh-CN" altLang="en-US" sz="2800">
                <a:solidFill>
                  <a:srgbClr val="FF0000"/>
                </a:solidFill>
                <a:latin typeface="微软雅黑" panose="020B0503020204020204" charset="-122"/>
                <a:ea typeface="微软雅黑" panose="020B0503020204020204" charset="-122"/>
                <a:cs typeface="微软雅黑" panose="020B0503020204020204" charset="-122"/>
              </a:rPr>
              <a:t> </a:t>
            </a:r>
            <a:r>
              <a:rPr lang="zh-CN" altLang="en-US" sz="2800">
                <a:latin typeface="微软雅黑" panose="020B0503020204020204" charset="-122"/>
                <a:ea typeface="微软雅黑" panose="020B0503020204020204" charset="-122"/>
                <a:cs typeface="微软雅黑" panose="020B0503020204020204" charset="-122"/>
              </a:rPr>
              <a:t>　　          </a:t>
            </a:r>
            <a:r>
              <a:rPr lang="zh-CN" altLang="en-US" sz="2800" b="1">
                <a:latin typeface="微软雅黑" panose="020B0503020204020204" charset="-122"/>
                <a:ea typeface="微软雅黑" panose="020B0503020204020204" charset="-122"/>
                <a:cs typeface="微软雅黑" panose="020B0503020204020204" charset="-122"/>
              </a:rPr>
              <a:t>区分民主决策与民主监督</a:t>
            </a:r>
            <a:br>
              <a:rPr lang="zh-CN" altLang="en-US" sz="2800" b="1">
                <a:latin typeface="微软雅黑" panose="020B0503020204020204" charset="-122"/>
                <a:ea typeface="微软雅黑" panose="020B0503020204020204" charset="-122"/>
                <a:cs typeface="微软雅黑" panose="020B0503020204020204" charset="-122"/>
              </a:rPr>
            </a:br>
            <a:r>
              <a:rPr lang="zh-CN" altLang="en-US" sz="2800">
                <a:latin typeface="微软雅黑" panose="020B0503020204020204" charset="-122"/>
                <a:ea typeface="微软雅黑" panose="020B0503020204020204" charset="-122"/>
                <a:cs typeface="微软雅黑" panose="020B0503020204020204" charset="-122"/>
              </a:rPr>
              <a:t>1.不同方式的区别:公民参与民主决策的主要途径是通过拓宽民意反映渠道征求公民意见,通过举行论证会、座谈会等方式听取专家学者的意见,通过听证会让公民发表意见以完善决策方案等,这些方式都有利于提高决策的科学性,同时对涉及公共利益的决策进行公示,有利于提高决策的透明度和公民的参与度。民主监督侧重于对国家机关及其工作人员的工作情况进行监督,所以公民行使监督权是通过信访、向人大代表反映、向新闻媒体反映等方式进行的。此外,监督听证会、民主评议会、网上评议政府等活动,是近年来出现的民主监督的新形式、新方法。</a:t>
            </a:r>
            <a:br>
              <a:rPr lang="zh-CN" altLang="en-US" sz="2800">
                <a:latin typeface="微软雅黑" panose="020B0503020204020204" charset="-122"/>
                <a:ea typeface="微软雅黑" panose="020B0503020204020204" charset="-122"/>
                <a:cs typeface="微软雅黑" panose="020B0503020204020204" charset="-122"/>
              </a:rPr>
            </a:br>
            <a:endParaRPr lang="zh-CN" altLang="en-US" sz="28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313690" y="114300"/>
            <a:ext cx="11515725" cy="6554470"/>
          </a:xfrm>
        </p:spPr>
        <p:txBody>
          <a:bodyPr wrap="square"/>
          <a:lstStyle/>
          <a:p>
            <a:pPr fontAlgn="auto">
              <a:lnSpc>
                <a:spcPct val="150000"/>
              </a:lnSpc>
            </a:pPr>
            <a:r>
              <a:rPr lang="zh-CN" altLang="en-US" sz="2800" spc="-200">
                <a:solidFill>
                  <a:schemeClr val="tx1"/>
                </a:solidFill>
                <a:uFillTx/>
                <a:latin typeface="微软雅黑" panose="020B0503020204020204" charset="-122"/>
                <a:ea typeface="微软雅黑" panose="020B0503020204020204" charset="-122"/>
                <a:cs typeface="微软雅黑" panose="020B0503020204020204" charset="-122"/>
                <a:sym typeface="+mn-ea"/>
              </a:rPr>
              <a:t>2.相同方式的区别:民主决策和民主监督的某些具体参与方式是相同的,如写信、打电话、参加听证会等。区分某一行为是民主决策还是民主监督,关键是看该行为是一种“事前”行为还是“事后”行为。“事前”行为属于民主决策,“事后”行为属于民主监督。例如,向有关部门提建议,在决策之前,属于民主决策;在决策执行过程中(决策之后),属于民主监督。</a:t>
            </a:r>
            <a:br>
              <a:rPr lang="zh-CN" altLang="en-US" sz="2800" spc="-200">
                <a:solidFill>
                  <a:schemeClr val="tx1"/>
                </a:solidFill>
                <a:uFillTx/>
                <a:latin typeface="微软雅黑" panose="020B0503020204020204" charset="-122"/>
                <a:ea typeface="微软雅黑" panose="020B0503020204020204" charset="-122"/>
                <a:cs typeface="微软雅黑" panose="020B0503020204020204" charset="-122"/>
                <a:sym typeface="+mn-ea"/>
              </a:rPr>
            </a:br>
            <a:r>
              <a:rPr lang="zh-CN" altLang="en-US" sz="2800" spc="-200">
                <a:solidFill>
                  <a:schemeClr val="tx1"/>
                </a:solidFill>
                <a:uFillTx/>
                <a:latin typeface="微软雅黑" panose="020B0503020204020204" charset="-122"/>
                <a:ea typeface="微软雅黑" panose="020B0503020204020204" charset="-122"/>
                <a:cs typeface="微软雅黑" panose="020B0503020204020204" charset="-122"/>
                <a:sym typeface="+mn-ea"/>
              </a:rPr>
              <a:t>(3)实行民主监督的意义:既有利于被监督者改进工作,也有利于激发公民关心国家大事、为社会主义现代化建设出谋划策的主人翁精神。</a:t>
            </a:r>
            <a:br>
              <a:rPr lang="zh-CN" altLang="en-US" sz="2800" spc="-200">
                <a:solidFill>
                  <a:schemeClr val="tx1"/>
                </a:solidFill>
                <a:uFillTx/>
                <a:latin typeface="微软雅黑" panose="020B0503020204020204" charset="-122"/>
                <a:ea typeface="微软雅黑" panose="020B0503020204020204" charset="-122"/>
                <a:cs typeface="微软雅黑" panose="020B0503020204020204" charset="-122"/>
                <a:sym typeface="+mn-ea"/>
              </a:rPr>
            </a:br>
            <a:r>
              <a:rPr lang="zh-CN" altLang="en-US" sz="2800" spc="-200">
                <a:solidFill>
                  <a:schemeClr val="tx1"/>
                </a:solidFill>
                <a:uFillTx/>
                <a:latin typeface="微软雅黑" panose="020B0503020204020204" charset="-122"/>
                <a:ea typeface="微软雅黑" panose="020B0503020204020204" charset="-122"/>
                <a:cs typeface="微软雅黑" panose="020B0503020204020204" charset="-122"/>
                <a:sym typeface="+mn-ea"/>
              </a:rPr>
              <a:t>(4)公民要负责地行使监督权利:一方面,为了国家和人民的利益,要敢于同邪恶势力进行斗争,勇于使用宪法和法律规定的监督权;另一方面,必须采取合法方式,坚持实事求是的原则,不能干扰公务活动。</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339468" y="392655"/>
            <a:ext cx="11515730" cy="478155"/>
          </a:xfrm>
        </p:spPr>
        <p:txBody>
          <a:bodyPr/>
          <a:lstStyle/>
          <a:p>
            <a:r>
              <a:rPr lang="zh-CN" altLang="en-US" sz="2800" b="1">
                <a:latin typeface="微软雅黑" panose="020B0503020204020204" charset="-122"/>
                <a:ea typeface="微软雅黑" panose="020B0503020204020204" charset="-122"/>
                <a:cs typeface="微软雅黑" panose="020B0503020204020204" charset="-122"/>
              </a:rPr>
              <a:t>6.公民的政治参与</a:t>
            </a:r>
          </a:p>
        </p:txBody>
      </p:sp>
      <p:graphicFrame>
        <p:nvGraphicFramePr>
          <p:cNvPr id="4" name="表格 3"/>
          <p:cNvGraphicFramePr/>
          <p:nvPr>
            <p:custDataLst>
              <p:tags r:id="rId1"/>
            </p:custDataLst>
          </p:nvPr>
        </p:nvGraphicFramePr>
        <p:xfrm>
          <a:off x="268287" y="941705"/>
          <a:ext cx="11464925" cy="5601970"/>
        </p:xfrm>
        <a:graphic>
          <a:graphicData uri="http://schemas.openxmlformats.org/drawingml/2006/table">
            <a:tbl>
              <a:tblPr firstRow="1" bandRow="1">
                <a:tableStyleId>{5940675A-B579-460E-94D1-54222C63F5DA}</a:tableStyleId>
              </a:tblPr>
              <a:tblGrid>
                <a:gridCol w="739775"/>
                <a:gridCol w="10725150"/>
              </a:tblGrid>
              <a:tr h="1097280">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内容</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依法行使政治权利、履行政治义务;参与社会公共管理活动;参与社会主义民主政治建设;关注我国在国际社会中的地位和作用。</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2743200">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原因</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①根本原因:我国是人民民主专政的社会主义国家,人民民主专政的本质是人民当家作主。②公民与国家的关系:国家通过宪法规定了公民享有的政治权利和自由以及必须履行的政治义务。③公民的政治权利与义务:公民依法享有选举权和被选举权、政治自由和监督权;公民应履行维护国家统一和民族团结,遵守宪法和法律,维护国家安全、荣誉和利益,服兵役和参加民兵组织的政治义务。</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761490">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意义</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有利于提高公民的政治素养和政治参与能力,维护人民当家作主的地位;有利于保障公民的知情权、参与权、表达权和监督权;有利于维护广大人民的根本利益;有利于发展社会主义民主政治,建设社会主义政治文明。</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a:hlinkClick r:id="rId2" action="ppaction://hlinksldjump"/>
          </p:cNvPr>
          <p:cNvSpPr/>
          <p:nvPr/>
        </p:nvSpPr>
        <p:spPr>
          <a:xfrm>
            <a:off x="689450" y="2793598"/>
            <a:ext cx="10065636" cy="538284"/>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fontAlgn="auto">
              <a:lnSpc>
                <a:spcPct val="10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rPr>
              <a:t>方法</a:t>
            </a:r>
            <a:r>
              <a:rPr lang="en-US" altLang="zh-CN" sz="2800" dirty="0" smtClean="0">
                <a:solidFill>
                  <a:schemeClr val="tx1">
                    <a:lumMod val="95000"/>
                    <a:lumOff val="5000"/>
                  </a:schemeClr>
                </a:solidFill>
                <a:latin typeface="微软雅黑" panose="020B0503020204020204" charset="-122"/>
                <a:ea typeface="微软雅黑" panose="020B0503020204020204" charset="-122"/>
              </a:rPr>
              <a:t>1</a:t>
            </a:r>
            <a:r>
              <a:rPr lang="zh-CN" altLang="en-US" sz="2800" dirty="0" smtClean="0">
                <a:solidFill>
                  <a:schemeClr val="tx1">
                    <a:lumMod val="95000"/>
                    <a:lumOff val="5000"/>
                  </a:schemeClr>
                </a:solidFill>
                <a:latin typeface="微软雅黑" panose="020B0503020204020204" charset="-122"/>
                <a:ea typeface="微软雅黑" panose="020B0503020204020204" charset="-122"/>
              </a:rPr>
              <a:t>   新知应用类试题</a:t>
            </a:r>
          </a:p>
          <a:p>
            <a:pPr fontAlgn="auto">
              <a:lnSpc>
                <a:spcPct val="15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rPr>
              <a:t>方法</a:t>
            </a:r>
            <a:r>
              <a:rPr lang="en-US" altLang="zh-CN" sz="2800" dirty="0" smtClean="0">
                <a:solidFill>
                  <a:schemeClr val="tx1">
                    <a:lumMod val="95000"/>
                    <a:lumOff val="5000"/>
                  </a:schemeClr>
                </a:solidFill>
                <a:latin typeface="微软雅黑" panose="020B0503020204020204" charset="-122"/>
                <a:ea typeface="微软雅黑" panose="020B0503020204020204" charset="-122"/>
              </a:rPr>
              <a:t>2   </a:t>
            </a:r>
            <a:r>
              <a:rPr lang="zh-CN" altLang="en-US" sz="2800" dirty="0" smtClean="0">
                <a:solidFill>
                  <a:schemeClr val="tx1">
                    <a:lumMod val="95000"/>
                    <a:lumOff val="5000"/>
                  </a:schemeClr>
                </a:solidFill>
                <a:latin typeface="微软雅黑" panose="020B0503020204020204" charset="-122"/>
                <a:ea typeface="微软雅黑" panose="020B0503020204020204" charset="-122"/>
              </a:rPr>
              <a:t>目的（主旨）类试题</a:t>
            </a:r>
          </a:p>
        </p:txBody>
      </p:sp>
      <p:sp>
        <p:nvSpPr>
          <p:cNvPr id="2" name="矩形 1">
            <a:hlinkClick r:id="" action="ppaction://noaction"/>
          </p:cNvPr>
          <p:cNvSpPr/>
          <p:nvPr/>
        </p:nvSpPr>
        <p:spPr>
          <a:xfrm>
            <a:off x="689450" y="3651703"/>
            <a:ext cx="10065636" cy="54777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algn="l" fontAlgn="auto"/>
            <a:r>
              <a:rPr lang="en-US" altLang="zh-CN" sz="2800" b="1" dirty="0">
                <a:solidFill>
                  <a:srgbClr val="DA251C"/>
                </a:solidFill>
                <a:latin typeface="微软雅黑" panose="020B0503020204020204" charset="-122"/>
                <a:ea typeface="微软雅黑" panose="020B0503020204020204" charset="-122"/>
              </a:rPr>
              <a:t>            </a:t>
            </a:r>
            <a:r>
              <a:rPr lang="zh-CN" altLang="en-US" sz="2800" b="1" dirty="0">
                <a:solidFill>
                  <a:srgbClr val="DA251C"/>
                </a:solidFill>
                <a:latin typeface="微软雅黑" panose="020B0503020204020204" charset="-122"/>
                <a:ea typeface="微软雅黑" panose="020B0503020204020204" charset="-122"/>
              </a:rPr>
              <a:t>析热点</a:t>
            </a:r>
            <a:r>
              <a:rPr lang="en-US" altLang="zh-CN" sz="2800" b="1" dirty="0">
                <a:solidFill>
                  <a:srgbClr val="DA251C"/>
                </a:solidFill>
                <a:latin typeface="微软雅黑" panose="020B0503020204020204" charset="-122"/>
                <a:ea typeface="微软雅黑" panose="020B0503020204020204" charset="-122"/>
              </a:rPr>
              <a:t>·</a:t>
            </a:r>
            <a:r>
              <a:rPr lang="zh-CN" altLang="en-US" sz="2800" b="1" dirty="0">
                <a:solidFill>
                  <a:srgbClr val="DA251C"/>
                </a:solidFill>
                <a:latin typeface="微软雅黑" panose="020B0503020204020204" charset="-122"/>
                <a:ea typeface="微软雅黑" panose="020B0503020204020204" charset="-122"/>
              </a:rPr>
              <a:t>时政解读</a:t>
            </a:r>
          </a:p>
        </p:txBody>
      </p:sp>
      <p:sp>
        <p:nvSpPr>
          <p:cNvPr id="4" name="矩形 3">
            <a:hlinkClick r:id="rId2" action="ppaction://hlinksldjump"/>
          </p:cNvPr>
          <p:cNvSpPr/>
          <p:nvPr/>
        </p:nvSpPr>
        <p:spPr>
          <a:xfrm>
            <a:off x="689450" y="4276323"/>
            <a:ext cx="10065636" cy="538284"/>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fontAlgn="auto">
              <a:lnSpc>
                <a:spcPct val="10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rPr>
              <a:t>热点     党的十九届五中全会定调</a:t>
            </a:r>
            <a:r>
              <a:rPr lang="en-US" altLang="zh-CN" sz="2800" dirty="0" smtClean="0">
                <a:solidFill>
                  <a:schemeClr val="tx1">
                    <a:lumMod val="95000"/>
                    <a:lumOff val="5000"/>
                  </a:schemeClr>
                </a:solidFill>
                <a:latin typeface="微软雅黑" panose="020B0503020204020204" charset="-122"/>
                <a:ea typeface="微软雅黑" panose="020B0503020204020204" charset="-122"/>
              </a:rPr>
              <a:t>“</a:t>
            </a:r>
            <a:r>
              <a:rPr lang="zh-CN" altLang="en-US" sz="2800" dirty="0" smtClean="0">
                <a:solidFill>
                  <a:schemeClr val="tx1">
                    <a:lumMod val="95000"/>
                    <a:lumOff val="5000"/>
                  </a:schemeClr>
                </a:solidFill>
                <a:latin typeface="微软雅黑" panose="020B0503020204020204" charset="-122"/>
                <a:ea typeface="微软雅黑" panose="020B0503020204020204" charset="-122"/>
              </a:rPr>
              <a:t>十四五</a:t>
            </a:r>
            <a:r>
              <a:rPr lang="en-US" altLang="zh-CN" sz="2800" dirty="0" smtClean="0">
                <a:solidFill>
                  <a:schemeClr val="tx1">
                    <a:lumMod val="95000"/>
                    <a:lumOff val="5000"/>
                  </a:schemeClr>
                </a:solidFill>
                <a:latin typeface="微软雅黑" panose="020B0503020204020204" charset="-122"/>
                <a:ea typeface="微软雅黑" panose="020B0503020204020204" charset="-122"/>
              </a:rPr>
              <a:t>”</a:t>
            </a:r>
            <a:r>
              <a:rPr lang="zh-CN" altLang="en-US" sz="2800" dirty="0" smtClean="0">
                <a:solidFill>
                  <a:schemeClr val="tx1">
                    <a:lumMod val="95000"/>
                    <a:lumOff val="5000"/>
                  </a:schemeClr>
                </a:solidFill>
                <a:latin typeface="微软雅黑" panose="020B0503020204020204" charset="-122"/>
                <a:ea typeface="微软雅黑" panose="020B0503020204020204" charset="-122"/>
              </a:rPr>
              <a:t>规划</a:t>
            </a:r>
          </a:p>
        </p:txBody>
      </p:sp>
      <p:sp>
        <p:nvSpPr>
          <p:cNvPr id="5" name="矩形 4">
            <a:hlinkClick r:id="" action="ppaction://noaction"/>
          </p:cNvPr>
          <p:cNvSpPr/>
          <p:nvPr/>
        </p:nvSpPr>
        <p:spPr>
          <a:xfrm>
            <a:off x="689450" y="1295853"/>
            <a:ext cx="10065636" cy="54777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r>
              <a:rPr lang="zh-CN" altLang="en-US" sz="2800" b="1" dirty="0">
                <a:solidFill>
                  <a:srgbClr val="DA251C"/>
                </a:solidFill>
                <a:latin typeface="微软雅黑" panose="020B0503020204020204" charset="-122"/>
                <a:ea typeface="微软雅黑" panose="020B0503020204020204" charset="-122"/>
              </a:rPr>
              <a:t>高分帮</a:t>
            </a:r>
            <a:r>
              <a:rPr lang="en-US" altLang="zh-CN" sz="2800" b="1" dirty="0">
                <a:solidFill>
                  <a:srgbClr val="DA251C"/>
                </a:solidFill>
                <a:latin typeface="微软雅黑" panose="020B0503020204020204" charset="-122"/>
                <a:ea typeface="微软雅黑" panose="020B0503020204020204" charset="-122"/>
              </a:rPr>
              <a:t>·“</a:t>
            </a:r>
            <a:r>
              <a:rPr lang="zh-CN" altLang="en-US" sz="2800" b="1" dirty="0">
                <a:solidFill>
                  <a:srgbClr val="DA251C"/>
                </a:solidFill>
                <a:latin typeface="微软雅黑" panose="020B0503020204020204" charset="-122"/>
                <a:ea typeface="微软雅黑" panose="020B0503020204020204" charset="-122"/>
              </a:rPr>
              <a:t>双一流</a:t>
            </a:r>
            <a:r>
              <a:rPr lang="en-US" altLang="zh-CN" sz="2800" b="1" dirty="0">
                <a:solidFill>
                  <a:srgbClr val="DA251C"/>
                </a:solidFill>
                <a:latin typeface="微软雅黑" panose="020B0503020204020204" charset="-122"/>
                <a:ea typeface="微软雅黑" panose="020B0503020204020204" charset="-122"/>
              </a:rPr>
              <a:t>”</a:t>
            </a:r>
            <a:r>
              <a:rPr lang="zh-CN" altLang="en-US" sz="2800" b="1" dirty="0">
                <a:solidFill>
                  <a:srgbClr val="DA251C"/>
                </a:solidFill>
                <a:latin typeface="微软雅黑" panose="020B0503020204020204" charset="-122"/>
                <a:ea typeface="微软雅黑" panose="020B0503020204020204" charset="-122"/>
              </a:rPr>
              <a:t>名校冲刺</a:t>
            </a:r>
          </a:p>
        </p:txBody>
      </p:sp>
      <p:sp>
        <p:nvSpPr>
          <p:cNvPr id="6" name="矩形 5">
            <a:hlinkClick r:id="" action="ppaction://noaction"/>
          </p:cNvPr>
          <p:cNvSpPr/>
          <p:nvPr/>
        </p:nvSpPr>
        <p:spPr>
          <a:xfrm>
            <a:off x="920590" y="1920693"/>
            <a:ext cx="10065636" cy="54777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algn="l"/>
            <a:r>
              <a:rPr lang="en-US" altLang="zh-CN" sz="2800" b="1" dirty="0">
                <a:solidFill>
                  <a:srgbClr val="DA251C"/>
                </a:solidFill>
                <a:latin typeface="微软雅黑" panose="020B0503020204020204" charset="-122"/>
                <a:ea typeface="微软雅黑" panose="020B0503020204020204" charset="-122"/>
              </a:rPr>
              <a:t>          </a:t>
            </a:r>
            <a:r>
              <a:rPr lang="zh-CN" altLang="en-US" sz="2800" b="1" dirty="0">
                <a:solidFill>
                  <a:srgbClr val="DA251C"/>
                </a:solidFill>
                <a:latin typeface="微软雅黑" panose="020B0503020204020204" charset="-122"/>
                <a:ea typeface="微软雅黑" panose="020B0503020204020204" charset="-122"/>
              </a:rPr>
              <a:t>通方法</a:t>
            </a:r>
            <a:r>
              <a:rPr lang="en-US" altLang="zh-CN" sz="2800" b="1" dirty="0">
                <a:solidFill>
                  <a:srgbClr val="DA251C"/>
                </a:solidFill>
                <a:latin typeface="微软雅黑" panose="020B0503020204020204" charset="-122"/>
                <a:ea typeface="微软雅黑" panose="020B0503020204020204" charset="-122"/>
              </a:rPr>
              <a:t>·</a:t>
            </a:r>
            <a:r>
              <a:rPr lang="zh-CN" altLang="en-US" sz="2800" b="1" dirty="0">
                <a:solidFill>
                  <a:srgbClr val="DA251C"/>
                </a:solidFill>
                <a:latin typeface="微软雅黑" panose="020B0503020204020204" charset="-122"/>
                <a:ea typeface="微软雅黑" panose="020B0503020204020204" charset="-122"/>
              </a:rPr>
              <a:t>解题指导</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5424261" y="1361893"/>
            <a:ext cx="6487885" cy="4354285"/>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a:lnSpc>
                <a:spcPct val="150000"/>
              </a:lnSpc>
            </a:pPr>
            <a:endParaRPr lang="zh-CN" altLang="en-US" sz="2800" dirty="0">
              <a:solidFill>
                <a:schemeClr val="tx1">
                  <a:lumMod val="95000"/>
                  <a:lumOff val="5000"/>
                </a:schemeClr>
              </a:solidFill>
              <a:latin typeface="微软雅黑" panose="020B0503020204020204" charset="-122"/>
              <a:ea typeface="微软雅黑" panose="020B0503020204020204" charset="-122"/>
            </a:endParaRPr>
          </a:p>
          <a:p>
            <a:pPr>
              <a:lnSpc>
                <a:spcPct val="150000"/>
              </a:lnSpc>
            </a:pPr>
            <a:r>
              <a:rPr lang="zh-CN" altLang="en-US" sz="2800" dirty="0">
                <a:solidFill>
                  <a:schemeClr val="tx1">
                    <a:lumMod val="95000"/>
                    <a:lumOff val="5000"/>
                  </a:schemeClr>
                </a:solidFill>
                <a:latin typeface="微软雅黑" panose="020B0503020204020204" charset="-122"/>
                <a:ea typeface="微软雅黑" panose="020B0503020204020204" charset="-122"/>
              </a:rPr>
              <a:t>考法</a:t>
            </a:r>
            <a:r>
              <a:rPr lang="en-US" altLang="zh-CN" sz="2800" dirty="0">
                <a:solidFill>
                  <a:schemeClr val="tx1">
                    <a:lumMod val="95000"/>
                    <a:lumOff val="5000"/>
                  </a:schemeClr>
                </a:solidFill>
                <a:latin typeface="微软雅黑" panose="020B0503020204020204" charset="-122"/>
                <a:ea typeface="微软雅黑" panose="020B0503020204020204" charset="-122"/>
              </a:rPr>
              <a:t>1  </a:t>
            </a:r>
            <a:r>
              <a:rPr lang="zh-CN" altLang="en-US" sz="2800" dirty="0">
                <a:solidFill>
                  <a:schemeClr val="tx1">
                    <a:lumMod val="95000"/>
                    <a:lumOff val="5000"/>
                  </a:schemeClr>
                </a:solidFill>
                <a:latin typeface="微软雅黑" panose="020B0503020204020204" charset="-122"/>
                <a:ea typeface="微软雅黑" panose="020B0503020204020204" charset="-122"/>
              </a:rPr>
              <a:t> 我国公民的权利和义务</a:t>
            </a:r>
          </a:p>
          <a:p>
            <a:pPr>
              <a:lnSpc>
                <a:spcPct val="150000"/>
              </a:lnSpc>
            </a:pPr>
            <a:r>
              <a:rPr lang="zh-CN" altLang="en-US" sz="2800" dirty="0">
                <a:solidFill>
                  <a:schemeClr val="tx1">
                    <a:lumMod val="95000"/>
                    <a:lumOff val="5000"/>
                  </a:schemeClr>
                </a:solidFill>
                <a:latin typeface="微软雅黑" panose="020B0503020204020204" charset="-122"/>
                <a:ea typeface="微软雅黑" panose="020B0503020204020204" charset="-122"/>
              </a:rPr>
              <a:t>考法</a:t>
            </a:r>
            <a:r>
              <a:rPr lang="en-US" altLang="zh-CN" sz="2800" dirty="0">
                <a:solidFill>
                  <a:schemeClr val="tx1">
                    <a:lumMod val="95000"/>
                    <a:lumOff val="5000"/>
                  </a:schemeClr>
                </a:solidFill>
                <a:latin typeface="微软雅黑" panose="020B0503020204020204" charset="-122"/>
                <a:ea typeface="微软雅黑" panose="020B0503020204020204" charset="-122"/>
              </a:rPr>
              <a:t>2</a:t>
            </a:r>
            <a:r>
              <a:rPr lang="zh-CN" altLang="en-US" sz="2800" dirty="0">
                <a:solidFill>
                  <a:schemeClr val="tx1">
                    <a:lumMod val="95000"/>
                    <a:lumOff val="5000"/>
                  </a:schemeClr>
                </a:solidFill>
                <a:latin typeface="微软雅黑" panose="020B0503020204020204" charset="-122"/>
                <a:ea typeface="微软雅黑" panose="020B0503020204020204" charset="-122"/>
              </a:rPr>
              <a:t>   民主管理</a:t>
            </a:r>
          </a:p>
          <a:p>
            <a:pPr>
              <a:lnSpc>
                <a:spcPct val="150000"/>
              </a:lnSpc>
            </a:pPr>
            <a:endParaRPr lang="zh-CN" altLang="en-US" sz="2800" dirty="0">
              <a:solidFill>
                <a:schemeClr val="tx1">
                  <a:lumMod val="95000"/>
                  <a:lumOff val="5000"/>
                </a:schemeClr>
              </a:solidFill>
              <a:latin typeface="微软雅黑" panose="020B0503020204020204" charset="-122"/>
              <a:ea typeface="微软雅黑" panose="020B0503020204020204" charset="-122"/>
            </a:endParaRPr>
          </a:p>
          <a:p>
            <a:pPr>
              <a:lnSpc>
                <a:spcPct val="150000"/>
              </a:lnSpc>
            </a:pPr>
            <a:endParaRPr lang="zh-CN" altLang="en-US" sz="2800" dirty="0">
              <a:solidFill>
                <a:schemeClr val="tx1">
                  <a:lumMod val="95000"/>
                  <a:lumOff val="5000"/>
                </a:schemeClr>
              </a:solidFill>
              <a:latin typeface="微软雅黑" panose="020B0503020204020204" charset="-122"/>
              <a:ea typeface="微软雅黑" panose="020B0503020204020204" charset="-122"/>
            </a:endParaRPr>
          </a:p>
        </p:txBody>
      </p:sp>
      <p:sp>
        <p:nvSpPr>
          <p:cNvPr id="6" name="文本框 5"/>
          <p:cNvSpPr txBox="1"/>
          <p:nvPr/>
        </p:nvSpPr>
        <p:spPr>
          <a:xfrm>
            <a:off x="0" y="2859405"/>
            <a:ext cx="5270500" cy="706755"/>
          </a:xfrm>
          <a:prstGeom prst="rect">
            <a:avLst/>
          </a:prstGeom>
          <a:noFill/>
        </p:spPr>
        <p:txBody>
          <a:bodyPr wrap="square" rtlCol="0">
            <a:spAutoFit/>
          </a:bodyPr>
          <a:lstStyle/>
          <a:p>
            <a:r>
              <a:rPr lang="zh-CN" altLang="en-US" sz="4000">
                <a:solidFill>
                  <a:schemeClr val="bg1"/>
                </a:solidFill>
                <a:latin typeface="+mj-ea"/>
                <a:ea typeface="+mj-ea"/>
                <a:cs typeface="+mj-ea"/>
              </a:rPr>
              <a:t>考法帮</a:t>
            </a:r>
            <a:r>
              <a:rPr lang="en-US" altLang="zh-CN" sz="4000" dirty="0">
                <a:solidFill>
                  <a:schemeClr val="bg1"/>
                </a:solidFill>
                <a:latin typeface="+mj-ea"/>
                <a:ea typeface="+mj-ea"/>
                <a:cs typeface="+mj-ea"/>
                <a:sym typeface="+mn-ea"/>
              </a:rPr>
              <a:t>·</a:t>
            </a:r>
            <a:r>
              <a:rPr lang="zh-CN" altLang="en-US" sz="4000" dirty="0">
                <a:solidFill>
                  <a:schemeClr val="bg1"/>
                </a:solidFill>
                <a:latin typeface="+mj-ea"/>
                <a:ea typeface="+mj-ea"/>
                <a:cs typeface="+mj-ea"/>
                <a:sym typeface="+mn-ea"/>
              </a:rPr>
              <a:t>解题能力提升</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6349365" cy="677500"/>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lang="zh-CN" altLang="en-US" sz="3200" dirty="0">
                <a:solidFill>
                  <a:schemeClr val="bg1"/>
                </a:solidFill>
                <a:latin typeface="微软雅黑" panose="020B0503020204020204" charset="-122"/>
                <a:ea typeface="微软雅黑" panose="020B0503020204020204" charset="-122"/>
                <a:sym typeface="+mn-ea"/>
              </a:rPr>
              <a:t>考法</a:t>
            </a:r>
            <a:r>
              <a:rPr lang="en-US" altLang="zh-CN" sz="3200" dirty="0">
                <a:solidFill>
                  <a:schemeClr val="bg1"/>
                </a:solidFill>
                <a:latin typeface="微软雅黑" panose="020B0503020204020204" charset="-122"/>
                <a:ea typeface="微软雅黑" panose="020B0503020204020204" charset="-122"/>
                <a:sym typeface="+mn-ea"/>
              </a:rPr>
              <a:t>1  </a:t>
            </a:r>
            <a:r>
              <a:rPr lang="zh-CN" altLang="en-US" sz="3200" dirty="0">
                <a:solidFill>
                  <a:schemeClr val="bg1"/>
                </a:solidFill>
                <a:latin typeface="微软雅黑" panose="020B0503020204020204" charset="-122"/>
                <a:ea typeface="微软雅黑" panose="020B0503020204020204" charset="-122"/>
                <a:sym typeface="+mn-ea"/>
              </a:rPr>
              <a:t> 我国公民的权利和义务</a:t>
            </a:r>
          </a:p>
        </p:txBody>
      </p:sp>
      <p:graphicFrame>
        <p:nvGraphicFramePr>
          <p:cNvPr id="5" name="表格 4"/>
          <p:cNvGraphicFramePr/>
          <p:nvPr>
            <p:custDataLst>
              <p:tags r:id="rId1"/>
            </p:custDataLst>
          </p:nvPr>
        </p:nvGraphicFramePr>
        <p:xfrm>
          <a:off x="228282" y="889635"/>
          <a:ext cx="11049635" cy="5770880"/>
        </p:xfrm>
        <a:graphic>
          <a:graphicData uri="http://schemas.openxmlformats.org/drawingml/2006/table">
            <a:tbl>
              <a:tblPr firstRow="1" bandRow="1">
                <a:tableStyleId>{5940675A-B579-460E-94D1-54222C63F5DA}</a:tableStyleId>
              </a:tblPr>
              <a:tblGrid>
                <a:gridCol w="1958340"/>
                <a:gridCol w="9091295"/>
              </a:tblGrid>
              <a:tr h="3840480">
                <a:tc>
                  <a:txBody>
                    <a:bodyPr/>
                    <a:lstStyle/>
                    <a:p>
                      <a:pPr indent="0" algn="ctr" fontAlgn="auto">
                        <a:lnSpc>
                          <a:spcPct val="150000"/>
                        </a:lnSpc>
                        <a:buNone/>
                      </a:pPr>
                      <a:r>
                        <a:rPr lang="en-US" sz="2400" b="1">
                          <a:solidFill>
                            <a:srgbClr val="000000"/>
                          </a:solidFill>
                          <a:latin typeface="微软雅黑" panose="020B0503020204020204" charset="-122"/>
                          <a:ea typeface="微软雅黑" panose="020B0503020204020204" charset="-122"/>
                          <a:cs typeface="NEU-BZ-S92" charset="0"/>
                        </a:rPr>
                        <a:t>命题分析</a:t>
                      </a:r>
                      <a:endParaRPr lang="en-US" altLang="en-US" sz="2400" b="1">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a:solidFill>
                        <a:schemeClr val="tx1"/>
                      </a:solidFill>
                      <a:prstDash val="soli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近年高考对我国公民的权利和义务的考查频率较高,常以国家出台的法律、政策等为情境,考查公民的政治权利以及对公民的权利和义务的认识和理解,有时也会与我国的国家性质、公民政治参与坚持的原则等知识结合起来考查。题型以选择题为主,注重考查科学精神、公共参与核心素养。备考时,要关注国家“十四五”规划的出台过程,结合我国的国家性质、党、人大、政府的相关知识,理解公民如何更好地行使权利、履行义务。</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a:solidFill>
                        <a:schemeClr val="tx1"/>
                      </a:solidFill>
                      <a:prstDash val="solid"/>
                    </a:lnB>
                    <a:lnTlToBr>
                      <a:noFill/>
                    </a:lnTlToBr>
                    <a:lnBlToTr>
                      <a:noFill/>
                    </a:lnBlToTr>
                    <a:noFill/>
                  </a:tcPr>
                </a:tc>
              </a:tr>
              <a:tr h="1097280">
                <a:tc>
                  <a:txBody>
                    <a:bodyPr/>
                    <a:lstStyle/>
                    <a:p>
                      <a:pPr indent="0" algn="ctr" fontAlgn="auto">
                        <a:lnSpc>
                          <a:spcPct val="150000"/>
                        </a:lnSpc>
                        <a:buNone/>
                      </a:pPr>
                      <a:r>
                        <a:rPr lang="en-US" sz="2400" b="1">
                          <a:solidFill>
                            <a:srgbClr val="000000"/>
                          </a:solidFill>
                          <a:latin typeface="微软雅黑" panose="020B0503020204020204" charset="-122"/>
                          <a:ea typeface="微软雅黑" panose="020B0503020204020204" charset="-122"/>
                          <a:cs typeface="NEU-BZ-S92" charset="0"/>
                        </a:rPr>
                        <a:t>已考视角</a:t>
                      </a:r>
                      <a:endParaRPr lang="en-US" altLang="en-US" sz="2400" b="1">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a:solidFill>
                        <a:schemeClr val="tx1"/>
                      </a:solidFill>
                      <a:prstDash val="soli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1.公民的政治权利</a:t>
                      </a:r>
                    </a:p>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2.公民的政治义务</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a:solidFill>
                        <a:schemeClr val="tx1"/>
                      </a:solidFill>
                      <a:prstDash val="solid"/>
                    </a:lnT>
                    <a:lnB w="12700" cap="flat" cmpd="sng">
                      <a:solidFill>
                        <a:srgbClr val="333333"/>
                      </a:solidFill>
                      <a:prstDash val="solid"/>
                      <a:headEnd type="none" w="med" len="med"/>
                      <a:tailEnd type="none" w="med" len="med"/>
                    </a:lnB>
                    <a:lnTlToBr>
                      <a:noFill/>
                    </a:lnTlToBr>
                    <a:lnBlToTr>
                      <a:noFill/>
                    </a:lnBlToTr>
                    <a:noFill/>
                  </a:tcPr>
                </a:tc>
              </a:tr>
              <a:tr h="833120">
                <a:tc>
                  <a:txBody>
                    <a:bodyPr/>
                    <a:lstStyle/>
                    <a:p>
                      <a:pPr indent="0" algn="ctr" fontAlgn="auto">
                        <a:lnSpc>
                          <a:spcPct val="150000"/>
                        </a:lnSpc>
                        <a:buNone/>
                      </a:pPr>
                      <a:r>
                        <a:rPr lang="en-US" sz="2400" b="1">
                          <a:solidFill>
                            <a:srgbClr val="000000"/>
                          </a:solidFill>
                          <a:latin typeface="微软雅黑" panose="020B0503020204020204" charset="-122"/>
                          <a:ea typeface="微软雅黑" panose="020B0503020204020204" charset="-122"/>
                          <a:cs typeface="NEU-BZ-S92" charset="0"/>
                        </a:rPr>
                        <a:t>预测视角</a:t>
                      </a:r>
                      <a:endParaRPr lang="en-US" altLang="en-US" sz="2400" b="1">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公民的政治义务</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771525" y="455930"/>
            <a:ext cx="11421110" cy="5262245"/>
          </a:xfrm>
        </p:spPr>
        <p:txBody>
          <a:bodyPr wrap="square"/>
          <a:lstStyle/>
          <a:p>
            <a:pPr algn="l" fontAlgn="auto">
              <a:lnSpc>
                <a:spcPct val="150000"/>
              </a:lnSpc>
            </a:pPr>
            <a:r>
              <a:rPr lang="en-US" altLang="zh-CN" sz="2800">
                <a:latin typeface="微软雅黑" panose="020B0503020204020204" charset="-122"/>
                <a:ea typeface="微软雅黑" panose="020B0503020204020204" charset="-122"/>
                <a:cs typeface="微软雅黑" panose="020B0503020204020204" charset="-122"/>
              </a:rPr>
              <a:t>          </a:t>
            </a:r>
            <a:r>
              <a:rPr lang="zh-CN" altLang="en-US" sz="2800">
                <a:latin typeface="微软雅黑" panose="020B0503020204020204" charset="-122"/>
                <a:ea typeface="微软雅黑" panose="020B0503020204020204" charset="-122"/>
                <a:cs typeface="微软雅黑" panose="020B0503020204020204" charset="-122"/>
              </a:rPr>
              <a:t>1　[2018全国卷Ⅲ,16,4]国歌与国旗、国徽一样,是国家象征。2017年10月1日正式施行的《中华人民共和国国歌法》,明确国歌使用</a:t>
            </a:r>
            <a:br>
              <a:rPr lang="zh-CN" altLang="en-US" sz="2800">
                <a:latin typeface="微软雅黑" panose="020B0503020204020204" charset="-122"/>
                <a:ea typeface="微软雅黑" panose="020B0503020204020204" charset="-122"/>
                <a:cs typeface="微软雅黑" panose="020B0503020204020204" charset="-122"/>
              </a:rPr>
            </a:br>
            <a:r>
              <a:rPr lang="zh-CN" altLang="en-US" sz="2800">
                <a:latin typeface="微软雅黑" panose="020B0503020204020204" charset="-122"/>
                <a:ea typeface="微软雅黑" panose="020B0503020204020204" charset="-122"/>
                <a:cs typeface="微软雅黑" panose="020B0503020204020204" charset="-122"/>
              </a:rPr>
              <a:t>的禁止行为,对违反规定情节恶劣的予以处罚。国歌法的颁布实施,旨在</a:t>
            </a:r>
            <a:br>
              <a:rPr lang="zh-CN" altLang="en-US" sz="2800">
                <a:latin typeface="微软雅黑" panose="020B0503020204020204" charset="-122"/>
                <a:ea typeface="微软雅黑" panose="020B0503020204020204" charset="-122"/>
                <a:cs typeface="微软雅黑" panose="020B0503020204020204" charset="-122"/>
              </a:rPr>
            </a:br>
            <a:r>
              <a:rPr lang="zh-CN" altLang="en-US" sz="2800">
                <a:latin typeface="微软雅黑" panose="020B0503020204020204" charset="-122"/>
                <a:ea typeface="微软雅黑" panose="020B0503020204020204" charset="-122"/>
                <a:cs typeface="微软雅黑" panose="020B0503020204020204" charset="-122"/>
              </a:rPr>
              <a:t>①增强公民的国家观念　</a:t>
            </a:r>
            <a:br>
              <a:rPr lang="zh-CN" altLang="en-US" sz="2800">
                <a:latin typeface="微软雅黑" panose="020B0503020204020204" charset="-122"/>
                <a:ea typeface="微软雅黑" panose="020B0503020204020204" charset="-122"/>
                <a:cs typeface="微软雅黑" panose="020B0503020204020204" charset="-122"/>
              </a:rPr>
            </a:br>
            <a:r>
              <a:rPr lang="zh-CN" altLang="en-US" sz="2800">
                <a:latin typeface="微软雅黑" panose="020B0503020204020204" charset="-122"/>
                <a:ea typeface="微软雅黑" panose="020B0503020204020204" charset="-122"/>
                <a:cs typeface="微软雅黑" panose="020B0503020204020204" charset="-122"/>
              </a:rPr>
              <a:t>②提高国歌的政治地位　</a:t>
            </a:r>
            <a:br>
              <a:rPr lang="zh-CN" altLang="en-US" sz="2800">
                <a:latin typeface="微软雅黑" panose="020B0503020204020204" charset="-122"/>
                <a:ea typeface="微软雅黑" panose="020B0503020204020204" charset="-122"/>
                <a:cs typeface="微软雅黑" panose="020B0503020204020204" charset="-122"/>
              </a:rPr>
            </a:br>
            <a:r>
              <a:rPr lang="zh-CN" altLang="en-US" sz="2800">
                <a:latin typeface="微软雅黑" panose="020B0503020204020204" charset="-122"/>
                <a:ea typeface="微软雅黑" panose="020B0503020204020204" charset="-122"/>
                <a:cs typeface="微软雅黑" panose="020B0503020204020204" charset="-122"/>
              </a:rPr>
              <a:t>③维护公民的文化活动权　</a:t>
            </a:r>
            <a:br>
              <a:rPr lang="zh-CN" altLang="en-US" sz="2800">
                <a:latin typeface="微软雅黑" panose="020B0503020204020204" charset="-122"/>
                <a:ea typeface="微软雅黑" panose="020B0503020204020204" charset="-122"/>
                <a:cs typeface="微软雅黑" panose="020B0503020204020204" charset="-122"/>
              </a:rPr>
            </a:br>
            <a:r>
              <a:rPr lang="zh-CN" altLang="en-US" sz="2800">
                <a:latin typeface="微软雅黑" panose="020B0503020204020204" charset="-122"/>
                <a:ea typeface="微软雅黑" panose="020B0503020204020204" charset="-122"/>
                <a:cs typeface="微软雅黑" panose="020B0503020204020204" charset="-122"/>
              </a:rPr>
              <a:t>④规范国歌的奏唱、播放和使用</a:t>
            </a:r>
            <a:br>
              <a:rPr lang="zh-CN" altLang="en-US" sz="2800">
                <a:latin typeface="微软雅黑" panose="020B0503020204020204" charset="-122"/>
                <a:ea typeface="微软雅黑" panose="020B0503020204020204" charset="-122"/>
                <a:cs typeface="微软雅黑" panose="020B0503020204020204" charset="-122"/>
              </a:rPr>
            </a:br>
            <a:r>
              <a:rPr lang="zh-CN" altLang="en-US" sz="2800">
                <a:latin typeface="微软雅黑" panose="020B0503020204020204" charset="-122"/>
                <a:ea typeface="微软雅黑" panose="020B0503020204020204" charset="-122"/>
                <a:cs typeface="微软雅黑" panose="020B0503020204020204" charset="-122"/>
              </a:rPr>
              <a:t>A.①②	B.①④	C.②③	D.③④</a:t>
            </a:r>
          </a:p>
        </p:txBody>
      </p:sp>
      <p:pic>
        <p:nvPicPr>
          <p:cNvPr id="1301" name="示例_1.jpg" descr="id:2147512732;FounderCES"/>
          <p:cNvPicPr>
            <a:picLocks noChangeAspect="1"/>
          </p:cNvPicPr>
          <p:nvPr/>
        </p:nvPicPr>
        <p:blipFill>
          <a:blip r:embed="rId2"/>
          <a:stretch>
            <a:fillRect/>
          </a:stretch>
        </p:blipFill>
        <p:spPr>
          <a:xfrm>
            <a:off x="977265" y="694690"/>
            <a:ext cx="818515" cy="373380"/>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544830" y="788670"/>
            <a:ext cx="11263630" cy="2676525"/>
          </a:xfrm>
        </p:spPr>
        <p:txBody>
          <a:bodyPr wrap="square"/>
          <a:lstStyle/>
          <a:p>
            <a:pPr algn="just"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sym typeface="+mn-ea"/>
              </a:rPr>
              <a:t>解析   </a:t>
            </a:r>
            <a:r>
              <a:rPr lang="zh-CN" altLang="en-US" sz="2800">
                <a:latin typeface="微软雅黑" panose="020B0503020204020204" charset="-122"/>
                <a:ea typeface="微软雅黑" panose="020B0503020204020204" charset="-122"/>
                <a:cs typeface="微软雅黑" panose="020B0503020204020204" charset="-122"/>
                <a:sym typeface="+mn-ea"/>
              </a:rPr>
              <a:t>本题以国歌法的颁布实施为切入点,考查考生对公民权利与义务的理解。该法的颁布实施旨在维护国歌尊严,而非提高国歌的政治地位,排除②;国歌法的颁布实施,旨在增强公民的国家观念和爱国意识,规范国歌的奏唱、播放和使用,而非维护公民的文化活动权,排除③,①④符合题意。</a:t>
            </a:r>
            <a:endParaRPr lang="zh-CN" altLang="en-US" sz="2800"/>
          </a:p>
        </p:txBody>
      </p:sp>
      <p:sp>
        <p:nvSpPr>
          <p:cNvPr id="2" name="文本框 1"/>
          <p:cNvSpPr txBox="1"/>
          <p:nvPr/>
        </p:nvSpPr>
        <p:spPr>
          <a:xfrm>
            <a:off x="655320" y="3465195"/>
            <a:ext cx="10773410" cy="737235"/>
          </a:xfrm>
          <a:prstGeom prst="rect">
            <a:avLst/>
          </a:prstGeom>
          <a:noFill/>
        </p:spPr>
        <p:txBody>
          <a:bodyPr wrap="square" rtlCol="0" anchor="t">
            <a:spAutoFit/>
          </a:bodyPr>
          <a:lstStyle/>
          <a:p>
            <a:pPr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sym typeface="+mn-ea"/>
              </a:rPr>
              <a:t>答案   </a:t>
            </a:r>
            <a:r>
              <a:rPr lang="zh-CN" altLang="en-US" sz="2800">
                <a:latin typeface="微软雅黑" panose="020B0503020204020204" charset="-122"/>
                <a:ea typeface="微软雅黑" panose="020B0503020204020204" charset="-122"/>
                <a:cs typeface="微软雅黑" panose="020B0503020204020204" charset="-122"/>
                <a:sym typeface="+mn-ea"/>
              </a:rPr>
              <a:t>B</a:t>
            </a:r>
            <a:endParaRPr lang="zh-CN" altLang="en-US" sz="2800"/>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481965" y="1231265"/>
            <a:ext cx="11262995" cy="3322955"/>
          </a:xfrm>
        </p:spPr>
        <p:txBody>
          <a:bodyPr wrap="square"/>
          <a:lstStyle/>
          <a:p>
            <a:pPr fontAlgn="auto">
              <a:lnSpc>
                <a:spcPct val="150000"/>
              </a:lnSpc>
            </a:pPr>
            <a:r>
              <a:rPr lang="zh-CN" altLang="en-US" sz="2800" b="1">
                <a:solidFill>
                  <a:srgbClr val="FF0000"/>
                </a:solidFill>
                <a:latin typeface="微软雅黑" panose="020B0503020204020204" charset="-122"/>
                <a:ea typeface="微软雅黑" panose="020B0503020204020204" charset="-122"/>
                <a:cs typeface="微软雅黑" panose="020B0503020204020204" charset="-122"/>
                <a:sym typeface="+mn-ea"/>
              </a:rPr>
              <a:t>解后反思    </a:t>
            </a:r>
            <a:r>
              <a:rPr lang="zh-CN" altLang="en-US" sz="2800">
                <a:latin typeface="微软雅黑" panose="020B0503020204020204" charset="-122"/>
                <a:ea typeface="微软雅黑" panose="020B0503020204020204" charset="-122"/>
                <a:cs typeface="微软雅黑" panose="020B0503020204020204" charset="-122"/>
                <a:sym typeface="+mn-ea"/>
              </a:rPr>
              <a:t>解答有关公民权利的试题时,需要注意公民的政治权利不仅包括选举权和被选举权、监督权、政治自由,还包括知情权、参与权、表达权等。解答有关公民义务的试题时,需要注意公民政治参与的原则、公民具体的政治义务。</a:t>
            </a:r>
            <a:r>
              <a:rPr lang="zh-CN" altLang="en-US" sz="2800">
                <a:latin typeface="微软雅黑" panose="020B0503020204020204" charset="-122"/>
                <a:ea typeface="微软雅黑" panose="020B0503020204020204" charset="-122"/>
                <a:cs typeface="微软雅黑" panose="020B0503020204020204" charset="-122"/>
              </a:rPr>
              <a:t/>
            </a:r>
            <a:br>
              <a:rPr lang="zh-CN" altLang="en-US" sz="2800">
                <a:latin typeface="微软雅黑" panose="020B0503020204020204" charset="-122"/>
                <a:ea typeface="微软雅黑" panose="020B0503020204020204" charset="-122"/>
                <a:cs typeface="微软雅黑" panose="020B0503020204020204" charset="-122"/>
              </a:rPr>
            </a:br>
            <a:endParaRPr lang="zh-CN" altLang="en-US" sz="2800"/>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5972810" cy="676952"/>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lang="zh-CN" altLang="en-US" sz="3200" dirty="0">
                <a:solidFill>
                  <a:schemeClr val="bg1"/>
                </a:solidFill>
                <a:latin typeface="微软雅黑" panose="020B0503020204020204" charset="-122"/>
                <a:ea typeface="微软雅黑" panose="020B0503020204020204" charset="-122"/>
                <a:sym typeface="+mn-ea"/>
              </a:rPr>
              <a:t>考法</a:t>
            </a:r>
            <a:r>
              <a:rPr lang="en-US" altLang="zh-CN" sz="3200" dirty="0">
                <a:solidFill>
                  <a:schemeClr val="bg1"/>
                </a:solidFill>
                <a:latin typeface="微软雅黑" panose="020B0503020204020204" charset="-122"/>
                <a:ea typeface="微软雅黑" panose="020B0503020204020204" charset="-122"/>
                <a:sym typeface="+mn-ea"/>
              </a:rPr>
              <a:t>2  </a:t>
            </a:r>
            <a:r>
              <a:rPr lang="zh-CN" altLang="en-US" sz="3200" dirty="0">
                <a:solidFill>
                  <a:schemeClr val="bg1"/>
                </a:solidFill>
                <a:latin typeface="微软雅黑" panose="020B0503020204020204" charset="-122"/>
                <a:ea typeface="微软雅黑" panose="020B0503020204020204" charset="-122"/>
                <a:sym typeface="+mn-ea"/>
              </a:rPr>
              <a:t> 民主管理</a:t>
            </a:r>
          </a:p>
        </p:txBody>
      </p:sp>
      <p:graphicFrame>
        <p:nvGraphicFramePr>
          <p:cNvPr id="5" name="表格 4"/>
          <p:cNvGraphicFramePr/>
          <p:nvPr>
            <p:custDataLst>
              <p:tags r:id="rId1"/>
            </p:custDataLst>
          </p:nvPr>
        </p:nvGraphicFramePr>
        <p:xfrm>
          <a:off x="326072" y="889635"/>
          <a:ext cx="10975975" cy="4947920"/>
        </p:xfrm>
        <a:graphic>
          <a:graphicData uri="http://schemas.openxmlformats.org/drawingml/2006/table">
            <a:tbl>
              <a:tblPr firstRow="1" bandRow="1">
                <a:tableStyleId>{5940675A-B579-460E-94D1-54222C63F5DA}</a:tableStyleId>
              </a:tblPr>
              <a:tblGrid>
                <a:gridCol w="1944370"/>
                <a:gridCol w="9031605"/>
              </a:tblGrid>
              <a:tr h="3009265">
                <a:tc>
                  <a:txBody>
                    <a:bodyPr/>
                    <a:lstStyle/>
                    <a:p>
                      <a:pPr indent="0" algn="ctr" fontAlgn="auto">
                        <a:lnSpc>
                          <a:spcPct val="150000"/>
                        </a:lnSpc>
                        <a:buNone/>
                      </a:pPr>
                      <a:r>
                        <a:rPr lang="en-US" sz="2400" b="1">
                          <a:solidFill>
                            <a:srgbClr val="000000"/>
                          </a:solidFill>
                          <a:latin typeface="微软雅黑" panose="020B0503020204020204" charset="-122"/>
                          <a:ea typeface="微软雅黑" panose="020B0503020204020204" charset="-122"/>
                          <a:cs typeface="NEU-BZ-S92" charset="0"/>
                        </a:rPr>
                        <a:t>命题分析</a:t>
                      </a:r>
                      <a:endParaRPr lang="en-US" altLang="en-US" sz="2400" b="1">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a:solidFill>
                        <a:schemeClr val="tx1"/>
                      </a:solidFill>
                      <a:prstDash val="solid"/>
                    </a:lnB>
                    <a:lnTlToBr>
                      <a:noFill/>
                    </a:lnTlToBr>
                    <a:lnBlToTr>
                      <a:noFill/>
                    </a:lnBlToTr>
                    <a:noFill/>
                  </a:tcPr>
                </a:tc>
                <a:tc>
                  <a:txBody>
                    <a:bodyPr/>
                    <a:lstStyle/>
                    <a:p>
                      <a:pPr indent="0" fontAlgn="auto">
                        <a:lnSpc>
                          <a:spcPct val="150000"/>
                        </a:lnSpc>
                        <a:buNone/>
                      </a:pPr>
                      <a:r>
                        <a:rPr lang="en-US" altLang="en-US" sz="2400" b="0">
                          <a:solidFill>
                            <a:srgbClr val="000000"/>
                          </a:solidFill>
                          <a:latin typeface="微软雅黑" panose="020B0503020204020204" charset="-122"/>
                          <a:ea typeface="微软雅黑" panose="020B0503020204020204" charset="-122"/>
                          <a:cs typeface="微软雅黑" panose="020B0503020204020204" charset="-122"/>
                        </a:rPr>
                        <a:t>民主管理属于近年高考的高频考点。试题常以某地在乡村治理过程中的新经验为背景,考查村民自治的性质、作用和意义。题型以选择题为主,非选择题也有所涉及,注重考查政治认同、公共参与核心素养。备考时,要结合依法治国、国家治理体系和治理能力现代化,理解我国的基层群众自治制度。</a:t>
                      </a: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a:solidFill>
                        <a:schemeClr val="tx1"/>
                      </a:solidFill>
                      <a:prstDash val="solid"/>
                    </a:lnB>
                    <a:lnTlToBr>
                      <a:noFill/>
                    </a:lnTlToBr>
                    <a:lnBlToTr>
                      <a:noFill/>
                    </a:lnBlToTr>
                    <a:noFill/>
                  </a:tcPr>
                </a:tc>
              </a:tr>
              <a:tr h="1099820">
                <a:tc>
                  <a:txBody>
                    <a:bodyPr/>
                    <a:lstStyle/>
                    <a:p>
                      <a:pPr indent="0" algn="ctr" fontAlgn="auto">
                        <a:lnSpc>
                          <a:spcPct val="150000"/>
                        </a:lnSpc>
                        <a:buNone/>
                      </a:pPr>
                      <a:r>
                        <a:rPr lang="en-US" sz="2400" b="1">
                          <a:solidFill>
                            <a:srgbClr val="000000"/>
                          </a:solidFill>
                          <a:latin typeface="微软雅黑" panose="020B0503020204020204" charset="-122"/>
                          <a:ea typeface="微软雅黑" panose="020B0503020204020204" charset="-122"/>
                          <a:cs typeface="NEU-BZ-S92" charset="0"/>
                        </a:rPr>
                        <a:t>已考视角</a:t>
                      </a:r>
                      <a:endParaRPr lang="en-US" altLang="en-US" sz="2400" b="1">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a:solidFill>
                        <a:schemeClr val="tx1"/>
                      </a:solidFill>
                      <a:prstDash val="soli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1.基层群众性自治组织的性质</a:t>
                      </a:r>
                    </a:p>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2.民主管理的意义</a:t>
                      </a: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a:solidFill>
                        <a:schemeClr val="tx1"/>
                      </a:solidFill>
                      <a:prstDash val="solid"/>
                    </a:lnT>
                    <a:lnB w="12700" cap="flat" cmpd="sng">
                      <a:solidFill>
                        <a:srgbClr val="333333"/>
                      </a:solidFill>
                      <a:prstDash val="solid"/>
                      <a:headEnd type="none" w="med" len="med"/>
                      <a:tailEnd type="none" w="med" len="med"/>
                    </a:lnB>
                    <a:lnTlToBr>
                      <a:noFill/>
                    </a:lnTlToBr>
                    <a:lnBlToTr>
                      <a:noFill/>
                    </a:lnBlToTr>
                    <a:noFill/>
                  </a:tcPr>
                </a:tc>
              </a:tr>
              <a:tr h="838835">
                <a:tc>
                  <a:txBody>
                    <a:bodyPr/>
                    <a:lstStyle/>
                    <a:p>
                      <a:pPr indent="0" algn="ctr" fontAlgn="auto">
                        <a:lnSpc>
                          <a:spcPct val="150000"/>
                        </a:lnSpc>
                        <a:buNone/>
                      </a:pPr>
                      <a:r>
                        <a:rPr lang="en-US" sz="2400" b="1">
                          <a:solidFill>
                            <a:srgbClr val="000000"/>
                          </a:solidFill>
                          <a:latin typeface="微软雅黑" panose="020B0503020204020204" charset="-122"/>
                          <a:ea typeface="微软雅黑" panose="020B0503020204020204" charset="-122"/>
                          <a:cs typeface="NEU-BZ-S92" charset="0"/>
                        </a:rPr>
                        <a:t>预测视角</a:t>
                      </a:r>
                      <a:endParaRPr lang="en-US" altLang="en-US" sz="2400" b="1">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altLang="en-US" sz="2400" b="0">
                          <a:solidFill>
                            <a:srgbClr val="000000"/>
                          </a:solidFill>
                          <a:latin typeface="微软雅黑" panose="020B0503020204020204" charset="-122"/>
                          <a:ea typeface="微软雅黑" panose="020B0503020204020204" charset="-122"/>
                          <a:cs typeface="微软雅黑" panose="020B0503020204020204" charset="-122"/>
                        </a:rPr>
                        <a:t>如何更好实现基层群众自治</a:t>
                      </a: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339468" y="392655"/>
            <a:ext cx="11515730" cy="5908040"/>
          </a:xfrm>
        </p:spPr>
        <p:txBody>
          <a:bodyPr/>
          <a:lstStyle/>
          <a:p>
            <a:pPr algn="l" fontAlgn="auto">
              <a:lnSpc>
                <a:spcPct val="150000"/>
              </a:lnSpc>
            </a:pPr>
            <a:r>
              <a:rPr lang="en-US" altLang="zh-CN" sz="2800">
                <a:latin typeface="微软雅黑" panose="020B0503020204020204" charset="-122"/>
                <a:ea typeface="微软雅黑" panose="020B0503020204020204" charset="-122"/>
                <a:cs typeface="微软雅黑" panose="020B0503020204020204" charset="-122"/>
              </a:rPr>
              <a:t>       </a:t>
            </a:r>
            <a:r>
              <a:rPr lang="zh-CN" altLang="en-US" sz="2800">
                <a:latin typeface="微软雅黑" panose="020B0503020204020204" charset="-122"/>
                <a:ea typeface="微软雅黑" panose="020B0503020204020204" charset="-122"/>
                <a:cs typeface="微软雅黑" panose="020B0503020204020204" charset="-122"/>
              </a:rPr>
              <a:t>2　[2020全国卷Ⅰ,39,12]阅读材料,完成下列要求。</a:t>
            </a:r>
            <a:br>
              <a:rPr lang="zh-CN" altLang="en-US" sz="2800">
                <a:latin typeface="微软雅黑" panose="020B0503020204020204" charset="-122"/>
                <a:ea typeface="微软雅黑" panose="020B0503020204020204" charset="-122"/>
                <a:cs typeface="微软雅黑" panose="020B0503020204020204" charset="-122"/>
              </a:rPr>
            </a:br>
            <a:r>
              <a:rPr lang="zh-CN" altLang="en-US" sz="2800">
                <a:latin typeface="微软雅黑" panose="020B0503020204020204" charset="-122"/>
                <a:ea typeface="微软雅黑" panose="020B0503020204020204" charset="-122"/>
                <a:cs typeface="微软雅黑" panose="020B0503020204020204" charset="-122"/>
              </a:rPr>
              <a:t>　　《中共中央 国务院关于实施乡村振兴战略的意见》要求深化村民自治实践,“坚持自治为基,加强农村群众性自治组织建设,健全和创新村党组织领导的充满活力的村民自治机制”。</a:t>
            </a:r>
            <a:br>
              <a:rPr lang="zh-CN" altLang="en-US" sz="2800">
                <a:latin typeface="微软雅黑" panose="020B0503020204020204" charset="-122"/>
                <a:ea typeface="微软雅黑" panose="020B0503020204020204" charset="-122"/>
                <a:cs typeface="微软雅黑" panose="020B0503020204020204" charset="-122"/>
              </a:rPr>
            </a:br>
            <a:r>
              <a:rPr lang="zh-CN" altLang="en-US" sz="2800">
                <a:latin typeface="微软雅黑" panose="020B0503020204020204" charset="-122"/>
                <a:ea typeface="微软雅黑" panose="020B0503020204020204" charset="-122"/>
                <a:cs typeface="微软雅黑" panose="020B0503020204020204" charset="-122"/>
              </a:rPr>
              <a:t>　　某地探索创新村民自治机制,形成“四会管村”模式。村党支部委员会根据村民自治有关规定,讨论决定旧村改造事项并提出要求。5个村民小组组长挨家挨户走访村民,汇集村民意见建议300多条,初步估算总投资上亿元。村民议事会经过反复商议,形成两套改造安置方案。第一套方案经费投入较多,涉及村头大树和祠堂的保留利用;第二套方案现代时尚,且相对</a:t>
            </a:r>
          </a:p>
        </p:txBody>
      </p:sp>
      <p:pic>
        <p:nvPicPr>
          <p:cNvPr id="1301" name="示例_1.jpg" descr="id:2147512732;FounderCES"/>
          <p:cNvPicPr>
            <a:picLocks noChangeAspect="1"/>
          </p:cNvPicPr>
          <p:nvPr/>
        </p:nvPicPr>
        <p:blipFill>
          <a:blip r:embed="rId2"/>
          <a:stretch>
            <a:fillRect/>
          </a:stretch>
        </p:blipFill>
        <p:spPr>
          <a:xfrm>
            <a:off x="339725" y="635635"/>
            <a:ext cx="818515" cy="373380"/>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339468" y="392655"/>
            <a:ext cx="11515730" cy="4615815"/>
          </a:xfrm>
        </p:spPr>
        <p:txBody>
          <a:bodyPr/>
          <a:lstStyle/>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省钱。两套方案一并报村民代表大会投票表决,第一套方案获得通过。在全体村民的积极支持配合下,村民委员会精心组织实施,不到两个半月,378户、10万平方米的旧房全部顺利拆迁完毕。</a:t>
            </a:r>
            <a:br>
              <a:rPr lang="zh-CN" altLang="en-US" sz="2800">
                <a:latin typeface="微软雅黑" panose="020B0503020204020204" charset="-122"/>
                <a:ea typeface="微软雅黑" panose="020B0503020204020204" charset="-122"/>
                <a:cs typeface="微软雅黑" panose="020B0503020204020204" charset="-122"/>
                <a:sym typeface="+mn-ea"/>
              </a:rPr>
            </a:br>
            <a:r>
              <a:rPr lang="zh-CN" altLang="en-US" sz="2800">
                <a:latin typeface="微软雅黑" panose="020B0503020204020204" charset="-122"/>
                <a:ea typeface="微软雅黑" panose="020B0503020204020204" charset="-122"/>
                <a:cs typeface="微软雅黑" panose="020B0503020204020204" charset="-122"/>
                <a:sym typeface="+mn-ea"/>
              </a:rPr>
              <a:t>　　运用政治生活知识说明“四会管村”实现村民自治的工作机制及其意义。</a:t>
            </a:r>
            <a:br>
              <a:rPr lang="zh-CN" altLang="en-US" sz="2800">
                <a:latin typeface="微软雅黑" panose="020B0503020204020204" charset="-122"/>
                <a:ea typeface="微软雅黑" panose="020B0503020204020204" charset="-122"/>
                <a:cs typeface="微软雅黑" panose="020B0503020204020204" charset="-122"/>
                <a:sym typeface="+mn-ea"/>
              </a:rPr>
            </a:br>
            <a:r>
              <a:rPr lang="zh-CN" altLang="en-US" sz="2800">
                <a:latin typeface="微软雅黑" panose="020B0503020204020204" charset="-122"/>
                <a:ea typeface="微软雅黑" panose="020B0503020204020204" charset="-122"/>
                <a:cs typeface="微软雅黑" panose="020B0503020204020204" charset="-122"/>
              </a:rPr>
              <a:t/>
            </a:r>
            <a:br>
              <a:rPr lang="zh-CN" altLang="en-US" sz="2800">
                <a:latin typeface="微软雅黑" panose="020B0503020204020204" charset="-122"/>
                <a:ea typeface="微软雅黑" panose="020B0503020204020204" charset="-122"/>
                <a:cs typeface="微软雅黑" panose="020B0503020204020204" charset="-122"/>
              </a:rPr>
            </a:br>
            <a:endParaRPr lang="zh-CN" altLang="en-US" sz="2800"/>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格 3"/>
          <p:cNvGraphicFramePr/>
          <p:nvPr>
            <p:custDataLst>
              <p:tags r:id="rId1"/>
            </p:custDataLst>
          </p:nvPr>
        </p:nvGraphicFramePr>
        <p:xfrm>
          <a:off x="533082" y="868045"/>
          <a:ext cx="11235055" cy="5355590"/>
        </p:xfrm>
        <a:graphic>
          <a:graphicData uri="http://schemas.openxmlformats.org/drawingml/2006/table">
            <a:tbl>
              <a:tblPr firstRow="1" bandRow="1">
                <a:tableStyleId>{5940675A-B579-460E-94D1-54222C63F5DA}</a:tableStyleId>
              </a:tblPr>
              <a:tblGrid>
                <a:gridCol w="551180"/>
                <a:gridCol w="791845"/>
                <a:gridCol w="9892030"/>
              </a:tblGrid>
              <a:tr h="1384300">
                <a:tc rowSpan="2">
                  <a:txBody>
                    <a:bodyPr/>
                    <a:lstStyle/>
                    <a:p>
                      <a:pPr indent="0" algn="ctr"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NEU-BZ-S92" charset="0"/>
                        </a:rPr>
                        <a:t>审设问</a:t>
                      </a: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知识限定</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政治生活(民主管理)</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384935">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B w="12700" cap="flat" cmpd="sng">
                      <a:solidFill>
                        <a:srgbClr val="333333"/>
                      </a:solidFill>
                      <a:prstDash val="solid"/>
                      <a:headEnd type="none" w="med" len="med"/>
                      <a:tailEnd type="none" w="med" len="med"/>
                    </a:lnB>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设问指向</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a:solidFill>
                        <a:schemeClr val="tx1"/>
                      </a:solidFill>
                      <a:prstDash val="soli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说明“四会管村”实现村民自治的工作机制及其意义</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a:solidFill>
                        <a:schemeClr val="tx1"/>
                      </a:solidFill>
                      <a:prstDash val="solid"/>
                    </a:lnB>
                    <a:lnTlToBr>
                      <a:noFill/>
                    </a:lnTlToBr>
                    <a:lnBlToTr>
                      <a:noFill/>
                    </a:lnBlToTr>
                    <a:noFill/>
                  </a:tcPr>
                </a:tc>
              </a:tr>
              <a:tr h="2586355">
                <a:tc>
                  <a:txBody>
                    <a:bodyPr/>
                    <a:lstStyle/>
                    <a:p>
                      <a:pPr indent="0" algn="ctr" fontAlgn="auto">
                        <a:lnSpc>
                          <a:spcPct val="150000"/>
                        </a:lnSpc>
                        <a:buNone/>
                      </a:pP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析材料</a:t>
                      </a:r>
                      <a:r>
                        <a:rPr lang="en-US" sz="2400" b="0">
                          <a:solidFill>
                            <a:srgbClr val="000000"/>
                          </a:solidFill>
                          <a:latin typeface="微软雅黑" panose="020B0503020204020204" charset="-122"/>
                          <a:ea typeface="微软雅黑" panose="020B0503020204020204" charset="-122"/>
                          <a:cs typeface="微软雅黑" panose="020B0503020204020204" charset="-122"/>
                        </a:rPr>
                        <a:t> </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材料信息</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a:solidFill>
                        <a:schemeClr val="tx1"/>
                      </a:solidFill>
                      <a:prstDash val="soli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①村党支部委员会根据村民自治有关规定,讨论决定旧村改造事项并提出要求;②村民议事会经过反复商议,形成两套改造安置方案;③村民代表大会投票表决;④村民委员会精心组织实施。</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a:solidFill>
                        <a:schemeClr val="tx1"/>
                      </a:solidFill>
                      <a:prstDash val="soli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
        <p:nvSpPr>
          <p:cNvPr id="7" name="文本框 6"/>
          <p:cNvSpPr txBox="1"/>
          <p:nvPr/>
        </p:nvSpPr>
        <p:spPr>
          <a:xfrm>
            <a:off x="617220" y="273050"/>
            <a:ext cx="1101090" cy="521970"/>
          </a:xfrm>
          <a:prstGeom prst="rect">
            <a:avLst/>
          </a:prstGeom>
          <a:noFill/>
        </p:spPr>
        <p:txBody>
          <a:bodyPr wrap="square" rtlCol="0">
            <a:spAutoFit/>
          </a:bodyPr>
          <a:lstStyle/>
          <a:p>
            <a:r>
              <a:rPr lang="zh-CN" altLang="en-US" sz="2800" b="1">
                <a:latin typeface="微软雅黑" panose="020B0503020204020204" charset="-122"/>
                <a:ea typeface="微软雅黑" panose="020B0503020204020204" charset="-122"/>
              </a:rPr>
              <a:t>解析</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格 3"/>
          <p:cNvGraphicFramePr/>
          <p:nvPr>
            <p:custDataLst>
              <p:tags r:id="rId1"/>
            </p:custDataLst>
          </p:nvPr>
        </p:nvGraphicFramePr>
        <p:xfrm>
          <a:off x="483552" y="1130935"/>
          <a:ext cx="11234420" cy="5053965"/>
        </p:xfrm>
        <a:graphic>
          <a:graphicData uri="http://schemas.openxmlformats.org/drawingml/2006/table">
            <a:tbl>
              <a:tblPr firstRow="1" bandRow="1">
                <a:tableStyleId>{5940675A-B579-460E-94D1-54222C63F5DA}</a:tableStyleId>
              </a:tblPr>
              <a:tblGrid>
                <a:gridCol w="1561465"/>
                <a:gridCol w="9672955"/>
              </a:tblGrid>
              <a:tr h="1212215">
                <a:tc rowSpan="2">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确定知识与材料的联系</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知识:坚持党的领导与民主管理相结合(包括决策、实施等环节)。</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3841750">
                <a:tc vMerge="1">
                  <a:txBody>
                    <a:bodyPr/>
                    <a:lstStyle/>
                    <a:p>
                      <a:endParaRPr lang="zh-CN"/>
                    </a:p>
                  </a:txBody>
                  <a:tcPr>
                    <a:lnL w="12700" cap="flat" cmpd="sng">
                      <a:solidFill>
                        <a:srgbClr val="333333"/>
                      </a:solidFill>
                      <a:prstDash val="solid"/>
                      <a:headEnd type="none" w="med" len="med"/>
                      <a:tailEnd type="none" w="med" len="med"/>
                    </a:lnL>
                    <a:lnB w="12700" cap="flat" cmpd="sng">
                      <a:solidFill>
                        <a:srgbClr val="333333"/>
                      </a:solidFill>
                      <a:prstDash val="solid"/>
                      <a:headEnd type="none" w="med" len="med"/>
                      <a:tailEnd type="none" w="med" len="med"/>
                    </a:lnB>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二者联系:“四会管村”模式涉及村党支部委员会、村民议事会、村民代表大会、村民委员会“四会”。其中,村党支部委员会根据村民自治有关规定,讨论决定旧村改造事项并提出要求(材料信息①),体现了坚持党的领导、民主管理和依法办事的有机结合;村民议事会、村民代表大会、村民委员会各自所做的工作(材料信息②③④),体现了民主管理过程中的协商、决策、实施等环节,这能有效汇集村民的意见建议,保障村民依法行使民主权利,提高村民自治能力。</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2721610" cy="676952"/>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lang="en-US" altLang="zh-CN" sz="3600" dirty="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 </a:t>
            </a:r>
            <a:r>
              <a:rPr lang="zh-CN" sz="3600" dirty="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考情解读</a:t>
            </a:r>
          </a:p>
        </p:txBody>
      </p:sp>
      <p:pic>
        <p:nvPicPr>
          <p:cNvPr id="51" name="表头新_1.jpg" descr="id:2147502964;FounderCES"/>
          <p:cNvPicPr>
            <a:picLocks noChangeAspect="1"/>
          </p:cNvPicPr>
          <p:nvPr/>
        </p:nvPicPr>
        <p:blipFill>
          <a:blip r:embed="rId3"/>
          <a:stretch>
            <a:fillRect/>
          </a:stretch>
        </p:blipFill>
        <p:spPr>
          <a:xfrm>
            <a:off x="1821180" y="993140"/>
            <a:ext cx="9318625" cy="306070"/>
          </a:xfrm>
          <a:prstGeom prst="rect">
            <a:avLst/>
          </a:prstGeom>
        </p:spPr>
      </p:pic>
      <p:graphicFrame>
        <p:nvGraphicFramePr>
          <p:cNvPr id="5" name="表格 4"/>
          <p:cNvGraphicFramePr/>
          <p:nvPr>
            <p:custDataLst>
              <p:tags r:id="rId1"/>
            </p:custDataLst>
          </p:nvPr>
        </p:nvGraphicFramePr>
        <p:xfrm>
          <a:off x="1821180" y="1299210"/>
          <a:ext cx="9288145" cy="5076825"/>
        </p:xfrm>
        <a:graphic>
          <a:graphicData uri="http://schemas.openxmlformats.org/drawingml/2006/table">
            <a:tbl>
              <a:tblPr firstRow="1" bandRow="1">
                <a:tableStyleId>{5940675A-B579-460E-94D1-54222C63F5DA}</a:tableStyleId>
              </a:tblPr>
              <a:tblGrid>
                <a:gridCol w="2637155"/>
                <a:gridCol w="1796415"/>
                <a:gridCol w="1610995"/>
                <a:gridCol w="1388745"/>
                <a:gridCol w="1854835"/>
              </a:tblGrid>
              <a:tr h="1692275">
                <a:tc>
                  <a:txBody>
                    <a:bodyPr/>
                    <a:lstStyle/>
                    <a:p>
                      <a:pPr indent="0" algn="just">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列举宪法有关人民主体地位的规定,说明我国是人民民主专政的社会主义国家。</a:t>
                      </a:r>
                      <a:endParaRPr lang="en-US" altLang="en-US" sz="20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sz="2000" b="0">
                          <a:solidFill>
                            <a:srgbClr val="000000"/>
                          </a:solidFill>
                          <a:latin typeface="微软雅黑" panose="020B0503020204020204" charset="-122"/>
                          <a:ea typeface="微软雅黑" panose="020B0503020204020204" charset="-122"/>
                          <a:cs typeface="NEU-BZ-S92" charset="0"/>
                        </a:rPr>
                        <a:t>我国的国家性质</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sz="2000" b="0">
                          <a:solidFill>
                            <a:srgbClr val="000000"/>
                          </a:solidFill>
                          <a:latin typeface="微软雅黑" panose="020B0503020204020204" charset="-122"/>
                          <a:ea typeface="微软雅黑" panose="020B0503020204020204" charset="-122"/>
                          <a:cs typeface="NEU-BZ-S92" charset="0"/>
                        </a:rPr>
                        <a:t> </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sz="2000" b="0">
                          <a:solidFill>
                            <a:srgbClr val="000000"/>
                          </a:solidFill>
                          <a:latin typeface="微软雅黑" panose="020B0503020204020204" charset="-122"/>
                          <a:ea typeface="微软雅黑" panose="020B0503020204020204" charset="-122"/>
                          <a:cs typeface="NEU-BZ-S92" charset="0"/>
                        </a:rPr>
                        <a:t> </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rowSpan="3">
                  <a:txBody>
                    <a:bodyPr/>
                    <a:lstStyle/>
                    <a:p>
                      <a:pPr indent="0" algn="just">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认同我国的国家性质;科学认识我国公民的权利和义务;了解公民政治参与的途径和方式,依法有序参与政治生活。</a:t>
                      </a:r>
                      <a:endParaRPr lang="en-US" altLang="en-US" sz="20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692275">
                <a:tc>
                  <a:txBody>
                    <a:bodyPr/>
                    <a:lstStyle/>
                    <a:p>
                      <a:pPr indent="0" algn="just">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搜集材料,阐述全民守法的基本要求。</a:t>
                      </a:r>
                      <a:endParaRPr lang="en-US" altLang="en-US" sz="20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sz="2000" b="0">
                          <a:solidFill>
                            <a:srgbClr val="000000"/>
                          </a:solidFill>
                          <a:latin typeface="微软雅黑" panose="020B0503020204020204" charset="-122"/>
                          <a:ea typeface="微软雅黑" panose="020B0503020204020204" charset="-122"/>
                          <a:cs typeface="NEU-BZ-S92" charset="0"/>
                        </a:rPr>
                        <a:t>我国公民的权利和义务</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sz="2000" b="0">
                          <a:solidFill>
                            <a:srgbClr val="000000"/>
                          </a:solidFill>
                          <a:latin typeface="微软雅黑" panose="020B0503020204020204" charset="-122"/>
                          <a:ea typeface="微软雅黑" panose="020B0503020204020204" charset="-122"/>
                          <a:cs typeface="NEU-BZ-S92" charset="0"/>
                        </a:rPr>
                        <a:t>我国公民的权利和义务</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sz="2000" b="0" spc="-100">
                          <a:solidFill>
                            <a:srgbClr val="000000"/>
                          </a:solidFill>
                          <a:uFillTx/>
                          <a:latin typeface="微软雅黑" panose="020B0503020204020204" charset="-122"/>
                          <a:ea typeface="微软雅黑" panose="020B0503020204020204" charset="-122"/>
                          <a:cs typeface="微软雅黑" panose="020B0503020204020204" charset="-122"/>
                        </a:rPr>
                        <a:t>2018全国卷Ⅲ,</a:t>
                      </a:r>
                      <a:r>
                        <a:rPr lang="en-US" sz="2000" b="0">
                          <a:solidFill>
                            <a:srgbClr val="000000"/>
                          </a:solidFill>
                          <a:latin typeface="微软雅黑" panose="020B0503020204020204" charset="-122"/>
                          <a:ea typeface="微软雅黑" panose="020B0503020204020204" charset="-122"/>
                          <a:cs typeface="微软雅黑" panose="020B0503020204020204" charset="-122"/>
                        </a:rPr>
                        <a:t>T16</a:t>
                      </a:r>
                    </a:p>
                    <a:p>
                      <a:pPr indent="0">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2017北京高考,T29</a:t>
                      </a:r>
                      <a:endParaRPr lang="en-US" altLang="en-US" sz="20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tcPr>
                </a:tc>
              </a:tr>
              <a:tr h="1692275">
                <a:tc>
                  <a:txBody>
                    <a:bodyPr/>
                    <a:lstStyle/>
                    <a:p>
                      <a:pPr indent="0" algn="just">
                        <a:buNone/>
                      </a:pPr>
                      <a:r>
                        <a:rPr lang="en-US" sz="2000" b="0">
                          <a:solidFill>
                            <a:srgbClr val="000000"/>
                          </a:solidFill>
                          <a:latin typeface="微软雅黑" panose="020B0503020204020204" charset="-122"/>
                          <a:ea typeface="微软雅黑" panose="020B0503020204020204" charset="-122"/>
                          <a:cs typeface="NEU-BZ-S92" charset="0"/>
                        </a:rPr>
                        <a:t>领悟基层群众自治制度是我国人民依法直接行使民主权利的基本政治制度。</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sz="2000" b="0">
                          <a:solidFill>
                            <a:srgbClr val="000000"/>
                          </a:solidFill>
                          <a:latin typeface="微软雅黑" panose="020B0503020204020204" charset="-122"/>
                          <a:ea typeface="微软雅黑" panose="020B0503020204020204" charset="-122"/>
                          <a:cs typeface="NEU-BZ-S92" charset="0"/>
                        </a:rPr>
                        <a:t>我国公民政治参与的途径和方式</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 民主管理</a:t>
                      </a:r>
                      <a:endParaRPr lang="en-US" altLang="en-US" sz="20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2020全国卷Ⅰ,T39</a:t>
                      </a:r>
                    </a:p>
                    <a:p>
                      <a:pPr indent="0">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2020山东高考,T17</a:t>
                      </a:r>
                      <a:endParaRPr lang="en-US" altLang="en-US" sz="20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B w="12700" cap="flat" cmpd="sng">
                      <a:solidFill>
                        <a:srgbClr val="333333"/>
                      </a:solidFill>
                      <a:prstDash val="solid"/>
                      <a:headEnd type="none" w="med" len="med"/>
                      <a:tailEnd type="none" w="med" len="med"/>
                    </a:lnB>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686435" y="804545"/>
            <a:ext cx="10819130" cy="3539490"/>
          </a:xfrm>
        </p:spPr>
        <p:txBody>
          <a:bodyPr wrap="square"/>
          <a:lstStyle/>
          <a:p>
            <a:pPr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rPr>
              <a:t>答案  </a:t>
            </a:r>
            <a:br>
              <a:rPr lang="zh-CN" altLang="en-US" sz="2800" b="1">
                <a:latin typeface="微软雅黑" panose="020B0503020204020204" charset="-122"/>
                <a:ea typeface="微软雅黑" panose="020B0503020204020204" charset="-122"/>
                <a:cs typeface="微软雅黑" panose="020B0503020204020204" charset="-122"/>
              </a:rPr>
            </a:br>
            <a:r>
              <a:rPr lang="zh-CN" altLang="en-US" sz="2800" b="1">
                <a:latin typeface="微软雅黑" panose="020B0503020204020204" charset="-122"/>
                <a:ea typeface="微软雅黑" panose="020B0503020204020204" charset="-122"/>
                <a:cs typeface="微软雅黑" panose="020B0503020204020204" charset="-122"/>
              </a:rPr>
              <a:t>      </a:t>
            </a:r>
            <a:r>
              <a:rPr lang="zh-CN" altLang="en-US"/>
              <a:t> </a:t>
            </a:r>
            <a:r>
              <a:rPr lang="zh-CN" altLang="en-US" sz="2800">
                <a:latin typeface="微软雅黑" panose="020B0503020204020204" charset="-122"/>
                <a:ea typeface="微软雅黑" panose="020B0503020204020204" charset="-122"/>
                <a:cs typeface="微软雅黑" panose="020B0503020204020204" charset="-122"/>
              </a:rPr>
              <a:t>机制:党的领导、民主管理和依法办事有机结合;党支部领导统筹,村民议事会协商方案,村民代表大会民主决策,村民委员会组织实施。</a:t>
            </a:r>
            <a:br>
              <a:rPr lang="zh-CN" altLang="en-US" sz="2800">
                <a:latin typeface="微软雅黑" panose="020B0503020204020204" charset="-122"/>
                <a:ea typeface="微软雅黑" panose="020B0503020204020204" charset="-122"/>
                <a:cs typeface="微软雅黑" panose="020B0503020204020204" charset="-122"/>
              </a:rPr>
            </a:br>
            <a:r>
              <a:rPr lang="zh-CN" altLang="en-US" sz="2800">
                <a:latin typeface="微软雅黑" panose="020B0503020204020204" charset="-122"/>
                <a:ea typeface="微软雅黑" panose="020B0503020204020204" charset="-122"/>
                <a:cs typeface="微软雅黑" panose="020B0503020204020204" charset="-122"/>
              </a:rPr>
              <a:t>　　意义:坚持村党支部的领导,有效汇集村民的意见建议,保障村民依法行使民主权利;提高民事民办、民事民管效能,提升村民自治能力。</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5471160" y="1251585"/>
            <a:ext cx="6721475" cy="4354195"/>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algn="ctr">
              <a:lnSpc>
                <a:spcPct val="150000"/>
              </a:lnSpc>
            </a:pPr>
            <a:r>
              <a:rPr lang="zh-CN" altLang="en-US" sz="2800" b="1" dirty="0">
                <a:solidFill>
                  <a:srgbClr val="DA251C"/>
                </a:solidFill>
                <a:latin typeface="微软雅黑" panose="020B0503020204020204" charset="-122"/>
                <a:ea typeface="微软雅黑" panose="020B0503020204020204" charset="-122"/>
                <a:sym typeface="+mn-ea"/>
              </a:rPr>
              <a:t>通方法</a:t>
            </a:r>
            <a:r>
              <a:rPr lang="en-US" altLang="zh-CN" sz="2800" b="1" dirty="0">
                <a:solidFill>
                  <a:srgbClr val="DA251C"/>
                </a:solidFill>
                <a:latin typeface="微软雅黑" panose="020B0503020204020204" charset="-122"/>
                <a:ea typeface="微软雅黑" panose="020B0503020204020204" charset="-122"/>
                <a:sym typeface="+mn-ea"/>
              </a:rPr>
              <a:t>·</a:t>
            </a:r>
            <a:r>
              <a:rPr lang="zh-CN" altLang="en-US" sz="2800" b="1" dirty="0">
                <a:solidFill>
                  <a:srgbClr val="DA251C"/>
                </a:solidFill>
                <a:latin typeface="微软雅黑" panose="020B0503020204020204" charset="-122"/>
                <a:ea typeface="微软雅黑" panose="020B0503020204020204" charset="-122"/>
                <a:sym typeface="+mn-ea"/>
              </a:rPr>
              <a:t>解题指导</a:t>
            </a:r>
          </a:p>
          <a:p>
            <a:pPr algn="l">
              <a:lnSpc>
                <a:spcPct val="150000"/>
              </a:lnSpc>
            </a:pPr>
            <a:r>
              <a:rPr lang="zh-CN" altLang="en-US" sz="2800" dirty="0">
                <a:solidFill>
                  <a:schemeClr val="tx1">
                    <a:lumMod val="95000"/>
                    <a:lumOff val="5000"/>
                  </a:schemeClr>
                </a:solidFill>
                <a:latin typeface="微软雅黑" panose="020B0503020204020204" charset="-122"/>
                <a:ea typeface="微软雅黑" panose="020B0503020204020204" charset="-122"/>
              </a:rPr>
              <a:t>方法</a:t>
            </a:r>
            <a:r>
              <a:rPr lang="en-US" altLang="zh-CN" sz="2800" dirty="0">
                <a:solidFill>
                  <a:schemeClr val="tx1">
                    <a:lumMod val="95000"/>
                    <a:lumOff val="5000"/>
                  </a:schemeClr>
                </a:solidFill>
                <a:latin typeface="微软雅黑" panose="020B0503020204020204" charset="-122"/>
                <a:ea typeface="微软雅黑" panose="020B0503020204020204" charset="-122"/>
              </a:rPr>
              <a:t>1</a:t>
            </a:r>
            <a:r>
              <a:rPr lang="zh-CN" altLang="en-US" sz="2800" dirty="0">
                <a:solidFill>
                  <a:schemeClr val="tx1">
                    <a:lumMod val="95000"/>
                    <a:lumOff val="5000"/>
                  </a:schemeClr>
                </a:solidFill>
                <a:latin typeface="微软雅黑" panose="020B0503020204020204" charset="-122"/>
                <a:ea typeface="微软雅黑" panose="020B0503020204020204" charset="-122"/>
              </a:rPr>
              <a:t>   新知应用类试题</a:t>
            </a:r>
          </a:p>
          <a:p>
            <a:pPr>
              <a:lnSpc>
                <a:spcPct val="150000"/>
              </a:lnSpc>
            </a:pPr>
            <a:r>
              <a:rPr lang="zh-CN" altLang="en-US" sz="2800" dirty="0">
                <a:solidFill>
                  <a:schemeClr val="tx1">
                    <a:lumMod val="95000"/>
                    <a:lumOff val="5000"/>
                  </a:schemeClr>
                </a:solidFill>
                <a:latin typeface="微软雅黑" panose="020B0503020204020204" charset="-122"/>
                <a:ea typeface="微软雅黑" panose="020B0503020204020204" charset="-122"/>
                <a:sym typeface="+mn-ea"/>
              </a:rPr>
              <a:t>方法</a:t>
            </a:r>
            <a:r>
              <a:rPr lang="en-US" altLang="zh-CN" sz="2800" dirty="0">
                <a:solidFill>
                  <a:schemeClr val="tx1">
                    <a:lumMod val="95000"/>
                    <a:lumOff val="5000"/>
                  </a:schemeClr>
                </a:solidFill>
                <a:latin typeface="微软雅黑" panose="020B0503020204020204" charset="-122"/>
                <a:ea typeface="微软雅黑" panose="020B0503020204020204" charset="-122"/>
                <a:sym typeface="+mn-ea"/>
              </a:rPr>
              <a:t>2</a:t>
            </a:r>
            <a:r>
              <a:rPr lang="zh-CN" altLang="en-US" sz="2800" dirty="0">
                <a:solidFill>
                  <a:schemeClr val="tx1">
                    <a:lumMod val="95000"/>
                    <a:lumOff val="5000"/>
                  </a:schemeClr>
                </a:solidFill>
                <a:latin typeface="微软雅黑" panose="020B0503020204020204" charset="-122"/>
                <a:ea typeface="微软雅黑" panose="020B0503020204020204" charset="-122"/>
                <a:sym typeface="+mn-ea"/>
              </a:rPr>
              <a:t>   </a:t>
            </a:r>
            <a:r>
              <a:rPr lang="zh-CN" altLang="en-US" sz="2800" dirty="0">
                <a:solidFill>
                  <a:schemeClr val="tx1">
                    <a:lumMod val="95000"/>
                    <a:lumOff val="5000"/>
                  </a:schemeClr>
                </a:solidFill>
                <a:latin typeface="微软雅黑" panose="020B0503020204020204" charset="-122"/>
                <a:ea typeface="微软雅黑" panose="020B0503020204020204" charset="-122"/>
              </a:rPr>
              <a:t>目的(主旨)类试题</a:t>
            </a:r>
          </a:p>
          <a:p>
            <a:pPr algn="ctr">
              <a:lnSpc>
                <a:spcPct val="150000"/>
              </a:lnSpc>
            </a:pPr>
            <a:r>
              <a:rPr lang="zh-CN" altLang="en-US" sz="2800" b="1" dirty="0">
                <a:solidFill>
                  <a:srgbClr val="DA251C"/>
                </a:solidFill>
                <a:latin typeface="微软雅黑" panose="020B0503020204020204" charset="-122"/>
                <a:ea typeface="微软雅黑" panose="020B0503020204020204" charset="-122"/>
                <a:sym typeface="+mn-ea"/>
              </a:rPr>
              <a:t>析热点</a:t>
            </a:r>
            <a:r>
              <a:rPr lang="en-US" altLang="zh-CN" sz="2800" b="1" dirty="0">
                <a:solidFill>
                  <a:srgbClr val="DA251C"/>
                </a:solidFill>
                <a:latin typeface="微软雅黑" panose="020B0503020204020204" charset="-122"/>
                <a:ea typeface="微软雅黑" panose="020B0503020204020204" charset="-122"/>
                <a:sym typeface="+mn-ea"/>
              </a:rPr>
              <a:t>·</a:t>
            </a:r>
            <a:r>
              <a:rPr lang="zh-CN" altLang="en-US" sz="2800" b="1" dirty="0">
                <a:solidFill>
                  <a:srgbClr val="DA251C"/>
                </a:solidFill>
                <a:latin typeface="微软雅黑" panose="020B0503020204020204" charset="-122"/>
                <a:ea typeface="微软雅黑" panose="020B0503020204020204" charset="-122"/>
                <a:sym typeface="+mn-ea"/>
              </a:rPr>
              <a:t>时政解读</a:t>
            </a:r>
            <a:endParaRPr lang="zh-CN" altLang="en-US" sz="2800" dirty="0">
              <a:solidFill>
                <a:schemeClr val="tx1">
                  <a:lumMod val="95000"/>
                  <a:lumOff val="5000"/>
                </a:schemeClr>
              </a:solidFill>
              <a:latin typeface="微软雅黑" panose="020B0503020204020204" charset="-122"/>
              <a:ea typeface="微软雅黑" panose="020B0503020204020204" charset="-122"/>
            </a:endParaRPr>
          </a:p>
          <a:p>
            <a:pPr>
              <a:lnSpc>
                <a:spcPct val="150000"/>
              </a:lnSpc>
            </a:pPr>
            <a:r>
              <a:rPr lang="zh-CN" altLang="en-US" sz="2800" dirty="0">
                <a:solidFill>
                  <a:schemeClr val="tx1">
                    <a:lumMod val="95000"/>
                    <a:lumOff val="5000"/>
                  </a:schemeClr>
                </a:solidFill>
                <a:latin typeface="微软雅黑" panose="020B0503020204020204" charset="-122"/>
                <a:ea typeface="微软雅黑" panose="020B0503020204020204" charset="-122"/>
              </a:rPr>
              <a:t>热点     </a:t>
            </a:r>
            <a:r>
              <a:rPr lang="zh-CN" altLang="en-US" sz="2800" spc="-150" dirty="0">
                <a:solidFill>
                  <a:schemeClr val="tx1">
                    <a:lumMod val="95000"/>
                    <a:lumOff val="5000"/>
                  </a:schemeClr>
                </a:solidFill>
                <a:uFillTx/>
                <a:latin typeface="微软雅黑" panose="020B0503020204020204" charset="-122"/>
                <a:ea typeface="微软雅黑" panose="020B0503020204020204" charset="-122"/>
              </a:rPr>
              <a:t>党的十九届五中全会定调“十四 五”</a:t>
            </a:r>
          </a:p>
          <a:p>
            <a:pPr>
              <a:lnSpc>
                <a:spcPct val="150000"/>
              </a:lnSpc>
            </a:pPr>
            <a:r>
              <a:rPr lang="zh-CN" altLang="en-US" sz="2800" spc="-150" dirty="0">
                <a:solidFill>
                  <a:schemeClr val="tx1">
                    <a:lumMod val="95000"/>
                    <a:lumOff val="5000"/>
                  </a:schemeClr>
                </a:solidFill>
                <a:uFillTx/>
                <a:latin typeface="微软雅黑" panose="020B0503020204020204" charset="-122"/>
                <a:ea typeface="微软雅黑" panose="020B0503020204020204" charset="-122"/>
              </a:rPr>
              <a:t>              规划</a:t>
            </a:r>
          </a:p>
          <a:p>
            <a:pPr>
              <a:lnSpc>
                <a:spcPct val="150000"/>
              </a:lnSpc>
            </a:pPr>
            <a:endParaRPr lang="zh-CN" altLang="en-US" sz="2800" spc="-150" dirty="0">
              <a:solidFill>
                <a:schemeClr val="tx1">
                  <a:lumMod val="95000"/>
                  <a:lumOff val="5000"/>
                </a:schemeClr>
              </a:solidFill>
              <a:uFillTx/>
              <a:latin typeface="微软雅黑" panose="020B0503020204020204" charset="-122"/>
              <a:ea typeface="微软雅黑" panose="020B0503020204020204" charset="-122"/>
            </a:endParaRPr>
          </a:p>
        </p:txBody>
      </p:sp>
      <p:sp>
        <p:nvSpPr>
          <p:cNvPr id="6" name="文本框 5"/>
          <p:cNvSpPr txBox="1"/>
          <p:nvPr/>
        </p:nvSpPr>
        <p:spPr>
          <a:xfrm>
            <a:off x="0" y="2551430"/>
            <a:ext cx="5270500" cy="1322070"/>
          </a:xfrm>
          <a:prstGeom prst="rect">
            <a:avLst/>
          </a:prstGeom>
          <a:noFill/>
        </p:spPr>
        <p:txBody>
          <a:bodyPr wrap="square" rtlCol="0">
            <a:spAutoFit/>
          </a:bodyPr>
          <a:lstStyle/>
          <a:p>
            <a:r>
              <a:rPr lang="zh-CN" altLang="en-US" sz="4000">
                <a:solidFill>
                  <a:schemeClr val="bg1"/>
                </a:solidFill>
                <a:latin typeface="+mj-ea"/>
                <a:ea typeface="+mj-ea"/>
                <a:cs typeface="+mj-ea"/>
              </a:rPr>
              <a:t>高分帮</a:t>
            </a:r>
            <a:r>
              <a:rPr lang="en-US" altLang="zh-CN" sz="4000" dirty="0">
                <a:solidFill>
                  <a:schemeClr val="bg1"/>
                </a:solidFill>
                <a:latin typeface="+mj-ea"/>
                <a:ea typeface="+mj-ea"/>
                <a:cs typeface="+mj-ea"/>
                <a:sym typeface="+mn-ea"/>
              </a:rPr>
              <a:t>·“</a:t>
            </a:r>
            <a:r>
              <a:rPr lang="zh-CN" altLang="en-US" sz="4000" dirty="0">
                <a:solidFill>
                  <a:schemeClr val="bg1"/>
                </a:solidFill>
                <a:latin typeface="+mj-ea"/>
                <a:ea typeface="+mj-ea"/>
                <a:cs typeface="+mj-ea"/>
                <a:sym typeface="+mn-ea"/>
              </a:rPr>
              <a:t>双一流</a:t>
            </a:r>
            <a:r>
              <a:rPr lang="en-US" altLang="zh-CN" sz="4000" dirty="0">
                <a:solidFill>
                  <a:schemeClr val="bg1"/>
                </a:solidFill>
                <a:latin typeface="+mj-ea"/>
                <a:ea typeface="+mj-ea"/>
                <a:cs typeface="+mj-ea"/>
                <a:sym typeface="+mn-ea"/>
              </a:rPr>
              <a:t>”</a:t>
            </a:r>
          </a:p>
          <a:p>
            <a:r>
              <a:rPr lang="en-US" altLang="zh-CN" sz="4000" dirty="0">
                <a:solidFill>
                  <a:schemeClr val="bg1"/>
                </a:solidFill>
                <a:latin typeface="+mj-ea"/>
                <a:ea typeface="+mj-ea"/>
                <a:cs typeface="+mj-ea"/>
                <a:sym typeface="+mn-ea"/>
              </a:rPr>
              <a:t>         </a:t>
            </a:r>
            <a:r>
              <a:rPr lang="zh-CN" altLang="en-US" sz="4000" dirty="0">
                <a:solidFill>
                  <a:schemeClr val="bg1"/>
                </a:solidFill>
                <a:latin typeface="+mj-ea"/>
                <a:ea typeface="+mj-ea"/>
                <a:cs typeface="+mj-ea"/>
                <a:sym typeface="+mn-ea"/>
              </a:rPr>
              <a:t>名校冲刺</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0" y="184785"/>
            <a:ext cx="5318125" cy="604995"/>
          </a:xfrm>
        </p:spPr>
        <p:txBody>
          <a:bodyPr/>
          <a:lstStyle/>
          <a:p>
            <a:r>
              <a:rPr lang="zh-CN" altLang="en-US" sz="3200">
                <a:latin typeface="微软雅黑" panose="020B0503020204020204" charset="-122"/>
                <a:ea typeface="微软雅黑" panose="020B0503020204020204" charset="-122"/>
                <a:cs typeface="微软雅黑" panose="020B0503020204020204" charset="-122"/>
              </a:rPr>
              <a:t>方法</a:t>
            </a:r>
            <a:r>
              <a:rPr lang="en-US" altLang="zh-CN" sz="3200">
                <a:latin typeface="微软雅黑" panose="020B0503020204020204" charset="-122"/>
                <a:ea typeface="微软雅黑" panose="020B0503020204020204" charset="-122"/>
                <a:cs typeface="微软雅黑" panose="020B0503020204020204" charset="-122"/>
              </a:rPr>
              <a:t>1</a:t>
            </a:r>
            <a:r>
              <a:rPr lang="zh-CN" altLang="en-US" sz="3200">
                <a:latin typeface="微软雅黑" panose="020B0503020204020204" charset="-122"/>
                <a:ea typeface="微软雅黑" panose="020B0503020204020204" charset="-122"/>
                <a:cs typeface="微软雅黑" panose="020B0503020204020204" charset="-122"/>
              </a:rPr>
              <a:t>   新知应用类试题</a:t>
            </a:r>
          </a:p>
        </p:txBody>
      </p:sp>
      <p:sp>
        <p:nvSpPr>
          <p:cNvPr id="4" name="文本框 3"/>
          <p:cNvSpPr txBox="1"/>
          <p:nvPr/>
        </p:nvSpPr>
        <p:spPr>
          <a:xfrm>
            <a:off x="424180" y="887095"/>
            <a:ext cx="10644505" cy="5262245"/>
          </a:xfrm>
          <a:prstGeom prst="rect">
            <a:avLst/>
          </a:prstGeom>
          <a:noFill/>
        </p:spPr>
        <p:txBody>
          <a:bodyPr wrap="square" rtlCol="0">
            <a:spAutoFit/>
          </a:bodyPr>
          <a:lstStyle/>
          <a:p>
            <a:pPr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rPr>
              <a:t>题型解读</a:t>
            </a:r>
          </a:p>
          <a:p>
            <a:pPr algn="just"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rPr>
              <a:t>      该类试题一般会引入一个新知(概念、原理等)并解释其含义,要求考生即时学习这一新知,并以这一新知为依据来分析和解决问题。这类试题从题干到题肢都比较新颖,在一定程度上要求考生做到“即时学习、即时运用、即时解决”,因此重视概念的学习,理解概念的内涵和外延成为考生高考复习的重要环节。[如2020年全国卷Ⅰ第14题考查人民币跨境支付系统(CIPS),2019年全国卷Ⅰ第14题考查存款准备金和存款准备金率]</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266065" y="186055"/>
            <a:ext cx="11926570" cy="6554470"/>
          </a:xfrm>
        </p:spPr>
        <p:txBody>
          <a:bodyPr wrap="square"/>
          <a:lstStyle/>
          <a:p>
            <a:pPr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rPr>
              <a:t>解题指导</a:t>
            </a:r>
            <a:r>
              <a:rPr lang="zh-CN" altLang="en-US" sz="2800">
                <a:latin typeface="微软雅黑" panose="020B0503020204020204" charset="-122"/>
                <a:ea typeface="微软雅黑" panose="020B0503020204020204" charset="-122"/>
                <a:cs typeface="微软雅黑" panose="020B0503020204020204" charset="-122"/>
              </a:rPr>
              <a:t/>
            </a:r>
            <a:br>
              <a:rPr lang="zh-CN" altLang="en-US" sz="2800">
                <a:latin typeface="微软雅黑" panose="020B0503020204020204" charset="-122"/>
                <a:ea typeface="微软雅黑" panose="020B0503020204020204" charset="-122"/>
                <a:cs typeface="微软雅黑" panose="020B0503020204020204" charset="-122"/>
              </a:rPr>
            </a:br>
            <a:r>
              <a:rPr lang="zh-CN" altLang="en-US" sz="2800" spc="-200">
                <a:solidFill>
                  <a:schemeClr val="tx1"/>
                </a:solidFill>
                <a:uFillTx/>
                <a:latin typeface="微软雅黑" panose="020B0503020204020204" charset="-122"/>
                <a:ea typeface="微软雅黑" panose="020B0503020204020204" charset="-122"/>
                <a:cs typeface="微软雅黑" panose="020B0503020204020204" charset="-122"/>
              </a:rPr>
              <a:t>1.研读新知,找到定义的关键信息,确定新概念内涵或者外延的规定性、作用或影响等。准确把握题干情境的主旨,审查题干设问,明确题干提出的问题在范围、层次、角度、条件等方面的指向性。</a:t>
            </a:r>
            <a:br>
              <a:rPr lang="zh-CN" altLang="en-US" sz="2800" spc="-200">
                <a:solidFill>
                  <a:schemeClr val="tx1"/>
                </a:solidFill>
                <a:uFillTx/>
                <a:latin typeface="微软雅黑" panose="020B0503020204020204" charset="-122"/>
                <a:ea typeface="微软雅黑" panose="020B0503020204020204" charset="-122"/>
                <a:cs typeface="微软雅黑" panose="020B0503020204020204" charset="-122"/>
              </a:rPr>
            </a:br>
            <a:r>
              <a:rPr lang="zh-CN" altLang="en-US" sz="2800" spc="-200">
                <a:solidFill>
                  <a:schemeClr val="tx1"/>
                </a:solidFill>
                <a:uFillTx/>
                <a:latin typeface="微软雅黑" panose="020B0503020204020204" charset="-122"/>
                <a:ea typeface="微软雅黑" panose="020B0503020204020204" charset="-122"/>
                <a:cs typeface="微软雅黑" panose="020B0503020204020204" charset="-122"/>
              </a:rPr>
              <a:t>2.逐一分析题肢,注意题肢的迷惑性。准确判断题肢观点本身是否正确(从理论上判断,即看它是否符合所学的理论观点;从事实上判断,看它是否符合客观事实)。比较四个题肢内容的差别,有的题肢在表述上只有个别字词的不同。另外,在组合型选择题中,要比较组合项的不同。</a:t>
            </a:r>
            <a:br>
              <a:rPr lang="zh-CN" altLang="en-US" sz="2800" spc="-200">
                <a:solidFill>
                  <a:schemeClr val="tx1"/>
                </a:solidFill>
                <a:uFillTx/>
                <a:latin typeface="微软雅黑" panose="020B0503020204020204" charset="-122"/>
                <a:ea typeface="微软雅黑" panose="020B0503020204020204" charset="-122"/>
                <a:cs typeface="微软雅黑" panose="020B0503020204020204" charset="-122"/>
              </a:rPr>
            </a:br>
            <a:r>
              <a:rPr lang="zh-CN" altLang="en-US" sz="2800" spc="-200">
                <a:solidFill>
                  <a:schemeClr val="tx1"/>
                </a:solidFill>
                <a:uFillTx/>
                <a:latin typeface="微软雅黑" panose="020B0503020204020204" charset="-122"/>
                <a:ea typeface="微软雅黑" panose="020B0503020204020204" charset="-122"/>
                <a:cs typeface="微软雅黑" panose="020B0503020204020204" charset="-122"/>
              </a:rPr>
              <a:t>3.审查题肢与题干的逻辑关系是否成立,运用排错法、排异法、排重法等对题肢进行分析。此外,题肢中概念或观点的外延大于或小于题干的规定性的题肢,也要排除。</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339468" y="392655"/>
            <a:ext cx="11515730" cy="5262245"/>
          </a:xfrm>
        </p:spPr>
        <p:txBody>
          <a:bodyPr/>
          <a:lstStyle/>
          <a:p>
            <a:pPr fontAlgn="auto">
              <a:lnSpc>
                <a:spcPct val="150000"/>
              </a:lnSpc>
            </a:pPr>
            <a:r>
              <a:rPr lang="en-US" altLang="zh-CN" sz="2800">
                <a:latin typeface="微软雅黑" panose="020B0503020204020204" charset="-122"/>
                <a:ea typeface="微软雅黑" panose="020B0503020204020204" charset="-122"/>
                <a:cs typeface="微软雅黑" panose="020B0503020204020204" charset="-122"/>
              </a:rPr>
              <a:t>         1  </a:t>
            </a:r>
            <a:r>
              <a:rPr lang="zh-CN" altLang="en-US" sz="2800">
                <a:latin typeface="微软雅黑" panose="020B0503020204020204" charset="-122"/>
                <a:ea typeface="微软雅黑" panose="020B0503020204020204" charset="-122"/>
                <a:cs typeface="微软雅黑" panose="020B0503020204020204" charset="-122"/>
              </a:rPr>
              <a:t>诺贝尔经济学家萨缪尔森认为,对个体来说正确的事,对总体而言未必正确。比如一家企业通过低价策略能实现盈利,但若所有企业一起打“价格战”,最终大家都没钱赚。这就是所谓的“合成谬误”。避免“合成谬误”</a:t>
            </a:r>
            <a:br>
              <a:rPr lang="zh-CN" altLang="en-US" sz="2800">
                <a:latin typeface="微软雅黑" panose="020B0503020204020204" charset="-122"/>
                <a:ea typeface="微软雅黑" panose="020B0503020204020204" charset="-122"/>
                <a:cs typeface="微软雅黑" panose="020B0503020204020204" charset="-122"/>
              </a:rPr>
            </a:br>
            <a:r>
              <a:rPr lang="zh-CN" altLang="en-US" sz="2800">
                <a:latin typeface="微软雅黑" panose="020B0503020204020204" charset="-122"/>
                <a:ea typeface="微软雅黑" panose="020B0503020204020204" charset="-122"/>
                <a:cs typeface="微软雅黑" panose="020B0503020204020204" charset="-122"/>
              </a:rPr>
              <a:t>①需要准确把握事物发展变化的条件　②不能忽视整体对部分的制约作用　③要充分发挥局部作用,推动整体发展　④要坚持创新性思维,摒弃经验思维　　　　　　　　　　　　　　　　　</a:t>
            </a:r>
            <a:br>
              <a:rPr lang="zh-CN" altLang="en-US" sz="2800">
                <a:latin typeface="微软雅黑" panose="020B0503020204020204" charset="-122"/>
                <a:ea typeface="微软雅黑" panose="020B0503020204020204" charset="-122"/>
                <a:cs typeface="微软雅黑" panose="020B0503020204020204" charset="-122"/>
              </a:rPr>
            </a:br>
            <a:r>
              <a:rPr lang="zh-CN" altLang="en-US" sz="2800">
                <a:latin typeface="微软雅黑" panose="020B0503020204020204" charset="-122"/>
                <a:ea typeface="微软雅黑" panose="020B0503020204020204" charset="-122"/>
                <a:cs typeface="微软雅黑" panose="020B0503020204020204" charset="-122"/>
              </a:rPr>
              <a:t>A.①②	B.①③	C.②④	D.③④</a:t>
            </a:r>
          </a:p>
        </p:txBody>
      </p:sp>
      <p:pic>
        <p:nvPicPr>
          <p:cNvPr id="1321" name="示例_1.jpg" descr="id:2147512882;FounderCES"/>
          <p:cNvPicPr>
            <a:picLocks noChangeAspect="1"/>
          </p:cNvPicPr>
          <p:nvPr/>
        </p:nvPicPr>
        <p:blipFill>
          <a:blip r:embed="rId2"/>
          <a:stretch>
            <a:fillRect/>
          </a:stretch>
        </p:blipFill>
        <p:spPr>
          <a:xfrm>
            <a:off x="483870" y="605155"/>
            <a:ext cx="771525" cy="414655"/>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339468" y="392655"/>
            <a:ext cx="11515730" cy="3969385"/>
          </a:xfrm>
        </p:spPr>
        <p:txBody>
          <a:bodyPr/>
          <a:lstStyle/>
          <a:p>
            <a:pPr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rPr>
              <a:t>解析</a:t>
            </a:r>
            <a:r>
              <a:rPr lang="zh-CN" altLang="en-US" sz="2800">
                <a:latin typeface="微软雅黑" panose="020B0503020204020204" charset="-122"/>
                <a:ea typeface="微软雅黑" panose="020B0503020204020204" charset="-122"/>
                <a:cs typeface="微软雅黑" panose="020B0503020204020204" charset="-122"/>
              </a:rPr>
              <a:t>    第一步,研读新知,找到定义的关键信息:对个体来说正确的事,对总体而言未必正确。第二步,逐一分析题肢。“所有企业一起打‘价格战’,最终大家都没钱赚”,这说明需要准确把握事物发展变化的条件,也说明整体对部分存在制约作用,①②正确;题干不是强调部分对整体的作用,而是整体对部分的作用,③与题意不符;经验思维不一定都是错误的,④中“摒弃经验思维”的说法错误。</a:t>
            </a:r>
          </a:p>
        </p:txBody>
      </p:sp>
      <p:sp>
        <p:nvSpPr>
          <p:cNvPr id="2" name="文本框 1"/>
          <p:cNvSpPr txBox="1"/>
          <p:nvPr/>
        </p:nvSpPr>
        <p:spPr>
          <a:xfrm>
            <a:off x="476885" y="4361815"/>
            <a:ext cx="11115040" cy="737235"/>
          </a:xfrm>
          <a:prstGeom prst="rect">
            <a:avLst/>
          </a:prstGeom>
          <a:noFill/>
        </p:spPr>
        <p:txBody>
          <a:bodyPr wrap="square" rtlCol="0" anchor="t">
            <a:spAutoFit/>
          </a:bodyPr>
          <a:lstStyle/>
          <a:p>
            <a:pPr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sym typeface="+mn-ea"/>
              </a:rPr>
              <a:t>答案   </a:t>
            </a:r>
            <a:r>
              <a:rPr lang="zh-CN" altLang="en-US" sz="2800">
                <a:latin typeface="微软雅黑" panose="020B0503020204020204" charset="-122"/>
                <a:ea typeface="微软雅黑" panose="020B0503020204020204" charset="-122"/>
                <a:cs typeface="微软雅黑" panose="020B0503020204020204" charset="-122"/>
                <a:sym typeface="+mn-ea"/>
              </a:rPr>
              <a:t> A</a:t>
            </a:r>
            <a:endParaRPr lang="zh-CN" altLang="en-US" sz="2800"/>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0" y="184785"/>
            <a:ext cx="5318125" cy="624061"/>
          </a:xfrm>
        </p:spPr>
        <p:txBody>
          <a:bodyPr/>
          <a:lstStyle/>
          <a:p>
            <a:r>
              <a:rPr lang="zh-CN" altLang="en-US" sz="3200">
                <a:latin typeface="微软雅黑" panose="020B0503020204020204" charset="-122"/>
                <a:ea typeface="微软雅黑" panose="020B0503020204020204" charset="-122"/>
                <a:cs typeface="微软雅黑" panose="020B0503020204020204" charset="-122"/>
              </a:rPr>
              <a:t>方法</a:t>
            </a:r>
            <a:r>
              <a:rPr lang="en-US" altLang="zh-CN" sz="3200">
                <a:latin typeface="微软雅黑" panose="020B0503020204020204" charset="-122"/>
                <a:ea typeface="微软雅黑" panose="020B0503020204020204" charset="-122"/>
                <a:cs typeface="微软雅黑" panose="020B0503020204020204" charset="-122"/>
              </a:rPr>
              <a:t>2</a:t>
            </a:r>
            <a:r>
              <a:rPr lang="zh-CN" altLang="en-US" sz="3200">
                <a:latin typeface="微软雅黑" panose="020B0503020204020204" charset="-122"/>
                <a:ea typeface="微软雅黑" panose="020B0503020204020204" charset="-122"/>
                <a:cs typeface="微软雅黑" panose="020B0503020204020204" charset="-122"/>
              </a:rPr>
              <a:t>   目的(主旨)类试题</a:t>
            </a:r>
          </a:p>
        </p:txBody>
      </p:sp>
      <p:sp>
        <p:nvSpPr>
          <p:cNvPr id="4" name="文本框 3"/>
          <p:cNvSpPr txBox="1"/>
          <p:nvPr/>
        </p:nvSpPr>
        <p:spPr>
          <a:xfrm>
            <a:off x="424180" y="887095"/>
            <a:ext cx="10644505" cy="3322955"/>
          </a:xfrm>
          <a:prstGeom prst="rect">
            <a:avLst/>
          </a:prstGeom>
          <a:noFill/>
        </p:spPr>
        <p:txBody>
          <a:bodyPr wrap="square" rtlCol="0">
            <a:spAutoFit/>
          </a:bodyPr>
          <a:lstStyle/>
          <a:p>
            <a:pPr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rPr>
              <a:t>题型解读</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rPr>
              <a:t>      该类试题一般以“意在(旨在)”“目的在于”进行设问,在经济生活和政治生活试题中比较常见。(如2020年全国卷Ⅰ第16题考查创新设立大数据管理局的目的,2019年全国卷Ⅰ第15题考查某民营上市企业主动引入战略投资者的目的)</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338455" y="186055"/>
            <a:ext cx="11685270" cy="6277610"/>
          </a:xfrm>
        </p:spPr>
        <p:txBody>
          <a:bodyPr wrap="square"/>
          <a:lstStyle/>
          <a:p>
            <a:pPr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rPr>
              <a:t>解题指导</a:t>
            </a:r>
            <a:r>
              <a:rPr lang="zh-CN" altLang="en-US" sz="2800">
                <a:latin typeface="微软雅黑" panose="020B0503020204020204" charset="-122"/>
                <a:ea typeface="微软雅黑" panose="020B0503020204020204" charset="-122"/>
                <a:cs typeface="微软雅黑" panose="020B0503020204020204" charset="-122"/>
              </a:rPr>
              <a:t/>
            </a:r>
            <a:br>
              <a:rPr lang="zh-CN" altLang="en-US" sz="2800">
                <a:latin typeface="微软雅黑" panose="020B0503020204020204" charset="-122"/>
                <a:ea typeface="微软雅黑" panose="020B0503020204020204" charset="-122"/>
                <a:cs typeface="微软雅黑" panose="020B0503020204020204" charset="-122"/>
              </a:rPr>
            </a:br>
            <a:r>
              <a:rPr lang="zh-CN" altLang="en-US" sz="2400">
                <a:latin typeface="微软雅黑" panose="020B0503020204020204" charset="-122"/>
                <a:ea typeface="微软雅黑" panose="020B0503020204020204" charset="-122"/>
                <a:cs typeface="微软雅黑" panose="020B0503020204020204" charset="-122"/>
              </a:rPr>
              <a:t>1. 注意区别主观目的与客观结果。所谓主观目的,指的是行为主体根据自身的需要,借助意识、观念等中介的作用,预先设想的行为目标和结果,它属于观念形态,而非客观结果。例如,居民投资理财的主观目的是获得一定的收益,但客观上对企业的融资起了作用。</a:t>
            </a:r>
            <a:br>
              <a:rPr lang="zh-CN" altLang="en-US" sz="2400">
                <a:latin typeface="微软雅黑" panose="020B0503020204020204" charset="-122"/>
                <a:ea typeface="微软雅黑" panose="020B0503020204020204" charset="-122"/>
                <a:cs typeface="微软雅黑" panose="020B0503020204020204" charset="-122"/>
              </a:rPr>
            </a:br>
            <a:r>
              <a:rPr lang="zh-CN" altLang="en-US" sz="2400">
                <a:latin typeface="微软雅黑" panose="020B0503020204020204" charset="-122"/>
                <a:ea typeface="微软雅黑" panose="020B0503020204020204" charset="-122"/>
                <a:cs typeface="微软雅黑" panose="020B0503020204020204" charset="-122"/>
              </a:rPr>
              <a:t>2. 注意区别主体。不同主体的行为目的是不一样的,如企业所做的一切是为了经济效益,促进政府职能转变是为了提高为人民服务、为经济建设服务的能力和水平,主权国家对外活动的出发点和落脚点是维护本国的国家利益。</a:t>
            </a:r>
            <a:br>
              <a:rPr lang="zh-CN" altLang="en-US" sz="2400">
                <a:latin typeface="微软雅黑" panose="020B0503020204020204" charset="-122"/>
                <a:ea typeface="微软雅黑" panose="020B0503020204020204" charset="-122"/>
                <a:cs typeface="微软雅黑" panose="020B0503020204020204" charset="-122"/>
              </a:rPr>
            </a:br>
            <a:r>
              <a:rPr lang="zh-CN" altLang="en-US" sz="2400">
                <a:latin typeface="微软雅黑" panose="020B0503020204020204" charset="-122"/>
                <a:ea typeface="微软雅黑" panose="020B0503020204020204" charset="-122"/>
                <a:cs typeface="微软雅黑" panose="020B0503020204020204" charset="-122"/>
              </a:rPr>
              <a:t>3. 注意区别手段与目的。例如,国家宏观调控的主要目标是促进经济增长、增加就业、稳定物价、保持国际收支平衡;而宏观调控的手段是经济手段、法律手段和必要的行政手段。再如,企业兼并、破产是手段而不是目的,不管是兼并还是破产,目的都是优化资源配置等。</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483870" y="151765"/>
            <a:ext cx="11549380" cy="6554470"/>
          </a:xfrm>
        </p:spPr>
        <p:txBody>
          <a:bodyPr wrap="square"/>
          <a:lstStyle/>
          <a:p>
            <a:pPr fontAlgn="auto">
              <a:lnSpc>
                <a:spcPct val="150000"/>
              </a:lnSpc>
            </a:pPr>
            <a:r>
              <a:rPr lang="en-US" altLang="zh-CN" sz="2800">
                <a:latin typeface="微软雅黑" panose="020B0503020204020204" charset="-122"/>
                <a:ea typeface="微软雅黑" panose="020B0503020204020204" charset="-122"/>
                <a:cs typeface="微软雅黑" panose="020B0503020204020204" charset="-122"/>
              </a:rPr>
              <a:t>        2 [2021湖北部分重点中学第一次联考]国务院国资委在2020年10月20日国新办新闻发布会上表示,今后一段时间将会以更大的力度来推动国有企业健全市场化机制,加大力度推进国有控股上市公司股权激励、国有科技型企业股权和分红激励、国有控股混合所有制企业骨干员工持股等中长期激励措施,让企业机制更活、效率更高。上述举措旨在</a:t>
            </a:r>
            <a:br>
              <a:rPr lang="en-US" altLang="zh-CN" sz="2800">
                <a:latin typeface="微软雅黑" panose="020B0503020204020204" charset="-122"/>
                <a:ea typeface="微软雅黑" panose="020B0503020204020204" charset="-122"/>
                <a:cs typeface="微软雅黑" panose="020B0503020204020204" charset="-122"/>
              </a:rPr>
            </a:br>
            <a:r>
              <a:rPr lang="en-US" altLang="zh-CN" sz="2800">
                <a:latin typeface="微软雅黑" panose="020B0503020204020204" charset="-122"/>
                <a:ea typeface="微软雅黑" panose="020B0503020204020204" charset="-122"/>
                <a:cs typeface="微软雅黑" panose="020B0503020204020204" charset="-122"/>
              </a:rPr>
              <a:t>①完善权责明确的公司治理结构,提高国有资本运作效率　②建立市场化激励机制,充分调动企业职工的积极性　③推进兼并重组,提高国有资产在社会总资产中的比重　④激发企业创新活力,增强国有经济的竞争力、控制力、影响力</a:t>
            </a:r>
            <a:br>
              <a:rPr lang="en-US" altLang="zh-CN" sz="2800">
                <a:latin typeface="微软雅黑" panose="020B0503020204020204" charset="-122"/>
                <a:ea typeface="微软雅黑" panose="020B0503020204020204" charset="-122"/>
                <a:cs typeface="微软雅黑" panose="020B0503020204020204" charset="-122"/>
              </a:rPr>
            </a:br>
            <a:r>
              <a:rPr lang="en-US" altLang="zh-CN" sz="2800">
                <a:latin typeface="微软雅黑" panose="020B0503020204020204" charset="-122"/>
                <a:ea typeface="微软雅黑" panose="020B0503020204020204" charset="-122"/>
                <a:cs typeface="微软雅黑" panose="020B0503020204020204" charset="-122"/>
              </a:rPr>
              <a:t>A.①②	B.②④	C.①③	D.③④</a:t>
            </a:r>
          </a:p>
        </p:txBody>
      </p:sp>
      <p:pic>
        <p:nvPicPr>
          <p:cNvPr id="1321" name="示例_1.jpg" descr="id:2147512882;FounderCES"/>
          <p:cNvPicPr>
            <a:picLocks noChangeAspect="1"/>
          </p:cNvPicPr>
          <p:nvPr/>
        </p:nvPicPr>
        <p:blipFill>
          <a:blip r:embed="rId2"/>
          <a:stretch>
            <a:fillRect/>
          </a:stretch>
        </p:blipFill>
        <p:spPr>
          <a:xfrm>
            <a:off x="604520" y="393065"/>
            <a:ext cx="771525" cy="352425"/>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339468" y="392655"/>
            <a:ext cx="11515730" cy="4615815"/>
          </a:xfrm>
        </p:spPr>
        <p:txBody>
          <a:bodyPr/>
          <a:lstStyle/>
          <a:p>
            <a:pPr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rPr>
              <a:t>解析</a:t>
            </a:r>
            <a:r>
              <a:rPr lang="zh-CN" altLang="en-US" sz="2800">
                <a:latin typeface="微软雅黑" panose="020B0503020204020204" charset="-122"/>
                <a:ea typeface="微软雅黑" panose="020B0503020204020204" charset="-122"/>
                <a:cs typeface="微软雅黑" panose="020B0503020204020204" charset="-122"/>
              </a:rPr>
              <a:t>    题目设问指向为“旨在”,这是在问主观目的。深化国有企业改革,大力度、多举措推动国有企业健全市场化机制,旨在建立市场化激励机制,充分调动国有企业职工的积极性,激发企业创新活力,让国有企业机制更活、效率更高,从而进一步增强国有经济的竞争力、控制力、影响力,②④符合题意;材料举措未涉及完善公司治理结构,①不符合题意;材料中的举措是为了充分发挥国有经济在国民经济中的主导作用,而不是为了提高国有资产在社会总资产中的比重,且材料也未涉及企业兼并重组,③不选。</a:t>
            </a:r>
          </a:p>
        </p:txBody>
      </p:sp>
      <p:sp>
        <p:nvSpPr>
          <p:cNvPr id="2" name="文本框 1"/>
          <p:cNvSpPr txBox="1"/>
          <p:nvPr/>
        </p:nvSpPr>
        <p:spPr>
          <a:xfrm>
            <a:off x="339725" y="5008245"/>
            <a:ext cx="10851515" cy="737235"/>
          </a:xfrm>
          <a:prstGeom prst="rect">
            <a:avLst/>
          </a:prstGeom>
          <a:noFill/>
        </p:spPr>
        <p:txBody>
          <a:bodyPr wrap="square" rtlCol="0" anchor="t">
            <a:spAutoFit/>
          </a:bodyPr>
          <a:lstStyle/>
          <a:p>
            <a:pPr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sym typeface="+mn-ea"/>
              </a:rPr>
              <a:t>答案   </a:t>
            </a:r>
            <a:r>
              <a:rPr lang="zh-CN" altLang="en-US" sz="2800">
                <a:latin typeface="微软雅黑" panose="020B0503020204020204" charset="-122"/>
                <a:ea typeface="微软雅黑" panose="020B0503020204020204" charset="-122"/>
                <a:cs typeface="微软雅黑" panose="020B0503020204020204" charset="-122"/>
                <a:sym typeface="+mn-ea"/>
              </a:rPr>
              <a:t>B</a:t>
            </a:r>
            <a:endParaRPr lang="zh-CN" altLang="en-US" sz="2800"/>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表格 4"/>
          <p:cNvGraphicFramePr/>
          <p:nvPr>
            <p:custDataLst>
              <p:tags r:id="rId1"/>
            </p:custDataLst>
          </p:nvPr>
        </p:nvGraphicFramePr>
        <p:xfrm>
          <a:off x="997585" y="914400"/>
          <a:ext cx="10144125" cy="5029200"/>
        </p:xfrm>
        <a:graphic>
          <a:graphicData uri="http://schemas.openxmlformats.org/drawingml/2006/table">
            <a:tbl>
              <a:tblPr firstRow="1" bandRow="1">
                <a:tableStyleId>{5940675A-B579-460E-94D1-54222C63F5DA}</a:tableStyleId>
              </a:tblPr>
              <a:tblGrid>
                <a:gridCol w="2872740"/>
                <a:gridCol w="7271385"/>
              </a:tblGrid>
              <a:tr h="5029200">
                <a:tc>
                  <a:txBody>
                    <a:bodyPr/>
                    <a:lstStyle/>
                    <a:p>
                      <a:pPr indent="0" algn="ctr" fontAlgn="auto">
                        <a:lnSpc>
                          <a:spcPct val="150000"/>
                        </a:lnSpc>
                        <a:buNone/>
                      </a:pPr>
                      <a:r>
                        <a:rPr lang="en-US" sz="2000" b="1">
                          <a:solidFill>
                            <a:srgbClr val="000000"/>
                          </a:solidFill>
                          <a:latin typeface="微软雅黑" panose="020B0503020204020204" charset="-122"/>
                          <a:ea typeface="微软雅黑" panose="020B0503020204020204" charset="-122"/>
                          <a:cs typeface="NEU-BZ-S92" charset="0"/>
                        </a:rPr>
                        <a:t>高考怎么考</a:t>
                      </a:r>
                      <a:endParaRPr lang="en-US" altLang="en-US" sz="2000" b="1">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just" fontAlgn="auto">
                        <a:lnSpc>
                          <a:spcPct val="150000"/>
                        </a:lnSpc>
                        <a:buNone/>
                      </a:pPr>
                      <a:r>
                        <a:rPr lang="en-US" sz="2000" b="1">
                          <a:solidFill>
                            <a:srgbClr val="000000"/>
                          </a:solidFill>
                          <a:latin typeface="微软雅黑" panose="020B0503020204020204" charset="-122"/>
                          <a:ea typeface="微软雅黑" panose="020B0503020204020204" charset="-122"/>
                          <a:cs typeface="微软雅黑" panose="020B0503020204020204" charset="-122"/>
                        </a:rPr>
                        <a:t>基础性:</a:t>
                      </a:r>
                      <a:r>
                        <a:rPr lang="en-US" sz="2000" b="0">
                          <a:solidFill>
                            <a:srgbClr val="000000"/>
                          </a:solidFill>
                          <a:latin typeface="微软雅黑" panose="020B0503020204020204" charset="-122"/>
                          <a:ea typeface="微软雅黑" panose="020B0503020204020204" charset="-122"/>
                          <a:cs typeface="微软雅黑" panose="020B0503020204020204" charset="-122"/>
                        </a:rPr>
                        <a:t>主要考查我国的国家性质、人民民主的特点、公民参与政治生活的基本原则、公民的政治权利、公民政治参与的途径和方式等基础知识。</a:t>
                      </a:r>
                    </a:p>
                    <a:p>
                      <a:pPr indent="0" fontAlgn="auto">
                        <a:lnSpc>
                          <a:spcPct val="150000"/>
                        </a:lnSpc>
                        <a:buNone/>
                      </a:pPr>
                      <a:r>
                        <a:rPr lang="en-US" sz="2000" b="1">
                          <a:solidFill>
                            <a:srgbClr val="000000"/>
                          </a:solidFill>
                          <a:latin typeface="微软雅黑" panose="020B0503020204020204" charset="-122"/>
                          <a:ea typeface="微软雅黑" panose="020B0503020204020204" charset="-122"/>
                          <a:cs typeface="微软雅黑" panose="020B0503020204020204" charset="-122"/>
                        </a:rPr>
                        <a:t>综合性:</a:t>
                      </a:r>
                      <a:r>
                        <a:rPr lang="en-US" sz="2000" b="0">
                          <a:solidFill>
                            <a:srgbClr val="000000"/>
                          </a:solidFill>
                          <a:latin typeface="微软雅黑" panose="020B0503020204020204" charset="-122"/>
                          <a:ea typeface="微软雅黑" panose="020B0503020204020204" charset="-122"/>
                          <a:cs typeface="微软雅黑" panose="020B0503020204020204" charset="-122"/>
                        </a:rPr>
                        <a:t>从全面依法治国角度,围绕党的领导、人民当家作主和依法治国的有机统一进行综合命题。</a:t>
                      </a:r>
                    </a:p>
                    <a:p>
                      <a:pPr indent="0" fontAlgn="auto">
                        <a:lnSpc>
                          <a:spcPct val="150000"/>
                        </a:lnSpc>
                        <a:buNone/>
                      </a:pPr>
                      <a:r>
                        <a:rPr lang="en-US" sz="2000" b="1">
                          <a:solidFill>
                            <a:srgbClr val="000000"/>
                          </a:solidFill>
                          <a:latin typeface="微软雅黑" panose="020B0503020204020204" charset="-122"/>
                          <a:ea typeface="微软雅黑" panose="020B0503020204020204" charset="-122"/>
                          <a:cs typeface="微软雅黑" panose="020B0503020204020204" charset="-122"/>
                        </a:rPr>
                        <a:t>应用性:</a:t>
                      </a:r>
                      <a:r>
                        <a:rPr lang="en-US" sz="2000" b="0">
                          <a:solidFill>
                            <a:srgbClr val="000000"/>
                          </a:solidFill>
                          <a:latin typeface="微软雅黑" panose="020B0503020204020204" charset="-122"/>
                          <a:ea typeface="微软雅黑" panose="020B0503020204020204" charset="-122"/>
                          <a:cs typeface="微软雅黑" panose="020B0503020204020204" charset="-122"/>
                        </a:rPr>
                        <a:t>选取生活中公民政治参与的有关素材设置情境,考查考生运用公民政治参与的知识分析有关社会现象、解决有关社会问题的能力。</a:t>
                      </a:r>
                    </a:p>
                    <a:p>
                      <a:pPr indent="0" fontAlgn="auto">
                        <a:lnSpc>
                          <a:spcPct val="150000"/>
                        </a:lnSpc>
                        <a:buNone/>
                      </a:pPr>
                      <a:r>
                        <a:rPr lang="en-US" sz="2000" b="1">
                          <a:solidFill>
                            <a:srgbClr val="000000"/>
                          </a:solidFill>
                          <a:latin typeface="微软雅黑" panose="020B0503020204020204" charset="-122"/>
                          <a:ea typeface="微软雅黑" panose="020B0503020204020204" charset="-122"/>
                          <a:cs typeface="微软雅黑" panose="020B0503020204020204" charset="-122"/>
                        </a:rPr>
                        <a:t>创新性:</a:t>
                      </a:r>
                      <a:r>
                        <a:rPr lang="en-US" sz="2000" b="0">
                          <a:solidFill>
                            <a:srgbClr val="000000"/>
                          </a:solidFill>
                          <a:latin typeface="微软雅黑" panose="020B0503020204020204" charset="-122"/>
                          <a:ea typeface="微软雅黑" panose="020B0503020204020204" charset="-122"/>
                          <a:cs typeface="微软雅黑" panose="020B0503020204020204" charset="-122"/>
                        </a:rPr>
                        <a:t>基层群众自治是本专题的考查重点,通过以各地创新基层群众自治的工作机制为载体,在考查角度和设问方式上体现创新。</a:t>
                      </a:r>
                      <a:endParaRPr lang="en-US" altLang="en-US" sz="20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0" y="184785"/>
            <a:ext cx="9738360" cy="605657"/>
          </a:xfrm>
        </p:spPr>
        <p:txBody>
          <a:bodyPr wrap="square"/>
          <a:lstStyle/>
          <a:p>
            <a:r>
              <a:rPr lang="zh-CN" altLang="en-US" sz="3200">
                <a:latin typeface="微软雅黑" panose="020B0503020204020204" charset="-122"/>
                <a:ea typeface="微软雅黑" panose="020B0503020204020204" charset="-122"/>
                <a:cs typeface="微软雅黑" panose="020B0503020204020204" charset="-122"/>
              </a:rPr>
              <a:t>热点    </a:t>
            </a:r>
            <a:r>
              <a:rPr lang="zh-CN" altLang="en-US" sz="3200" dirty="0">
                <a:solidFill>
                  <a:schemeClr val="bg1"/>
                </a:solidFill>
                <a:latin typeface="微软雅黑" panose="020B0503020204020204" charset="-122"/>
                <a:ea typeface="微软雅黑" panose="020B0503020204020204" charset="-122"/>
                <a:cs typeface="微软雅黑" panose="020B0503020204020204" charset="-122"/>
                <a:sym typeface="+mn-ea"/>
              </a:rPr>
              <a:t>党的十九届五中全会定调“十四五”规划</a:t>
            </a:r>
            <a:endParaRPr lang="zh-CN" altLang="en-US" sz="3200" dirty="0">
              <a:solidFill>
                <a:schemeClr val="bg1"/>
              </a:solidFill>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315595" y="996950"/>
            <a:ext cx="11093450" cy="5723890"/>
          </a:xfrm>
          <a:prstGeom prst="rect">
            <a:avLst/>
          </a:prstGeom>
          <a:noFill/>
        </p:spPr>
        <p:txBody>
          <a:bodyPr wrap="square" rtlCol="0">
            <a:spAutoFit/>
          </a:bodyPr>
          <a:lstStyle/>
          <a:p>
            <a:pPr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sym typeface="+mn-ea"/>
              </a:rPr>
              <a:t>热点导览</a:t>
            </a:r>
            <a:r>
              <a:rPr lang="zh-CN" altLang="en-US" sz="2400">
                <a:latin typeface="微软雅黑" panose="020B0503020204020204" charset="-122"/>
                <a:ea typeface="微软雅黑" panose="020B0503020204020204" charset="-122"/>
                <a:cs typeface="微软雅黑" panose="020B0503020204020204" charset="-122"/>
                <a:sym typeface="+mn-ea"/>
              </a:rPr>
              <a:t/>
            </a:r>
            <a:br>
              <a:rPr lang="zh-CN" altLang="en-US" sz="2400">
                <a:latin typeface="微软雅黑" panose="020B0503020204020204" charset="-122"/>
                <a:ea typeface="微软雅黑" panose="020B0503020204020204" charset="-122"/>
                <a:cs typeface="微软雅黑" panose="020B0503020204020204" charset="-122"/>
                <a:sym typeface="+mn-ea"/>
              </a:rPr>
            </a:br>
            <a:r>
              <a:rPr lang="zh-CN" altLang="en-US" sz="2400">
                <a:latin typeface="微软雅黑" panose="020B0503020204020204" charset="-122"/>
                <a:ea typeface="微软雅黑" panose="020B0503020204020204" charset="-122"/>
                <a:cs typeface="微软雅黑" panose="020B0503020204020204" charset="-122"/>
                <a:sym typeface="+mn-ea"/>
              </a:rPr>
              <a:t>　   2020年10月26日至29日,党的十九届五中全会在北京召开,审议通过了《中共中央关于制定国民经济和社会发展第十四个五年规划和2035年远景目标的建议》(以下简称《建议》),擘画下一个五年以及到2035年的发展蓝图、规划实践路径、作出战略部署,为经济社会发展把脉定向、指路领航。</a:t>
            </a:r>
            <a:br>
              <a:rPr lang="zh-CN" altLang="en-US" sz="2400">
                <a:latin typeface="微软雅黑" panose="020B0503020204020204" charset="-122"/>
                <a:ea typeface="微软雅黑" panose="020B0503020204020204" charset="-122"/>
                <a:cs typeface="微软雅黑" panose="020B0503020204020204" charset="-122"/>
                <a:sym typeface="+mn-ea"/>
              </a:rPr>
            </a:br>
            <a:r>
              <a:rPr lang="zh-CN" altLang="en-US" sz="2400">
                <a:latin typeface="微软雅黑" panose="020B0503020204020204" charset="-122"/>
                <a:ea typeface="微软雅黑" panose="020B0503020204020204" charset="-122"/>
                <a:cs typeface="微软雅黑" panose="020B0503020204020204" charset="-122"/>
                <a:sym typeface="+mn-ea"/>
              </a:rPr>
              <a:t>     《建议》集中全党全社会思想共识和行动智慧,着眼未来5年乃至更长远的发展,是全面建设社会主义现代化国家的纲领性文件,对于建设社会主义现代化国家、实现中华民族伟大复兴具有重大现实意义和深远历史意义。</a:t>
            </a:r>
            <a:br>
              <a:rPr lang="zh-CN" altLang="en-US" sz="2400">
                <a:latin typeface="微软雅黑" panose="020B0503020204020204" charset="-122"/>
                <a:ea typeface="微软雅黑" panose="020B0503020204020204" charset="-122"/>
                <a:cs typeface="微软雅黑" panose="020B0503020204020204" charset="-122"/>
                <a:sym typeface="+mn-ea"/>
              </a:rPr>
            </a:br>
            <a:r>
              <a:rPr lang="zh-CN" altLang="en-US" sz="2400">
                <a:latin typeface="微软雅黑" panose="020B0503020204020204" charset="-122"/>
                <a:ea typeface="微软雅黑" panose="020B0503020204020204" charset="-122"/>
                <a:cs typeface="微软雅黑" panose="020B0503020204020204" charset="-122"/>
                <a:sym typeface="+mn-ea"/>
              </a:rPr>
              <a:t>       这一宏伟蓝图,预示着一个蕴藏着无限生机与活力的中国,即将昂首阔步踏上全面建设社会主义现代化国家的壮丽新征程。</a:t>
            </a:r>
            <a:endParaRPr lang="zh-CN" altLang="en-US" sz="24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339725" y="392430"/>
            <a:ext cx="11030585" cy="4154170"/>
          </a:xfrm>
        </p:spPr>
        <p:txBody>
          <a:bodyPr wrap="square"/>
          <a:lstStyle/>
          <a:p>
            <a:pPr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sym typeface="+mn-ea"/>
              </a:rPr>
              <a:t>素材解读</a:t>
            </a:r>
            <a:r>
              <a:rPr lang="zh-CN" altLang="en-US" sz="3730"/>
              <a:t/>
            </a:r>
            <a:br>
              <a:rPr lang="zh-CN" altLang="en-US" sz="3730"/>
            </a:br>
            <a:r>
              <a:rPr lang="zh-CN" altLang="en-US" sz="2800" b="1">
                <a:solidFill>
                  <a:srgbClr val="FF0000"/>
                </a:solidFill>
                <a:latin typeface="微软雅黑" panose="020B0503020204020204" charset="-122"/>
                <a:ea typeface="微软雅黑" panose="020B0503020204020204" charset="-122"/>
                <a:cs typeface="微软雅黑" panose="020B0503020204020204" charset="-122"/>
              </a:rPr>
              <a:t>素材一</a:t>
            </a:r>
            <a:r>
              <a:rPr lang="zh-CN" altLang="en-US" sz="2800">
                <a:latin typeface="微软雅黑" panose="020B0503020204020204" charset="-122"/>
                <a:ea typeface="微软雅黑" panose="020B0503020204020204" charset="-122"/>
                <a:cs typeface="微软雅黑" panose="020B0503020204020204" charset="-122"/>
              </a:rPr>
              <a:t>　</a:t>
            </a:r>
            <a:r>
              <a:rPr lang="zh-CN" altLang="en-US" sz="2400">
                <a:latin typeface="微软雅黑" panose="020B0503020204020204" charset="-122"/>
                <a:ea typeface="微软雅黑" panose="020B0503020204020204" charset="-122"/>
                <a:cs typeface="微软雅黑" panose="020B0503020204020204" charset="-122"/>
              </a:rPr>
              <a:t>党的十九届五中全会明确了“十四五”时期经济社会发展指导思想,提出了必须遵循的重要原则。这就是坚持党的全面领导,坚持以人民为中心,坚持新发展理念,坚持深化改革开放,坚持系统观念。这“五个坚持”,是党的十八大以来以习近平同志为核心的党中央治国理政实践经验的升华,是我们党对我国发展规律认识的进一步深化。</a:t>
            </a:r>
            <a:br>
              <a:rPr lang="zh-CN" altLang="en-US" sz="2400">
                <a:latin typeface="微软雅黑" panose="020B0503020204020204" charset="-122"/>
                <a:ea typeface="微软雅黑" panose="020B0503020204020204" charset="-122"/>
                <a:cs typeface="微软雅黑" panose="020B0503020204020204" charset="-122"/>
              </a:rPr>
            </a:br>
            <a:endParaRPr lang="zh-CN" altLang="en-US" sz="24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338198" y="283435"/>
            <a:ext cx="11515730" cy="6462395"/>
          </a:xfrm>
        </p:spPr>
        <p:txBody>
          <a:bodyPr/>
          <a:lstStyle/>
          <a:p>
            <a:pPr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rPr>
              <a:t>角度1　运用政治生活知识,分析“十四五”时期经济社会发展为什么要坚持以人民为中心。</a:t>
            </a:r>
            <a:br>
              <a:rPr lang="zh-CN" altLang="en-US" sz="2800" b="1">
                <a:latin typeface="微软雅黑" panose="020B0503020204020204" charset="-122"/>
                <a:ea typeface="微软雅黑" panose="020B0503020204020204" charset="-122"/>
                <a:cs typeface="微软雅黑" panose="020B0503020204020204" charset="-122"/>
              </a:rPr>
            </a:br>
            <a:r>
              <a:rPr lang="zh-CN" altLang="en-US" sz="2800" b="1">
                <a:latin typeface="微软雅黑" panose="020B0503020204020204" charset="-122"/>
                <a:ea typeface="微软雅黑" panose="020B0503020204020204" charset="-122"/>
                <a:cs typeface="微软雅黑" panose="020B0503020204020204" charset="-122"/>
              </a:rPr>
              <a:t>解读</a:t>
            </a:r>
            <a:r>
              <a:rPr lang="zh-CN" altLang="en-US" sz="2800">
                <a:latin typeface="微软雅黑" panose="020B0503020204020204" charset="-122"/>
                <a:ea typeface="微软雅黑" panose="020B0503020204020204" charset="-122"/>
                <a:cs typeface="微软雅黑" panose="020B0503020204020204" charset="-122"/>
              </a:rPr>
              <a:t>　</a:t>
            </a:r>
            <a:r>
              <a:rPr lang="zh-CN" altLang="en-US" sz="2400">
                <a:latin typeface="微软雅黑" panose="020B0503020204020204" charset="-122"/>
                <a:ea typeface="微软雅黑" panose="020B0503020204020204" charset="-122"/>
                <a:cs typeface="微软雅黑" panose="020B0503020204020204" charset="-122"/>
              </a:rPr>
              <a:t>①我国是人民民主专政的社会主义国家,人民是国家的主人,人民民主专政的本质是人民当家作主,坚持以人民为中心是由我国的国家性质决定的。②人民是历史的创造者,人民是决定党和国家前途命运的根本力量。人民是中国共产党执政的最大底气,是强党兴国的根本所在。③中国共产党领导是中国特色社会主义最本质的特征,是中国特色社会主义制度的最大优势,中国共产党是中国最高政治领导力量,坚持以人民为中心是由党的领导核心地位决定的。④中国共产党是中国工人阶级的先锋队,同时是中</a:t>
            </a:r>
            <a:r>
              <a:rPr lang="zh-CN" altLang="en-US" sz="2400">
                <a:latin typeface="微软雅黑" panose="020B0503020204020204" charset="-122"/>
                <a:ea typeface="微软雅黑" panose="020B0503020204020204" charset="-122"/>
                <a:cs typeface="微软雅黑" panose="020B0503020204020204" charset="-122"/>
                <a:sym typeface="+mn-ea"/>
              </a:rPr>
              <a:t>国人民和中华民族的先锋队。中国共产党始终坚持以人民为中心,把人民利益摆在至高无上的地位。⑤中国共产党坚持立党为公、执政为民,践行全心全意为人民服务的根本宗旨,把人民对美好生活的向往作为奋斗目标,依靠人民创造历史伟业。</a:t>
            </a:r>
            <a:endParaRPr lang="zh-CN" altLang="en-US" sz="24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339468" y="392655"/>
            <a:ext cx="11515730" cy="5908040"/>
          </a:xfrm>
        </p:spPr>
        <p:txBody>
          <a:bodyPr/>
          <a:lstStyle/>
          <a:p>
            <a:pPr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sym typeface="+mn-ea"/>
              </a:rPr>
              <a:t>角度2</a:t>
            </a:r>
            <a:r>
              <a:rPr lang="zh-CN" altLang="en-US" sz="2800">
                <a:latin typeface="微软雅黑" panose="020B0503020204020204" charset="-122"/>
                <a:ea typeface="微软雅黑" panose="020B0503020204020204" charset="-122"/>
                <a:cs typeface="微软雅黑" panose="020B0503020204020204" charset="-122"/>
                <a:sym typeface="+mn-ea"/>
              </a:rPr>
              <a:t>　</a:t>
            </a:r>
            <a:r>
              <a:rPr lang="zh-CN" altLang="en-US" sz="2800" b="1">
                <a:latin typeface="微软雅黑" panose="020B0503020204020204" charset="-122"/>
                <a:ea typeface="微软雅黑" panose="020B0503020204020204" charset="-122"/>
                <a:cs typeface="微软雅黑" panose="020B0503020204020204" charset="-122"/>
                <a:sym typeface="+mn-ea"/>
              </a:rPr>
              <a:t>结合材料,运用“认识社会与价值选择”的有关知识,说明中国共产党为什么始终坚持把人民对美好生活的向往作为奋斗目标。</a:t>
            </a:r>
            <a:r>
              <a:rPr lang="zh-CN" altLang="en-US" sz="2800">
                <a:latin typeface="微软雅黑" panose="020B0503020204020204" charset="-122"/>
                <a:ea typeface="微软雅黑" panose="020B0503020204020204" charset="-122"/>
                <a:cs typeface="微软雅黑" panose="020B0503020204020204" charset="-122"/>
                <a:sym typeface="+mn-ea"/>
              </a:rPr>
              <a:t/>
            </a:r>
            <a:br>
              <a:rPr lang="zh-CN" altLang="en-US" sz="2800">
                <a:latin typeface="微软雅黑" panose="020B0503020204020204" charset="-122"/>
                <a:ea typeface="微软雅黑" panose="020B0503020204020204" charset="-122"/>
                <a:cs typeface="微软雅黑" panose="020B0503020204020204" charset="-122"/>
                <a:sym typeface="+mn-ea"/>
              </a:rPr>
            </a:br>
            <a:r>
              <a:rPr lang="zh-CN" altLang="en-US" sz="2800" b="1">
                <a:latin typeface="微软雅黑" panose="020B0503020204020204" charset="-122"/>
                <a:ea typeface="微软雅黑" panose="020B0503020204020204" charset="-122"/>
                <a:cs typeface="微软雅黑" panose="020B0503020204020204" charset="-122"/>
                <a:sym typeface="+mn-ea"/>
              </a:rPr>
              <a:t>解读</a:t>
            </a:r>
            <a:r>
              <a:rPr lang="zh-CN" altLang="en-US" sz="2400">
                <a:latin typeface="微软雅黑" panose="020B0503020204020204" charset="-122"/>
                <a:ea typeface="微软雅黑" panose="020B0503020204020204" charset="-122"/>
                <a:cs typeface="微软雅黑" panose="020B0503020204020204" charset="-122"/>
                <a:sym typeface="+mn-ea"/>
              </a:rPr>
              <a:t>　①社会意识对社会存在具有反作用,先进的社会意识对社会发展起推动作用。坚持把人民对美好生活的向往作为奋斗目标,有助于凝聚起磅礴力量,夺取第二个百年目标的伟大胜利。②人民群众是社会历史的主体,是历史的创造者。坚持把人民对美好生活的向往作为奋斗目标,坚持群众观点和群众路线,有助于更好地保障人民权益,调动人民群众的主动性、积极性、创造性。</a:t>
            </a:r>
            <a:br>
              <a:rPr lang="zh-CN" altLang="en-US" sz="2400">
                <a:latin typeface="微软雅黑" panose="020B0503020204020204" charset="-122"/>
                <a:ea typeface="微软雅黑" panose="020B0503020204020204" charset="-122"/>
                <a:cs typeface="微软雅黑" panose="020B0503020204020204" charset="-122"/>
                <a:sym typeface="+mn-ea"/>
              </a:rPr>
            </a:br>
            <a:r>
              <a:rPr lang="zh-CN" altLang="en-US" sz="2400">
                <a:latin typeface="微软雅黑" panose="020B0503020204020204" charset="-122"/>
                <a:ea typeface="微软雅黑" panose="020B0503020204020204" charset="-122"/>
                <a:cs typeface="微软雅黑" panose="020B0503020204020204" charset="-122"/>
                <a:sym typeface="+mn-ea"/>
              </a:rPr>
              <a:t>③价值观对人们认识世界和改造世界具有导向作用。坚持把人民对美好生活的向往作为奋斗目标,自觉站在最广大人民的立场上,把人民群众的利益作为最高的价值标准,有助于更好地满足人民日益增长的美好生活需要。</a:t>
            </a:r>
            <a:endParaRPr lang="zh-CN" altLang="en-US" sz="24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338198" y="244700"/>
            <a:ext cx="11515730" cy="6369685"/>
          </a:xfrm>
        </p:spPr>
        <p:txBody>
          <a:bodyPr/>
          <a:lstStyle/>
          <a:p>
            <a:pPr fontAlgn="auto">
              <a:lnSpc>
                <a:spcPct val="150000"/>
              </a:lnSpc>
            </a:pPr>
            <a:r>
              <a:rPr lang="zh-CN" altLang="en-US" sz="2800" b="1">
                <a:solidFill>
                  <a:srgbClr val="FF0000"/>
                </a:solidFill>
                <a:latin typeface="微软雅黑" panose="020B0503020204020204" charset="-122"/>
                <a:ea typeface="微软雅黑" panose="020B0503020204020204" charset="-122"/>
                <a:cs typeface="微软雅黑" panose="020B0503020204020204" charset="-122"/>
                <a:sym typeface="+mn-ea"/>
              </a:rPr>
              <a:t>素材二</a:t>
            </a:r>
            <a:r>
              <a:rPr lang="zh-CN" altLang="en-US" sz="2800">
                <a:latin typeface="微软雅黑" panose="020B0503020204020204" charset="-122"/>
                <a:ea typeface="微软雅黑" panose="020B0503020204020204" charset="-122"/>
                <a:cs typeface="微软雅黑" panose="020B0503020204020204" charset="-122"/>
                <a:sym typeface="+mn-ea"/>
              </a:rPr>
              <a:t>　</a:t>
            </a:r>
            <a:r>
              <a:rPr lang="zh-CN" altLang="en-US" sz="2800" b="1">
                <a:latin typeface="微软雅黑" panose="020B0503020204020204" charset="-122"/>
                <a:ea typeface="微软雅黑" panose="020B0503020204020204" charset="-122"/>
                <a:cs typeface="微软雅黑" panose="020B0503020204020204" charset="-122"/>
                <a:sym typeface="+mn-ea"/>
              </a:rPr>
              <a:t>“十四五”规划制定进程</a:t>
            </a:r>
            <a:br>
              <a:rPr lang="zh-CN" altLang="en-US" sz="2800" b="1">
                <a:latin typeface="微软雅黑" panose="020B0503020204020204" charset="-122"/>
                <a:ea typeface="微软雅黑" panose="020B0503020204020204" charset="-122"/>
                <a:cs typeface="微软雅黑" panose="020B0503020204020204" charset="-122"/>
                <a:sym typeface="+mn-ea"/>
              </a:rPr>
            </a:br>
            <a:r>
              <a:rPr lang="zh-CN" altLang="en-US" sz="2800">
                <a:latin typeface="微软雅黑" panose="020B0503020204020204" charset="-122"/>
                <a:ea typeface="微软雅黑" panose="020B0503020204020204" charset="-122"/>
                <a:cs typeface="微软雅黑" panose="020B0503020204020204" charset="-122"/>
                <a:sym typeface="+mn-ea"/>
              </a:rPr>
              <a:t>　　</a:t>
            </a:r>
            <a:r>
              <a:rPr lang="zh-CN" altLang="en-US" sz="2400">
                <a:latin typeface="微软雅黑" panose="020B0503020204020204" charset="-122"/>
                <a:ea typeface="微软雅黑" panose="020B0503020204020204" charset="-122"/>
                <a:cs typeface="微软雅黑" panose="020B0503020204020204" charset="-122"/>
                <a:sym typeface="+mn-ea"/>
              </a:rPr>
              <a:t>2020年7月30日,中共中央政治局召开会议,决定2020年10月在北京召开中国共产党第十九届中央委员会第五次全体会议,研究关于制定国民经济和社会发展第十四个五年规划和2035年远景目标的建议。</a:t>
            </a:r>
            <a:br>
              <a:rPr lang="zh-CN" altLang="en-US" sz="2400">
                <a:latin typeface="微软雅黑" panose="020B0503020204020204" charset="-122"/>
                <a:ea typeface="微软雅黑" panose="020B0503020204020204" charset="-122"/>
                <a:cs typeface="微软雅黑" panose="020B0503020204020204" charset="-122"/>
                <a:sym typeface="+mn-ea"/>
              </a:rPr>
            </a:br>
            <a:r>
              <a:rPr lang="zh-CN" altLang="en-US" sz="2400">
                <a:latin typeface="微软雅黑" panose="020B0503020204020204" charset="-122"/>
                <a:ea typeface="微软雅黑" panose="020B0503020204020204" charset="-122"/>
                <a:cs typeface="微软雅黑" panose="020B0503020204020204" charset="-122"/>
                <a:sym typeface="+mn-ea"/>
              </a:rPr>
              <a:t>      8月初,习近平总书记对“十四五”规划编制工作作出重要指示强调,编制和实施国民经济和社会发展五年规划,是我们党治国理政的重要方式。五年规划编制涉及经济和社会发展方方面面,同人民群众生产生活息息相关,要开门问策、集思广益,把加强顶层设计和坚持问计于民统一起来。</a:t>
            </a:r>
            <a:br>
              <a:rPr lang="zh-CN" altLang="en-US" sz="2400">
                <a:latin typeface="微软雅黑" panose="020B0503020204020204" charset="-122"/>
                <a:ea typeface="微软雅黑" panose="020B0503020204020204" charset="-122"/>
                <a:cs typeface="微软雅黑" panose="020B0503020204020204" charset="-122"/>
                <a:sym typeface="+mn-ea"/>
              </a:rPr>
            </a:br>
            <a:r>
              <a:rPr lang="zh-CN" altLang="en-US" sz="2400">
                <a:latin typeface="微软雅黑" panose="020B0503020204020204" charset="-122"/>
                <a:ea typeface="微软雅黑" panose="020B0503020204020204" charset="-122"/>
                <a:cs typeface="微软雅黑" panose="020B0503020204020204" charset="-122"/>
                <a:sym typeface="+mn-ea"/>
              </a:rPr>
              <a:t>       自8月16日起,“十四五”规划编制工作开展网上意见征求活动。本次网上意见征求活动分别在人民日报、新华社、中央广播电视总台所属官网、新闻客户端以及“学习强国”学习平台开设“十四五”规划建言专栏,广大网民可进入相关页面建言献策。</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339468" y="392655"/>
            <a:ext cx="11515730" cy="5077460"/>
          </a:xfrm>
        </p:spPr>
        <p:txBody>
          <a:bodyPr/>
          <a:lstStyle/>
          <a:p>
            <a:pPr fontAlgn="auto">
              <a:lnSpc>
                <a:spcPct val="150000"/>
              </a:lnSpc>
            </a:pPr>
            <a:r>
              <a:rPr lang="zh-CN" altLang="en-US" sz="2400">
                <a:latin typeface="微软雅黑" panose="020B0503020204020204" charset="-122"/>
                <a:ea typeface="微软雅黑" panose="020B0503020204020204" charset="-122"/>
                <a:cs typeface="微软雅黑" panose="020B0503020204020204" charset="-122"/>
                <a:sym typeface="+mn-ea"/>
              </a:rPr>
              <a:t>网上意见征求活动为期两周,有关意见建议将汇总整理后提供给中央决策参考。</a:t>
            </a:r>
            <a:br>
              <a:rPr lang="zh-CN" altLang="en-US" sz="2400">
                <a:latin typeface="微软雅黑" panose="020B0503020204020204" charset="-122"/>
                <a:ea typeface="微软雅黑" panose="020B0503020204020204" charset="-122"/>
                <a:cs typeface="微软雅黑" panose="020B0503020204020204" charset="-122"/>
                <a:sym typeface="+mn-ea"/>
              </a:rPr>
            </a:br>
            <a:r>
              <a:rPr lang="zh-CN" altLang="en-US" sz="2400">
                <a:latin typeface="微软雅黑" panose="020B0503020204020204" charset="-122"/>
                <a:ea typeface="微软雅黑" panose="020B0503020204020204" charset="-122"/>
                <a:cs typeface="微软雅黑" panose="020B0503020204020204" charset="-122"/>
                <a:sym typeface="+mn-ea"/>
              </a:rPr>
              <a:t>      9月下旬,中共中央总书记、国家主席、中央军委主席习近平对“十四五”规划编制工作网上意见征求活动作出重要指示强调,通过互联网就“十四五”规划编制向全社会征求意见和建议,在我国五年规划编制史上是第一次。这次活动效果很好,社会参与度很高,提出了许多建设性的意见和建议。有关部门要及时梳理分析、认真吸收。</a:t>
            </a:r>
            <a:br>
              <a:rPr lang="zh-CN" altLang="en-US" sz="2400">
                <a:latin typeface="微软雅黑" panose="020B0503020204020204" charset="-122"/>
                <a:ea typeface="微软雅黑" panose="020B0503020204020204" charset="-122"/>
                <a:cs typeface="微软雅黑" panose="020B0503020204020204" charset="-122"/>
                <a:sym typeface="+mn-ea"/>
              </a:rPr>
            </a:br>
            <a:r>
              <a:rPr lang="zh-CN" altLang="en-US" sz="2400">
                <a:latin typeface="微软雅黑" panose="020B0503020204020204" charset="-122"/>
                <a:ea typeface="微软雅黑" panose="020B0503020204020204" charset="-122"/>
                <a:cs typeface="微软雅黑" panose="020B0503020204020204" charset="-122"/>
                <a:sym typeface="+mn-ea"/>
              </a:rPr>
              <a:t>       10月29日,中国共产党第十九届中央委员会第五次全体会议审议通过了《中共中央关于制定国民经济和社会发展第十四个五年规划和2035年远景目标的建议》。</a:t>
            </a:r>
            <a:br>
              <a:rPr lang="zh-CN" altLang="en-US" sz="2400">
                <a:latin typeface="微软雅黑" panose="020B0503020204020204" charset="-122"/>
                <a:ea typeface="微软雅黑" panose="020B0503020204020204" charset="-122"/>
                <a:cs typeface="微软雅黑" panose="020B0503020204020204" charset="-122"/>
                <a:sym typeface="+mn-ea"/>
              </a:rPr>
            </a:br>
            <a:r>
              <a:rPr lang="zh-CN" altLang="en-US" sz="2400">
                <a:latin typeface="微软雅黑" panose="020B0503020204020204" charset="-122"/>
                <a:ea typeface="微软雅黑" panose="020B0503020204020204" charset="-122"/>
                <a:cs typeface="微软雅黑" panose="020B0503020204020204" charset="-122"/>
                <a:sym typeface="+mn-ea"/>
              </a:rPr>
              <a:t/>
            </a:r>
            <a:br>
              <a:rPr lang="zh-CN" altLang="en-US" sz="2400">
                <a:latin typeface="微软雅黑" panose="020B0503020204020204" charset="-122"/>
                <a:ea typeface="微软雅黑" panose="020B0503020204020204" charset="-122"/>
                <a:cs typeface="微软雅黑" panose="020B0503020204020204" charset="-122"/>
                <a:sym typeface="+mn-ea"/>
              </a:rPr>
            </a:br>
            <a:endParaRPr lang="zh-CN" altLang="en-US" sz="2400">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339468" y="392655"/>
            <a:ext cx="11515730" cy="7293610"/>
          </a:xfrm>
        </p:spPr>
        <p:txBody>
          <a:bodyPr/>
          <a:lstStyle/>
          <a:p>
            <a:pPr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sym typeface="+mn-ea"/>
              </a:rPr>
              <a:t>角度1</a:t>
            </a:r>
            <a:r>
              <a:rPr lang="zh-CN" altLang="en-US" sz="2800">
                <a:latin typeface="微软雅黑" panose="020B0503020204020204" charset="-122"/>
                <a:ea typeface="微软雅黑" panose="020B0503020204020204" charset="-122"/>
                <a:cs typeface="微软雅黑" panose="020B0503020204020204" charset="-122"/>
                <a:sym typeface="+mn-ea"/>
              </a:rPr>
              <a:t>　</a:t>
            </a:r>
            <a:r>
              <a:rPr lang="zh-CN" altLang="en-US" sz="2800" b="1">
                <a:latin typeface="微软雅黑" panose="020B0503020204020204" charset="-122"/>
                <a:ea typeface="微软雅黑" panose="020B0503020204020204" charset="-122"/>
                <a:cs typeface="微软雅黑" panose="020B0503020204020204" charset="-122"/>
                <a:sym typeface="+mn-ea"/>
              </a:rPr>
              <a:t>运用政治生活知识,说明习近平总书记强调“十四五”规划编制工作要开门问策、集思广益的原因。</a:t>
            </a:r>
            <a:r>
              <a:rPr lang="zh-CN" altLang="en-US" sz="2800">
                <a:latin typeface="微软雅黑" panose="020B0503020204020204" charset="-122"/>
                <a:ea typeface="微软雅黑" panose="020B0503020204020204" charset="-122"/>
                <a:cs typeface="微软雅黑" panose="020B0503020204020204" charset="-122"/>
                <a:sym typeface="+mn-ea"/>
              </a:rPr>
              <a:t/>
            </a:r>
            <a:br>
              <a:rPr lang="zh-CN" altLang="en-US" sz="2800">
                <a:latin typeface="微软雅黑" panose="020B0503020204020204" charset="-122"/>
                <a:ea typeface="微软雅黑" panose="020B0503020204020204" charset="-122"/>
                <a:cs typeface="微软雅黑" panose="020B0503020204020204" charset="-122"/>
                <a:sym typeface="+mn-ea"/>
              </a:rPr>
            </a:br>
            <a:r>
              <a:rPr lang="zh-CN" altLang="en-US" sz="2800" b="1">
                <a:latin typeface="微软雅黑" panose="020B0503020204020204" charset="-122"/>
                <a:ea typeface="微软雅黑" panose="020B0503020204020204" charset="-122"/>
                <a:cs typeface="微软雅黑" panose="020B0503020204020204" charset="-122"/>
                <a:sym typeface="+mn-ea"/>
              </a:rPr>
              <a:t>解读　</a:t>
            </a:r>
            <a:r>
              <a:rPr lang="zh-CN" altLang="en-US" sz="2400">
                <a:latin typeface="微软雅黑" panose="020B0503020204020204" charset="-122"/>
                <a:ea typeface="微软雅黑" panose="020B0503020204020204" charset="-122"/>
                <a:cs typeface="微软雅黑" panose="020B0503020204020204" charset="-122"/>
                <a:sym typeface="+mn-ea"/>
              </a:rPr>
              <a:t>①我国是人民当家作主的社会主义国家,人民当家作主是社会主义民主政治的本质特征。习近平总书记强调“十四五”规划编制工作要开门问策、集思广益,有利于切实保障人民的合法权益。②中国共产党始终坚持全心全意为人民服务的根本宗旨,坚持立党为公、执政为民。习近平总书记强调“十四五”规划编制工作要开门问策、集思广益,体现了中国共产党的根本宗旨和执政理念。③“十四五”规划编制工作坚持开门问策、集思广益,能够使“十四五”规划充分反映民意、集中民智,提高其科学性、民主性;能够提高公民参与公共事务的热情,增强公民的社会责任感,</a:t>
            </a:r>
            <a:r>
              <a:rPr lang="zh-CN" altLang="en-US" sz="2800">
                <a:latin typeface="微软雅黑" panose="020B0503020204020204" charset="-122"/>
                <a:ea typeface="微软雅黑" panose="020B0503020204020204" charset="-122"/>
                <a:cs typeface="微软雅黑" panose="020B0503020204020204" charset="-122"/>
                <a:sym typeface="+mn-ea"/>
              </a:rPr>
              <a:t>促进公民对</a:t>
            </a:r>
            <a:r>
              <a:rPr lang="zh-CN" altLang="en-US" sz="2400">
                <a:latin typeface="微软雅黑" panose="020B0503020204020204" charset="-122"/>
                <a:ea typeface="微软雅黑" panose="020B0503020204020204" charset="-122"/>
                <a:cs typeface="微软雅黑" panose="020B0503020204020204" charset="-122"/>
                <a:sym typeface="+mn-ea"/>
              </a:rPr>
              <a:t>“十四五”规划的理解。</a:t>
            </a:r>
            <a:r>
              <a:rPr lang="zh-CN" altLang="en-US" sz="2800">
                <a:latin typeface="微软雅黑" panose="020B0503020204020204" charset="-122"/>
                <a:ea typeface="微软雅黑" panose="020B0503020204020204" charset="-122"/>
                <a:cs typeface="微软雅黑" panose="020B0503020204020204" charset="-122"/>
                <a:sym typeface="+mn-ea"/>
              </a:rPr>
              <a:t/>
            </a:r>
            <a:br>
              <a:rPr lang="zh-CN" altLang="en-US" sz="2800">
                <a:latin typeface="微软雅黑" panose="020B0503020204020204" charset="-122"/>
                <a:ea typeface="微软雅黑" panose="020B0503020204020204" charset="-122"/>
                <a:cs typeface="微软雅黑" panose="020B0503020204020204" charset="-122"/>
                <a:sym typeface="+mn-ea"/>
              </a:rPr>
            </a:br>
            <a:r>
              <a:rPr lang="zh-CN" altLang="en-US" sz="2800">
                <a:latin typeface="微软雅黑" panose="020B0503020204020204" charset="-122"/>
                <a:ea typeface="微软雅黑" panose="020B0503020204020204" charset="-122"/>
                <a:cs typeface="微软雅黑" panose="020B0503020204020204" charset="-122"/>
                <a:sym typeface="+mn-ea"/>
              </a:rPr>
              <a:t/>
            </a:r>
            <a:br>
              <a:rPr lang="zh-CN" altLang="en-US" sz="2800">
                <a:latin typeface="微软雅黑" panose="020B0503020204020204" charset="-122"/>
                <a:ea typeface="微软雅黑" panose="020B0503020204020204" charset="-122"/>
                <a:cs typeface="微软雅黑" panose="020B0503020204020204" charset="-122"/>
                <a:sym typeface="+mn-ea"/>
              </a:rPr>
            </a:br>
            <a:endParaRPr lang="zh-CN" altLang="en-US" sz="2800">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339468" y="392655"/>
            <a:ext cx="11515730" cy="4799965"/>
          </a:xfrm>
        </p:spPr>
        <p:txBody>
          <a:bodyPr/>
          <a:lstStyle/>
          <a:p>
            <a:pPr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sym typeface="+mn-ea"/>
              </a:rPr>
              <a:t>角度2</a:t>
            </a:r>
            <a:r>
              <a:rPr lang="zh-CN" altLang="en-US" sz="2800">
                <a:latin typeface="微软雅黑" panose="020B0503020204020204" charset="-122"/>
                <a:ea typeface="微软雅黑" panose="020B0503020204020204" charset="-122"/>
                <a:cs typeface="微软雅黑" panose="020B0503020204020204" charset="-122"/>
                <a:sym typeface="+mn-ea"/>
              </a:rPr>
              <a:t>　</a:t>
            </a:r>
            <a:r>
              <a:rPr lang="zh-CN" altLang="en-US" sz="2800" b="1">
                <a:latin typeface="微软雅黑" panose="020B0503020204020204" charset="-122"/>
                <a:ea typeface="微软雅黑" panose="020B0503020204020204" charset="-122"/>
                <a:cs typeface="微软雅黑" panose="020B0503020204020204" charset="-122"/>
                <a:sym typeface="+mn-ea"/>
              </a:rPr>
              <a:t>运用唯物史观知识,说明“把加强顶层设计和坚持问计于民统一起来”所蕴含的哲学智慧。</a:t>
            </a:r>
            <a:r>
              <a:rPr lang="zh-CN" altLang="en-US" sz="2800">
                <a:latin typeface="微软雅黑" panose="020B0503020204020204" charset="-122"/>
                <a:ea typeface="微软雅黑" panose="020B0503020204020204" charset="-122"/>
                <a:cs typeface="微软雅黑" panose="020B0503020204020204" charset="-122"/>
                <a:sym typeface="+mn-ea"/>
              </a:rPr>
              <a:t/>
            </a:r>
            <a:br>
              <a:rPr lang="zh-CN" altLang="en-US" sz="2800">
                <a:latin typeface="微软雅黑" panose="020B0503020204020204" charset="-122"/>
                <a:ea typeface="微软雅黑" panose="020B0503020204020204" charset="-122"/>
                <a:cs typeface="微软雅黑" panose="020B0503020204020204" charset="-122"/>
                <a:sym typeface="+mn-ea"/>
              </a:rPr>
            </a:br>
            <a:r>
              <a:rPr lang="zh-CN" altLang="en-US" sz="2800" b="1">
                <a:latin typeface="微软雅黑" panose="020B0503020204020204" charset="-122"/>
                <a:ea typeface="微软雅黑" panose="020B0503020204020204" charset="-122"/>
                <a:cs typeface="微软雅黑" panose="020B0503020204020204" charset="-122"/>
                <a:sym typeface="+mn-ea"/>
              </a:rPr>
              <a:t>解读</a:t>
            </a:r>
            <a:r>
              <a:rPr lang="zh-CN" altLang="en-US" sz="2400">
                <a:latin typeface="微软雅黑" panose="020B0503020204020204" charset="-122"/>
                <a:ea typeface="微软雅黑" panose="020B0503020204020204" charset="-122"/>
                <a:cs typeface="微软雅黑" panose="020B0503020204020204" charset="-122"/>
                <a:sym typeface="+mn-ea"/>
              </a:rPr>
              <a:t>　</a:t>
            </a:r>
            <a:r>
              <a:rPr lang="zh-CN" altLang="en-US" sz="2400" spc="-100">
                <a:solidFill>
                  <a:schemeClr val="tx1"/>
                </a:solidFill>
                <a:uFillTx/>
                <a:latin typeface="微软雅黑" panose="020B0503020204020204" charset="-122"/>
                <a:ea typeface="微软雅黑" panose="020B0503020204020204" charset="-122"/>
                <a:cs typeface="微软雅黑" panose="020B0503020204020204" charset="-122"/>
                <a:sym typeface="+mn-ea"/>
              </a:rPr>
              <a:t>①人民群众是社会历史的主体,是历史的创造者,我们要坚持群众观点和群众路线。坚持问计于民是坚持群众观点和群众路线的表现。②改革是社会主义社会发展的直接动力。加强顶层设计可以做好改革的“总设计”,使生产关系适应生产力的发展、上层建筑适应经济基础的发展,释放发展的巨大潜力和强大动能。③社会意识具有相对独立性,先进的社会意识可以促进社会的发展。把加强顶层设计和坚持问计于民统一起来,能够发挥先进的社会意识的作用,促进经济社会健康发展。</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3559175" cy="677690"/>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lang="en-US" altLang="zh-CN" sz="3600" dirty="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 </a:t>
            </a:r>
            <a:r>
              <a:rPr lang="zh-CN" sz="3600" dirty="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知识体系构建</a:t>
            </a:r>
          </a:p>
        </p:txBody>
      </p:sp>
      <p:pic>
        <p:nvPicPr>
          <p:cNvPr id="2" name="图片 1"/>
          <p:cNvPicPr>
            <a:picLocks noChangeAspect="1"/>
          </p:cNvPicPr>
          <p:nvPr/>
        </p:nvPicPr>
        <p:blipFill>
          <a:blip r:embed="rId2"/>
          <a:stretch>
            <a:fillRect/>
          </a:stretch>
        </p:blipFill>
        <p:spPr>
          <a:xfrm>
            <a:off x="1783715" y="809625"/>
            <a:ext cx="8793480" cy="5751830"/>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5457916" y="1119958"/>
            <a:ext cx="6487885" cy="4354285"/>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a:lnSpc>
                <a:spcPct val="150000"/>
              </a:lnSpc>
            </a:pPr>
            <a:r>
              <a:rPr lang="zh-CN" altLang="en-US" sz="2800" dirty="0">
                <a:solidFill>
                  <a:schemeClr val="tx1">
                    <a:lumMod val="95000"/>
                    <a:lumOff val="5000"/>
                  </a:schemeClr>
                </a:solidFill>
                <a:latin typeface="微软雅黑" panose="020B0503020204020204" charset="-122"/>
                <a:ea typeface="微软雅黑" panose="020B0503020204020204" charset="-122"/>
              </a:rPr>
              <a:t>考点</a:t>
            </a:r>
            <a:r>
              <a:rPr lang="en-US" altLang="zh-CN" sz="2800" dirty="0">
                <a:solidFill>
                  <a:schemeClr val="tx1">
                    <a:lumMod val="95000"/>
                    <a:lumOff val="5000"/>
                  </a:schemeClr>
                </a:solidFill>
                <a:latin typeface="微软雅黑" panose="020B0503020204020204" charset="-122"/>
                <a:ea typeface="微软雅黑" panose="020B0503020204020204" charset="-122"/>
              </a:rPr>
              <a:t>1  </a:t>
            </a:r>
            <a:r>
              <a:rPr lang="zh-CN" altLang="en-US" sz="2800" dirty="0">
                <a:solidFill>
                  <a:schemeClr val="tx1">
                    <a:lumMod val="95000"/>
                    <a:lumOff val="5000"/>
                  </a:schemeClr>
                </a:solidFill>
                <a:latin typeface="微软雅黑" panose="020B0503020204020204" charset="-122"/>
                <a:ea typeface="微软雅黑" panose="020B0503020204020204" charset="-122"/>
              </a:rPr>
              <a:t> 我国的国家性质</a:t>
            </a:r>
          </a:p>
          <a:p>
            <a:pPr>
              <a:lnSpc>
                <a:spcPct val="150000"/>
              </a:lnSpc>
            </a:pPr>
            <a:r>
              <a:rPr lang="zh-CN" altLang="en-US" sz="2800" dirty="0">
                <a:solidFill>
                  <a:schemeClr val="tx1">
                    <a:lumMod val="95000"/>
                    <a:lumOff val="5000"/>
                  </a:schemeClr>
                </a:solidFill>
                <a:latin typeface="微软雅黑" panose="020B0503020204020204" charset="-122"/>
                <a:ea typeface="微软雅黑" panose="020B0503020204020204" charset="-122"/>
              </a:rPr>
              <a:t>考点</a:t>
            </a:r>
            <a:r>
              <a:rPr lang="en-US" altLang="zh-CN" sz="2800" dirty="0">
                <a:solidFill>
                  <a:schemeClr val="tx1">
                    <a:lumMod val="95000"/>
                    <a:lumOff val="5000"/>
                  </a:schemeClr>
                </a:solidFill>
                <a:latin typeface="微软雅黑" panose="020B0503020204020204" charset="-122"/>
                <a:ea typeface="微软雅黑" panose="020B0503020204020204" charset="-122"/>
              </a:rPr>
              <a:t>2</a:t>
            </a:r>
            <a:r>
              <a:rPr lang="zh-CN" altLang="en-US" sz="2800" dirty="0">
                <a:solidFill>
                  <a:schemeClr val="tx1">
                    <a:lumMod val="95000"/>
                    <a:lumOff val="5000"/>
                  </a:schemeClr>
                </a:solidFill>
                <a:latin typeface="微软雅黑" panose="020B0503020204020204" charset="-122"/>
                <a:ea typeface="微软雅黑" panose="020B0503020204020204" charset="-122"/>
              </a:rPr>
              <a:t>   我国公民的权利和义务</a:t>
            </a:r>
          </a:p>
          <a:p>
            <a:pPr>
              <a:lnSpc>
                <a:spcPct val="150000"/>
              </a:lnSpc>
            </a:pPr>
            <a:r>
              <a:rPr lang="zh-CN" altLang="en-US" sz="2800" dirty="0">
                <a:solidFill>
                  <a:schemeClr val="tx1">
                    <a:lumMod val="95000"/>
                    <a:lumOff val="5000"/>
                  </a:schemeClr>
                </a:solidFill>
                <a:latin typeface="微软雅黑" panose="020B0503020204020204" charset="-122"/>
                <a:ea typeface="微软雅黑" panose="020B0503020204020204" charset="-122"/>
              </a:rPr>
              <a:t>考点</a:t>
            </a:r>
            <a:r>
              <a:rPr lang="en-US" altLang="zh-CN" sz="2800" dirty="0">
                <a:solidFill>
                  <a:schemeClr val="tx1">
                    <a:lumMod val="95000"/>
                    <a:lumOff val="5000"/>
                  </a:schemeClr>
                </a:solidFill>
                <a:latin typeface="微软雅黑" panose="020B0503020204020204" charset="-122"/>
                <a:ea typeface="微软雅黑" panose="020B0503020204020204" charset="-122"/>
              </a:rPr>
              <a:t>3</a:t>
            </a:r>
            <a:r>
              <a:rPr lang="zh-CN" altLang="en-US" sz="2800" dirty="0">
                <a:solidFill>
                  <a:schemeClr val="tx1">
                    <a:lumMod val="95000"/>
                    <a:lumOff val="5000"/>
                  </a:schemeClr>
                </a:solidFill>
                <a:latin typeface="微软雅黑" panose="020B0503020204020204" charset="-122"/>
                <a:ea typeface="微软雅黑" panose="020B0503020204020204" charset="-122"/>
              </a:rPr>
              <a:t>   我国公民政治参与的途径和方式</a:t>
            </a:r>
          </a:p>
          <a:p>
            <a:pPr>
              <a:lnSpc>
                <a:spcPct val="150000"/>
              </a:lnSpc>
            </a:pPr>
            <a:endParaRPr lang="zh-CN" altLang="en-US" sz="2800" dirty="0">
              <a:solidFill>
                <a:schemeClr val="tx1">
                  <a:lumMod val="95000"/>
                  <a:lumOff val="5000"/>
                </a:schemeClr>
              </a:solidFill>
              <a:latin typeface="微软雅黑" panose="020B0503020204020204" charset="-122"/>
              <a:ea typeface="微软雅黑" panose="020B0503020204020204" charset="-122"/>
            </a:endParaRPr>
          </a:p>
        </p:txBody>
      </p:sp>
      <p:sp>
        <p:nvSpPr>
          <p:cNvPr id="6" name="文本框 5"/>
          <p:cNvSpPr txBox="1"/>
          <p:nvPr/>
        </p:nvSpPr>
        <p:spPr>
          <a:xfrm>
            <a:off x="0" y="2859405"/>
            <a:ext cx="5270500" cy="706755"/>
          </a:xfrm>
          <a:prstGeom prst="rect">
            <a:avLst/>
          </a:prstGeom>
          <a:noFill/>
        </p:spPr>
        <p:txBody>
          <a:bodyPr wrap="square" rtlCol="0">
            <a:spAutoFit/>
          </a:bodyPr>
          <a:lstStyle/>
          <a:p>
            <a:r>
              <a:rPr lang="zh-CN" altLang="en-US" sz="4000">
                <a:solidFill>
                  <a:schemeClr val="bg1"/>
                </a:solidFill>
                <a:latin typeface="+mj-ea"/>
                <a:ea typeface="+mj-ea"/>
                <a:cs typeface="+mj-ea"/>
              </a:rPr>
              <a:t>考点帮</a:t>
            </a:r>
            <a:r>
              <a:rPr lang="en-US" altLang="zh-CN" sz="4000" dirty="0">
                <a:solidFill>
                  <a:schemeClr val="bg1"/>
                </a:solidFill>
                <a:latin typeface="+mj-ea"/>
                <a:ea typeface="+mj-ea"/>
                <a:cs typeface="+mj-ea"/>
                <a:sym typeface="+mn-ea"/>
              </a:rPr>
              <a:t>·</a:t>
            </a:r>
            <a:r>
              <a:rPr lang="zh-CN" altLang="en-US" sz="4000" dirty="0">
                <a:solidFill>
                  <a:schemeClr val="bg1"/>
                </a:solidFill>
                <a:latin typeface="+mj-ea"/>
                <a:ea typeface="+mj-ea"/>
                <a:cs typeface="+mj-ea"/>
                <a:sym typeface="+mn-ea"/>
              </a:rPr>
              <a:t>必备知识通关</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KSO_WM_UNIT_TABLE_BEAUTIFY" val="smartTable{7324a124-aaf9-449e-a935-0ad9cd1c0a17}"/>
  <p:tag name="TABLE_ENDDRAG_ORIGIN_RECT" val="733*399"/>
  <p:tag name="TABLE_ENDDRAG_RECT" val="140*87*733*399"/>
</p:tagLst>
</file>

<file path=ppt/tags/tag10.xml><?xml version="1.0" encoding="utf-8"?>
<p:tagLst xmlns:a="http://schemas.openxmlformats.org/drawingml/2006/main" xmlns:r="http://schemas.openxmlformats.org/officeDocument/2006/relationships" xmlns:p="http://schemas.openxmlformats.org/presentationml/2006/main">
  <p:tag name="KSO_WM_UNIT_TABLE_BEAUTIFY" val="smartTable{5ef057d1-9b95-48db-b729-5d961fe4d00f}"/>
  <p:tag name="TABLE_ENDDRAG_ORIGIN_RECT" val="885*315"/>
  <p:tag name="TABLE_ENDDRAG_RECT" val="33*175*885*315"/>
</p:tagLst>
</file>

<file path=ppt/tags/tag11.xml><?xml version="1.0" encoding="utf-8"?>
<p:tagLst xmlns:a="http://schemas.openxmlformats.org/drawingml/2006/main" xmlns:r="http://schemas.openxmlformats.org/officeDocument/2006/relationships" xmlns:p="http://schemas.openxmlformats.org/presentationml/2006/main">
  <p:tag name="KSO_WM_UNIT_TABLE_BEAUTIFY" val="smartTable{f8126a39-cb36-4050-97a9-5477274b9a7d}"/>
  <p:tag name="TABLE_ENDDRAG_ORIGIN_RECT" val="886*297"/>
  <p:tag name="TABLE_ENDDRAG_RECT" val="30*89*886*297"/>
</p:tagLst>
</file>

<file path=ppt/tags/tag12.xml><?xml version="1.0" encoding="utf-8"?>
<p:tagLst xmlns:a="http://schemas.openxmlformats.org/drawingml/2006/main" xmlns:r="http://schemas.openxmlformats.org/officeDocument/2006/relationships" xmlns:p="http://schemas.openxmlformats.org/presentationml/2006/main">
  <p:tag name="KSO_WM_UNIT_TABLE_BEAUTIFY" val="smartTable{53f6059b-87a4-4ea3-98c1-ae5450a9d8fb}"/>
  <p:tag name="TABLE_ENDDRAG_ORIGIN_RECT" val="906*428"/>
  <p:tag name="TABLE_ENDDRAG_RECT" val="26*97*906*428"/>
</p:tagLst>
</file>

<file path=ppt/tags/tag13.xml><?xml version="1.0" encoding="utf-8"?>
<p:tagLst xmlns:a="http://schemas.openxmlformats.org/drawingml/2006/main" xmlns:r="http://schemas.openxmlformats.org/officeDocument/2006/relationships" xmlns:p="http://schemas.openxmlformats.org/presentationml/2006/main">
  <p:tag name="KSO_WM_UNIT_TABLE_BEAUTIFY" val="smartTable{6f8fd650-6d76-4a85-aa7c-de4ec6097da7}"/>
  <p:tag name="TABLE_ENDDRAG_ORIGIN_RECT" val="741*211"/>
  <p:tag name="TABLE_ENDDRAG_RECT" val="92*98*741*211"/>
</p:tagLst>
</file>

<file path=ppt/tags/tag14.xml><?xml version="1.0" encoding="utf-8"?>
<p:tagLst xmlns:a="http://schemas.openxmlformats.org/drawingml/2006/main" xmlns:r="http://schemas.openxmlformats.org/officeDocument/2006/relationships" xmlns:p="http://schemas.openxmlformats.org/presentationml/2006/main">
  <p:tag name="KSO_WM_UNIT_TABLE_BEAUTIFY" val="smartTable{ebdc37bb-612d-4f23-85bd-d247bc7b5a47}"/>
  <p:tag name="TABLE_ENDDRAG_ORIGIN_RECT" val="868*461"/>
  <p:tag name="TABLE_ENDDRAG_RECT" val="21*49*868*461"/>
</p:tagLst>
</file>

<file path=ppt/tags/tag15.xml><?xml version="1.0" encoding="utf-8"?>
<p:tagLst xmlns:a="http://schemas.openxmlformats.org/drawingml/2006/main" xmlns:r="http://schemas.openxmlformats.org/officeDocument/2006/relationships" xmlns:p="http://schemas.openxmlformats.org/presentationml/2006/main">
  <p:tag name="KSO_WM_UNIT_TABLE_BEAUTIFY" val="smartTable{0db9680b-f73a-424d-8f72-d49348ac79cc}"/>
  <p:tag name="TABLE_ENDDRAG_ORIGIN_RECT" val="846*316"/>
  <p:tag name="TABLE_ENDDRAG_RECT" val="26*109*846*316"/>
</p:tagLst>
</file>

<file path=ppt/tags/tag16.xml><?xml version="1.0" encoding="utf-8"?>
<p:tagLst xmlns:a="http://schemas.openxmlformats.org/drawingml/2006/main" xmlns:r="http://schemas.openxmlformats.org/officeDocument/2006/relationships" xmlns:p="http://schemas.openxmlformats.org/presentationml/2006/main">
  <p:tag name="KSO_WM_UNIT_TABLE_BEAUTIFY" val="smartTable{06fabba1-ec0b-4d71-9e55-e130733bc22a}"/>
  <p:tag name="TABLE_ENDDRAG_ORIGIN_RECT" val="866*315"/>
  <p:tag name="TABLE_ENDDRAG_RECT" val="38*170*866*315"/>
</p:tagLst>
</file>

<file path=ppt/tags/tag17.xml><?xml version="1.0" encoding="utf-8"?>
<p:tagLst xmlns:a="http://schemas.openxmlformats.org/drawingml/2006/main" xmlns:r="http://schemas.openxmlformats.org/officeDocument/2006/relationships" xmlns:p="http://schemas.openxmlformats.org/presentationml/2006/main">
  <p:tag name="KSO_WM_UNIT_TABLE_BEAUTIFY" val="smartTable{8aeeb30f-bd0a-45f4-b154-f1b803d0dc67}"/>
  <p:tag name="TABLE_ENDDRAG_ORIGIN_RECT" val="856*483"/>
  <p:tag name="TABLE_ENDDRAG_RECT" val="38*29*856*483"/>
</p:tagLst>
</file>

<file path=ppt/tags/tag18.xml><?xml version="1.0" encoding="utf-8"?>
<p:tagLst xmlns:a="http://schemas.openxmlformats.org/drawingml/2006/main" xmlns:r="http://schemas.openxmlformats.org/officeDocument/2006/relationships" xmlns:p="http://schemas.openxmlformats.org/presentationml/2006/main">
  <p:tag name="KSO_WM_UNIT_TABLE_BEAUTIFY" val="smartTable{9b38cba9-8769-4f6d-bf3e-bce6195be56c}"/>
  <p:tag name="TABLE_ENDDRAG_ORIGIN_RECT" val="863*307"/>
  <p:tag name="TABLE_ENDDRAG_RECT" val="36*193*863*307"/>
</p:tagLst>
</file>

<file path=ppt/tags/tag19.xml><?xml version="1.0" encoding="utf-8"?>
<p:tagLst xmlns:a="http://schemas.openxmlformats.org/drawingml/2006/main" xmlns:r="http://schemas.openxmlformats.org/officeDocument/2006/relationships" xmlns:p="http://schemas.openxmlformats.org/presentationml/2006/main">
  <p:tag name="KSO_WM_UNIT_TABLE_BEAUTIFY" val="smartTable{2771bf66-ee0c-4a56-85bd-f044fa3ddb0f}"/>
  <p:tag name="TABLE_ENDDRAG_ORIGIN_RECT" val="901*408"/>
  <p:tag name="TABLE_ENDDRAG_RECT" val="26*106*901*408"/>
</p:tagLst>
</file>

<file path=ppt/tags/tag2.xml><?xml version="1.0" encoding="utf-8"?>
<p:tagLst xmlns:a="http://schemas.openxmlformats.org/drawingml/2006/main" xmlns:r="http://schemas.openxmlformats.org/officeDocument/2006/relationships" xmlns:p="http://schemas.openxmlformats.org/presentationml/2006/main">
  <p:tag name="KSO_WM_UNIT_TABLE_BEAUTIFY" val="smartTable{7324a124-aaf9-449e-a935-0ad9cd1c0a17}"/>
  <p:tag name="TABLE_ENDDRAG_ORIGIN_RECT" val="733*365"/>
  <p:tag name="TABLE_ENDDRAG_RECT" val="138*100*733*365"/>
</p:tagLst>
</file>

<file path=ppt/tags/tag20.xml><?xml version="1.0" encoding="utf-8"?>
<p:tagLst xmlns:a="http://schemas.openxmlformats.org/drawingml/2006/main" xmlns:r="http://schemas.openxmlformats.org/officeDocument/2006/relationships" xmlns:p="http://schemas.openxmlformats.org/presentationml/2006/main">
  <p:tag name="KSO_WM_UNIT_TABLE_BEAUTIFY" val="smartTable{6227008e-1dd2-477b-8c04-9e62a8acbbfd}"/>
  <p:tag name="TABLE_ENDDRAG_ORIGIN_RECT" val="890*438"/>
  <p:tag name="TABLE_ENDDRAG_RECT" val="29*25*890*438"/>
</p:tagLst>
</file>

<file path=ppt/tags/tag21.xml><?xml version="1.0" encoding="utf-8"?>
<p:tagLst xmlns:a="http://schemas.openxmlformats.org/drawingml/2006/main" xmlns:r="http://schemas.openxmlformats.org/officeDocument/2006/relationships" xmlns:p="http://schemas.openxmlformats.org/presentationml/2006/main">
  <p:tag name="KSO_WM_UNIT_TABLE_BEAUTIFY" val="smartTable{04274c0e-891e-423b-8dc6-c50f91f925f5}"/>
  <p:tag name="TABLE_ENDDRAG_ORIGIN_RECT" val="842*377"/>
  <p:tag name="TABLE_ENDDRAG_RECT" val="44*84*842*377"/>
</p:tagLst>
</file>

<file path=ppt/tags/tag22.xml><?xml version="1.0" encoding="utf-8"?>
<p:tagLst xmlns:a="http://schemas.openxmlformats.org/drawingml/2006/main" xmlns:r="http://schemas.openxmlformats.org/officeDocument/2006/relationships" xmlns:p="http://schemas.openxmlformats.org/presentationml/2006/main">
  <p:tag name="KSO_WM_UNIT_TABLE_BEAUTIFY" val="smartTable{c9b14156-c239-4b37-b549-f0a614d3d3a4}"/>
  <p:tag name="TABLE_ENDDRAG_ORIGIN_RECT" val="869*466"/>
  <p:tag name="TABLE_ENDDRAG_RECT" val="35*32*869*466"/>
</p:tagLst>
</file>

<file path=ppt/tags/tag23.xml><?xml version="1.0" encoding="utf-8"?>
<p:tagLst xmlns:a="http://schemas.openxmlformats.org/drawingml/2006/main" xmlns:r="http://schemas.openxmlformats.org/officeDocument/2006/relationships" xmlns:p="http://schemas.openxmlformats.org/presentationml/2006/main">
  <p:tag name="KSO_WM_UNIT_TABLE_BEAUTIFY" val="smartTable{79f10818-062f-4b27-9925-12de779a2b00}"/>
</p:tagLst>
</file>

<file path=ppt/tags/tag24.xml><?xml version="1.0" encoding="utf-8"?>
<p:tagLst xmlns:a="http://schemas.openxmlformats.org/drawingml/2006/main" xmlns:r="http://schemas.openxmlformats.org/officeDocument/2006/relationships" xmlns:p="http://schemas.openxmlformats.org/presentationml/2006/main">
  <p:tag name="KSO_WM_UNIT_TABLE_BEAUTIFY" val="smartTable{24338a03-eaf6-4d1f-9fcd-3660996511a3}"/>
  <p:tag name="TABLE_ENDDRAG_ORIGIN_RECT" val="869*375"/>
  <p:tag name="TABLE_ENDDRAG_RECT" val="30*141*869*375"/>
</p:tagLst>
</file>

<file path=ppt/tags/tag25.xml><?xml version="1.0" encoding="utf-8"?>
<p:tagLst xmlns:a="http://schemas.openxmlformats.org/drawingml/2006/main" xmlns:r="http://schemas.openxmlformats.org/officeDocument/2006/relationships" xmlns:p="http://schemas.openxmlformats.org/presentationml/2006/main">
  <p:tag name="KSO_WM_UNIT_TABLE_BEAUTIFY" val="smartTable{285296d9-5bb7-4afd-b213-add4fdc0ed47}"/>
  <p:tag name="TABLE_ENDDRAG_ORIGIN_RECT" val="867*398"/>
  <p:tag name="TABLE_ENDDRAG_RECT" val="36*105*867*398"/>
</p:tagLst>
</file>

<file path=ppt/tags/tag26.xml><?xml version="1.0" encoding="utf-8"?>
<p:tagLst xmlns:a="http://schemas.openxmlformats.org/drawingml/2006/main" xmlns:r="http://schemas.openxmlformats.org/officeDocument/2006/relationships" xmlns:p="http://schemas.openxmlformats.org/presentationml/2006/main">
  <p:tag name="KSO_WM_UNIT_TABLE_BEAUTIFY" val="smartTable{791e2860-3597-4ecf-b610-dd03034ed17b}"/>
  <p:tag name="TABLE_ENDDRAG_ORIGIN_RECT" val="877*481"/>
  <p:tag name="TABLE_ENDDRAG_RECT" val="32*27*877*481"/>
</p:tagLst>
</file>

<file path=ppt/tags/tag27.xml><?xml version="1.0" encoding="utf-8"?>
<p:tagLst xmlns:a="http://schemas.openxmlformats.org/drawingml/2006/main" xmlns:r="http://schemas.openxmlformats.org/officeDocument/2006/relationships" xmlns:p="http://schemas.openxmlformats.org/presentationml/2006/main">
  <p:tag name="KSO_WM_UNIT_TABLE_BEAUTIFY" val="smartTable{956eeeac-966f-4521-800b-d4419c82dd5f}"/>
  <p:tag name="TABLE_ENDDRAG_ORIGIN_RECT" val="873*348"/>
  <p:tag name="TABLE_ENDDRAG_RECT" val="26*67*873*349"/>
</p:tagLst>
</file>

<file path=ppt/tags/tag28.xml><?xml version="1.0" encoding="utf-8"?>
<p:tagLst xmlns:a="http://schemas.openxmlformats.org/drawingml/2006/main" xmlns:r="http://schemas.openxmlformats.org/officeDocument/2006/relationships" xmlns:p="http://schemas.openxmlformats.org/presentationml/2006/main">
  <p:tag name="KSO_WM_UNIT_TABLE_BEAUTIFY" val="smartTable{6aa91250-c84e-4e95-bf2c-37e8b05193b3}"/>
  <p:tag name="TABLE_ENDDRAG_ORIGIN_RECT" val="902*438"/>
  <p:tag name="TABLE_ENDDRAG_RECT" val="35*74*902*438"/>
</p:tagLst>
</file>

<file path=ppt/tags/tag29.xml><?xml version="1.0" encoding="utf-8"?>
<p:tagLst xmlns:a="http://schemas.openxmlformats.org/drawingml/2006/main" xmlns:r="http://schemas.openxmlformats.org/officeDocument/2006/relationships" xmlns:p="http://schemas.openxmlformats.org/presentationml/2006/main">
  <p:tag name="KSO_WM_UNIT_TABLE_BEAUTIFY" val="smartTable{cbbac4b9-ce09-4972-b919-3b7f7a2b3f6d}"/>
  <p:tag name="TABLE_ENDDRAG_ORIGIN_RECT" val="870*429"/>
  <p:tag name="TABLE_ENDDRAG_RECT" val="17*70*870*429"/>
</p:tagLst>
</file>

<file path=ppt/tags/tag3.xml><?xml version="1.0" encoding="utf-8"?>
<p:tagLst xmlns:a="http://schemas.openxmlformats.org/drawingml/2006/main" xmlns:r="http://schemas.openxmlformats.org/officeDocument/2006/relationships" xmlns:p="http://schemas.openxmlformats.org/presentationml/2006/main">
  <p:tag name="KSO_WM_UNIT_TABLE_BEAUTIFY" val="smartTable{58f32f97-632e-4f66-859d-65aecbd04ee7}"/>
  <p:tag name="TABLE_ENDDRAG_ORIGIN_RECT" val="875*339"/>
  <p:tag name="TABLE_ENDDRAG_RECT" val="58*184*875*339"/>
</p:tagLst>
</file>

<file path=ppt/tags/tag30.xml><?xml version="1.0" encoding="utf-8"?>
<p:tagLst xmlns:a="http://schemas.openxmlformats.org/drawingml/2006/main" xmlns:r="http://schemas.openxmlformats.org/officeDocument/2006/relationships" xmlns:p="http://schemas.openxmlformats.org/presentationml/2006/main">
  <p:tag name="KSO_WM_UNIT_TABLE_BEAUTIFY" val="smartTable{cbbac4b9-ce09-4972-b919-3b7f7a2b3f6d}"/>
  <p:tag name="TABLE_ENDDRAG_ORIGIN_RECT" val="864*437"/>
  <p:tag name="TABLE_ENDDRAG_RECT" val="25*70*864*437"/>
</p:tagLst>
</file>

<file path=ppt/tags/tag31.xml><?xml version="1.0" encoding="utf-8"?>
<p:tagLst xmlns:a="http://schemas.openxmlformats.org/drawingml/2006/main" xmlns:r="http://schemas.openxmlformats.org/officeDocument/2006/relationships" xmlns:p="http://schemas.openxmlformats.org/presentationml/2006/main">
  <p:tag name="KSO_WM_UNIT_TABLE_BEAUTIFY" val="smartTable{e14a81fe-51e6-4fe9-a05f-4003ae86ebac}"/>
  <p:tag name="TABLE_ENDDRAG_ORIGIN_RECT" val="878*421"/>
  <p:tag name="TABLE_ENDDRAG_RECT" val="48*68*878*421"/>
</p:tagLst>
</file>

<file path=ppt/tags/tag32.xml><?xml version="1.0" encoding="utf-8"?>
<p:tagLst xmlns:a="http://schemas.openxmlformats.org/drawingml/2006/main" xmlns:r="http://schemas.openxmlformats.org/officeDocument/2006/relationships" xmlns:p="http://schemas.openxmlformats.org/presentationml/2006/main">
  <p:tag name="KSO_WM_UNIT_TABLE_BEAUTIFY" val="smartTable{92172b39-94cf-4011-af69-98d38832013f}"/>
  <p:tag name="TABLE_ENDDRAG_ORIGIN_RECT" val="884*397"/>
  <p:tag name="TABLE_ENDDRAG_RECT" val="38*89*884*397"/>
</p:tagLst>
</file>

<file path=ppt/tags/tag4.xml><?xml version="1.0" encoding="utf-8"?>
<p:tagLst xmlns:a="http://schemas.openxmlformats.org/drawingml/2006/main" xmlns:r="http://schemas.openxmlformats.org/officeDocument/2006/relationships" xmlns:p="http://schemas.openxmlformats.org/presentationml/2006/main">
  <p:tag name="KSO_WM_UNIT_TABLE_BEAUTIFY" val="smartTable{ed04d654-b05f-4d4b-9f21-f9da461b024e}"/>
  <p:tag name="TABLE_ENDDRAG_ORIGIN_RECT" val="862*446"/>
  <p:tag name="TABLE_ENDDRAG_RECT" val="45*46*862*446"/>
</p:tagLst>
</file>

<file path=ppt/tags/tag5.xml><?xml version="1.0" encoding="utf-8"?>
<p:tagLst xmlns:a="http://schemas.openxmlformats.org/drawingml/2006/main" xmlns:r="http://schemas.openxmlformats.org/officeDocument/2006/relationships" xmlns:p="http://schemas.openxmlformats.org/presentationml/2006/main">
  <p:tag name="KSO_WM_UNIT_TABLE_BEAUTIFY" val="smartTable{c2208502-3fe7-4ae9-b657-5063aa6e7100}"/>
  <p:tag name="TABLE_ENDDRAG_ORIGIN_RECT" val="866*426"/>
  <p:tag name="TABLE_ENDDRAG_RECT" val="34*101*866*426"/>
</p:tagLst>
</file>

<file path=ppt/tags/tag6.xml><?xml version="1.0" encoding="utf-8"?>
<p:tagLst xmlns:a="http://schemas.openxmlformats.org/drawingml/2006/main" xmlns:r="http://schemas.openxmlformats.org/officeDocument/2006/relationships" xmlns:p="http://schemas.openxmlformats.org/presentationml/2006/main">
  <p:tag name="KSO_WM_UNIT_TABLE_BEAUTIFY" val="smartTable{64d840fb-56a2-4840-8d29-95f83fbe52d0}"/>
  <p:tag name="TABLE_ENDDRAG_ORIGIN_RECT" val="857*477"/>
  <p:tag name="TABLE_ENDDRAG_RECT" val="36*35*857*477"/>
</p:tagLst>
</file>

<file path=ppt/tags/tag7.xml><?xml version="1.0" encoding="utf-8"?>
<p:tagLst xmlns:a="http://schemas.openxmlformats.org/drawingml/2006/main" xmlns:r="http://schemas.openxmlformats.org/officeDocument/2006/relationships" xmlns:p="http://schemas.openxmlformats.org/presentationml/2006/main">
  <p:tag name="KSO_WM_UNIT_TABLE_BEAUTIFY" val="smartTable{d0e275f7-9fb5-4edd-bb90-4a392dc26834}"/>
  <p:tag name="TABLE_ENDDRAG_ORIGIN_RECT" val="848*373"/>
  <p:tag name="TABLE_ENDDRAG_RECT" val="40*92*848*373"/>
</p:tagLst>
</file>

<file path=ppt/tags/tag8.xml><?xml version="1.0" encoding="utf-8"?>
<p:tagLst xmlns:a="http://schemas.openxmlformats.org/drawingml/2006/main" xmlns:r="http://schemas.openxmlformats.org/officeDocument/2006/relationships" xmlns:p="http://schemas.openxmlformats.org/presentationml/2006/main">
  <p:tag name="KSO_WM_UNIT_TABLE_BEAUTIFY" val="smartTable{8f6680c1-6f57-4f7b-898c-c330a50c990d}"/>
  <p:tag name="TABLE_ENDDRAG_ORIGIN_RECT" val="860*495"/>
  <p:tag name="TABLE_ENDDRAG_RECT" val="37*29*860*495"/>
</p:tagLst>
</file>

<file path=ppt/tags/tag9.xml><?xml version="1.0" encoding="utf-8"?>
<p:tagLst xmlns:a="http://schemas.openxmlformats.org/drawingml/2006/main" xmlns:r="http://schemas.openxmlformats.org/officeDocument/2006/relationships" xmlns:p="http://schemas.openxmlformats.org/presentationml/2006/main">
  <p:tag name="KSO_WM_UNIT_TABLE_BEAUTIFY" val="smartTable{7d54f871-9cdf-4859-92cb-e840282d8010}"/>
  <p:tag name="TABLE_ENDDRAG_ORIGIN_RECT" val="859*415"/>
  <p:tag name="TABLE_ENDDRAG_RECT" val="32*78*859*415"/>
</p:tagLst>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黑体NewRoman">
      <a:majorFont>
        <a:latin typeface="Times New Roman"/>
        <a:ea typeface="黑体"/>
        <a:cs typeface=""/>
      </a:majorFont>
      <a:minorFont>
        <a:latin typeface="Times New Roman"/>
        <a:ea typeface="黑体"/>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0</TotalTime>
  <Words>3004</Words>
  <Application>WPS 演示</Application>
  <PresentationFormat>自定义</PresentationFormat>
  <Paragraphs>421</Paragraphs>
  <Slides>77</Slides>
  <Notes>0</Notes>
  <HiddenSlides>0</HiddenSlides>
  <MMClips>0</MMClips>
  <ScaleCrop>false</ScaleCrop>
  <HeadingPairs>
    <vt:vector size="4" baseType="variant">
      <vt:variant>
        <vt:lpstr>主题</vt:lpstr>
      </vt:variant>
      <vt:variant>
        <vt:i4>1</vt:i4>
      </vt:variant>
      <vt:variant>
        <vt:lpstr>幻灯片标题</vt:lpstr>
      </vt:variant>
      <vt:variant>
        <vt:i4>77</vt:i4>
      </vt:variant>
    </vt:vector>
  </HeadingPairs>
  <TitlesOfParts>
    <vt:vector size="78" baseType="lpstr">
      <vt:lpstr>Office 主题​​</vt:lpstr>
      <vt:lpstr>幻灯片 1</vt:lpstr>
      <vt:lpstr>专题五  公民的政治生活</vt:lpstr>
      <vt:lpstr>幻灯片 3</vt:lpstr>
      <vt:lpstr>幻灯片 4</vt:lpstr>
      <vt:lpstr>幻灯片 5</vt:lpstr>
      <vt:lpstr>  考情解读</vt:lpstr>
      <vt:lpstr>幻灯片 7</vt:lpstr>
      <vt:lpstr>  知识体系构建</vt:lpstr>
      <vt:lpstr>幻灯片 9</vt:lpstr>
      <vt:lpstr>  考点1   我国的国家性质</vt:lpstr>
      <vt:lpstr>幻灯片 11</vt:lpstr>
      <vt:lpstr>幻灯片 12</vt:lpstr>
      <vt:lpstr>幻灯片 13</vt:lpstr>
      <vt:lpstr>幻灯片 14</vt:lpstr>
      <vt:lpstr>幻灯片 15</vt:lpstr>
      <vt:lpstr>幻灯片 16</vt:lpstr>
      <vt:lpstr>幻灯片 17</vt:lpstr>
      <vt:lpstr>幻灯片 18</vt:lpstr>
      <vt:lpstr>幻灯片 19</vt:lpstr>
      <vt:lpstr>名师点拨 　                      民主与专政的关系        </vt:lpstr>
      <vt:lpstr>考点2   我国公民的权利和义务</vt:lpstr>
      <vt:lpstr>幻灯片 22</vt:lpstr>
      <vt:lpstr>名师点拨  1.正确理解选举权和被选举权 　　选举权和被选举权的主体不是全体公民。我国拥有选举权和被选举权的主体空前广泛,但这并不意味着所有公民都有选举权和被选举权,未满十八周岁的公民和依照法律被剥夺政治权利的人没有选举权和被选举权。 2.正确理解权利和自由 　　权利和自由是具体的、相对的,而不是抽象的、绝对的。公民必须 </vt:lpstr>
      <vt:lpstr>在法律允许的范围内行使权利和自由。公民的政治自由,并不意味着可以不受任何约束地参与政治生活。世界上并没有脱离法律的绝对自由,法律是自由的体现和保障,自由与法律是统一的。 3.行使监督权与参与政治生活三个原则的关系       行使监督权,说到底就是把公民参与政治生活的三个原则落到实处。从公民在法律面前一律平等的原则来看,行使监督权需要在行动上采取合法方式;从权利与义务统一的原则来看,行使监督权需要实事求是;从个人利益与国家利益相结合的原则来看,行使监督权不能干扰公务活动。</vt:lpstr>
      <vt:lpstr>(2)我国公民必须履行的政治义务。</vt:lpstr>
      <vt:lpstr>特别提醒 </vt:lpstr>
      <vt:lpstr>2.我国公民参与政治生活的基本原则 [2020浙江1月选考第16题]</vt:lpstr>
      <vt:lpstr>幻灯片 28</vt:lpstr>
      <vt:lpstr>特别提醒 　公民在法律面前一律平等,一是指在法律实施上的平等,而不是在立法上的平等,因为法律具有阶级性;二是指机会均等,平等≠平均,不是指所有公民享有同样的权利,因为每个公民的社会地位和社会角色不同。 3.我国公民参与政治生活的主要内容 (1)行使政治权利,履行政治义务。  (2)参与社会公共管理活动。 (3)参与社会主义民主政治建设。  (4)关注我国在国际社会中的地位和作用。</vt:lpstr>
      <vt:lpstr>考点3   我国公民政治参与的途径和方式</vt:lpstr>
      <vt:lpstr>幻灯片 31</vt:lpstr>
      <vt:lpstr>(2)我国的选举制度。 ①选举方式:直接选举与间接选举相结合。 ②决定因素:我国人民民主专政的国家性质;我国处于社会主义初级阶段的基本国情。 (3)珍惜自己的选举权利。 ①选民参加选举的态度和能力,是影响选举效果的重要因素。公民要不断提高参与民主选举的素养,行使好民主选举的权利。 ②是否积极参加选举,是衡量公民参与感、责任感的重要尺度。积极参与选举,可以增强公民意识、主人翁意识。怎样行使选举权利,体现了公民政治参与能力和政治素养的高低。</vt:lpstr>
      <vt:lpstr>③公民行使选举权利应出于公心,以人民利益为重;了解候选人的品德和能力,理性思考,审慎投票。 2.民主协商</vt:lpstr>
      <vt:lpstr>3.民主决策 [2020天津高考第3题] (1)方式。</vt:lpstr>
      <vt:lpstr>幻灯片 35</vt:lpstr>
      <vt:lpstr>(2)意义。       对决策机关:①有利于决策充分反映民意,体现决策的民主性;②有利于决策广泛集中民智,增强决策的科学性。       对公民:①有利于促进公民对决策的理解,推动决策的实施;②有利于提高公民参与公共事务的热情和信心,增强公民的社会责任感。 特别提醒  ①参与民主决策≠享有决策权,决策权属于决策机关。 ②社情民意反映制度、专家咨询制度、社会听证制度适用于作出决策前;重大事项社会公示制度适用于决策形成草案后。 ③公民参与人大开门立法的过程,也属于参与民主决策。</vt:lpstr>
      <vt:lpstr>4.民主管理 [2019全国卷Ⅰ第16题]</vt:lpstr>
      <vt:lpstr>幻灯片 38</vt:lpstr>
      <vt:lpstr>幻灯片 39</vt:lpstr>
      <vt:lpstr>名师点拨  1.政府与基层群众性自治组织的区别与联系</vt:lpstr>
      <vt:lpstr>2.正确理解村(居)委会的性质  (1)村(居)委会不是国家机关中的任何一种,也不是其派出机关,而是基层群众性自治组织,是村(居)民同人民政府之间的纽带和桥梁,不履行国家职能。我国基层政权机关对村(居)委会进行指导和监督,但二者不是上下级的关系。 (2)区别于民族自治地方的自治机关。我国民族自治地方的自治机关是人大与政府,享有多种自治权,村(居)委会是村(居)民自治组织,不享有自治权,只对基层公共事务和公益事业进行直接管理。 (3)村党支部是党在农村的基层组织,村委会必须在村党支部的领导下开展工作。</vt:lpstr>
      <vt:lpstr>3.多元共治</vt:lpstr>
      <vt:lpstr>5.民主监督 [2017海南高考第12题] (1)区分人大的监督权、公民的监督权与民主监督。 ①人大的监督权,监督对象是宪法和法律的实施、“一府两院一委”的工作,具有法律约束力。 ②公民行使监督权有特定的对象,即监督对象是一切国家机关及国家工作人员,具体包括批评权、建议权、申诉权、控告权和检举权等。 ③民主监督的内容更为宽泛,从对象上看,还可以是公有制范围内的工作人员、村民自治和城市居民自治的人员。 </vt:lpstr>
      <vt:lpstr>幻灯片 44</vt:lpstr>
      <vt:lpstr>幻灯片 45</vt:lpstr>
      <vt:lpstr>幻灯片 46</vt:lpstr>
      <vt:lpstr>辨析比较 　　          区分民主决策与民主监督 1.不同方式的区别:公民参与民主决策的主要途径是通过拓宽民意反映渠道征求公民意见,通过举行论证会、座谈会等方式听取专家学者的意见,通过听证会让公民发表意见以完善决策方案等,这些方式都有利于提高决策的科学性,同时对涉及公共利益的决策进行公示,有利于提高决策的透明度和公民的参与度。民主监督侧重于对国家机关及其工作人员的工作情况进行监督,所以公民行使监督权是通过信访、向人大代表反映、向新闻媒体反映等方式进行的。此外,监督听证会、民主评议会、网上评议政府等活动,是近年来出现的民主监督的新形式、新方法。 </vt:lpstr>
      <vt:lpstr>2.相同方式的区别:民主决策和民主监督的某些具体参与方式是相同的,如写信、打电话、参加听证会等。区分某一行为是民主决策还是民主监督,关键是看该行为是一种“事前”行为还是“事后”行为。“事前”行为属于民主决策,“事后”行为属于民主监督。例如,向有关部门提建议,在决策之前,属于民主决策;在决策执行过程中(决策之后),属于民主监督。 (3)实行民主监督的意义:既有利于被监督者改进工作,也有利于激发公民关心国家大事、为社会主义现代化建设出谋划策的主人翁精神。 (4)公民要负责地行使监督权利:一方面,为了国家和人民的利益,要敢于同邪恶势力进行斗争,勇于使用宪法和法律规定的监督权;另一方面,必须采取合法方式,坚持实事求是的原则,不能干扰公务活动。</vt:lpstr>
      <vt:lpstr>6.公民的政治参与</vt:lpstr>
      <vt:lpstr>幻灯片 50</vt:lpstr>
      <vt:lpstr>  考法1   我国公民的权利和义务</vt:lpstr>
      <vt:lpstr>          1　[2018全国卷Ⅲ,16,4]国歌与国旗、国徽一样,是国家象征。2017年10月1日正式施行的《中华人民共和国国歌法》,明确国歌使用 的禁止行为,对违反规定情节恶劣的予以处罚。国歌法的颁布实施,旨在 ①增强公民的国家观念　 ②提高国歌的政治地位　 ③维护公民的文化活动权　 ④规范国歌的奏唱、播放和使用 A.①② B.①④ C.②③ D.③④</vt:lpstr>
      <vt:lpstr>解析   本题以国歌法的颁布实施为切入点,考查考生对公民权利与义务的理解。该法的颁布实施旨在维护国歌尊严,而非提高国歌的政治地位,排除②;国歌法的颁布实施,旨在增强公民的国家观念和爱国意识,规范国歌的奏唱、播放和使用,而非维护公民的文化活动权,排除③,①④符合题意。</vt:lpstr>
      <vt:lpstr>解后反思    解答有关公民权利的试题时,需要注意公民的政治权利不仅包括选举权和被选举权、监督权、政治自由,还包括知情权、参与权、表达权等。解答有关公民义务的试题时,需要注意公民政治参与的原则、公民具体的政治义务。 </vt:lpstr>
      <vt:lpstr>  考法2   民主管理</vt:lpstr>
      <vt:lpstr>       2　[2020全国卷Ⅰ,39,12]阅读材料,完成下列要求。 　　《中共中央 国务院关于实施乡村振兴战略的意见》要求深化村民自治实践,“坚持自治为基,加强农村群众性自治组织建设,健全和创新村党组织领导的充满活力的村民自治机制”。 　　某地探索创新村民自治机制,形成“四会管村”模式。村党支部委员会根据村民自治有关规定,讨论决定旧村改造事项并提出要求。5个村民小组组长挨家挨户走访村民,汇集村民意见建议300多条,初步估算总投资上亿元。村民议事会经过反复商议,形成两套改造安置方案。第一套方案经费投入较多,涉及村头大树和祠堂的保留利用;第二套方案现代时尚,且相对</vt:lpstr>
      <vt:lpstr>省钱。两套方案一并报村民代表大会投票表决,第一套方案获得通过。在全体村民的积极支持配合下,村民委员会精心组织实施,不到两个半月,378户、10万平方米的旧房全部顺利拆迁完毕。 　　运用政治生活知识说明“四会管村”实现村民自治的工作机制及其意义。  </vt:lpstr>
      <vt:lpstr>幻灯片 58</vt:lpstr>
      <vt:lpstr>幻灯片 59</vt:lpstr>
      <vt:lpstr>答案          机制:党的领导、民主管理和依法办事有机结合;党支部领导统筹,村民议事会协商方案,村民代表大会民主决策,村民委员会组织实施。 　　意义:坚持村党支部的领导,有效汇集村民的意见建议,保障村民依法行使民主权利;提高民事民办、民事民管效能,提升村民自治能力。</vt:lpstr>
      <vt:lpstr>幻灯片 61</vt:lpstr>
      <vt:lpstr>方法1   新知应用类试题</vt:lpstr>
      <vt:lpstr>解题指导 1.研读新知,找到定义的关键信息,确定新概念内涵或者外延的规定性、作用或影响等。准确把握题干情境的主旨,审查题干设问,明确题干提出的问题在范围、层次、角度、条件等方面的指向性。 2.逐一分析题肢,注意题肢的迷惑性。准确判断题肢观点本身是否正确(从理论上判断,即看它是否符合所学的理论观点;从事实上判断,看它是否符合客观事实)。比较四个题肢内容的差别,有的题肢在表述上只有个别字词的不同。另外,在组合型选择题中,要比较组合项的不同。 3.审查题肢与题干的逻辑关系是否成立,运用排错法、排异法、排重法等对题肢进行分析。此外,题肢中概念或观点的外延大于或小于题干的规定性的题肢,也要排除。</vt:lpstr>
      <vt:lpstr>         1  诺贝尔经济学家萨缪尔森认为,对个体来说正确的事,对总体而言未必正确。比如一家企业通过低价策略能实现盈利,但若所有企业一起打“价格战”,最终大家都没钱赚。这就是所谓的“合成谬误”。避免“合成谬误” ①需要准确把握事物发展变化的条件　②不能忽视整体对部分的制约作用　③要充分发挥局部作用,推动整体发展　④要坚持创新性思维,摒弃经验思维　　　　　　　　　　　　　　　　　 A.①② B.①③ C.②④ D.③④</vt:lpstr>
      <vt:lpstr>解析    第一步,研读新知,找到定义的关键信息:对个体来说正确的事,对总体而言未必正确。第二步,逐一分析题肢。“所有企业一起打‘价格战’,最终大家都没钱赚”,这说明需要准确把握事物发展变化的条件,也说明整体对部分存在制约作用,①②正确;题干不是强调部分对整体的作用,而是整体对部分的作用,③与题意不符;经验思维不一定都是错误的,④中“摒弃经验思维”的说法错误。</vt:lpstr>
      <vt:lpstr>方法2   目的(主旨)类试题</vt:lpstr>
      <vt:lpstr>解题指导 1. 注意区别主观目的与客观结果。所谓主观目的,指的是行为主体根据自身的需要,借助意识、观念等中介的作用,预先设想的行为目标和结果,它属于观念形态,而非客观结果。例如,居民投资理财的主观目的是获得一定的收益,但客观上对企业的融资起了作用。 2. 注意区别主体。不同主体的行为目的是不一样的,如企业所做的一切是为了经济效益,促进政府职能转变是为了提高为人民服务、为经济建设服务的能力和水平,主权国家对外活动的出发点和落脚点是维护本国的国家利益。 3. 注意区别手段与目的。例如,国家宏观调控的主要目标是促进经济增长、增加就业、稳定物价、保持国际收支平衡;而宏观调控的手段是经济手段、法律手段和必要的行政手段。再如,企业兼并、破产是手段而不是目的,不管是兼并还是破产,目的都是优化资源配置等。</vt:lpstr>
      <vt:lpstr>        2 [2021湖北部分重点中学第一次联考]国务院国资委在2020年10月20日国新办新闻发布会上表示,今后一段时间将会以更大的力度来推动国有企业健全市场化机制,加大力度推进国有控股上市公司股权激励、国有科技型企业股权和分红激励、国有控股混合所有制企业骨干员工持股等中长期激励措施,让企业机制更活、效率更高。上述举措旨在 ①完善权责明确的公司治理结构,提高国有资本运作效率　②建立市场化激励机制,充分调动企业职工的积极性　③推进兼并重组,提高国有资产在社会总资产中的比重　④激发企业创新活力,增强国有经济的竞争力、控制力、影响力 A.①② B.②④ C.①③ D.③④</vt:lpstr>
      <vt:lpstr>解析    题目设问指向为“旨在”,这是在问主观目的。深化国有企业改革,大力度、多举措推动国有企业健全市场化机制,旨在建立市场化激励机制,充分调动国有企业职工的积极性,激发企业创新活力,让国有企业机制更活、效率更高,从而进一步增强国有经济的竞争力、控制力、影响力,②④符合题意;材料举措未涉及完善公司治理结构,①不符合题意;材料中的举措是为了充分发挥国有经济在国民经济中的主导作用,而不是为了提高国有资产在社会总资产中的比重,且材料也未涉及企业兼并重组,③不选。</vt:lpstr>
      <vt:lpstr>热点    党的十九届五中全会定调“十四五”规划</vt:lpstr>
      <vt:lpstr>素材解读 素材一　党的十九届五中全会明确了“十四五”时期经济社会发展指导思想,提出了必须遵循的重要原则。这就是坚持党的全面领导,坚持以人民为中心,坚持新发展理念,坚持深化改革开放,坚持系统观念。这“五个坚持”,是党的十八大以来以习近平同志为核心的党中央治国理政实践经验的升华,是我们党对我国发展规律认识的进一步深化。 </vt:lpstr>
      <vt:lpstr>角度1　运用政治生活知识,分析“十四五”时期经济社会发展为什么要坚持以人民为中心。 解读　①我国是人民民主专政的社会主义国家,人民是国家的主人,人民民主专政的本质是人民当家作主,坚持以人民为中心是由我国的国家性质决定的。②人民是历史的创造者,人民是决定党和国家前途命运的根本力量。人民是中国共产党执政的最大底气,是强党兴国的根本所在。③中国共产党领导是中国特色社会主义最本质的特征,是中国特色社会主义制度的最大优势,中国共产党是中国最高政治领导力量,坚持以人民为中心是由党的领导核心地位决定的。④中国共产党是中国工人阶级的先锋队,同时是中国人民和中华民族的先锋队。中国共产党始终坚持以人民为中心,把人民利益摆在至高无上的地位。⑤中国共产党坚持立党为公、执政为民,践行全心全意为人民服务的根本宗旨,把人民对美好生活的向往作为奋斗目标,依靠人民创造历史伟业。</vt:lpstr>
      <vt:lpstr>角度2　结合材料,运用“认识社会与价值选择”的有关知识,说明中国共产党为什么始终坚持把人民对美好生活的向往作为奋斗目标。 解读　①社会意识对社会存在具有反作用,先进的社会意识对社会发展起推动作用。坚持把人民对美好生活的向往作为奋斗目标,有助于凝聚起磅礴力量,夺取第二个百年目标的伟大胜利。②人民群众是社会历史的主体,是历史的创造者。坚持把人民对美好生活的向往作为奋斗目标,坚持群众观点和群众路线,有助于更好地保障人民权益,调动人民群众的主动性、积极性、创造性。 ③价值观对人们认识世界和改造世界具有导向作用。坚持把人民对美好生活的向往作为奋斗目标,自觉站在最广大人民的立场上,把人民群众的利益作为最高的价值标准,有助于更好地满足人民日益增长的美好生活需要。</vt:lpstr>
      <vt:lpstr>素材二　“十四五”规划制定进程 　　2020年7月30日,中共中央政治局召开会议,决定2020年10月在北京召开中国共产党第十九届中央委员会第五次全体会议,研究关于制定国民经济和社会发展第十四个五年规划和2035年远景目标的建议。       8月初,习近平总书记对“十四五”规划编制工作作出重要指示强调,编制和实施国民经济和社会发展五年规划,是我们党治国理政的重要方式。五年规划编制涉及经济和社会发展方方面面,同人民群众生产生活息息相关,要开门问策、集思广益,把加强顶层设计和坚持问计于民统一起来。        自8月16日起,“十四五”规划编制工作开展网上意见征求活动。本次网上意见征求活动分别在人民日报、新华社、中央广播电视总台所属官网、新闻客户端以及“学习强国”学习平台开设“十四五”规划建言专栏,广大网民可进入相关页面建言献策。</vt:lpstr>
      <vt:lpstr>网上意见征求活动为期两周,有关意见建议将汇总整理后提供给中央决策参考。       9月下旬,中共中央总书记、国家主席、中央军委主席习近平对“十四五”规划编制工作网上意见征求活动作出重要指示强调,通过互联网就“十四五”规划编制向全社会征求意见和建议,在我国五年规划编制史上是第一次。这次活动效果很好,社会参与度很高,提出了许多建设性的意见和建议。有关部门要及时梳理分析、认真吸收。        10月29日,中国共产党第十九届中央委员会第五次全体会议审议通过了《中共中央关于制定国民经济和社会发展第十四个五年规划和2035年远景目标的建议》。  </vt:lpstr>
      <vt:lpstr>角度1　运用政治生活知识,说明习近平总书记强调“十四五”规划编制工作要开门问策、集思广益的原因。 解读　①我国是人民当家作主的社会主义国家,人民当家作主是社会主义民主政治的本质特征。习近平总书记强调“十四五”规划编制工作要开门问策、集思广益,有利于切实保障人民的合法权益。②中国共产党始终坚持全心全意为人民服务的根本宗旨,坚持立党为公、执政为民。习近平总书记强调“十四五”规划编制工作要开门问策、集思广益,体现了中国共产党的根本宗旨和执政理念。③“十四五”规划编制工作坚持开门问策、集思广益,能够使“十四五”规划充分反映民意、集中民智,提高其科学性、民主性;能够提高公民参与公共事务的热情,增强公民的社会责任感,促进公民对“十四五”规划的理解。  </vt:lpstr>
      <vt:lpstr>角度2　运用唯物史观知识,说明“把加强顶层设计和坚持问计于民统一起来”所蕴含的哲学智慧。 解读　①人民群众是社会历史的主体,是历史的创造者,我们要坚持群众观点和群众路线。坚持问计于民是坚持群众观点和群众路线的表现。②改革是社会主义社会发展的直接动力。加强顶层设计可以做好改革的“总设计”,使生产关系适应生产力的发展、上层建筑适应经济基础的发展,释放发展的巨大潜力和强大动能。③社会意识具有相对独立性,先进的社会意识可以促进社会的发展。把加强顶层设计和坚持问计于民统一起来,能够发挥先进的社会意识的作用,促进经济社会健康发展。</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tesoon</dc:creator>
  <cp:lastModifiedBy>dell</cp:lastModifiedBy>
  <cp:revision>73</cp:revision>
  <dcterms:created xsi:type="dcterms:W3CDTF">2021-01-08T01:23:00Z</dcterms:created>
  <dcterms:modified xsi:type="dcterms:W3CDTF">2021-09-23T12:57:35Z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2052-11.1.0.10314</vt:lpwstr>
  </property>
</Properties>
</file>