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38"/>
  </p:notesMasterIdLst>
  <p:handoutMasterIdLst>
    <p:handoutMasterId r:id="rId39"/>
  </p:handoutMasterIdLst>
  <p:sldIdLst>
    <p:sldId id="482" r:id="rId7"/>
    <p:sldId id="332" r:id="rId8"/>
    <p:sldId id="686" r:id="rId9"/>
    <p:sldId id="516" r:id="rId10"/>
    <p:sldId id="483" r:id="rId11"/>
    <p:sldId id="517" r:id="rId12"/>
    <p:sldId id="261" r:id="rId13"/>
    <p:sldId id="488" r:id="rId14"/>
    <p:sldId id="272" r:id="rId15"/>
    <p:sldId id="502" r:id="rId16"/>
    <p:sldId id="422" r:id="rId17"/>
    <p:sldId id="503" r:id="rId18"/>
    <p:sldId id="504" r:id="rId19"/>
    <p:sldId id="547" r:id="rId20"/>
    <p:sldId id="548" r:id="rId21"/>
    <p:sldId id="549" r:id="rId22"/>
    <p:sldId id="670" r:id="rId23"/>
    <p:sldId id="720" r:id="rId24"/>
    <p:sldId id="721" r:id="rId25"/>
    <p:sldId id="722" r:id="rId26"/>
    <p:sldId id="273" r:id="rId27"/>
    <p:sldId id="557" r:id="rId28"/>
    <p:sldId id="497" r:id="rId29"/>
    <p:sldId id="500" r:id="rId30"/>
    <p:sldId id="637" r:id="rId31"/>
    <p:sldId id="638" r:id="rId32"/>
    <p:sldId id="639" r:id="rId33"/>
    <p:sldId id="646" r:id="rId34"/>
    <p:sldId id="647" r:id="rId35"/>
    <p:sldId id="648" r:id="rId36"/>
    <p:sldId id="745"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60"/>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热点专题五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传递榜样力量</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热点专题五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传递榜样力量</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热点专题五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传递榜样力量</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热点专题五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传递榜样力量</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1.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热点专题五  传递榜样力量</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473200"/>
            <a:ext cx="10748010" cy="3969385"/>
          </a:xfrm>
          <a:prstGeom prst="rect">
            <a:avLst/>
          </a:prstGeom>
          <a:noFill/>
        </p:spPr>
        <p:txBody>
          <a:bodyPr wrap="square" rtlCol="0" anchor="t">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3.从责任角度，谈谈彭士禄院士的事迹给我们什么感悟。</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（1）每一种角色都意味着承担相应的责任。在我们的周围，有许许多多履行社会责任却不计较代价与回报的人，正因为他们敢于承担责任，才使我们的生活更加幸福美好。</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（2）我们要努力提高自身素质，增强社会责任感，增强履行责任的能力，勇于承担对社会、对国家、对民族的责任，肩负起实现中华民族伟大复兴的重任，积极投身中国特色社会主义伟大事业。</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4050" y="1480185"/>
            <a:ext cx="10883900" cy="4523105"/>
          </a:xfrm>
          <a:prstGeom prst="rect">
            <a:avLst/>
          </a:prstGeom>
          <a:noFill/>
        </p:spPr>
        <p:txBody>
          <a:bodyPr wrap="square" rtlCol="0" anchor="t">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4.向彭士禄院士学习，让人生更有意义，我们应该怎样做？</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（1）树立远大理想，追求积极向上的人生目标。</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（2）努力学习，全面提高自身素质。培养创新意识和能力，做新时代的创新型人才。</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（3）将个人的理想与国家发展、民族复兴结合起来，自觉肩负起时代赋予的历史使命。</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（4）勇于承担社会责任，多做有益于他人、集体、民族、国家、社会的事。</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（5）学会关心、善待他人，乐于助人。</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062990"/>
            <a:ext cx="10711815" cy="563118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5.宣传“时代楷模”的先进事迹有什么意义？</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有利于弘扬中华传统美德和伟大民族精神，培育和践行社会主义核心价值观。</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有利于提高人们的思想道德水平，培育文明风尚，弘扬社会正气，为实现中国梦凝聚强大的精神力量。</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有利于青少年向榜样学习，汲取榜样的力量，增强社会责任感，培养良好品质等。</a:t>
            </a:r>
          </a:p>
          <a:p>
            <a:pPr indent="0">
              <a:lnSpc>
                <a:spcPct val="150000"/>
              </a:lnSpc>
            </a:pPr>
            <a:r>
              <a:rPr sz="2400" b="1">
                <a:solidFill>
                  <a:srgbClr val="000000"/>
                </a:solidFill>
                <a:latin typeface="宋体" panose="02010600030101010101" pitchFamily="2" charset="-122"/>
                <a:ea typeface="宋体" panose="02010600030101010101" pitchFamily="2" charset="-122"/>
              </a:rPr>
              <a:t>6.他们具有哪些优秀品质才被评为“最美新时代革命军人”？</a:t>
            </a:r>
          </a:p>
          <a:p>
            <a:pPr indent="0">
              <a:lnSpc>
                <a:spcPct val="150000"/>
              </a:lnSpc>
            </a:pPr>
            <a:r>
              <a:rPr sz="2400" b="1">
                <a:solidFill>
                  <a:srgbClr val="000000"/>
                </a:solidFill>
                <a:latin typeface="楷体_GB2312" panose="02010609030101010101" charset="-122"/>
                <a:ea typeface="楷体_GB2312" panose="02010609030101010101" charset="-122"/>
              </a:rPr>
              <a:t>示例：爱党爱国，服务人民，爱岗敬业，无私奉献，热心公益，服务社会，勇担责任，弘扬正义，自强不息，不断创新等。</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347470"/>
            <a:ext cx="10759440" cy="5259070"/>
          </a:xfrm>
          <a:prstGeom prst="rect">
            <a:avLst/>
          </a:prstGeom>
          <a:noFill/>
          <a:ln w="9525">
            <a:noFill/>
          </a:ln>
        </p:spPr>
        <p:txBody>
          <a:bodyPr wrap="square">
            <a:spAutoFit/>
          </a:bodyPr>
          <a:lstStyle/>
          <a:p>
            <a:pPr indent="0">
              <a:lnSpc>
                <a:spcPct val="140000"/>
              </a:lnSpc>
            </a:pPr>
            <a:r>
              <a:rPr sz="2400" b="1">
                <a:solidFill>
                  <a:srgbClr val="000000"/>
                </a:solidFill>
                <a:latin typeface="宋体" panose="02010600030101010101" pitchFamily="2" charset="-122"/>
                <a:ea typeface="宋体" panose="02010600030101010101" pitchFamily="2" charset="-122"/>
              </a:rPr>
              <a:t>7. 这些“最美新时代革命军人”是我们学习的榜样，这些榜样对我们的成长有什么作用？</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榜样不仅是一面镜子，而且是一面旗帜，昭示着做人、做事的基本态度，有利于激发广大青少年对人生道路和人生理想的思考，不断完善自我。</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善于寻找好的榜样、向榜样学习、汲取榜样的力量，我们的社会、我们的国家变得更加美好。</a:t>
            </a:r>
          </a:p>
          <a:p>
            <a:pPr indent="0">
              <a:lnSpc>
                <a:spcPct val="140000"/>
              </a:lnSpc>
            </a:pPr>
            <a:r>
              <a:rPr sz="2400" b="1">
                <a:solidFill>
                  <a:srgbClr val="000000"/>
                </a:solidFill>
                <a:latin typeface="宋体" panose="02010600030101010101" pitchFamily="2" charset="-122"/>
                <a:ea typeface="宋体" panose="02010600030101010101" pitchFamily="2" charset="-122"/>
              </a:rPr>
              <a:t>8.我们应该如何向“最美新时代革命军人”学习？</a:t>
            </a:r>
          </a:p>
          <a:p>
            <a:pPr indent="0">
              <a:lnSpc>
                <a:spcPct val="140000"/>
              </a:lnSpc>
            </a:pPr>
            <a:r>
              <a:rPr sz="2400" b="1">
                <a:solidFill>
                  <a:srgbClr val="000000"/>
                </a:solidFill>
                <a:latin typeface="楷体_GB2312" panose="02010609030101010101" charset="-122"/>
                <a:ea typeface="楷体_GB2312" panose="02010609030101010101" charset="-122"/>
              </a:rPr>
              <a:t>示例：树立崇高理想，立志报效祖国；扶危济困、无私奉献，弘扬中华民族精神，承担社会责任；努力学习，勇于实践，大胆创新；关爱生活，关爱他人；磨砺意志，自立自强；等等。</a:t>
            </a:r>
            <a:r>
              <a:rPr sz="2400" b="1">
                <a:solidFill>
                  <a:srgbClr val="000000"/>
                </a:solidFill>
                <a:latin typeface="宋体" panose="02010600030101010101" pitchFamily="2" charset="-122"/>
                <a:ea typeface="宋体" panose="02010600030101010101" pitchFamily="2" charset="-122"/>
              </a:rPr>
              <a:t> </a:t>
            </a:r>
            <a:endParaRPr sz="24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60132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9.为什么要给优秀党员、党务工作者颁授“七一勋章”？</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激励各级党组织和广大党员“不忘初心、牢记使命”，为实现中华民族的伟大复兴不解奋斗。</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让党员牢记为人民服务的宗旨，一切以人民为中心的发展思想。</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加强党的队伍建设，保持党的先锋队的性质。</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推动全党形成见贤思齐、争做先锋的良好氛围。</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6145" y="1481455"/>
            <a:ext cx="1029525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10.中共中央总书记、国家主席、中共中央军委主席习近平向为党做出杰出</a:t>
            </a:r>
            <a:r>
              <a:rPr sz="2400" b="1">
                <a:solidFill>
                  <a:srgbClr val="000000"/>
                </a:solidFill>
                <a:latin typeface="楷体_GB2312" panose="02010609030101010101" charset="-122"/>
                <a:ea typeface="楷体_GB2312" panose="02010609030101010101" charset="-122"/>
              </a:rPr>
              <a:t>贡献的党员授予“七一勋章”，是国家主席在行使荣典权吗？说明理由。</a:t>
            </a:r>
          </a:p>
          <a:p>
            <a:pPr indent="0">
              <a:lnSpc>
                <a:spcPct val="150000"/>
              </a:lnSpc>
            </a:pPr>
            <a:r>
              <a:rPr sz="2400" b="1">
                <a:solidFill>
                  <a:srgbClr val="000000"/>
                </a:solidFill>
                <a:latin typeface="楷体_GB2312" panose="02010609030101010101" charset="-122"/>
                <a:ea typeface="楷体_GB2312" panose="02010609030101010101" charset="-122"/>
              </a:rPr>
              <a:t>不是国家主席在行使的荣典权。</a:t>
            </a:r>
          </a:p>
          <a:p>
            <a:pPr indent="0">
              <a:lnSpc>
                <a:spcPct val="150000"/>
              </a:lnSpc>
            </a:pPr>
            <a:r>
              <a:rPr sz="2400" b="1">
                <a:solidFill>
                  <a:srgbClr val="000000"/>
                </a:solidFill>
                <a:latin typeface="楷体_GB2312" panose="02010609030101010101" charset="-122"/>
                <a:ea typeface="楷体_GB2312" panose="02010609030101010101" charset="-122"/>
              </a:rPr>
              <a:t>理由：国家主席的荣典权是根据全国人民代表大会的决定和全国人民代表大会常务委员会的决定授予的荣誉。中国共产党“七一勋章”是由中共中央决定、中共中央总书记签发证书并颁授的党内最高荣誉。</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36700"/>
            <a:ext cx="10634980"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11.运用“凝聚价值追求”的知识，简述开展全国道德模范评选表彰活动的意义。</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开展全国道德模范评选表彰活动是弘扬当代中国精神的具体体现。</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有利于弘扬中华民族精神，凝聚各族人民的力量。</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有利于践行社会主义核心价值观，构筑中国价值。</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有利于倡导良好社会风尚，弘扬正能量，实现价值引领。</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有利于为实现中国梦提供强大精神动力和有力道德支撑。</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6</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有利于继承和弘扬中华民族的传统美德。</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7</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有利于社会主义现代化建设和中华民族伟大复兴。</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95120"/>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12.青少年如何将道德模范精神转化为道德行为？</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认真深入学习，感悟道德模范精神。</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开展多种活动，宣传道德模范精神。</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以道德模范为榜样，严格要求自己。</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积极参与实践，践行道德模范崇高精神。</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增强正义感，同不道德行为作斗争等。</a:t>
            </a:r>
            <a:endParaRPr sz="2400" b="1">
              <a:solidFill>
                <a:srgbClr val="00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9625" y="1597025"/>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13.开展中国好人评选活动说明了什么？</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我国政府积极表彰先进人物，激励人们向榜样学习。</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我国积极培育和践行社会主义核心价值观，弘扬中华传统美德，传递社会正能量。</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我国人民向上、向善、向美、向前的信念不断增强。</a:t>
            </a:r>
          </a:p>
          <a:p>
            <a:pPr indent="0">
              <a:lnSpc>
                <a:spcPct val="150000"/>
              </a:lnSpc>
            </a:pPr>
            <a:endParaRPr sz="2400" b="1">
              <a:solidFill>
                <a:srgbClr val="00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9625" y="1572895"/>
            <a:ext cx="10634980" cy="396938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14.开展中国好人评选活动有什么重要意义？</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对国家：有利于培育社会主义核心价值观，传承中华传统美德；有利于弘扬以爱国主义为核心的民族精神；有利于为实现中国梦提供强大的精神动力。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对社会：有利于弘扬社会正气，传递社会正能量， 营造良好的社会氛围，促进社会文明。</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对公民：有利于培养公民的责任意识、实干精神和奉献精神；有利于提升公民思想道德素质。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838960"/>
            <a:ext cx="10882630" cy="396938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热点1：时代楷模</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我国著名的核动力专家彭士禄，响应党中央号召，隐姓埋名投身核潜艇研制事业，主持了潜艇核动力装置的论证、设计、装备、试验以及运行的全过程，为我国第一艘核潜艇成功研制作出了重要贡献。改革开放后，他负责引进大亚湾核电站，组织自主设计建造秦山核电站二期，引领我国核事业发展实现历史性跨越。在隆重庆祝中国共产党成立100周年、全党深入开展党史学习教育之际，中央宣传部向全社会宣传发布彭士禄同志的先进事迹，追授他“时代楷模”称号。</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3755" y="1572895"/>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15.你打算如何以实际行动向中国好人学习？</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树立远大理想，将个人梦与中国梦紧密联系在一起。</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努力学习科学文化知识，全面提升自身素质。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热爱祖国，自觉维护国家安全、荣誉和利益。</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积极参加社会公益活动，主动服务和奉献社会，养成亲社会行为。</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发扬艰苦奋斗精神，争做新时代的奋斗者，以实干谱写青春年华。</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19785" y="2041525"/>
            <a:ext cx="1056576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1.从“砍头不要紧，只要主义真”的夏明翰，到“已摈忧患寻常事，留得豪情作楚囚”的恽代英，再到“未惜头颅新故国，甘将热血沃中华”的赵一曼……无数革命前辈</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①以生命奉献家国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②用热血浇灌理想</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③坚持人民至上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④坚决维护党的领导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A.①② 	B.①③    C.②④ 	  D.③④ </a:t>
            </a:r>
          </a:p>
        </p:txBody>
      </p:sp>
      <p:sp>
        <p:nvSpPr>
          <p:cNvPr id="8" name="矩形 7"/>
          <p:cNvSpPr/>
          <p:nvPr/>
        </p:nvSpPr>
        <p:spPr>
          <a:xfrm flipH="1">
            <a:off x="4109720" y="3298190"/>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346835"/>
            <a:ext cx="11072495"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2.“三年一腾飞，十年一跨越，中国北斗，星灿世界。”谢军，感动中国2020年度人物，北斗导航卫星总设计师。他扎根中国北斗事业近 40年，先后带领团队研制北斗二号、北斗三号卫星系统，为中国北斗走向世界做出了卓越贡献。学习谢军的先进事迹，我们应该</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①发扬奉献精神，坚持见利忘义 </a:t>
            </a:r>
          </a:p>
          <a:p>
            <a:pPr indent="266700">
              <a:lnSpc>
                <a:spcPct val="150000"/>
              </a:lnSpc>
            </a:pPr>
            <a:r>
              <a:rPr sz="2400" b="1">
                <a:solidFill>
                  <a:srgbClr val="000000"/>
                </a:solidFill>
                <a:latin typeface="宋体" panose="02010600030101010101" pitchFamily="2" charset="-122"/>
                <a:ea typeface="宋体" panose="02010600030101010101" pitchFamily="2" charset="-122"/>
              </a:rPr>
              <a:t>②增强民族自信，构筑中国价值</a:t>
            </a:r>
          </a:p>
          <a:p>
            <a:pPr indent="266700">
              <a:lnSpc>
                <a:spcPct val="150000"/>
              </a:lnSpc>
            </a:pPr>
            <a:r>
              <a:rPr sz="2400" b="1">
                <a:solidFill>
                  <a:srgbClr val="000000"/>
                </a:solidFill>
                <a:latin typeface="宋体" panose="02010600030101010101" pitchFamily="2" charset="-122"/>
                <a:ea typeface="宋体" panose="02010600030101010101" pitchFamily="2" charset="-122"/>
              </a:rPr>
              <a:t>③坚持奋斗信念，演绎幸福人生 </a:t>
            </a:r>
          </a:p>
          <a:p>
            <a:pPr indent="266700">
              <a:lnSpc>
                <a:spcPct val="150000"/>
              </a:lnSpc>
            </a:pPr>
            <a:r>
              <a:rPr sz="2400" b="1">
                <a:solidFill>
                  <a:srgbClr val="000000"/>
                </a:solidFill>
                <a:latin typeface="宋体" panose="02010600030101010101" pitchFamily="2" charset="-122"/>
                <a:ea typeface="宋体" panose="02010600030101010101" pitchFamily="2" charset="-122"/>
              </a:rPr>
              <a:t>④强化责任担当，敢于迎难而上</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A.①②③	 B.②③④    C.①③④    D.①②④</a:t>
            </a:r>
          </a:p>
        </p:txBody>
      </p:sp>
      <p:sp>
        <p:nvSpPr>
          <p:cNvPr id="8" name="矩形 7"/>
          <p:cNvSpPr/>
          <p:nvPr/>
        </p:nvSpPr>
        <p:spPr>
          <a:xfrm flipH="1">
            <a:off x="4672965" y="319913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5077460"/>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3.2021七一勋章获得者马毛姐，在渡江战役中手臂中弹依然咬牙坚持，6次横渡长江，运送3批解放军成功登岸，是闻名全国的“渡江英雄”，一生淡泊名利，默默为党工作。这说明她</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①用勇敢书写自己的生命价值 </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②能在危难时刻舍生忘死</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③践行了社会主义核心价值观 </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④让自己的人生充满意义 </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A.①③ 	B.②④</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C.②③④ 	D.①②③④</a:t>
            </a:r>
          </a:p>
        </p:txBody>
      </p:sp>
      <p:sp>
        <p:nvSpPr>
          <p:cNvPr id="8" name="矩形 7"/>
          <p:cNvSpPr/>
          <p:nvPr/>
        </p:nvSpPr>
        <p:spPr>
          <a:xfrm>
            <a:off x="4756150" y="2636520"/>
            <a:ext cx="43053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413510"/>
            <a:ext cx="1050417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4.近年来，在我国开展的“全国道德模范”“感动中国人物”“最美奋斗者”“时代楷模”“共和国勋章”和“国家荣誉称号”等系列评选表彰活动中，涌现出一批批优秀人物，他们的感人事迹</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①提高了全民族的思想道德水平</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②奠定了建设文明中国的物质基础</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③是弘扬中华民族精神的真实写照</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④是践行社会主义核心价值观的生动体现</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C.②③	D.③④</a:t>
            </a:r>
          </a:p>
        </p:txBody>
      </p:sp>
      <p:sp>
        <p:nvSpPr>
          <p:cNvPr id="8" name="矩形 7"/>
          <p:cNvSpPr/>
          <p:nvPr/>
        </p:nvSpPr>
        <p:spPr>
          <a:xfrm flipH="1">
            <a:off x="7567930" y="2734945"/>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437640"/>
            <a:ext cx="10722610" cy="452310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5.2021年7月“中国好人榜”在广西百色发布，102位助人为乐、见义勇为、诚实守信、敬业奉献、孝老爱亲的身边好人光荣上榜。此类活动的开展</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①有助于养护精神，充盈个人的精神世界</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②是各级政府部门的事情，与中学生无关</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③能守护生命，让每个人的生命都充盈起来</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④有助于守护精神家园，传承优秀中华文化</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C.②③	D.③④</a:t>
            </a:r>
          </a:p>
        </p:txBody>
      </p:sp>
      <p:sp>
        <p:nvSpPr>
          <p:cNvPr id="8" name="矩形 7"/>
          <p:cNvSpPr/>
          <p:nvPr/>
        </p:nvSpPr>
        <p:spPr>
          <a:xfrm flipH="1">
            <a:off x="10464165" y="220916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6.“他们孝敬父母、孝敬长辈；他们为父母排忧解难、帮父母照顾弟妹、代父母担当家庭责任；他们自强不息、阳光向上、奋发有为。他们就是最美孝心少年。”从“最美孝心少年”身上，我们能感受到</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①孝亲敬长的美德</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②自强不息的品质</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③乐观自信的心理</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④尊老爱幼的公德</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C.②③	D.③④</a:t>
            </a:r>
          </a:p>
        </p:txBody>
      </p:sp>
      <p:sp>
        <p:nvSpPr>
          <p:cNvPr id="8" name="矩形 7"/>
          <p:cNvSpPr/>
          <p:nvPr/>
        </p:nvSpPr>
        <p:spPr>
          <a:xfrm flipH="1">
            <a:off x="8322310" y="260477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292225"/>
            <a:ext cx="1065085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7.阅读材料，回答问题。</a:t>
            </a: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山路得康庄</a:t>
            </a:r>
          </a:p>
          <a:p>
            <a:pPr indent="457200" fontAlgn="auto">
              <a:lnSpc>
                <a:spcPct val="150000"/>
              </a:lnSpc>
            </a:pPr>
            <a:r>
              <a:rPr sz="2400" b="1" dirty="0">
                <a:latin typeface="楷体_GB2312" panose="02010609030101010101" charset="-122"/>
                <a:ea typeface="楷体_GB2312" panose="02010609030101010101" charset="-122"/>
                <a:cs typeface="宋体" panose="02010600030101010101" pitchFamily="2" charset="-122"/>
              </a:rPr>
              <a:t>重庆市巫山县竹贤乡下庄村，四周都是千米的高山绝壁。1997年毛相林当选村支书后，带领村民以“愚公移山”的决心和毅力，冒着生命危险，用最原始的方式，历时7年硬是在绝壁上凿出一条通往外界、长达8公里的“天路”。</a:t>
            </a:r>
          </a:p>
          <a:p>
            <a:pPr indent="457200" fontAlgn="auto">
              <a:lnSpc>
                <a:spcPct val="150000"/>
              </a:lnSpc>
            </a:pPr>
            <a:r>
              <a:rPr sz="2400" b="1" dirty="0">
                <a:latin typeface="楷体_GB2312" panose="02010609030101010101" charset="-122"/>
                <a:ea typeface="楷体_GB2312" panose="02010609030101010101" charset="-122"/>
                <a:cs typeface="宋体" panose="02010600030101010101" pitchFamily="2" charset="-122"/>
              </a:rPr>
              <a:t>出山公路修通，村民们欢欣鼓舞。毛相林继续带领村民攻坚克难，发展了柑橘、桃、西瓜三大脱贫产业和乡村旅游。2015年，下庄村整村脱贫；2020年，全村人均年收入比路通前翻了40多倍，村民的日子越过越红火。</a:t>
            </a:r>
          </a:p>
          <a:p>
            <a:pPr indent="457200" fontAlgn="auto">
              <a:lnSpc>
                <a:spcPct val="150000"/>
              </a:lnSpc>
            </a:pPr>
            <a:r>
              <a:rPr sz="2400" b="1" dirty="0">
                <a:latin typeface="楷体_GB2312" panose="02010609030101010101" charset="-122"/>
                <a:ea typeface="楷体_GB2312" panose="02010609030101010101" charset="-122"/>
                <a:cs typeface="宋体" panose="02010600030101010101" pitchFamily="2" charset="-122"/>
              </a:rPr>
              <a:t>毛相林荣获“全国脱贫攻坚楷模”“感动中国2020年度人物”等荣誉称号。</a:t>
            </a:r>
            <a:endParaRPr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96925" y="1379855"/>
            <a:ext cx="10135235" cy="645160"/>
          </a:xfrm>
          <a:prstGeom prst="rect">
            <a:avLst/>
          </a:prstGeom>
          <a:noFill/>
          <a:ln w="9525">
            <a:noFill/>
          </a:ln>
        </p:spPr>
        <p:txBody>
          <a:bodyPr wrap="square">
            <a:spAutoFit/>
          </a:bodyPr>
          <a:lstStyle/>
          <a:p>
            <a:pPr indent="0">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毛相林践行了社会主义核心价值观中的哪些价值准则？</a:t>
            </a:r>
            <a:endParaRPr sz="2400" b="1">
              <a:solidFill>
                <a:srgbClr val="000000"/>
              </a:solidFill>
              <a:latin typeface="宋体" panose="02010600030101010101" pitchFamily="2" charset="-122"/>
              <a:ea typeface="宋体" panose="02010600030101010101" pitchFamily="2" charset="-122"/>
            </a:endParaRPr>
          </a:p>
        </p:txBody>
      </p:sp>
      <p:sp>
        <p:nvSpPr>
          <p:cNvPr id="5" name="矩形 4"/>
          <p:cNvSpPr/>
          <p:nvPr/>
        </p:nvSpPr>
        <p:spPr>
          <a:xfrm flipH="1">
            <a:off x="1235710" y="1928495"/>
            <a:ext cx="2099945"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爱国、敬业。</a:t>
            </a:r>
          </a:p>
        </p:txBody>
      </p:sp>
      <p:sp>
        <p:nvSpPr>
          <p:cNvPr id="6" name="文本框 5"/>
          <p:cNvSpPr txBox="1"/>
          <p:nvPr/>
        </p:nvSpPr>
        <p:spPr>
          <a:xfrm>
            <a:off x="810260" y="2459990"/>
            <a:ext cx="10135235" cy="1198880"/>
          </a:xfrm>
          <a:prstGeom prst="rect">
            <a:avLst/>
          </a:prstGeom>
          <a:noFill/>
          <a:ln w="9525">
            <a:noFill/>
          </a:ln>
        </p:spPr>
        <p:txBody>
          <a:bodyPr wrap="square">
            <a:spAutoFit/>
          </a:bodyPr>
          <a:lstStyle/>
          <a:p>
            <a:pPr indent="0">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结合材料，运用生命的有关知识，分析毛相林是如何让生命从平凡中闪耀出伟大。</a:t>
            </a:r>
          </a:p>
        </p:txBody>
      </p:sp>
      <p:sp>
        <p:nvSpPr>
          <p:cNvPr id="9" name="矩形 8"/>
          <p:cNvSpPr/>
          <p:nvPr/>
        </p:nvSpPr>
        <p:spPr>
          <a:xfrm flipH="1">
            <a:off x="1044575" y="3601720"/>
            <a:ext cx="10467340" cy="1753235"/>
          </a:xfrm>
          <a:prstGeom prst="rect">
            <a:avLst/>
          </a:prstGeom>
        </p:spPr>
        <p:txBody>
          <a:bodyPr wrap="square">
            <a:spAutoFit/>
          </a:bodyPr>
          <a:lstStyle/>
          <a:p>
            <a:pPr indent="0">
              <a:lnSpc>
                <a:spcPct val="150000"/>
              </a:lnSpc>
            </a:pPr>
            <a:r>
              <a:rPr lang="en-US" altLang="zh-CN" sz="2400" b="1" dirty="0">
                <a:solidFill>
                  <a:srgbClr val="FF0000"/>
                </a:solidFill>
                <a:latin typeface="宋体" panose="02010600030101010101" pitchFamily="2" charset="-122"/>
                <a:ea typeface="宋体" panose="02010600030101010101" pitchFamily="2" charset="-122"/>
                <a:sym typeface="+mn-ea"/>
              </a:rPr>
              <a:t>毛相林用坚持、责任、勤劳、智慧、信念，书写了自己的生命价值；带领村民凿出“天路”、脱贫致富，创造了不平凡的社会价值；将自己的生命和他人、集体、国家的命运联系在一起，提升了生命的质量，活出了生命的精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232535"/>
            <a:ext cx="10699115" cy="543115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8.某校开展“庆祝建党百年·传承红色基因”主题活动。同学们正在参观党史馆，请你参与其中。</a:t>
            </a: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走进楷模故事　第一展厅</a:t>
            </a:r>
          </a:p>
          <a:p>
            <a:pPr indent="457200" fontAlgn="auto">
              <a:lnSpc>
                <a:spcPct val="130000"/>
              </a:lnSpc>
            </a:pPr>
            <a:r>
              <a:rPr sz="2300" b="1" dirty="0">
                <a:latin typeface="楷体_GB2312" panose="02010609030101010101" charset="-122"/>
                <a:ea typeface="楷体_GB2312" panose="02010609030101010101" charset="-122"/>
                <a:cs typeface="宋体" panose="02010600030101010101" pitchFamily="2" charset="-122"/>
              </a:rPr>
              <a:t>彭士禄是我国核动力事业的开拓者和奠基人之一。他在高度机密的核事业中隐姓埋名一生，克服了人才和物资短缺、环境恶劣等重重困难，为我国在深海中牢牢筑起核盾牌。</a:t>
            </a:r>
          </a:p>
          <a:p>
            <a:pPr indent="457200" fontAlgn="auto">
              <a:lnSpc>
                <a:spcPct val="130000"/>
              </a:lnSpc>
            </a:pPr>
            <a:r>
              <a:rPr sz="2300" b="1" dirty="0">
                <a:latin typeface="楷体_GB2312" panose="02010609030101010101" charset="-122"/>
                <a:ea typeface="楷体_GB2312" panose="02010609030101010101" charset="-122"/>
                <a:cs typeface="宋体" panose="02010600030101010101" pitchFamily="2" charset="-122"/>
              </a:rPr>
              <a:t>在他看来，中国核动力事业实现从无到有、由弱变强的历史性跨越不是一两个人所能做到的，他自己“顶多算其中的一颗螺丝钉”。</a:t>
            </a:r>
          </a:p>
          <a:p>
            <a:pPr indent="457200" fontAlgn="auto">
              <a:lnSpc>
                <a:spcPct val="130000"/>
              </a:lnSpc>
            </a:pPr>
            <a:r>
              <a:rPr sz="2300" b="1" dirty="0">
                <a:latin typeface="楷体_GB2312" panose="02010609030101010101" charset="-122"/>
                <a:ea typeface="楷体_GB2312" panose="02010609030101010101" charset="-122"/>
                <a:cs typeface="宋体" panose="02010600030101010101" pitchFamily="2" charset="-122"/>
              </a:rPr>
              <a:t>“只要祖国需要，我愿意贡献一切”是彭士禄的人生誓言。百年征程波澜壮阔，一代又一代中国共产党人顽强拼搏、不懈奋斗，始终不忘初心，构筑起了中国共产党的精神谱系。</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1454785"/>
            <a:ext cx="10480675" cy="5516880"/>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热点2：最美新时代革命军人</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sym typeface="+mn-ea"/>
              </a:rPr>
              <a:t> 中央宣传部、中央军委政治工作部联合发布张洪峰、高雪莲、乔莎莎等12位“最美新时代革命军人”先进事迹。他们中，有倾情传播党的创新理论、始终坚持为战育人的院校教员；有实战实训磨炼精兵的特战营长、挺进深蓝保卫海疆的潜艇艇长、苦练本领搏击蓝天的飞行大队长、担当使命铸盾砺剑的导弹旅长；有服务联合作战指挥的保障尖兵、扎根奉献在国防工程一线的优秀军士长、奋斗在青藏铁路守护线上的武警忠诚卫士；有依法从严履行审计监督职责的巾帼建功标兵、身残志坚帮扶驻地群众脱贫致富的驻村扶贫干部……</a:t>
            </a:r>
          </a:p>
          <a:p>
            <a:pPr indent="0" algn="l" fontAlgn="auto">
              <a:lnSpc>
                <a:spcPct val="130000"/>
              </a:lnSpc>
            </a:pPr>
            <a:r>
              <a:rPr sz="2200">
                <a:solidFill>
                  <a:srgbClr val="FF00FF"/>
                </a:solidFill>
                <a:latin typeface="黑体" panose="02010600030101010101" pitchFamily="49" charset="-122"/>
                <a:ea typeface="黑体" panose="02010600030101010101" pitchFamily="49" charset="-122"/>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1510" y="1075690"/>
            <a:ext cx="10930890" cy="3969385"/>
          </a:xfrm>
          <a:prstGeom prst="rect">
            <a:avLst/>
          </a:prstGeom>
          <a:noFill/>
          <a:ln>
            <a:noFill/>
          </a:ln>
        </p:spPr>
        <p:txBody>
          <a:bodyPr wrap="square" rtlCol="0">
            <a:spAutoFit/>
          </a:bodyPr>
          <a:lstStyle/>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感悟精神伟力　第二展厅</a:t>
            </a:r>
          </a:p>
          <a:p>
            <a:pPr indent="457200" fontAlgn="auto">
              <a:lnSpc>
                <a:spcPct val="150000"/>
              </a:lnSpc>
            </a:pPr>
            <a:r>
              <a:rPr sz="2400" b="1" dirty="0">
                <a:latin typeface="楷体_GB2312" panose="02010609030101010101" charset="-122"/>
                <a:ea typeface="楷体_GB2312" panose="02010609030101010101" charset="-122"/>
                <a:cs typeface="宋体" panose="02010600030101010101" pitchFamily="2" charset="-122"/>
              </a:rPr>
              <a:t>小小红船承载着民族希望，领航中国行稳致远……</a:t>
            </a: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红船精神的内涵</a:t>
            </a:r>
            <a:endParaRPr sz="2400" b="1" dirty="0">
              <a:latin typeface="楷体_GB2312" panose="02010609030101010101" charset="-122"/>
              <a:ea typeface="楷体_GB2312" panose="02010609030101010101" charset="-122"/>
              <a:cs typeface="宋体" panose="02010600030101010101" pitchFamily="2" charset="-122"/>
            </a:endParaRPr>
          </a:p>
          <a:p>
            <a:pPr algn="ctr">
              <a:lnSpc>
                <a:spcPct val="150000"/>
              </a:lnSpc>
            </a:pPr>
            <a:r>
              <a:rPr sz="2400" b="1" dirty="0">
                <a:latin typeface="楷体_GB2312" panose="02010609030101010101" charset="-122"/>
                <a:ea typeface="楷体_GB2312" panose="02010609030101010101" charset="-122"/>
                <a:cs typeface="宋体" panose="02010600030101010101" pitchFamily="2" charset="-122"/>
              </a:rPr>
              <a:t>开天辟地、敢为人先的首创精神</a:t>
            </a:r>
          </a:p>
          <a:p>
            <a:pPr algn="ctr">
              <a:lnSpc>
                <a:spcPct val="150000"/>
              </a:lnSpc>
            </a:pPr>
            <a:r>
              <a:rPr sz="2400" b="1" dirty="0">
                <a:latin typeface="楷体_GB2312" panose="02010609030101010101" charset="-122"/>
                <a:ea typeface="楷体_GB2312" panose="02010609030101010101" charset="-122"/>
                <a:cs typeface="宋体" panose="02010600030101010101" pitchFamily="2" charset="-122"/>
              </a:rPr>
              <a:t>坚定理想、百折不挠的奋斗精神</a:t>
            </a:r>
          </a:p>
          <a:p>
            <a:pPr algn="ctr">
              <a:lnSpc>
                <a:spcPct val="150000"/>
              </a:lnSpc>
            </a:pPr>
            <a:r>
              <a:rPr sz="2400" b="1" dirty="0">
                <a:latin typeface="楷体_GB2312" panose="02010609030101010101" charset="-122"/>
                <a:ea typeface="楷体_GB2312" panose="02010609030101010101" charset="-122"/>
                <a:cs typeface="宋体" panose="02010600030101010101" pitchFamily="2" charset="-122"/>
              </a:rPr>
              <a:t>立党为公、忠诚为民的奉献精神</a:t>
            </a:r>
          </a:p>
          <a:p>
            <a:pPr algn="l">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1</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请运用所学知识，简析彭士禄是如何践行其人生誓言的。</a:t>
            </a:r>
          </a:p>
        </p:txBody>
      </p:sp>
      <p:sp>
        <p:nvSpPr>
          <p:cNvPr id="2" name="矩形 1"/>
          <p:cNvSpPr/>
          <p:nvPr/>
        </p:nvSpPr>
        <p:spPr>
          <a:xfrm flipH="1">
            <a:off x="822325" y="5016500"/>
            <a:ext cx="10759440" cy="1706880"/>
          </a:xfrm>
          <a:prstGeom prst="rect">
            <a:avLst/>
          </a:prstGeom>
        </p:spPr>
        <p:txBody>
          <a:bodyPr wrap="square">
            <a:spAutoFit/>
          </a:bodyPr>
          <a:lstStyle/>
          <a:p>
            <a:pPr>
              <a:lnSpc>
                <a:spcPct val="150000"/>
              </a:lnSpc>
            </a:pPr>
            <a:r>
              <a:rPr lang="en-US" altLang="zh-CN" sz="2300" b="1" dirty="0">
                <a:solidFill>
                  <a:srgbClr val="FF0000"/>
                </a:solidFill>
                <a:latin typeface="宋体" panose="02010600030101010101" pitchFamily="2" charset="-122"/>
                <a:ea typeface="宋体" panose="02010600030101010101" pitchFamily="2" charset="-122"/>
              </a:rPr>
              <a:t>强烈的爱国主义精神，把国家利益放在首位，爱岗敬业，不言代价与回报，无私奉献，在奉献中实现人生价值等。</a:t>
            </a:r>
          </a:p>
          <a:p>
            <a:pPr>
              <a:lnSpc>
                <a:spcPct val="150000"/>
              </a:lnSpc>
            </a:pPr>
            <a:endParaRPr lang="en-US" altLang="zh-CN" sz="2400" b="1" dirty="0">
              <a:solidFill>
                <a:srgbClr val="FF0000"/>
              </a:solidFill>
              <a:latin typeface="宋体" panose="02010600030101010101" pitchFamily="2" charset="-122"/>
              <a:ea typeface="宋体" panose="02010600030101010101" pitchFamily="2" charset="-122"/>
            </a:endParaRPr>
          </a:p>
        </p:txBody>
      </p:sp>
      <p:pic>
        <p:nvPicPr>
          <p:cNvPr id="313" name="h4.jpg" descr="id:2147504632;FounderCES"/>
          <p:cNvPicPr>
            <a:picLocks noChangeAspect="1"/>
          </p:cNvPicPr>
          <p:nvPr/>
        </p:nvPicPr>
        <p:blipFill>
          <a:blip r:embed="rId2"/>
          <a:stretch>
            <a:fillRect/>
          </a:stretch>
        </p:blipFill>
        <p:spPr>
          <a:xfrm>
            <a:off x="8579485" y="1844675"/>
            <a:ext cx="2265680" cy="1093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6620" y="1243965"/>
            <a:ext cx="10544810" cy="2306955"/>
          </a:xfrm>
          <a:prstGeom prst="rect">
            <a:avLst/>
          </a:prstGeom>
          <a:noFill/>
          <a:ln w="9525">
            <a:noFill/>
          </a:ln>
        </p:spPr>
        <p:txBody>
          <a:bodyPr wrap="square">
            <a:spAutoFit/>
          </a:bodyPr>
          <a:lstStyle/>
          <a:p>
            <a:pPr indent="457200" fontAlgn="auto">
              <a:lnSpc>
                <a:spcPct val="150000"/>
              </a:lnSpc>
            </a:pPr>
            <a:r>
              <a:rPr sz="2400" b="1">
                <a:solidFill>
                  <a:srgbClr val="000000"/>
                </a:solidFill>
                <a:latin typeface="楷体_GB2312" panose="02010609030101010101" charset="-122"/>
                <a:ea typeface="楷体_GB2312" panose="02010609030101010101" charset="-122"/>
              </a:rPr>
              <a:t>“道虽迩，不行不至；事虽小，不为不成。”意思是说，即使路再近，不走也不会到达；即使事再小，不做也不会成功。《荀子·修身》中的这句话告诉我们，做任何事都要发扬实干精神。</a:t>
            </a:r>
          </a:p>
          <a:p>
            <a:pPr indent="0">
              <a:lnSpc>
                <a:spcPct val="150000"/>
              </a:lnSpc>
            </a:pP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请仿照第二展厅中“红船精神的内涵”，提炼并写出实干精神的内涵。</a:t>
            </a:r>
          </a:p>
        </p:txBody>
      </p:sp>
      <p:sp>
        <p:nvSpPr>
          <p:cNvPr id="4" name="矩形 3"/>
          <p:cNvSpPr/>
          <p:nvPr/>
        </p:nvSpPr>
        <p:spPr>
          <a:xfrm flipH="1">
            <a:off x="1068070" y="3560445"/>
            <a:ext cx="10569575" cy="1106805"/>
          </a:xfrm>
          <a:prstGeom prst="rect">
            <a:avLst/>
          </a:prstGeom>
        </p:spPr>
        <p:txBody>
          <a:bodyPr wrap="square">
            <a:spAutoFit/>
          </a:bodyPr>
          <a:lstStyle/>
          <a:p>
            <a:pPr>
              <a:lnSpc>
                <a:spcPct val="150000"/>
              </a:lnSpc>
            </a:pPr>
            <a:r>
              <a:rPr lang="en-US" altLang="zh-CN" sz="2200" b="1" dirty="0">
                <a:solidFill>
                  <a:srgbClr val="FF0000"/>
                </a:solidFill>
                <a:latin typeface="宋体" panose="02010600030101010101" pitchFamily="2" charset="-122"/>
                <a:ea typeface="宋体" panose="02010600030101010101" pitchFamily="2" charset="-122"/>
              </a:rPr>
              <a:t>爱国爱民，勇担重任的担当精神；求真务实，实事求是的务实精神；恪尽职守，爱岗敬业的奉献精神；奋勇争先，开拓创新的进取精神。</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8035" y="1619885"/>
            <a:ext cx="10835005" cy="3969385"/>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热点3：七一勋章</a:t>
            </a:r>
          </a:p>
          <a:p>
            <a:pPr indent="457200" fontAlgn="auto">
              <a:lnSpc>
                <a:spcPct val="150000"/>
              </a:lnSpc>
            </a:pPr>
            <a:r>
              <a:rPr sz="2400">
                <a:solidFill>
                  <a:schemeClr val="tx1"/>
                </a:solidFill>
                <a:latin typeface="宋体" panose="02010600030101010101" pitchFamily="2" charset="-122"/>
                <a:ea typeface="宋体" panose="02010600030101010101" pitchFamily="2" charset="-122"/>
              </a:rPr>
              <a:t> 在100年波澜壮阔的历史进程中，一代又一代中国共产党人顽强拼搏、不懈奋斗，涌现了一大批英勇牺牲的革命烈士、一大批矢志进取的英雄人物、一大批忘我奉献的先进模范。为了隆重表彰在中国革命、建设、改革各个历史时期，为党和人民事业一辈子孜孜以求、默默奉献，贡献突出、品德高尚的功勋模范党员，激励全党坚守初心使命、忠诚干净担当，党中央决定，授予马毛姐、张桂梅、黄大发等29位同志“七一勋章”。</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1200" y="1556385"/>
            <a:ext cx="10613390" cy="4523105"/>
          </a:xfrm>
          <a:prstGeom prst="rect">
            <a:avLst/>
          </a:prstGeom>
          <a:noFill/>
          <a:ln w="9525">
            <a:noFill/>
          </a:ln>
        </p:spPr>
        <p:txBody>
          <a:bodyPr wrap="square">
            <a:spAutoFit/>
          </a:bodyPr>
          <a:lstStyle/>
          <a:p>
            <a:pPr indent="0" algn="l">
              <a:lnSpc>
                <a:spcPct val="150000"/>
              </a:lnSpc>
            </a:pPr>
            <a:r>
              <a:rPr sz="2400">
                <a:solidFill>
                  <a:srgbClr val="FF00FF"/>
                </a:solidFill>
                <a:latin typeface="黑体" panose="02010600030101010101" pitchFamily="49" charset="-122"/>
                <a:ea typeface="黑体" panose="02010600030101010101" pitchFamily="49" charset="-122"/>
              </a:rPr>
              <a:t>热点4： 评选表彰第八届全国道德模范</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为大力培育和弘扬社会主义核心价值观，凝聚全社会向上向善的强大力量，以新时代思想道德建设的新进展新成就庆祝中国共产党成立100周年，中央宣传部、中央文明办、全国总工会、共青团中央、全国妇联、中央军委政治工作部近日联合印发了《关于评选表彰第八届全国道德模范的通知》</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全文另发</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及实施办法，部署启动第八届全国道德模范评选表彰，要求广泛开展道德模范宣传学习活动，引导人们争做崇高道德的践行者、文明风尚的维护者、美好生活的创造者，推动形成崇德向善、见贤思齐、德行天下的浓厚社会氛围。</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452310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热点5： 中国好人</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2021年7月“中国好人榜”在广西百色发布，102位助人为乐、见义勇为、诚实守信、敬业奉献、孝老爱亲的身边好人光荣上榜。上榜好人中，有医者仁心、坚持12年主动上门为交通不便患者换胃管的吉林陈艳辉；有铭记父亲嘱托默守陵园37年、红色基因代代相传的安徽侯传宇；有守候跨越半个世纪平凡而伟大的爱情、支持丈夫长期从事核工业建设的浙江王贤琴……这些扎根城乡基层的平民英雄默默践行新时代文明风尚，鼓舞更多的身边人走正道、行正事、扬正气。</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150" y="2084705"/>
            <a:ext cx="10551795"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1.生命的伟大在于创造和贡献，生命虽然平凡，但也能时时创造伟大。</a:t>
            </a:r>
          </a:p>
          <a:p>
            <a:pPr>
              <a:lnSpc>
                <a:spcPct val="150000"/>
              </a:lnSpc>
            </a:pPr>
            <a:r>
              <a:rPr sz="2400" b="1" dirty="0">
                <a:latin typeface="宋体" panose="02010600030101010101" pitchFamily="2" charset="-122"/>
                <a:ea typeface="宋体" panose="02010600030101010101" pitchFamily="2" charset="-122"/>
              </a:rPr>
              <a:t>2.积极承担社会责任，培养亲社会行为。</a:t>
            </a:r>
          </a:p>
          <a:p>
            <a:pPr>
              <a:lnSpc>
                <a:spcPct val="150000"/>
              </a:lnSpc>
            </a:pPr>
            <a:r>
              <a:rPr sz="2400" b="1" dirty="0">
                <a:latin typeface="宋体" panose="02010600030101010101" pitchFamily="2" charset="-122"/>
                <a:ea typeface="宋体" panose="02010600030101010101" pitchFamily="2" charset="-122"/>
              </a:rPr>
              <a:t>3.服务社会，无私奉献，发扬艰苦奋斗精神，在奉献中实现人生价值。</a:t>
            </a:r>
          </a:p>
          <a:p>
            <a:pPr>
              <a:lnSpc>
                <a:spcPct val="150000"/>
              </a:lnSpc>
            </a:pPr>
            <a:r>
              <a:rPr sz="2400" b="1" dirty="0">
                <a:latin typeface="宋体" panose="02010600030101010101" pitchFamily="2" charset="-122"/>
                <a:ea typeface="宋体" panose="02010600030101010101" pitchFamily="2" charset="-122"/>
              </a:rPr>
              <a:t>4.树立崇高远大理想，传承和弘扬以爱国主义为核心的民族精神，立志报效祖国。</a:t>
            </a:r>
          </a:p>
          <a:p>
            <a:pPr>
              <a:lnSpc>
                <a:spcPct val="150000"/>
              </a:lnSpc>
            </a:pPr>
            <a:r>
              <a:rPr sz="2400" b="1" dirty="0">
                <a:latin typeface="宋体" panose="02010600030101010101" pitchFamily="2" charset="-122"/>
                <a:ea typeface="宋体" panose="02010600030101010101" pitchFamily="2" charset="-122"/>
              </a:rPr>
              <a:t>5.中华传统美德，内涵丰富，博大精深，积极传承和弘扬中华传统美德。</a:t>
            </a:r>
          </a:p>
          <a:p>
            <a:pPr>
              <a:lnSpc>
                <a:spcPct val="150000"/>
              </a:lnSpc>
            </a:pPr>
            <a:r>
              <a:rPr sz="2400" b="1" dirty="0">
                <a:latin typeface="宋体" panose="02010600030101010101" pitchFamily="2" charset="-122"/>
                <a:ea typeface="宋体" panose="02010600030101010101" pitchFamily="2" charset="-122"/>
              </a:rPr>
              <a:t>6.中华民族精神具有与时俱进的品格，他在不同的历史时期有不同的表现，并随着时代进步而不断丰富和发展。</a:t>
            </a:r>
          </a:p>
          <a:p>
            <a:pPr>
              <a:lnSpc>
                <a:spcPct val="150000"/>
              </a:lnSpc>
            </a:pPr>
            <a:endParaRPr sz="2400" b="1" dirty="0">
              <a:latin typeface="宋体" panose="02010600030101010101" pitchFamily="2" charset="-122"/>
              <a:ea typeface="宋体" panose="02010600030101010101" pitchFamily="2" charset="-122"/>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45160" y="1271270"/>
            <a:ext cx="11101070" cy="5813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40000"/>
              </a:lnSpc>
            </a:pPr>
            <a:r>
              <a:rPr sz="2400" b="1" dirty="0">
                <a:latin typeface="宋体" panose="02010600030101010101" pitchFamily="2" charset="-122"/>
                <a:ea typeface="宋体" panose="02010600030101010101" pitchFamily="2" charset="-122"/>
                <a:sym typeface="+mn-ea"/>
              </a:rPr>
              <a:t>7.社会主义核心价值观凝结着全体人民共同的价值追求，也是实现中华民族伟大复兴的价值引领。社会主义核心价值观促进人的全面发展，引领社会全面进步，自觉践行社会主义核心价值观。</a:t>
            </a:r>
          </a:p>
          <a:p>
            <a:pPr>
              <a:lnSpc>
                <a:spcPct val="140000"/>
              </a:lnSpc>
            </a:pPr>
            <a:r>
              <a:rPr sz="2400" b="1" dirty="0">
                <a:latin typeface="宋体" panose="02010600030101010101" pitchFamily="2" charset="-122"/>
                <a:ea typeface="宋体" panose="02010600030101010101" pitchFamily="2" charset="-122"/>
                <a:sym typeface="+mn-ea"/>
              </a:rPr>
              <a:t>8.中国人民是具有伟大创造精神、伟大奋斗精神、伟大团结精神、伟大梦想精神的人民。</a:t>
            </a:r>
          </a:p>
          <a:p>
            <a:pPr>
              <a:lnSpc>
                <a:spcPct val="140000"/>
              </a:lnSpc>
            </a:pPr>
            <a:r>
              <a:rPr sz="2400" b="1" dirty="0">
                <a:latin typeface="宋体" panose="02010600030101010101" pitchFamily="2" charset="-122"/>
                <a:ea typeface="宋体" panose="02010600030101010101" pitchFamily="2" charset="-122"/>
                <a:sym typeface="+mn-ea"/>
              </a:rPr>
              <a:t>9.角色不同，责任不同，我们要增强责任意识，勇于承担责任，努力做一个负责任的公民。</a:t>
            </a:r>
          </a:p>
          <a:p>
            <a:pPr>
              <a:lnSpc>
                <a:spcPct val="140000"/>
              </a:lnSpc>
            </a:pPr>
            <a:r>
              <a:rPr sz="2400" b="1" dirty="0">
                <a:latin typeface="宋体" panose="02010600030101010101" pitchFamily="2" charset="-122"/>
                <a:ea typeface="宋体" panose="02010600030101010101" pitchFamily="2" charset="-122"/>
                <a:sym typeface="+mn-ea"/>
              </a:rPr>
              <a:t>10.中国共产党是中国工人阶级的先锋队，同时也是中国人民和中华民族的先锋队。</a:t>
            </a:r>
          </a:p>
          <a:p>
            <a:pPr>
              <a:lnSpc>
                <a:spcPct val="140000"/>
              </a:lnSpc>
            </a:pPr>
            <a:r>
              <a:rPr sz="2400" b="1" dirty="0">
                <a:latin typeface="宋体" panose="02010600030101010101" pitchFamily="2" charset="-122"/>
                <a:ea typeface="宋体" panose="02010600030101010101" pitchFamily="2" charset="-122"/>
                <a:sym typeface="+mn-ea"/>
              </a:rPr>
              <a:t>11.中国共产党的根本宗旨是全心全意为人民服务。</a:t>
            </a:r>
          </a:p>
          <a:p>
            <a:pPr>
              <a:lnSpc>
                <a:spcPct val="140000"/>
              </a:lnSpc>
            </a:pPr>
            <a:r>
              <a:rPr sz="2400" b="1" dirty="0">
                <a:latin typeface="宋体" panose="02010600030101010101" pitchFamily="2" charset="-122"/>
                <a:ea typeface="宋体" panose="02010600030101010101" pitchFamily="2" charset="-122"/>
                <a:sym typeface="+mn-ea"/>
              </a:rPr>
              <a:t>12.中华民族精神是激励中华儿女实现中国梦而奋斗的不懈精神动力。</a:t>
            </a:r>
          </a:p>
          <a:p>
            <a:pPr>
              <a:lnSpc>
                <a:spcPct val="150000"/>
              </a:lnSpc>
            </a:pPr>
            <a:endParaRPr sz="24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260" y="2238375"/>
            <a:ext cx="10527030" cy="3969385"/>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1.彭士禄院士为我们提供了哪些精神滋养？</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爱党爱国、开拓进取、爱岗敬业、无私奉献、勇担责任、自强不息、信念坚定、不断创新等。</a:t>
            </a:r>
          </a:p>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2.我们青少年应如何向彭士禄院士学习？</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示例：树立崇高理想，立志报效祖国；扶危济困、无私奉献，弘扬民族精神，勇担社会责任；努力学习，勇于实践，大胆创新；关爱生命，关爱他人；磨砺意志，自立自强；等等。</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1567</Words>
  <Application>WPS 演示</Application>
  <PresentationFormat>自定义</PresentationFormat>
  <Paragraphs>177</Paragraphs>
  <Slides>31</Slides>
  <Notes>2</Notes>
  <HiddenSlides>0</HiddenSlides>
  <MMClips>0</MMClips>
  <ScaleCrop>false</ScaleCrop>
  <HeadingPairs>
    <vt:vector size="4" baseType="variant">
      <vt:variant>
        <vt:lpstr>主题</vt:lpstr>
      </vt:variant>
      <vt:variant>
        <vt:i4>6</vt:i4>
      </vt:variant>
      <vt:variant>
        <vt:lpstr>幻灯片标题</vt:lpstr>
      </vt:variant>
      <vt:variant>
        <vt:i4>31</vt:i4>
      </vt:variant>
    </vt:vector>
  </HeadingPairs>
  <TitlesOfParts>
    <vt:vector size="37"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1143</cp:revision>
  <dcterms:created xsi:type="dcterms:W3CDTF">2020-07-19T08:35:00Z</dcterms:created>
  <dcterms:modified xsi:type="dcterms:W3CDTF">2022-02-25T14:19:20Z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