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Layouts/slideLayout24.xml" ContentType="application/vnd.openxmlformats-officedocument.presentationml.slideLayout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29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21.xml" ContentType="application/vnd.openxmlformats-officedocument.presentationml.slideLayout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slideLayouts/slideLayout26.xml" ContentType="application/vnd.openxmlformats-officedocument.presentationml.slideLayout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22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Layouts/slideLayout23.xml" ContentType="application/vnd.openxmlformats-officedocument.presentationml.slideLayout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slideLayouts/slideLayout30.xml" ContentType="application/vnd.openxmlformats-officedocument.presentationml.slideLayou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slideLayouts/slideLayout25.xml" ContentType="application/vnd.openxmlformats-officedocument.presentationml.slideLayout+xml"/>
  <Override PartName="/ppt/tags/tag86.xml" ContentType="application/vnd.openxmlformats-officedocument.presentationml.tags+xml"/>
  <Override PartName="/ppt/tags/tag9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  <p:sldMasterId id="2147483678" r:id="rId2"/>
    <p:sldMasterId id="2147483690" r:id="rId3"/>
    <p:sldMasterId id="2147483702" r:id="rId4"/>
  </p:sldMasterIdLst>
  <p:notesMasterIdLst>
    <p:notesMasterId r:id="rId42"/>
  </p:notesMasterIdLst>
  <p:handoutMasterIdLst>
    <p:handoutMasterId r:id="rId43"/>
  </p:handoutMasterIdLst>
  <p:sldIdLst>
    <p:sldId id="482" r:id="rId5"/>
    <p:sldId id="332" r:id="rId6"/>
    <p:sldId id="502" r:id="rId7"/>
    <p:sldId id="483" r:id="rId8"/>
    <p:sldId id="486" r:id="rId9"/>
    <p:sldId id="335" r:id="rId10"/>
    <p:sldId id="261" r:id="rId11"/>
    <p:sldId id="484" r:id="rId12"/>
    <p:sldId id="485" r:id="rId13"/>
    <p:sldId id="487" r:id="rId14"/>
    <p:sldId id="488" r:id="rId15"/>
    <p:sldId id="278" r:id="rId16"/>
    <p:sldId id="272" r:id="rId17"/>
    <p:sldId id="422" r:id="rId18"/>
    <p:sldId id="489" r:id="rId19"/>
    <p:sldId id="423" r:id="rId20"/>
    <p:sldId id="424" r:id="rId21"/>
    <p:sldId id="425" r:id="rId22"/>
    <p:sldId id="426" r:id="rId23"/>
    <p:sldId id="490" r:id="rId24"/>
    <p:sldId id="290" r:id="rId25"/>
    <p:sldId id="427" r:id="rId26"/>
    <p:sldId id="428" r:id="rId27"/>
    <p:sldId id="491" r:id="rId28"/>
    <p:sldId id="492" r:id="rId29"/>
    <p:sldId id="493" r:id="rId30"/>
    <p:sldId id="456" r:id="rId31"/>
    <p:sldId id="494" r:id="rId32"/>
    <p:sldId id="273" r:id="rId33"/>
    <p:sldId id="346" r:id="rId34"/>
    <p:sldId id="495" r:id="rId35"/>
    <p:sldId id="496" r:id="rId36"/>
    <p:sldId id="497" r:id="rId37"/>
    <p:sldId id="498" r:id="rId38"/>
    <p:sldId id="499" r:id="rId39"/>
    <p:sldId id="500" r:id="rId40"/>
    <p:sldId id="501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3" autoAdjust="0"/>
    <p:restoredTop sz="94617"/>
  </p:normalViewPr>
  <p:slideViewPr>
    <p:cSldViewPr snapToGrid="0">
      <p:cViewPr varScale="1">
        <p:scale>
          <a:sx n="62" d="100"/>
          <a:sy n="62" d="100"/>
        </p:scale>
        <p:origin x="-628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5115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183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9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第二讲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尊重他人，诚实守信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第二讲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尊重他人，诚实守信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第二讲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尊重他人，诚实守信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第二讲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尊重他人，诚实守信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6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714" r:id="rId12"/>
    <p:sldLayoutId id="2147483715" r:id="rId13"/>
    <p:sldLayoutId id="2147483716" r:id="rId14"/>
    <p:sldLayoutId id="2147483717" r:id="rId15"/>
    <p:sldLayoutId id="2147483660" r:id="rId16"/>
    <p:sldLayoutId id="2147483661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29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12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" Target="slide6.xml"/><Relationship Id="rId5" Type="http://schemas.openxmlformats.org/officeDocument/2006/relationships/tags" Target="../tags/tag129.xml"/><Relationship Id="rId10" Type="http://schemas.openxmlformats.org/officeDocument/2006/relationships/slide" Target="slide2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44708" y="2400669"/>
            <a:ext cx="6228000" cy="954945"/>
            <a:chOff x="3027246" y="2016110"/>
            <a:chExt cx="5990707" cy="872524"/>
          </a:xfrm>
        </p:grpSpPr>
        <p:sp>
          <p:nvSpPr>
            <p:cNvPr id="38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28596" y="2032230"/>
              <a:ext cx="48383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44708" y="3529938"/>
            <a:ext cx="6228000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299626" y="3288561"/>
              <a:ext cx="43296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4708" y="4562681"/>
            <a:ext cx="6228000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2" action="ppaction://hlinksldjump"/>
            </p:cNvPr>
            <p:cNvSpPr txBox="1"/>
            <p:nvPr/>
          </p:nvSpPr>
          <p:spPr>
            <a:xfrm>
              <a:off x="4532448" y="4477069"/>
              <a:ext cx="401581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184951" y="1126525"/>
            <a:ext cx="10391377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第二讲  尊重他人，诚实守信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:a16="http://schemas.microsoft.com/office/drawing/2014/main" xmlns="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24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26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329600" cy="817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27" name="圆角矩形 26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867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76369" y="1714693"/>
            <a:ext cx="1033189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2016•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全国人大常委会审议通过的刑法修正案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明确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规定，考试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作弊行为将被追究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刑事责任，最高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可判七年有期徒刑。考试作弊从违规违纪上升到违法层面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787655" y="3400685"/>
            <a:ext cx="1033189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①使公民的受教育权有了法律保障　②体现了法治建设的要求　③能有力地保障和促进社会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公正  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能更好地促进社会诚信建设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.②④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.①②③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.②③④</a:t>
            </a:r>
          </a:p>
        </p:txBody>
      </p:sp>
      <p:sp>
        <p:nvSpPr>
          <p:cNvPr id="19" name="矩形 18"/>
          <p:cNvSpPr/>
          <p:nvPr/>
        </p:nvSpPr>
        <p:spPr>
          <a:xfrm>
            <a:off x="4599142" y="2877465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376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09553" y="1271355"/>
            <a:ext cx="10577736" cy="214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5.[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2015•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老赖”指欠了钱迟迟不还的人。宁波的一个企业老板把几名欠自己钱的“老赖”的资料发布在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网上，包括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他们的姓名、欠债行为、涉及金额、家庭地址、联系方式和事件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详情，并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附上了欠条照片。这一做法引发了社会的激烈争议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609553" y="3407504"/>
            <a:ext cx="10331897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对于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这个老板的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做法，小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亮从诚信建设的角度表示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支持，小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华则从维权的角度表示反对。请分别替他俩说出理由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9553" y="4525245"/>
            <a:ext cx="10193914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小亮：</a:t>
            </a:r>
            <a:r>
              <a:rPr lang="en-US" altLang="zh-CN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老赖”不讲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诚信，对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他们进行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曝光，是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对失信者的惩戒和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警示，有利于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减少失信行为</a:t>
            </a:r>
            <a:r>
              <a:rPr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形成诚信的社会风气</a:t>
            </a:r>
            <a:r>
              <a:rPr lang="en-US" altLang="zh-CN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，推进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诚信建设。</a:t>
            </a:r>
          </a:p>
          <a:p>
            <a:pPr>
              <a:lnSpc>
                <a:spcPts val="4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小华：</a:t>
            </a:r>
            <a:r>
              <a:rPr lang="en-US" altLang="zh-CN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老赖”资料中的某些信息属于个人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隐私，在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网上公布这些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信息，涉嫌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侵权。</a:t>
            </a:r>
          </a:p>
        </p:txBody>
      </p:sp>
    </p:spTree>
    <p:extLst>
      <p:ext uri="{BB962C8B-B14F-4D97-AF65-F5344CB8AC3E}">
        <p14:creationId xmlns="" xmlns:p14="http://schemas.microsoft.com/office/powerpoint/2010/main" val="195053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35866" y="2449480"/>
            <a:ext cx="892474" cy="2447078"/>
            <a:chOff x="6370314" y="2374856"/>
            <a:chExt cx="351979" cy="1257303"/>
          </a:xfrm>
        </p:grpSpPr>
        <p:sp>
          <p:nvSpPr>
            <p:cNvPr id="10" name="椭圆 9"/>
            <p:cNvSpPr/>
            <p:nvPr/>
          </p:nvSpPr>
          <p:spPr>
            <a:xfrm>
              <a:off x="6371773" y="2374856"/>
              <a:ext cx="350520" cy="428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70314" y="3205606"/>
              <a:ext cx="350520" cy="426553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910060" y="2143677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65247" y="3031821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296932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0000" y="1021494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440310" y="2545262"/>
            <a:ext cx="7280983" cy="2819964"/>
            <a:chOff x="3613275" y="1958148"/>
            <a:chExt cx="7280984" cy="294125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756651" y="1958148"/>
              <a:ext cx="6677545" cy="8025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 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尊重他人</a:t>
              </a: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613275" y="3519039"/>
              <a:ext cx="7280984" cy="1380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知识点</a:t>
              </a:r>
              <a:r>
                <a:rPr lang="zh-CN" altLang="en-US" sz="4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 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诚实</a:t>
              </a:r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守信  </a:t>
              </a:r>
            </a:p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80539" y="2255595"/>
            <a:ext cx="4470962" cy="627895"/>
            <a:chOff x="1034884" y="629878"/>
            <a:chExt cx="4060274" cy="627895"/>
          </a:xfrm>
        </p:grpSpPr>
        <p:sp>
          <p:nvSpPr>
            <p:cNvPr id="1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2" y="664168"/>
              <a:ext cx="2452516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尊重他人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67505" y="3279564"/>
            <a:ext cx="102730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</a:t>
            </a:r>
            <a:r>
              <a:rPr 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：</a:t>
            </a:r>
            <a:endParaRPr 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共同的生活需要人们相互尊重　　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☞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编教材八上第四课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知道每个人在人格和法律地位上是平等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的，做到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平等待人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尊重他人　　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☞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编教材八上第四课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340621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20146249"/>
              </p:ext>
            </p:extLst>
          </p:nvPr>
        </p:nvGraphicFramePr>
        <p:xfrm>
          <a:off x="846588" y="1379297"/>
          <a:ext cx="10694926" cy="4769733"/>
        </p:xfrm>
        <a:graphic>
          <a:graphicData uri="http://schemas.openxmlformats.org/drawingml/2006/table">
            <a:tbl>
              <a:tblPr firstRow="1" firstCol="1" bandRow="1"/>
              <a:tblGrid>
                <a:gridCol w="1517471"/>
                <a:gridCol w="1672682"/>
                <a:gridCol w="7504773"/>
              </a:tblGrid>
              <a:tr h="8174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22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●共同的生活需要人们相互尊重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为什么要学会尊重他人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尊重他人的原因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他人是一个人内在修养的外在表现。社会生活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应该尊重他人的人格、权利等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每个人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都是有尊严的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个体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都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希望得到他人和社会的尊重。受到他人尊重能够增强自尊、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自信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产生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良好的心理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体验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满足感、成就感等。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相反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如果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得不到他人的尊重与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认可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往往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会产生自卑感、挫败感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22886470"/>
              </p:ext>
            </p:extLst>
          </p:nvPr>
        </p:nvGraphicFramePr>
        <p:xfrm>
          <a:off x="824088" y="1739222"/>
          <a:ext cx="10713155" cy="4170924"/>
        </p:xfrm>
        <a:graphic>
          <a:graphicData uri="http://schemas.openxmlformats.org/drawingml/2006/table">
            <a:tbl>
              <a:tblPr firstRow="1" firstCol="1" bandRow="1"/>
              <a:tblGrid>
                <a:gridCol w="1417307"/>
                <a:gridCol w="1472649"/>
                <a:gridCol w="7823199"/>
              </a:tblGrid>
              <a:tr h="6052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68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●共同的生活需要人们相互尊重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为什么要学会尊重他人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尊重他人的原因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使社会生活和谐融洽。尊重是维系良好人际关系的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前提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文明社会的重要特征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（4）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是相互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能够减少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摩擦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消除隔阂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增进信任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形成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互敬互爱的融洽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关系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从而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促进社会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进步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提高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社会文明程度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700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4304252"/>
              </p:ext>
            </p:extLst>
          </p:nvPr>
        </p:nvGraphicFramePr>
        <p:xfrm>
          <a:off x="879490" y="1591116"/>
          <a:ext cx="10410444" cy="4354894"/>
        </p:xfrm>
        <a:graphic>
          <a:graphicData uri="http://schemas.openxmlformats.org/drawingml/2006/table">
            <a:tbl>
              <a:tblPr firstRow="1" firstCol="1" bandRow="1"/>
              <a:tblGrid>
                <a:gridCol w="2164793"/>
                <a:gridCol w="1728439"/>
                <a:gridCol w="6517212"/>
              </a:tblGrid>
              <a:tr h="672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23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●知道每个人在人格和法律地位上是平等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做到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平等待人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平等待人的要求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平等待人要求我们发自内心地尊重他人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人格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所有的人一视同仁。社会生活中我们不能以家境、身体、智能、性别等方面的原因而轻视歧视他人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801931"/>
              </p:ext>
            </p:extLst>
          </p:nvPr>
        </p:nvGraphicFramePr>
        <p:xfrm>
          <a:off x="890777" y="1874748"/>
          <a:ext cx="10410445" cy="4172115"/>
        </p:xfrm>
        <a:graphic>
          <a:graphicData uri="http://schemas.openxmlformats.org/drawingml/2006/table">
            <a:tbl>
              <a:tblPr firstRow="1" firstCol="1" bandRow="1"/>
              <a:tblGrid>
                <a:gridCol w="2089490"/>
                <a:gridCol w="3041392"/>
                <a:gridCol w="5279563"/>
              </a:tblGrid>
              <a:tr h="6900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698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●知道每个人在人格和法律地位上是平等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做到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平等待人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怎样做到平等待人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意识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对待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取长补短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正确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看待人与人之间的差异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对待各种人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3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生活中如何体现平等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同工同酬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划分重点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男女平等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机会就业等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2192147"/>
              </p:ext>
            </p:extLst>
          </p:nvPr>
        </p:nvGraphicFramePr>
        <p:xfrm>
          <a:off x="691376" y="1393903"/>
          <a:ext cx="10872439" cy="5008854"/>
        </p:xfrm>
        <a:graphic>
          <a:graphicData uri="http://schemas.openxmlformats.org/drawingml/2006/table">
            <a:tbl>
              <a:tblPr firstRow="1" firstCol="1" bandRow="1"/>
              <a:tblGrid>
                <a:gridCol w="1683834"/>
                <a:gridCol w="1204331"/>
                <a:gridCol w="7984274"/>
              </a:tblGrid>
              <a:tr h="6197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73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●尊重他人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怎样做到尊重他人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积极关注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、重视他人。尊重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需要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我们考虑他人的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感受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对待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给予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他人应有的、适当的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关注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而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不冷落、忽视他人。我们应该重视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他人的疑惑给予细致耐心的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解答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他人的请求给予热情的帮助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对待他人。我们每个人在人格和法律地位上都是平等的。平等待人要求我们发自内心地尊重他人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人格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所有的人一视同仁。社会生活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不能以家境、身体、智能、性别等方面的原因而轻视、歧视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21730322"/>
              </p:ext>
            </p:extLst>
          </p:nvPr>
        </p:nvGraphicFramePr>
        <p:xfrm>
          <a:off x="801843" y="1639231"/>
          <a:ext cx="10840029" cy="4598763"/>
        </p:xfrm>
        <a:graphic>
          <a:graphicData uri="http://schemas.openxmlformats.org/drawingml/2006/table">
            <a:tbl>
              <a:tblPr firstRow="1" firstCol="1" bandRow="1"/>
              <a:tblGrid>
                <a:gridCol w="1835394"/>
                <a:gridCol w="1823251"/>
                <a:gridCol w="7181384"/>
              </a:tblGrid>
              <a:tr h="7582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●尊重他人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怎样做到尊重他人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学会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换位思考。在人际交往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要设身处地为他人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着想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把自己的意志强加给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应该将心比心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体会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感受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理解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难处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包容他人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像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尊重自己一样尊重他人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（4）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学会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欣赏他人。我们要善于发现他人的潜质和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特长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真诚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地欣赏和赞美他人的优点和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闪光点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给予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他人积极的评价。让我们学会彼此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欣赏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共同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进步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99483" y="738807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5326160"/>
              </p:ext>
            </p:extLst>
          </p:nvPr>
        </p:nvGraphicFramePr>
        <p:xfrm>
          <a:off x="794624" y="1629524"/>
          <a:ext cx="10740831" cy="4906308"/>
        </p:xfrm>
        <a:graphic>
          <a:graphicData uri="http://schemas.openxmlformats.org/drawingml/2006/table">
            <a:tbl>
              <a:tblPr firstRow="1" firstCol="1" bandRow="1"/>
              <a:tblGrid>
                <a:gridCol w="1235586"/>
                <a:gridCol w="1025224"/>
                <a:gridCol w="2274849"/>
                <a:gridCol w="2754351"/>
                <a:gridCol w="1226635"/>
                <a:gridCol w="2224186"/>
              </a:tblGrid>
              <a:tr h="59586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615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尊重他人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平等待人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以礼待人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2019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友善待</a:t>
                      </a: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、诚实守信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对应类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3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24（1），3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遵守社会规则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endParaRPr lang="en-US" altLang="zh-CN" sz="24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他人权利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认识类、归纳类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3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24（2）（3），5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规则、生命、责任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简答题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表现类、意义类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2017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原因类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8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2016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平等待人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9205707"/>
              </p:ext>
            </p:extLst>
          </p:nvPr>
        </p:nvGraphicFramePr>
        <p:xfrm>
          <a:off x="924368" y="1494595"/>
          <a:ext cx="10672900" cy="4743926"/>
        </p:xfrm>
        <a:graphic>
          <a:graphicData uri="http://schemas.openxmlformats.org/drawingml/2006/table">
            <a:tbl>
              <a:tblPr firstRow="1" firstCol="1" bandRow="1"/>
              <a:tblGrid>
                <a:gridCol w="1716065"/>
                <a:gridCol w="1451908"/>
                <a:gridCol w="7504927"/>
              </a:tblGrid>
              <a:tr h="9034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4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●尊重他人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尊重他人在生活中的具体做法有哪些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在家里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父母既要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亲近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又要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在学校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老师要和谐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相处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尊重老师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同学相处要相互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协商合作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求同存异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在社会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以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尊重的态度和不相识的人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交往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注意礼让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使用侮辱性语言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（4）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在公共场所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意识到他人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做妨碍他人的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爱护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公共物品、公共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环境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公共生活规则等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8719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5857" y="2636026"/>
            <a:ext cx="11015980" cy="27884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</a:t>
            </a:r>
            <a:r>
              <a:rPr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诚信是一种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品质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是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一个人安身立命之本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统编教材八上第四课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诚信促进生活文明、国家兴旺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统编教材八上第四课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践行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诚信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关注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诚信建设</a:t>
            </a:r>
            <a:r>
              <a:rPr lang="zh-CN" altLang="zh-CN" sz="2400" dirty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　　☞</a:t>
            </a: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统编教材八上第四课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539" y="1363773"/>
            <a:ext cx="4404057" cy="627895"/>
            <a:chOff x="1034884" y="629878"/>
            <a:chExt cx="3999514" cy="627895"/>
          </a:xfrm>
        </p:grpSpPr>
        <p:sp>
          <p:nvSpPr>
            <p:cNvPr id="12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391755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诚实守信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0354315"/>
              </p:ext>
            </p:extLst>
          </p:nvPr>
        </p:nvGraphicFramePr>
        <p:xfrm>
          <a:off x="835022" y="1505211"/>
          <a:ext cx="10739944" cy="4800801"/>
        </p:xfrm>
        <a:graphic>
          <a:graphicData uri="http://schemas.openxmlformats.org/drawingml/2006/table">
            <a:tbl>
              <a:tblPr firstRow="1" firstCol="1" bandRow="1"/>
              <a:tblGrid>
                <a:gridCol w="1752277"/>
                <a:gridCol w="1739562"/>
                <a:gridCol w="7248105"/>
              </a:tblGrid>
              <a:tr h="7361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6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●诚信是一种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品质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一个人安身立命之本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诚信的内涵和地位分别是什么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含义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就是诚实、守信用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地位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①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从道德的角度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是社会主义核心价值观在公民个人层面的一个价值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准则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一种道德规范和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品质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中华民族的传统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美德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从法律的角度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看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也是一项民法原则。现代社会注重信用体系和制度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建设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民法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意义上的诚信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原则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更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强调人们在社会活动中讲信用、守诺言、诚实不欺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7913867"/>
              </p:ext>
            </p:extLst>
          </p:nvPr>
        </p:nvGraphicFramePr>
        <p:xfrm>
          <a:off x="1071399" y="1728439"/>
          <a:ext cx="10046367" cy="4404731"/>
        </p:xfrm>
        <a:graphic>
          <a:graphicData uri="http://schemas.openxmlformats.org/drawingml/2006/table">
            <a:tbl>
              <a:tblPr firstRow="1" firstCol="1" bandRow="1"/>
              <a:tblGrid>
                <a:gridCol w="1702343"/>
                <a:gridCol w="1968654"/>
                <a:gridCol w="6375370"/>
              </a:tblGrid>
              <a:tr h="7366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9862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●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诚信是一种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品质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一个人安身立命之本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为什么说诚信是一个人安身立命之本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诚信是我们融入社会的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“通行证”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一个人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真诚老实、笃守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诺言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走到哪里都能赢得信任。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相反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如果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弄虚作假、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口是心非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就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会处处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碰壁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甚至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无法立身处世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2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诚信对人有什么作用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诚信是一个人安身立命之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我们融入社会的“通行证”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1381846"/>
              </p:ext>
            </p:extLst>
          </p:nvPr>
        </p:nvGraphicFramePr>
        <p:xfrm>
          <a:off x="882517" y="1383580"/>
          <a:ext cx="10556156" cy="4957003"/>
        </p:xfrm>
        <a:graphic>
          <a:graphicData uri="http://schemas.openxmlformats.org/drawingml/2006/table">
            <a:tbl>
              <a:tblPr firstRow="1" firstCol="1" bandRow="1"/>
              <a:tblGrid>
                <a:gridCol w="1771473"/>
                <a:gridCol w="1471961"/>
                <a:gridCol w="731272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443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●诚信促进生活文明、国家兴旺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诚信对国家有什么作用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诚信促进社会文明、国家兴旺。国无信则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衰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成员之间以诚相待、以信为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能够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增进社会互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信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减少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矛盾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净化社会风气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促进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和谐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能够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降低社会交往和市场交易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成本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积累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资本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能够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提高国家的形象和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声誉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国家的文化软实力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诚信对企业有什么作用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诚信是企业的无形资产。一个企业只有坚持诚信经营、诚信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办事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才能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塑造良好的形象和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信誉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赢得客户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才能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带来持久的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效益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长盛不衰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1045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3140955"/>
              </p:ext>
            </p:extLst>
          </p:nvPr>
        </p:nvGraphicFramePr>
        <p:xfrm>
          <a:off x="709468" y="1550017"/>
          <a:ext cx="10553265" cy="4750422"/>
        </p:xfrm>
        <a:graphic>
          <a:graphicData uri="http://schemas.openxmlformats.org/drawingml/2006/table">
            <a:tbl>
              <a:tblPr firstRow="1" firstCol="1" bandRow="1"/>
              <a:tblGrid>
                <a:gridCol w="1442717"/>
                <a:gridCol w="1616927"/>
                <a:gridCol w="7493621"/>
              </a:tblGrid>
              <a:tr h="6356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 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28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●践行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关注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诚信建设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如何践行诚信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树立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诚信意识。我们要真诚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待人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信守承诺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说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实话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办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实事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老实人。我们不轻易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许诺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许诺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的事就要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做到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做不到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要说明理由。如果我们的行为产生了不良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影响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就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应不逃避、不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推脱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勇于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承认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过错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主动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承担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责任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争取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他人的谅解</a:t>
                      </a:r>
                    </a:p>
                    <a:p>
                      <a:pPr>
                        <a:lnSpc>
                          <a:spcPts val="36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运用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诚信智慧。社会生活是复杂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有时会面临两难的选择。当尊重他人隐私与对人诚实发生冲突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时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我们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应遵循伦理原则和法律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要求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权衡利弊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做到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既恪守诚实的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要求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又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隐私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687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38259417"/>
              </p:ext>
            </p:extLst>
          </p:nvPr>
        </p:nvGraphicFramePr>
        <p:xfrm>
          <a:off x="999400" y="1683833"/>
          <a:ext cx="10508659" cy="4505094"/>
        </p:xfrm>
        <a:graphic>
          <a:graphicData uri="http://schemas.openxmlformats.org/drawingml/2006/table">
            <a:tbl>
              <a:tblPr firstRow="1" firstCol="1" bandRow="1"/>
              <a:tblGrid>
                <a:gridCol w="1418437"/>
                <a:gridCol w="1276171"/>
                <a:gridCol w="7814051"/>
              </a:tblGrid>
              <a:tr h="784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●践行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关注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诚信建设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如何践行诚信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珍惜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个人的诚信记录。个人诚信体系和社会信用体系日益受到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重视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个人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守信激励和失信惩戒机制不断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完善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守信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者处处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受益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失信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者处处受限。我们要大力弘扬诚信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文化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共同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营造“以诚实守信为荣、以见利忘义为耻”的良好社会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风尚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提高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全社会信用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营造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环境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努力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促进社会发展和文明进步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97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9918882"/>
              </p:ext>
            </p:extLst>
          </p:nvPr>
        </p:nvGraphicFramePr>
        <p:xfrm>
          <a:off x="1061662" y="1628411"/>
          <a:ext cx="10295648" cy="4772389"/>
        </p:xfrm>
        <a:graphic>
          <a:graphicData uri="http://schemas.openxmlformats.org/drawingml/2006/table">
            <a:tbl>
              <a:tblPr firstRow="1" firstCol="1" bandRow="1"/>
              <a:tblGrid>
                <a:gridCol w="1458513"/>
                <a:gridCol w="1205846"/>
                <a:gridCol w="7631289"/>
              </a:tblGrid>
              <a:tr h="9084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39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●践行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关注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诚信建设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如何加强诚信建设</a:t>
                      </a: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（1）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国家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道德建设和法治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建设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提高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公民的诚信意识和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法制观念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法治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建设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健全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和完善相关法律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法规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执政水平和执法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力度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严惩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不讲诚信的违法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犯罪行为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建立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档案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不诚信的人无立足之地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（2）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加强监督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营造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氛围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利用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新闻媒体对不诚信行为进行曝光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（3）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企业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以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诚信为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依法经营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0361189"/>
              </p:ext>
            </p:extLst>
          </p:nvPr>
        </p:nvGraphicFramePr>
        <p:xfrm>
          <a:off x="1039359" y="1415282"/>
          <a:ext cx="10468699" cy="5014511"/>
        </p:xfrm>
        <a:graphic>
          <a:graphicData uri="http://schemas.openxmlformats.org/drawingml/2006/table">
            <a:tbl>
              <a:tblPr firstRow="1" firstCol="1" bandRow="1"/>
              <a:tblGrid>
                <a:gridCol w="1347002"/>
                <a:gridCol w="1587620"/>
                <a:gridCol w="7534077"/>
              </a:tblGrid>
              <a:tr h="6253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●践行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</a:t>
                      </a:r>
                      <a:r>
                        <a:rPr 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关注</a:t>
                      </a: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诚信建设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如何加强诚信建设</a:t>
                      </a: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（4）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学校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中华民族传统美德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教育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举办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以诚信为主题的各种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活动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利用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宣传阵地加大对诚信的宣传等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（5）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公民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青少年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认真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宣传与诚信相关的政策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法规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营造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良好的社会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氛围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品德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修养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提高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自身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素质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增强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意识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从小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培养诚实守信的良好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品质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诚恳待人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诚实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地学习、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正确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看待生活中的不诚信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行为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积极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同失信行为作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斗争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积极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参加以诚信为主题的道德实践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活动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等等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2760" marR="627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448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508261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43822" y="2445314"/>
            <a:ext cx="10299912" cy="3637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有人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认为：社会地位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的高低、财富的多少、权力的大小</a:t>
            </a: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必然导致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社会   </a:t>
            </a:r>
            <a:endParaRPr lang="en-US" altLang="zh-CN" sz="2400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的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不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平等，平等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待人是无法实现的。</a:t>
            </a: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易错点</a:t>
            </a: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)</a:t>
            </a: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这种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说法是错误的。</a:t>
            </a:r>
          </a:p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第一，人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与人的平等首先是人格与法律地位上的平等。在人格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上，每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一个人都有做人的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尊严，这种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尊严不受其他因素的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影响，应该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得到充分的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尊重；在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上，每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一个人都平等地享有法定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权利，平等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地履行法定义务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5390690"/>
              </p:ext>
            </p:extLst>
          </p:nvPr>
        </p:nvGraphicFramePr>
        <p:xfrm>
          <a:off x="649658" y="1589770"/>
          <a:ext cx="11059123" cy="4833332"/>
        </p:xfrm>
        <a:graphic>
          <a:graphicData uri="http://schemas.openxmlformats.org/drawingml/2006/table">
            <a:tbl>
              <a:tblPr firstRow="1" firstCol="1" bandRow="1"/>
              <a:tblGrid>
                <a:gridCol w="1291866"/>
                <a:gridCol w="879735"/>
                <a:gridCol w="2152185"/>
                <a:gridCol w="3245005"/>
                <a:gridCol w="1616927"/>
                <a:gridCol w="1873405"/>
              </a:tblGrid>
              <a:tr h="627104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971">
                <a:tc rowSpan="6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诚实守信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2021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不诚信的后果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2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2019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尊重他人、</a:t>
                      </a:r>
                      <a:r>
                        <a:rPr 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友善待人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、诚实守信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对应类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2017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诚信、智力成果权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1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2016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社会诚信建设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意义类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2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25（3），4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诚信、友善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评析题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影响类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8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2015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24（1），4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诚信建设、隐私权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简答题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原因类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439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9061" y="1640989"/>
            <a:ext cx="9560646" cy="40811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第二，人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与人的平等不以富贵、贫贱以及智愚来衡量。家境上的贫与富不能代表一个人的身份与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地位，更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不能成为不平等待人的理由。智力上的优与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劣，更多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地取决于遗传和所能接受的教育与训练。人们的优势常常表现于不同的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方面，以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己之长比他人之短而不平等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待人，是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错误的。在现实生活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中，智力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上的劣势常常成为受人歧视的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理由，这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与“平等”的理念背道而驰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92809" y="1478128"/>
            <a:ext cx="8890059" cy="4745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三，人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与人的平等不能以貌取人。人的不同外貌特征、体力的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强弱，只是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人与人差别的一种外部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反映，不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应该成为不平等对待的理由。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一方面，受到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不平等对待的弱势者要为自己的地位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据理力争；另一方面，这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方面有优势的人也不能自认为“高人一等”而歧视他人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6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26265" y="2370225"/>
            <a:ext cx="8667033" cy="27515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第四，在学校生活中，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平等”更多地表现为平等地促进学生的发展。一切为了学生，为了学生一切，为了一切学生。在学校课内外的一切活动中，每个学生的地位是平等的，享有平等的受教育权，有权参与学校组织的一切活动。</a:t>
            </a:r>
          </a:p>
        </p:txBody>
      </p:sp>
    </p:spTree>
    <p:extLst>
      <p:ext uri="{BB962C8B-B14F-4D97-AF65-F5344CB8AC3E}">
        <p14:creationId xmlns="" xmlns:p14="http://schemas.microsoft.com/office/powerpoint/2010/main" val="284355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743100" y="1720486"/>
            <a:ext cx="10140490" cy="43765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诚信的重要意义。</a:t>
            </a:r>
          </a:p>
          <a:p>
            <a:pPr indent="0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对于一个国家、一个社会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而言，诚信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是立国之本。国家的主体是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人民，国家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的主权也归于人民。中国自古就有“民惟邦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本，本固邦宁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”“得民心者得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天下，失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民心者失天下”的明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训，这些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至今仍然是至理名言。但国家的领导者依靠什么去团结人民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呢？靠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的是明智的政策和精神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信念，诚信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就是取信于民、团结人民的人文精神和道德信念。</a:t>
            </a:r>
          </a:p>
        </p:txBody>
      </p:sp>
    </p:spTree>
    <p:extLst>
      <p:ext uri="{BB962C8B-B14F-4D97-AF65-F5344CB8AC3E}">
        <p14:creationId xmlns="" xmlns:p14="http://schemas.microsoft.com/office/powerpoint/2010/main" val="308375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33734" y="1841712"/>
            <a:ext cx="9716488" cy="40811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对于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一个社会单位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如一个企业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、一项社会事业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如一个行业、一项职业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而言，诚信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可以说是立业之本。诚信作为一项普遍适用的道德规范和行为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准则，是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建立行业之间、单位之间以及人与人之间互信、互利的良性互动关系的道德杠杆。很难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设想，一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个不讲诚信、不守信用的单位或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企业，在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现代法治社会会有长期立足之地。一项社会事业也只有依靠诚信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立业，才能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顺利发展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86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7911" y="1556187"/>
            <a:ext cx="9400399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对于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每个社会成员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而言，诚信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是立身之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本，处世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之宝。人生立于世间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数十年，必须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不断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学习，以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获得知识、增进知识。知识既是个人谋生的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工具，也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是个人为社会服务的工具。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但是，要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真正做个对社会有所贡献的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靠知识工具是不够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的，还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必须有正确的价值观去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指导，否则，知识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也可能成为滋生罪恶的工具。诚信精神就是培养人的高尚道德情操、指引人们正确处理各种关系的重要道德准则。个人以诚立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身，就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会做到公正无私、不偏不倚、讲究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信用，就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能守法、守约、取信于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能妥善处理好人与人、个人与社会的关系。</a:t>
            </a:r>
          </a:p>
        </p:txBody>
      </p:sp>
    </p:spTree>
    <p:extLst>
      <p:ext uri="{BB962C8B-B14F-4D97-AF65-F5344CB8AC3E}">
        <p14:creationId xmlns="" xmlns:p14="http://schemas.microsoft.com/office/powerpoint/2010/main" val="310748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7910" y="1841712"/>
            <a:ext cx="9148051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尊重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他人隐私与对人诚实一旦发生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冲突，是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无法解决的。这种说法对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吗？</a:t>
            </a:r>
            <a:endParaRPr lang="en-US" altLang="zh-CN" sz="2400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说法是错误的。对人诚实与尊重他人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隐私，是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相互关联且常常发生冲突的两种道德准则。面对这个两难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选择，我们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应该正确把握两者之间的关系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5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691791" y="1435950"/>
            <a:ext cx="8846111" cy="422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一方面，以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诚待人、以信交友是人际交往的基本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准则，我们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应当恪守诚信的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品德；另一方面，尊重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隐私又是待人坦诚的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前提，是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维持良好关系、有效沟通的基础。尊重他人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隐私，未经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他人同意不得将其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公开，也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是我们在交往时应有的品德。当两者发生冲突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时，我们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要结合具体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情境，坚持原则，权衡利弊，根据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实际情况妥善处理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70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949" y="1069282"/>
            <a:ext cx="9729095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【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备考建议</a:t>
            </a:r>
            <a:r>
              <a:rPr lang="en-US" altLang="zh-CN" sz="2400" dirty="0"/>
              <a:t>】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该讲内容主要涉及个人基本的道德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品行，同学们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在复习时要认识到尊重他人、平等待人、以礼待人、诚实守信是人与人相处的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基本原则，也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是个人参与生活、适应社会、与人交往的必备素质。从认知的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层面，要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清楚尊重、关爱他人的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表现；从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践行的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层面，要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能用实际行动尊重、关爱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他人，处理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与他人的关系。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因此，复习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时要注意联系具体的生活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现象，从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事件、现象、人的行为中读出尊重、友善、诚信的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内涵，认识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尊重、与人为善的价值。</a:t>
            </a:r>
          </a:p>
          <a:p>
            <a:pPr>
              <a:lnSpc>
                <a:spcPts val="38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诚信，要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从两个方面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把握：一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是从个人品质的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角度，认识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到个人的诚信品质是在生活中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养成，在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生活中表现出来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的，体会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诚信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是一个人安身立命之本，努力做一个诚信的人；二是从社会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诚信建设的角度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，认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87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6007" y="1614366"/>
            <a:ext cx="94614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识到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每个人的诚信与社会的诚信建设是互相影响、密切关联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的，理解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、思考社会诚信建设对个人生活的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影响，体悟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个人在社会诚信建设中应担当的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责任，理解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诚信与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法治之间的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关系。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该讲内容对应的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热点：一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是社会生活领域发生的道德热点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事件，如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室内公共场所禁止吸烟及其他代表社会正能量的事件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等：二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是我国社会诚信体系建设的新进展和涉及诚信的热点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生活事件，如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对失信行为人的限制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措施，食品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药品领域中的假冒伪劣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现象，国家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加强诚信社会建设的政策、措施等。复习时要结合具体事件、案例、现象进行分析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371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4946" y="2714042"/>
            <a:ext cx="686576" cy="1932806"/>
            <a:chOff x="12823" y="1321"/>
            <a:chExt cx="552" cy="1582"/>
          </a:xfrm>
        </p:grpSpPr>
        <p:sp>
          <p:nvSpPr>
            <p:cNvPr id="10" name="椭圆 9"/>
            <p:cNvSpPr/>
            <p:nvPr/>
          </p:nvSpPr>
          <p:spPr>
            <a:xfrm>
              <a:off x="12824" y="1321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3" y="2352"/>
              <a:ext cx="551" cy="551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768467" y="2725681"/>
            <a:ext cx="6328410" cy="1909527"/>
            <a:chOff x="7831" y="4648"/>
            <a:chExt cx="9966" cy="2716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7854" y="4648"/>
              <a:ext cx="9692" cy="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尊重他人</a:t>
              </a:r>
              <a:endPara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2">
              <a:hlinkClick r:id="rId3" action="ppaction://hlinksldjump"/>
            </p:cNvPr>
            <p:cNvSpPr txBox="1"/>
            <p:nvPr/>
          </p:nvSpPr>
          <p:spPr>
            <a:xfrm>
              <a:off x="7831" y="6270"/>
              <a:ext cx="9966" cy="10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4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命题点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en-US" altLang="zh-CN" sz="4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4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诚实守信</a:t>
              </a:r>
              <a:endPara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37640" y="2030679"/>
            <a:ext cx="6377305" cy="627895"/>
            <a:chOff x="1034884" y="629878"/>
            <a:chExt cx="5346004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尊重他人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392548" y="2765981"/>
            <a:ext cx="11128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2019•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从心底生发的每一点善意都有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温度，这样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的温度可以化成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暖流，让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社会少些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冷漠，让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心灵感受阳光。能对此进行诠释的是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480342" y="3895556"/>
            <a:ext cx="1095278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①暴雨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中，年轻人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主动请环卫工人上车避雨　②退休老人用蹬三轮挣来的钱资助贫困学生　③一些网店为吸引买家雇人刷好评　④雨雪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天，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700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多名杭州消费者在点外卖的同时为外卖小哥下单暖心食品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B.③④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C.①②④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D.②③④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474447" y="3374659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48721" y="1198920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07798" y="1613694"/>
            <a:ext cx="891067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2017•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阴雨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天，在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有积水的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路上，大多数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机动车驾驶员看到路上有行人会主动减速慢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行，生怕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将路上的脏水溅到行人身上。对这样的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驾驶员，我们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会心生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敬意，原因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是他们（    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465569" y="3336411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文本框 99"/>
          <p:cNvSpPr txBox="1">
            <a:spLocks noChangeArrowheads="1"/>
          </p:cNvSpPr>
          <p:nvPr/>
        </p:nvSpPr>
        <p:spPr bwMode="auto">
          <a:xfrm>
            <a:off x="976622" y="3779651"/>
            <a:ext cx="103415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①尊重他人　②尊重劳动　③讲公德　④有教养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A.①②③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.①②④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C.①③④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.②③④</a:t>
            </a:r>
          </a:p>
        </p:txBody>
      </p:sp>
    </p:spTree>
    <p:extLst>
      <p:ext uri="{BB962C8B-B14F-4D97-AF65-F5344CB8AC3E}">
        <p14:creationId xmlns="" xmlns:p14="http://schemas.microsoft.com/office/powerpoint/2010/main" val="284049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24782" y="1452055"/>
            <a:ext cx="5240397" cy="627895"/>
            <a:chOff x="1034884" y="629878"/>
            <a:chExt cx="4392950" cy="627895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H="1">
              <a:off x="2547180" y="664168"/>
              <a:ext cx="2880654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诚实守信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7406" y="2114314"/>
            <a:ext cx="1047865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3.(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2017•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近年来，一些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不法经营者为了赚取高额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利润，利用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健康讲座、夸大效果、赠送礼品的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手段，诱导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老人高价购买质量低劣的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保健品，引发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较多消费者投诉。为了让更多老人认清不法经营者的真实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面目，小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亮和同学们准备到附近居民小区举办公益宣传活动。小亮他们应揭露不法经营者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717406" y="4875036"/>
            <a:ext cx="109527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①虚假宣传　②价格欺骗　③践踏诚信　④侵犯知识产权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A.①②④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B.①②③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C.①④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D.②③</a:t>
            </a:r>
          </a:p>
        </p:txBody>
      </p:sp>
      <p:sp>
        <p:nvSpPr>
          <p:cNvPr id="19" name="矩形 18"/>
          <p:cNvSpPr/>
          <p:nvPr/>
        </p:nvSpPr>
        <p:spPr>
          <a:xfrm>
            <a:off x="1082327" y="4351816"/>
            <a:ext cx="688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339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3501</Words>
  <Application>Microsoft Office PowerPoint</Application>
  <PresentationFormat>自定义</PresentationFormat>
  <Paragraphs>290</Paragraphs>
  <Slides>37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947</cp:revision>
  <dcterms:created xsi:type="dcterms:W3CDTF">2020-07-19T08:35:00Z</dcterms:created>
  <dcterms:modified xsi:type="dcterms:W3CDTF">2022-02-25T14:26:46Z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