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tags/tag8.xml" ContentType="application/vnd.openxmlformats-officedocument.presentationml.tags+xml"/>
  <Override PartName="/ppt/tags/tag104.xml" ContentType="application/vnd.openxmlformats-officedocument.presentationml.tags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tags/tag140.xml" ContentType="application/vnd.openxmlformats-officedocument.presentationml.tags+xml"/>
  <Override PartName="/ppt/slides/slide36.xml" ContentType="application/vnd.openxmlformats-officedocument.presentationml.slide+xml"/>
  <Override PartName="/ppt/slideLayouts/slideLayout46.xml" ContentType="application/vnd.openxmlformats-officedocument.presentationml.slideLayout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Override PartName="/ppt/tags/tag96.xml" ContentType="application/vnd.openxmlformats-officedocument.presentationml.tags+xml"/>
  <Override PartName="/ppt/slideLayouts/slideLayout35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tags/tag38.xml" ContentType="application/vnd.openxmlformats-officedocument.presentationml.tags+xml"/>
  <Override PartName="/ppt/slideLayouts/slideLayout24.xml" ContentType="application/vnd.openxmlformats-officedocument.presentationml.slideLayout+xml"/>
  <Override PartName="/ppt/tags/tag85.xml" ContentType="application/vnd.openxmlformats-officedocument.presentationml.tags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ppt/tags/tag52.xml" ContentType="application/vnd.openxmlformats-officedocument.presentationml.tags+xml"/>
  <Override PartName="/ppt/tags/tag109.xml" ContentType="application/vnd.openxmlformats-officedocument.presentationml.tags+xml"/>
  <Override PartName="/ppt/tags/tag41.xml" ContentType="application/vnd.openxmlformats-officedocument.presentationml.tags+xml"/>
  <Override PartName="/ppt/notesSlides/notesSlide7.xml" ContentType="application/vnd.openxmlformats-officedocument.presentationml.notesSlide+xml"/>
  <Override PartName="/ppt/tags/tag30.xml" ContentType="application/vnd.openxmlformats-officedocument.presentationml.tags+xml"/>
  <Override PartName="/ppt/tags/tag134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tags/tag112.xml" ContentType="application/vnd.openxmlformats-officedocument.presentationml.tags+xml"/>
  <Override PartName="/ppt/tags/tag123.xml" ContentType="application/vnd.openxmlformats-officedocument.presentationml.tags+xml"/>
  <Override PartName="/ppt/slideLayouts/slideLayout29.xml" ContentType="application/vnd.openxmlformats-officedocument.presentationml.slideLayout+xml"/>
  <Override PartName="/ppt/tags/tag5.xml" ContentType="application/vnd.openxmlformats-officedocument.presentationml.tag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ags/tag79.xml" ContentType="application/vnd.openxmlformats-officedocument.presentationml.tags+xml"/>
  <Override PartName="/ppt/tags/tag101.xml" ContentType="application/vnd.openxmlformats-officedocument.presentationml.tags+xml"/>
  <Override PartName="/ppt/slides/slide33.xml" ContentType="application/vnd.openxmlformats-officedocument.presentationml.slide+xml"/>
  <Override PartName="/ppt/tags/tag68.xml" ContentType="application/vnd.openxmlformats-officedocument.presentationml.tags+xml"/>
  <Override PartName="/ppt/slideLayouts/slideLayout4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ppt/tags/tag28.xml" ContentType="application/vnd.openxmlformats-officedocument.presentationml.tags+xml"/>
  <Override PartName="/ppt/tags/tag57.xml" ContentType="application/vnd.openxmlformats-officedocument.presentationml.tags+xml"/>
  <Override PartName="/ppt/tags/tag75.xml" ContentType="application/vnd.openxmlformats-officedocument.presentationml.tags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tags/tag17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slideLayouts/slideLayout21.xml" ContentType="application/vnd.openxmlformats-officedocument.presentationml.slideLayout+xml"/>
  <Override PartName="/ppt/tags/tag64.xml" ContentType="application/vnd.openxmlformats-officedocument.presentationml.tags+xml"/>
  <Override PartName="/ppt/tags/tag82.xml" ContentType="application/vnd.openxmlformats-officedocument.presentationml.tags+xml"/>
  <Override PartName="/ppt/tags/tag93.xml" ContentType="application/vnd.openxmlformats-officedocument.presentationml.tags+xml"/>
  <Override PartName="/ppt/slideLayouts/slideLayout50.xml" ContentType="application/vnd.openxmlformats-officedocument.presentationml.slideLayout+xml"/>
  <Override PartName="/ppt/tags/tag139.xml" ContentType="application/vnd.openxmlformats-officedocument.presentationml.tags+xml"/>
  <Override PartName="/ppt/slideLayouts/slideLayout10.xml" ContentType="application/vnd.openxmlformats-officedocument.presentationml.slideLayout+xml"/>
  <Override PartName="/ppt/tags/tag24.xml" ContentType="application/vnd.openxmlformats-officedocument.presentationml.tags+xml"/>
  <Override PartName="/ppt/tags/tag53.xml" ContentType="application/vnd.openxmlformats-officedocument.presentationml.tags+xml"/>
  <Override PartName="/ppt/tags/tag71.xml" ContentType="application/vnd.openxmlformats-officedocument.presentationml.tags+xml"/>
  <Override PartName="/ppt/tags/tag128.xml" ContentType="application/vnd.openxmlformats-officedocument.presentationml.tags+xml"/>
  <Override PartName="/ppt/notesSlides/notesSlide8.xml" ContentType="application/vnd.openxmlformats-officedocument.presentationml.notesSlide+xml"/>
  <Override PartName="/ppt/tags/tag13.xml" ContentType="application/vnd.openxmlformats-officedocument.presentationml.tags+xml"/>
  <Override PartName="/ppt/tags/tag31.xml" ContentType="application/vnd.openxmlformats-officedocument.presentationml.tags+xml"/>
  <Override PartName="/ppt/tags/tag42.xml" ContentType="application/vnd.openxmlformats-officedocument.presentationml.tags+xml"/>
  <Override PartName="/ppt/tags/tag60.xml" ContentType="application/vnd.openxmlformats-officedocument.presentationml.tags+xml"/>
  <Override PartName="/ppt/tags/tag117.xml" ContentType="application/vnd.openxmlformats-officedocument.presentationml.tags+xml"/>
  <Override PartName="/ppt/tags/tag135.xml" ContentType="application/vnd.openxmlformats-officedocument.presentationml.tags+xml"/>
  <Override PartName="/ppt/handoutMasters/handoutMaster1.xml" ContentType="application/vnd.openxmlformats-officedocument.presentationml.handoutMaster+xml"/>
  <Override PartName="/ppt/tags/tag20.xml" ContentType="application/vnd.openxmlformats-officedocument.presentationml.tags+xml"/>
  <Override PartName="/ppt/tags/tag106.xml" ContentType="application/vnd.openxmlformats-officedocument.presentationml.tags+xml"/>
  <Override PartName="/ppt/tags/tag124.xml" ContentType="application/vnd.openxmlformats-officedocument.presentationml.tags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slideLayouts/slideLayout19.xml" ContentType="application/vnd.openxmlformats-officedocument.presentationml.slideLayout+xml"/>
  <Override PartName="/ppt/tags/tag113.xml" ContentType="application/vnd.openxmlformats-officedocument.presentationml.tags+xml"/>
  <Override PartName="/ppt/slideLayouts/slideLayout48.xml" ContentType="application/vnd.openxmlformats-officedocument.presentationml.slideLayout+xml"/>
  <Override PartName="/ppt/tags/tag131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ags/tag98.xml" ContentType="application/vnd.openxmlformats-officedocument.presentationml.tags+xml"/>
  <Override PartName="/ppt/tags/tag102.xml" ContentType="application/vnd.openxmlformats-officedocument.presentationml.tags+xml"/>
  <Override PartName="/ppt/tags/tag120.xml" ContentType="application/vnd.openxmlformats-officedocument.presentationml.tags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tags/tag2.xml" ContentType="application/vnd.openxmlformats-officedocument.presentationml.tags+xml"/>
  <Override PartName="/ppt/tags/tag58.xml" ContentType="application/vnd.openxmlformats-officedocument.presentationml.tags+xml"/>
  <Override PartName="/ppt/slideLayouts/slideLayout26.xml" ContentType="application/vnd.openxmlformats-officedocument.presentationml.slideLayout+xml"/>
  <Override PartName="/ppt/tags/tag69.xml" ContentType="application/vnd.openxmlformats-officedocument.presentationml.tags+xml"/>
  <Override PartName="/ppt/tags/tag87.xml" ContentType="application/vnd.openxmlformats-officedocument.presentationml.tags+xml"/>
  <Override PartName="/ppt/slideLayouts/slideLayout44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slideLayouts/slideLayout22.xml" ContentType="application/vnd.openxmlformats-officedocument.presentationml.slideLayout+xml"/>
  <Override PartName="/ppt/tags/tag76.xml" ContentType="application/vnd.openxmlformats-officedocument.presentationml.tags+xml"/>
  <Override PartName="/ppt/tags/tag94.xml" ContentType="application/vnd.openxmlformats-officedocument.presentationml.tags+xml"/>
  <Override PartName="/ppt/slideLayouts/slideLayout33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tags/tag83.xml" ContentType="application/vnd.openxmlformats-officedocument.presentationml.tags+xml"/>
  <Override PartName="/ppt/slideLayouts/slideLayout40.xml" ContentType="application/vnd.openxmlformats-officedocument.presentationml.slideLayout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tags/tag90.xml" ContentType="application/vnd.openxmlformats-officedocument.presentationml.tags+xml"/>
  <Override PartName="/ppt/tags/tag118.xml" ContentType="application/vnd.openxmlformats-officedocument.presentationml.tags+xml"/>
  <Override PartName="/ppt/tags/tag129.xml" ContentType="application/vnd.openxmlformats-officedocument.presentationml.tags+xml"/>
  <Override PartName="/ppt/notesSlides/notesSlide9.xml" ContentType="application/vnd.openxmlformats-officedocument.presentationml.notesSlide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tags/tag107.xml" ContentType="application/vnd.openxmlformats-officedocument.presentationml.tags+xml"/>
  <Override PartName="/ppt/tags/tag136.xml" ContentType="application/vnd.openxmlformats-officedocument.presentationml.tags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114.xml" ContentType="application/vnd.openxmlformats-officedocument.presentationml.tags+xml"/>
  <Override PartName="/ppt/tags/tag125.xml" ContentType="application/vnd.openxmlformats-officedocument.presentationml.tags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tags/tag7.xml" ContentType="application/vnd.openxmlformats-officedocument.presentationml.tags+xml"/>
  <Override PartName="/ppt/tags/tag103.xml" ContentType="application/vnd.openxmlformats-officedocument.presentationml.tags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tags/tag132.xml" ContentType="application/vnd.openxmlformats-officedocument.presentationml.tags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tags/tag99.xml" ContentType="application/vnd.openxmlformats-officedocument.presentationml.tags+xml"/>
  <Override PartName="/ppt/tags/tag110.xml" ContentType="application/vnd.openxmlformats-officedocument.presentationml.tags+xml"/>
  <Override PartName="/ppt/tags/tag121.xml" ContentType="application/vnd.openxmlformats-officedocument.presentationml.tags+xml"/>
  <Override PartName="/ppt/slideLayouts/slideLayout45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Layouts/slideLayout16.xml" ContentType="application/vnd.openxmlformats-officedocument.presentationml.slideLayout+xml"/>
  <Override PartName="/ppt/tags/tag3.xml" ContentType="application/vnd.openxmlformats-officedocument.presentationml.tags+xml"/>
  <Override PartName="/ppt/tags/tag59.xml" ContentType="application/vnd.openxmlformats-officedocument.presentationml.tags+xml"/>
  <Override PartName="/ppt/tags/tag77.xml" ContentType="application/vnd.openxmlformats-officedocument.presentationml.tags+xml"/>
  <Override PartName="/ppt/tags/tag88.xml" ContentType="application/vnd.openxmlformats-officedocument.presentationml.tags+xml"/>
  <Override PartName="/ppt/slideLayouts/slideLayout34.xml" ContentType="application/vnd.openxmlformats-officedocument.presentationml.slideLayout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9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slideLayouts/slideLayout23.xml" ContentType="application/vnd.openxmlformats-officedocument.presentationml.slideLayout+xml"/>
  <Override PartName="/ppt/tags/tag66.xml" ContentType="application/vnd.openxmlformats-officedocument.presentationml.tags+xml"/>
  <Override PartName="/ppt/tags/tag84.xml" ContentType="application/vnd.openxmlformats-officedocument.presentationml.tags+xml"/>
  <Override PartName="/ppt/tags/tag95.xml" ContentType="application/vnd.openxmlformats-officedocument.presentationml.tags+xml"/>
  <Override PartName="/ppt/slideLayouts/slideLayout41.xml" ContentType="application/vnd.openxmlformats-officedocument.presentationml.slideLayout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tags/tag26.xml" ContentType="application/vnd.openxmlformats-officedocument.presentationml.tags+xml"/>
  <Override PartName="/ppt/tags/tag55.xml" ContentType="application/vnd.openxmlformats-officedocument.presentationml.tags+xml"/>
  <Override PartName="/ppt/tags/tag73.xml" ContentType="application/vnd.openxmlformats-officedocument.presentationml.tags+xml"/>
  <Override PartName="/ppt/slideLayouts/slideLayout30.xml" ContentType="application/vnd.openxmlformats-officedocument.presentationml.slideLayout+xml"/>
  <Override PartName="/ppt/tags/tag15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62.xml" ContentType="application/vnd.openxmlformats-officedocument.presentationml.tags+xml"/>
  <Override PartName="/ppt/tags/tag80.xml" ContentType="application/vnd.openxmlformats-officedocument.presentationml.tags+xml"/>
  <Override PartName="/ppt/tags/tag91.xml" ContentType="application/vnd.openxmlformats-officedocument.presentationml.tags+xml"/>
  <Override PartName="/ppt/tags/tag119.xml" ContentType="application/vnd.openxmlformats-officedocument.presentationml.tags+xml"/>
  <Override PartName="/ppt/tags/tag137.xml" ContentType="application/vnd.openxmlformats-officedocument.presentationml.tags+xml"/>
  <Override PartName="/ppt/tags/tag22.xml" ContentType="application/vnd.openxmlformats-officedocument.presentationml.tags+xml"/>
  <Override PartName="/ppt/tags/tag40.xml" ContentType="application/vnd.openxmlformats-officedocument.presentationml.tags+xml"/>
  <Override PartName="/ppt/tags/tag51.xml" ContentType="application/vnd.openxmlformats-officedocument.presentationml.tags+xml"/>
  <Override PartName="/ppt/tags/tag108.xml" ContentType="application/vnd.openxmlformats-officedocument.presentationml.tags+xml"/>
  <Override PartName="/ppt/tags/tag126.xml" ContentType="application/vnd.openxmlformats-officedocument.presentationml.tags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tags/tag115.xml" ContentType="application/vnd.openxmlformats-officedocument.presentationml.tags+xml"/>
  <Override PartName="/ppt/tags/tag133.xml" ContentType="application/vnd.openxmlformats-officedocument.presentationml.tags+xml"/>
  <Override PartName="/ppt/slides/slide29.xml" ContentType="application/vnd.openxmlformats-officedocument.presentationml.slide+xml"/>
  <Override PartName="/ppt/tags/tag122.xml" ContentType="application/vnd.openxmlformats-officedocument.presentationml.tags+xml"/>
  <Override PartName="/ppt/slideLayouts/slideLayout39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ags/tag4.xml" ContentType="application/vnd.openxmlformats-officedocument.presentationml.tags+xml"/>
  <Override PartName="/ppt/slideLayouts/slideLayout28.xml" ContentType="application/vnd.openxmlformats-officedocument.presentationml.slideLayout+xml"/>
  <Override PartName="/ppt/tags/tag89.xml" ContentType="application/vnd.openxmlformats-officedocument.presentationml.tags+xml"/>
  <Override PartName="/ppt/tags/tag111.xml" ContentType="application/vnd.openxmlformats-officedocument.presentationml.tags+xml"/>
  <Override PartName="/ppt/theme/theme1.xml" ContentType="application/vnd.openxmlformats-officedocument.theme+xml"/>
  <Override PartName="/ppt/tags/tag78.xml" ContentType="application/vnd.openxmlformats-officedocument.presentationml.tags+xml"/>
  <Override PartName="/ppt/tags/tag100.xml" ContentType="application/vnd.openxmlformats-officedocument.presentationml.tags+xml"/>
  <Override PartName="/ppt/slides/slide32.xml" ContentType="application/vnd.openxmlformats-officedocument.presentationml.slide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gs/tag45.xml" ContentType="application/vnd.openxmlformats-officedocument.presentationml.tags+xml"/>
  <Override PartName="/ppt/slideLayouts/slideLayout20.xml" ContentType="application/vnd.openxmlformats-officedocument.presentationml.slideLayout+xml"/>
  <Override PartName="/ppt/tags/tag92.xml" ContentType="application/vnd.openxmlformats-officedocument.presentationml.tags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tags/tag34.xml" ContentType="application/vnd.openxmlformats-officedocument.presentationml.tags+xml"/>
  <Override PartName="/ppt/tags/tag81.xml" ContentType="application/vnd.openxmlformats-officedocument.presentationml.tags+xml"/>
  <Override PartName="/ppt/tags/tag138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70.xml" ContentType="application/vnd.openxmlformats-officedocument.presentationml.tags+xml"/>
  <Override PartName="/ppt/tags/tag116.xml" ContentType="application/vnd.openxmlformats-officedocument.presentationml.tags+xml"/>
  <Override PartName="/ppt/tags/tag127.xml" ContentType="application/vnd.openxmlformats-officedocument.presentationml.tags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5.xml" ContentType="application/vnd.openxmlformats-officedocument.presentationml.tags+xml"/>
  <Override PartName="/ppt/theme/theme6.xml" ContentType="application/vnd.openxmlformats-officedocument.theme+xml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ags/tag130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9.xml" ContentType="application/vnd.openxmlformats-officedocument.presentationml.tags+xml"/>
  <Override PartName="/ppt/slideLayouts/slideLayout25.xml" ContentType="application/vnd.openxmlformats-officedocument.presentationml.slideLayout+xml"/>
  <Override PartName="/ppt/tags/tag86.xml" ContentType="application/vnd.openxmlformats-officedocument.presentationml.tags+xml"/>
  <Override PartName="/ppt/tags/tag97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6" r:id="rId1"/>
    <p:sldMasterId id="2147483678" r:id="rId2"/>
    <p:sldMasterId id="2147483690" r:id="rId3"/>
    <p:sldMasterId id="2147483702" r:id="rId4"/>
  </p:sldMasterIdLst>
  <p:notesMasterIdLst>
    <p:notesMasterId r:id="rId41"/>
  </p:notesMasterIdLst>
  <p:handoutMasterIdLst>
    <p:handoutMasterId r:id="rId42"/>
  </p:handoutMasterIdLst>
  <p:sldIdLst>
    <p:sldId id="482" r:id="rId5"/>
    <p:sldId id="332" r:id="rId6"/>
    <p:sldId id="502" r:id="rId7"/>
    <p:sldId id="503" r:id="rId8"/>
    <p:sldId id="483" r:id="rId9"/>
    <p:sldId id="486" r:id="rId10"/>
    <p:sldId id="335" r:id="rId11"/>
    <p:sldId id="261" r:id="rId12"/>
    <p:sldId id="485" r:id="rId13"/>
    <p:sldId id="488" r:id="rId14"/>
    <p:sldId id="504" r:id="rId15"/>
    <p:sldId id="505" r:id="rId16"/>
    <p:sldId id="506" r:id="rId17"/>
    <p:sldId id="508" r:id="rId18"/>
    <p:sldId id="507" r:id="rId19"/>
    <p:sldId id="509" r:id="rId20"/>
    <p:sldId id="510" r:id="rId21"/>
    <p:sldId id="278" r:id="rId22"/>
    <p:sldId id="272" r:id="rId23"/>
    <p:sldId id="422" r:id="rId24"/>
    <p:sldId id="511" r:id="rId25"/>
    <p:sldId id="512" r:id="rId26"/>
    <p:sldId id="489" r:id="rId27"/>
    <p:sldId id="423" r:id="rId28"/>
    <p:sldId id="290" r:id="rId29"/>
    <p:sldId id="427" r:id="rId30"/>
    <p:sldId id="513" r:id="rId31"/>
    <p:sldId id="514" r:id="rId32"/>
    <p:sldId id="515" r:id="rId33"/>
    <p:sldId id="516" r:id="rId34"/>
    <p:sldId id="493" r:id="rId35"/>
    <p:sldId id="518" r:id="rId36"/>
    <p:sldId id="517" r:id="rId37"/>
    <p:sldId id="273" r:id="rId38"/>
    <p:sldId id="497" r:id="rId39"/>
    <p:sldId id="500" r:id="rId4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3399"/>
    <a:srgbClr val="01B0F0"/>
    <a:srgbClr val="FAB529"/>
    <a:srgbClr val="008BD6"/>
    <a:srgbClr val="FF6B00"/>
    <a:srgbClr val="E36B2A"/>
    <a:srgbClr val="D7A800"/>
    <a:srgbClr val="95411F"/>
    <a:srgbClr val="FF0066"/>
    <a:srgbClr val="FF505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0223" autoAdjust="0"/>
    <p:restoredTop sz="97080" autoAdjust="0"/>
  </p:normalViewPr>
  <p:slideViewPr>
    <p:cSldViewPr snapToGrid="0">
      <p:cViewPr varScale="1">
        <p:scale>
          <a:sx n="64" d="100"/>
          <a:sy n="64" d="100"/>
        </p:scale>
        <p:origin x="-548" y="-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101" d="100"/>
          <a:sy n="101" d="100"/>
        </p:scale>
        <p:origin x="2712" y="20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AB4ED5-D631-4E45-A588-D5036665C4BB}" type="datetimeFigureOut">
              <a:rPr kumimoji="1" lang="zh-CN" altLang="en-US" smtClean="0"/>
              <a:pPr/>
              <a:t>2022/2/25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7EF320-0423-7242-A28E-55FBD17D617F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951156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AD5BA0-58A9-468A-A6DC-E5C4BF13CF7A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503EF8-77E2-42F8-A12D-7F7DA63747F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218348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tags" Target="../tags/tag7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73.xml"/><Relationship Id="rId4" Type="http://schemas.openxmlformats.org/officeDocument/2006/relationships/tags" Target="../tags/tag7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tags" Target="../tags/tag76.xml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78.xml"/><Relationship Id="rId4" Type="http://schemas.openxmlformats.org/officeDocument/2006/relationships/tags" Target="../tags/tag77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tags" Target="../tags/tag81.xml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83.xml"/><Relationship Id="rId4" Type="http://schemas.openxmlformats.org/officeDocument/2006/relationships/tags" Target="../tags/tag8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tags" Target="../tags/tag86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85.xml"/><Relationship Id="rId1" Type="http://schemas.openxmlformats.org/officeDocument/2006/relationships/tags" Target="../tags/tag84.xml"/><Relationship Id="rId6" Type="http://schemas.openxmlformats.org/officeDocument/2006/relationships/tags" Target="../tags/tag89.xml"/><Relationship Id="rId5" Type="http://schemas.openxmlformats.org/officeDocument/2006/relationships/tags" Target="../tags/tag88.xml"/><Relationship Id="rId4" Type="http://schemas.openxmlformats.org/officeDocument/2006/relationships/tags" Target="../tags/tag87.xml"/></Relationships>
</file>

<file path=ppt/slideLayouts/_rels/slideLayout22.xml.rels><?xml version="1.0" encoding="UTF-8" standalone="yes"?>
<Relationships xmlns="http://schemas.openxmlformats.org/package/2006/relationships"><Relationship Id="rId8" Type="http://schemas.openxmlformats.org/officeDocument/2006/relationships/tags" Target="../tags/tag97.xml"/><Relationship Id="rId3" Type="http://schemas.openxmlformats.org/officeDocument/2006/relationships/tags" Target="../tags/tag92.xml"/><Relationship Id="rId7" Type="http://schemas.openxmlformats.org/officeDocument/2006/relationships/tags" Target="../tags/tag96.xml"/><Relationship Id="rId2" Type="http://schemas.openxmlformats.org/officeDocument/2006/relationships/tags" Target="../tags/tag91.xml"/><Relationship Id="rId1" Type="http://schemas.openxmlformats.org/officeDocument/2006/relationships/tags" Target="../tags/tag90.xml"/><Relationship Id="rId6" Type="http://schemas.openxmlformats.org/officeDocument/2006/relationships/tags" Target="../tags/tag95.xml"/><Relationship Id="rId5" Type="http://schemas.openxmlformats.org/officeDocument/2006/relationships/tags" Target="../tags/tag94.xml"/><Relationship Id="rId4" Type="http://schemas.openxmlformats.org/officeDocument/2006/relationships/tags" Target="../tags/tag93.xml"/><Relationship Id="rId9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tags" Target="../tags/tag100.xml"/><Relationship Id="rId2" Type="http://schemas.openxmlformats.org/officeDocument/2006/relationships/tags" Target="../tags/tag99.xml"/><Relationship Id="rId1" Type="http://schemas.openxmlformats.org/officeDocument/2006/relationships/tags" Target="../tags/tag98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0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tags" Target="../tags/tag104.xml"/><Relationship Id="rId2" Type="http://schemas.openxmlformats.org/officeDocument/2006/relationships/tags" Target="../tags/tag103.xml"/><Relationship Id="rId1" Type="http://schemas.openxmlformats.org/officeDocument/2006/relationships/tags" Target="../tags/tag102.xml"/><Relationship Id="rId4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tags" Target="../tags/tag107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106.xml"/><Relationship Id="rId1" Type="http://schemas.openxmlformats.org/officeDocument/2006/relationships/tags" Target="../tags/tag105.xml"/><Relationship Id="rId6" Type="http://schemas.openxmlformats.org/officeDocument/2006/relationships/tags" Target="../tags/tag110.xml"/><Relationship Id="rId5" Type="http://schemas.openxmlformats.org/officeDocument/2006/relationships/tags" Target="../tags/tag109.xml"/><Relationship Id="rId4" Type="http://schemas.openxmlformats.org/officeDocument/2006/relationships/tags" Target="../tags/tag108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tags" Target="../tags/tag113.xml"/><Relationship Id="rId2" Type="http://schemas.openxmlformats.org/officeDocument/2006/relationships/tags" Target="../tags/tag112.xml"/><Relationship Id="rId1" Type="http://schemas.openxmlformats.org/officeDocument/2006/relationships/tags" Target="../tags/tag111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15.xml"/><Relationship Id="rId4" Type="http://schemas.openxmlformats.org/officeDocument/2006/relationships/tags" Target="../tags/tag114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tags" Target="../tags/tag118.xml"/><Relationship Id="rId2" Type="http://schemas.openxmlformats.org/officeDocument/2006/relationships/tags" Target="../tags/tag117.xml"/><Relationship Id="rId1" Type="http://schemas.openxmlformats.org/officeDocument/2006/relationships/tags" Target="../tags/tag116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19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tags" Target="../tags/tag122.xml"/><Relationship Id="rId2" Type="http://schemas.openxmlformats.org/officeDocument/2006/relationships/tags" Target="../tags/tag121.xml"/><Relationship Id="rId1" Type="http://schemas.openxmlformats.org/officeDocument/2006/relationships/tags" Target="../tags/tag120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24.xml"/><Relationship Id="rId4" Type="http://schemas.openxmlformats.org/officeDocument/2006/relationships/tags" Target="../tags/tag12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格式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705" y="116205"/>
            <a:ext cx="118852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第一讲  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认识法律，与法同行</a:t>
            </a:r>
            <a:r>
              <a:rPr lang="en-US" altLang="zh-CN" sz="28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考情分析</a:t>
            </a:r>
            <a:endParaRPr kumimoji="1" lang="zh-CN" altLang="en-US" sz="20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705" y="116205"/>
            <a:ext cx="118852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第一讲  </a:t>
            </a:r>
            <a:r>
              <a:rPr lang="zh-CN" altLang="en-US" sz="2800" b="1" spc="20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认识法律，与法同行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真题试做</a:t>
            </a:r>
            <a:endParaRPr kumimoji="1" lang="zh-CN" altLang="en-US" sz="24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格式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705" y="116205"/>
            <a:ext cx="118852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第一讲  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认识法律，与法同行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知识清单</a:t>
            </a:r>
            <a:endParaRPr kumimoji="1" lang="zh-CN" altLang="en-US" sz="24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格式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705" y="116205"/>
            <a:ext cx="118852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第一讲  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认识法律，与法同行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拓展提升</a:t>
            </a:r>
            <a:endParaRPr kumimoji="1" lang="zh-CN" altLang="en-US" sz="24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KSO_Shape"/>
          <p:cNvSpPr/>
          <p:nvPr userDrawn="1"/>
        </p:nvSpPr>
        <p:spPr bwMode="auto">
          <a:xfrm>
            <a:off x="109882" y="106967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圆角矩形 6"/>
          <p:cNvSpPr/>
          <p:nvPr userDrawn="1"/>
        </p:nvSpPr>
        <p:spPr>
          <a:xfrm>
            <a:off x="10389647" y="51551"/>
            <a:ext cx="1713390" cy="46107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返回目录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pPr/>
              <a:t>2022/2/25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pPr/>
              <a:t>2022/2/25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tags" Target="../tags/tag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ags" Target="../tags/tag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ags" Target="../tags/tag6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ags" Target="../tags/tag5.xml"/><Relationship Id="rId10" Type="http://schemas.openxmlformats.org/officeDocument/2006/relationships/slideLayout" Target="../slideLayouts/slideLayout10.xml"/><Relationship Id="rId19" Type="http://schemas.openxmlformats.org/officeDocument/2006/relationships/tags" Target="../tags/tag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ags" Target="../tags/tag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tags" Target="../tags/tag63.xml"/><Relationship Id="rId18" Type="http://schemas.openxmlformats.org/officeDocument/2006/relationships/tags" Target="../tags/tag68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2.xml"/><Relationship Id="rId17" Type="http://schemas.openxmlformats.org/officeDocument/2006/relationships/tags" Target="../tags/tag67.xml"/><Relationship Id="rId2" Type="http://schemas.openxmlformats.org/officeDocument/2006/relationships/slideLayout" Target="../slideLayouts/slideLayout19.xml"/><Relationship Id="rId16" Type="http://schemas.openxmlformats.org/officeDocument/2006/relationships/tags" Target="../tags/tag66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tags" Target="../tags/tag65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tags" Target="../tags/tag6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custDataLst>
      <p:tags r:id="rId19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  <p:sldLayoutId id="2147483714" r:id="rId12"/>
    <p:sldLayoutId id="2147483715" r:id="rId13"/>
    <p:sldLayoutId id="2147483716" r:id="rId14"/>
    <p:sldLayoutId id="2147483717" r:id="rId15"/>
    <p:sldLayoutId id="2147483660" r:id="rId16"/>
    <p:sldLayoutId id="2147483661" r:id="rId17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132.xml"/><Relationship Id="rId13" Type="http://schemas.openxmlformats.org/officeDocument/2006/relationships/slide" Target="slide34.xml"/><Relationship Id="rId3" Type="http://schemas.openxmlformats.org/officeDocument/2006/relationships/tags" Target="../tags/tag127.xml"/><Relationship Id="rId7" Type="http://schemas.openxmlformats.org/officeDocument/2006/relationships/tags" Target="../tags/tag131.xml"/><Relationship Id="rId12" Type="http://schemas.openxmlformats.org/officeDocument/2006/relationships/slide" Target="slide18.xml"/><Relationship Id="rId2" Type="http://schemas.openxmlformats.org/officeDocument/2006/relationships/tags" Target="../tags/tag126.xml"/><Relationship Id="rId1" Type="http://schemas.openxmlformats.org/officeDocument/2006/relationships/tags" Target="../tags/tag125.xml"/><Relationship Id="rId6" Type="http://schemas.openxmlformats.org/officeDocument/2006/relationships/tags" Target="../tags/tag130.xml"/><Relationship Id="rId11" Type="http://schemas.openxmlformats.org/officeDocument/2006/relationships/slide" Target="slide7.xml"/><Relationship Id="rId5" Type="http://schemas.openxmlformats.org/officeDocument/2006/relationships/tags" Target="../tags/tag129.xml"/><Relationship Id="rId10" Type="http://schemas.openxmlformats.org/officeDocument/2006/relationships/slide" Target="slide2.xml"/><Relationship Id="rId4" Type="http://schemas.openxmlformats.org/officeDocument/2006/relationships/tags" Target="../tags/tag128.xml"/><Relationship Id="rId9" Type="http://schemas.openxmlformats.org/officeDocument/2006/relationships/slideLayout" Target="../slideLayouts/slideLayout3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4" Type="http://schemas.openxmlformats.org/officeDocument/2006/relationships/slide" Target="slide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4" Type="http://schemas.openxmlformats.org/officeDocument/2006/relationships/slide" Target="slide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4" Type="http://schemas.openxmlformats.org/officeDocument/2006/relationships/slide" Target="slide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.jpeg"/><Relationship Id="rId4" Type="http://schemas.openxmlformats.org/officeDocument/2006/relationships/slide" Target="slide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4" Type="http://schemas.openxmlformats.org/officeDocument/2006/relationships/slide" Target="slide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4" Type="http://schemas.openxmlformats.org/officeDocument/2006/relationships/slide" Target="slide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4" Type="http://schemas.openxmlformats.org/officeDocument/2006/relationships/slide" Target="slide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4" Type="http://schemas.openxmlformats.org/officeDocument/2006/relationships/slide" Target="slide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19.xml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38.xml"/><Relationship Id="rId1" Type="http://schemas.openxmlformats.org/officeDocument/2006/relationships/tags" Target="../tags/tag137.xml"/><Relationship Id="rId4" Type="http://schemas.openxmlformats.org/officeDocument/2006/relationships/slide" Target="slide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18.xml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18.xml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18.xml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18.xml"/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18.xml"/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40.xml"/><Relationship Id="rId1" Type="http://schemas.openxmlformats.org/officeDocument/2006/relationships/tags" Target="../tags/tag139.xml"/><Relationship Id="rId4" Type="http://schemas.openxmlformats.org/officeDocument/2006/relationships/slide" Target="slide1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18.xml"/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18.xml"/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18.xml"/><Relationship Id="rId1" Type="http://schemas.openxmlformats.org/officeDocument/2006/relationships/slideLayout" Target="../slideLayouts/slideLayout1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18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18.xml"/><Relationship Id="rId1" Type="http://schemas.openxmlformats.org/officeDocument/2006/relationships/slideLayout" Target="../slideLayouts/slideLayout1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" Target="slide18.xml"/><Relationship Id="rId1" Type="http://schemas.openxmlformats.org/officeDocument/2006/relationships/slideLayout" Target="../slideLayouts/slideLayout1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" Target="slide18.xml"/><Relationship Id="rId1" Type="http://schemas.openxmlformats.org/officeDocument/2006/relationships/slideLayout" Target="../slideLayouts/slideLayout1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" Target="slide18.xml"/><Relationship Id="rId1" Type="http://schemas.openxmlformats.org/officeDocument/2006/relationships/slideLayout" Target="../slideLayouts/slideLayout1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8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134.xml"/><Relationship Id="rId1" Type="http://schemas.openxmlformats.org/officeDocument/2006/relationships/tags" Target="../tags/tag133.xml"/><Relationship Id="rId6" Type="http://schemas.openxmlformats.org/officeDocument/2006/relationships/slide" Target="slide7.xml"/><Relationship Id="rId5" Type="http://schemas.openxmlformats.org/officeDocument/2006/relationships/slide" Target="slide1.xml"/><Relationship Id="rId4" Type="http://schemas.openxmlformats.org/officeDocument/2006/relationships/notesSlide" Target="../notesSlides/notesSlid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136.xml"/><Relationship Id="rId1" Type="http://schemas.openxmlformats.org/officeDocument/2006/relationships/tags" Target="../tags/tag135.xml"/><Relationship Id="rId6" Type="http://schemas.openxmlformats.org/officeDocument/2006/relationships/slide" Target="slide7.xml"/><Relationship Id="rId5" Type="http://schemas.openxmlformats.org/officeDocument/2006/relationships/slide" Target="slide1.xml"/><Relationship Id="rId4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组合 65"/>
          <p:cNvGrpSpPr/>
          <p:nvPr/>
        </p:nvGrpSpPr>
        <p:grpSpPr>
          <a:xfrm>
            <a:off x="3044708" y="2400669"/>
            <a:ext cx="6228000" cy="954945"/>
            <a:chOff x="3027246" y="2016110"/>
            <a:chExt cx="5990707" cy="872524"/>
          </a:xfrm>
        </p:grpSpPr>
        <p:sp>
          <p:nvSpPr>
            <p:cNvPr id="38" name="圆角矩形 6"/>
            <p:cNvSpPr/>
            <p:nvPr>
              <p:custDataLst>
                <p:tags r:id="rId7"/>
              </p:custDataLst>
            </p:nvPr>
          </p:nvSpPr>
          <p:spPr>
            <a:xfrm flipV="1">
              <a:off x="4028596" y="2037081"/>
              <a:ext cx="4989357" cy="792453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39" name="椭圆 7"/>
            <p:cNvSpPr>
              <a:spLocks noChangeAspect="1"/>
            </p:cNvSpPr>
            <p:nvPr>
              <p:custDataLst>
                <p:tags r:id="rId8"/>
              </p:custDataLst>
            </p:nvPr>
          </p:nvSpPr>
          <p:spPr>
            <a:xfrm>
              <a:off x="3027246" y="2016110"/>
              <a:ext cx="827435" cy="872524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 fontAlgn="auto"/>
              <a:r>
                <a:rPr lang="en-US" altLang="zh-CN" sz="3200" b="1" strike="noStrike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1</a:t>
              </a:r>
              <a:endParaRPr lang="zh-CN" altLang="en-US" sz="3200" b="1" strike="noStrike" noProof="1">
                <a:solidFill>
                  <a:schemeClr val="bg1"/>
                </a:solidFill>
                <a:latin typeface="FZDaHei-B02" panose="03000509000000000000" pitchFamily="66" charset="-122"/>
                <a:ea typeface="FZDaHei-B02" panose="03000509000000000000" pitchFamily="66" charset="-122"/>
              </a:endParaRPr>
            </a:p>
          </p:txBody>
        </p:sp>
        <p:sp>
          <p:nvSpPr>
            <p:cNvPr id="45" name="文本框 2">
              <a:hlinkClick r:id="rId10" action="ppaction://hlinksldjump"/>
            </p:cNvPr>
            <p:cNvSpPr txBox="1"/>
            <p:nvPr/>
          </p:nvSpPr>
          <p:spPr>
            <a:xfrm>
              <a:off x="4028596" y="2032230"/>
              <a:ext cx="4838313" cy="7592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3200" b="1" dirty="0" smtClean="0">
                  <a:solidFill>
                    <a:srgbClr val="01B0F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数据纵览  考情分析</a:t>
              </a:r>
              <a:endParaRPr lang="zh-CN" altLang="en-US" sz="3200" b="1" dirty="0">
                <a:solidFill>
                  <a:srgbClr val="01B0F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62" name="圆角矩形 61"/>
            <p:cNvSpPr/>
            <p:nvPr/>
          </p:nvSpPr>
          <p:spPr bwMode="auto">
            <a:xfrm rot="16200000">
              <a:off x="3927174" y="2239448"/>
              <a:ext cx="36000" cy="39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3044708" y="3529938"/>
            <a:ext cx="6228000" cy="872524"/>
            <a:chOff x="3043127" y="3252773"/>
            <a:chExt cx="5992288" cy="872524"/>
          </a:xfrm>
        </p:grpSpPr>
        <p:sp>
          <p:nvSpPr>
            <p:cNvPr id="42" name="圆角矩形 6">
              <a:hlinkClick r:id="" action="ppaction://noaction"/>
            </p:cNvPr>
            <p:cNvSpPr/>
            <p:nvPr>
              <p:custDataLst>
                <p:tags r:id="rId5"/>
              </p:custDataLst>
            </p:nvPr>
          </p:nvSpPr>
          <p:spPr>
            <a:xfrm flipV="1">
              <a:off x="4044741" y="3273744"/>
              <a:ext cx="4990674" cy="792453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43" name="椭圆 7"/>
            <p:cNvSpPr>
              <a:spLocks noChangeAspect="1"/>
            </p:cNvSpPr>
            <p:nvPr>
              <p:custDataLst>
                <p:tags r:id="rId6"/>
              </p:custDataLst>
            </p:nvPr>
          </p:nvSpPr>
          <p:spPr>
            <a:xfrm>
              <a:off x="3043127" y="3252773"/>
              <a:ext cx="827653" cy="872524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/>
              <a:r>
                <a:rPr lang="en-US" altLang="zh-CN" sz="3200" b="1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2</a:t>
              </a:r>
              <a:endParaRPr lang="zh-CN" altLang="en-US" sz="3200" b="1" noProof="1">
                <a:solidFill>
                  <a:schemeClr val="bg1"/>
                </a:solidFill>
                <a:latin typeface="FZDaHei-B02" panose="03000509000000000000" pitchFamily="66" charset="-122"/>
                <a:ea typeface="FZDaHei-B02" panose="03000509000000000000" pitchFamily="66" charset="-122"/>
              </a:endParaRPr>
            </a:p>
          </p:txBody>
        </p:sp>
        <p:sp>
          <p:nvSpPr>
            <p:cNvPr id="46" name="文本框 16">
              <a:hlinkClick r:id="rId11" action="ppaction://hlinksldjump"/>
            </p:cNvPr>
            <p:cNvSpPr txBox="1"/>
            <p:nvPr/>
          </p:nvSpPr>
          <p:spPr>
            <a:xfrm>
              <a:off x="4224084" y="3273744"/>
              <a:ext cx="4735789" cy="83099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3200" b="1" dirty="0" smtClean="0">
                  <a:solidFill>
                    <a:srgbClr val="01B0F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数据链接  真题试做</a:t>
              </a:r>
              <a:endParaRPr lang="zh-CN" altLang="en-US" sz="3200" b="1" dirty="0">
                <a:solidFill>
                  <a:srgbClr val="01B0F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63" name="圆角矩形 62"/>
            <p:cNvSpPr/>
            <p:nvPr/>
          </p:nvSpPr>
          <p:spPr bwMode="auto">
            <a:xfrm rot="16200000">
              <a:off x="3937952" y="3491035"/>
              <a:ext cx="36000" cy="39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1013" dirty="0">
                  <a:solidFill>
                    <a:prstClr val="white"/>
                  </a:solidFill>
                </a:rPr>
                <a:t>a</a:t>
              </a:r>
              <a:endParaRPr lang="zh-CN" altLang="en-US" sz="1013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3044708" y="4562681"/>
            <a:ext cx="6228000" cy="872524"/>
            <a:chOff x="3027246" y="4456098"/>
            <a:chExt cx="5990707" cy="872524"/>
          </a:xfrm>
        </p:grpSpPr>
        <p:sp>
          <p:nvSpPr>
            <p:cNvPr id="34" name="圆角矩形 6"/>
            <p:cNvSpPr/>
            <p:nvPr>
              <p:custDataLst>
                <p:tags r:id="rId3"/>
              </p:custDataLst>
            </p:nvPr>
          </p:nvSpPr>
          <p:spPr>
            <a:xfrm flipV="1">
              <a:off x="4028596" y="4477069"/>
              <a:ext cx="4989357" cy="792453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35" name="椭圆 7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3027246" y="4456098"/>
              <a:ext cx="827435" cy="872524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/>
              <a:r>
                <a:rPr lang="en-US" altLang="zh-CN" sz="3200" b="1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3</a:t>
              </a:r>
              <a:endParaRPr lang="zh-CN" altLang="en-US" sz="3200" b="1" noProof="1">
                <a:solidFill>
                  <a:schemeClr val="bg1"/>
                </a:solidFill>
                <a:latin typeface="FZDaHei-B02" panose="03000509000000000000" pitchFamily="66" charset="-122"/>
                <a:ea typeface="FZDaHei-B02" panose="03000509000000000000" pitchFamily="66" charset="-122"/>
              </a:endParaRPr>
            </a:p>
          </p:txBody>
        </p:sp>
        <p:sp>
          <p:nvSpPr>
            <p:cNvPr id="47" name="文本框 16">
              <a:hlinkClick r:id="rId12" action="ppaction://hlinksldjump"/>
            </p:cNvPr>
            <p:cNvSpPr txBox="1"/>
            <p:nvPr/>
          </p:nvSpPr>
          <p:spPr>
            <a:xfrm>
              <a:off x="4143175" y="4456098"/>
              <a:ext cx="4734539" cy="83099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200" b="1" dirty="0" smtClean="0">
                  <a:solidFill>
                    <a:srgbClr val="01B0F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 数据透视  知识清单</a:t>
              </a:r>
              <a:endParaRPr lang="zh-CN" altLang="en-US" sz="3200" b="1" dirty="0">
                <a:solidFill>
                  <a:srgbClr val="01B0F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64" name="圆角矩形 63"/>
            <p:cNvSpPr/>
            <p:nvPr/>
          </p:nvSpPr>
          <p:spPr bwMode="auto">
            <a:xfrm rot="16200000">
              <a:off x="3881434" y="4703625"/>
              <a:ext cx="36000" cy="39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sp>
        <p:nvSpPr>
          <p:cNvPr id="70" name="文本框 5"/>
          <p:cNvSpPr txBox="1"/>
          <p:nvPr/>
        </p:nvSpPr>
        <p:spPr>
          <a:xfrm>
            <a:off x="1184951" y="1126525"/>
            <a:ext cx="10391377" cy="949299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第一讲  认识法律，与法同行</a:t>
            </a:r>
            <a:endParaRPr lang="zh-CN" altLang="en-US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001DE56E-C6BE-B841-B4DA-6D6BA47EB1D7}"/>
              </a:ext>
            </a:extLst>
          </p:cNvPr>
          <p:cNvSpPr/>
          <p:nvPr/>
        </p:nvSpPr>
        <p:spPr>
          <a:xfrm>
            <a:off x="1" y="7197"/>
            <a:ext cx="1184950" cy="982711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glow rad="63500">
              <a:schemeClr val="accent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4" name="矩形 73">
            <a:extLst>
              <a:ext uri="{FF2B5EF4-FFF2-40B4-BE49-F238E27FC236}">
                <a16:creationId xmlns="" xmlns:a16="http://schemas.microsoft.com/office/drawing/2014/main" id="{F60F4D4A-97E6-9140-B92F-77CA4F1A3376}"/>
              </a:ext>
            </a:extLst>
          </p:cNvPr>
          <p:cNvSpPr/>
          <p:nvPr/>
        </p:nvSpPr>
        <p:spPr>
          <a:xfrm>
            <a:off x="0" y="1263142"/>
            <a:ext cx="1184951" cy="558766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softEdge rad="126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5" name="文本框 5">
            <a:extLst>
              <a:ext uri="{FF2B5EF4-FFF2-40B4-BE49-F238E27FC236}">
                <a16:creationId xmlns="" xmlns:a16="http://schemas.microsoft.com/office/drawing/2014/main" id="{A0C25A63-5AF9-EB41-BABD-E76B33549D90}"/>
              </a:ext>
            </a:extLst>
          </p:cNvPr>
          <p:cNvSpPr txBox="1"/>
          <p:nvPr/>
        </p:nvSpPr>
        <p:spPr>
          <a:xfrm>
            <a:off x="149204" y="2097340"/>
            <a:ext cx="886541" cy="264591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目</a:t>
            </a:r>
            <a:endParaRPr lang="en-US" altLang="zh-CN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录</a:t>
            </a:r>
            <a:endParaRPr lang="zh-CN" altLang="en-US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F8B2B58D-20A1-164F-8EBB-F6DA8E4B94FB}"/>
              </a:ext>
            </a:extLst>
          </p:cNvPr>
          <p:cNvSpPr/>
          <p:nvPr/>
        </p:nvSpPr>
        <p:spPr>
          <a:xfrm>
            <a:off x="1184426" y="989908"/>
            <a:ext cx="11007049" cy="273234"/>
          </a:xfrm>
          <a:prstGeom prst="rect">
            <a:avLst/>
          </a:prstGeom>
          <a:solidFill>
            <a:srgbClr val="01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3044708" y="5599078"/>
            <a:ext cx="6228000" cy="961742"/>
            <a:chOff x="3043127" y="3212301"/>
            <a:chExt cx="5992288" cy="912996"/>
          </a:xfrm>
        </p:grpSpPr>
        <p:sp>
          <p:nvSpPr>
            <p:cNvPr id="24" name="圆角矩形 6">
              <a:hlinkClick r:id="" action="ppaction://noaction"/>
            </p:cNvPr>
            <p:cNvSpPr/>
            <p:nvPr>
              <p:custDataLst>
                <p:tags r:id="rId1"/>
              </p:custDataLst>
            </p:nvPr>
          </p:nvSpPr>
          <p:spPr>
            <a:xfrm flipV="1">
              <a:off x="4044741" y="3273744"/>
              <a:ext cx="4990674" cy="792453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25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3043127" y="3252773"/>
              <a:ext cx="827653" cy="872524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/>
              <a:r>
                <a:rPr lang="en-US" altLang="zh-CN" sz="2800" b="1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4</a:t>
              </a:r>
            </a:p>
          </p:txBody>
        </p:sp>
        <p:sp>
          <p:nvSpPr>
            <p:cNvPr id="26" name="文本框 16">
              <a:hlinkClick r:id="rId13" action="ppaction://hlinksldjump"/>
            </p:cNvPr>
            <p:cNvSpPr txBox="1"/>
            <p:nvPr/>
          </p:nvSpPr>
          <p:spPr>
            <a:xfrm>
              <a:off x="4299626" y="3212301"/>
              <a:ext cx="4584705" cy="8174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3200" b="1" dirty="0">
                  <a:solidFill>
                    <a:srgbClr val="01B0F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数据分析  拓展提升</a:t>
              </a:r>
            </a:p>
          </p:txBody>
        </p:sp>
        <p:sp>
          <p:nvSpPr>
            <p:cNvPr id="27" name="圆角矩形 26"/>
            <p:cNvSpPr/>
            <p:nvPr/>
          </p:nvSpPr>
          <p:spPr bwMode="auto">
            <a:xfrm rot="16200000">
              <a:off x="3937952" y="3491035"/>
              <a:ext cx="36000" cy="39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1015" dirty="0">
                  <a:solidFill>
                    <a:prstClr val="white"/>
                  </a:solidFill>
                </a:rPr>
                <a:t>a</a:t>
              </a:r>
              <a:endParaRPr lang="zh-CN" altLang="en-US" sz="1015" dirty="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086708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" name="文本框 99"/>
          <p:cNvSpPr txBox="1">
            <a:spLocks noChangeArrowheads="1"/>
          </p:cNvSpPr>
          <p:nvPr/>
        </p:nvSpPr>
        <p:spPr bwMode="auto">
          <a:xfrm>
            <a:off x="966392" y="1572438"/>
            <a:ext cx="9783384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.[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2019 •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河北，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24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），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分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]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关注社会文明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sz="24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公交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车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上，因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坐过站硬要中途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下车，纠缠司机，造成事故；高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铁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上，不肯对号入座，公然“霸座”，扰乱秩序；小区里，遛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狗不拴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绳，惊吓路人，甚至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恶犬伤人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此类发生在公共场合的不文明行为受到公众和媒体的普遍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谴责，这些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社会舆论反映了社会对公民文明素质的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期待；法治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也及时作出了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回应，触犯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法律的行为受到了法律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制裁，促进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了公民文明素质的提高。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>
              <a:hlinkClick r:id="rId3" action="ppaction://hlinksldjump"/>
            </p:cNvPr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4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1950532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>
              <a:hlinkClick r:id="rId3" action="ppaction://hlinksldjump"/>
            </p:cNvPr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4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20" name="矩形 19"/>
          <p:cNvSpPr/>
          <p:nvPr/>
        </p:nvSpPr>
        <p:spPr>
          <a:xfrm>
            <a:off x="1404344" y="3611967"/>
            <a:ext cx="810515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noProof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en-US" sz="2400" b="1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①立法</a:t>
            </a:r>
            <a:r>
              <a:rPr lang="zh-CN" altLang="en-US" sz="2400" b="1" noProof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角度：完善</a:t>
            </a:r>
            <a:r>
              <a:rPr lang="zh-CN" altLang="en-US" sz="2400" b="1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了相关的法律</a:t>
            </a:r>
            <a:r>
              <a:rPr lang="zh-CN" altLang="en-US" sz="2400" b="1" noProof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法规，为</a:t>
            </a:r>
            <a:r>
              <a:rPr lang="zh-CN" altLang="en-US" sz="2400" b="1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扰乱社会秩序行为提供了法律依据。②执法</a:t>
            </a:r>
            <a:r>
              <a:rPr lang="zh-CN" altLang="en-US" sz="2400" b="1" noProof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角度：严格执法，加大</a:t>
            </a:r>
            <a:r>
              <a:rPr lang="zh-CN" altLang="en-US" sz="2400" b="1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对相关警情纠纷案的处罚力度。③司法</a:t>
            </a:r>
            <a:r>
              <a:rPr lang="zh-CN" altLang="en-US" sz="2400" b="1" noProof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角度：公正司法，法院</a:t>
            </a:r>
            <a:r>
              <a:rPr lang="zh-CN" altLang="en-US" sz="2400" b="1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的审判制裁了违法</a:t>
            </a:r>
            <a:r>
              <a:rPr lang="zh-CN" altLang="en-US" sz="2400" b="1" noProof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犯罪行为，维护</a:t>
            </a:r>
            <a:r>
              <a:rPr lang="zh-CN" altLang="en-US" sz="2400" b="1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了社会的公平正义。</a:t>
            </a:r>
          </a:p>
        </p:txBody>
      </p:sp>
      <p:sp>
        <p:nvSpPr>
          <p:cNvPr id="7" name="文本框 99"/>
          <p:cNvSpPr txBox="1">
            <a:spLocks noChangeArrowheads="1"/>
          </p:cNvSpPr>
          <p:nvPr/>
        </p:nvSpPr>
        <p:spPr bwMode="auto">
          <a:xfrm>
            <a:off x="1404343" y="1909982"/>
            <a:ext cx="784001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简要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说明“法治回应”为什么能促进公民文明素质的提高。</a:t>
            </a:r>
            <a:endParaRPr lang="en-US" altLang="zh-CN" sz="24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33127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" name="文本框 99"/>
          <p:cNvSpPr txBox="1">
            <a:spLocks noChangeArrowheads="1"/>
          </p:cNvSpPr>
          <p:nvPr/>
        </p:nvSpPr>
        <p:spPr bwMode="auto">
          <a:xfrm>
            <a:off x="1502702" y="1739922"/>
            <a:ext cx="8622606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.[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2017•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河北，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25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），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分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]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感悟生命价值。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    小鸟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在网上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挣扎，有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的声嘶力竭而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死，有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的被卖给餐馆变成了盘中餐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乱捕乱猎候鸟让人痛心不已。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2016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年国庆节期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间，护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鸟志愿者在天津、唐山两地巡查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时，发现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两大片非法捕鸟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区域，志愿者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累计拆除候鸟网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万余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米，解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救活鸟近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3 000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只，发现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挂网死鸟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5 000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余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只，其中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不少是国家重点保护野生动物。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>
              <a:hlinkClick r:id="rId3" action="ppaction://hlinksldjump"/>
            </p:cNvPr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4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3604948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>
              <a:hlinkClick r:id="rId3" action="ppaction://hlinksldjump"/>
            </p:cNvPr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4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8" name="文本框 99"/>
          <p:cNvSpPr txBox="1">
            <a:spLocks noChangeArrowheads="1"/>
          </p:cNvSpPr>
          <p:nvPr/>
        </p:nvSpPr>
        <p:spPr bwMode="auto">
          <a:xfrm>
            <a:off x="1489792" y="1781801"/>
            <a:ext cx="8540053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中华人民共和国野生动物保护法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规定，禁止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违法猎捕野生动物、破坏野生动物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栖息地，禁止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为食用非法购买国家重点保护的野生动物及其制品。 </a:t>
            </a:r>
          </a:p>
        </p:txBody>
      </p:sp>
      <p:sp>
        <p:nvSpPr>
          <p:cNvPr id="9" name="矩形 8"/>
          <p:cNvSpPr/>
          <p:nvPr/>
        </p:nvSpPr>
        <p:spPr>
          <a:xfrm>
            <a:off x="1473803" y="5019982"/>
            <a:ext cx="846193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noProof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依法</a:t>
            </a:r>
            <a:r>
              <a:rPr lang="zh-CN" altLang="en-US" sz="2400" b="1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追究非法猎捕者、买卖者的</a:t>
            </a:r>
            <a:r>
              <a:rPr lang="zh-CN" altLang="en-US" sz="2400" b="1" noProof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法律责任，使</a:t>
            </a:r>
            <a:r>
              <a:rPr lang="zh-CN" altLang="en-US" sz="2400" b="1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之受到相应的法律制裁。</a:t>
            </a:r>
          </a:p>
        </p:txBody>
      </p:sp>
      <p:sp>
        <p:nvSpPr>
          <p:cNvPr id="10" name="文本框 99"/>
          <p:cNvSpPr txBox="1">
            <a:spLocks noChangeArrowheads="1"/>
          </p:cNvSpPr>
          <p:nvPr/>
        </p:nvSpPr>
        <p:spPr bwMode="auto">
          <a:xfrm>
            <a:off x="1489792" y="3819653"/>
            <a:ext cx="844594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据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材料及相关链接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回答：怎样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处理这类事件才能维护法律的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尊严？</a:t>
            </a:r>
            <a:endParaRPr lang="en-US" altLang="zh-CN" sz="2400" b="1" dirty="0" smtClean="0">
              <a:latin typeface="宋体" pitchFamily="2" charset="-122"/>
              <a:ea typeface="宋体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1" name="相关链接.eps" descr="id:2147500553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1489792" y="1319970"/>
            <a:ext cx="1320315" cy="461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96839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" name="文本框 99"/>
          <p:cNvSpPr txBox="1">
            <a:spLocks noChangeArrowheads="1"/>
          </p:cNvSpPr>
          <p:nvPr/>
        </p:nvSpPr>
        <p:spPr bwMode="auto">
          <a:xfrm>
            <a:off x="1642284" y="1862918"/>
            <a:ext cx="8118088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.[2017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•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河北，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26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），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分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]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探析权利保护。</a:t>
            </a:r>
            <a:endParaRPr lang="en-US" altLang="zh-CN" sz="24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材料一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　公民个人信息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包括姓名、家庭住址、联络方式、身份证号及各类账号密码等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，是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公民在现代信息社会中的重要民事权利。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近年来，泄露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、盗取、贩卖、滥用公民个人信息的事件频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发，给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公民个人生活和社会带来严重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危害，加强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个人信息保护已刻不容缓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>
              <a:hlinkClick r:id="rId3" action="ppaction://hlinksldjump"/>
            </p:cNvPr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4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3475543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" name="文本框 99"/>
          <p:cNvSpPr txBox="1">
            <a:spLocks noChangeArrowheads="1"/>
          </p:cNvSpPr>
          <p:nvPr/>
        </p:nvSpPr>
        <p:spPr bwMode="auto">
          <a:xfrm>
            <a:off x="1572322" y="1662195"/>
            <a:ext cx="8697951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材料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二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　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2012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年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12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月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28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日，全国人大常委会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颁布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关于加强网络信息保护的决定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，将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公民个人电子信息保护纳入法律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层面；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2015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年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11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月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日起施行的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刑法修正案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九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)》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中专门新设了“侵犯公民个人信息罪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”；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2017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年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10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月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日起施行的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民法总则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规定，任何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组织和个人应当依法取得并确保信息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安全，不得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非法买卖、提供或者公开他人个人信息。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>
              <a:hlinkClick r:id="rId3" action="ppaction://hlinksldjump"/>
            </p:cNvPr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4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4055376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" name="文本框 99"/>
          <p:cNvSpPr txBox="1">
            <a:spLocks noChangeArrowheads="1"/>
          </p:cNvSpPr>
          <p:nvPr/>
        </p:nvSpPr>
        <p:spPr bwMode="auto">
          <a:xfrm>
            <a:off x="1839951" y="1963278"/>
            <a:ext cx="8246145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材料三　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韩某利用工作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便利，在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两年多时间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里，窃取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上海疾控中心的全市新生婴儿信息共计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20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万余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条，然后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通过张某之手层层转卖非法牟利。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2017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年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月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9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日，上海市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浦东新区人民法院对这起侵犯公民个人信息案作出一审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判决，对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参与窃取、出售、收买信息的韩某、张某、范某等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8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名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被告人，分别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判处刑期不等的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有期徒刑，并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处罚金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>
              <a:hlinkClick r:id="rId3" action="ppaction://hlinksldjump"/>
            </p:cNvPr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4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1238546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>
              <a:hlinkClick r:id="rId3" action="ppaction://hlinksldjump"/>
            </p:cNvPr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4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9" name="矩形 8"/>
          <p:cNvSpPr/>
          <p:nvPr/>
        </p:nvSpPr>
        <p:spPr>
          <a:xfrm>
            <a:off x="1358213" y="3175527"/>
            <a:ext cx="941162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noProof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示例一：支持</a:t>
            </a:r>
            <a:r>
              <a:rPr lang="zh-CN" altLang="en-US" sz="2400" b="1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小亮的观点。有了法律</a:t>
            </a:r>
            <a:r>
              <a:rPr lang="zh-CN" altLang="en-US" sz="2400" b="1" noProof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规定，保护</a:t>
            </a:r>
            <a:r>
              <a:rPr lang="zh-CN" altLang="en-US" sz="2400" b="1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公民个人信息就有了法律</a:t>
            </a:r>
            <a:r>
              <a:rPr lang="zh-CN" altLang="en-US" sz="2400" b="1" noProof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依据，就</a:t>
            </a:r>
            <a:r>
              <a:rPr lang="zh-CN" altLang="en-US" sz="2400" b="1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可以依法打击侵犯个人信息的违法</a:t>
            </a:r>
            <a:r>
              <a:rPr lang="zh-CN" altLang="en-US" sz="2400" b="1" noProof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犯罪，依法</a:t>
            </a:r>
            <a:r>
              <a:rPr lang="zh-CN" altLang="en-US" sz="2400" b="1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规范和约束人们的</a:t>
            </a:r>
            <a:r>
              <a:rPr lang="zh-CN" altLang="en-US" sz="2400" b="1" noProof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行为，公民</a:t>
            </a:r>
            <a:r>
              <a:rPr lang="zh-CN" altLang="en-US" sz="2400" b="1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就可以依法保护个人信息。</a:t>
            </a:r>
          </a:p>
          <a:p>
            <a:pPr>
              <a:lnSpc>
                <a:spcPct val="150000"/>
              </a:lnSpc>
            </a:pPr>
            <a:r>
              <a:rPr lang="zh-CN" altLang="en-US" sz="2400" b="1" noProof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示例二：支持</a:t>
            </a:r>
            <a:r>
              <a:rPr lang="zh-CN" altLang="en-US" sz="2400" b="1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小华的观点。要保护个人</a:t>
            </a:r>
            <a:r>
              <a:rPr lang="zh-CN" altLang="en-US" sz="2400" b="1" noProof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信息，除了</a:t>
            </a:r>
            <a:r>
              <a:rPr lang="zh-CN" altLang="en-US" sz="2400" b="1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法律</a:t>
            </a:r>
            <a:r>
              <a:rPr lang="zh-CN" altLang="en-US" sz="2400" b="1" noProof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规定，还</a:t>
            </a:r>
            <a:r>
              <a:rPr lang="zh-CN" altLang="en-US" sz="2400" b="1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需要执法机关严格</a:t>
            </a:r>
            <a:r>
              <a:rPr lang="zh-CN" altLang="en-US" sz="2400" b="1" noProof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执法，司法</a:t>
            </a:r>
            <a:r>
              <a:rPr lang="zh-CN" altLang="en-US" sz="2400" b="1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机关公正</a:t>
            </a:r>
            <a:r>
              <a:rPr lang="zh-CN" altLang="en-US" sz="2400" b="1" noProof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司法，公民</a:t>
            </a:r>
            <a:r>
              <a:rPr lang="zh-CN" altLang="en-US" sz="2400" b="1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增强法律意识和权利</a:t>
            </a:r>
            <a:r>
              <a:rPr lang="zh-CN" altLang="en-US" sz="2400" b="1" noProof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意识，自觉守法，依法</a:t>
            </a:r>
            <a:r>
              <a:rPr lang="zh-CN" altLang="en-US" sz="2400" b="1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维权。</a:t>
            </a:r>
          </a:p>
        </p:txBody>
      </p:sp>
      <p:sp>
        <p:nvSpPr>
          <p:cNvPr id="10" name="文本框 99"/>
          <p:cNvSpPr txBox="1">
            <a:spLocks noChangeArrowheads="1"/>
          </p:cNvSpPr>
          <p:nvPr/>
        </p:nvSpPr>
        <p:spPr bwMode="auto">
          <a:xfrm>
            <a:off x="1358213" y="1433291"/>
            <a:ext cx="9411629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小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亮同学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认为：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保护公民个人信息要靠法律规定。”小华同学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认为：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保护公民个人信息不能仅靠法律规定。”选择你支持的一种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观点，并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从法治角度说明理由。</a:t>
            </a:r>
          </a:p>
        </p:txBody>
      </p:sp>
    </p:spTree>
    <p:extLst>
      <p:ext uri="{BB962C8B-B14F-4D97-AF65-F5344CB8AC3E}">
        <p14:creationId xmlns:p14="http://schemas.microsoft.com/office/powerpoint/2010/main" xmlns="" val="2440611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889175" y="2250065"/>
            <a:ext cx="888775" cy="2600323"/>
            <a:chOff x="6371773" y="2374856"/>
            <a:chExt cx="350520" cy="1336040"/>
          </a:xfrm>
        </p:grpSpPr>
        <p:sp>
          <p:nvSpPr>
            <p:cNvPr id="10" name="椭圆 9"/>
            <p:cNvSpPr/>
            <p:nvPr/>
          </p:nvSpPr>
          <p:spPr>
            <a:xfrm>
              <a:off x="6371773" y="2374856"/>
              <a:ext cx="350520" cy="428840"/>
            </a:xfrm>
            <a:prstGeom prst="ellipse">
              <a:avLst/>
            </a:prstGeom>
            <a:solidFill>
              <a:srgbClr val="FAB5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6371773" y="3284343"/>
              <a:ext cx="350520" cy="426553"/>
            </a:xfrm>
            <a:prstGeom prst="ellipse">
              <a:avLst/>
            </a:prstGeom>
            <a:solidFill>
              <a:srgbClr val="FAB5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3" name="圆角矩形 2"/>
          <p:cNvSpPr/>
          <p:nvPr/>
        </p:nvSpPr>
        <p:spPr>
          <a:xfrm>
            <a:off x="1389563" y="2157324"/>
            <a:ext cx="3360089" cy="3221549"/>
          </a:xfrm>
          <a:prstGeom prst="roundRect">
            <a:avLst>
              <a:gd name="adj" fmla="val 4007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15652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1742418" y="2957815"/>
            <a:ext cx="2849714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数据透视  </a:t>
            </a:r>
            <a:endParaRPr lang="en-US" altLang="zh-CN" sz="4400" b="1" spc="600" dirty="0">
              <a:solidFill>
                <a:srgbClr val="FAB5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anti SC" panose="02010600040101010101" pitchFamily="2" charset="-122"/>
              <a:ea typeface="Yuanti SC" panose="02010600040101010101" pitchFamily="2" charset="-122"/>
            </a:endParaRPr>
          </a:p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知识清单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4624261" y="1642717"/>
            <a:ext cx="286756" cy="4851699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三角形 7"/>
          <p:cNvSpPr/>
          <p:nvPr/>
        </p:nvSpPr>
        <p:spPr>
          <a:xfrm>
            <a:off x="4407329" y="1117978"/>
            <a:ext cx="720619" cy="621223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4407329" y="2399760"/>
            <a:ext cx="7641808" cy="2799000"/>
            <a:chOff x="3437766" y="1958148"/>
            <a:chExt cx="7641809" cy="2799000"/>
          </a:xfrm>
        </p:grpSpPr>
        <p:sp>
          <p:nvSpPr>
            <p:cNvPr id="18" name="文本框 2">
              <a:hlinkClick r:id="rId2" action="ppaction://hlinksldjump"/>
            </p:cNvPr>
            <p:cNvSpPr txBox="1"/>
            <p:nvPr/>
          </p:nvSpPr>
          <p:spPr>
            <a:xfrm>
              <a:off x="3437766" y="1958148"/>
              <a:ext cx="6996430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  </a:t>
              </a:r>
              <a:r>
                <a:rPr lang="zh-CN" altLang="en-US" sz="36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知识点   </a:t>
              </a:r>
              <a:r>
                <a:rPr lang="en-US" altLang="zh-CN" sz="36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1</a:t>
              </a:r>
              <a:r>
                <a:rPr lang="zh-CN" altLang="en-US" sz="36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 认识法律</a:t>
              </a:r>
            </a:p>
          </p:txBody>
        </p:sp>
        <p:sp>
          <p:nvSpPr>
            <p:cNvPr id="20" name="文本框 2">
              <a:hlinkClick r:id="rId3" action="ppaction://hlinksldjump"/>
            </p:cNvPr>
            <p:cNvSpPr txBox="1"/>
            <p:nvPr/>
          </p:nvSpPr>
          <p:spPr>
            <a:xfrm>
              <a:off x="4069175" y="3618375"/>
              <a:ext cx="7010400" cy="11387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36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知识</a:t>
              </a:r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点   </a:t>
              </a:r>
              <a:r>
                <a:rPr lang="en-US" altLang="zh-CN" sz="36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2</a:t>
              </a:r>
              <a:r>
                <a:rPr lang="en-US" altLang="zh-CN" sz="36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 </a:t>
              </a:r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与法同行</a:t>
              </a:r>
            </a:p>
            <a:p>
              <a:r>
                <a:rPr lang="zh-CN" altLang="en-US" sz="32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</a:t>
              </a:r>
              <a:r>
                <a:rPr lang="en-US" altLang="zh-CN" sz="32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        </a:t>
              </a:r>
              <a:endPara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580539" y="2255595"/>
            <a:ext cx="4470963" cy="627895"/>
            <a:chOff x="1034884" y="629878"/>
            <a:chExt cx="4060275" cy="627895"/>
          </a:xfrm>
        </p:grpSpPr>
        <p:sp>
          <p:nvSpPr>
            <p:cNvPr id="17" name="圆角矩形 6"/>
            <p:cNvSpPr/>
            <p:nvPr>
              <p:custDataLst>
                <p:tags r:id="rId1"/>
              </p:custDataLst>
            </p:nvPr>
          </p:nvSpPr>
          <p:spPr>
            <a:xfrm flipH="1">
              <a:off x="2642643" y="664168"/>
              <a:ext cx="2452516" cy="580390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l" fontAlgn="auto"/>
              <a:r>
                <a:rPr lang="zh-CN" altLang="en-US" sz="2800" b="1" strike="noStrike" noProof="1" smtClean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认识法律</a:t>
              </a:r>
            </a:p>
          </p:txBody>
        </p:sp>
        <p:sp>
          <p:nvSpPr>
            <p:cNvPr id="18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strike="noStrike" noProof="1" smtClean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知识点</a:t>
              </a:r>
              <a:r>
                <a:rPr lang="en-US" altLang="zh-CN" sz="2800" b="1" strike="noStrike" noProof="1" smtClean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1</a:t>
              </a:r>
              <a:endParaRPr lang="zh-CN" altLang="en-US" sz="2800" b="1" strike="noStrike" noProof="1">
                <a:solidFill>
                  <a:schemeClr val="bg1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19" name="圆角矩形 18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>
                <a:solidFill>
                  <a:prstClr val="white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4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767505" y="3279564"/>
            <a:ext cx="1027303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240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中考目标要求：</a:t>
            </a:r>
            <a:endParaRPr lang="en-US" sz="2400" dirty="0" smtClean="0">
              <a:solidFill>
                <a:srgbClr val="000000"/>
              </a:solidFill>
              <a:latin typeface="黑体" pitchFamily="49" charset="-122"/>
              <a:ea typeface="黑体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/>
              </a:rPr>
              <a:t>1.</a:t>
            </a:r>
            <a:r>
              <a:rPr lang="zh-CN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/>
              </a:rPr>
              <a:t>知道法律的特征</a:t>
            </a:r>
            <a:r>
              <a:rPr lang="zh-CN" altLang="zh-CN" sz="2400" dirty="0">
                <a:solidFill>
                  <a:srgbClr val="FF00FF"/>
                </a:solidFill>
                <a:latin typeface="宋体" pitchFamily="2" charset="-122"/>
                <a:ea typeface="宋体" pitchFamily="2" charset="-122"/>
                <a:cs typeface="Times New Roman"/>
              </a:rPr>
              <a:t>　　☞</a:t>
            </a:r>
            <a:r>
              <a:rPr lang="zh-CN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/>
              </a:rPr>
              <a:t>统编教材七下第九课</a:t>
            </a:r>
          </a:p>
          <a:p>
            <a:pPr>
              <a:lnSpc>
                <a:spcPct val="20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/>
              </a:rPr>
              <a:t>2.</a:t>
            </a:r>
            <a:r>
              <a:rPr lang="zh-CN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/>
              </a:rPr>
              <a:t>认识法律的作用</a:t>
            </a:r>
            <a:r>
              <a:rPr lang="zh-CN" altLang="zh-CN" sz="2400" dirty="0">
                <a:solidFill>
                  <a:srgbClr val="FF00FF"/>
                </a:solidFill>
                <a:latin typeface="宋体" pitchFamily="2" charset="-122"/>
                <a:ea typeface="宋体" pitchFamily="2" charset="-122"/>
                <a:cs typeface="Times New Roman"/>
              </a:rPr>
              <a:t>　　☞</a:t>
            </a:r>
            <a:r>
              <a:rPr lang="zh-CN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/>
              </a:rPr>
              <a:t>统编教材七下第九课</a:t>
            </a:r>
            <a:endParaRPr lang="zh-CN" altLang="en-US" sz="24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476906" y="1340621"/>
            <a:ext cx="6901929" cy="850965"/>
            <a:chOff x="2291138" y="2250040"/>
            <a:chExt cx="6062638" cy="729465"/>
          </a:xfrm>
        </p:grpSpPr>
        <p:sp>
          <p:nvSpPr>
            <p:cNvPr id="14" name="圆角矩形 13"/>
            <p:cNvSpPr/>
            <p:nvPr/>
          </p:nvSpPr>
          <p:spPr>
            <a:xfrm>
              <a:off x="2291138" y="2363056"/>
              <a:ext cx="3659311" cy="503434"/>
            </a:xfrm>
            <a:prstGeom prst="roundRect">
              <a:avLst/>
            </a:prstGeom>
            <a:ln w="19050">
              <a:solidFill>
                <a:srgbClr val="01B0F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20" name="矩形 19"/>
            <p:cNvSpPr/>
            <p:nvPr/>
          </p:nvSpPr>
          <p:spPr>
            <a:xfrm>
              <a:off x="2964093" y="2363056"/>
              <a:ext cx="5389683" cy="503434"/>
            </a:xfrm>
            <a:prstGeom prst="rect">
              <a:avLst/>
            </a:prstGeom>
            <a:solidFill>
              <a:srgbClr val="01B0F0"/>
            </a:solidFill>
            <a:ln>
              <a:solidFill>
                <a:srgbClr val="01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36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数据透视  知识清单</a:t>
              </a:r>
              <a:endPara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2599362" y="2250040"/>
              <a:ext cx="729465" cy="729465"/>
            </a:xfrm>
            <a:prstGeom prst="ellipse">
              <a:avLst/>
            </a:prstGeom>
            <a:solidFill>
              <a:srgbClr val="01B0F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36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3</a:t>
              </a:r>
              <a:endPara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2499483" y="766095"/>
            <a:ext cx="6874510" cy="850965"/>
            <a:chOff x="2291138" y="2250040"/>
            <a:chExt cx="6038553" cy="729465"/>
          </a:xfrm>
        </p:grpSpPr>
        <p:sp>
          <p:nvSpPr>
            <p:cNvPr id="15" name="圆角矩形 14"/>
            <p:cNvSpPr/>
            <p:nvPr/>
          </p:nvSpPr>
          <p:spPr>
            <a:xfrm>
              <a:off x="2291138" y="2363056"/>
              <a:ext cx="3659311" cy="503434"/>
            </a:xfrm>
            <a:prstGeom prst="roundRect">
              <a:avLst/>
            </a:prstGeom>
            <a:ln w="19050">
              <a:solidFill>
                <a:srgbClr val="01B0F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6" name="矩形 5"/>
            <p:cNvSpPr/>
            <p:nvPr/>
          </p:nvSpPr>
          <p:spPr>
            <a:xfrm>
              <a:off x="2988366" y="2380694"/>
              <a:ext cx="5341325" cy="514941"/>
            </a:xfrm>
            <a:prstGeom prst="rect">
              <a:avLst/>
            </a:prstGeom>
            <a:solidFill>
              <a:srgbClr val="01B0F0"/>
            </a:solidFill>
            <a:ln>
              <a:solidFill>
                <a:srgbClr val="01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36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数据纵览  考情分析</a:t>
              </a:r>
              <a:endPara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2599362" y="2250040"/>
              <a:ext cx="729465" cy="729465"/>
            </a:xfrm>
            <a:prstGeom prst="ellipse">
              <a:avLst/>
            </a:prstGeom>
            <a:solidFill>
              <a:srgbClr val="01B0F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36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  <a:endPara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69475696"/>
              </p:ext>
            </p:extLst>
          </p:nvPr>
        </p:nvGraphicFramePr>
        <p:xfrm>
          <a:off x="997397" y="1745888"/>
          <a:ext cx="10153822" cy="4576116"/>
        </p:xfrm>
        <a:graphic>
          <a:graphicData uri="http://schemas.openxmlformats.org/drawingml/2006/table">
            <a:tbl>
              <a:tblPr firstRow="1" firstCol="1" bandRow="1"/>
              <a:tblGrid>
                <a:gridCol w="1447010"/>
                <a:gridCol w="956715"/>
                <a:gridCol w="1784195"/>
                <a:gridCol w="2899317"/>
                <a:gridCol w="1282390"/>
                <a:gridCol w="1784195"/>
              </a:tblGrid>
              <a:tr h="111435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0" dirty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知识点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年份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题号、分值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考查点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题型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0" dirty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设问类型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5714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FF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法律的本质、特征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2019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4，2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分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法治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建设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法律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面前人人平等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选择题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理解类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0876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2018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3，2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分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法律对全体社会成员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具有普遍的约束力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选择题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认识类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456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2016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7，2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分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法律对全体社会成员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具有普遍的约束力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选择题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原因类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4820893"/>
              </p:ext>
            </p:extLst>
          </p:nvPr>
        </p:nvGraphicFramePr>
        <p:xfrm>
          <a:off x="1309633" y="1739590"/>
          <a:ext cx="9116757" cy="4092498"/>
        </p:xfrm>
        <a:graphic>
          <a:graphicData uri="http://schemas.openxmlformats.org/drawingml/2006/table">
            <a:tbl>
              <a:tblPr firstRow="1" firstCol="1" bandRow="1"/>
              <a:tblGrid>
                <a:gridCol w="1322055"/>
                <a:gridCol w="1639229"/>
                <a:gridCol w="6155473"/>
              </a:tblGrid>
              <a:tr h="647106"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zh-CN" sz="2400" b="0" dirty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目标要求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zh-CN" sz="2400" b="0" dirty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问题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zh-CN" sz="2400" b="0" dirty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答　　案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4539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FF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●知道法律的特征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*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法律的特征有哪些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（1）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法律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是由国家制定或认可的。经过一定的法律程序制定和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认可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是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国家创制法律的两种基本形式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（2）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法律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是由国家强制力保证实施的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(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最主要特征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)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（3）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法律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对全体社会成员具有普遍约束力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448660"/>
              </p:ext>
            </p:extLst>
          </p:nvPr>
        </p:nvGraphicFramePr>
        <p:xfrm>
          <a:off x="1454596" y="1639230"/>
          <a:ext cx="9763529" cy="4287260"/>
        </p:xfrm>
        <a:graphic>
          <a:graphicData uri="http://schemas.openxmlformats.org/drawingml/2006/table">
            <a:tbl>
              <a:tblPr firstRow="1" firstCol="1" bandRow="1"/>
              <a:tblGrid>
                <a:gridCol w="1399117"/>
                <a:gridCol w="2161575"/>
                <a:gridCol w="6202837"/>
              </a:tblGrid>
              <a:tr h="914401"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zh-CN" sz="2400" b="0" dirty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目标要求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zh-CN" sz="2400" b="0" dirty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问题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zh-CN" sz="2400" b="0" dirty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答　　案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2859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FF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●知道法律的特征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法律对全体社会成员具有普遍约束力表现在哪些方面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（1）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公民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在法律面前一律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平等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任何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人都没有超越法律的特权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（2）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每个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公民都平等地受到法律的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保护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平等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地享有权利和履行义务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（3）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任何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人不论职务高低、功劳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大小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只要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触犯国家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法律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都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必须承担相应的法律责任 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699171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40852166"/>
              </p:ext>
            </p:extLst>
          </p:nvPr>
        </p:nvGraphicFramePr>
        <p:xfrm>
          <a:off x="517894" y="1438507"/>
          <a:ext cx="11034769" cy="5088376"/>
        </p:xfrm>
        <a:graphic>
          <a:graphicData uri="http://schemas.openxmlformats.org/drawingml/2006/table">
            <a:tbl>
              <a:tblPr firstRow="1" firstCol="1" bandRow="1"/>
              <a:tblGrid>
                <a:gridCol w="1581287"/>
                <a:gridCol w="2073527"/>
                <a:gridCol w="7379955"/>
              </a:tblGrid>
              <a:tr h="646771"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zh-CN" sz="2400" b="0" dirty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目标要求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zh-CN" sz="2400" b="0" dirty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问题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zh-CN" sz="2400" b="0" dirty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答　　案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1338">
                <a:tc rowSpan="2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FF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●知道法律的特征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法律的本质是什么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法律是统治阶级意志的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体现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是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用来统治国家、管理社会的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工具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也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是调整社会关系、判断是非曲直、处理矛盾和纠纷的标尺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9568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法律与道德的区别有哪些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（1）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法律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是由国家制定或认可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的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道德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是自然形成的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（2）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法律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是由国家强制力保证实施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的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其他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行为规范主要依靠社会舆论、信念、习俗、教育和行政等力量保证实施。这是法律区别于道德等行为规范的最主要特征。法律对全体社会成员具有普遍约束力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667325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28551928"/>
              </p:ext>
            </p:extLst>
          </p:nvPr>
        </p:nvGraphicFramePr>
        <p:xfrm>
          <a:off x="835239" y="1438139"/>
          <a:ext cx="10713155" cy="4994363"/>
        </p:xfrm>
        <a:graphic>
          <a:graphicData uri="http://schemas.openxmlformats.org/drawingml/2006/table">
            <a:tbl>
              <a:tblPr firstRow="1" firstCol="1" bandRow="1"/>
              <a:tblGrid>
                <a:gridCol w="1417307"/>
                <a:gridCol w="1472649"/>
                <a:gridCol w="7823199"/>
              </a:tblGrid>
              <a:tr h="60524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目标要求</a:t>
                      </a:r>
                      <a:endParaRPr lang="zh-CN" sz="2400" b="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问题</a:t>
                      </a:r>
                      <a:endParaRPr lang="zh-CN" sz="2400" b="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答    案</a:t>
                      </a:r>
                      <a:endParaRPr lang="zh-CN" sz="2400" b="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65681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dirty="0" smtClean="0">
                          <a:solidFill>
                            <a:srgbClr val="FF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●认识法律的作用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法律的作用有哪些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法律规范着全体社会成员的行为，保护着我们的生活，为我们的成长和发展创造安全、健康、有序的社会环境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（</a:t>
                      </a:r>
                      <a:r>
                        <a:rPr lang="en-US" alt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1</a:t>
                      </a: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）规范作用：法律规定我们应该享有的权利，应该履行的义务。法律让我们懂得在社会生活中可以做什么、应当做什么、不应当做什么。法律也为我们评判自己和他人的行为提供了准绳，指引、教育人向善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（</a:t>
                      </a:r>
                      <a:r>
                        <a:rPr lang="en-US" alt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</a:t>
                      </a: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）保护作用：法律通过解决纠纷和制裁违法犯罪，惩恶扬善、伸张正义，维护我们的合法权益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370063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35557517"/>
              </p:ext>
            </p:extLst>
          </p:nvPr>
        </p:nvGraphicFramePr>
        <p:xfrm>
          <a:off x="879490" y="1591116"/>
          <a:ext cx="10410444" cy="4354894"/>
        </p:xfrm>
        <a:graphic>
          <a:graphicData uri="http://schemas.openxmlformats.org/drawingml/2006/table">
            <a:tbl>
              <a:tblPr firstRow="1" firstCol="1" bandRow="1"/>
              <a:tblGrid>
                <a:gridCol w="1785651"/>
                <a:gridCol w="1489170"/>
                <a:gridCol w="7135623"/>
              </a:tblGrid>
              <a:tr h="67258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目标要求</a:t>
                      </a:r>
                      <a:endParaRPr lang="zh-CN" sz="2400" b="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问题</a:t>
                      </a:r>
                      <a:endParaRPr lang="zh-CN" sz="2400" b="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答    案</a:t>
                      </a:r>
                      <a:endParaRPr lang="zh-CN" sz="2400" b="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8231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dirty="0" smtClean="0">
                          <a:solidFill>
                            <a:srgbClr val="FF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●认识法律的作用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我们应当怎样正确对待法律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（</a:t>
                      </a:r>
                      <a:r>
                        <a:rPr lang="en-US" alt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1</a:t>
                      </a: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）我们既受到法律的约束，又受到法律的保护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（</a:t>
                      </a:r>
                      <a:r>
                        <a:rPr lang="en-US" alt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</a:t>
                      </a: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）我们既享有法律赋予的公民权利，又必须履行法律规定的公民义务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（</a:t>
                      </a:r>
                      <a:r>
                        <a:rPr lang="en-US" alt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3</a:t>
                      </a: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）我们要尊法学法守法用法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（</a:t>
                      </a:r>
                      <a:r>
                        <a:rPr lang="en-US" alt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4</a:t>
                      </a: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）既要遵守法律，履行义务，又要依法行使和保护自己的合法权益</a:t>
                      </a:r>
                      <a:endParaRPr lang="zh-CN" altLang="en-US" sz="2400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4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580539" y="2903655"/>
            <a:ext cx="10413060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中考目标要求：</a:t>
            </a:r>
            <a:endParaRPr lang="en-US" altLang="zh-CN" sz="2400" dirty="0" smtClean="0">
              <a:solidFill>
                <a:srgbClr val="000000"/>
              </a:solidFill>
              <a:latin typeface="黑体" pitchFamily="49" charset="-122"/>
              <a:ea typeface="黑体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/>
              </a:rPr>
              <a:t>1.</a:t>
            </a:r>
            <a:r>
              <a:rPr lang="zh-CN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/>
              </a:rPr>
              <a:t>体会生活与法律</a:t>
            </a:r>
            <a:r>
              <a:rPr lang="zh-CN" altLang="zh-CN" sz="240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/>
              </a:rPr>
              <a:t>息息相关</a:t>
            </a:r>
            <a:r>
              <a:rPr lang="zh-CN" altLang="en-US" sz="240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/>
              </a:rPr>
              <a:t>，</a:t>
            </a:r>
            <a:r>
              <a:rPr lang="zh-CN" altLang="zh-CN" sz="240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/>
              </a:rPr>
              <a:t>增强</a:t>
            </a:r>
            <a:r>
              <a:rPr lang="zh-CN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/>
              </a:rPr>
              <a:t>法律意识</a:t>
            </a:r>
            <a:r>
              <a:rPr lang="zh-CN" altLang="zh-CN" sz="2400" dirty="0">
                <a:solidFill>
                  <a:srgbClr val="FF00FF"/>
                </a:solidFill>
                <a:latin typeface="宋体" pitchFamily="2" charset="-122"/>
                <a:ea typeface="宋体" pitchFamily="2" charset="-122"/>
                <a:cs typeface="Times New Roman"/>
              </a:rPr>
              <a:t>　　☞</a:t>
            </a:r>
            <a:r>
              <a:rPr lang="zh-CN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/>
              </a:rPr>
              <a:t>统编教材七下第九课</a:t>
            </a:r>
          </a:p>
          <a:p>
            <a:pPr>
              <a:lnSpc>
                <a:spcPct val="20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/>
              </a:rPr>
              <a:t>2.</a:t>
            </a:r>
            <a:r>
              <a:rPr lang="zh-CN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/>
              </a:rPr>
              <a:t>树立法律</a:t>
            </a:r>
            <a:r>
              <a:rPr lang="zh-CN" altLang="zh-CN" sz="240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/>
              </a:rPr>
              <a:t>信仰</a:t>
            </a:r>
            <a:r>
              <a:rPr lang="zh-CN" altLang="en-US" sz="240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/>
              </a:rPr>
              <a:t>，</a:t>
            </a:r>
            <a:r>
              <a:rPr lang="zh-CN" altLang="zh-CN" sz="240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/>
              </a:rPr>
              <a:t>增强法律意识</a:t>
            </a:r>
            <a:r>
              <a:rPr lang="zh-CN" altLang="en-US" sz="240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/>
              </a:rPr>
              <a:t>，</a:t>
            </a:r>
            <a:r>
              <a:rPr lang="zh-CN" altLang="zh-CN" sz="240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/>
              </a:rPr>
              <a:t>依法自律</a:t>
            </a:r>
            <a:r>
              <a:rPr lang="zh-CN" altLang="en-US" sz="240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/>
              </a:rPr>
              <a:t>，</a:t>
            </a:r>
            <a:r>
              <a:rPr lang="zh-CN" altLang="zh-CN" sz="240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/>
              </a:rPr>
              <a:t>自觉</a:t>
            </a:r>
            <a:r>
              <a:rPr lang="zh-CN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/>
              </a:rPr>
              <a:t>守法</a:t>
            </a:r>
            <a:endParaRPr lang="en-US" altLang="zh-CN" sz="2400" dirty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80539" y="1714079"/>
            <a:ext cx="4660535" cy="627895"/>
            <a:chOff x="1034884" y="629878"/>
            <a:chExt cx="4232433" cy="627895"/>
          </a:xfrm>
        </p:grpSpPr>
        <p:sp>
          <p:nvSpPr>
            <p:cNvPr id="12" name="圆角矩形 6"/>
            <p:cNvSpPr/>
            <p:nvPr>
              <p:custDataLst>
                <p:tags r:id="rId1"/>
              </p:custDataLst>
            </p:nvPr>
          </p:nvSpPr>
          <p:spPr>
            <a:xfrm flipH="1">
              <a:off x="2642643" y="664168"/>
              <a:ext cx="2624674" cy="580390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l" fontAlgn="auto"/>
              <a:r>
                <a:rPr lang="zh-CN" altLang="en-US" sz="2800" b="1" strike="noStrike" noProof="1" smtClean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与法同行</a:t>
              </a:r>
            </a:p>
          </p:txBody>
        </p:sp>
        <p:sp>
          <p:nvSpPr>
            <p:cNvPr id="13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strike="noStrike" noProof="1" smtClean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知识点</a:t>
              </a:r>
              <a:r>
                <a:rPr lang="en-US" altLang="zh-CN" sz="2800" b="1" strike="noStrike" noProof="1" smtClean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2</a:t>
              </a:r>
              <a:endParaRPr lang="zh-CN" altLang="en-US" sz="2800" b="1" strike="noStrike" noProof="1">
                <a:solidFill>
                  <a:schemeClr val="bg1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14" name="圆角矩形 13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94624249"/>
              </p:ext>
            </p:extLst>
          </p:nvPr>
        </p:nvGraphicFramePr>
        <p:xfrm>
          <a:off x="807827" y="1502239"/>
          <a:ext cx="10859929" cy="4642083"/>
        </p:xfrm>
        <a:graphic>
          <a:graphicData uri="http://schemas.openxmlformats.org/drawingml/2006/table">
            <a:tbl>
              <a:tblPr firstRow="1" firstCol="1" bandRow="1"/>
              <a:tblGrid>
                <a:gridCol w="1611988"/>
                <a:gridCol w="1683834"/>
                <a:gridCol w="7564107"/>
              </a:tblGrid>
              <a:tr h="59181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目标要求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问题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答　　案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50264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FF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●体会生活与法律</a:t>
                      </a:r>
                      <a:r>
                        <a:rPr lang="zh-CN" sz="2400" dirty="0" smtClean="0">
                          <a:solidFill>
                            <a:srgbClr val="FF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息息相关</a:t>
                      </a:r>
                      <a:r>
                        <a:rPr lang="zh-CN" altLang="en-US" sz="2400" dirty="0" smtClean="0">
                          <a:solidFill>
                            <a:srgbClr val="FF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FF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增强</a:t>
                      </a:r>
                      <a:r>
                        <a:rPr lang="zh-CN" sz="2400" dirty="0">
                          <a:solidFill>
                            <a:srgbClr val="FF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法律意识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法律与生活有什么关系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(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如何理解生活与法律息息相关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)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（1）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法律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就在我们身边。我们在生活中形成的各种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社会关系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以及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由此产生的矛盾和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纠纷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不仅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需要依靠道德、亲情、友情来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协调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而且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需要法律来调整。每一部法律都是应生活的需要而制定和颁布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的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又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对生活加以规范和调整。我们的生活与法律息息相关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（2）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作为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社会关系的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调节器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法律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不仅服务于人们的当前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生活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而且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指导着人们未来的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生活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78428476"/>
              </p:ext>
            </p:extLst>
          </p:nvPr>
        </p:nvGraphicFramePr>
        <p:xfrm>
          <a:off x="1086608" y="1639561"/>
          <a:ext cx="10254184" cy="4460156"/>
        </p:xfrm>
        <a:graphic>
          <a:graphicData uri="http://schemas.openxmlformats.org/drawingml/2006/table">
            <a:tbl>
              <a:tblPr firstRow="1" firstCol="1" bandRow="1"/>
              <a:tblGrid>
                <a:gridCol w="1658954"/>
                <a:gridCol w="2261336"/>
                <a:gridCol w="6333894"/>
              </a:tblGrid>
              <a:tr h="69227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目标要求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问题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答　　案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6788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FF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●体会生活与法律</a:t>
                      </a:r>
                      <a:r>
                        <a:rPr lang="zh-CN" sz="2400" dirty="0" smtClean="0">
                          <a:solidFill>
                            <a:srgbClr val="FF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息息相关</a:t>
                      </a:r>
                      <a:r>
                        <a:rPr lang="en-US" sz="2400" dirty="0" smtClean="0">
                          <a:solidFill>
                            <a:srgbClr val="FF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FF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增强</a:t>
                      </a:r>
                      <a:r>
                        <a:rPr lang="zh-CN" sz="2400" dirty="0">
                          <a:solidFill>
                            <a:srgbClr val="FF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法律意识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法律与生活有什么关系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(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如何理解生活与法律息息相关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)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（3）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法律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与我们每个人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如影随形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相伴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一生。我们一生都享有法律规定的各项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权利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同时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必须履行法律规定的各项义务。法律规定的权利和义务为我们每个人提供了自由生存和发展的空间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203510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64204679"/>
              </p:ext>
            </p:extLst>
          </p:nvPr>
        </p:nvGraphicFramePr>
        <p:xfrm>
          <a:off x="729769" y="1424181"/>
          <a:ext cx="10859929" cy="5054678"/>
        </p:xfrm>
        <a:graphic>
          <a:graphicData uri="http://schemas.openxmlformats.org/drawingml/2006/table">
            <a:tbl>
              <a:tblPr firstRow="1" firstCol="1" bandRow="1"/>
              <a:tblGrid>
                <a:gridCol w="1745802"/>
                <a:gridCol w="1761893"/>
                <a:gridCol w="7352234"/>
              </a:tblGrid>
              <a:tr h="61324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目标要求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问题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答　　案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41429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FF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●体会生活与法律</a:t>
                      </a:r>
                      <a:r>
                        <a:rPr lang="zh-CN" sz="2400" dirty="0" smtClean="0">
                          <a:solidFill>
                            <a:srgbClr val="FF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息息相关</a:t>
                      </a:r>
                      <a:r>
                        <a:rPr lang="en-US" sz="2400" dirty="0" smtClean="0">
                          <a:solidFill>
                            <a:srgbClr val="FF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FF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增强</a:t>
                      </a:r>
                      <a:r>
                        <a:rPr lang="zh-CN" sz="2400" dirty="0">
                          <a:solidFill>
                            <a:srgbClr val="FF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法律意识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生活需要法律表现在哪些方面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（1）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对个人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：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日常生活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需要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法律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法律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是我们生活的“卫士”。法律规范人们的日常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行为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保护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人们的合法权益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（2）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对国家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：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国家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的治理需要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法律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法律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是国家生活的保障。法律促进国家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安定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保证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国家正常运行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（3）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对社会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：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社会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的和谐稳定需要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法律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法律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维护社会的安宁与稳定。法律维护社会秩序和公平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正义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促进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良好社会风气的形成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975976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89725923"/>
              </p:ext>
            </p:extLst>
          </p:nvPr>
        </p:nvGraphicFramePr>
        <p:xfrm>
          <a:off x="1131212" y="1616928"/>
          <a:ext cx="10421451" cy="4259767"/>
        </p:xfrm>
        <a:graphic>
          <a:graphicData uri="http://schemas.openxmlformats.org/drawingml/2006/table">
            <a:tbl>
              <a:tblPr firstRow="1" firstCol="1" bandRow="1"/>
              <a:tblGrid>
                <a:gridCol w="1829380"/>
                <a:gridCol w="2089962"/>
                <a:gridCol w="6502109"/>
              </a:tblGrid>
              <a:tr h="62924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目标要求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问题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答　　案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30524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FF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●体会生活与法律</a:t>
                      </a:r>
                      <a:r>
                        <a:rPr lang="zh-CN" sz="2400" dirty="0" smtClean="0">
                          <a:solidFill>
                            <a:srgbClr val="FF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息息相关</a:t>
                      </a:r>
                      <a:r>
                        <a:rPr lang="en-US" sz="2400" dirty="0" smtClean="0">
                          <a:solidFill>
                            <a:srgbClr val="FF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FF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增强</a:t>
                      </a:r>
                      <a:r>
                        <a:rPr lang="zh-CN" sz="2400" dirty="0">
                          <a:solidFill>
                            <a:srgbClr val="FF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法律意识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如何理解“法律是国家生活的保障”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（1）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法律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是统治阶级意志的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体现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是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用来统治国家、管理社会的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工具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也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是调整社会关系、判断是非曲直、处理矛盾和纠纷的标尺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（2）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法治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是依法对国家和社会事务进行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治理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强调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依法治国、法律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至上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要求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任何组织和个人都要服从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法律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遵守法律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依法办事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275509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7885302"/>
              </p:ext>
            </p:extLst>
          </p:nvPr>
        </p:nvGraphicFramePr>
        <p:xfrm>
          <a:off x="1086607" y="1342096"/>
          <a:ext cx="9763528" cy="4892934"/>
        </p:xfrm>
        <a:graphic>
          <a:graphicData uri="http://schemas.openxmlformats.org/drawingml/2006/table">
            <a:tbl>
              <a:tblPr firstRow="1" firstCol="1" bandRow="1"/>
              <a:tblGrid>
                <a:gridCol w="1032125"/>
                <a:gridCol w="988567"/>
                <a:gridCol w="2033413"/>
                <a:gridCol w="2252547"/>
                <a:gridCol w="2141034"/>
                <a:gridCol w="1315842"/>
              </a:tblGrid>
              <a:tr h="69953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0" dirty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知识点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年份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题号、分值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考查点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题型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0" dirty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设问类型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4366">
                <a:tc row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FF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法律的作用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2021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4，2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分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法律的保护作用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选择题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认识类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635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2019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24（2），3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分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法律的规范和保护作用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分析说明题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原因类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447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2018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24（1），4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分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法律的规范和保护作用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分析说明题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观点类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635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25（3），2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分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法律的规范和保护作用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分析说明题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原因类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443900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3455290"/>
              </p:ext>
            </p:extLst>
          </p:nvPr>
        </p:nvGraphicFramePr>
        <p:xfrm>
          <a:off x="1198119" y="1758718"/>
          <a:ext cx="9685471" cy="4441360"/>
        </p:xfrm>
        <a:graphic>
          <a:graphicData uri="http://schemas.openxmlformats.org/drawingml/2006/table">
            <a:tbl>
              <a:tblPr firstRow="1" firstCol="1" bandRow="1"/>
              <a:tblGrid>
                <a:gridCol w="1935373"/>
                <a:gridCol w="2040674"/>
                <a:gridCol w="5709424"/>
              </a:tblGrid>
              <a:tr h="59799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目标要求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问题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答　　案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43365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FF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●体会生活与法律</a:t>
                      </a:r>
                      <a:r>
                        <a:rPr lang="zh-CN" sz="2400" dirty="0" smtClean="0">
                          <a:solidFill>
                            <a:srgbClr val="FF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息息相关</a:t>
                      </a:r>
                      <a:r>
                        <a:rPr lang="en-US" sz="2400" dirty="0" smtClean="0">
                          <a:solidFill>
                            <a:srgbClr val="FF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FF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增强</a:t>
                      </a:r>
                      <a:r>
                        <a:rPr lang="zh-CN" sz="2400" dirty="0">
                          <a:solidFill>
                            <a:srgbClr val="FF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法律意识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如何理解“法律是国家生活的保障”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（3）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法治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是人们共同的生活愿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景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也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是国家治理现代化的重要标志</a:t>
                      </a:r>
                    </a:p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（4）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法治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助推中国梦的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实现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是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实现政治清明、社会公平、民心稳定、国家长治久安的必由之路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712450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23848757"/>
              </p:ext>
            </p:extLst>
          </p:nvPr>
        </p:nvGraphicFramePr>
        <p:xfrm>
          <a:off x="1367390" y="1851103"/>
          <a:ext cx="9694620" cy="4270917"/>
        </p:xfrm>
        <a:graphic>
          <a:graphicData uri="http://schemas.openxmlformats.org/drawingml/2006/table">
            <a:tbl>
              <a:tblPr firstRow="1" firstCol="1" bandRow="1"/>
              <a:tblGrid>
                <a:gridCol w="1621137"/>
                <a:gridCol w="1483112"/>
                <a:gridCol w="6590371"/>
              </a:tblGrid>
              <a:tr h="59316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目标要求</a:t>
                      </a:r>
                      <a:endParaRPr lang="zh-CN" sz="2400" b="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问题</a:t>
                      </a:r>
                      <a:endParaRPr lang="zh-CN" sz="2400" b="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答    案</a:t>
                      </a:r>
                      <a:endParaRPr lang="zh-CN" sz="2400" b="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7775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 smtClean="0">
                          <a:solidFill>
                            <a:srgbClr val="FF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●</a:t>
                      </a:r>
                      <a:r>
                        <a:rPr lang="zh-CN" altLang="en-US" sz="2400" dirty="0" smtClean="0">
                          <a:solidFill>
                            <a:srgbClr val="FF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树立法律信仰，增强法律意识，依法自律，自觉守法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为什么要树立法律信仰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（</a:t>
                      </a:r>
                      <a:r>
                        <a:rPr lang="en-US" alt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1</a:t>
                      </a: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）建设法治中国是中国人民的共同事业，人民既是法治的践行者，又是法治的受益者</a:t>
                      </a:r>
                    </a:p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（</a:t>
                      </a:r>
                      <a:r>
                        <a:rPr lang="en-US" alt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</a:t>
                      </a: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）法律的权威源自人民的内心拥护和真诚信仰。当法律真正成为我们的信仰时，才会充分体现其自身的价值，发挥其应有的功能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09735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2305797"/>
              </p:ext>
            </p:extLst>
          </p:nvPr>
        </p:nvGraphicFramePr>
        <p:xfrm>
          <a:off x="1356239" y="1605776"/>
          <a:ext cx="9694620" cy="4594302"/>
        </p:xfrm>
        <a:graphic>
          <a:graphicData uri="http://schemas.openxmlformats.org/drawingml/2006/table">
            <a:tbl>
              <a:tblPr firstRow="1" firstCol="1" bandRow="1"/>
              <a:tblGrid>
                <a:gridCol w="1509625"/>
                <a:gridCol w="1438507"/>
                <a:gridCol w="6746488"/>
              </a:tblGrid>
              <a:tr h="67509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目标要求</a:t>
                      </a:r>
                      <a:endParaRPr lang="zh-CN" sz="2400" b="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问题</a:t>
                      </a:r>
                      <a:endParaRPr lang="zh-CN" sz="2400" b="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答    案</a:t>
                      </a:r>
                      <a:endParaRPr lang="zh-CN" sz="2400" b="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1920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 smtClean="0">
                          <a:solidFill>
                            <a:srgbClr val="FF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●</a:t>
                      </a:r>
                      <a:r>
                        <a:rPr lang="zh-CN" altLang="en-US" sz="2400" dirty="0" smtClean="0">
                          <a:solidFill>
                            <a:srgbClr val="FF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树立法律信仰，增强法律意识，依法自律，自觉守法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树立法律信仰有哪些要求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（</a:t>
                      </a:r>
                      <a:r>
                        <a:rPr lang="en-US" alt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1</a:t>
                      </a: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）树立法律信仰，就是发自内心地尊崇法律、信赖法律、遵守法律和捍卫法律。当法律至上成为我们的真诚信仰时，法治精神就会铭刻在我们心中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（</a:t>
                      </a:r>
                      <a:r>
                        <a:rPr lang="en-US" alt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</a:t>
                      </a: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）法治时代并不否认道德的重要性。人们道德水平的提高，有利于增强尊法守法的意识和自觉性，有利于促进法治生活方式的形成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969326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01065347"/>
              </p:ext>
            </p:extLst>
          </p:nvPr>
        </p:nvGraphicFramePr>
        <p:xfrm>
          <a:off x="1367390" y="1851103"/>
          <a:ext cx="9694620" cy="4226312"/>
        </p:xfrm>
        <a:graphic>
          <a:graphicData uri="http://schemas.openxmlformats.org/drawingml/2006/table">
            <a:tbl>
              <a:tblPr firstRow="1" firstCol="1" bandRow="1"/>
              <a:tblGrid>
                <a:gridCol w="1699195"/>
                <a:gridCol w="1739591"/>
                <a:gridCol w="6255834"/>
              </a:tblGrid>
              <a:tr h="73598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目标要求</a:t>
                      </a:r>
                      <a:endParaRPr lang="zh-CN" sz="2400" b="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问题</a:t>
                      </a:r>
                      <a:endParaRPr lang="zh-CN" sz="2400" b="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答    案</a:t>
                      </a:r>
                      <a:endParaRPr lang="zh-CN" sz="2400" b="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9033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 smtClean="0">
                          <a:solidFill>
                            <a:srgbClr val="FF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●</a:t>
                      </a:r>
                      <a:r>
                        <a:rPr lang="zh-CN" altLang="en-US" sz="2400" dirty="0" smtClean="0">
                          <a:solidFill>
                            <a:srgbClr val="FF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树立法律信仰，增强法律意识，依法自律，自觉守法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我们如何做到依法自律，自觉守法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建设法治社会，我们要认识到法律既是保障自身权利的有力武器，也是必须遵守的行为规范，自觉做到学法、守法、用法，共同营造守法光荣、违法可耻的社会氛围。我们要自觉学习法律知识，了解法律规定，同时，以法律来指导和约束自己的行为，做到依法办事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255426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2476906" y="1244583"/>
            <a:ext cx="6901929" cy="850965"/>
            <a:chOff x="2291138" y="2250040"/>
            <a:chExt cx="6062638" cy="729465"/>
          </a:xfrm>
        </p:grpSpPr>
        <p:sp>
          <p:nvSpPr>
            <p:cNvPr id="20" name="圆角矩形 19"/>
            <p:cNvSpPr/>
            <p:nvPr/>
          </p:nvSpPr>
          <p:spPr>
            <a:xfrm>
              <a:off x="2291138" y="2363056"/>
              <a:ext cx="3659311" cy="503434"/>
            </a:xfrm>
            <a:prstGeom prst="roundRect">
              <a:avLst/>
            </a:prstGeom>
            <a:ln w="19050">
              <a:solidFill>
                <a:srgbClr val="01B0F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21" name="矩形 20"/>
            <p:cNvSpPr/>
            <p:nvPr/>
          </p:nvSpPr>
          <p:spPr>
            <a:xfrm>
              <a:off x="2964093" y="2363056"/>
              <a:ext cx="5389683" cy="503434"/>
            </a:xfrm>
            <a:prstGeom prst="rect">
              <a:avLst/>
            </a:prstGeom>
            <a:solidFill>
              <a:srgbClr val="01B0F0"/>
            </a:solidFill>
            <a:ln>
              <a:solidFill>
                <a:srgbClr val="01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36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数据分析  拓展提升</a:t>
              </a:r>
              <a:endPara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2599362" y="2250040"/>
              <a:ext cx="729465" cy="729465"/>
            </a:xfrm>
            <a:prstGeom prst="ellipse">
              <a:avLst/>
            </a:prstGeom>
            <a:solidFill>
              <a:srgbClr val="01B0F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36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4</a:t>
              </a:r>
              <a:endPara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2" name="文本框 101"/>
          <p:cNvSpPr txBox="1"/>
          <p:nvPr/>
        </p:nvSpPr>
        <p:spPr>
          <a:xfrm>
            <a:off x="943822" y="2230584"/>
            <a:ext cx="10299912" cy="42288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6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宋体" panose="02010600030101010101" pitchFamily="2" charset="-122"/>
              </a:rPr>
              <a:t>1.</a:t>
            </a:r>
            <a:r>
              <a:rPr lang="zh-CN" altLang="en-US" sz="2400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宋体" panose="02010600030101010101" pitchFamily="2" charset="-122"/>
              </a:rPr>
              <a:t>法律为什么要靠国家强制力保证</a:t>
            </a:r>
            <a:r>
              <a:rPr lang="zh-CN" altLang="en-US" sz="240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宋体" panose="02010600030101010101" pitchFamily="2" charset="-122"/>
              </a:rPr>
              <a:t>实施？</a:t>
            </a:r>
            <a:endParaRPr lang="en-US" altLang="zh-CN" sz="2400" dirty="0" smtClean="0">
              <a:solidFill>
                <a:srgbClr val="000000"/>
              </a:solidFill>
              <a:latin typeface="黑体" pitchFamily="49" charset="-122"/>
              <a:ea typeface="黑体" pitchFamily="49" charset="-122"/>
              <a:cs typeface="宋体" panose="02010600030101010101" pitchFamily="2" charset="-122"/>
            </a:endParaRPr>
          </a:p>
          <a:p>
            <a:pPr indent="0">
              <a:lnSpc>
                <a:spcPct val="160000"/>
              </a:lnSpc>
            </a:pP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首先，统治阶级</a:t>
            </a:r>
            <a:r>
              <a:rPr lang="zh-CN" altLang="en-US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只有以国家强制力作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后盾，才能</a:t>
            </a:r>
            <a:r>
              <a:rPr lang="zh-CN" altLang="en-US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迫使被统治阶级遵循、服从法律。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其次，调整</a:t>
            </a:r>
            <a:r>
              <a:rPr lang="zh-CN" altLang="en-US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统治阶级内部的各种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关系，制裁</a:t>
            </a:r>
            <a:r>
              <a:rPr lang="zh-CN" altLang="en-US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违法犯罪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分子，需要</a:t>
            </a:r>
            <a:r>
              <a:rPr lang="zh-CN" altLang="en-US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国家强制力来保证法律的实施。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最后，只有</a:t>
            </a:r>
            <a:r>
              <a:rPr lang="zh-CN" altLang="en-US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以国家强制力作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后盾，才能</a:t>
            </a:r>
            <a:r>
              <a:rPr lang="zh-CN" altLang="en-US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使人们享有的法定权利得以充分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实现，才能</a:t>
            </a:r>
            <a:r>
              <a:rPr lang="zh-CN" altLang="en-US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使人们应尽的义务得以切实履行。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由此可见，以</a:t>
            </a:r>
            <a:r>
              <a:rPr lang="zh-CN" altLang="en-US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国家强制力作后盾是确保法律其他特征得以落实的重要基础。如果没有国家强制力保证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实施，法律</a:t>
            </a:r>
            <a:r>
              <a:rPr lang="zh-CN" altLang="en-US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就会变成一纸空文。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文本框 101"/>
          <p:cNvSpPr txBox="1"/>
          <p:nvPr/>
        </p:nvSpPr>
        <p:spPr>
          <a:xfrm>
            <a:off x="1334115" y="1776242"/>
            <a:ext cx="9192636" cy="42288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6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宋体" panose="02010600030101010101" pitchFamily="2" charset="-122"/>
              </a:rPr>
              <a:t>2.</a:t>
            </a:r>
            <a:r>
              <a:rPr lang="zh-CN" altLang="en-US" sz="2400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宋体" panose="02010600030101010101" pitchFamily="2" charset="-122"/>
              </a:rPr>
              <a:t>有人</a:t>
            </a:r>
            <a:r>
              <a:rPr lang="zh-CN" altLang="en-US" sz="240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宋体" panose="02010600030101010101" pitchFamily="2" charset="-122"/>
              </a:rPr>
              <a:t>认为：法律</a:t>
            </a:r>
            <a:r>
              <a:rPr lang="zh-CN" altLang="en-US" sz="2400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宋体" panose="02010600030101010101" pitchFamily="2" charset="-122"/>
              </a:rPr>
              <a:t>只是用来约束普通百姓的行为</a:t>
            </a:r>
            <a:r>
              <a:rPr lang="zh-CN" altLang="en-US" sz="240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宋体" panose="02010600030101010101" pitchFamily="2" charset="-122"/>
              </a:rPr>
              <a:t>规范，对于</a:t>
            </a:r>
            <a:r>
              <a:rPr lang="zh-CN" altLang="en-US" sz="2400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宋体" panose="02010600030101010101" pitchFamily="2" charset="-122"/>
              </a:rPr>
              <a:t>位高权重</a:t>
            </a:r>
            <a:r>
              <a:rPr lang="zh-CN" altLang="en-US" sz="240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宋体" panose="02010600030101010101" pitchFamily="2" charset="-122"/>
              </a:rPr>
              <a:t>者，它</a:t>
            </a:r>
            <a:r>
              <a:rPr lang="zh-CN" altLang="en-US" sz="2400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宋体" panose="02010600030101010101" pitchFamily="2" charset="-122"/>
              </a:rPr>
              <a:t>并</a:t>
            </a:r>
            <a:r>
              <a:rPr lang="zh-CN" altLang="en-US" sz="240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宋体" panose="02010600030101010101" pitchFamily="2" charset="-122"/>
              </a:rPr>
              <a:t>不适用，法律</a:t>
            </a:r>
            <a:r>
              <a:rPr lang="zh-CN" altLang="en-US" sz="2400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宋体" panose="02010600030101010101" pitchFamily="2" charset="-122"/>
              </a:rPr>
              <a:t>面前人人平等只是一句口号。</a:t>
            </a:r>
          </a:p>
          <a:p>
            <a:pPr indent="0">
              <a:lnSpc>
                <a:spcPct val="160000"/>
              </a:lnSpc>
            </a:pPr>
            <a:r>
              <a:rPr lang="zh-CN" altLang="en-US" sz="240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宋体" panose="02010600030101010101" pitchFamily="2" charset="-122"/>
              </a:rPr>
              <a:t>    </a:t>
            </a:r>
            <a:r>
              <a:rPr lang="zh-CN" altLang="en-US" sz="240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这种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观点是错误的。法律对全体社会成员具有普遍约束力。在法治社会</a:t>
            </a:r>
            <a:r>
              <a:rPr lang="zh-CN" altLang="en-US" sz="240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里，公民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在法律面前一律</a:t>
            </a:r>
            <a:r>
              <a:rPr lang="zh-CN" altLang="en-US" sz="240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平等，任何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人都没有超越法律的特权。每个公民都平等地受到法律的</a:t>
            </a:r>
            <a:r>
              <a:rPr lang="zh-CN" altLang="en-US" sz="240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保护，平等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地享有权利和履行</a:t>
            </a:r>
            <a:r>
              <a:rPr lang="zh-CN" altLang="en-US" sz="240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义务；任何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人不论职务高低、功劳</a:t>
            </a:r>
            <a:r>
              <a:rPr lang="zh-CN" altLang="en-US" sz="240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大小，只要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触犯国家</a:t>
            </a:r>
            <a:r>
              <a:rPr lang="zh-CN" altLang="en-US" sz="240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法律，都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必须承担相应的法律责任。</a:t>
            </a:r>
          </a:p>
        </p:txBody>
      </p:sp>
    </p:spTree>
    <p:extLst>
      <p:ext uri="{BB962C8B-B14F-4D97-AF65-F5344CB8AC3E}">
        <p14:creationId xmlns:p14="http://schemas.microsoft.com/office/powerpoint/2010/main" xmlns="" val="3083755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010709" y="1261849"/>
            <a:ext cx="9872881" cy="541071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80000"/>
              </a:lnSpc>
            </a:pPr>
            <a:r>
              <a:rPr lang="en-US" altLang="zh-CN" sz="2400" dirty="0">
                <a:latin typeface="黑体" pitchFamily="49" charset="-122"/>
                <a:ea typeface="黑体" pitchFamily="49" charset="-122"/>
                <a:cs typeface="宋体" panose="02010600030101010101" pitchFamily="2" charset="-122"/>
              </a:rPr>
              <a:t>3.</a:t>
            </a:r>
            <a:r>
              <a:rPr lang="zh-CN" altLang="en-US" sz="2400" dirty="0">
                <a:latin typeface="黑体" pitchFamily="49" charset="-122"/>
                <a:ea typeface="黑体" pitchFamily="49" charset="-122"/>
                <a:cs typeface="宋体" panose="02010600030101010101" pitchFamily="2" charset="-122"/>
              </a:rPr>
              <a:t>为什么要让法律成为</a:t>
            </a:r>
            <a:r>
              <a:rPr lang="zh-CN" altLang="en-US" sz="2400" dirty="0" smtClean="0">
                <a:latin typeface="黑体" pitchFamily="49" charset="-122"/>
                <a:ea typeface="黑体" pitchFamily="49" charset="-122"/>
                <a:cs typeface="宋体" panose="02010600030101010101" pitchFamily="2" charset="-122"/>
              </a:rPr>
              <a:t>信仰？</a:t>
            </a:r>
            <a:endParaRPr lang="en-US" altLang="zh-CN" sz="2400" dirty="0">
              <a:latin typeface="黑体" pitchFamily="49" charset="-122"/>
              <a:ea typeface="黑体" pitchFamily="49" charset="-122"/>
              <a:cs typeface="宋体" panose="02010600030101010101" pitchFamily="2" charset="-122"/>
            </a:endParaRPr>
          </a:p>
          <a:p>
            <a:pPr>
              <a:lnSpc>
                <a:spcPct val="180000"/>
              </a:lnSpc>
            </a:pP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法律是治国之重器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”，依法治国，推进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国家治理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现代化，必须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把法律作为全社会所有成员共同的行为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准则，使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之成为一种全民信仰。</a:t>
            </a:r>
          </a:p>
          <a:p>
            <a:pPr>
              <a:lnSpc>
                <a:spcPct val="180000"/>
              </a:lnSpc>
            </a:pP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）唯有法律，才是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人民自由、生命和财产的最可靠的保护神。没有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法律，人民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的自由、生命和财产就没有保障。没有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法律，就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没有人民的一切。这是法律最终会成为人民内心信仰的全部秘密所在。</a:t>
            </a:r>
          </a:p>
          <a:p>
            <a:pPr>
              <a:lnSpc>
                <a:spcPct val="180000"/>
              </a:lnSpc>
            </a:pP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）法律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一旦成为人民的内心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信仰，人民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就会像捍卫信仰一样捍卫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法律，像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遵循信仰一样遵循法律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73574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64520355"/>
              </p:ext>
            </p:extLst>
          </p:nvPr>
        </p:nvGraphicFramePr>
        <p:xfrm>
          <a:off x="1186968" y="1442457"/>
          <a:ext cx="9763528" cy="4928014"/>
        </p:xfrm>
        <a:graphic>
          <a:graphicData uri="http://schemas.openxmlformats.org/drawingml/2006/table">
            <a:tbl>
              <a:tblPr firstRow="1" firstCol="1" bandRow="1"/>
              <a:tblGrid>
                <a:gridCol w="1032125"/>
                <a:gridCol w="988567"/>
                <a:gridCol w="2133774"/>
                <a:gridCol w="2419815"/>
                <a:gridCol w="1873405"/>
                <a:gridCol w="1315842"/>
              </a:tblGrid>
              <a:tr h="82013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0" dirty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知识点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年份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题号、分值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考查点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题型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0" dirty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设问类型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5250">
                <a:tc row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FF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法律的作用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2017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23，3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分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法律的保护作用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选择题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意义类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525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25（2），2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分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法律的规范作用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分析说明题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做法类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827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26（2），4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分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法律的作用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实践探究题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辨析类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181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2015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25（3），3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分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法律的规范和保护作用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分析说明题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启示类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3839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FF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法律与生活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2018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28（3），6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分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青少年怎样对待法律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实践探究题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概括类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518519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511335" y="1048151"/>
            <a:ext cx="8245981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/>
              <a:t>【</a:t>
            </a: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备考建议</a:t>
            </a:r>
            <a:r>
              <a:rPr lang="en-US" altLang="zh-CN" sz="2400" dirty="0"/>
              <a:t>】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1.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该讲属于整个法律板块最基础的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内容，尤其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是法律的特征和作用。复习时应该结合具体案例进行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理解，从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具体案例中体会相关的法律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知识，用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法律知识分析具体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案例，突出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把法律知识运用起来。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2.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这部分内容与宪法至上、依法治国的基本方略、公民的基本权利和义务等内容有着密切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联系，如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普通法律与宪法的关系与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区别，法律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的制定、修改与依法治国中的科学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立法，法律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保护公民的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权利，遵守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法律是公民的基本义务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等，复习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时要注意发现这种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相关性，突出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考点的综合性。</a:t>
            </a:r>
          </a:p>
        </p:txBody>
      </p:sp>
    </p:spTree>
    <p:extLst>
      <p:ext uri="{BB962C8B-B14F-4D97-AF65-F5344CB8AC3E}">
        <p14:creationId xmlns:p14="http://schemas.microsoft.com/office/powerpoint/2010/main" xmlns="" val="1618735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33998" y="1480551"/>
            <a:ext cx="836864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3.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复习该讲内容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时，要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注意三个层次的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要求：最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基本层次的要求是知道并理解法律等基本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概念；第二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个层次的要求是能够运用基础知识分析、解决生活中简单的法律、法治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问题；最高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层次的要求是增强法律意识和法治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观念，树立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解决问题用法、化解矛盾靠法的思想观念。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4.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对应的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热点：一年来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国家制定、修订、实施的与我们生活密切相关的法律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法规，引起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社会广泛关注的法治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案例，具有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重大影响的案例、生活情境等。</a:t>
            </a:r>
          </a:p>
          <a:p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xmlns="" val="3703710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6351986" y="2960304"/>
            <a:ext cx="686576" cy="1844840"/>
            <a:chOff x="12823" y="1393"/>
            <a:chExt cx="552" cy="1510"/>
          </a:xfrm>
        </p:grpSpPr>
        <p:sp>
          <p:nvSpPr>
            <p:cNvPr id="10" name="椭圆 9"/>
            <p:cNvSpPr/>
            <p:nvPr/>
          </p:nvSpPr>
          <p:spPr>
            <a:xfrm>
              <a:off x="12824" y="1393"/>
              <a:ext cx="551" cy="551"/>
            </a:xfrm>
            <a:prstGeom prst="ellipse">
              <a:avLst/>
            </a:prstGeom>
            <a:solidFill>
              <a:srgbClr val="FAB5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12823" y="2352"/>
              <a:ext cx="551" cy="551"/>
            </a:xfrm>
            <a:prstGeom prst="ellipse">
              <a:avLst/>
            </a:prstGeom>
            <a:solidFill>
              <a:srgbClr val="FAB5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3" name="圆角矩形 2"/>
          <p:cNvSpPr/>
          <p:nvPr/>
        </p:nvSpPr>
        <p:spPr>
          <a:xfrm>
            <a:off x="431983" y="2141237"/>
            <a:ext cx="3360089" cy="3221549"/>
          </a:xfrm>
          <a:prstGeom prst="roundRect">
            <a:avLst>
              <a:gd name="adj" fmla="val 4007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15652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725426" y="3023292"/>
            <a:ext cx="2849714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数据链接  </a:t>
            </a:r>
            <a:endParaRPr lang="en-US" altLang="zh-CN" sz="4400" b="1" spc="600" dirty="0">
              <a:solidFill>
                <a:srgbClr val="FAB5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anti SC" panose="02010600040101010101" pitchFamily="2" charset="-122"/>
              <a:ea typeface="Yuanti SC" panose="02010600040101010101" pitchFamily="2" charset="-122"/>
            </a:endParaRPr>
          </a:p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真题试做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3792072" y="1593918"/>
            <a:ext cx="286756" cy="4851699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三角形 7"/>
          <p:cNvSpPr/>
          <p:nvPr/>
        </p:nvSpPr>
        <p:spPr>
          <a:xfrm>
            <a:off x="3575140" y="1006824"/>
            <a:ext cx="720619" cy="621223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3935450" y="2912213"/>
            <a:ext cx="8113424" cy="1909527"/>
            <a:chOff x="7831" y="4648"/>
            <a:chExt cx="11691" cy="2716"/>
          </a:xfrm>
        </p:grpSpPr>
        <p:sp>
          <p:nvSpPr>
            <p:cNvPr id="18" name="文本框 2">
              <a:hlinkClick r:id="rId2" action="ppaction://hlinksldjump"/>
            </p:cNvPr>
            <p:cNvSpPr txBox="1"/>
            <p:nvPr/>
          </p:nvSpPr>
          <p:spPr>
            <a:xfrm>
              <a:off x="7854" y="4648"/>
              <a:ext cx="11668" cy="109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44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命题点 </a:t>
              </a:r>
              <a:r>
                <a:rPr lang="zh-CN" altLang="en-US" sz="4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</a:t>
              </a:r>
              <a:r>
                <a:rPr lang="en-US" altLang="zh-CN" sz="44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1</a:t>
              </a:r>
              <a:r>
                <a:rPr lang="zh-CN" altLang="en-US" sz="4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法律的本质、特征</a:t>
              </a:r>
              <a:endParaRPr lang="zh-CN" altLang="zh-CN" sz="4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7" name="文本框 2">
              <a:hlinkClick r:id="rId3" action="ppaction://hlinksldjump"/>
            </p:cNvPr>
            <p:cNvSpPr txBox="1"/>
            <p:nvPr/>
          </p:nvSpPr>
          <p:spPr>
            <a:xfrm>
              <a:off x="7831" y="6270"/>
              <a:ext cx="10815" cy="109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44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命题点 </a:t>
              </a:r>
              <a:r>
                <a:rPr lang="zh-CN" altLang="en-US" sz="4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</a:t>
              </a:r>
              <a:r>
                <a:rPr lang="en-US" altLang="zh-CN" sz="44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2</a:t>
              </a:r>
              <a:r>
                <a:rPr lang="en-US" altLang="zh-CN" sz="4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</a:t>
              </a:r>
              <a:r>
                <a:rPr lang="zh-CN" altLang="en-US" sz="4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法律的作用</a:t>
              </a:r>
              <a:endPara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537640" y="2016739"/>
            <a:ext cx="6654898" cy="627895"/>
            <a:chOff x="1034884" y="629878"/>
            <a:chExt cx="5578706" cy="627895"/>
          </a:xfrm>
        </p:grpSpPr>
        <p:sp>
          <p:nvSpPr>
            <p:cNvPr id="7" name="圆角矩形 6"/>
            <p:cNvSpPr/>
            <p:nvPr>
              <p:custDataLst>
                <p:tags r:id="rId1"/>
              </p:custDataLst>
            </p:nvPr>
          </p:nvSpPr>
          <p:spPr>
            <a:xfrm flipH="1">
              <a:off x="2547181" y="664168"/>
              <a:ext cx="4066409" cy="580390"/>
            </a:xfrm>
            <a:prstGeom prst="snip1Rect">
              <a:avLst/>
            </a:prstGeom>
            <a:noFill/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r>
                <a:rPr lang="zh-CN" altLang="en-US" sz="2800" b="1" strike="noStrike" noProof="1" smtClean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法律的本质、特征</a:t>
              </a:r>
              <a:endParaRPr lang="zh-CN" altLang="en-US" sz="28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22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命题</a:t>
              </a:r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点</a:t>
              </a:r>
              <a:r>
                <a:rPr lang="en-US" altLang="zh-CN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1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32" name="圆角矩形 31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" name="文本框 99"/>
          <p:cNvSpPr txBox="1">
            <a:spLocks noChangeArrowheads="1"/>
          </p:cNvSpPr>
          <p:nvPr/>
        </p:nvSpPr>
        <p:spPr bwMode="auto">
          <a:xfrm>
            <a:off x="785237" y="2765981"/>
            <a:ext cx="10457589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1.(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2016•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河北，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7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分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赵先生因讨要拖欠的工程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款，被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当地派出所刑拘。“法律是听我说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的，我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是代表执法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的，我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就是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法，随时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刑拘你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……”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派出所所长张某这样说。要批驳张某的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言论，适合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作为论据的是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　　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lang="zh-CN" altLang="en-US" sz="2400" b="1" dirty="0">
              <a:latin typeface="Times New Roman" panose="02020603050405020304" pitchFamily="18" charset="0"/>
            </a:endParaRPr>
          </a:p>
        </p:txBody>
      </p:sp>
      <p:sp>
        <p:nvSpPr>
          <p:cNvPr id="55" name="文本框 99"/>
          <p:cNvSpPr txBox="1">
            <a:spLocks noChangeArrowheads="1"/>
          </p:cNvSpPr>
          <p:nvPr/>
        </p:nvSpPr>
        <p:spPr bwMode="auto">
          <a:xfrm>
            <a:off x="852272" y="4450225"/>
            <a:ext cx="10390554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①任何人都不能凌驾于法律之上　②法律具有强制性　③执法机关更要维护法律的尊严　④国家工作人员必须依法行使职权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A.①②③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B.①③④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C.①②④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D.②③④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>
              <a:hlinkClick r:id="rId5" action="ppaction://hlinksldjump"/>
            </p:cNvPr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6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8" name="矩形 7"/>
          <p:cNvSpPr/>
          <p:nvPr/>
        </p:nvSpPr>
        <p:spPr>
          <a:xfrm>
            <a:off x="8906516" y="3927005"/>
            <a:ext cx="6880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B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348721" y="1198920"/>
            <a:ext cx="6901815" cy="850965"/>
            <a:chOff x="2291138" y="2250040"/>
            <a:chExt cx="6062538" cy="729465"/>
          </a:xfrm>
        </p:grpSpPr>
        <p:sp>
          <p:nvSpPr>
            <p:cNvPr id="15" name="圆角矩形 14"/>
            <p:cNvSpPr/>
            <p:nvPr/>
          </p:nvSpPr>
          <p:spPr>
            <a:xfrm>
              <a:off x="2291138" y="2363056"/>
              <a:ext cx="3659311" cy="503434"/>
            </a:xfrm>
            <a:prstGeom prst="roundRect">
              <a:avLst/>
            </a:prstGeom>
            <a:ln w="19050">
              <a:solidFill>
                <a:srgbClr val="01B0F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16" name="矩形 15"/>
            <p:cNvSpPr/>
            <p:nvPr/>
          </p:nvSpPr>
          <p:spPr>
            <a:xfrm>
              <a:off x="2963824" y="2351286"/>
              <a:ext cx="5389852" cy="538892"/>
            </a:xfrm>
            <a:prstGeom prst="rect">
              <a:avLst/>
            </a:prstGeom>
            <a:solidFill>
              <a:srgbClr val="01B0F0"/>
            </a:solidFill>
            <a:ln>
              <a:solidFill>
                <a:srgbClr val="01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数据</a:t>
              </a:r>
              <a:r>
                <a:rPr kumimoji="1" lang="zh-CN" altLang="en-US" sz="36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链接  真题试做</a:t>
              </a:r>
              <a:endPara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2599362" y="2250040"/>
              <a:ext cx="729465" cy="729465"/>
            </a:xfrm>
            <a:prstGeom prst="ellipse">
              <a:avLst/>
            </a:prstGeom>
            <a:solidFill>
              <a:srgbClr val="01B0F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36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2</a:t>
              </a:r>
              <a:endPara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524782" y="1452055"/>
            <a:ext cx="6377305" cy="627895"/>
            <a:chOff x="1034884" y="629878"/>
            <a:chExt cx="5346004" cy="627895"/>
          </a:xfrm>
        </p:grpSpPr>
        <p:sp>
          <p:nvSpPr>
            <p:cNvPr id="7" name="圆角矩形 6"/>
            <p:cNvSpPr/>
            <p:nvPr>
              <p:custDataLst>
                <p:tags r:id="rId1"/>
              </p:custDataLst>
            </p:nvPr>
          </p:nvSpPr>
          <p:spPr>
            <a:xfrm flipH="1">
              <a:off x="2547181" y="664168"/>
              <a:ext cx="3833707" cy="580390"/>
            </a:xfrm>
            <a:prstGeom prst="snip1Rect">
              <a:avLst/>
            </a:prstGeom>
            <a:noFill/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r>
                <a:rPr lang="zh-CN" altLang="en-US" sz="2800" b="1" strike="noStrike" noProof="1" smtClean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法律的作用</a:t>
              </a:r>
              <a:endParaRPr lang="zh-CN" altLang="en-US" sz="28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22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命题</a:t>
              </a:r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点</a:t>
              </a:r>
              <a:r>
                <a:rPr lang="en-US" altLang="zh-CN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2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32" name="圆角矩形 31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" name="文本框 99"/>
          <p:cNvSpPr txBox="1">
            <a:spLocks noChangeArrowheads="1"/>
          </p:cNvSpPr>
          <p:nvPr/>
        </p:nvSpPr>
        <p:spPr bwMode="auto">
          <a:xfrm>
            <a:off x="1141154" y="2114314"/>
            <a:ext cx="9386986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.(2017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•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河北，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23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分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我国有关法律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规定，侵害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英雄烈士等的姓名、肖像、名誉、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荣誉，损害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社会公共利益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的，应当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承担民事责任。这一规定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　　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>
              <a:hlinkClick r:id="rId5" action="ppaction://hlinksldjump"/>
            </p:cNvPr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6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8" name="文本框 99"/>
          <p:cNvSpPr txBox="1">
            <a:spLocks noChangeArrowheads="1"/>
          </p:cNvSpPr>
          <p:nvPr/>
        </p:nvSpPr>
        <p:spPr bwMode="auto">
          <a:xfrm>
            <a:off x="1141154" y="3720874"/>
            <a:ext cx="9386986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①有利于形成尊崇英雄的社会风尚　②表明我国公民享有广泛的权利　③有利于弘扬社会主义核心价值观　④表明刑法是维护英雄烈士声誉的武器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A.①③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B.②③④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C.①②④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D.①②③</a:t>
            </a:r>
          </a:p>
        </p:txBody>
      </p:sp>
      <p:sp>
        <p:nvSpPr>
          <p:cNvPr id="19" name="矩形 18"/>
          <p:cNvSpPr/>
          <p:nvPr/>
        </p:nvSpPr>
        <p:spPr>
          <a:xfrm>
            <a:off x="2133536" y="3267416"/>
            <a:ext cx="6880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A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53397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2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579</TotalTime>
  <Words>2934</Words>
  <Application>Microsoft Office PowerPoint</Application>
  <PresentationFormat>自定义</PresentationFormat>
  <Paragraphs>294</Paragraphs>
  <Slides>36</Slides>
  <Notes>10</Notes>
  <HiddenSlides>0</HiddenSlides>
  <MMClips>0</MMClips>
  <ScaleCrop>false</ScaleCrop>
  <HeadingPairs>
    <vt:vector size="4" baseType="variant">
      <vt:variant>
        <vt:lpstr>主题</vt:lpstr>
      </vt:variant>
      <vt:variant>
        <vt:i4>4</vt:i4>
      </vt:variant>
      <vt:variant>
        <vt:lpstr>幻灯片标题</vt:lpstr>
      </vt:variant>
      <vt:variant>
        <vt:i4>36</vt:i4>
      </vt:variant>
    </vt:vector>
  </HeadingPairs>
  <TitlesOfParts>
    <vt:vector size="40" baseType="lpstr">
      <vt:lpstr>2_自定义设计方案</vt:lpstr>
      <vt:lpstr>1_自定义设计方案</vt:lpstr>
      <vt:lpstr>自定义设计方案</vt:lpstr>
      <vt:lpstr>1_Office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lrsff</dc:creator>
  <cp:lastModifiedBy>dell</cp:lastModifiedBy>
  <cp:revision>966</cp:revision>
  <dcterms:created xsi:type="dcterms:W3CDTF">2020-07-19T08:35:00Z</dcterms:created>
  <dcterms:modified xsi:type="dcterms:W3CDTF">2022-02-25T14:23:50Z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CE4189C4DC9C48268151C015EEBC8F8A</vt:lpwstr>
  </property>
  <property fmtid="{D5CDD505-2E9C-101B-9397-08002B2CF9AE}" pid="3" name="KSOProductBuildVer">
    <vt:lpwstr>2052-11.1.0.10938</vt:lpwstr>
  </property>
</Properties>
</file>