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38.xml" ContentType="application/vnd.openxmlformats-officedocument.presentationml.tags+xml"/>
  <Override PartName="/ppt/slideLayouts/slideLayout24.xml" ContentType="application/vnd.openxmlformats-officedocument.presentationml.slideLayout+xml"/>
  <Override PartName="/ppt/tags/tag85.xml" ContentType="application/vnd.openxmlformats-officedocument.presentationml.tags+xml"/>
  <Override PartName="/ppt/notesSlides/notesSlide16.xml" ContentType="application/vnd.openxmlformats-officedocument.presentationml.notes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notesSlides/notesSlide30.xml" ContentType="application/vnd.openxmlformats-officedocument.presentationml.notesSlide+xml"/>
  <Override PartName="/ppt/tags/tag41.xml" ContentType="application/vnd.openxmlformats-officedocument.presentationml.tags+xml"/>
  <Override PartName="/ppt/notesSlides/notesSlide7.xml" ContentType="application/vnd.openxmlformats-officedocument.presentationml.notesSlide+xml"/>
  <Override PartName="/ppt/tags/tag145.xml" ContentType="application/vnd.openxmlformats-officedocument.presentationml.tags+xml"/>
  <Override PartName="/ppt/slides/slide77.xml" ContentType="application/vnd.openxmlformats-officedocument.presentationml.slide+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slideLayouts/slideLayout29.xml" ContentType="application/vnd.openxmlformats-officedocument.presentationml.slideLayout+xml"/>
  <Default Extension="png" ContentType="image/png"/>
  <Override PartName="/ppt/slides/slide55.xml" ContentType="application/vnd.openxmlformats-officedocument.presentationml.slide+xml"/>
  <Override PartName="/ppt/tags/tag5.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tags/tag35.xml" ContentType="application/vnd.openxmlformats-officedocument.presentationml.tags+xml"/>
  <Override PartName="/ppt/tags/tag46.xml" ContentType="application/vnd.openxmlformats-officedocument.presentationml.tags+xml"/>
  <Override PartName="/ppt/slideLayouts/slideLayout21.xml" ContentType="application/vnd.openxmlformats-officedocument.presentationml.slideLayout+xml"/>
  <Override PartName="/ppt/tags/tag82.xml" ContentType="application/vnd.openxmlformats-officedocument.presentationml.tags+xml"/>
  <Override PartName="/ppt/tags/tag93.xml" ContentType="application/vnd.openxmlformats-officedocument.presentationml.tags+xml"/>
  <Override PartName="/ppt/notesSlides/notesSlide13.xml" ContentType="application/vnd.openxmlformats-officedocument.presentationml.notesSlide+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s/slide49.xml" ContentType="application/vnd.openxmlformats-officedocument.presentationml.slide+xml"/>
  <Override PartName="/ppt/tags/tag106.xml" ContentType="application/vnd.openxmlformats-officedocument.presentationml.tags+xml"/>
  <Override PartName="/ppt/notesSlides/notesSlide4.xml" ContentType="application/vnd.openxmlformats-officedocument.presentationml.notesSlide+xml"/>
  <Override PartName="/ppt/tags/tag142.xml" ContentType="application/vnd.openxmlformats-officedocument.presentationml.tags+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Layouts/slideLayout37.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slideLayouts/slideLayout26.xml" ContentType="application/vnd.openxmlformats-officedocument.presentationml.slideLayout+xml"/>
  <Override PartName="/ppt/tags/tag87.xml" ContentType="application/vnd.openxmlformats-officedocument.presentationml.tags+xml"/>
  <Override PartName="/ppt/notesSlides/notesSlide18.xml" ContentType="application/vnd.openxmlformats-officedocument.presentationml.notesSlide+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slideLayouts/slideLayout40.xml" ContentType="application/vnd.openxmlformats-officedocument.presentationml.slideLayout+xml"/>
  <Override PartName="/ppt/notesSlides/notesSlide32.xml" ContentType="application/vnd.openxmlformats-officedocument.presentationml.notesSlide+xml"/>
  <Override PartName="/ppt/tags/tag43.xml" ContentType="application/vnd.openxmlformats-officedocument.presentationml.tags+xml"/>
  <Override PartName="/ppt/tags/tag90.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tags/tag32.xml" ContentType="application/vnd.openxmlformats-officedocument.presentationml.tags+xml"/>
  <Override PartName="/ppt/notesSlides/notesSlide10.xml" ContentType="application/vnd.openxmlformats-officedocument.presentationml.notesSlide+xml"/>
  <Override PartName="/ppt/tags/tag136.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tags/tag7.xml" ContentType="application/vnd.openxmlformats-officedocument.presentationml.tags+xml"/>
  <Override PartName="/ppt/tags/tag103.xml" ContentType="application/vnd.openxmlformats-officedocument.presentationml.tags+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Layouts/slideLayout34.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slideLayouts/slideLayout23.xml" ContentType="application/vnd.openxmlformats-officedocument.presentationml.slideLayout+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notesSlides/notesSlide11.xml" ContentType="application/vnd.openxmlformats-officedocument.presentationml.notesSlide+xml"/>
  <Override PartName="/ppt/tags/tag137.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slideLayouts/slideLayout20.xml" ContentType="application/vnd.openxmlformats-officedocument.presentationml.slideLayout+xml"/>
  <Override PartName="/ppt/tags/tag92.xml" ContentType="application/vnd.openxmlformats-officedocument.presentationml.tags+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notesSlides/notesSlide12.xml" ContentType="application/vnd.openxmlformats-officedocument.presentationml.notesSlide+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s/slide48.xml" ContentType="application/vnd.openxmlformats-officedocument.presentationml.slide+xml"/>
  <Override PartName="/ppt/notesSlides/notesSlide3.xml" ContentType="application/vnd.openxmlformats-officedocument.presentationml.notesSlide+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slideLayouts/slideLayout25.xml" ContentType="application/vnd.openxmlformats-officedocument.presentationml.slideLayout+xml"/>
  <Override PartName="/ppt/tags/tag86.xml" ContentType="application/vnd.openxmlformats-officedocument.presentationml.tags+xml"/>
  <Override PartName="/ppt/tags/tag97.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slides/slide78.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Layouts/slideLayout19.xml" ContentType="application/vnd.openxmlformats-officedocument.presentationml.slideLayout+xml"/>
  <Override PartName="/ppt/tags/tag113.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ags/tag102.xml" ContentType="application/vnd.openxmlformats-officedocument.presentationml.tags+xml"/>
  <Override PartName="/ppt/theme/theme3.xml" ContentType="application/vnd.openxmlformats-officedocument.theme+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tags/tag47.xml" ContentType="application/vnd.openxmlformats-officedocument.presentationml.tags+xml"/>
  <Override PartName="/ppt/slideLayouts/slideLayout22.xml" ContentType="application/vnd.openxmlformats-officedocument.presentationml.slideLayout+xml"/>
  <Override PartName="/ppt/tags/tag94.xml" ContentType="application/vnd.openxmlformats-officedocument.presentationml.tags+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notesSlides/notesSlide5.xml" ContentType="application/vnd.openxmlformats-officedocument.presentationml.notesSlide+xml"/>
  <Override PartName="/ppt/tags/tag14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6" r:id="rId1"/>
    <p:sldMasterId id="2147483678" r:id="rId2"/>
    <p:sldMasterId id="2147483690" r:id="rId3"/>
    <p:sldMasterId id="2147483702" r:id="rId4"/>
  </p:sldMasterIdLst>
  <p:notesMasterIdLst>
    <p:notesMasterId r:id="rId85"/>
  </p:notesMasterIdLst>
  <p:handoutMasterIdLst>
    <p:handoutMasterId r:id="rId86"/>
  </p:handoutMasterIdLst>
  <p:sldIdLst>
    <p:sldId id="482" r:id="rId5"/>
    <p:sldId id="519" r:id="rId6"/>
    <p:sldId id="677" r:id="rId7"/>
    <p:sldId id="678" r:id="rId8"/>
    <p:sldId id="679" r:id="rId9"/>
    <p:sldId id="680" r:id="rId10"/>
    <p:sldId id="483" r:id="rId11"/>
    <p:sldId id="681" r:id="rId12"/>
    <p:sldId id="626" r:id="rId13"/>
    <p:sldId id="682" r:id="rId14"/>
    <p:sldId id="335" r:id="rId15"/>
    <p:sldId id="261" r:id="rId16"/>
    <p:sldId id="599" r:id="rId17"/>
    <p:sldId id="627" r:id="rId18"/>
    <p:sldId id="683" r:id="rId19"/>
    <p:sldId id="684" r:id="rId20"/>
    <p:sldId id="685" r:id="rId21"/>
    <p:sldId id="686" r:id="rId22"/>
    <p:sldId id="687" r:id="rId23"/>
    <p:sldId id="688" r:id="rId24"/>
    <p:sldId id="689" r:id="rId25"/>
    <p:sldId id="504" r:id="rId26"/>
    <p:sldId id="567" r:id="rId27"/>
    <p:sldId id="690" r:id="rId28"/>
    <p:sldId id="691" r:id="rId29"/>
    <p:sldId id="692" r:id="rId30"/>
    <p:sldId id="693" r:id="rId31"/>
    <p:sldId id="628" r:id="rId32"/>
    <p:sldId id="696" r:id="rId33"/>
    <p:sldId id="697" r:id="rId34"/>
    <p:sldId id="695" r:id="rId35"/>
    <p:sldId id="698" r:id="rId36"/>
    <p:sldId id="699" r:id="rId37"/>
    <p:sldId id="700" r:id="rId38"/>
    <p:sldId id="701" r:id="rId39"/>
    <p:sldId id="702" r:id="rId40"/>
    <p:sldId id="640" r:id="rId41"/>
    <p:sldId id="641" r:id="rId42"/>
    <p:sldId id="278" r:id="rId43"/>
    <p:sldId id="272" r:id="rId44"/>
    <p:sldId id="422" r:id="rId45"/>
    <p:sldId id="703" r:id="rId46"/>
    <p:sldId id="704" r:id="rId47"/>
    <p:sldId id="643" r:id="rId48"/>
    <p:sldId id="705" r:id="rId49"/>
    <p:sldId id="290" r:id="rId50"/>
    <p:sldId id="427" r:id="rId51"/>
    <p:sldId id="706" r:id="rId52"/>
    <p:sldId id="707" r:id="rId53"/>
    <p:sldId id="708" r:id="rId54"/>
    <p:sldId id="709" r:id="rId55"/>
    <p:sldId id="710" r:id="rId56"/>
    <p:sldId id="711" r:id="rId57"/>
    <p:sldId id="712" r:id="rId58"/>
    <p:sldId id="713" r:id="rId59"/>
    <p:sldId id="615" r:id="rId60"/>
    <p:sldId id="661" r:id="rId61"/>
    <p:sldId id="714" r:id="rId62"/>
    <p:sldId id="542" r:id="rId63"/>
    <p:sldId id="589" r:id="rId64"/>
    <p:sldId id="715" r:id="rId65"/>
    <p:sldId id="716" r:id="rId66"/>
    <p:sldId id="717" r:id="rId67"/>
    <p:sldId id="718" r:id="rId68"/>
    <p:sldId id="719" r:id="rId69"/>
    <p:sldId id="720" r:id="rId70"/>
    <p:sldId id="721" r:id="rId71"/>
    <p:sldId id="667" r:id="rId72"/>
    <p:sldId id="722" r:id="rId73"/>
    <p:sldId id="723" r:id="rId74"/>
    <p:sldId id="725" r:id="rId75"/>
    <p:sldId id="726" r:id="rId76"/>
    <p:sldId id="727" r:id="rId77"/>
    <p:sldId id="728" r:id="rId78"/>
    <p:sldId id="729" r:id="rId79"/>
    <p:sldId id="273" r:id="rId80"/>
    <p:sldId id="497" r:id="rId81"/>
    <p:sldId id="675" r:id="rId82"/>
    <p:sldId id="676" r:id="rId83"/>
    <p:sldId id="730" r:id="rId8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223" autoAdjust="0"/>
    <p:restoredTop sz="97080" autoAdjust="0"/>
  </p:normalViewPr>
  <p:slideViewPr>
    <p:cSldViewPr snapToGrid="0">
      <p:cViewPr varScale="1">
        <p:scale>
          <a:sx n="64" d="100"/>
          <a:sy n="64" d="100"/>
        </p:scale>
        <p:origin x="-548"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tableStyles" Target="tableStyles.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34951156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521834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a:t>
            </a:fld>
            <a:endParaRPr lang="zh-CN" altLang="en-US"/>
          </a:p>
        </p:txBody>
      </p:sp>
    </p:spTree>
    <p:extLst>
      <p:ext uri="{BB962C8B-B14F-4D97-AF65-F5344CB8AC3E}">
        <p14:creationId xmlns:p14="http://schemas.microsoft.com/office/powerpoint/2010/main" xmlns="" val="3704189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16</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17</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18</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19</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20</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21</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22</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23</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24</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a:t>
            </a:fld>
            <a:endParaRPr lang="zh-CN" altLang="en-US"/>
          </a:p>
        </p:txBody>
      </p:sp>
    </p:spTree>
    <p:extLst>
      <p:ext uri="{BB962C8B-B14F-4D97-AF65-F5344CB8AC3E}">
        <p14:creationId xmlns:p14="http://schemas.microsoft.com/office/powerpoint/2010/main" xmlns="" val="370418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26</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27</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28</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29</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30</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31</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32</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33</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34</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a:t>
            </a:fld>
            <a:endParaRPr lang="zh-CN" altLang="en-US"/>
          </a:p>
        </p:txBody>
      </p:sp>
    </p:spTree>
    <p:extLst>
      <p:ext uri="{BB962C8B-B14F-4D97-AF65-F5344CB8AC3E}">
        <p14:creationId xmlns:p14="http://schemas.microsoft.com/office/powerpoint/2010/main" xmlns="" val="3704189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36</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37</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5</a:t>
            </a:fld>
            <a:endParaRPr lang="zh-CN" altLang="en-US"/>
          </a:p>
        </p:txBody>
      </p:sp>
    </p:spTree>
    <p:extLst>
      <p:ext uri="{BB962C8B-B14F-4D97-AF65-F5344CB8AC3E}">
        <p14:creationId xmlns:p14="http://schemas.microsoft.com/office/powerpoint/2010/main" xmlns="" val="3704189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6</a:t>
            </a:fld>
            <a:endParaRPr lang="zh-CN" altLang="en-US"/>
          </a:p>
        </p:txBody>
      </p:sp>
    </p:spTree>
    <p:extLst>
      <p:ext uri="{BB962C8B-B14F-4D97-AF65-F5344CB8AC3E}">
        <p14:creationId xmlns:p14="http://schemas.microsoft.com/office/powerpoint/2010/main" xmlns="" val="3704189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12</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13</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14</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2.xml"/><Relationship Id="rId5" Type="http://schemas.openxmlformats.org/officeDocument/2006/relationships/tags" Target="../tags/tag73.xml"/><Relationship Id="rId4" Type="http://schemas.openxmlformats.org/officeDocument/2006/relationships/tags" Target="../tags/tag7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2.xml"/><Relationship Id="rId5" Type="http://schemas.openxmlformats.org/officeDocument/2006/relationships/tags" Target="../tags/tag78.xml"/><Relationship Id="rId4" Type="http://schemas.openxmlformats.org/officeDocument/2006/relationships/tags" Target="../tags/tag77.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2.xml"/><Relationship Id="rId5" Type="http://schemas.openxmlformats.org/officeDocument/2006/relationships/tags" Target="../tags/tag83.xml"/><Relationship Id="rId4" Type="http://schemas.openxmlformats.org/officeDocument/2006/relationships/tags" Target="../tags/tag8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2.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2.xml"/><Relationship Id="rId4" Type="http://schemas.openxmlformats.org/officeDocument/2006/relationships/tags" Target="../tags/tag10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2.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2.xml"/><Relationship Id="rId5" Type="http://schemas.openxmlformats.org/officeDocument/2006/relationships/tags" Target="../tags/tag115.xml"/><Relationship Id="rId4" Type="http://schemas.openxmlformats.org/officeDocument/2006/relationships/tags" Target="../tags/tag114.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2.xml"/><Relationship Id="rId4" Type="http://schemas.openxmlformats.org/officeDocument/2006/relationships/tags" Target="../tags/tag119.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2.xml"/><Relationship Id="rId5" Type="http://schemas.openxmlformats.org/officeDocument/2006/relationships/tags" Target="../tags/tag124.xml"/><Relationship Id="rId4" Type="http://schemas.openxmlformats.org/officeDocument/2006/relationships/tags" Target="../tags/tag12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第三讲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传承文化，增强自信</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0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kumimoji="0" lang="zh-CN" altLang="en-US" sz="3200" b="1" i="0" u="none" strike="noStrike" kern="1200" cap="none" spc="200" normalizeH="0" baseline="0" noProof="0" dirty="0" smtClean="0">
                <a:ln>
                  <a:noFill/>
                </a:ln>
                <a:solidFill>
                  <a:srgbClr val="FFFFFF"/>
                </a:solidFill>
                <a:effectLst/>
                <a:uLnTx/>
                <a:uFillTx/>
                <a:latin typeface="Times New Roman" panose="02020603050405020304" pitchFamily="18" charset="0"/>
                <a:ea typeface="黑体" panose="02010609060101010101" pitchFamily="49" charset="-122"/>
                <a:cs typeface="+mn-cs"/>
                <a:sym typeface="宋体" panose="02010600030101010101" pitchFamily="2" charset="-122"/>
              </a:rPr>
              <a:t>第三讲  </a:t>
            </a:r>
            <a:r>
              <a:rPr kumimoji="0" lang="zh-CN" altLang="en-US" sz="2800" b="1" i="0" u="none" strike="noStrike" kern="1200" cap="none" spc="200" normalizeH="0" baseline="0" noProof="0" dirty="0" smtClean="0">
                <a:ln>
                  <a:noFill/>
                </a:ln>
                <a:solidFill>
                  <a:srgbClr val="FFFFFF"/>
                </a:solidFill>
                <a:effectLst/>
                <a:uLnTx/>
                <a:uFillTx/>
                <a:latin typeface="Times New Roman" panose="02020603050405020304" pitchFamily="18" charset="0"/>
                <a:ea typeface="黑体" panose="02010609060101010101" pitchFamily="49" charset="-122"/>
                <a:cs typeface="+mn-cs"/>
                <a:sym typeface="宋体" panose="02010600030101010101" pitchFamily="2" charset="-122"/>
              </a:rPr>
              <a:t>传承文化，增强自信</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kumimoji="0" lang="zh-CN" altLang="en-US" sz="3200" b="1" i="0" u="none" strike="noStrike" kern="1200" cap="none" spc="200" normalizeH="0" baseline="0" noProof="0" dirty="0" smtClean="0">
                <a:ln>
                  <a:noFill/>
                </a:ln>
                <a:solidFill>
                  <a:srgbClr val="FFFFFF"/>
                </a:solidFill>
                <a:effectLst/>
                <a:uLnTx/>
                <a:uFillTx/>
                <a:latin typeface="Times New Roman" panose="02020603050405020304" pitchFamily="18" charset="0"/>
                <a:ea typeface="黑体" panose="02010609060101010101" pitchFamily="49" charset="-122"/>
                <a:cs typeface="+mn-cs"/>
                <a:sym typeface="宋体" panose="02010600030101010101" pitchFamily="2" charset="-122"/>
              </a:rPr>
              <a:t>第三讲  </a:t>
            </a:r>
            <a:r>
              <a:rPr kumimoji="0" lang="zh-CN" altLang="en-US" sz="2800" b="1" i="0" u="none" strike="noStrike" kern="1200" cap="none" spc="200" normalizeH="0" baseline="0" noProof="0" dirty="0" smtClean="0">
                <a:ln>
                  <a:noFill/>
                </a:ln>
                <a:solidFill>
                  <a:srgbClr val="FFFFFF"/>
                </a:solidFill>
                <a:effectLst/>
                <a:uLnTx/>
                <a:uFillTx/>
                <a:latin typeface="Times New Roman" panose="02020603050405020304" pitchFamily="18" charset="0"/>
                <a:ea typeface="黑体" panose="02010609060101010101" pitchFamily="49" charset="-122"/>
                <a:cs typeface="+mn-cs"/>
                <a:sym typeface="宋体" panose="02010600030101010101" pitchFamily="2" charset="-122"/>
              </a:rPr>
              <a:t>传承文化，增强自信</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kumimoji="0" lang="zh-CN" altLang="en-US" sz="3200" b="1" i="0" u="none" strike="noStrike" kern="1200" cap="none" spc="200" normalizeH="0" baseline="0" noProof="0" dirty="0" smtClean="0">
                <a:ln>
                  <a:noFill/>
                </a:ln>
                <a:solidFill>
                  <a:srgbClr val="FFFFFF"/>
                </a:solidFill>
                <a:effectLst/>
                <a:uLnTx/>
                <a:uFillTx/>
                <a:latin typeface="Times New Roman" panose="02020603050405020304" pitchFamily="18" charset="0"/>
                <a:ea typeface="黑体" panose="02010609060101010101" pitchFamily="49" charset="-122"/>
                <a:cs typeface="+mn-cs"/>
                <a:sym typeface="宋体" panose="02010600030101010101" pitchFamily="2" charset="-122"/>
              </a:rPr>
              <a:t>第三讲  </a:t>
            </a:r>
            <a:r>
              <a:rPr kumimoji="0" lang="zh-CN" altLang="en-US" sz="2800" b="1" i="0" u="none" strike="noStrike" kern="1200" cap="none" spc="200" normalizeH="0" baseline="0" noProof="0" dirty="0" smtClean="0">
                <a:ln>
                  <a:noFill/>
                </a:ln>
                <a:solidFill>
                  <a:srgbClr val="FFFFFF"/>
                </a:solidFill>
                <a:effectLst/>
                <a:uLnTx/>
                <a:uFillTx/>
                <a:latin typeface="Times New Roman" panose="02020603050405020304" pitchFamily="18" charset="0"/>
                <a:ea typeface="黑体" panose="02010609060101010101" pitchFamily="49" charset="-122"/>
                <a:cs typeface="+mn-cs"/>
                <a:sym typeface="宋体" panose="02010600030101010101" pitchFamily="2" charset="-122"/>
              </a:rPr>
              <a:t>传承文化，增强自信</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67.xml"/><Relationship Id="rId2" Type="http://schemas.openxmlformats.org/officeDocument/2006/relationships/slideLayout" Target="../slideLayouts/slideLayout19.xml"/><Relationship Id="rId16" Type="http://schemas.openxmlformats.org/officeDocument/2006/relationships/tags" Target="../tags/tag66.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65.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6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2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714" r:id="rId12"/>
    <p:sldLayoutId id="2147483715" r:id="rId13"/>
    <p:sldLayoutId id="2147483716" r:id="rId14"/>
    <p:sldLayoutId id="2147483717" r:id="rId15"/>
    <p:sldLayoutId id="2147483660" r:id="rId16"/>
    <p:sldLayoutId id="2147483661" r:id="rId17"/>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image" Target="../media/image1.png"/><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39.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11.xml"/><Relationship Id="rId5" Type="http://schemas.openxmlformats.org/officeDocument/2006/relationships/tags" Target="../tags/tag129.xml"/><Relationship Id="rId10" Type="http://schemas.openxmlformats.org/officeDocument/2006/relationships/slide" Target="slide2.xml"/><Relationship Id="rId4" Type="http://schemas.openxmlformats.org/officeDocument/2006/relationships/tags" Target="../tags/tag128.xml"/><Relationship Id="rId9" Type="http://schemas.openxmlformats.org/officeDocument/2006/relationships/slideLayout" Target="../slideLayouts/slideLayout35.xml"/><Relationship Id="rId14" Type="http://schemas.openxmlformats.org/officeDocument/2006/relationships/slide" Target="slide7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2.xml"/><Relationship Id="rId1" Type="http://schemas.openxmlformats.org/officeDocument/2006/relationships/slideLayout" Target="../slideLayouts/slideLayout13.xml"/><Relationship Id="rId5" Type="http://schemas.openxmlformats.org/officeDocument/2006/relationships/slide" Target="slide37.xml"/><Relationship Id="rId4" Type="http://schemas.openxmlformats.org/officeDocument/2006/relationships/slide" Target="slide2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slide" Target="slide11.xml"/><Relationship Id="rId5" Type="http://schemas.openxmlformats.org/officeDocument/2006/relationships/slide" Target="slide1.xml"/><Relationship Id="rId4" Type="http://schemas.openxmlformats.org/officeDocument/2006/relationships/notesSlide" Target="../notesSlides/notesSlide6.xml"/></Relationships>
</file>

<file path=ppt/slides/_rels/slide1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slide" Target="slide11.xml"/></Relationships>
</file>

<file path=ppt/slides/_rels/slide1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slide" Target="slide11.xml"/></Relationships>
</file>

<file path=ppt/slides/_rels/slide1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slide" Target="slide11.xml"/></Relationships>
</file>

<file path=ppt/slides/_rels/slide1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slide" Target="slide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slide" Target="slide11.xml"/></Relationships>
</file>

<file path=ppt/slides/_rels/slide2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slide" Target="slide11.xml"/></Relationships>
</file>

<file path=ppt/slides/_rels/slide2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slide" Target="slide1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slide" Target="slide11.xml"/><Relationship Id="rId5" Type="http://schemas.openxmlformats.org/officeDocument/2006/relationships/slide" Target="slide1.xml"/><Relationship Id="rId4" Type="http://schemas.openxmlformats.org/officeDocument/2006/relationships/notesSlide" Target="../notesSlides/notesSlide1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slide" Target="slide11.xml"/><Relationship Id="rId5" Type="http://schemas.openxmlformats.org/officeDocument/2006/relationships/slide" Target="slide1.xml"/><Relationship Id="rId4" Type="http://schemas.openxmlformats.org/officeDocument/2006/relationships/notesSlide" Target="../notesSlides/notesSlide18.xml"/></Relationships>
</file>

<file path=ppt/slides/_rels/slide2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slide" Target="slide11.xml"/></Relationships>
</file>

<file path=ppt/slides/_rels/slide2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slide" Target="slide11.xml"/></Relationships>
</file>

<file path=ppt/slides/_rels/slide2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slide" Target="slide11.xml"/></Relationships>
</file>

<file path=ppt/slides/_rels/slide2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2.xml"/><Relationship Id="rId1" Type="http://schemas.openxmlformats.org/officeDocument/2006/relationships/slideLayout" Target="../slideLayouts/slideLayout13.xml"/><Relationship Id="rId5" Type="http://schemas.openxmlformats.org/officeDocument/2006/relationships/image" Target="../media/image3.jpeg"/><Relationship Id="rId4" Type="http://schemas.openxmlformats.org/officeDocument/2006/relationships/slide" Target="slide11.xml"/></Relationships>
</file>

<file path=ppt/slides/_rels/slide2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slide" Target="slide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slide" Target="slide11.xml"/></Relationships>
</file>

<file path=ppt/slides/_rels/slide3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slide" Target="slide11.xml"/></Relationships>
</file>

<file path=ppt/slides/_rels/slide3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6.xml"/><Relationship Id="rId1" Type="http://schemas.openxmlformats.org/officeDocument/2006/relationships/slideLayout" Target="../slideLayouts/slideLayout13.xml"/><Relationship Id="rId5" Type="http://schemas.openxmlformats.org/officeDocument/2006/relationships/image" Target="../media/image4.jpeg"/><Relationship Id="rId4" Type="http://schemas.openxmlformats.org/officeDocument/2006/relationships/slide" Target="slide11.xml"/></Relationships>
</file>

<file path=ppt/slides/_rels/slide3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5.jpeg"/><Relationship Id="rId4" Type="http://schemas.openxmlformats.org/officeDocument/2006/relationships/slide" Target="slide11.xml"/></Relationships>
</file>

<file path=ppt/slides/_rels/slide3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8.xml"/><Relationship Id="rId1" Type="http://schemas.openxmlformats.org/officeDocument/2006/relationships/slideLayout" Target="../slideLayouts/slideLayout13.xml"/><Relationship Id="rId5" Type="http://schemas.openxmlformats.org/officeDocument/2006/relationships/image" Target="../media/image6.jpeg"/><Relationship Id="rId4" Type="http://schemas.openxmlformats.org/officeDocument/2006/relationships/slide" Target="slide11.xml"/></Relationships>
</file>

<file path=ppt/slides/_rels/slide3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slide" Target="slide11.xml"/></Relationships>
</file>

<file path=ppt/slides/_rels/slide3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slide" Target="slide11.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slide" Target="slide11.xml"/><Relationship Id="rId5" Type="http://schemas.openxmlformats.org/officeDocument/2006/relationships/slide" Target="slide1.xml"/><Relationship Id="rId4" Type="http://schemas.openxmlformats.org/officeDocument/2006/relationships/notesSlide" Target="../notesSlides/notesSlide31.xml"/></Relationships>
</file>

<file path=ppt/slides/_rels/slide3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slide" Target="slide11.xml"/></Relationships>
</file>

<file path=ppt/slides/_rels/slide39.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slide" Target="slide40.xml"/><Relationship Id="rId1" Type="http://schemas.openxmlformats.org/officeDocument/2006/relationships/slideLayout" Target="../slideLayouts/slideLayout14.xml"/><Relationship Id="rId4" Type="http://schemas.openxmlformats.org/officeDocument/2006/relationships/slide" Target="slide4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2.xml"/><Relationship Id="rId1" Type="http://schemas.openxmlformats.org/officeDocument/2006/relationships/tags" Target="../tags/tag141.xml"/><Relationship Id="rId4" Type="http://schemas.openxmlformats.org/officeDocument/2006/relationships/slide" Target="slide39.xml"/></Relationships>
</file>

<file path=ppt/slides/_rels/slide41.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4.xml"/><Relationship Id="rId1" Type="http://schemas.openxmlformats.org/officeDocument/2006/relationships/tags" Target="../tags/tag143.xml"/><Relationship Id="rId4" Type="http://schemas.openxmlformats.org/officeDocument/2006/relationships/slide" Target="slide39.xml"/></Relationships>
</file>

<file path=ppt/slides/_rels/slide47.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6.xml"/><Relationship Id="rId1" Type="http://schemas.openxmlformats.org/officeDocument/2006/relationships/tags" Target="../tags/tag145.xml"/><Relationship Id="rId4" Type="http://schemas.openxmlformats.org/officeDocument/2006/relationships/slide" Target="slide3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400669"/>
            <a:ext cx="6228000" cy="954945"/>
            <a:chOff x="3027246" y="2016110"/>
            <a:chExt cx="5990707" cy="872524"/>
          </a:xfrm>
        </p:grpSpPr>
        <p:sp>
          <p:nvSpPr>
            <p:cNvPr id="38"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0" action="ppaction://hlinksldjump"/>
            </p:cNvPr>
            <p:cNvSpPr txBox="1"/>
            <p:nvPr/>
          </p:nvSpPr>
          <p:spPr>
            <a:xfrm>
              <a:off x="4028596" y="2032230"/>
              <a:ext cx="4838313"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rPr>
                <a:t>数据纵览  考情分析</a:t>
              </a:r>
              <a:endParaRPr lang="zh-CN" altLang="en-US" sz="3200" b="1" dirty="0">
                <a:solidFill>
                  <a:srgbClr val="01B0F0"/>
                </a:solidFill>
                <a:latin typeface="黑体" panose="02010609060101010101" pitchFamily="49" charset="-122"/>
                <a:ea typeface="黑体" panose="0201060906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044708" y="3529938"/>
            <a:ext cx="6228000" cy="872524"/>
            <a:chOff x="3043127" y="3252773"/>
            <a:chExt cx="5992288" cy="872524"/>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299626" y="3288561"/>
              <a:ext cx="4329600"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044708" y="4562681"/>
            <a:ext cx="6228000" cy="872524"/>
            <a:chOff x="3027246" y="4456098"/>
            <a:chExt cx="5990707" cy="872524"/>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2" action="ppaction://hlinksldjump"/>
            </p:cNvPr>
            <p:cNvSpPr txBox="1"/>
            <p:nvPr/>
          </p:nvSpPr>
          <p:spPr>
            <a:xfrm>
              <a:off x="4582688" y="4477069"/>
              <a:ext cx="4015810" cy="830997"/>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184951" y="1126525"/>
            <a:ext cx="10391377" cy="1144096"/>
          </a:xfrm>
          <a:prstGeom prst="rect">
            <a:avLst/>
          </a:prstGeom>
          <a:noFill/>
          <a:ln w="9525">
            <a:noFill/>
          </a:ln>
        </p:spPr>
        <p:txBody>
          <a:bodyPr wrap="square" anchor="t">
            <a:spAutoFit/>
          </a:bodyPr>
          <a:lstStyle/>
          <a:p>
            <a:pPr algn="ctr">
              <a:lnSpc>
                <a:spcPct val="150000"/>
              </a:lnSpc>
            </a:pP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第三讲  传承文化，增强自信</a:t>
            </a:r>
            <a:endParaRPr lang="zh-CN" altLang="en-US" sz="4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 xmlns:a16="http://schemas.microsoft.com/office/drawing/2014/main"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8" name="图片 57"/>
          <p:cNvPicPr>
            <a:picLocks noChangeAspect="1"/>
          </p:cNvPicPr>
          <p:nvPr/>
        </p:nvPicPr>
        <p:blipFill>
          <a:blip r:embed="rId13" cstate="print">
            <a:extLst>
              <a:ext uri="{28A0092B-C50C-407E-A947-70E740481C1C}">
                <a14:useLocalDpi xmlns:a14="http://schemas.microsoft.com/office/drawing/2010/main" xmlns="" val="0"/>
              </a:ext>
            </a:extLst>
          </a:blip>
          <a:stretch>
            <a:fillRect/>
          </a:stretch>
        </p:blipFill>
        <p:spPr>
          <a:xfrm>
            <a:off x="1010797" y="-61425"/>
            <a:ext cx="2615171" cy="1194988"/>
          </a:xfrm>
          <a:prstGeom prst="rect">
            <a:avLst/>
          </a:prstGeom>
        </p:spPr>
      </p:pic>
      <p:sp>
        <p:nvSpPr>
          <p:cNvPr id="74" name="矩形 73">
            <a:extLst>
              <a:ext uri="{FF2B5EF4-FFF2-40B4-BE49-F238E27FC236}">
                <a16:creationId xmlns="" xmlns:a16="http://schemas.microsoft.com/office/drawing/2014/main"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 xmlns:a16="http://schemas.microsoft.com/office/drawing/2014/main"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 xmlns:a16="http://schemas.microsoft.com/office/drawing/2014/main"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44708" y="5599078"/>
            <a:ext cx="6228000" cy="961742"/>
            <a:chOff x="3043127" y="3212301"/>
            <a:chExt cx="5992288" cy="912996"/>
          </a:xfrm>
        </p:grpSpPr>
        <p:sp>
          <p:nvSpPr>
            <p:cNvPr id="24"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5"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26" name="文本框 16">
              <a:hlinkClick r:id="rId14" action="ppaction://hlinksldjump"/>
            </p:cNvPr>
            <p:cNvSpPr txBox="1"/>
            <p:nvPr/>
          </p:nvSpPr>
          <p:spPr>
            <a:xfrm>
              <a:off x="4299626" y="3212301"/>
              <a:ext cx="4329600" cy="817471"/>
            </a:xfrm>
            <a:prstGeom prst="rect">
              <a:avLst/>
            </a:prstGeom>
            <a:noFill/>
            <a:ln w="9525">
              <a:noFill/>
            </a:ln>
          </p:spPr>
          <p:txBody>
            <a:bodyPr wrap="square" anchor="t">
              <a:spAutoFit/>
            </a:bodyPr>
            <a:lstStyle/>
            <a:p>
              <a:pPr algn="ctr">
                <a:lnSpc>
                  <a:spcPct val="150000"/>
                </a:lnSpc>
              </a:pPr>
              <a:r>
                <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27" name="圆角矩形 26"/>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extLst>
      <p:ext uri="{BB962C8B-B14F-4D97-AF65-F5344CB8AC3E}">
        <p14:creationId xmlns:p14="http://schemas.microsoft.com/office/powerpoint/2010/main" xmlns="" val="30867089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0517" y="1561108"/>
            <a:ext cx="9969190" cy="4524315"/>
          </a:xfrm>
          <a:prstGeom prst="rect">
            <a:avLst/>
          </a:prstGeom>
        </p:spPr>
        <p:txBody>
          <a:bodyPr wrap="square">
            <a:spAutoFit/>
          </a:bodyPr>
          <a:lstStyle/>
          <a:p>
            <a:pPr>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理解、践行社会主义核心价值观是另一个</a:t>
            </a:r>
            <a:r>
              <a:rPr lang="zh-CN" altLang="en-US" sz="2400" dirty="0" smtClean="0">
                <a:latin typeface="宋体" pitchFamily="2" charset="-122"/>
                <a:ea typeface="宋体" pitchFamily="2" charset="-122"/>
              </a:rPr>
              <a:t>重点，把握</a:t>
            </a:r>
            <a:r>
              <a:rPr lang="zh-CN" altLang="en-US" sz="2400" dirty="0">
                <a:latin typeface="宋体" pitchFamily="2" charset="-122"/>
                <a:ea typeface="宋体" pitchFamily="2" charset="-122"/>
              </a:rPr>
              <a:t>这一重点</a:t>
            </a:r>
            <a:r>
              <a:rPr lang="zh-CN" altLang="en-US" sz="2400" dirty="0" smtClean="0">
                <a:latin typeface="宋体" pitchFamily="2" charset="-122"/>
                <a:ea typeface="宋体" pitchFamily="2" charset="-122"/>
              </a:rPr>
              <a:t>时，首先</a:t>
            </a:r>
            <a:r>
              <a:rPr lang="zh-CN" altLang="en-US" sz="2400" dirty="0">
                <a:latin typeface="宋体" pitchFamily="2" charset="-122"/>
                <a:ea typeface="宋体" pitchFamily="2" charset="-122"/>
              </a:rPr>
              <a:t>要理解其内容、</a:t>
            </a:r>
            <a:r>
              <a:rPr lang="zh-CN" altLang="en-US" sz="2400" dirty="0" smtClean="0">
                <a:latin typeface="宋体" pitchFamily="2" charset="-122"/>
                <a:ea typeface="宋体" pitchFamily="2" charset="-122"/>
              </a:rPr>
              <a:t>要求，其次</a:t>
            </a:r>
            <a:r>
              <a:rPr lang="zh-CN" altLang="en-US" sz="2400" dirty="0">
                <a:latin typeface="宋体" pitchFamily="2" charset="-122"/>
                <a:ea typeface="宋体" pitchFamily="2" charset="-122"/>
              </a:rPr>
              <a:t>要能结合自己思想道德建设的实际进行</a:t>
            </a:r>
            <a:r>
              <a:rPr lang="zh-CN" altLang="en-US" sz="2400" dirty="0" smtClean="0">
                <a:latin typeface="宋体" pitchFamily="2" charset="-122"/>
                <a:ea typeface="宋体" pitchFamily="2" charset="-122"/>
              </a:rPr>
              <a:t>体会，用</a:t>
            </a:r>
            <a:r>
              <a:rPr lang="zh-CN" altLang="en-US" sz="2400" dirty="0">
                <a:latin typeface="宋体" pitchFamily="2" charset="-122"/>
                <a:ea typeface="宋体" pitchFamily="2" charset="-122"/>
              </a:rPr>
              <a:t>社会主义核心价值观的要求去观察、分析、解释、评价个人的道德行为和品德修养。再次要体会社会主义核心价值观的</a:t>
            </a:r>
            <a:r>
              <a:rPr lang="zh-CN" altLang="en-US" sz="2400" dirty="0" smtClean="0">
                <a:latin typeface="宋体" pitchFamily="2" charset="-122"/>
                <a:ea typeface="宋体" pitchFamily="2" charset="-122"/>
              </a:rPr>
              <a:t>内涵，既</a:t>
            </a:r>
            <a:r>
              <a:rPr lang="zh-CN" altLang="en-US" sz="2400" dirty="0">
                <a:latin typeface="宋体" pitchFamily="2" charset="-122"/>
                <a:ea typeface="宋体" pitchFamily="2" charset="-122"/>
              </a:rPr>
              <a:t>理解它们之间的</a:t>
            </a:r>
            <a:r>
              <a:rPr lang="zh-CN" altLang="en-US" sz="2400" dirty="0" smtClean="0">
                <a:latin typeface="宋体" pitchFamily="2" charset="-122"/>
                <a:ea typeface="宋体" pitchFamily="2" charset="-122"/>
              </a:rPr>
              <a:t>联系，又</a:t>
            </a:r>
            <a:r>
              <a:rPr lang="zh-CN" altLang="en-US" sz="2400" dirty="0">
                <a:latin typeface="宋体" pitchFamily="2" charset="-122"/>
                <a:ea typeface="宋体" pitchFamily="2" charset="-122"/>
              </a:rPr>
              <a:t>区分它们之间的不同。</a:t>
            </a:r>
          </a:p>
          <a:p>
            <a:pPr>
              <a:lnSpc>
                <a:spcPct val="150000"/>
              </a:lnSpc>
            </a:pP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对应</a:t>
            </a:r>
            <a:r>
              <a:rPr lang="zh-CN" altLang="en-US" sz="2400" dirty="0" smtClean="0">
                <a:latin typeface="宋体" pitchFamily="2" charset="-122"/>
                <a:ea typeface="宋体" pitchFamily="2" charset="-122"/>
              </a:rPr>
              <a:t>热点：社会生活</a:t>
            </a:r>
            <a:r>
              <a:rPr lang="zh-CN" altLang="en-US" sz="2400" dirty="0">
                <a:latin typeface="宋体" pitchFamily="2" charset="-122"/>
                <a:ea typeface="宋体" pitchFamily="2" charset="-122"/>
              </a:rPr>
              <a:t>中具有典型意义的道德事件、</a:t>
            </a:r>
            <a:r>
              <a:rPr lang="zh-CN" altLang="en-US" sz="2400" dirty="0" smtClean="0">
                <a:latin typeface="宋体" pitchFamily="2" charset="-122"/>
                <a:ea typeface="宋体" pitchFamily="2" charset="-122"/>
              </a:rPr>
              <a:t>现象；国家</a:t>
            </a:r>
            <a:r>
              <a:rPr lang="zh-CN" altLang="en-US" sz="2400" dirty="0">
                <a:latin typeface="宋体" pitchFamily="2" charset="-122"/>
                <a:ea typeface="宋体" pitchFamily="2" charset="-122"/>
              </a:rPr>
              <a:t>在培育、践行社会主义核心价值观方面的措施和</a:t>
            </a:r>
            <a:r>
              <a:rPr lang="zh-CN" altLang="en-US" sz="2400" dirty="0" smtClean="0">
                <a:latin typeface="宋体" pitchFamily="2" charset="-122"/>
                <a:ea typeface="宋体" pitchFamily="2" charset="-122"/>
              </a:rPr>
              <a:t>进展；文化</a:t>
            </a:r>
            <a:r>
              <a:rPr lang="zh-CN" altLang="en-US" sz="2400" dirty="0">
                <a:latin typeface="宋体" pitchFamily="2" charset="-122"/>
                <a:ea typeface="宋体" pitchFamily="2" charset="-122"/>
              </a:rPr>
              <a:t>“走出去”及文化交流互鉴的表现。</a:t>
            </a:r>
          </a:p>
        </p:txBody>
      </p:sp>
    </p:spTree>
    <p:extLst>
      <p:ext uri="{BB962C8B-B14F-4D97-AF65-F5344CB8AC3E}">
        <p14:creationId xmlns:p14="http://schemas.microsoft.com/office/powerpoint/2010/main" xmlns="" val="21791767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030629" y="2036168"/>
            <a:ext cx="771686" cy="3326246"/>
            <a:chOff x="10939769" y="2449087"/>
            <a:chExt cx="771686" cy="3326246"/>
          </a:xfrm>
        </p:grpSpPr>
        <p:sp>
          <p:nvSpPr>
            <p:cNvPr id="13" name="椭圆 12"/>
            <p:cNvSpPr/>
            <p:nvPr/>
          </p:nvSpPr>
          <p:spPr>
            <a:xfrm>
              <a:off x="10939769" y="2449087"/>
              <a:ext cx="719319" cy="690023"/>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9" name="组合 18"/>
            <p:cNvGrpSpPr/>
            <p:nvPr/>
          </p:nvGrpSpPr>
          <p:grpSpPr>
            <a:xfrm>
              <a:off x="10966689" y="3336194"/>
              <a:ext cx="744766" cy="2439139"/>
              <a:chOff x="9164042" y="3996570"/>
              <a:chExt cx="636824" cy="2439139"/>
            </a:xfrm>
          </p:grpSpPr>
          <p:grpSp>
            <p:nvGrpSpPr>
              <p:cNvPr id="20" name="组合 19"/>
              <p:cNvGrpSpPr/>
              <p:nvPr/>
            </p:nvGrpSpPr>
            <p:grpSpPr>
              <a:xfrm>
                <a:off x="9164042" y="3996570"/>
                <a:ext cx="636824" cy="2439139"/>
                <a:chOff x="12839" y="1301"/>
                <a:chExt cx="512" cy="1504"/>
              </a:xfrm>
            </p:grpSpPr>
            <p:sp>
              <p:nvSpPr>
                <p:cNvPr id="22" name="椭圆 21"/>
                <p:cNvSpPr/>
                <p:nvPr/>
              </p:nvSpPr>
              <p:spPr>
                <a:xfrm>
                  <a:off x="12839" y="1301"/>
                  <a:ext cx="476" cy="439"/>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椭圆 22"/>
                <p:cNvSpPr/>
                <p:nvPr/>
              </p:nvSpPr>
              <p:spPr>
                <a:xfrm>
                  <a:off x="12882" y="2397"/>
                  <a:ext cx="469" cy="408"/>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1" name="椭圆 20"/>
              <p:cNvSpPr/>
              <p:nvPr/>
            </p:nvSpPr>
            <p:spPr>
              <a:xfrm>
                <a:off x="9172740" y="4813370"/>
                <a:ext cx="618369" cy="714979"/>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sp>
        <p:nvSpPr>
          <p:cNvPr id="3" name="圆角矩形 2"/>
          <p:cNvSpPr/>
          <p:nvPr/>
        </p:nvSpPr>
        <p:spPr>
          <a:xfrm>
            <a:off x="751261" y="2141237"/>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044704" y="2976661"/>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111350" y="160315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3894418" y="1006822"/>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9" name="组合 8"/>
          <p:cNvGrpSpPr/>
          <p:nvPr/>
        </p:nvGrpSpPr>
        <p:grpSpPr>
          <a:xfrm>
            <a:off x="4341378" y="2141343"/>
            <a:ext cx="7221465" cy="3144165"/>
            <a:chOff x="4423612" y="2541788"/>
            <a:chExt cx="8670951" cy="3144165"/>
          </a:xfrm>
        </p:grpSpPr>
        <p:grpSp>
          <p:nvGrpSpPr>
            <p:cNvPr id="2" name="组合 1"/>
            <p:cNvGrpSpPr/>
            <p:nvPr/>
          </p:nvGrpSpPr>
          <p:grpSpPr>
            <a:xfrm>
              <a:off x="4444756" y="2541788"/>
              <a:ext cx="8577009" cy="2297234"/>
              <a:chOff x="4590146" y="2870068"/>
              <a:chExt cx="8577009" cy="2297234"/>
            </a:xfrm>
          </p:grpSpPr>
          <p:grpSp>
            <p:nvGrpSpPr>
              <p:cNvPr id="11" name="组合 10"/>
              <p:cNvGrpSpPr/>
              <p:nvPr/>
            </p:nvGrpSpPr>
            <p:grpSpPr>
              <a:xfrm>
                <a:off x="4590147" y="2870068"/>
                <a:ext cx="8577008" cy="1477141"/>
                <a:chOff x="7854" y="4560"/>
                <a:chExt cx="12359" cy="2101"/>
              </a:xfrm>
            </p:grpSpPr>
            <p:sp>
              <p:nvSpPr>
                <p:cNvPr id="18" name="文本框 2">
                  <a:hlinkClick r:id="rId2" action="ppaction://hlinksldjump"/>
                </p:cNvPr>
                <p:cNvSpPr txBox="1"/>
                <p:nvPr/>
              </p:nvSpPr>
              <p:spPr>
                <a:xfrm>
                  <a:off x="7854" y="4560"/>
                  <a:ext cx="12359" cy="832"/>
                </a:xfrm>
                <a:prstGeom prst="rect">
                  <a:avLst/>
                </a:prstGeom>
                <a:noFill/>
                <a:ln w="9525">
                  <a:noFill/>
                </a:ln>
              </p:spPr>
              <p:txBody>
                <a:bodyPr wrap="square" anchor="t">
                  <a:spAutoFit/>
                </a:bodyPr>
                <a:lstStyle/>
                <a:p>
                  <a:r>
                    <a:rPr lang="zh-CN" altLang="en-US" sz="32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32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   中华优秀传统文化</a:t>
                  </a:r>
                  <a:endParaRPr lang="zh-CN" altLang="zh-CN" sz="3200" dirty="0">
                    <a:latin typeface="黑体" panose="02010609060101010101" pitchFamily="49" charset="-122"/>
                    <a:ea typeface="黑体" panose="02010609060101010101" pitchFamily="49" charset="-122"/>
                  </a:endParaRPr>
                </a:p>
              </p:txBody>
            </p:sp>
            <p:sp>
              <p:nvSpPr>
                <p:cNvPr id="7" name="文本框 2">
                  <a:hlinkClick r:id="rId3" action="ppaction://hlinksldjump"/>
                </p:cNvPr>
                <p:cNvSpPr txBox="1"/>
                <p:nvPr/>
              </p:nvSpPr>
              <p:spPr>
                <a:xfrm>
                  <a:off x="7854" y="5829"/>
                  <a:ext cx="12051" cy="832"/>
                </a:xfrm>
                <a:prstGeom prst="rect">
                  <a:avLst/>
                </a:prstGeom>
                <a:noFill/>
                <a:ln w="9525">
                  <a:noFill/>
                </a:ln>
              </p:spPr>
              <p:txBody>
                <a:bodyPr wrap="square" anchor="t">
                  <a:spAutoFit/>
                </a:bodyPr>
                <a:lstStyle/>
                <a:p>
                  <a:r>
                    <a:rPr lang="zh-CN" altLang="en-US" sz="32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32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中华民族传统美德</a:t>
                  </a:r>
                  <a:endParaRPr lang="zh-CN" altLang="en-US" sz="3200" b="1" dirty="0">
                    <a:latin typeface="黑体" panose="02010609060101010101" pitchFamily="49" charset="-122"/>
                    <a:ea typeface="黑体" panose="02010609060101010101" pitchFamily="49" charset="-122"/>
                    <a:sym typeface="宋体" panose="02010600030101010101" pitchFamily="2" charset="-122"/>
                  </a:endParaRPr>
                </a:p>
              </p:txBody>
            </p:sp>
          </p:grpSp>
          <p:sp>
            <p:nvSpPr>
              <p:cNvPr id="12" name="文本框 2">
                <a:hlinkClick r:id="rId4" action="ppaction://hlinksldjump"/>
              </p:cNvPr>
              <p:cNvSpPr txBox="1"/>
              <p:nvPr/>
            </p:nvSpPr>
            <p:spPr>
              <a:xfrm>
                <a:off x="4590146" y="4582527"/>
                <a:ext cx="7806680" cy="584775"/>
              </a:xfrm>
              <a:prstGeom prst="rect">
                <a:avLst/>
              </a:prstGeom>
              <a:noFill/>
              <a:ln w="9525">
                <a:noFill/>
              </a:ln>
            </p:spPr>
            <p:txBody>
              <a:bodyPr wrap="square" anchor="t">
                <a:spAutoFit/>
              </a:bodyPr>
              <a:lstStyle/>
              <a:p>
                <a:r>
                  <a:rPr lang="zh-CN" altLang="en-US" sz="32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32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3</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中华民族精神</a:t>
                </a:r>
                <a:endParaRPr lang="zh-CN" altLang="en-US" sz="3200" b="1" dirty="0">
                  <a:latin typeface="黑体" panose="02010609060101010101" pitchFamily="49" charset="-122"/>
                  <a:ea typeface="黑体" panose="02010609060101010101" pitchFamily="49" charset="-122"/>
                  <a:sym typeface="宋体" panose="02010600030101010101" pitchFamily="2" charset="-122"/>
                </a:endParaRPr>
              </a:p>
            </p:txBody>
          </p:sp>
        </p:grpSp>
        <p:sp>
          <p:nvSpPr>
            <p:cNvPr id="16" name="文本框 2">
              <a:hlinkClick r:id="rId5" action="ppaction://hlinksldjump"/>
            </p:cNvPr>
            <p:cNvSpPr txBox="1"/>
            <p:nvPr/>
          </p:nvSpPr>
          <p:spPr>
            <a:xfrm>
              <a:off x="4423612" y="5101178"/>
              <a:ext cx="8670951" cy="584775"/>
            </a:xfrm>
            <a:prstGeom prst="rect">
              <a:avLst/>
            </a:prstGeom>
            <a:noFill/>
            <a:ln w="9525">
              <a:noFill/>
            </a:ln>
          </p:spPr>
          <p:txBody>
            <a:bodyPr wrap="square" anchor="t">
              <a:spAutoFit/>
            </a:bodyPr>
            <a:lstStyle/>
            <a:p>
              <a:r>
                <a:rPr lang="zh-CN" altLang="en-US" sz="32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32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4</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   社会主义核心价值观</a:t>
              </a:r>
              <a:endParaRPr lang="zh-CN" altLang="zh-CN" sz="32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37640" y="2129656"/>
            <a:ext cx="6377305" cy="627895"/>
            <a:chOff x="1034884" y="629878"/>
            <a:chExt cx="5346004" cy="627895"/>
          </a:xfrm>
        </p:grpSpPr>
        <p:sp>
          <p:nvSpPr>
            <p:cNvPr id="7" name="圆角矩形 6"/>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中华优秀传统文化</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46049" y="2757551"/>
            <a:ext cx="11281891"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a:latin typeface="楷体" pitchFamily="49" charset="-122"/>
                <a:ea typeface="楷体" pitchFamily="49" charset="-122"/>
              </a:rPr>
              <a:t>中医药学是中国古代科学的</a:t>
            </a:r>
            <a:r>
              <a:rPr lang="zh-CN" altLang="en-US" sz="2400" b="1" dirty="0" smtClean="0">
                <a:latin typeface="楷体" pitchFamily="49" charset="-122"/>
                <a:ea typeface="楷体" pitchFamily="49" charset="-122"/>
              </a:rPr>
              <a:t>瑰宝，也</a:t>
            </a:r>
            <a:r>
              <a:rPr lang="zh-CN" altLang="en-US" sz="2400" b="1" dirty="0">
                <a:latin typeface="楷体" pitchFamily="49" charset="-122"/>
                <a:ea typeface="楷体" pitchFamily="49" charset="-122"/>
              </a:rPr>
              <a:t>是打开中华文明宝库的一把钥匙。</a:t>
            </a:r>
            <a:r>
              <a:rPr lang="zh-CN" altLang="en-US" sz="2400" b="1" dirty="0">
                <a:latin typeface="宋体" panose="02010600030101010101" pitchFamily="2" charset="-122"/>
                <a:ea typeface="宋体" panose="02010600030101010101" pitchFamily="2" charset="-122"/>
              </a:rPr>
              <a:t>回答</a:t>
            </a:r>
            <a:r>
              <a:rPr lang="en-US" altLang="zh-CN" sz="2400" b="1" dirty="0" smtClean="0">
                <a:latin typeface="宋体" panose="02010600030101010101" pitchFamily="2" charset="-122"/>
                <a:ea typeface="宋体" panose="02010600030101010101" pitchFamily="2" charset="-122"/>
              </a:rPr>
              <a:t>1—2</a:t>
            </a:r>
            <a:r>
              <a:rPr lang="zh-CN" altLang="en-US" sz="2400" b="1" dirty="0">
                <a:latin typeface="宋体" panose="02010600030101010101" pitchFamily="2" charset="-122"/>
                <a:ea typeface="宋体" panose="02010600030101010101" pitchFamily="2" charset="-122"/>
              </a:rPr>
              <a:t>题。</a:t>
            </a:r>
          </a:p>
          <a:p>
            <a:pPr>
              <a:lnSpc>
                <a:spcPct val="150000"/>
              </a:lnSpc>
            </a:pPr>
            <a:r>
              <a:rPr lang="en-US" altLang="zh-CN" sz="2400" b="1" dirty="0">
                <a:latin typeface="宋体" panose="02010600030101010101" pitchFamily="2" charset="-122"/>
                <a:ea typeface="宋体" panose="02010600030101010101" pitchFamily="2" charset="-122"/>
              </a:rPr>
              <a:t>1</a:t>
            </a:r>
            <a:r>
              <a:rPr lang="en-US" altLang="zh-CN" sz="2400" b="1" dirty="0" smtClean="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2020</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9</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分）在</a:t>
            </a:r>
            <a:r>
              <a:rPr lang="zh-CN" altLang="en-US" sz="2400" b="1" dirty="0">
                <a:latin typeface="宋体" panose="02010600030101010101" pitchFamily="2" charset="-122"/>
                <a:ea typeface="宋体" panose="02010600030101010101" pitchFamily="2" charset="-122"/>
              </a:rPr>
              <a:t>几千年的发展进程</a:t>
            </a:r>
            <a:r>
              <a:rPr lang="zh-CN" altLang="en-US" sz="2400" b="1" dirty="0" smtClean="0">
                <a:latin typeface="宋体" panose="02010600030101010101" pitchFamily="2" charset="-122"/>
                <a:ea typeface="宋体" panose="02010600030101010101" pitchFamily="2" charset="-122"/>
              </a:rPr>
              <a:t>中，中医药</a:t>
            </a:r>
            <a:r>
              <a:rPr lang="zh-CN" altLang="en-US" sz="2400" b="1" dirty="0">
                <a:latin typeface="宋体" panose="02010600030101010101" pitchFamily="2" charset="-122"/>
                <a:ea typeface="宋体" panose="02010600030101010101" pitchFamily="2" charset="-122"/>
              </a:rPr>
              <a:t>形成了独特的宇宙观、生命观、健康观、疾病观、防治</a:t>
            </a:r>
            <a:r>
              <a:rPr lang="zh-CN" altLang="en-US" sz="2400" b="1" dirty="0" smtClean="0">
                <a:latin typeface="宋体" panose="02010600030101010101" pitchFamily="2" charset="-122"/>
                <a:ea typeface="宋体" panose="02010600030101010101" pitchFamily="2" charset="-122"/>
              </a:rPr>
              <a:t>观，</a:t>
            </a:r>
            <a:r>
              <a:rPr lang="en-US" altLang="zh-CN" sz="2400" b="1" dirty="0" smtClean="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在疾病预防、治疗、康复等方面有独特</a:t>
            </a:r>
            <a:r>
              <a:rPr lang="zh-CN" altLang="en-US" sz="2400" b="1" dirty="0" smtClean="0">
                <a:latin typeface="宋体" panose="02010600030101010101" pitchFamily="2" charset="-122"/>
                <a:ea typeface="宋体" panose="02010600030101010101" pitchFamily="2" charset="-122"/>
              </a:rPr>
              <a:t>优势，在</a:t>
            </a:r>
            <a:r>
              <a:rPr lang="zh-CN" altLang="en-US" sz="2400" b="1" dirty="0">
                <a:latin typeface="宋体" panose="02010600030101010101" pitchFamily="2" charset="-122"/>
                <a:ea typeface="宋体" panose="02010600030101010101" pitchFamily="2" charset="-122"/>
              </a:rPr>
              <a:t>全民健康中发挥着重要作用。据此</a:t>
            </a:r>
            <a:r>
              <a:rPr lang="zh-CN" altLang="en-US" sz="2400" b="1" dirty="0" smtClean="0">
                <a:latin typeface="宋体" panose="02010600030101010101" pitchFamily="2" charset="-122"/>
                <a:ea typeface="宋体" panose="02010600030101010101" pitchFamily="2" charset="-122"/>
              </a:rPr>
              <a:t>可知，中医药（</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历史悠久、底蕴深厚　②凝聚着中华民族的智慧　③不忘本来、一成不变　</a:t>
            </a:r>
            <a:endParaRPr lang="en-US" altLang="zh-CN" sz="2400" b="1" dirty="0" smtClean="0">
              <a:latin typeface="宋体" panose="02010600030101010101" pitchFamily="2" charset="-122"/>
              <a:ea typeface="宋体" panose="02010600030101010101" pitchFamily="2" charset="-122"/>
            </a:endParaRPr>
          </a:p>
          <a:p>
            <a:pPr>
              <a:lnSpc>
                <a:spcPct val="150000"/>
              </a:lnSpc>
            </a:pPr>
            <a:r>
              <a:rPr lang="zh-CN" altLang="en-US" sz="2400" b="1" dirty="0" smtClean="0">
                <a:latin typeface="宋体" panose="02010600030101010101" pitchFamily="2" charset="-122"/>
                <a:ea typeface="宋体" panose="02010600030101010101" pitchFamily="2" charset="-122"/>
              </a:rPr>
              <a:t>④</a:t>
            </a:r>
            <a:r>
              <a:rPr lang="zh-CN" altLang="en-US" sz="2400" b="1" dirty="0">
                <a:latin typeface="宋体" panose="02010600030101010101" pitchFamily="2" charset="-122"/>
                <a:ea typeface="宋体" panose="02010600030101010101" pitchFamily="2" charset="-122"/>
              </a:rPr>
              <a:t>能够治愈人类一切疾病</a:t>
            </a:r>
          </a:p>
          <a:p>
            <a:pPr>
              <a:lnSpc>
                <a:spcPct val="150000"/>
              </a:lnSpc>
            </a:pPr>
            <a:r>
              <a:rPr lang="en-US" altLang="zh-CN" sz="2400" b="1" dirty="0">
                <a:latin typeface="宋体" panose="02010600030101010101" pitchFamily="2" charset="-122"/>
                <a:ea typeface="宋体" panose="02010600030101010101" pitchFamily="2" charset="-122"/>
              </a:rPr>
              <a:t>A.①②</a:t>
            </a:r>
            <a:r>
              <a:rPr lang="zh-CN" altLang="en-US" sz="2400" b="1" dirty="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①④        C</a:t>
            </a:r>
            <a:r>
              <a:rPr lang="en-US" altLang="zh-CN" sz="2400" b="1" dirty="0">
                <a:latin typeface="宋体" panose="02010600030101010101" pitchFamily="2" charset="-122"/>
                <a:ea typeface="宋体" panose="02010600030101010101" pitchFamily="2" charset="-122"/>
              </a:rPr>
              <a:t>.②③</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D.③④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7739087" y="4481100"/>
            <a:ext cx="664940" cy="523220"/>
          </a:xfrm>
          <a:prstGeom prst="rect">
            <a:avLst/>
          </a:prstGeom>
        </p:spPr>
        <p:txBody>
          <a:bodyPr wrap="square">
            <a:spAutoFit/>
          </a:bodyPr>
          <a:lstStyle/>
          <a:p>
            <a:r>
              <a:rPr lang="en-US" altLang="zh-CN" sz="2800" b="1" dirty="0" smtClean="0">
                <a:solidFill>
                  <a:srgbClr val="FF0000"/>
                </a:solidFill>
              </a:rPr>
              <a:t>A</a:t>
            </a:r>
            <a:endParaRPr lang="zh-CN" altLang="en-US" sz="2800" b="1" dirty="0">
              <a:solidFill>
                <a:srgbClr val="FF0000"/>
              </a:solidFill>
            </a:endParaRPr>
          </a:p>
        </p:txBody>
      </p:sp>
      <p:grpSp>
        <p:nvGrpSpPr>
          <p:cNvPr id="14" name="组合 13"/>
          <p:cNvGrpSpPr/>
          <p:nvPr/>
        </p:nvGrpSpPr>
        <p:grpSpPr>
          <a:xfrm>
            <a:off x="2348721" y="1198920"/>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75168" y="1595769"/>
            <a:ext cx="9473886"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2</a:t>
            </a:r>
            <a:r>
              <a:rPr lang="en-US" altLang="zh-CN" sz="2400" b="1" dirty="0" smtClean="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2020</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10</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分）中医</a:t>
            </a:r>
            <a:r>
              <a:rPr lang="zh-CN" altLang="en-US" sz="2400" b="1" dirty="0">
                <a:latin typeface="宋体" panose="02010600030101010101" pitchFamily="2" charset="-122"/>
                <a:ea typeface="宋体" panose="02010600030101010101" pitchFamily="2" charset="-122"/>
              </a:rPr>
              <a:t>、西医是两种不同的医学</a:t>
            </a:r>
            <a:r>
              <a:rPr lang="zh-CN" altLang="en-US" sz="2400" b="1" dirty="0" smtClean="0">
                <a:latin typeface="宋体" panose="02010600030101010101" pitchFamily="2" charset="-122"/>
                <a:ea typeface="宋体" panose="02010600030101010101" pitchFamily="2" charset="-122"/>
              </a:rPr>
              <a:t>体系，二者</a:t>
            </a:r>
            <a:r>
              <a:rPr lang="zh-CN" altLang="en-US" sz="2400" b="1" dirty="0">
                <a:latin typeface="宋体" panose="02010600030101010101" pitchFamily="2" charset="-122"/>
                <a:ea typeface="宋体" panose="02010600030101010101" pitchFamily="2" charset="-122"/>
              </a:rPr>
              <a:t>看待人体和疾病的角度</a:t>
            </a:r>
            <a:r>
              <a:rPr lang="zh-CN" altLang="en-US" sz="2400" b="1" dirty="0" smtClean="0">
                <a:latin typeface="宋体" panose="02010600030101010101" pitchFamily="2" charset="-122"/>
                <a:ea typeface="宋体" panose="02010600030101010101" pitchFamily="2" charset="-122"/>
              </a:rPr>
              <a:t>不同，治病</a:t>
            </a:r>
            <a:r>
              <a:rPr lang="zh-CN" altLang="en-US" sz="2400" b="1" dirty="0">
                <a:latin typeface="宋体" panose="02010600030101010101" pitchFamily="2" charset="-122"/>
                <a:ea typeface="宋体" panose="02010600030101010101" pitchFamily="2" charset="-122"/>
              </a:rPr>
              <a:t>方法也不</a:t>
            </a:r>
            <a:r>
              <a:rPr lang="zh-CN" altLang="en-US" sz="2400" b="1" dirty="0" smtClean="0">
                <a:latin typeface="宋体" panose="02010600030101010101" pitchFamily="2" charset="-122"/>
                <a:ea typeface="宋体" panose="02010600030101010101" pitchFamily="2" charset="-122"/>
              </a:rPr>
              <a:t>相同，</a:t>
            </a:r>
            <a:r>
              <a:rPr lang="en-US" altLang="zh-CN" sz="2400" b="1" dirty="0" smtClean="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在应对疾病方面</a:t>
            </a:r>
            <a:r>
              <a:rPr lang="zh-CN" altLang="en-US" sz="2400" b="1" dirty="0" smtClean="0">
                <a:latin typeface="宋体" panose="02010600030101010101" pitchFamily="2" charset="-122"/>
                <a:ea typeface="宋体" panose="02010600030101010101" pitchFamily="2" charset="-122"/>
              </a:rPr>
              <a:t>各有所长，应</a:t>
            </a:r>
            <a:r>
              <a:rPr lang="zh-CN" altLang="en-US" sz="2400" b="1" dirty="0">
                <a:latin typeface="宋体" panose="02010600030101010101" pitchFamily="2" charset="-122"/>
                <a:ea typeface="宋体" panose="02010600030101010101" pitchFamily="2" charset="-122"/>
              </a:rPr>
              <a:t>坚持</a:t>
            </a:r>
            <a:r>
              <a:rPr lang="zh-CN" altLang="en-US" sz="2400" b="1" dirty="0" smtClean="0">
                <a:latin typeface="宋体" panose="02010600030101010101" pitchFamily="2" charset="-122"/>
                <a:ea typeface="宋体" panose="02010600030101010101" pitchFamily="2" charset="-122"/>
              </a:rPr>
              <a:t>优势互补，人类</a:t>
            </a:r>
            <a:r>
              <a:rPr lang="zh-CN" altLang="en-US" sz="2400" b="1" dirty="0">
                <a:latin typeface="宋体" panose="02010600030101010101" pitchFamily="2" charset="-122"/>
                <a:ea typeface="宋体" panose="02010600030101010101" pitchFamily="2" charset="-122"/>
              </a:rPr>
              <a:t>健康的星空需要中西医联手点亮。这</a:t>
            </a:r>
            <a:r>
              <a:rPr lang="zh-CN" altLang="en-US" sz="2400" b="1" dirty="0" smtClean="0">
                <a:latin typeface="宋体" panose="02010600030101010101" pitchFamily="2" charset="-122"/>
                <a:ea typeface="宋体" panose="02010600030101010101" pitchFamily="2" charset="-122"/>
              </a:rPr>
              <a:t>表明（</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不同文化各具特色　②不同文化趋于</a:t>
            </a:r>
            <a:r>
              <a:rPr lang="zh-CN" altLang="en-US" sz="2400" b="1" dirty="0" smtClean="0">
                <a:latin typeface="宋体" panose="02010600030101010101" pitchFamily="2" charset="-122"/>
                <a:ea typeface="宋体" panose="02010600030101010101" pitchFamily="2" charset="-122"/>
              </a:rPr>
              <a:t>相同  ③</a:t>
            </a:r>
            <a:r>
              <a:rPr lang="zh-CN" altLang="en-US" sz="2400" b="1" dirty="0">
                <a:latin typeface="宋体" panose="02010600030101010101" pitchFamily="2" charset="-122"/>
                <a:ea typeface="宋体" panose="02010600030101010101" pitchFamily="2" charset="-122"/>
              </a:rPr>
              <a:t>文明因互鉴而丰富　④文明之间没有冲突</a:t>
            </a:r>
          </a:p>
          <a:p>
            <a:pPr>
              <a:lnSpc>
                <a:spcPct val="150000"/>
              </a:lnSpc>
            </a:pPr>
            <a:r>
              <a:rPr lang="en-US" altLang="zh-CN" sz="2400" b="1" dirty="0">
                <a:latin typeface="宋体" panose="02010600030101010101" pitchFamily="2" charset="-122"/>
                <a:ea typeface="宋体" panose="02010600030101010101" pitchFamily="2" charset="-122"/>
              </a:rPr>
              <a:t>A.①②</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.①③</a:t>
            </a:r>
            <a:r>
              <a:rPr lang="zh-CN" altLang="en-US" sz="2400" b="1" dirty="0">
                <a:latin typeface="宋体" panose="02010600030101010101" pitchFamily="2" charset="-122"/>
                <a:ea typeface="宋体" panose="02010600030101010101" pitchFamily="2" charset="-122"/>
              </a:rPr>
              <a:t>　　 </a:t>
            </a:r>
          </a:p>
          <a:p>
            <a:pPr>
              <a:lnSpc>
                <a:spcPct val="150000"/>
              </a:lnSpc>
            </a:pPr>
            <a:r>
              <a:rPr lang="en-US" altLang="zh-CN" sz="2400" b="1" dirty="0">
                <a:latin typeface="宋体" panose="02010600030101010101" pitchFamily="2" charset="-122"/>
                <a:ea typeface="宋体" panose="02010600030101010101" pitchFamily="2" charset="-122"/>
              </a:rPr>
              <a:t>C.②④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2487670" y="3334706"/>
            <a:ext cx="615839" cy="523220"/>
          </a:xfrm>
          <a:prstGeom prst="rect">
            <a:avLst/>
          </a:prstGeom>
        </p:spPr>
        <p:txBody>
          <a:bodyPr wrap="square">
            <a:spAutoFit/>
          </a:bodyPr>
          <a:lstStyle/>
          <a:p>
            <a:r>
              <a:rPr lang="en-US" altLang="zh-CN" sz="2800" b="1" dirty="0" smtClean="0">
                <a:solidFill>
                  <a:srgbClr val="FF0000"/>
                </a:solidFill>
              </a:rPr>
              <a:t>B</a:t>
            </a:r>
            <a:endParaRPr lang="zh-CN" altLang="en-US" sz="2800" b="1" dirty="0">
              <a:solidFill>
                <a:srgbClr val="FF0000"/>
              </a:solidFill>
            </a:endParaRPr>
          </a:p>
        </p:txBody>
      </p:sp>
    </p:spTree>
    <p:extLst>
      <p:ext uri="{BB962C8B-B14F-4D97-AF65-F5344CB8AC3E}">
        <p14:creationId xmlns:p14="http://schemas.microsoft.com/office/powerpoint/2010/main" xmlns="" val="67507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75168" y="1857380"/>
            <a:ext cx="9618852"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3</a:t>
            </a:r>
            <a:r>
              <a:rPr lang="en-US" altLang="zh-CN" sz="2400" b="1" dirty="0" smtClean="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2019 </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8</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分）发明</a:t>
            </a:r>
            <a:r>
              <a:rPr lang="zh-CN" altLang="en-US" sz="2400" b="1" dirty="0">
                <a:latin typeface="宋体" panose="02010600030101010101" pitchFamily="2" charset="-122"/>
                <a:ea typeface="宋体" panose="02010600030101010101" pitchFamily="2" charset="-122"/>
              </a:rPr>
              <a:t>于中国的</a:t>
            </a:r>
            <a:r>
              <a:rPr lang="zh-CN" altLang="en-US" sz="2400" b="1" dirty="0" smtClean="0">
                <a:latin typeface="宋体" panose="02010600030101010101" pitchFamily="2" charset="-122"/>
                <a:ea typeface="宋体" panose="02010600030101010101" pitchFamily="2" charset="-122"/>
              </a:rPr>
              <a:t>筷子，至今</a:t>
            </a:r>
            <a:r>
              <a:rPr lang="zh-CN" altLang="en-US" sz="2400" b="1" dirty="0">
                <a:latin typeface="宋体" panose="02010600030101010101" pitchFamily="2" charset="-122"/>
                <a:ea typeface="宋体" panose="02010600030101010101" pitchFamily="2" charset="-122"/>
              </a:rPr>
              <a:t>已有三千多年的历史。筷子一头圆、一头</a:t>
            </a:r>
            <a:r>
              <a:rPr lang="zh-CN" altLang="en-US" sz="2400" b="1" dirty="0" smtClean="0">
                <a:latin typeface="宋体" panose="02010600030101010101" pitchFamily="2" charset="-122"/>
                <a:ea typeface="宋体" panose="02010600030101010101" pitchFamily="2" charset="-122"/>
              </a:rPr>
              <a:t>方，象征</a:t>
            </a:r>
            <a:r>
              <a:rPr lang="zh-CN" altLang="en-US" sz="2400" b="1" dirty="0">
                <a:latin typeface="宋体" panose="02010600030101010101" pitchFamily="2" charset="-122"/>
                <a:ea typeface="宋体" panose="02010600030101010101" pitchFamily="2" charset="-122"/>
              </a:rPr>
              <a:t>“天圆地方</a:t>
            </a:r>
            <a:r>
              <a:rPr lang="zh-CN" altLang="en-US" sz="2400" b="1" dirty="0" smtClean="0">
                <a:latin typeface="宋体" panose="02010600030101010101" pitchFamily="2" charset="-122"/>
                <a:ea typeface="宋体" panose="02010600030101010101" pitchFamily="2" charset="-122"/>
              </a:rPr>
              <a:t>”，反映</a:t>
            </a:r>
            <a:r>
              <a:rPr lang="zh-CN" altLang="en-US" sz="2400" b="1" dirty="0">
                <a:latin typeface="宋体" panose="02010600030101010101" pitchFamily="2" charset="-122"/>
                <a:ea typeface="宋体" panose="02010600030101010101" pitchFamily="2" charset="-122"/>
              </a:rPr>
              <a:t>了古代中国人对世界最朴素的看法。筷子的标准长度是七寸六</a:t>
            </a:r>
            <a:r>
              <a:rPr lang="zh-CN" altLang="en-US" sz="2400" b="1" dirty="0" smtClean="0">
                <a:latin typeface="宋体" panose="02010600030101010101" pitchFamily="2" charset="-122"/>
                <a:ea typeface="宋体" panose="02010600030101010101" pitchFamily="2" charset="-122"/>
              </a:rPr>
              <a:t>分，代表</a:t>
            </a:r>
            <a:r>
              <a:rPr lang="zh-CN" altLang="en-US" sz="2400" b="1" dirty="0">
                <a:latin typeface="宋体" panose="02010600030101010101" pitchFamily="2" charset="-122"/>
                <a:ea typeface="宋体" panose="02010600030101010101" pitchFamily="2" charset="-122"/>
              </a:rPr>
              <a:t>人有</a:t>
            </a:r>
            <a:r>
              <a:rPr lang="zh-CN" altLang="en-US" sz="2400" b="1" dirty="0" smtClean="0">
                <a:latin typeface="宋体" panose="02010600030101010101" pitchFamily="2" charset="-122"/>
                <a:ea typeface="宋体" panose="02010600030101010101" pitchFamily="2" charset="-122"/>
              </a:rPr>
              <a:t>“七情六欲”，是</a:t>
            </a:r>
            <a:r>
              <a:rPr lang="zh-CN" altLang="en-US" sz="2400" b="1" dirty="0">
                <a:latin typeface="宋体" panose="02010600030101010101" pitchFamily="2" charset="-122"/>
                <a:ea typeface="宋体" panose="02010600030101010101" pitchFamily="2" charset="-122"/>
              </a:rPr>
              <a:t>不同于一般动物的情感动物。以上叙述让我们感受到中华</a:t>
            </a:r>
            <a:r>
              <a:rPr lang="zh-CN" altLang="en-US" sz="2400" b="1" dirty="0" smtClean="0">
                <a:latin typeface="宋体" panose="02010600030101010101" pitchFamily="2" charset="-122"/>
                <a:ea typeface="宋体" panose="02010600030101010101" pitchFamily="2" charset="-122"/>
              </a:rPr>
              <a:t>文化（</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源远流长　②简单明了　③一成不变　④充满智慧</a:t>
            </a:r>
          </a:p>
          <a:p>
            <a:pPr>
              <a:lnSpc>
                <a:spcPct val="150000"/>
              </a:lnSpc>
            </a:pPr>
            <a:r>
              <a:rPr lang="en-US" altLang="zh-CN" sz="2400" b="1" dirty="0">
                <a:latin typeface="宋体" panose="02010600030101010101" pitchFamily="2" charset="-122"/>
                <a:ea typeface="宋体" panose="02010600030101010101" pitchFamily="2" charset="-122"/>
              </a:rPr>
              <a:t>A.①④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.②③</a:t>
            </a:r>
          </a:p>
          <a:p>
            <a:pPr>
              <a:lnSpc>
                <a:spcPct val="150000"/>
              </a:lnSpc>
            </a:pPr>
            <a:r>
              <a:rPr lang="en-US" altLang="zh-CN" sz="2400" b="1" dirty="0">
                <a:latin typeface="宋体" panose="02010600030101010101" pitchFamily="2" charset="-122"/>
                <a:ea typeface="宋体" panose="02010600030101010101" pitchFamily="2" charset="-122"/>
              </a:rPr>
              <a:t>C.②④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2187362" y="4119537"/>
            <a:ext cx="615839" cy="523220"/>
          </a:xfrm>
          <a:prstGeom prst="rect">
            <a:avLst/>
          </a:prstGeom>
        </p:spPr>
        <p:txBody>
          <a:bodyPr wrap="square">
            <a:spAutoFit/>
          </a:bodyPr>
          <a:lstStyle/>
          <a:p>
            <a:r>
              <a:rPr lang="en-US" altLang="zh-CN" sz="2800" b="1" dirty="0" smtClean="0">
                <a:solidFill>
                  <a:srgbClr val="FF0000"/>
                </a:solidFill>
              </a:rPr>
              <a:t>A</a:t>
            </a:r>
            <a:endParaRPr lang="zh-CN" altLang="en-US" sz="2800" b="1" dirty="0">
              <a:solidFill>
                <a:srgbClr val="FF0000"/>
              </a:solidFill>
            </a:endParaRPr>
          </a:p>
        </p:txBody>
      </p:sp>
    </p:spTree>
    <p:extLst>
      <p:ext uri="{BB962C8B-B14F-4D97-AF65-F5344CB8AC3E}">
        <p14:creationId xmlns:p14="http://schemas.microsoft.com/office/powerpoint/2010/main" xmlns="" val="3558104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75168" y="1857380"/>
            <a:ext cx="9618852"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2019</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10</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分）时代</a:t>
            </a:r>
            <a:r>
              <a:rPr lang="zh-CN" altLang="en-US" sz="2400" b="1" dirty="0">
                <a:latin typeface="宋体" panose="02010600030101010101" pitchFamily="2" charset="-122"/>
                <a:ea typeface="宋体" panose="02010600030101010101" pitchFamily="2" charset="-122"/>
              </a:rPr>
              <a:t>演进到</a:t>
            </a:r>
            <a:r>
              <a:rPr lang="zh-CN" altLang="en-US" sz="2400" b="1" dirty="0" smtClean="0">
                <a:latin typeface="宋体" panose="02010600030101010101" pitchFamily="2" charset="-122"/>
                <a:ea typeface="宋体" panose="02010600030101010101" pitchFamily="2" charset="-122"/>
              </a:rPr>
              <a:t>今天，筷子</a:t>
            </a:r>
            <a:r>
              <a:rPr lang="zh-CN" altLang="en-US" sz="2400" b="1" dirty="0">
                <a:latin typeface="宋体" panose="02010600030101010101" pitchFamily="2" charset="-122"/>
                <a:ea typeface="宋体" panose="02010600030101010101" pitchFamily="2" charset="-122"/>
              </a:rPr>
              <a:t>作为中华文化的象征</a:t>
            </a:r>
            <a:r>
              <a:rPr lang="zh-CN" altLang="en-US" sz="2400" b="1" dirty="0" smtClean="0">
                <a:latin typeface="宋体" panose="02010600030101010101" pitchFamily="2" charset="-122"/>
                <a:ea typeface="宋体" panose="02010600030101010101" pitchFamily="2" charset="-122"/>
              </a:rPr>
              <a:t>之一，出现</a:t>
            </a:r>
            <a:r>
              <a:rPr lang="zh-CN" altLang="en-US" sz="2400" b="1" dirty="0">
                <a:latin typeface="宋体" panose="02010600030101010101" pitchFamily="2" charset="-122"/>
                <a:ea typeface="宋体" panose="02010600030101010101" pitchFamily="2" charset="-122"/>
              </a:rPr>
              <a:t>在世界各地的餐桌上。在一些</a:t>
            </a:r>
            <a:r>
              <a:rPr lang="zh-CN" altLang="en-US" sz="2400" b="1" dirty="0" smtClean="0">
                <a:latin typeface="宋体" panose="02010600030101010101" pitchFamily="2" charset="-122"/>
                <a:ea typeface="宋体" panose="02010600030101010101" pitchFamily="2" charset="-122"/>
              </a:rPr>
              <a:t>国家，人们</a:t>
            </a:r>
            <a:r>
              <a:rPr lang="zh-CN" altLang="en-US" sz="2400" b="1" dirty="0">
                <a:latin typeface="宋体" panose="02010600030101010101" pitchFamily="2" charset="-122"/>
                <a:ea typeface="宋体" panose="02010600030101010101" pitchFamily="2" charset="-122"/>
              </a:rPr>
              <a:t>学习中餐</a:t>
            </a:r>
            <a:r>
              <a:rPr lang="zh-CN" altLang="en-US" sz="2400" b="1" dirty="0" smtClean="0">
                <a:latin typeface="宋体" panose="02010600030101010101" pitchFamily="2" charset="-122"/>
                <a:ea typeface="宋体" panose="02010600030101010101" pitchFamily="2" charset="-122"/>
              </a:rPr>
              <a:t>礼仪，练习</a:t>
            </a:r>
            <a:r>
              <a:rPr lang="zh-CN" altLang="en-US" sz="2400" b="1" dirty="0">
                <a:latin typeface="宋体" panose="02010600030101010101" pitchFamily="2" charset="-122"/>
                <a:ea typeface="宋体" panose="02010600030101010101" pitchFamily="2" charset="-122"/>
              </a:rPr>
              <a:t>使用</a:t>
            </a:r>
            <a:r>
              <a:rPr lang="zh-CN" altLang="en-US" sz="2400" b="1" dirty="0" smtClean="0">
                <a:latin typeface="宋体" panose="02010600030101010101" pitchFamily="2" charset="-122"/>
                <a:ea typeface="宋体" panose="02010600030101010101" pitchFamily="2" charset="-122"/>
              </a:rPr>
              <a:t>筷子，品味</a:t>
            </a:r>
            <a:r>
              <a:rPr lang="zh-CN" altLang="en-US" sz="2400" b="1" dirty="0">
                <a:latin typeface="宋体" panose="02010600030101010101" pitchFamily="2" charset="-122"/>
                <a:ea typeface="宋体" panose="02010600030101010101" pitchFamily="2" charset="-122"/>
              </a:rPr>
              <a:t>中华美食及其背后的深厚文化。这</a:t>
            </a:r>
            <a:r>
              <a:rPr lang="zh-CN" altLang="en-US" sz="2400" b="1" dirty="0" smtClean="0">
                <a:latin typeface="宋体" panose="02010600030101010101" pitchFamily="2" charset="-122"/>
                <a:ea typeface="宋体" panose="02010600030101010101" pitchFamily="2" charset="-122"/>
              </a:rPr>
              <a:t>表明（</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文明因互鉴而丰富　②不同文化之间的差异在</a:t>
            </a:r>
            <a:r>
              <a:rPr lang="zh-CN" altLang="en-US" sz="2400" b="1" dirty="0" smtClean="0">
                <a:latin typeface="宋体" panose="02010600030101010101" pitchFamily="2" charset="-122"/>
                <a:ea typeface="宋体" panose="02010600030101010101" pitchFamily="2" charset="-122"/>
              </a:rPr>
              <a:t>消失  ③</a:t>
            </a:r>
            <a:r>
              <a:rPr lang="zh-CN" altLang="en-US" sz="2400" b="1" dirty="0">
                <a:latin typeface="宋体" panose="02010600030101010101" pitchFamily="2" charset="-122"/>
                <a:ea typeface="宋体" panose="02010600030101010101" pitchFamily="2" charset="-122"/>
              </a:rPr>
              <a:t>中国正在融入世界　④中华文化的影响力不断提升</a:t>
            </a:r>
          </a:p>
          <a:p>
            <a:pPr>
              <a:lnSpc>
                <a:spcPct val="150000"/>
              </a:lnSpc>
            </a:pPr>
            <a:r>
              <a:rPr lang="en-US" altLang="zh-CN" sz="2400" b="1" dirty="0">
                <a:latin typeface="宋体" panose="02010600030101010101" pitchFamily="2" charset="-122"/>
                <a:ea typeface="宋体" panose="02010600030101010101" pitchFamily="2" charset="-122"/>
              </a:rPr>
              <a:t>A.①②	</a:t>
            </a:r>
            <a:r>
              <a:rPr lang="en-US" altLang="zh-CN" sz="2400" b="1" dirty="0" smtClean="0">
                <a:latin typeface="宋体" panose="02010600030101010101" pitchFamily="2" charset="-122"/>
                <a:ea typeface="宋体" panose="02010600030101010101" pitchFamily="2" charset="-122"/>
              </a:rPr>
              <a:t>               B</a:t>
            </a:r>
            <a:r>
              <a:rPr lang="en-US" altLang="zh-CN" sz="2400" b="1" dirty="0">
                <a:latin typeface="宋体" panose="02010600030101010101" pitchFamily="2" charset="-122"/>
                <a:ea typeface="宋体" panose="02010600030101010101" pitchFamily="2" charset="-122"/>
              </a:rPr>
              <a:t>.③④</a:t>
            </a:r>
          </a:p>
          <a:p>
            <a:pPr>
              <a:lnSpc>
                <a:spcPct val="150000"/>
              </a:lnSpc>
            </a:pPr>
            <a:r>
              <a:rPr lang="en-US" altLang="zh-CN" sz="2400" b="1" dirty="0">
                <a:latin typeface="宋体" panose="02010600030101010101" pitchFamily="2" charset="-122"/>
                <a:ea typeface="宋体" panose="02010600030101010101" pitchFamily="2" charset="-122"/>
              </a:rPr>
              <a:t>C.①②④	</a:t>
            </a:r>
            <a:r>
              <a:rPr lang="en-US" altLang="zh-CN" sz="2400" b="1" dirty="0" smtClean="0">
                <a:latin typeface="宋体" panose="02010600030101010101" pitchFamily="2" charset="-122"/>
                <a:ea typeface="宋体" panose="02010600030101010101" pitchFamily="2" charset="-122"/>
              </a:rPr>
              <a:t>               D</a:t>
            </a:r>
            <a:r>
              <a:rPr lang="en-US" altLang="zh-CN" sz="2400" b="1" dirty="0">
                <a:latin typeface="宋体" panose="02010600030101010101" pitchFamily="2" charset="-122"/>
                <a:ea typeface="宋体" panose="02010600030101010101" pitchFamily="2" charset="-122"/>
              </a:rPr>
              <a:t>.①③④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9614671" y="3057709"/>
            <a:ext cx="615839" cy="523220"/>
          </a:xfrm>
          <a:prstGeom prst="rect">
            <a:avLst/>
          </a:prstGeom>
        </p:spPr>
        <p:txBody>
          <a:bodyPr wrap="square">
            <a:spAutoFit/>
          </a:bodyPr>
          <a:lstStyle/>
          <a:p>
            <a:r>
              <a:rPr lang="en-US" altLang="zh-CN" sz="2800" b="1" dirty="0" smtClean="0">
                <a:solidFill>
                  <a:srgbClr val="FF0000"/>
                </a:solidFill>
              </a:rPr>
              <a:t>D</a:t>
            </a:r>
            <a:endParaRPr lang="zh-CN" altLang="en-US" sz="2800" b="1" dirty="0">
              <a:solidFill>
                <a:srgbClr val="FF0000"/>
              </a:solidFill>
            </a:endParaRPr>
          </a:p>
        </p:txBody>
      </p:sp>
    </p:spTree>
    <p:extLst>
      <p:ext uri="{BB962C8B-B14F-4D97-AF65-F5344CB8AC3E}">
        <p14:creationId xmlns:p14="http://schemas.microsoft.com/office/powerpoint/2010/main" xmlns="" val="142748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75168" y="1595769"/>
            <a:ext cx="9618852"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2018</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10</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分）春意</a:t>
            </a:r>
            <a:r>
              <a:rPr lang="zh-CN" altLang="en-US" sz="2400" b="1" dirty="0">
                <a:latin typeface="宋体" panose="02010600030101010101" pitchFamily="2" charset="-122"/>
                <a:ea typeface="宋体" panose="02010600030101010101" pitchFamily="2" charset="-122"/>
              </a:rPr>
              <a:t>盈</a:t>
            </a:r>
            <a:r>
              <a:rPr lang="zh-CN" altLang="en-US" sz="2400" b="1" dirty="0" smtClean="0">
                <a:latin typeface="宋体" panose="02010600030101010101" pitchFamily="2" charset="-122"/>
                <a:ea typeface="宋体" panose="02010600030101010101" pitchFamily="2" charset="-122"/>
              </a:rPr>
              <a:t>九州，年</a:t>
            </a:r>
            <a:r>
              <a:rPr lang="zh-CN" altLang="en-US" sz="2400" b="1" dirty="0">
                <a:latin typeface="宋体" panose="02010600030101010101" pitchFamily="2" charset="-122"/>
                <a:ea typeface="宋体" panose="02010600030101010101" pitchFamily="2" charset="-122"/>
              </a:rPr>
              <a:t>味飘四海。从雪花飞扬的俄罗斯到温暖和煦的</a:t>
            </a:r>
            <a:r>
              <a:rPr lang="zh-CN" altLang="en-US" sz="2400" b="1" dirty="0" smtClean="0">
                <a:latin typeface="宋体" panose="02010600030101010101" pitchFamily="2" charset="-122"/>
                <a:ea typeface="宋体" panose="02010600030101010101" pitchFamily="2" charset="-122"/>
              </a:rPr>
              <a:t>泰国，从</a:t>
            </a:r>
            <a:r>
              <a:rPr lang="zh-CN" altLang="en-US" sz="2400" b="1" dirty="0">
                <a:latin typeface="宋体" panose="02010600030101010101" pitchFamily="2" charset="-122"/>
                <a:ea typeface="宋体" panose="02010600030101010101" pitchFamily="2" charset="-122"/>
              </a:rPr>
              <a:t>多彩神秘的墨西哥到热情洋溢的西班牙</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如今，在海外，越来越</a:t>
            </a:r>
            <a:r>
              <a:rPr lang="zh-CN" altLang="en-US" sz="2400" b="1" dirty="0">
                <a:latin typeface="宋体" panose="02010600030101010101" pitchFamily="2" charset="-122"/>
                <a:ea typeface="宋体" panose="02010600030101010101" pitchFamily="2" charset="-122"/>
              </a:rPr>
              <a:t>多的“洋粉丝”加入了过春节的队伍。这</a:t>
            </a:r>
            <a:r>
              <a:rPr lang="zh-CN" altLang="en-US" sz="2400" b="1" dirty="0" smtClean="0">
                <a:latin typeface="宋体" panose="02010600030101010101" pitchFamily="2" charset="-122"/>
                <a:ea typeface="宋体" panose="02010600030101010101" pitchFamily="2" charset="-122"/>
              </a:rPr>
              <a:t>表明（</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中华文化具有独特魅力　②中国引领世界文化发展　③中国坚持对外开放的基本国策　④中国的国际影响力日益增强</a:t>
            </a:r>
          </a:p>
          <a:p>
            <a:pPr>
              <a:lnSpc>
                <a:spcPct val="150000"/>
              </a:lnSpc>
            </a:pPr>
            <a:r>
              <a:rPr lang="en-US" altLang="zh-CN" sz="2400" b="1" dirty="0">
                <a:latin typeface="宋体" panose="02010600030101010101" pitchFamily="2" charset="-122"/>
                <a:ea typeface="宋体" panose="02010600030101010101" pitchFamily="2" charset="-122"/>
              </a:rPr>
              <a:t>A.①④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.②③</a:t>
            </a:r>
          </a:p>
          <a:p>
            <a:pPr>
              <a:lnSpc>
                <a:spcPct val="150000"/>
              </a:lnSpc>
            </a:pPr>
            <a:r>
              <a:rPr lang="en-US" altLang="zh-CN" sz="2400" b="1" dirty="0">
                <a:latin typeface="宋体" panose="02010600030101010101" pitchFamily="2" charset="-122"/>
                <a:ea typeface="宋体" panose="02010600030101010101" pitchFamily="2" charset="-122"/>
              </a:rPr>
              <a:t>C.①③④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.②③④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2533646" y="3334706"/>
            <a:ext cx="615839" cy="523220"/>
          </a:xfrm>
          <a:prstGeom prst="rect">
            <a:avLst/>
          </a:prstGeom>
        </p:spPr>
        <p:txBody>
          <a:bodyPr wrap="square">
            <a:spAutoFit/>
          </a:bodyPr>
          <a:lstStyle/>
          <a:p>
            <a:r>
              <a:rPr lang="en-US" altLang="zh-CN" sz="2800" b="1" dirty="0" smtClean="0">
                <a:solidFill>
                  <a:srgbClr val="FF0000"/>
                </a:solidFill>
              </a:rPr>
              <a:t>C</a:t>
            </a:r>
            <a:endParaRPr lang="zh-CN" altLang="en-US" sz="2800" b="1" dirty="0">
              <a:solidFill>
                <a:srgbClr val="FF0000"/>
              </a:solidFill>
            </a:endParaRPr>
          </a:p>
        </p:txBody>
      </p:sp>
    </p:spTree>
    <p:extLst>
      <p:ext uri="{BB962C8B-B14F-4D97-AF65-F5344CB8AC3E}">
        <p14:creationId xmlns:p14="http://schemas.microsoft.com/office/powerpoint/2010/main" xmlns="" val="1423420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75168" y="1623662"/>
            <a:ext cx="9618852"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6</a:t>
            </a:r>
            <a:r>
              <a:rPr lang="en-US" altLang="zh-CN" sz="2400" b="1" dirty="0" smtClean="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2017</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6</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分）中华</a:t>
            </a:r>
            <a:r>
              <a:rPr lang="zh-CN" altLang="en-US" sz="2400" b="1" dirty="0">
                <a:latin typeface="宋体" panose="02010600030101010101" pitchFamily="2" charset="-122"/>
                <a:ea typeface="宋体" panose="02010600030101010101" pitchFamily="2" charset="-122"/>
              </a:rPr>
              <a:t>优秀传统文化是中华民族丰厚的精神滋养。</a:t>
            </a:r>
            <a:r>
              <a:rPr lang="zh-CN" altLang="en-US" sz="2400" b="1" dirty="0" smtClean="0">
                <a:latin typeface="宋体" panose="02010600030101010101" pitchFamily="2" charset="-122"/>
                <a:ea typeface="宋体" panose="02010600030101010101" pitchFamily="2" charset="-122"/>
              </a:rPr>
              <a:t>“己所不欲，勿施于人”</a:t>
            </a:r>
            <a:r>
              <a:rPr lang="zh-CN" altLang="en-US" sz="2400" b="1" dirty="0">
                <a:latin typeface="宋体" panose="02010600030101010101" pitchFamily="2" charset="-122"/>
                <a:ea typeface="宋体" panose="02010600030101010101" pitchFamily="2" charset="-122"/>
              </a:rPr>
              <a:t>启发我们与人为善、平等</a:t>
            </a:r>
            <a:r>
              <a:rPr lang="zh-CN" altLang="en-US" sz="2400" b="1" dirty="0" smtClean="0">
                <a:latin typeface="宋体" panose="02010600030101010101" pitchFamily="2" charset="-122"/>
                <a:ea typeface="宋体" panose="02010600030101010101" pitchFamily="2" charset="-122"/>
              </a:rPr>
              <a:t>待人；</a:t>
            </a:r>
            <a:r>
              <a:rPr lang="en-US" altLang="zh-CN" sz="2400" b="1" dirty="0" smtClean="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群己合一”启示我们要有团队精神、善于</a:t>
            </a:r>
            <a:r>
              <a:rPr lang="zh-CN" altLang="en-US" sz="2400" b="1" dirty="0" smtClean="0">
                <a:latin typeface="宋体" panose="02010600030101010101" pitchFamily="2" charset="-122"/>
                <a:ea typeface="宋体" panose="02010600030101010101" pitchFamily="2" charset="-122"/>
              </a:rPr>
              <a:t>合作；</a:t>
            </a:r>
            <a:r>
              <a:rPr lang="en-US" altLang="zh-CN" sz="2400" b="1" dirty="0" smtClean="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和而不同”启迪我们尊重不同文化并与之和平共处</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由此可见，中华</a:t>
            </a:r>
            <a:r>
              <a:rPr lang="zh-CN" altLang="en-US" sz="2400" b="1" dirty="0">
                <a:latin typeface="宋体" panose="02010600030101010101" pitchFamily="2" charset="-122"/>
                <a:ea typeface="宋体" panose="02010600030101010101" pitchFamily="2" charset="-122"/>
              </a:rPr>
              <a:t>优秀传统</a:t>
            </a:r>
            <a:r>
              <a:rPr lang="zh-CN" altLang="en-US" sz="2400" b="1" dirty="0" smtClean="0">
                <a:latin typeface="宋体" panose="02010600030101010101" pitchFamily="2" charset="-122"/>
                <a:ea typeface="宋体" panose="02010600030101010101" pitchFamily="2" charset="-122"/>
              </a:rPr>
              <a:t>文化（</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影响我们的道德情操　②影响我们的思想观念　③凝聚中华民族的智慧　④决定我们的行为方式</a:t>
            </a:r>
          </a:p>
          <a:p>
            <a:pPr>
              <a:lnSpc>
                <a:spcPct val="150000"/>
              </a:lnSpc>
            </a:pPr>
            <a:r>
              <a:rPr lang="en-US" altLang="zh-CN" sz="2400" b="1" dirty="0">
                <a:latin typeface="宋体" panose="02010600030101010101" pitchFamily="2" charset="-122"/>
                <a:ea typeface="宋体" panose="02010600030101010101" pitchFamily="2" charset="-122"/>
              </a:rPr>
              <a:t>A.①②③	</a:t>
            </a:r>
            <a:r>
              <a:rPr lang="en-US" altLang="zh-CN" sz="2400" b="1" dirty="0" smtClean="0">
                <a:latin typeface="宋体" panose="02010600030101010101" pitchFamily="2" charset="-122"/>
                <a:ea typeface="宋体" panose="02010600030101010101" pitchFamily="2" charset="-122"/>
              </a:rPr>
              <a:t>           B</a:t>
            </a:r>
            <a:r>
              <a:rPr lang="en-US" altLang="zh-CN" sz="2400" b="1" dirty="0">
                <a:latin typeface="宋体" panose="02010600030101010101" pitchFamily="2" charset="-122"/>
                <a:ea typeface="宋体" panose="02010600030101010101" pitchFamily="2" charset="-122"/>
              </a:rPr>
              <a:t>.①③④</a:t>
            </a:r>
          </a:p>
          <a:p>
            <a:pPr>
              <a:lnSpc>
                <a:spcPct val="150000"/>
              </a:lnSpc>
            </a:pPr>
            <a:r>
              <a:rPr lang="en-US" altLang="zh-CN" sz="2400" b="1" dirty="0">
                <a:latin typeface="宋体" panose="02010600030101010101" pitchFamily="2" charset="-122"/>
                <a:ea typeface="宋体" panose="02010600030101010101" pitchFamily="2" charset="-122"/>
              </a:rPr>
              <a:t>C.①②④	</a:t>
            </a:r>
            <a:r>
              <a:rPr lang="en-US" altLang="zh-CN" sz="2400" b="1" dirty="0" smtClean="0">
                <a:latin typeface="宋体" panose="02010600030101010101" pitchFamily="2" charset="-122"/>
                <a:ea typeface="宋体" panose="02010600030101010101" pitchFamily="2" charset="-122"/>
              </a:rPr>
              <a:t>           D</a:t>
            </a:r>
            <a:r>
              <a:rPr lang="en-US" altLang="zh-CN" sz="2400" b="1" dirty="0">
                <a:latin typeface="宋体" panose="02010600030101010101" pitchFamily="2" charset="-122"/>
                <a:ea typeface="宋体" panose="02010600030101010101" pitchFamily="2" charset="-122"/>
              </a:rPr>
              <a:t>.②④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9832003" y="3362599"/>
            <a:ext cx="615839" cy="523220"/>
          </a:xfrm>
          <a:prstGeom prst="rect">
            <a:avLst/>
          </a:prstGeom>
        </p:spPr>
        <p:txBody>
          <a:bodyPr wrap="square">
            <a:spAutoFit/>
          </a:bodyPr>
          <a:lstStyle/>
          <a:p>
            <a:r>
              <a:rPr lang="en-US" altLang="zh-CN" sz="2800" b="1" dirty="0" smtClean="0">
                <a:solidFill>
                  <a:srgbClr val="FF0000"/>
                </a:solidFill>
              </a:rPr>
              <a:t>A</a:t>
            </a:r>
            <a:endParaRPr lang="zh-CN" altLang="en-US" sz="2800" b="1" dirty="0">
              <a:solidFill>
                <a:srgbClr val="FF0000"/>
              </a:solidFill>
            </a:endParaRPr>
          </a:p>
        </p:txBody>
      </p:sp>
    </p:spTree>
    <p:extLst>
      <p:ext uri="{BB962C8B-B14F-4D97-AF65-F5344CB8AC3E}">
        <p14:creationId xmlns:p14="http://schemas.microsoft.com/office/powerpoint/2010/main" xmlns="" val="3558428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94295" y="1467545"/>
            <a:ext cx="9618852"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7</a:t>
            </a:r>
            <a:r>
              <a:rPr lang="en-US" altLang="zh-CN" sz="2400" b="1" dirty="0" smtClean="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2017</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7</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分）</a:t>
            </a:r>
            <a:r>
              <a:rPr lang="en-US" altLang="zh-CN" sz="2400" b="1" dirty="0" smtClean="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四大发明”传入</a:t>
            </a:r>
            <a:r>
              <a:rPr lang="zh-CN" altLang="en-US" sz="2400" b="1" dirty="0" smtClean="0">
                <a:latin typeface="宋体" panose="02010600030101010101" pitchFamily="2" charset="-122"/>
                <a:ea typeface="宋体" panose="02010600030101010101" pitchFamily="2" charset="-122"/>
              </a:rPr>
              <a:t>西方，被</a:t>
            </a:r>
            <a:r>
              <a:rPr lang="zh-CN" altLang="en-US" sz="2400" b="1" dirty="0">
                <a:latin typeface="宋体" panose="02010600030101010101" pitchFamily="2" charset="-122"/>
                <a:ea typeface="宋体" panose="02010600030101010101" pitchFamily="2" charset="-122"/>
              </a:rPr>
              <a:t>英国哲学家培根誉为“在世界范围内把事物的全部面貌和情况都改变了</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75</a:t>
            </a:r>
            <a:r>
              <a:rPr lang="zh-CN" altLang="en-US" sz="2400" b="1" dirty="0">
                <a:latin typeface="宋体" panose="02010600030101010101" pitchFamily="2" charset="-122"/>
                <a:ea typeface="宋体" panose="02010600030101010101" pitchFamily="2" charset="-122"/>
              </a:rPr>
              <a:t>位诺贝尔奖得主在巴黎集会</a:t>
            </a:r>
            <a:r>
              <a:rPr lang="zh-CN" altLang="en-US" sz="2400" b="1" dirty="0" smtClean="0">
                <a:latin typeface="宋体" panose="02010600030101010101" pitchFamily="2" charset="-122"/>
                <a:ea typeface="宋体" panose="02010600030101010101" pitchFamily="2" charset="-122"/>
              </a:rPr>
              <a:t>呼吁：</a:t>
            </a:r>
            <a:r>
              <a:rPr lang="en-US" altLang="zh-CN" sz="2400" b="1" dirty="0" smtClean="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人类如果要在</a:t>
            </a:r>
            <a:r>
              <a:rPr lang="en-US" altLang="zh-CN" sz="2400" b="1" dirty="0">
                <a:latin typeface="宋体" panose="02010600030101010101" pitchFamily="2" charset="-122"/>
                <a:ea typeface="宋体" panose="02010600030101010101" pitchFamily="2" charset="-122"/>
              </a:rPr>
              <a:t>21</a:t>
            </a:r>
            <a:r>
              <a:rPr lang="zh-CN" altLang="en-US" sz="2400" b="1" dirty="0">
                <a:latin typeface="宋体" panose="02010600030101010101" pitchFamily="2" charset="-122"/>
                <a:ea typeface="宋体" panose="02010600030101010101" pitchFamily="2" charset="-122"/>
              </a:rPr>
              <a:t>世纪生存</a:t>
            </a:r>
            <a:r>
              <a:rPr lang="zh-CN" altLang="en-US" sz="2400" b="1" dirty="0" smtClean="0">
                <a:latin typeface="宋体" panose="02010600030101010101" pitchFamily="2" charset="-122"/>
                <a:ea typeface="宋体" panose="02010600030101010101" pitchFamily="2" charset="-122"/>
              </a:rPr>
              <a:t>下去，就</a:t>
            </a:r>
            <a:r>
              <a:rPr lang="zh-CN" altLang="en-US" sz="2400" b="1" dirty="0">
                <a:latin typeface="宋体" panose="02010600030101010101" pitchFamily="2" charset="-122"/>
                <a:ea typeface="宋体" panose="02010600030101010101" pitchFamily="2" charset="-122"/>
              </a:rPr>
              <a:t>必须回到</a:t>
            </a:r>
            <a:r>
              <a:rPr lang="en-US" altLang="zh-CN" sz="2400" b="1" dirty="0">
                <a:latin typeface="宋体" panose="02010600030101010101" pitchFamily="2" charset="-122"/>
                <a:ea typeface="宋体" panose="02010600030101010101" pitchFamily="2" charset="-122"/>
              </a:rPr>
              <a:t>2 500</a:t>
            </a:r>
            <a:r>
              <a:rPr lang="zh-CN" altLang="en-US" sz="2400" b="1" dirty="0" smtClean="0">
                <a:latin typeface="宋体" panose="02010600030101010101" pitchFamily="2" charset="-122"/>
                <a:ea typeface="宋体" panose="02010600030101010101" pitchFamily="2" charset="-122"/>
              </a:rPr>
              <a:t>年前，去</a:t>
            </a:r>
            <a:r>
              <a:rPr lang="zh-CN" altLang="en-US" sz="2400" b="1" dirty="0">
                <a:latin typeface="宋体" panose="02010600030101010101" pitchFamily="2" charset="-122"/>
                <a:ea typeface="宋体" panose="02010600030101010101" pitchFamily="2" charset="-122"/>
              </a:rPr>
              <a:t>孔子那里汲取智慧。”培根和</a:t>
            </a:r>
            <a:r>
              <a:rPr lang="en-US" altLang="zh-CN" sz="2400" b="1" dirty="0">
                <a:latin typeface="宋体" panose="02010600030101010101" pitchFamily="2" charset="-122"/>
                <a:ea typeface="宋体" panose="02010600030101010101" pitchFamily="2" charset="-122"/>
              </a:rPr>
              <a:t>75</a:t>
            </a:r>
            <a:r>
              <a:rPr lang="zh-CN" altLang="en-US" sz="2400" b="1" dirty="0">
                <a:latin typeface="宋体" panose="02010600030101010101" pitchFamily="2" charset="-122"/>
                <a:ea typeface="宋体" panose="02010600030101010101" pitchFamily="2" charset="-122"/>
              </a:rPr>
              <a:t>位诺贝尔奖得主的观点共同说明了中华传统</a:t>
            </a:r>
            <a:r>
              <a:rPr lang="zh-CN" altLang="en-US" sz="2400" b="1" dirty="0" smtClean="0">
                <a:latin typeface="宋体" panose="02010600030101010101" pitchFamily="2" charset="-122"/>
                <a:ea typeface="宋体" panose="02010600030101010101" pitchFamily="2" charset="-122"/>
              </a:rPr>
              <a:t>文化（</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A.</a:t>
            </a:r>
            <a:r>
              <a:rPr lang="zh-CN" altLang="en-US" sz="2400" b="1" dirty="0">
                <a:latin typeface="宋体" panose="02010600030101010101" pitchFamily="2" charset="-122"/>
                <a:ea typeface="宋体" panose="02010600030101010101" pitchFamily="2" charset="-122"/>
              </a:rPr>
              <a:t>对人类文明进步有重要影响</a:t>
            </a:r>
          </a:p>
          <a:p>
            <a:pPr>
              <a:lnSpc>
                <a:spcPct val="150000"/>
              </a:lnSpc>
            </a:pPr>
            <a:r>
              <a:rPr lang="en-US" altLang="zh-CN" sz="2400" b="1" dirty="0">
                <a:latin typeface="宋体" panose="02010600030101010101" pitchFamily="2" charset="-122"/>
                <a:ea typeface="宋体" panose="02010600030101010101" pitchFamily="2" charset="-122"/>
              </a:rPr>
              <a:t>B.</a:t>
            </a:r>
            <a:r>
              <a:rPr lang="zh-CN" altLang="en-US" sz="2400" b="1" dirty="0">
                <a:latin typeface="宋体" panose="02010600030101010101" pitchFamily="2" charset="-122"/>
                <a:ea typeface="宋体" panose="02010600030101010101" pitchFamily="2" charset="-122"/>
              </a:rPr>
              <a:t>指明了人类社会发展方向</a:t>
            </a:r>
          </a:p>
          <a:p>
            <a:pPr>
              <a:lnSpc>
                <a:spcPct val="150000"/>
              </a:lnSpc>
            </a:pPr>
            <a:r>
              <a:rPr lang="en-US" altLang="zh-CN" sz="2400" b="1" dirty="0">
                <a:latin typeface="宋体" panose="02010600030101010101" pitchFamily="2" charset="-122"/>
                <a:ea typeface="宋体" panose="02010600030101010101" pitchFamily="2" charset="-122"/>
              </a:rPr>
              <a:t>C.</a:t>
            </a:r>
            <a:r>
              <a:rPr lang="zh-CN" altLang="en-US" sz="2400" b="1" dirty="0">
                <a:latin typeface="宋体" panose="02010600030101010101" pitchFamily="2" charset="-122"/>
                <a:ea typeface="宋体" panose="02010600030101010101" pitchFamily="2" charset="-122"/>
              </a:rPr>
              <a:t>对人类文明作出的贡献最大</a:t>
            </a:r>
          </a:p>
          <a:p>
            <a:pPr>
              <a:lnSpc>
                <a:spcPct val="150000"/>
              </a:lnSpc>
            </a:pPr>
            <a:r>
              <a:rPr lang="en-US" altLang="zh-CN" sz="2400" b="1" dirty="0">
                <a:latin typeface="宋体" panose="02010600030101010101" pitchFamily="2" charset="-122"/>
                <a:ea typeface="宋体" panose="02010600030101010101" pitchFamily="2" charset="-122"/>
              </a:rPr>
              <a:t>D.</a:t>
            </a:r>
            <a:r>
              <a:rPr lang="zh-CN" altLang="en-US" sz="2400" b="1" dirty="0">
                <a:latin typeface="宋体" panose="02010600030101010101" pitchFamily="2" charset="-122"/>
                <a:ea typeface="宋体" panose="02010600030101010101" pitchFamily="2" charset="-122"/>
              </a:rPr>
              <a:t>能够解决人类面临的一切问题</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5595801" y="3745091"/>
            <a:ext cx="615839" cy="523220"/>
          </a:xfrm>
          <a:prstGeom prst="rect">
            <a:avLst/>
          </a:prstGeom>
        </p:spPr>
        <p:txBody>
          <a:bodyPr wrap="square">
            <a:spAutoFit/>
          </a:bodyPr>
          <a:lstStyle/>
          <a:p>
            <a:r>
              <a:rPr lang="en-US" altLang="zh-CN" sz="2800" b="1" dirty="0" smtClean="0">
                <a:solidFill>
                  <a:srgbClr val="FF0000"/>
                </a:solidFill>
              </a:rPr>
              <a:t>A</a:t>
            </a:r>
            <a:endParaRPr lang="zh-CN" altLang="en-US" sz="2800" b="1" dirty="0">
              <a:solidFill>
                <a:srgbClr val="FF0000"/>
              </a:solidFill>
            </a:endParaRPr>
          </a:p>
        </p:txBody>
      </p:sp>
    </p:spTree>
    <p:extLst>
      <p:ext uri="{BB962C8B-B14F-4D97-AF65-F5344CB8AC3E}">
        <p14:creationId xmlns:p14="http://schemas.microsoft.com/office/powerpoint/2010/main" xmlns="" val="2199653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94295" y="1289457"/>
            <a:ext cx="9618852"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    </a:t>
            </a:r>
            <a:r>
              <a:rPr lang="zh-CN" altLang="en-US" sz="2400" b="1" dirty="0" smtClean="0">
                <a:latin typeface="楷体" pitchFamily="49" charset="-122"/>
                <a:ea typeface="楷体" pitchFamily="49" charset="-122"/>
              </a:rPr>
              <a:t>中华</a:t>
            </a:r>
            <a:r>
              <a:rPr lang="zh-CN" altLang="en-US" sz="2400" b="1" dirty="0">
                <a:latin typeface="楷体" pitchFamily="49" charset="-122"/>
                <a:ea typeface="楷体" pitchFamily="49" charset="-122"/>
              </a:rPr>
              <a:t>文化</a:t>
            </a:r>
            <a:r>
              <a:rPr lang="zh-CN" altLang="en-US" sz="2400" b="1" dirty="0" smtClean="0">
                <a:latin typeface="楷体" pitchFamily="49" charset="-122"/>
                <a:ea typeface="楷体" pitchFamily="49" charset="-122"/>
              </a:rPr>
              <a:t>源远流长，积淀</a:t>
            </a:r>
            <a:r>
              <a:rPr lang="zh-CN" altLang="en-US" sz="2400" b="1" dirty="0">
                <a:latin typeface="楷体" pitchFamily="49" charset="-122"/>
                <a:ea typeface="楷体" pitchFamily="49" charset="-122"/>
              </a:rPr>
              <a:t>着中华民族最深层的精神追求。作为一名</a:t>
            </a:r>
            <a:r>
              <a:rPr lang="zh-CN" altLang="en-US" sz="2400" b="1" dirty="0" smtClean="0">
                <a:latin typeface="楷体" pitchFamily="49" charset="-122"/>
                <a:ea typeface="楷体" pitchFamily="49" charset="-122"/>
              </a:rPr>
              <a:t>中国人，一定</a:t>
            </a:r>
            <a:r>
              <a:rPr lang="zh-CN" altLang="en-US" sz="2400" b="1" dirty="0">
                <a:latin typeface="楷体" pitchFamily="49" charset="-122"/>
                <a:ea typeface="楷体" pitchFamily="49" charset="-122"/>
              </a:rPr>
              <a:t>要了解中华民族传统</a:t>
            </a:r>
            <a:r>
              <a:rPr lang="zh-CN" altLang="en-US" sz="2400" b="1" dirty="0" smtClean="0">
                <a:latin typeface="楷体" pitchFamily="49" charset="-122"/>
                <a:ea typeface="楷体" pitchFamily="49" charset="-122"/>
              </a:rPr>
              <a:t>文化，并</a:t>
            </a:r>
            <a:r>
              <a:rPr lang="zh-CN" altLang="en-US" sz="2400" b="1" dirty="0">
                <a:latin typeface="楷体" pitchFamily="49" charset="-122"/>
                <a:ea typeface="楷体" pitchFamily="49" charset="-122"/>
              </a:rPr>
              <a:t>切身感受她的魅力。</a:t>
            </a:r>
            <a:r>
              <a:rPr lang="zh-CN" altLang="en-US" sz="2400" b="1" dirty="0">
                <a:latin typeface="宋体" panose="02010600030101010101" pitchFamily="2" charset="-122"/>
                <a:ea typeface="宋体" panose="02010600030101010101" pitchFamily="2" charset="-122"/>
              </a:rPr>
              <a:t>据此回答第</a:t>
            </a:r>
            <a:r>
              <a:rPr lang="en-US" altLang="zh-CN" sz="2400" b="1" dirty="0" smtClean="0">
                <a:latin typeface="宋体" panose="02010600030101010101" pitchFamily="2" charset="-122"/>
                <a:ea typeface="宋体" panose="02010600030101010101" pitchFamily="2" charset="-122"/>
              </a:rPr>
              <a:t>8—9</a:t>
            </a:r>
            <a:r>
              <a:rPr lang="zh-CN" altLang="en-US" sz="2400" b="1" dirty="0">
                <a:latin typeface="宋体" panose="02010600030101010101" pitchFamily="2" charset="-122"/>
                <a:ea typeface="宋体" panose="02010600030101010101" pitchFamily="2" charset="-122"/>
              </a:rPr>
              <a:t>题。</a:t>
            </a:r>
          </a:p>
          <a:p>
            <a:pPr>
              <a:lnSpc>
                <a:spcPct val="150000"/>
              </a:lnSpc>
            </a:pPr>
            <a:r>
              <a:rPr lang="en-US" altLang="zh-CN" sz="2400" b="1" dirty="0">
                <a:latin typeface="宋体" panose="02010600030101010101" pitchFamily="2" charset="-122"/>
                <a:ea typeface="宋体" panose="02010600030101010101" pitchFamily="2" charset="-122"/>
              </a:rPr>
              <a:t>8</a:t>
            </a:r>
            <a:r>
              <a:rPr lang="en-US" altLang="zh-CN" sz="2400" b="1" dirty="0" smtClean="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2015</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分）下列</a:t>
            </a:r>
            <a:r>
              <a:rPr lang="zh-CN" altLang="en-US" sz="2400" b="1" dirty="0">
                <a:latin typeface="宋体" panose="02010600030101010101" pitchFamily="2" charset="-122"/>
                <a:ea typeface="宋体" panose="02010600030101010101" pitchFamily="2" charset="-122"/>
              </a:rPr>
              <a:t>所示</a:t>
            </a:r>
            <a:r>
              <a:rPr lang="zh-CN" altLang="en-US" sz="2400" b="1" dirty="0" smtClean="0">
                <a:latin typeface="宋体" panose="02010600030101010101" pitchFamily="2" charset="-122"/>
                <a:ea typeface="宋体" panose="02010600030101010101" pitchFamily="2" charset="-122"/>
              </a:rPr>
              <a:t>事物，能够</a:t>
            </a:r>
            <a:r>
              <a:rPr lang="zh-CN" altLang="en-US" sz="2400" b="1" dirty="0">
                <a:latin typeface="宋体" panose="02010600030101010101" pitchFamily="2" charset="-122"/>
                <a:ea typeface="宋体" panose="02010600030101010101" pitchFamily="2" charset="-122"/>
              </a:rPr>
              <a:t>让我们感受到中华民族传统文化的</a:t>
            </a:r>
            <a:r>
              <a:rPr lang="zh-CN" altLang="en-US" sz="2400" b="1" dirty="0" smtClean="0">
                <a:latin typeface="宋体" panose="02010600030101010101" pitchFamily="2" charset="-122"/>
                <a:ea typeface="宋体" panose="02010600030101010101" pitchFamily="2" charset="-122"/>
              </a:rPr>
              <a:t>是（</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3470277" y="3523986"/>
            <a:ext cx="615839" cy="523220"/>
          </a:xfrm>
          <a:prstGeom prst="rect">
            <a:avLst/>
          </a:prstGeom>
        </p:spPr>
        <p:txBody>
          <a:bodyPr wrap="square">
            <a:spAutoFit/>
          </a:bodyPr>
          <a:lstStyle/>
          <a:p>
            <a:r>
              <a:rPr lang="en-US" altLang="zh-CN" sz="2800" b="1" dirty="0" smtClean="0">
                <a:solidFill>
                  <a:srgbClr val="FF0000"/>
                </a:solidFill>
              </a:rPr>
              <a:t>C</a:t>
            </a:r>
            <a:endParaRPr lang="zh-CN" altLang="en-US" sz="2800" b="1" dirty="0">
              <a:solidFill>
                <a:srgbClr val="FF0000"/>
              </a:solidFill>
            </a:endParaRPr>
          </a:p>
        </p:txBody>
      </p:sp>
      <p:pic>
        <p:nvPicPr>
          <p:cNvPr id="9" name="image39.jpg" descr="id:2147502694;FounderCES"/>
          <p:cNvPicPr/>
          <p:nvPr/>
        </p:nvPicPr>
        <p:blipFill>
          <a:blip r:embed="rId5"/>
          <a:stretch>
            <a:fillRect/>
          </a:stretch>
        </p:blipFill>
        <p:spPr>
          <a:xfrm>
            <a:off x="1260089" y="4047206"/>
            <a:ext cx="7092174" cy="1736845"/>
          </a:xfrm>
          <a:prstGeom prst="rect">
            <a:avLst/>
          </a:prstGeom>
        </p:spPr>
      </p:pic>
      <p:sp>
        <p:nvSpPr>
          <p:cNvPr id="10" name="文本框 99"/>
          <p:cNvSpPr txBox="1">
            <a:spLocks noChangeArrowheads="1"/>
          </p:cNvSpPr>
          <p:nvPr/>
        </p:nvSpPr>
        <p:spPr bwMode="auto">
          <a:xfrm>
            <a:off x="815515" y="5807098"/>
            <a:ext cx="961885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  A</a:t>
            </a:r>
            <a:r>
              <a:rPr lang="en-US" altLang="zh-CN" sz="2400" b="1" dirty="0">
                <a:latin typeface="宋体" pitchFamily="2" charset="-122"/>
                <a:ea typeface="宋体" pitchFamily="2" charset="-122"/>
              </a:rPr>
              <a:t>.①④	</a:t>
            </a: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en-US" altLang="zh-CN" sz="2400" b="1" dirty="0" smtClean="0">
                <a:latin typeface="宋体" pitchFamily="2" charset="-122"/>
                <a:ea typeface="宋体" pitchFamily="2" charset="-122"/>
              </a:rPr>
              <a:t>②③      C</a:t>
            </a:r>
            <a:r>
              <a:rPr lang="en-US" altLang="zh-CN" sz="2400" b="1" dirty="0">
                <a:latin typeface="宋体" pitchFamily="2" charset="-122"/>
                <a:ea typeface="宋体" pitchFamily="2" charset="-122"/>
              </a:rPr>
              <a:t>.①②③	</a:t>
            </a: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.①③④</a:t>
            </a:r>
          </a:p>
        </p:txBody>
      </p:sp>
    </p:spTree>
    <p:extLst>
      <p:ext uri="{BB962C8B-B14F-4D97-AF65-F5344CB8AC3E}">
        <p14:creationId xmlns:p14="http://schemas.microsoft.com/office/powerpoint/2010/main" xmlns="" val="2900554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032450"/>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数据纵览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3" name="表格 2"/>
          <p:cNvGraphicFramePr>
            <a:graphicFrameLocks noGrp="1"/>
          </p:cNvGraphicFramePr>
          <p:nvPr>
            <p:extLst>
              <p:ext uri="{D42A27DB-BD31-4B8C-83A1-F6EECF244321}">
                <p14:modId xmlns:p14="http://schemas.microsoft.com/office/powerpoint/2010/main" xmlns="" val="3811815102"/>
              </p:ext>
            </p:extLst>
          </p:nvPr>
        </p:nvGraphicFramePr>
        <p:xfrm>
          <a:off x="937101" y="2001102"/>
          <a:ext cx="9957641" cy="4416966"/>
        </p:xfrm>
        <a:graphic>
          <a:graphicData uri="http://schemas.openxmlformats.org/drawingml/2006/table">
            <a:tbl>
              <a:tblPr firstRow="1" firstCol="1" bandRow="1"/>
              <a:tblGrid>
                <a:gridCol w="1404655"/>
                <a:gridCol w="836342"/>
                <a:gridCol w="1984917"/>
                <a:gridCol w="2375209"/>
                <a:gridCol w="1717288"/>
                <a:gridCol w="1639230"/>
              </a:tblGrid>
              <a:tr h="67519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1736">
                <a:tc rowSpan="4">
                  <a:txBody>
                    <a:bodyPr/>
                    <a:lstStyle/>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中华优秀</a:t>
                      </a:r>
                      <a:endParaRPr lang="zh-CN" sz="2400" dirty="0">
                        <a:solidFill>
                          <a:srgbClr val="000000"/>
                        </a:solidFill>
                        <a:effectLst/>
                        <a:latin typeface="黑体" pitchFamily="49" charset="-122"/>
                        <a:ea typeface="黑体" pitchFamily="49" charset="-122"/>
                        <a:cs typeface="Times New Roman"/>
                      </a:endParaRPr>
                    </a:p>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传统文化</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2021</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25（4），3</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中华文化特点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材料</a:t>
                      </a:r>
                      <a:r>
                        <a:rPr lang="zh-CN" sz="2400" dirty="0" smtClean="0">
                          <a:solidFill>
                            <a:srgbClr val="000000"/>
                          </a:solidFill>
                          <a:effectLst/>
                          <a:latin typeface="宋体" pitchFamily="2" charset="-122"/>
                          <a:ea typeface="宋体" pitchFamily="2" charset="-122"/>
                          <a:cs typeface="Times New Roman"/>
                        </a:rPr>
                        <a:t>分析</a:t>
                      </a:r>
                      <a:r>
                        <a:rPr lang="zh-CN" altLang="en-US" sz="2400" dirty="0" smtClean="0">
                          <a:solidFill>
                            <a:srgbClr val="000000"/>
                          </a:solidFill>
                          <a:effectLst/>
                          <a:latin typeface="宋体" pitchFamily="2" charset="-122"/>
                          <a:ea typeface="宋体" pitchFamily="2" charset="-122"/>
                          <a:cs typeface="Times New Roman"/>
                        </a:rPr>
                        <a:t>题</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6552">
                <a:tc vMerge="1">
                  <a:txBody>
                    <a:bodyPr/>
                    <a:lstStyle/>
                    <a:p>
                      <a:endParaRPr lang="zh-CN" altLang="en-US"/>
                    </a:p>
                  </a:txBody>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2020</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200" dirty="0" smtClean="0">
                          <a:solidFill>
                            <a:srgbClr val="000000"/>
                          </a:solidFill>
                          <a:effectLst/>
                          <a:latin typeface="宋体" pitchFamily="2" charset="-122"/>
                          <a:ea typeface="宋体" pitchFamily="2" charset="-122"/>
                          <a:cs typeface="Times New Roman"/>
                        </a:rPr>
                        <a:t>9，10，4</a:t>
                      </a:r>
                      <a:r>
                        <a:rPr lang="zh-CN" sz="2400" kern="12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sz="2400" kern="1200" dirty="0">
                          <a:solidFill>
                            <a:srgbClr val="000000"/>
                          </a:solidFill>
                          <a:effectLst/>
                          <a:latin typeface="宋体" pitchFamily="2" charset="-122"/>
                          <a:ea typeface="宋体" pitchFamily="2" charset="-122"/>
                          <a:cs typeface="Times New Roman"/>
                        </a:rPr>
                        <a:t>中华文化的特点及作用</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5479">
                <a:tc vMerge="1">
                  <a:txBody>
                    <a:bodyPr/>
                    <a:lstStyle/>
                    <a:p>
                      <a:endParaRPr lang="zh-CN" altLang="en-US"/>
                    </a:p>
                  </a:txBody>
                  <a:tcPr/>
                </a:tc>
                <a:tc rowSpan="2">
                  <a:txBody>
                    <a:bodyPr/>
                    <a:lstStyle/>
                    <a:p>
                      <a:pPr marL="0" algn="ctr" defTabSz="914400" rtl="0" eaLnBrk="1" latinLnBrk="0" hangingPunct="1">
                        <a:lnSpc>
                          <a:spcPct val="150000"/>
                        </a:lnSpc>
                        <a:spcAft>
                          <a:spcPts val="0"/>
                        </a:spcAft>
                      </a:pPr>
                      <a:r>
                        <a:rPr lang="en-US" altLang="zh-CN" sz="2400" kern="1200" dirty="0" smtClean="0">
                          <a:solidFill>
                            <a:srgbClr val="000000"/>
                          </a:solidFill>
                          <a:effectLst/>
                          <a:latin typeface="宋体" pitchFamily="2" charset="-122"/>
                          <a:ea typeface="宋体" pitchFamily="2" charset="-122"/>
                          <a:cs typeface="Times New Roman"/>
                        </a:rPr>
                        <a:t>2019</a:t>
                      </a:r>
                      <a:endParaRPr lang="zh-CN" sz="2400" kern="12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200" dirty="0" smtClean="0">
                          <a:solidFill>
                            <a:srgbClr val="000000"/>
                          </a:solidFill>
                          <a:effectLst/>
                          <a:latin typeface="宋体" pitchFamily="2" charset="-122"/>
                          <a:ea typeface="宋体" pitchFamily="2" charset="-122"/>
                          <a:cs typeface="Times New Roman"/>
                        </a:rPr>
                        <a:t>8，2</a:t>
                      </a:r>
                      <a:r>
                        <a:rPr lang="zh-CN" sz="2400" kern="12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sz="2400" kern="1200" dirty="0">
                          <a:solidFill>
                            <a:srgbClr val="000000"/>
                          </a:solidFill>
                          <a:effectLst/>
                          <a:latin typeface="宋体" pitchFamily="2" charset="-122"/>
                          <a:ea typeface="宋体" pitchFamily="2" charset="-122"/>
                          <a:cs typeface="Times New Roman"/>
                        </a:rPr>
                        <a:t>中华文化的特点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sz="2400" kern="12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sz="2400" kern="1200" dirty="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vMerge="1">
                  <a:txBody>
                    <a:bodyPr/>
                    <a:lstStyle/>
                    <a:p>
                      <a:pPr algn="ctr">
                        <a:lnSpc>
                          <a:spcPts val="1470"/>
                        </a:lnSpc>
                        <a:spcAft>
                          <a:spcPts val="0"/>
                        </a:spcAft>
                      </a:pPr>
                      <a:endParaRPr lang="zh-CN" sz="1050"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200" dirty="0" smtClean="0">
                          <a:solidFill>
                            <a:srgbClr val="000000"/>
                          </a:solidFill>
                          <a:effectLst/>
                          <a:latin typeface="宋体" pitchFamily="2" charset="-122"/>
                          <a:ea typeface="宋体" pitchFamily="2" charset="-122"/>
                          <a:cs typeface="Times New Roman"/>
                        </a:rPr>
                        <a:t>10，2</a:t>
                      </a:r>
                      <a:r>
                        <a:rPr lang="zh-CN" sz="2400" kern="12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sz="2400" kern="1200" dirty="0">
                          <a:solidFill>
                            <a:srgbClr val="000000"/>
                          </a:solidFill>
                          <a:effectLst/>
                          <a:latin typeface="宋体" pitchFamily="2" charset="-122"/>
                          <a:ea typeface="宋体" pitchFamily="2" charset="-122"/>
                          <a:cs typeface="Times New Roman"/>
                        </a:rPr>
                        <a:t>文化交流、文化影响力</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sz="2400" kern="12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sz="2400" kern="1200" dirty="0">
                          <a:solidFill>
                            <a:srgbClr val="000000"/>
                          </a:solidFill>
                          <a:effectLst/>
                          <a:latin typeface="宋体" pitchFamily="2" charset="-122"/>
                          <a:ea typeface="宋体" pitchFamily="2" charset="-122"/>
                          <a:cs typeface="Times New Roman"/>
                        </a:rPr>
                        <a:t>表明类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271957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94295" y="1512482"/>
            <a:ext cx="8807988"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9.</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2015</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分）春节</a:t>
            </a:r>
            <a:r>
              <a:rPr lang="zh-CN" altLang="en-US" sz="2400" b="1" dirty="0">
                <a:latin typeface="宋体" panose="02010600030101010101" pitchFamily="2" charset="-122"/>
                <a:ea typeface="宋体" panose="02010600030101010101" pitchFamily="2" charset="-122"/>
              </a:rPr>
              <a:t>是中华民族传统文化的典型代表。每到</a:t>
            </a:r>
            <a:r>
              <a:rPr lang="zh-CN" altLang="en-US" sz="2400" b="1" dirty="0" smtClean="0">
                <a:latin typeface="宋体" panose="02010600030101010101" pitchFamily="2" charset="-122"/>
                <a:ea typeface="宋体" panose="02010600030101010101" pitchFamily="2" charset="-122"/>
              </a:rPr>
              <a:t>春节，亲人团聚，其</a:t>
            </a:r>
            <a:r>
              <a:rPr lang="zh-CN" altLang="en-US" sz="2400" b="1" dirty="0">
                <a:latin typeface="宋体" panose="02010600030101010101" pitchFamily="2" charset="-122"/>
                <a:ea typeface="宋体" panose="02010600030101010101" pitchFamily="2" charset="-122"/>
              </a:rPr>
              <a:t>乐融融。全球各地华人共享一年的收获和</a:t>
            </a:r>
            <a:r>
              <a:rPr lang="zh-CN" altLang="en-US" sz="2400" b="1" dirty="0" smtClean="0">
                <a:latin typeface="宋体" panose="02010600030101010101" pitchFamily="2" charset="-122"/>
                <a:ea typeface="宋体" panose="02010600030101010101" pitchFamily="2" charset="-122"/>
              </a:rPr>
              <a:t>喜悦，庆祝</a:t>
            </a:r>
            <a:r>
              <a:rPr lang="zh-CN" altLang="en-US" sz="2400" b="1" dirty="0">
                <a:latin typeface="宋体" panose="02010600030101010101" pitchFamily="2" charset="-122"/>
                <a:ea typeface="宋体" panose="02010600030101010101" pitchFamily="2" charset="-122"/>
              </a:rPr>
              <a:t>共和国的繁荣和发展。</a:t>
            </a:r>
            <a:r>
              <a:rPr lang="zh-CN" altLang="en-US" sz="2400" b="1" dirty="0" smtClean="0">
                <a:latin typeface="宋体" panose="02010600030101010101" pitchFamily="2" charset="-122"/>
                <a:ea typeface="宋体" panose="02010600030101010101" pitchFamily="2" charset="-122"/>
              </a:rPr>
              <a:t>由此可见，春节</a:t>
            </a:r>
            <a:r>
              <a:rPr lang="zh-CN" altLang="en-US" sz="2400" b="1" dirty="0">
                <a:latin typeface="宋体" panose="02010600030101010101" pitchFamily="2" charset="-122"/>
                <a:ea typeface="宋体" panose="02010600030101010101" pitchFamily="2" charset="-122"/>
              </a:rPr>
              <a:t>凝结的精神内涵</a:t>
            </a:r>
            <a:r>
              <a:rPr lang="zh-CN" altLang="en-US" sz="2400" b="1" dirty="0" smtClean="0">
                <a:latin typeface="宋体" panose="02010600030101010101" pitchFamily="2" charset="-122"/>
                <a:ea typeface="宋体" panose="02010600030101010101" pitchFamily="2" charset="-122"/>
              </a:rPr>
              <a:t>是（</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和谐　②创新　③爱国　④勇敢</a:t>
            </a:r>
          </a:p>
          <a:p>
            <a:pPr>
              <a:lnSpc>
                <a:spcPct val="150000"/>
              </a:lnSpc>
            </a:pPr>
            <a:r>
              <a:rPr lang="en-US" altLang="zh-CN" sz="2400" b="1" dirty="0">
                <a:latin typeface="宋体" panose="02010600030101010101" pitchFamily="2" charset="-122"/>
                <a:ea typeface="宋体" panose="02010600030101010101" pitchFamily="2" charset="-122"/>
              </a:rPr>
              <a:t>A.①③	</a:t>
            </a:r>
            <a:r>
              <a:rPr lang="en-US" altLang="zh-CN" sz="2400" b="1" dirty="0" smtClean="0">
                <a:latin typeface="宋体" panose="02010600030101010101" pitchFamily="2" charset="-122"/>
                <a:ea typeface="宋体" panose="02010600030101010101" pitchFamily="2" charset="-122"/>
              </a:rPr>
              <a:t>             B</a:t>
            </a:r>
            <a:r>
              <a:rPr lang="en-US" altLang="zh-CN" sz="2400" b="1" dirty="0">
                <a:latin typeface="宋体" panose="02010600030101010101" pitchFamily="2" charset="-122"/>
                <a:ea typeface="宋体" panose="02010600030101010101" pitchFamily="2" charset="-122"/>
              </a:rPr>
              <a:t>.②④</a:t>
            </a:r>
          </a:p>
          <a:p>
            <a:pPr>
              <a:lnSpc>
                <a:spcPct val="150000"/>
              </a:lnSpc>
            </a:pPr>
            <a:r>
              <a:rPr lang="en-US" altLang="zh-CN" sz="2400" b="1" dirty="0">
                <a:latin typeface="宋体" panose="02010600030101010101" pitchFamily="2" charset="-122"/>
                <a:ea typeface="宋体" panose="02010600030101010101" pitchFamily="2" charset="-122"/>
              </a:rPr>
              <a:t>C.①②③	</a:t>
            </a:r>
            <a:r>
              <a:rPr lang="en-US" altLang="zh-CN" sz="2400" b="1" dirty="0" smtClean="0">
                <a:latin typeface="宋体" panose="02010600030101010101" pitchFamily="2" charset="-122"/>
                <a:ea typeface="宋体" panose="02010600030101010101" pitchFamily="2" charset="-122"/>
              </a:rPr>
              <a:t>             D</a:t>
            </a:r>
            <a:r>
              <a:rPr lang="en-US" altLang="zh-CN" sz="2400" b="1" dirty="0">
                <a:latin typeface="宋体" panose="02010600030101010101" pitchFamily="2" charset="-122"/>
                <a:ea typeface="宋体" panose="02010600030101010101" pitchFamily="2" charset="-122"/>
              </a:rPr>
              <a:t>.②③④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2544786" y="3236031"/>
            <a:ext cx="615839" cy="523220"/>
          </a:xfrm>
          <a:prstGeom prst="rect">
            <a:avLst/>
          </a:prstGeom>
        </p:spPr>
        <p:txBody>
          <a:bodyPr wrap="square">
            <a:spAutoFit/>
          </a:bodyPr>
          <a:lstStyle/>
          <a:p>
            <a:r>
              <a:rPr lang="en-US" altLang="zh-CN" sz="2800" b="1" dirty="0" smtClean="0">
                <a:solidFill>
                  <a:srgbClr val="FF0000"/>
                </a:solidFill>
              </a:rPr>
              <a:t>A</a:t>
            </a:r>
            <a:endParaRPr lang="zh-CN" altLang="en-US" sz="2800" b="1" dirty="0">
              <a:solidFill>
                <a:srgbClr val="FF0000"/>
              </a:solidFill>
            </a:endParaRPr>
          </a:p>
        </p:txBody>
      </p:sp>
    </p:spTree>
    <p:extLst>
      <p:ext uri="{BB962C8B-B14F-4D97-AF65-F5344CB8AC3E}">
        <p14:creationId xmlns:p14="http://schemas.microsoft.com/office/powerpoint/2010/main" xmlns="" val="335700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657922" y="1282722"/>
            <a:ext cx="11329639" cy="14388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3500"/>
              </a:lnSpc>
            </a:pPr>
            <a:r>
              <a:rPr lang="en-US" altLang="zh-CN" sz="2400" b="1" dirty="0">
                <a:latin typeface="宋体" panose="02010600030101010101" pitchFamily="2" charset="-122"/>
                <a:ea typeface="宋体" panose="02010600030101010101" pitchFamily="2" charset="-122"/>
              </a:rPr>
              <a:t>10</a:t>
            </a:r>
            <a:r>
              <a:rPr lang="en-US" altLang="zh-CN" sz="2400" b="1" dirty="0" smtClean="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2016</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7</a:t>
            </a:r>
            <a:r>
              <a:rPr lang="zh-CN" altLang="en-US" sz="2400" b="1" dirty="0" smtClean="0">
                <a:latin typeface="宋体" panose="02010600030101010101" pitchFamily="2" charset="-122"/>
                <a:ea typeface="宋体" panose="02010600030101010101" pitchFamily="2" charset="-122"/>
              </a:rPr>
              <a:t>分）有着</a:t>
            </a:r>
            <a:r>
              <a:rPr lang="zh-CN" altLang="en-US" sz="2400" b="1" dirty="0">
                <a:latin typeface="宋体" panose="02010600030101010101" pitchFamily="2" charset="-122"/>
                <a:ea typeface="宋体" panose="02010600030101010101" pitchFamily="2" charset="-122"/>
              </a:rPr>
              <a:t>悠久历史的中华</a:t>
            </a:r>
            <a:r>
              <a:rPr lang="zh-CN" altLang="en-US" sz="2400" b="1" dirty="0" smtClean="0">
                <a:latin typeface="宋体" panose="02010600030101010101" pitchFamily="2" charset="-122"/>
                <a:ea typeface="宋体" panose="02010600030101010101" pitchFamily="2" charset="-122"/>
              </a:rPr>
              <a:t>文明，孕育</a:t>
            </a:r>
            <a:r>
              <a:rPr lang="zh-CN" altLang="en-US" sz="2400" b="1" dirty="0">
                <a:latin typeface="宋体" panose="02010600030101010101" pitchFamily="2" charset="-122"/>
                <a:ea typeface="宋体" panose="02010600030101010101" pitchFamily="2" charset="-122"/>
              </a:rPr>
              <a:t>了众多的传统</a:t>
            </a:r>
            <a:r>
              <a:rPr lang="zh-CN" altLang="en-US" sz="2400" b="1" dirty="0" smtClean="0">
                <a:latin typeface="宋体" panose="02010600030101010101" pitchFamily="2" charset="-122"/>
                <a:ea typeface="宋体" panose="02010600030101010101" pitchFamily="2" charset="-122"/>
              </a:rPr>
              <a:t>节日，这些</a:t>
            </a:r>
            <a:r>
              <a:rPr lang="zh-CN" altLang="en-US" sz="2400" b="1" dirty="0">
                <a:latin typeface="宋体" panose="02010600030101010101" pitchFamily="2" charset="-122"/>
                <a:ea typeface="宋体" panose="02010600030101010101" pitchFamily="2" charset="-122"/>
              </a:rPr>
              <a:t>传统节日成为中华文化的重要</a:t>
            </a:r>
            <a:r>
              <a:rPr lang="zh-CN" altLang="en-US" sz="2400" b="1" dirty="0" smtClean="0">
                <a:latin typeface="宋体" panose="02010600030101010101" pitchFamily="2" charset="-122"/>
                <a:ea typeface="宋体" panose="02010600030101010101" pitchFamily="2" charset="-122"/>
              </a:rPr>
              <a:t>载体，折射</a:t>
            </a:r>
            <a:r>
              <a:rPr lang="zh-CN" altLang="en-US" sz="2400" b="1" dirty="0">
                <a:latin typeface="宋体" panose="02010600030101010101" pitchFamily="2" charset="-122"/>
                <a:ea typeface="宋体" panose="02010600030101010101" pitchFamily="2" charset="-122"/>
              </a:rPr>
              <a:t>出千百年来积淀凝聚的民族认同。</a:t>
            </a:r>
          </a:p>
          <a:p>
            <a:pPr>
              <a:lnSpc>
                <a:spcPts val="3500"/>
              </a:lnSpc>
            </a:pP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）读</a:t>
            </a:r>
            <a:r>
              <a:rPr lang="zh-CN" altLang="en-US" sz="2400" b="1" dirty="0">
                <a:latin typeface="宋体" panose="02010600030101010101" pitchFamily="2" charset="-122"/>
                <a:ea typeface="宋体" panose="02010600030101010101" pitchFamily="2" charset="-122"/>
              </a:rPr>
              <a:t>下</a:t>
            </a:r>
            <a:r>
              <a:rPr lang="zh-CN" altLang="en-US" sz="2400" b="1" dirty="0" smtClean="0">
                <a:latin typeface="宋体" panose="02010600030101010101" pitchFamily="2" charset="-122"/>
                <a:ea typeface="宋体" panose="02010600030101010101" pitchFamily="2" charset="-122"/>
              </a:rPr>
              <a:t>表，在</a:t>
            </a:r>
            <a:r>
              <a:rPr lang="zh-CN" altLang="en-US" sz="2400" b="1" dirty="0">
                <a:latin typeface="宋体" panose="02010600030101010101" pitchFamily="2" charset="-122"/>
                <a:ea typeface="宋体" panose="02010600030101010101" pitchFamily="2" charset="-122"/>
              </a:rPr>
              <a:t>①②③④处填写相应内容</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分）</a:t>
            </a:r>
            <a:endParaRPr lang="en-US" altLang="zh-CN" sz="2400" b="1" dirty="0">
              <a:latin typeface="宋体" panose="02010600030101010101" pitchFamily="2" charset="-122"/>
              <a:ea typeface="宋体" panose="02010600030101010101"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xmlns="" val="1258640683"/>
              </p:ext>
            </p:extLst>
          </p:nvPr>
        </p:nvGraphicFramePr>
        <p:xfrm>
          <a:off x="903248" y="2721577"/>
          <a:ext cx="9963798" cy="2667836"/>
        </p:xfrm>
        <a:graphic>
          <a:graphicData uri="http://schemas.openxmlformats.org/drawingml/2006/table">
            <a:tbl>
              <a:tblPr firstRow="1" firstCol="1" bandRow="1"/>
              <a:tblGrid>
                <a:gridCol w="2509868"/>
                <a:gridCol w="4498275"/>
                <a:gridCol w="2955655"/>
              </a:tblGrid>
              <a:tr h="724828">
                <a:tc>
                  <a:txBody>
                    <a:bodyPr/>
                    <a:lstStyle/>
                    <a:p>
                      <a:pPr algn="ctr">
                        <a:lnSpc>
                          <a:spcPct val="100000"/>
                        </a:lnSpc>
                        <a:spcAft>
                          <a:spcPts val="0"/>
                        </a:spcAft>
                      </a:pPr>
                      <a:r>
                        <a:rPr lang="zh-CN" sz="2400" b="1" dirty="0">
                          <a:solidFill>
                            <a:srgbClr val="000000"/>
                          </a:solidFill>
                          <a:effectLst/>
                          <a:latin typeface="黑体" pitchFamily="49" charset="-122"/>
                          <a:ea typeface="黑体" pitchFamily="49" charset="-122"/>
                          <a:cs typeface="Times New Roman"/>
                        </a:rPr>
                        <a:t>节日名称</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b="1" dirty="0">
                          <a:solidFill>
                            <a:srgbClr val="000000"/>
                          </a:solidFill>
                          <a:effectLst/>
                          <a:latin typeface="黑体" pitchFamily="49" charset="-122"/>
                          <a:ea typeface="黑体" pitchFamily="49" charset="-122"/>
                          <a:cs typeface="Times New Roman"/>
                        </a:rPr>
                        <a:t>节日习俗</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b="1" dirty="0">
                          <a:solidFill>
                            <a:srgbClr val="000000"/>
                          </a:solidFill>
                          <a:effectLst/>
                          <a:latin typeface="黑体" pitchFamily="49" charset="-122"/>
                          <a:ea typeface="黑体" pitchFamily="49" charset="-122"/>
                          <a:cs typeface="Times New Roman"/>
                        </a:rPr>
                        <a:t>蕴含的思想情感</a:t>
                      </a:r>
                    </a:p>
                    <a:p>
                      <a:pPr algn="ctr">
                        <a:lnSpc>
                          <a:spcPct val="100000"/>
                        </a:lnSpc>
                        <a:spcAft>
                          <a:spcPts val="0"/>
                        </a:spcAft>
                      </a:pPr>
                      <a:r>
                        <a:rPr lang="zh-CN" sz="2400" b="1" dirty="0">
                          <a:solidFill>
                            <a:srgbClr val="000000"/>
                          </a:solidFill>
                          <a:effectLst/>
                          <a:latin typeface="黑体" pitchFamily="49" charset="-122"/>
                          <a:ea typeface="黑体" pitchFamily="49" charset="-122"/>
                          <a:cs typeface="Times New Roman"/>
                        </a:rPr>
                        <a:t>或精神追求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3962">
                <a:tc>
                  <a:txBody>
                    <a:bodyPr/>
                    <a:lstStyle/>
                    <a:p>
                      <a:pPr algn="ctr">
                        <a:lnSpc>
                          <a:spcPct val="100000"/>
                        </a:lnSpc>
                        <a:spcAft>
                          <a:spcPts val="0"/>
                        </a:spcAft>
                      </a:pPr>
                      <a:r>
                        <a:rPr lang="en-US" sz="2400" b="1" dirty="0">
                          <a:solidFill>
                            <a:srgbClr val="FF00FF"/>
                          </a:solidFill>
                          <a:effectLst/>
                          <a:latin typeface="黑体" pitchFamily="49" charset="-122"/>
                          <a:ea typeface="黑体" pitchFamily="49" charset="-122"/>
                          <a:cs typeface="Times New Roman"/>
                        </a:rPr>
                        <a:t>①</a:t>
                      </a:r>
                      <a:endParaRPr lang="zh-CN" sz="2400" b="1"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b="1" dirty="0">
                          <a:solidFill>
                            <a:srgbClr val="000000"/>
                          </a:solidFill>
                          <a:effectLst/>
                          <a:latin typeface="楷体" pitchFamily="49" charset="-122"/>
                          <a:ea typeface="楷体" pitchFamily="49" charset="-122"/>
                          <a:cs typeface="Times New Roman"/>
                        </a:rPr>
                        <a:t>吃粽子、赛龙舟、祭屈原……</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b="1" dirty="0">
                          <a:solidFill>
                            <a:srgbClr val="000000"/>
                          </a:solidFill>
                          <a:effectLst/>
                          <a:latin typeface="楷体" pitchFamily="49" charset="-122"/>
                          <a:ea typeface="楷体" pitchFamily="49" charset="-122"/>
                          <a:cs typeface="Times New Roman"/>
                        </a:rPr>
                        <a:t>怀念先贤、祈求幸福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956">
                <a:tc>
                  <a:txBody>
                    <a:bodyPr/>
                    <a:lstStyle/>
                    <a:p>
                      <a:pPr algn="ctr">
                        <a:lnSpc>
                          <a:spcPct val="100000"/>
                        </a:lnSpc>
                        <a:spcAft>
                          <a:spcPts val="0"/>
                        </a:spcAft>
                      </a:pPr>
                      <a:r>
                        <a:rPr lang="zh-CN" sz="2400" b="1" dirty="0">
                          <a:solidFill>
                            <a:srgbClr val="FF00FF"/>
                          </a:solidFill>
                          <a:effectLst/>
                          <a:latin typeface="黑体" pitchFamily="49" charset="-122"/>
                          <a:ea typeface="黑体" pitchFamily="49" charset="-122"/>
                          <a:cs typeface="Times New Roman"/>
                        </a:rPr>
                        <a:t>中秋节</a:t>
                      </a:r>
                      <a:endParaRPr lang="zh-CN" sz="2400" b="1"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2400" b="1" dirty="0">
                          <a:solidFill>
                            <a:srgbClr val="000000"/>
                          </a:solidFill>
                          <a:effectLst/>
                          <a:latin typeface="楷体" pitchFamily="49" charset="-122"/>
                          <a:ea typeface="楷体" pitchFamily="49" charset="-122"/>
                          <a:cs typeface="Times New Roman"/>
                        </a:rPr>
                        <a:t>②</a:t>
                      </a:r>
                      <a:endParaRPr lang="zh-CN" sz="2400" b="1" dirty="0">
                        <a:solidFill>
                          <a:srgbClr val="000000"/>
                        </a:solidFill>
                        <a:effectLst/>
                        <a:latin typeface="楷体" pitchFamily="49" charset="-122"/>
                        <a:ea typeface="楷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b="1" dirty="0">
                          <a:solidFill>
                            <a:srgbClr val="000000"/>
                          </a:solidFill>
                          <a:effectLst/>
                          <a:latin typeface="楷体" pitchFamily="49" charset="-122"/>
                          <a:ea typeface="楷体" pitchFamily="49" charset="-122"/>
                          <a:cs typeface="Times New Roman"/>
                        </a:rPr>
                        <a:t>期盼团圆、喜庆丰收</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6049">
                <a:tc>
                  <a:txBody>
                    <a:bodyPr/>
                    <a:lstStyle/>
                    <a:p>
                      <a:pPr algn="ctr">
                        <a:lnSpc>
                          <a:spcPct val="100000"/>
                        </a:lnSpc>
                        <a:spcAft>
                          <a:spcPts val="0"/>
                        </a:spcAft>
                      </a:pPr>
                      <a:r>
                        <a:rPr lang="en-US" sz="2400" b="1" dirty="0">
                          <a:solidFill>
                            <a:srgbClr val="FF00FF"/>
                          </a:solidFill>
                          <a:effectLst/>
                          <a:latin typeface="黑体" pitchFamily="49" charset="-122"/>
                          <a:ea typeface="黑体" pitchFamily="49" charset="-122"/>
                          <a:cs typeface="Times New Roman"/>
                        </a:rPr>
                        <a:t>③</a:t>
                      </a:r>
                      <a:endParaRPr lang="zh-CN" sz="2400" b="1"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b="1" dirty="0">
                          <a:solidFill>
                            <a:srgbClr val="000000"/>
                          </a:solidFill>
                          <a:effectLst/>
                          <a:latin typeface="楷体" pitchFamily="49" charset="-122"/>
                          <a:ea typeface="楷体" pitchFamily="49" charset="-122"/>
                          <a:cs typeface="Times New Roman"/>
                        </a:rPr>
                        <a:t>赏菊花、登高处……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b="1" dirty="0">
                          <a:solidFill>
                            <a:srgbClr val="000000"/>
                          </a:solidFill>
                          <a:effectLst/>
                          <a:latin typeface="楷体" pitchFamily="49" charset="-122"/>
                          <a:ea typeface="楷体" pitchFamily="49" charset="-122"/>
                          <a:cs typeface="Times New Roman"/>
                        </a:rPr>
                        <a:t>孝老敬老</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3349">
                <a:tc>
                  <a:txBody>
                    <a:bodyPr/>
                    <a:lstStyle/>
                    <a:p>
                      <a:pPr algn="ctr">
                        <a:lnSpc>
                          <a:spcPct val="100000"/>
                        </a:lnSpc>
                        <a:spcAft>
                          <a:spcPts val="0"/>
                        </a:spcAft>
                      </a:pPr>
                      <a:r>
                        <a:rPr lang="zh-CN" sz="2400" b="1" dirty="0">
                          <a:solidFill>
                            <a:srgbClr val="FF00FF"/>
                          </a:solidFill>
                          <a:effectLst/>
                          <a:latin typeface="黑体" pitchFamily="49" charset="-122"/>
                          <a:ea typeface="黑体" pitchFamily="49" charset="-122"/>
                          <a:cs typeface="Times New Roman"/>
                        </a:rPr>
                        <a:t>春节</a:t>
                      </a:r>
                      <a:endParaRPr lang="zh-CN" sz="2400" b="1"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b="1" dirty="0">
                          <a:solidFill>
                            <a:srgbClr val="000000"/>
                          </a:solidFill>
                          <a:effectLst/>
                          <a:latin typeface="楷体" pitchFamily="49" charset="-122"/>
                          <a:ea typeface="楷体" pitchFamily="49" charset="-122"/>
                          <a:cs typeface="Times New Roman"/>
                        </a:rPr>
                        <a:t>贴春联、放鞭炮、拜大年……</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2400" b="1" dirty="0">
                          <a:solidFill>
                            <a:srgbClr val="000000"/>
                          </a:solidFill>
                          <a:effectLst/>
                          <a:latin typeface="楷体" pitchFamily="49" charset="-122"/>
                          <a:ea typeface="楷体" pitchFamily="49" charset="-122"/>
                          <a:cs typeface="Times New Roman"/>
                        </a:rPr>
                        <a:t>④</a:t>
                      </a:r>
                      <a:endParaRPr lang="zh-CN" sz="2400" b="1" dirty="0">
                        <a:solidFill>
                          <a:srgbClr val="000000"/>
                        </a:solidFill>
                        <a:effectLst/>
                        <a:latin typeface="楷体" pitchFamily="49" charset="-122"/>
                        <a:ea typeface="楷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903248" y="5409141"/>
            <a:ext cx="10493298" cy="1200329"/>
          </a:xfrm>
          <a:prstGeom prst="rect">
            <a:avLst/>
          </a:prstGeom>
        </p:spPr>
        <p:txBody>
          <a:bodyPr wrap="square">
            <a:spAutoFit/>
          </a:bodyPr>
          <a:lstStyle/>
          <a:p>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①端午节（端</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五节、五月节、诗人节、女儿节</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等）。</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②吃</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月饼（赏月</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、赏桂、观潮</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等）。</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③</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重阳节（登高</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节、老人节、敬老节</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等）。</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④喜庆</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团圆（辞旧迎新</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、祈福纳祥、注重亲情</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等）。</a:t>
            </a:r>
            <a:endPar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4066068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矩形 19"/>
          <p:cNvSpPr/>
          <p:nvPr/>
        </p:nvSpPr>
        <p:spPr>
          <a:xfrm>
            <a:off x="1042456" y="3912886"/>
            <a:ext cx="8876372" cy="1200329"/>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传承</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中华</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文化，增强</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文化的</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认同感，增强</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中华民族</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意识，树立</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民族</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自信心，弘扬</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民族</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精神，提高</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道德素质等。</a:t>
            </a:r>
          </a:p>
        </p:txBody>
      </p:sp>
      <p:sp>
        <p:nvSpPr>
          <p:cNvPr id="10" name="文本框 99"/>
          <p:cNvSpPr txBox="1">
            <a:spLocks noChangeArrowheads="1"/>
          </p:cNvSpPr>
          <p:nvPr/>
        </p:nvSpPr>
        <p:spPr bwMode="auto">
          <a:xfrm>
            <a:off x="1505415" y="2161171"/>
            <a:ext cx="9210907"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itchFamily="2" charset="-122"/>
                <a:ea typeface="宋体" pitchFamily="2" charset="-122"/>
                <a:cs typeface="Times New Roman" panose="02020603050405020304" pitchFamily="18" charset="0"/>
              </a:rPr>
              <a:t>（</a:t>
            </a:r>
            <a:r>
              <a:rPr lang="en-US" altLang="zh-CN" sz="2400" b="1" dirty="0" smtClean="0">
                <a:latin typeface="宋体" pitchFamily="2" charset="-122"/>
                <a:ea typeface="宋体" pitchFamily="2" charset="-122"/>
                <a:cs typeface="Times New Roman" panose="02020603050405020304" pitchFamily="18" charset="0"/>
              </a:rPr>
              <a:t>2</a:t>
            </a:r>
            <a:r>
              <a:rPr lang="zh-CN" altLang="en-US" sz="2400" b="1" dirty="0" smtClean="0">
                <a:latin typeface="宋体" pitchFamily="2" charset="-122"/>
                <a:ea typeface="宋体" pitchFamily="2" charset="-122"/>
                <a:cs typeface="Times New Roman" panose="02020603050405020304" pitchFamily="18" charset="0"/>
              </a:rPr>
              <a:t>）今天，重视</a:t>
            </a:r>
            <a:r>
              <a:rPr lang="zh-CN" altLang="en-US" sz="2400" b="1" dirty="0">
                <a:latin typeface="宋体" pitchFamily="2" charset="-122"/>
                <a:ea typeface="宋体" pitchFamily="2" charset="-122"/>
                <a:cs typeface="Times New Roman" panose="02020603050405020304" pitchFamily="18" charset="0"/>
              </a:rPr>
              <a:t>并过好传统节日对我们青少年有什么</a:t>
            </a:r>
            <a:r>
              <a:rPr lang="zh-CN" altLang="en-US" sz="2400" b="1" dirty="0" smtClean="0">
                <a:latin typeface="宋体" pitchFamily="2" charset="-122"/>
                <a:ea typeface="宋体" pitchFamily="2" charset="-122"/>
                <a:cs typeface="Times New Roman" panose="02020603050405020304" pitchFamily="18" charset="0"/>
              </a:rPr>
              <a:t>意义？（</a:t>
            </a:r>
            <a:r>
              <a:rPr lang="en-US" altLang="zh-CN" sz="2400" b="1" dirty="0" smtClean="0">
                <a:latin typeface="宋体" pitchFamily="2" charset="-122"/>
                <a:ea typeface="宋体" pitchFamily="2" charset="-122"/>
                <a:cs typeface="Times New Roman" panose="02020603050405020304" pitchFamily="18" charset="0"/>
              </a:rPr>
              <a:t>3</a:t>
            </a:r>
            <a:r>
              <a:rPr lang="zh-CN" altLang="en-US" sz="2400" b="1" dirty="0" smtClean="0">
                <a:latin typeface="宋体" pitchFamily="2" charset="-122"/>
                <a:ea typeface="宋体" pitchFamily="2" charset="-122"/>
                <a:cs typeface="Times New Roman" panose="02020603050405020304" pitchFamily="18" charset="0"/>
              </a:rPr>
              <a:t>分）</a:t>
            </a:r>
            <a:endParaRPr lang="en-US" altLang="zh-CN" sz="2400" b="1" dirty="0">
              <a:latin typeface="宋体" pitchFamily="2" charset="-122"/>
              <a:ea typeface="宋体" pitchFamily="2" charset="-122"/>
              <a:cs typeface="Times New Roman" panose="02020603050405020304" pitchFamily="18" charset="0"/>
            </a:endParaRPr>
          </a:p>
          <a:p>
            <a:pPr>
              <a:lnSpc>
                <a:spcPct val="150000"/>
              </a:lnSpc>
            </a:pPr>
            <a:endParaRPr lang="en-US" altLang="zh-CN" sz="2400" b="1" dirty="0">
              <a:latin typeface="宋体" pitchFamily="2" charset="-122"/>
              <a:ea typeface="宋体" pitchFamily="2" charset="-122"/>
              <a:cs typeface="Times New Roman" panose="02020603050405020304" pitchFamily="18" charset="0"/>
            </a:endParaRPr>
          </a:p>
        </p:txBody>
      </p:sp>
    </p:spTree>
    <p:extLst>
      <p:ext uri="{BB962C8B-B14F-4D97-AF65-F5344CB8AC3E}">
        <p14:creationId xmlns:p14="http://schemas.microsoft.com/office/powerpoint/2010/main" xmlns="" val="2033127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1265850"/>
            <a:ext cx="6522789" cy="627895"/>
            <a:chOff x="1034884" y="629878"/>
            <a:chExt cx="5639528" cy="627895"/>
          </a:xfrm>
        </p:grpSpPr>
        <p:sp>
          <p:nvSpPr>
            <p:cNvPr id="7" name="圆角矩形 6"/>
            <p:cNvSpPr/>
            <p:nvPr>
              <p:custDataLst>
                <p:tags r:id="rId1"/>
              </p:custDataLst>
            </p:nvPr>
          </p:nvSpPr>
          <p:spPr>
            <a:xfrm flipH="1">
              <a:off x="2547178" y="664168"/>
              <a:ext cx="4127234"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中华民族传统美德</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1075167" y="2147311"/>
            <a:ext cx="9596550"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11</a:t>
            </a:r>
            <a:r>
              <a:rPr lang="en-US" altLang="zh-CN" sz="2400" b="1" dirty="0" smtClean="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2019 </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9</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分）团聚时，父亲</a:t>
            </a:r>
            <a:r>
              <a:rPr lang="zh-CN" altLang="en-US" sz="2400" b="1" dirty="0">
                <a:latin typeface="宋体" panose="02010600030101010101" pitchFamily="2" charset="-122"/>
                <a:ea typeface="宋体" panose="02010600030101010101" pitchFamily="2" charset="-122"/>
              </a:rPr>
              <a:t>及时拦住孩子焦急的</a:t>
            </a:r>
            <a:r>
              <a:rPr lang="zh-CN" altLang="en-US" sz="2400" b="1" dirty="0" smtClean="0">
                <a:latin typeface="宋体" panose="02010600030101010101" pitchFamily="2" charset="-122"/>
                <a:ea typeface="宋体" panose="02010600030101010101" pitchFamily="2" charset="-122"/>
              </a:rPr>
              <a:t>筷子，示意</a:t>
            </a:r>
            <a:r>
              <a:rPr lang="zh-CN" altLang="en-US" sz="2400" b="1" dirty="0">
                <a:latin typeface="宋体" panose="02010600030101010101" pitchFamily="2" charset="-122"/>
                <a:ea typeface="宋体" panose="02010600030101010101" pitchFamily="2" charset="-122"/>
              </a:rPr>
              <a:t>长辈优先来</a:t>
            </a:r>
            <a:r>
              <a:rPr lang="zh-CN" altLang="en-US" sz="2400" b="1" dirty="0" smtClean="0">
                <a:latin typeface="宋体" panose="02010600030101010101" pitchFamily="2" charset="-122"/>
                <a:ea typeface="宋体" panose="02010600030101010101" pitchFamily="2" charset="-122"/>
              </a:rPr>
              <a:t>“明礼”；回到家，母亲</a:t>
            </a:r>
            <a:r>
              <a:rPr lang="zh-CN" altLang="en-US" sz="2400" b="1" dirty="0">
                <a:latin typeface="宋体" panose="02010600030101010101" pitchFamily="2" charset="-122"/>
                <a:ea typeface="宋体" panose="02010600030101010101" pitchFamily="2" charset="-122"/>
              </a:rPr>
              <a:t>不停地用筷子给子女夹菜来表达</a:t>
            </a:r>
            <a:r>
              <a:rPr lang="zh-CN" altLang="en-US" sz="2400" b="1" dirty="0" smtClean="0">
                <a:latin typeface="宋体" panose="02010600030101010101" pitchFamily="2" charset="-122"/>
                <a:ea typeface="宋体" panose="02010600030101010101" pitchFamily="2" charset="-122"/>
              </a:rPr>
              <a:t>“关爱”；过春节，把</a:t>
            </a:r>
            <a:r>
              <a:rPr lang="zh-CN" altLang="en-US" sz="2400" b="1" dirty="0">
                <a:latin typeface="宋体" panose="02010600030101010101" pitchFamily="2" charset="-122"/>
                <a:ea typeface="宋体" panose="02010600030101010101" pitchFamily="2" charset="-122"/>
              </a:rPr>
              <a:t>邻居家的孤单老人请到自家餐桌并递上一双筷子来“睦邻”</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这些场景反映</a:t>
            </a:r>
            <a:r>
              <a:rPr lang="zh-CN" altLang="en-US" sz="2400" b="1" dirty="0" smtClean="0">
                <a:latin typeface="宋体" panose="02010600030101010101" pitchFamily="2" charset="-122"/>
                <a:ea typeface="宋体" panose="02010600030101010101" pitchFamily="2" charset="-122"/>
              </a:rPr>
              <a:t>出（</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筷子是最好的进食工具　②筷子传承着优良</a:t>
            </a:r>
            <a:r>
              <a:rPr lang="zh-CN" altLang="en-US" sz="2400" b="1" dirty="0" smtClean="0">
                <a:latin typeface="宋体" panose="02010600030101010101" pitchFamily="2" charset="-122"/>
                <a:ea typeface="宋体" panose="02010600030101010101" pitchFamily="2" charset="-122"/>
              </a:rPr>
              <a:t>家风  ③</a:t>
            </a:r>
            <a:r>
              <a:rPr lang="zh-CN" altLang="en-US" sz="2400" b="1" dirty="0">
                <a:latin typeface="宋体" panose="02010600030101010101" pitchFamily="2" charset="-122"/>
                <a:ea typeface="宋体" panose="02010600030101010101" pitchFamily="2" charset="-122"/>
              </a:rPr>
              <a:t>教育决定着民族未来　④中华传统美德代代相传</a:t>
            </a:r>
          </a:p>
          <a:p>
            <a:pPr>
              <a:lnSpc>
                <a:spcPct val="150000"/>
              </a:lnSpc>
            </a:pPr>
            <a:r>
              <a:rPr lang="en-US" altLang="zh-CN" sz="2400" b="1" dirty="0">
                <a:latin typeface="宋体" panose="02010600030101010101" pitchFamily="2" charset="-122"/>
                <a:ea typeface="宋体" panose="02010600030101010101" pitchFamily="2" charset="-122"/>
              </a:rPr>
              <a:t>A.①③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.①④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C</a:t>
            </a:r>
            <a:r>
              <a:rPr lang="en-US" altLang="zh-CN" sz="2400" b="1" dirty="0">
                <a:latin typeface="宋体" panose="02010600030101010101" pitchFamily="2" charset="-122"/>
                <a:ea typeface="宋体" panose="02010600030101010101" pitchFamily="2" charset="-122"/>
              </a:rPr>
              <a:t>.②③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.②④</a:t>
            </a:r>
          </a:p>
        </p:txBody>
      </p:sp>
      <p:sp>
        <p:nvSpPr>
          <p:cNvPr id="14" name="矩形 13"/>
          <p:cNvSpPr/>
          <p:nvPr/>
        </p:nvSpPr>
        <p:spPr>
          <a:xfrm>
            <a:off x="6836761" y="3870860"/>
            <a:ext cx="615839" cy="523220"/>
          </a:xfrm>
          <a:prstGeom prst="rect">
            <a:avLst/>
          </a:prstGeom>
        </p:spPr>
        <p:txBody>
          <a:bodyPr wrap="square">
            <a:spAutoFit/>
          </a:bodyPr>
          <a:lstStyle/>
          <a:p>
            <a:r>
              <a:rPr lang="en-US" altLang="zh-CN" sz="2800" b="1" dirty="0" smtClean="0">
                <a:solidFill>
                  <a:srgbClr val="FF0000"/>
                </a:solidFill>
              </a:rPr>
              <a:t>D</a:t>
            </a:r>
            <a:endParaRPr lang="zh-CN" altLang="en-US" sz="2800" b="1" dirty="0">
              <a:solidFill>
                <a:srgbClr val="FF0000"/>
              </a:solidFill>
            </a:endParaRPr>
          </a:p>
        </p:txBody>
      </p:sp>
    </p:spTree>
    <p:extLst>
      <p:ext uri="{BB962C8B-B14F-4D97-AF65-F5344CB8AC3E}">
        <p14:creationId xmlns:p14="http://schemas.microsoft.com/office/powerpoint/2010/main" xmlns="" val="2700355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1265850"/>
            <a:ext cx="6522789" cy="627895"/>
            <a:chOff x="1034884" y="629878"/>
            <a:chExt cx="5639528" cy="627895"/>
          </a:xfrm>
        </p:grpSpPr>
        <p:sp>
          <p:nvSpPr>
            <p:cNvPr id="7" name="圆角矩形 6"/>
            <p:cNvSpPr/>
            <p:nvPr>
              <p:custDataLst>
                <p:tags r:id="rId1"/>
              </p:custDataLst>
            </p:nvPr>
          </p:nvSpPr>
          <p:spPr>
            <a:xfrm flipH="1">
              <a:off x="2547178" y="664168"/>
              <a:ext cx="4127234"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中华民族精神</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3</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1075167" y="2147311"/>
            <a:ext cx="9596550"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12</a:t>
            </a:r>
            <a:r>
              <a:rPr lang="en-US" altLang="zh-CN" sz="2400" b="1" dirty="0" smtClean="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2020</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分）爱国，是</a:t>
            </a:r>
            <a:r>
              <a:rPr lang="zh-CN" altLang="en-US" sz="2400" b="1" dirty="0">
                <a:latin typeface="宋体" panose="02010600030101010101" pitchFamily="2" charset="-122"/>
                <a:ea typeface="宋体" panose="02010600030101010101" pitchFamily="2" charset="-122"/>
              </a:rPr>
              <a:t>人世间最深层、最持久的</a:t>
            </a:r>
            <a:r>
              <a:rPr lang="zh-CN" altLang="en-US" sz="2400" b="1" dirty="0" smtClean="0">
                <a:latin typeface="宋体" panose="02010600030101010101" pitchFamily="2" charset="-122"/>
                <a:ea typeface="宋体" panose="02010600030101010101" pitchFamily="2" charset="-122"/>
              </a:rPr>
              <a:t>情感，是</a:t>
            </a:r>
            <a:r>
              <a:rPr lang="zh-CN" altLang="en-US" sz="2400" b="1" dirty="0">
                <a:latin typeface="宋体" panose="02010600030101010101" pitchFamily="2" charset="-122"/>
                <a:ea typeface="宋体" panose="02010600030101010101" pitchFamily="2" charset="-122"/>
              </a:rPr>
              <a:t>一个人立德之源、立功之本。下列属于将爱国之情化为爱国之行的</a:t>
            </a:r>
            <a:r>
              <a:rPr lang="zh-CN" altLang="en-US" sz="2400" b="1" dirty="0" smtClean="0">
                <a:latin typeface="宋体" panose="02010600030101010101" pitchFamily="2" charset="-122"/>
                <a:ea typeface="宋体" panose="02010600030101010101" pitchFamily="2" charset="-122"/>
              </a:rPr>
              <a:t>是（</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基层干部扎根一线脱贫</a:t>
            </a:r>
            <a:r>
              <a:rPr lang="zh-CN" altLang="en-US" sz="2400" b="1" dirty="0" smtClean="0">
                <a:latin typeface="宋体" panose="02010600030101010101" pitchFamily="2" charset="-122"/>
                <a:ea typeface="宋体" panose="02010600030101010101" pitchFamily="2" charset="-122"/>
              </a:rPr>
              <a:t>攻坚  ②</a:t>
            </a:r>
            <a:r>
              <a:rPr lang="zh-CN" altLang="en-US" sz="2400" b="1" dirty="0">
                <a:latin typeface="宋体" panose="02010600030101010101" pitchFamily="2" charset="-122"/>
                <a:ea typeface="宋体" panose="02010600030101010101" pitchFamily="2" charset="-122"/>
              </a:rPr>
              <a:t>消防队员不惧牺牲</a:t>
            </a:r>
            <a:r>
              <a:rPr lang="zh-CN" altLang="en-US" sz="2400" b="1" dirty="0" smtClean="0">
                <a:latin typeface="宋体" panose="02010600030101010101" pitchFamily="2" charset="-122"/>
                <a:ea typeface="宋体" panose="02010600030101010101" pitchFamily="2" charset="-122"/>
              </a:rPr>
              <a:t>赴汤蹈火  ③</a:t>
            </a:r>
            <a:r>
              <a:rPr lang="zh-CN" altLang="en-US" sz="2400" b="1" dirty="0">
                <a:latin typeface="宋体" panose="02010600030101010101" pitchFamily="2" charset="-122"/>
                <a:ea typeface="宋体" panose="02010600030101010101" pitchFamily="2" charset="-122"/>
              </a:rPr>
              <a:t>环卫工人顶风冒雨守护</a:t>
            </a:r>
            <a:r>
              <a:rPr lang="zh-CN" altLang="en-US" sz="2400" b="1" dirty="0" smtClean="0">
                <a:latin typeface="宋体" panose="02010600030101010101" pitchFamily="2" charset="-122"/>
                <a:ea typeface="宋体" panose="02010600030101010101" pitchFamily="2" charset="-122"/>
              </a:rPr>
              <a:t>城市  ④</a:t>
            </a:r>
            <a:r>
              <a:rPr lang="zh-CN" altLang="en-US" sz="2400" b="1" dirty="0">
                <a:latin typeface="宋体" panose="02010600030101010101" pitchFamily="2" charset="-122"/>
                <a:ea typeface="宋体" panose="02010600030101010101" pitchFamily="2" charset="-122"/>
              </a:rPr>
              <a:t>广大志愿者奋战在抗疫一线</a:t>
            </a:r>
          </a:p>
          <a:p>
            <a:pPr>
              <a:lnSpc>
                <a:spcPct val="150000"/>
              </a:lnSpc>
            </a:pPr>
            <a:r>
              <a:rPr lang="en-US" altLang="zh-CN" sz="2400" b="1" dirty="0">
                <a:latin typeface="宋体" panose="02010600030101010101" pitchFamily="2" charset="-122"/>
                <a:ea typeface="宋体" panose="02010600030101010101" pitchFamily="2" charset="-122"/>
              </a:rPr>
              <a:t>A.①②</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.③④</a:t>
            </a:r>
          </a:p>
          <a:p>
            <a:pPr>
              <a:lnSpc>
                <a:spcPct val="150000"/>
              </a:lnSpc>
            </a:pPr>
            <a:r>
              <a:rPr lang="en-US" altLang="zh-CN" sz="2400" b="1" dirty="0">
                <a:latin typeface="宋体" panose="02010600030101010101" pitchFamily="2" charset="-122"/>
                <a:ea typeface="宋体" panose="02010600030101010101" pitchFamily="2" charset="-122"/>
              </a:rPr>
              <a:t>C.①②③ </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.①②③④</a:t>
            </a:r>
          </a:p>
        </p:txBody>
      </p:sp>
      <p:sp>
        <p:nvSpPr>
          <p:cNvPr id="14" name="矩形 13"/>
          <p:cNvSpPr/>
          <p:nvPr/>
        </p:nvSpPr>
        <p:spPr>
          <a:xfrm>
            <a:off x="1936730" y="3278958"/>
            <a:ext cx="615839" cy="523220"/>
          </a:xfrm>
          <a:prstGeom prst="rect">
            <a:avLst/>
          </a:prstGeom>
        </p:spPr>
        <p:txBody>
          <a:bodyPr wrap="square">
            <a:spAutoFit/>
          </a:bodyPr>
          <a:lstStyle/>
          <a:p>
            <a:r>
              <a:rPr lang="en-US" altLang="zh-CN" sz="2800" b="1" dirty="0" smtClean="0">
                <a:solidFill>
                  <a:srgbClr val="FF0000"/>
                </a:solidFill>
              </a:rPr>
              <a:t>D</a:t>
            </a:r>
            <a:endParaRPr lang="zh-CN" altLang="en-US" sz="2800" b="1" dirty="0">
              <a:solidFill>
                <a:srgbClr val="FF0000"/>
              </a:solidFill>
            </a:endParaRPr>
          </a:p>
        </p:txBody>
      </p:sp>
    </p:spTree>
    <p:extLst>
      <p:ext uri="{BB962C8B-B14F-4D97-AF65-F5344CB8AC3E}">
        <p14:creationId xmlns:p14="http://schemas.microsoft.com/office/powerpoint/2010/main" xmlns="" val="1446526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1075167" y="1901984"/>
            <a:ext cx="9596550"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13</a:t>
            </a:r>
            <a:r>
              <a:rPr lang="en-US" altLang="zh-CN" sz="2400" b="1" dirty="0" smtClean="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2017</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分）探</a:t>
            </a:r>
            <a:r>
              <a:rPr lang="zh-CN" altLang="en-US" sz="2400" b="1" dirty="0">
                <a:latin typeface="宋体" panose="02010600030101010101" pitchFamily="2" charset="-122"/>
                <a:ea typeface="宋体" panose="02010600030101010101" pitchFamily="2" charset="-122"/>
              </a:rPr>
              <a:t>月工程总设计师、为中国航天事业作出突出贡献的科学家</a:t>
            </a:r>
            <a:r>
              <a:rPr lang="zh-CN" altLang="en-US" sz="2400" b="1" dirty="0" smtClean="0">
                <a:latin typeface="宋体" panose="02010600030101010101" pitchFamily="2" charset="-122"/>
                <a:ea typeface="宋体" panose="02010600030101010101" pitchFamily="2" charset="-122"/>
              </a:rPr>
              <a:t>孙家栋；高铁</a:t>
            </a:r>
            <a:r>
              <a:rPr lang="zh-CN" altLang="en-US" sz="2400" b="1" dirty="0">
                <a:latin typeface="宋体" panose="02010600030101010101" pitchFamily="2" charset="-122"/>
                <a:ea typeface="宋体" panose="02010600030101010101" pitchFamily="2" charset="-122"/>
              </a:rPr>
              <a:t>焊接师、为“中国制造”由大变强助力的“大国工匠”李万</a:t>
            </a:r>
            <a:r>
              <a:rPr lang="zh-CN" altLang="en-US" sz="2400" b="1" dirty="0" smtClean="0">
                <a:latin typeface="宋体" panose="02010600030101010101" pitchFamily="2" charset="-122"/>
                <a:ea typeface="宋体" panose="02010600030101010101" pitchFamily="2" charset="-122"/>
              </a:rPr>
              <a:t>君；原</a:t>
            </a:r>
            <a:r>
              <a:rPr lang="zh-CN" altLang="en-US" sz="2400" b="1" dirty="0">
                <a:latin typeface="宋体" panose="02010600030101010101" pitchFamily="2" charset="-122"/>
                <a:ea typeface="宋体" panose="02010600030101010101" pitchFamily="2" charset="-122"/>
              </a:rPr>
              <a:t>河北农业大学教授、把毕生精力投入到山区生态建设和科技富民事业之中的全国脱贫攻坚模范李保国。这些时代英雄共同的精神追求</a:t>
            </a:r>
            <a:r>
              <a:rPr lang="zh-CN" altLang="en-US" sz="2400" b="1" dirty="0" smtClean="0">
                <a:latin typeface="宋体" panose="02010600030101010101" pitchFamily="2" charset="-122"/>
                <a:ea typeface="宋体" panose="02010600030101010101" pitchFamily="2" charset="-122"/>
              </a:rPr>
              <a:t>是（</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A.</a:t>
            </a:r>
            <a:r>
              <a:rPr lang="zh-CN" altLang="en-US" sz="2400" b="1" dirty="0">
                <a:latin typeface="宋体" panose="02010600030101010101" pitchFamily="2" charset="-122"/>
                <a:ea typeface="宋体" panose="02010600030101010101" pitchFamily="2" charset="-122"/>
              </a:rPr>
              <a:t>科教救国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献身国防</a:t>
            </a:r>
          </a:p>
          <a:p>
            <a:pPr>
              <a:lnSpc>
                <a:spcPct val="150000"/>
              </a:lnSpc>
            </a:pPr>
            <a:r>
              <a:rPr lang="en-US" altLang="zh-CN" sz="2400" b="1" dirty="0">
                <a:latin typeface="宋体" panose="02010600030101010101" pitchFamily="2" charset="-122"/>
                <a:ea typeface="宋体" panose="02010600030101010101" pitchFamily="2" charset="-122"/>
              </a:rPr>
              <a:t>C.</a:t>
            </a:r>
            <a:r>
              <a:rPr lang="zh-CN" altLang="en-US" sz="2400" b="1" dirty="0">
                <a:latin typeface="宋体" panose="02010600030101010101" pitchFamily="2" charset="-122"/>
                <a:ea typeface="宋体" panose="02010600030101010101" pitchFamily="2" charset="-122"/>
              </a:rPr>
              <a:t>报效国家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消除贫困</a:t>
            </a:r>
          </a:p>
        </p:txBody>
      </p:sp>
      <p:sp>
        <p:nvSpPr>
          <p:cNvPr id="14" name="矩形 13"/>
          <p:cNvSpPr/>
          <p:nvPr/>
        </p:nvSpPr>
        <p:spPr>
          <a:xfrm>
            <a:off x="5357964" y="4189113"/>
            <a:ext cx="615839" cy="523220"/>
          </a:xfrm>
          <a:prstGeom prst="rect">
            <a:avLst/>
          </a:prstGeom>
        </p:spPr>
        <p:txBody>
          <a:bodyPr wrap="square">
            <a:spAutoFit/>
          </a:bodyPr>
          <a:lstStyle/>
          <a:p>
            <a:r>
              <a:rPr lang="en-US" altLang="zh-CN" sz="2800" b="1" dirty="0" smtClean="0">
                <a:solidFill>
                  <a:srgbClr val="FF0000"/>
                </a:solidFill>
              </a:rPr>
              <a:t>C</a:t>
            </a:r>
            <a:endParaRPr lang="zh-CN" altLang="en-US" sz="2800" b="1" dirty="0">
              <a:solidFill>
                <a:srgbClr val="FF0000"/>
              </a:solidFill>
            </a:endParaRPr>
          </a:p>
        </p:txBody>
      </p:sp>
    </p:spTree>
    <p:extLst>
      <p:ext uri="{BB962C8B-B14F-4D97-AF65-F5344CB8AC3E}">
        <p14:creationId xmlns:p14="http://schemas.microsoft.com/office/powerpoint/2010/main" xmlns="" val="1541847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1075167" y="1455935"/>
            <a:ext cx="10198716"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anose="02010600030101010101" pitchFamily="2" charset="-122"/>
                <a:ea typeface="宋体" panose="02010600030101010101" pitchFamily="2" charset="-122"/>
              </a:rPr>
              <a:t>    </a:t>
            </a:r>
            <a:r>
              <a:rPr lang="zh-CN" altLang="en-US" sz="2400" b="1" dirty="0" smtClean="0">
                <a:latin typeface="楷体" pitchFamily="49" charset="-122"/>
                <a:ea typeface="楷体" pitchFamily="49" charset="-122"/>
              </a:rPr>
              <a:t>爱国主义</a:t>
            </a:r>
            <a:r>
              <a:rPr lang="zh-CN" altLang="en-US" sz="2400" b="1" dirty="0">
                <a:latin typeface="楷体" pitchFamily="49" charset="-122"/>
                <a:ea typeface="楷体" pitchFamily="49" charset="-122"/>
              </a:rPr>
              <a:t>是中华民族的精神</a:t>
            </a:r>
            <a:r>
              <a:rPr lang="zh-CN" altLang="en-US" sz="2400" b="1" dirty="0" smtClean="0">
                <a:latin typeface="楷体" pitchFamily="49" charset="-122"/>
                <a:ea typeface="楷体" pitchFamily="49" charset="-122"/>
              </a:rPr>
              <a:t>基因，激励</a:t>
            </a:r>
            <a:r>
              <a:rPr lang="zh-CN" altLang="en-US" sz="2400" b="1" dirty="0">
                <a:latin typeface="楷体" pitchFamily="49" charset="-122"/>
                <a:ea typeface="楷体" pitchFamily="49" charset="-122"/>
              </a:rPr>
              <a:t>着一代又一代中华儿女为祖国的独立、发展、富强而不懈奋斗。</a:t>
            </a:r>
            <a:r>
              <a:rPr lang="zh-CN" altLang="en-US" sz="2400" b="1" dirty="0">
                <a:latin typeface="宋体" panose="02010600030101010101" pitchFamily="2" charset="-122"/>
                <a:ea typeface="宋体" panose="02010600030101010101" pitchFamily="2" charset="-122"/>
              </a:rPr>
              <a:t>据此回答第</a:t>
            </a:r>
            <a:r>
              <a:rPr lang="en-US" altLang="zh-CN" sz="2400" b="1" dirty="0">
                <a:latin typeface="宋体" panose="02010600030101010101" pitchFamily="2" charset="-122"/>
                <a:ea typeface="宋体" panose="02010600030101010101" pitchFamily="2" charset="-122"/>
              </a:rPr>
              <a:t>14</a:t>
            </a: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15</a:t>
            </a:r>
            <a:r>
              <a:rPr lang="zh-CN" altLang="en-US" sz="2400" b="1" dirty="0">
                <a:latin typeface="宋体" panose="02010600030101010101" pitchFamily="2" charset="-122"/>
                <a:ea typeface="宋体" panose="02010600030101010101" pitchFamily="2" charset="-122"/>
              </a:rPr>
              <a:t>题。</a:t>
            </a:r>
          </a:p>
          <a:p>
            <a:pPr>
              <a:lnSpc>
                <a:spcPct val="150000"/>
              </a:lnSpc>
            </a:pPr>
            <a:r>
              <a:rPr lang="en-US" altLang="zh-CN" sz="2400" b="1" dirty="0">
                <a:latin typeface="宋体" panose="02010600030101010101" pitchFamily="2" charset="-122"/>
                <a:ea typeface="宋体" panose="02010600030101010101" pitchFamily="2" charset="-122"/>
              </a:rPr>
              <a:t>14</a:t>
            </a:r>
            <a:r>
              <a:rPr lang="en-US" altLang="zh-CN" sz="2400" b="1" dirty="0" smtClean="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2016</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分）抗战时期，一</a:t>
            </a:r>
            <a:r>
              <a:rPr lang="zh-CN" altLang="en-US" sz="2400" b="1" dirty="0">
                <a:latin typeface="宋体" panose="02010600030101010101" pitchFamily="2" charset="-122"/>
                <a:ea typeface="宋体" panose="02010600030101010101" pitchFamily="2" charset="-122"/>
              </a:rPr>
              <a:t>位父亲送给参军的儿子一面“死”字旗。旗上写</a:t>
            </a:r>
            <a:r>
              <a:rPr lang="zh-CN" altLang="en-US" sz="2400" b="1" dirty="0" smtClean="0">
                <a:latin typeface="宋体" panose="02010600030101010101" pitchFamily="2" charset="-122"/>
                <a:ea typeface="宋体" panose="02010600030101010101" pitchFamily="2" charset="-122"/>
              </a:rPr>
              <a:t>着：</a:t>
            </a:r>
            <a:r>
              <a:rPr lang="en-US" altLang="zh-CN" sz="2400" b="1" dirty="0" smtClean="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国难</a:t>
            </a:r>
            <a:r>
              <a:rPr lang="zh-CN" altLang="en-US" sz="2400" b="1" dirty="0" smtClean="0">
                <a:latin typeface="宋体" panose="02010600030101010101" pitchFamily="2" charset="-122"/>
                <a:ea typeface="宋体" panose="02010600030101010101" pitchFamily="2" charset="-122"/>
              </a:rPr>
              <a:t>当头，日寇</a:t>
            </a:r>
            <a:r>
              <a:rPr lang="zh-CN" altLang="en-US" sz="2400" b="1" dirty="0">
                <a:latin typeface="宋体" panose="02010600030101010101" pitchFamily="2" charset="-122"/>
                <a:ea typeface="宋体" panose="02010600030101010101" pitchFamily="2" charset="-122"/>
              </a:rPr>
              <a:t>狰狞。国家</a:t>
            </a:r>
            <a:r>
              <a:rPr lang="zh-CN" altLang="en-US" sz="2400" b="1" dirty="0" smtClean="0">
                <a:latin typeface="宋体" panose="02010600030101010101" pitchFamily="2" charset="-122"/>
                <a:ea typeface="宋体" panose="02010600030101010101" pitchFamily="2" charset="-122"/>
              </a:rPr>
              <a:t>兴亡，匹夫</a:t>
            </a:r>
            <a:r>
              <a:rPr lang="zh-CN" altLang="en-US" sz="2400" b="1" dirty="0">
                <a:latin typeface="宋体" panose="02010600030101010101" pitchFamily="2" charset="-122"/>
                <a:ea typeface="宋体" panose="02010600030101010101" pitchFamily="2" charset="-122"/>
              </a:rPr>
              <a:t>有分。本欲</a:t>
            </a:r>
            <a:r>
              <a:rPr lang="zh-CN" altLang="en-US" sz="2400" b="1" dirty="0" smtClean="0">
                <a:latin typeface="宋体" panose="02010600030101010101" pitchFamily="2" charset="-122"/>
                <a:ea typeface="宋体" panose="02010600030101010101" pitchFamily="2" charset="-122"/>
              </a:rPr>
              <a:t>服役，乃</a:t>
            </a:r>
            <a:r>
              <a:rPr lang="zh-CN" altLang="en-US" sz="2400" b="1" dirty="0">
                <a:latin typeface="宋体" panose="02010600030101010101" pitchFamily="2" charset="-122"/>
                <a:ea typeface="宋体" panose="02010600030101010101" pitchFamily="2" charset="-122"/>
              </a:rPr>
              <a:t>过年龄。幸吾有</a:t>
            </a:r>
            <a:r>
              <a:rPr lang="zh-CN" altLang="en-US" sz="2400" b="1" dirty="0" smtClean="0">
                <a:latin typeface="宋体" panose="02010600030101010101" pitchFamily="2" charset="-122"/>
                <a:ea typeface="宋体" panose="02010600030101010101" pitchFamily="2" charset="-122"/>
              </a:rPr>
              <a:t>子，自觉</a:t>
            </a:r>
            <a:r>
              <a:rPr lang="zh-CN" altLang="en-US" sz="2400" b="1" dirty="0">
                <a:latin typeface="宋体" panose="02010600030101010101" pitchFamily="2" charset="-122"/>
                <a:ea typeface="宋体" panose="02010600030101010101" pitchFamily="2" charset="-122"/>
              </a:rPr>
              <a:t>请缨。赐旗</a:t>
            </a:r>
            <a:r>
              <a:rPr lang="zh-CN" altLang="en-US" sz="2400" b="1" dirty="0" smtClean="0">
                <a:latin typeface="宋体" panose="02010600030101010101" pitchFamily="2" charset="-122"/>
                <a:ea typeface="宋体" panose="02010600030101010101" pitchFamily="2" charset="-122"/>
              </a:rPr>
              <a:t>一面，时刻</a:t>
            </a:r>
            <a:r>
              <a:rPr lang="zh-CN" altLang="en-US" sz="2400" b="1" dirty="0">
                <a:latin typeface="宋体" panose="02010600030101010101" pitchFamily="2" charset="-122"/>
                <a:ea typeface="宋体" panose="02010600030101010101" pitchFamily="2" charset="-122"/>
              </a:rPr>
              <a:t>随身。伤时拭</a:t>
            </a:r>
            <a:r>
              <a:rPr lang="zh-CN" altLang="en-US" sz="2400" b="1" dirty="0" smtClean="0">
                <a:latin typeface="宋体" panose="02010600030101010101" pitchFamily="2" charset="-122"/>
                <a:ea typeface="宋体" panose="02010600030101010101" pitchFamily="2" charset="-122"/>
              </a:rPr>
              <a:t>血，死后</a:t>
            </a:r>
            <a:r>
              <a:rPr lang="zh-CN" altLang="en-US" sz="2400" b="1" dirty="0">
                <a:latin typeface="宋体" panose="02010600030101010101" pitchFamily="2" charset="-122"/>
                <a:ea typeface="宋体" panose="02010600030101010101" pitchFamily="2" charset="-122"/>
              </a:rPr>
              <a:t>裹身。</a:t>
            </a:r>
            <a:r>
              <a:rPr lang="zh-CN" altLang="en-US" sz="2400" b="1" dirty="0" smtClean="0">
                <a:latin typeface="宋体" panose="02010600030101010101" pitchFamily="2" charset="-122"/>
                <a:ea typeface="宋体" panose="02010600030101010101" pitchFamily="2" charset="-122"/>
              </a:rPr>
              <a:t>勇往直前，勿</a:t>
            </a:r>
            <a:r>
              <a:rPr lang="zh-CN" altLang="en-US" sz="2400" b="1" dirty="0">
                <a:latin typeface="宋体" panose="02010600030101010101" pitchFamily="2" charset="-122"/>
                <a:ea typeface="宋体" panose="02010600030101010101" pitchFamily="2" charset="-122"/>
              </a:rPr>
              <a:t>忘本分。”从中我们能感受到这对</a:t>
            </a:r>
            <a:r>
              <a:rPr lang="zh-CN" altLang="en-US" sz="2400" b="1" dirty="0" smtClean="0">
                <a:latin typeface="宋体" panose="02010600030101010101" pitchFamily="2" charset="-122"/>
                <a:ea typeface="宋体" panose="02010600030101010101" pitchFamily="2" charset="-122"/>
              </a:rPr>
              <a:t>父子（</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救亡图存的坚定决心　②宁死不屈的民族气节　③赴汤蹈火的牺牲精神　④不畏强暴的英雄气概</a:t>
            </a:r>
          </a:p>
          <a:p>
            <a:pPr>
              <a:lnSpc>
                <a:spcPct val="150000"/>
              </a:lnSpc>
            </a:pPr>
            <a:r>
              <a:rPr lang="en-US" altLang="zh-CN" sz="2400" b="1" dirty="0">
                <a:latin typeface="宋体" panose="02010600030101010101" pitchFamily="2" charset="-122"/>
                <a:ea typeface="宋体" panose="02010600030101010101" pitchFamily="2" charset="-122"/>
              </a:rPr>
              <a:t>A.①③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.②④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C</a:t>
            </a:r>
            <a:r>
              <a:rPr lang="en-US" altLang="zh-CN" sz="2400" b="1" dirty="0">
                <a:latin typeface="宋体" panose="02010600030101010101" pitchFamily="2" charset="-122"/>
                <a:ea typeface="宋体" panose="02010600030101010101" pitchFamily="2" charset="-122"/>
              </a:rPr>
              <a:t>.①②④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.①②③④</a:t>
            </a:r>
          </a:p>
        </p:txBody>
      </p:sp>
      <p:sp>
        <p:nvSpPr>
          <p:cNvPr id="14" name="矩形 13"/>
          <p:cNvSpPr/>
          <p:nvPr/>
        </p:nvSpPr>
        <p:spPr>
          <a:xfrm>
            <a:off x="10213730" y="4267172"/>
            <a:ext cx="615839" cy="523220"/>
          </a:xfrm>
          <a:prstGeom prst="rect">
            <a:avLst/>
          </a:prstGeom>
        </p:spPr>
        <p:txBody>
          <a:bodyPr wrap="square">
            <a:spAutoFit/>
          </a:bodyPr>
          <a:lstStyle/>
          <a:p>
            <a:r>
              <a:rPr lang="en-US" altLang="zh-CN" sz="2800" b="1" dirty="0" smtClean="0">
                <a:solidFill>
                  <a:srgbClr val="FF0000"/>
                </a:solidFill>
              </a:rPr>
              <a:t>D</a:t>
            </a:r>
            <a:endParaRPr lang="zh-CN" altLang="en-US" sz="2800" b="1" dirty="0">
              <a:solidFill>
                <a:srgbClr val="FF0000"/>
              </a:solidFill>
            </a:endParaRPr>
          </a:p>
        </p:txBody>
      </p:sp>
    </p:spTree>
    <p:extLst>
      <p:ext uri="{BB962C8B-B14F-4D97-AF65-F5344CB8AC3E}">
        <p14:creationId xmlns:p14="http://schemas.microsoft.com/office/powerpoint/2010/main" xmlns="" val="3720590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1075167" y="1455935"/>
            <a:ext cx="9183955"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15</a:t>
            </a:r>
            <a:r>
              <a:rPr lang="en-US" altLang="zh-CN" sz="2400" b="1" dirty="0" smtClean="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2016</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分）家</a:t>
            </a:r>
            <a:r>
              <a:rPr lang="zh-CN" altLang="en-US" sz="2400" b="1" dirty="0">
                <a:latin typeface="宋体" panose="02010600030101010101" pitchFamily="2" charset="-122"/>
                <a:ea typeface="宋体" panose="02010600030101010101" pitchFamily="2" charset="-122"/>
              </a:rPr>
              <a:t>国情怀代代相传。在和平年代的</a:t>
            </a:r>
            <a:r>
              <a:rPr lang="zh-CN" altLang="en-US" sz="2400" b="1" dirty="0" smtClean="0">
                <a:latin typeface="宋体" panose="02010600030101010101" pitchFamily="2" charset="-122"/>
                <a:ea typeface="宋体" panose="02010600030101010101" pitchFamily="2" charset="-122"/>
              </a:rPr>
              <a:t>今天，能够</a:t>
            </a:r>
            <a:r>
              <a:rPr lang="zh-CN" altLang="en-US" sz="2400" b="1" dirty="0">
                <a:latin typeface="宋体" panose="02010600030101010101" pitchFamily="2" charset="-122"/>
                <a:ea typeface="宋体" panose="02010600030101010101" pitchFamily="2" charset="-122"/>
              </a:rPr>
              <a:t>体现出家国情怀的</a:t>
            </a:r>
            <a:r>
              <a:rPr lang="zh-CN" altLang="en-US" sz="2400" b="1" dirty="0" smtClean="0">
                <a:latin typeface="宋体" panose="02010600030101010101" pitchFamily="2" charset="-122"/>
                <a:ea typeface="宋体" panose="02010600030101010101" pitchFamily="2" charset="-122"/>
              </a:rPr>
              <a:t>是（</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只买国产</a:t>
            </a:r>
            <a:r>
              <a:rPr lang="zh-CN" altLang="en-US" sz="2400" b="1" dirty="0" smtClean="0">
                <a:latin typeface="宋体" panose="02010600030101010101" pitchFamily="2" charset="-122"/>
                <a:ea typeface="宋体" panose="02010600030101010101" pitchFamily="2" charset="-122"/>
              </a:rPr>
              <a:t>商品，抵制</a:t>
            </a:r>
            <a:r>
              <a:rPr lang="zh-CN" altLang="en-US" sz="2400" b="1" dirty="0">
                <a:latin typeface="宋体" panose="02010600030101010101" pitchFamily="2" charset="-122"/>
                <a:ea typeface="宋体" panose="02010600030101010101" pitchFamily="2" charset="-122"/>
              </a:rPr>
              <a:t>外国产品　②升国旗时庄严</a:t>
            </a:r>
            <a:r>
              <a:rPr lang="zh-CN" altLang="en-US" sz="2400" b="1" dirty="0" smtClean="0">
                <a:latin typeface="宋体" panose="02010600030101010101" pitchFamily="2" charset="-122"/>
                <a:ea typeface="宋体" panose="02010600030101010101" pitchFamily="2" charset="-122"/>
              </a:rPr>
              <a:t>肃穆，行</a:t>
            </a:r>
            <a:r>
              <a:rPr lang="zh-CN" altLang="en-US" sz="2400" b="1" dirty="0">
                <a:latin typeface="宋体" panose="02010600030101010101" pitchFamily="2" charset="-122"/>
                <a:ea typeface="宋体" panose="02010600030101010101" pitchFamily="2" charset="-122"/>
              </a:rPr>
              <a:t>注目礼　③谴责“台独”</a:t>
            </a:r>
            <a:r>
              <a:rPr lang="zh-CN" altLang="en-US" sz="2400" b="1" dirty="0" smtClean="0">
                <a:latin typeface="宋体" panose="02010600030101010101" pitchFamily="2" charset="-122"/>
                <a:ea typeface="宋体" panose="02010600030101010101" pitchFamily="2" charset="-122"/>
              </a:rPr>
              <a:t>行径，期盼</a:t>
            </a:r>
            <a:r>
              <a:rPr lang="zh-CN" altLang="en-US" sz="2400" b="1" dirty="0">
                <a:latin typeface="宋体" panose="02010600030101010101" pitchFamily="2" charset="-122"/>
                <a:ea typeface="宋体" panose="02010600030101010101" pitchFamily="2" charset="-122"/>
              </a:rPr>
              <a:t>祖国</a:t>
            </a:r>
            <a:r>
              <a:rPr lang="zh-CN" altLang="en-US" sz="2400" b="1" dirty="0" smtClean="0">
                <a:latin typeface="宋体" panose="02010600030101010101" pitchFamily="2" charset="-122"/>
                <a:ea typeface="宋体" panose="02010600030101010101" pitchFamily="2" charset="-122"/>
              </a:rPr>
              <a:t>统一  ④</a:t>
            </a:r>
            <a:r>
              <a:rPr lang="zh-CN" altLang="en-US" sz="2400" b="1" dirty="0">
                <a:latin typeface="宋体" panose="02010600030101010101" pitchFamily="2" charset="-122"/>
                <a:ea typeface="宋体" panose="02010600030101010101" pitchFamily="2" charset="-122"/>
              </a:rPr>
              <a:t>欣闻屠呦呦获</a:t>
            </a:r>
            <a:r>
              <a:rPr lang="zh-CN" altLang="en-US" sz="2400" b="1" dirty="0" smtClean="0">
                <a:latin typeface="宋体" panose="02010600030101010101" pitchFamily="2" charset="-122"/>
                <a:ea typeface="宋体" panose="02010600030101010101" pitchFamily="2" charset="-122"/>
              </a:rPr>
              <a:t>诺贝尔奖，为</a:t>
            </a:r>
            <a:r>
              <a:rPr lang="zh-CN" altLang="en-US" sz="2400" b="1" dirty="0">
                <a:latin typeface="宋体" panose="02010600030101010101" pitchFamily="2" charset="-122"/>
                <a:ea typeface="宋体" panose="02010600030101010101" pitchFamily="2" charset="-122"/>
              </a:rPr>
              <a:t>国自豪</a:t>
            </a:r>
          </a:p>
          <a:p>
            <a:pPr>
              <a:lnSpc>
                <a:spcPct val="150000"/>
              </a:lnSpc>
            </a:pPr>
            <a:r>
              <a:rPr lang="en-US" altLang="zh-CN" sz="2400" b="1" dirty="0">
                <a:latin typeface="宋体" panose="02010600030101010101" pitchFamily="2" charset="-122"/>
                <a:ea typeface="宋体" panose="02010600030101010101" pitchFamily="2" charset="-122"/>
              </a:rPr>
              <a:t>A.②③④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.①②④</a:t>
            </a:r>
            <a:r>
              <a:rPr lang="zh-CN" altLang="en-US" sz="2400" b="1" dirty="0">
                <a:latin typeface="宋体" panose="02010600030101010101" pitchFamily="2" charset="-122"/>
                <a:ea typeface="宋体" panose="02010600030101010101" pitchFamily="2" charset="-122"/>
              </a:rPr>
              <a:t>　	</a:t>
            </a:r>
            <a:endParaRPr lang="en-US" altLang="zh-CN" sz="2400" b="1" dirty="0" smtClean="0">
              <a:latin typeface="宋体" panose="02010600030101010101" pitchFamily="2" charset="-122"/>
              <a:ea typeface="宋体" panose="02010600030101010101" pitchFamily="2" charset="-122"/>
            </a:endParaRPr>
          </a:p>
          <a:p>
            <a:pPr>
              <a:lnSpc>
                <a:spcPct val="150000"/>
              </a:lnSpc>
            </a:pPr>
            <a:r>
              <a:rPr lang="en-US" altLang="zh-CN" sz="2400" b="1" dirty="0" smtClean="0">
                <a:latin typeface="宋体" panose="02010600030101010101" pitchFamily="2" charset="-122"/>
                <a:ea typeface="宋体" panose="02010600030101010101" pitchFamily="2" charset="-122"/>
              </a:rPr>
              <a:t>C</a:t>
            </a:r>
            <a:r>
              <a:rPr lang="en-US" altLang="zh-CN" sz="2400" b="1" dirty="0">
                <a:latin typeface="宋体" panose="02010600030101010101" pitchFamily="2" charset="-122"/>
                <a:ea typeface="宋体" panose="02010600030101010101" pitchFamily="2" charset="-122"/>
              </a:rPr>
              <a:t>.①③④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.①②③</a:t>
            </a:r>
          </a:p>
        </p:txBody>
      </p:sp>
      <p:sp>
        <p:nvSpPr>
          <p:cNvPr id="14" name="矩形 13"/>
          <p:cNvSpPr/>
          <p:nvPr/>
        </p:nvSpPr>
        <p:spPr>
          <a:xfrm>
            <a:off x="5667144" y="2081533"/>
            <a:ext cx="615839" cy="523220"/>
          </a:xfrm>
          <a:prstGeom prst="rect">
            <a:avLst/>
          </a:prstGeom>
        </p:spPr>
        <p:txBody>
          <a:bodyPr wrap="square">
            <a:spAutoFit/>
          </a:bodyPr>
          <a:lstStyle/>
          <a:p>
            <a:r>
              <a:rPr lang="en-US" altLang="zh-CN" sz="2800" b="1" dirty="0" smtClean="0">
                <a:solidFill>
                  <a:srgbClr val="FF0000"/>
                </a:solidFill>
              </a:rPr>
              <a:t>A</a:t>
            </a:r>
            <a:endParaRPr lang="zh-CN" altLang="en-US" sz="2800" b="1" dirty="0">
              <a:solidFill>
                <a:srgbClr val="FF0000"/>
              </a:solidFill>
            </a:endParaRPr>
          </a:p>
        </p:txBody>
      </p:sp>
    </p:spTree>
    <p:extLst>
      <p:ext uri="{BB962C8B-B14F-4D97-AF65-F5344CB8AC3E}">
        <p14:creationId xmlns:p14="http://schemas.microsoft.com/office/powerpoint/2010/main" xmlns="" val="4157421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872239" y="1416321"/>
            <a:ext cx="10368190" cy="31470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16.[</a:t>
            </a:r>
            <a:r>
              <a:rPr lang="en-US" altLang="zh-CN" sz="2400" b="1" dirty="0">
                <a:latin typeface="宋体" panose="02010600030101010101" pitchFamily="2" charset="-122"/>
                <a:ea typeface="宋体" panose="02010600030101010101" pitchFamily="2" charset="-122"/>
              </a:rPr>
              <a:t>2021•</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6</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阅读</a:t>
            </a:r>
            <a:r>
              <a:rPr lang="zh-CN" altLang="en-US" sz="2400" b="1" dirty="0" smtClean="0">
                <a:latin typeface="宋体" panose="02010600030101010101" pitchFamily="2" charset="-122"/>
                <a:ea typeface="宋体" panose="02010600030101010101" pitchFamily="2" charset="-122"/>
              </a:rPr>
              <a:t>材料，完成</a:t>
            </a:r>
            <a:r>
              <a:rPr lang="zh-CN" altLang="en-US" sz="2400" b="1" dirty="0">
                <a:latin typeface="宋体" panose="02010600030101010101" pitchFamily="2" charset="-122"/>
                <a:ea typeface="宋体" panose="02010600030101010101" pitchFamily="2" charset="-122"/>
              </a:rPr>
              <a:t>下列问题。</a:t>
            </a:r>
          </a:p>
          <a:p>
            <a:pPr>
              <a:lnSpc>
                <a:spcPts val="3900"/>
              </a:lnSpc>
            </a:pPr>
            <a:r>
              <a:rPr lang="zh-CN" altLang="en-US" sz="2400" b="1" dirty="0">
                <a:latin typeface="宋体" panose="02010600030101010101" pitchFamily="2" charset="-122"/>
                <a:ea typeface="宋体" panose="02010600030101010101" pitchFamily="2" charset="-122"/>
              </a:rPr>
              <a:t>材料一　</a:t>
            </a:r>
            <a:r>
              <a:rPr lang="zh-CN" altLang="en-US" sz="2400" b="1" dirty="0">
                <a:latin typeface="楷体" pitchFamily="49" charset="-122"/>
                <a:ea typeface="楷体" pitchFamily="49" charset="-122"/>
              </a:rPr>
              <a:t>已有</a:t>
            </a:r>
            <a:r>
              <a:rPr lang="en-US" altLang="zh-CN" sz="2400" b="1" dirty="0">
                <a:latin typeface="楷体" pitchFamily="49" charset="-122"/>
                <a:ea typeface="楷体" pitchFamily="49" charset="-122"/>
              </a:rPr>
              <a:t>3 000</a:t>
            </a:r>
            <a:r>
              <a:rPr lang="zh-CN" altLang="en-US" sz="2400" b="1" dirty="0">
                <a:latin typeface="楷体" pitchFamily="49" charset="-122"/>
                <a:ea typeface="楷体" pitchFamily="49" charset="-122"/>
              </a:rPr>
              <a:t>多年历史的</a:t>
            </a:r>
            <a:r>
              <a:rPr lang="zh-CN" altLang="en-US" sz="2400" b="1" dirty="0" smtClean="0">
                <a:latin typeface="楷体" pitchFamily="49" charset="-122"/>
                <a:ea typeface="楷体" pitchFamily="49" charset="-122"/>
              </a:rPr>
              <a:t>汉字，是</a:t>
            </a:r>
            <a:r>
              <a:rPr lang="zh-CN" altLang="en-US" sz="2400" b="1" dirty="0">
                <a:latin typeface="楷体" pitchFamily="49" charset="-122"/>
                <a:ea typeface="楷体" pitchFamily="49" charset="-122"/>
              </a:rPr>
              <a:t>表意文字的典型代表。中国人的思想</a:t>
            </a:r>
            <a:r>
              <a:rPr lang="zh-CN" altLang="en-US" sz="2400" b="1" dirty="0" smtClean="0">
                <a:latin typeface="楷体" pitchFamily="49" charset="-122"/>
                <a:ea typeface="楷体" pitchFamily="49" charset="-122"/>
              </a:rPr>
              <a:t>情感，大都</a:t>
            </a:r>
            <a:r>
              <a:rPr lang="zh-CN" altLang="en-US" sz="2400" b="1" dirty="0">
                <a:latin typeface="楷体" pitchFamily="49" charset="-122"/>
                <a:ea typeface="楷体" pitchFamily="49" charset="-122"/>
              </a:rPr>
              <a:t>可以用汉字来表述。如</a:t>
            </a:r>
            <a:r>
              <a:rPr lang="zh-CN" altLang="en-US" sz="2400" b="1" dirty="0" smtClean="0">
                <a:latin typeface="楷体" pitchFamily="49" charset="-122"/>
                <a:ea typeface="楷体" pitchFamily="49" charset="-122"/>
              </a:rPr>
              <a:t>“国”，甲骨文，左边</a:t>
            </a:r>
            <a:r>
              <a:rPr lang="zh-CN" altLang="en-US" sz="2400" b="1" dirty="0">
                <a:latin typeface="楷体" pitchFamily="49" charset="-122"/>
                <a:ea typeface="楷体" pitchFamily="49" charset="-122"/>
              </a:rPr>
              <a:t>是一个</a:t>
            </a:r>
            <a:r>
              <a:rPr lang="zh-CN" altLang="en-US" sz="2400" b="1" dirty="0" smtClean="0">
                <a:latin typeface="楷体" pitchFamily="49" charset="-122"/>
                <a:ea typeface="楷体" pitchFamily="49" charset="-122"/>
              </a:rPr>
              <a:t>方框，象征</a:t>
            </a:r>
            <a:r>
              <a:rPr lang="zh-CN" altLang="en-US" sz="2400" b="1" dirty="0">
                <a:latin typeface="楷体" pitchFamily="49" charset="-122"/>
                <a:ea typeface="楷体" pitchFamily="49" charset="-122"/>
              </a:rPr>
              <a:t>一片</a:t>
            </a:r>
            <a:r>
              <a:rPr lang="zh-CN" altLang="en-US" sz="2400" b="1" dirty="0" smtClean="0">
                <a:latin typeface="楷体" pitchFamily="49" charset="-122"/>
                <a:ea typeface="楷体" pitchFamily="49" charset="-122"/>
              </a:rPr>
              <a:t>土地，右边</a:t>
            </a:r>
            <a:r>
              <a:rPr lang="zh-CN" altLang="en-US" sz="2400" b="1" dirty="0">
                <a:latin typeface="楷体" pitchFamily="49" charset="-122"/>
                <a:ea typeface="楷体" pitchFamily="49" charset="-122"/>
              </a:rPr>
              <a:t>是</a:t>
            </a:r>
            <a:r>
              <a:rPr lang="zh-CN" altLang="en-US" sz="2400" b="1" dirty="0" smtClean="0">
                <a:latin typeface="楷体" pitchFamily="49" charset="-122"/>
                <a:ea typeface="楷体" pitchFamily="49" charset="-122"/>
              </a:rPr>
              <a:t>戈，表示</a:t>
            </a:r>
            <a:r>
              <a:rPr lang="zh-CN" altLang="en-US" sz="2400" b="1" dirty="0">
                <a:latin typeface="楷体" pitchFamily="49" charset="-122"/>
                <a:ea typeface="楷体" pitchFamily="49" charset="-122"/>
              </a:rPr>
              <a:t>以兵戈来保卫这片土地。到</a:t>
            </a:r>
            <a:r>
              <a:rPr lang="zh-CN" altLang="en-US" sz="2400" b="1" dirty="0" smtClean="0">
                <a:latin typeface="楷体" pitchFamily="49" charset="-122"/>
                <a:ea typeface="楷体" pitchFamily="49" charset="-122"/>
              </a:rPr>
              <a:t>金文，在</a:t>
            </a:r>
            <a:r>
              <a:rPr lang="zh-CN" altLang="en-US" sz="2400" b="1" dirty="0">
                <a:latin typeface="楷体" pitchFamily="49" charset="-122"/>
                <a:ea typeface="楷体" pitchFamily="49" charset="-122"/>
              </a:rPr>
              <a:t>表示“国土”的“口”外边加了</a:t>
            </a:r>
            <a:r>
              <a:rPr lang="zh-CN" altLang="en-US" sz="2400" b="1" dirty="0" smtClean="0">
                <a:latin typeface="楷体" pitchFamily="49" charset="-122"/>
                <a:ea typeface="楷体" pitchFamily="49" charset="-122"/>
              </a:rPr>
              <a:t>“国界”，仍</a:t>
            </a:r>
            <a:r>
              <a:rPr lang="zh-CN" altLang="en-US" sz="2400" b="1" dirty="0">
                <a:latin typeface="楷体" pitchFamily="49" charset="-122"/>
                <a:ea typeface="楷体" pitchFamily="49" charset="-122"/>
              </a:rPr>
              <a:t>表达以“戈”卫“国”的意思。到了小篆</a:t>
            </a:r>
            <a:r>
              <a:rPr lang="zh-CN" altLang="en-US" sz="2400" b="1" dirty="0" smtClean="0">
                <a:latin typeface="楷体" pitchFamily="49" charset="-122"/>
                <a:ea typeface="楷体" pitchFamily="49" charset="-122"/>
              </a:rPr>
              <a:t>时期，在</a:t>
            </a:r>
            <a:r>
              <a:rPr lang="zh-CN" altLang="en-US" sz="2400" b="1" dirty="0">
                <a:latin typeface="楷体" pitchFamily="49" charset="-122"/>
                <a:ea typeface="楷体" pitchFamily="49" charset="-122"/>
              </a:rPr>
              <a:t>“或”之外又加了一个</a:t>
            </a:r>
            <a:r>
              <a:rPr lang="zh-CN" altLang="en-US" sz="2400" b="1" dirty="0" smtClean="0">
                <a:latin typeface="楷体" pitchFamily="49" charset="-122"/>
                <a:ea typeface="楷体" pitchFamily="49" charset="-122"/>
              </a:rPr>
              <a:t>方框，表示</a:t>
            </a:r>
            <a:r>
              <a:rPr lang="zh-CN" altLang="en-US" sz="2400" b="1" dirty="0">
                <a:latin typeface="楷体" pitchFamily="49" charset="-122"/>
                <a:ea typeface="楷体" pitchFamily="49" charset="-122"/>
              </a:rPr>
              <a:t>国界、疆域</a:t>
            </a:r>
            <a:r>
              <a:rPr lang="zh-CN" altLang="en-US" sz="2400" b="1" dirty="0" smtClean="0">
                <a:latin typeface="楷体" pitchFamily="49" charset="-122"/>
                <a:ea typeface="楷体" pitchFamily="49" charset="-122"/>
              </a:rPr>
              <a:t>。（见</a:t>
            </a:r>
            <a:r>
              <a:rPr lang="zh-CN" altLang="en-US" sz="2400" b="1" dirty="0">
                <a:latin typeface="楷体" pitchFamily="49" charset="-122"/>
                <a:ea typeface="楷体" pitchFamily="49" charset="-122"/>
              </a:rPr>
              <a:t>下</a:t>
            </a:r>
            <a:r>
              <a:rPr lang="zh-CN" altLang="en-US" sz="2400" b="1" dirty="0" smtClean="0">
                <a:latin typeface="楷体" pitchFamily="49" charset="-122"/>
                <a:ea typeface="楷体" pitchFamily="49" charset="-122"/>
              </a:rPr>
              <a:t>图）</a:t>
            </a:r>
            <a:endParaRPr lang="en-US" altLang="zh-CN" sz="2400" b="1" dirty="0">
              <a:latin typeface="楷体" pitchFamily="49" charset="-122"/>
              <a:ea typeface="楷体" pitchFamily="49" charset="-122"/>
            </a:endParaRPr>
          </a:p>
        </p:txBody>
      </p:sp>
      <p:pic>
        <p:nvPicPr>
          <p:cNvPr id="8" name="93-1.jpg" descr="id:2147502725;FounderCES"/>
          <p:cNvPicPr/>
          <p:nvPr/>
        </p:nvPicPr>
        <p:blipFill>
          <a:blip r:embed="rId5"/>
          <a:stretch>
            <a:fillRect/>
          </a:stretch>
        </p:blipFill>
        <p:spPr>
          <a:xfrm>
            <a:off x="2273818" y="4563336"/>
            <a:ext cx="5610094" cy="1660317"/>
          </a:xfrm>
          <a:prstGeom prst="rect">
            <a:avLst/>
          </a:prstGeom>
        </p:spPr>
      </p:pic>
    </p:spTree>
    <p:extLst>
      <p:ext uri="{BB962C8B-B14F-4D97-AF65-F5344CB8AC3E}">
        <p14:creationId xmlns:p14="http://schemas.microsoft.com/office/powerpoint/2010/main" xmlns="" val="33400378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872238" y="1416321"/>
            <a:ext cx="10245527"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zh-CN" altLang="en-US" sz="2400" b="1" dirty="0">
                <a:latin typeface="宋体" panose="02010600030101010101" pitchFamily="2" charset="-122"/>
                <a:ea typeface="宋体" panose="02010600030101010101" pitchFamily="2" charset="-122"/>
              </a:rPr>
              <a:t>材料二　</a:t>
            </a:r>
            <a:r>
              <a:rPr lang="zh-CN" altLang="en-US" sz="2400" b="1" dirty="0">
                <a:latin typeface="楷体" pitchFamily="49" charset="-122"/>
                <a:ea typeface="楷体" pitchFamily="49" charset="-122"/>
              </a:rPr>
              <a:t>中华经典诗文意境</a:t>
            </a:r>
            <a:r>
              <a:rPr lang="zh-CN" altLang="en-US" sz="2400" b="1" dirty="0" smtClean="0">
                <a:latin typeface="楷体" pitchFamily="49" charset="-122"/>
                <a:ea typeface="楷体" pitchFamily="49" charset="-122"/>
              </a:rPr>
              <a:t>深远，蕴含</a:t>
            </a:r>
            <a:r>
              <a:rPr lang="zh-CN" altLang="en-US" sz="2400" b="1" dirty="0">
                <a:latin typeface="楷体" pitchFamily="49" charset="-122"/>
                <a:ea typeface="楷体" pitchFamily="49" charset="-122"/>
              </a:rPr>
              <a:t>着丰富的道德资源。屈原以“长太息以掩涕</a:t>
            </a:r>
            <a:r>
              <a:rPr lang="zh-CN" altLang="en-US" sz="2400" b="1" dirty="0" smtClean="0">
                <a:latin typeface="楷体" pitchFamily="49" charset="-122"/>
                <a:ea typeface="楷体" pitchFamily="49" charset="-122"/>
              </a:rPr>
              <a:t>兮，哀</a:t>
            </a:r>
            <a:r>
              <a:rPr lang="zh-CN" altLang="en-US" sz="2400" b="1" dirty="0">
                <a:latin typeface="楷体" pitchFamily="49" charset="-122"/>
                <a:ea typeface="楷体" pitchFamily="49" charset="-122"/>
              </a:rPr>
              <a:t>民生之多艰”的感慨、范仲淹</a:t>
            </a:r>
            <a:r>
              <a:rPr lang="zh-CN" altLang="en-US" sz="2400" b="1" dirty="0" smtClean="0">
                <a:latin typeface="楷体" pitchFamily="49" charset="-122"/>
                <a:ea typeface="楷体" pitchFamily="49" charset="-122"/>
              </a:rPr>
              <a:t>“先天下之忧而忧，后天下之乐而乐”</a:t>
            </a:r>
            <a:r>
              <a:rPr lang="zh-CN" altLang="en-US" sz="2400" b="1" dirty="0">
                <a:latin typeface="楷体" pitchFamily="49" charset="-122"/>
                <a:ea typeface="楷体" pitchFamily="49" charset="-122"/>
              </a:rPr>
              <a:t>的胸襟、陆游“僵卧孤村不自</a:t>
            </a:r>
            <a:r>
              <a:rPr lang="zh-CN" altLang="en-US" sz="2400" b="1" dirty="0" smtClean="0">
                <a:latin typeface="楷体" pitchFamily="49" charset="-122"/>
                <a:ea typeface="楷体" pitchFamily="49" charset="-122"/>
              </a:rPr>
              <a:t>哀，尚</a:t>
            </a:r>
            <a:r>
              <a:rPr lang="zh-CN" altLang="en-US" sz="2400" b="1" dirty="0">
                <a:latin typeface="楷体" pitchFamily="49" charset="-122"/>
                <a:ea typeface="楷体" pitchFamily="49" charset="-122"/>
              </a:rPr>
              <a:t>思为国戍轮台”的情怀、林则徐“苟利国家生死</a:t>
            </a:r>
            <a:r>
              <a:rPr lang="zh-CN" altLang="en-US" sz="2400" b="1" dirty="0" smtClean="0">
                <a:latin typeface="楷体" pitchFamily="49" charset="-122"/>
                <a:ea typeface="楷体" pitchFamily="49" charset="-122"/>
              </a:rPr>
              <a:t>以，岂</a:t>
            </a:r>
            <a:r>
              <a:rPr lang="zh-CN" altLang="en-US" sz="2400" b="1" dirty="0">
                <a:latin typeface="楷体" pitchFamily="49" charset="-122"/>
                <a:ea typeface="楷体" pitchFamily="49" charset="-122"/>
              </a:rPr>
              <a:t>因祸福避趋之”的豪情、鲁迅“寄意寒星荃不</a:t>
            </a:r>
            <a:r>
              <a:rPr lang="zh-CN" altLang="en-US" sz="2400" b="1" dirty="0" smtClean="0">
                <a:latin typeface="楷体" pitchFamily="49" charset="-122"/>
                <a:ea typeface="楷体" pitchFamily="49" charset="-122"/>
              </a:rPr>
              <a:t>察，我</a:t>
            </a:r>
            <a:r>
              <a:rPr lang="zh-CN" altLang="en-US" sz="2400" b="1" dirty="0">
                <a:latin typeface="楷体" pitchFamily="49" charset="-122"/>
                <a:ea typeface="楷体" pitchFamily="49" charset="-122"/>
              </a:rPr>
              <a:t>以我血荐轩辕”的志向</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中国历史上无数的</a:t>
            </a:r>
            <a:r>
              <a:rPr lang="zh-CN" altLang="en-US" sz="2400" b="1" dirty="0" smtClean="0">
                <a:latin typeface="楷体" pitchFamily="49" charset="-122"/>
                <a:ea typeface="楷体" pitchFamily="49" charset="-122"/>
              </a:rPr>
              <a:t>仁人志士，用</a:t>
            </a:r>
            <a:r>
              <a:rPr lang="zh-CN" altLang="en-US" sz="2400" b="1" dirty="0">
                <a:latin typeface="楷体" pitchFamily="49" charset="-122"/>
                <a:ea typeface="楷体" pitchFamily="49" charset="-122"/>
              </a:rPr>
              <a:t>诗文表达内心对人生道德境界的追求。</a:t>
            </a:r>
            <a:endParaRPr lang="en-US" altLang="zh-CN" sz="2400" b="1" dirty="0">
              <a:latin typeface="楷体" pitchFamily="49" charset="-122"/>
              <a:ea typeface="楷体" pitchFamily="49" charset="-122"/>
            </a:endParaRPr>
          </a:p>
        </p:txBody>
      </p:sp>
    </p:spTree>
    <p:extLst>
      <p:ext uri="{BB962C8B-B14F-4D97-AF65-F5344CB8AC3E}">
        <p14:creationId xmlns:p14="http://schemas.microsoft.com/office/powerpoint/2010/main" xmlns="" val="29369031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3438012585"/>
              </p:ext>
            </p:extLst>
          </p:nvPr>
        </p:nvGraphicFramePr>
        <p:xfrm>
          <a:off x="892099" y="1443541"/>
          <a:ext cx="10493295" cy="5064312"/>
        </p:xfrm>
        <a:graphic>
          <a:graphicData uri="http://schemas.openxmlformats.org/drawingml/2006/table">
            <a:tbl>
              <a:tblPr firstRow="1" firstCol="1" bandRow="1"/>
              <a:tblGrid>
                <a:gridCol w="1360448"/>
                <a:gridCol w="881882"/>
                <a:gridCol w="2537851"/>
                <a:gridCol w="2667694"/>
                <a:gridCol w="1522711"/>
                <a:gridCol w="1522709"/>
              </a:tblGrid>
              <a:tr h="67519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1736">
                <a:tc rowSpan="4">
                  <a:txBody>
                    <a:bodyPr/>
                    <a:lstStyle/>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中华优秀</a:t>
                      </a:r>
                      <a:endParaRPr lang="zh-CN" sz="2400" dirty="0">
                        <a:solidFill>
                          <a:srgbClr val="000000"/>
                        </a:solidFill>
                        <a:effectLst/>
                        <a:latin typeface="黑体" pitchFamily="49" charset="-122"/>
                        <a:ea typeface="黑体" pitchFamily="49" charset="-122"/>
                        <a:cs typeface="Times New Roman"/>
                      </a:endParaRPr>
                    </a:p>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传统文化</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2018</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8，10，4</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中华优秀传统文化的特点、地位</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说明类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6552">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2017</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6，7，24（1），7</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中华优秀传统文化的作用</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选择题、综合题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原因类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5479">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2016</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24，7</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传统文化的内容、意义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简答题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对应类、意义类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97281">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2015</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3，4，5，6</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传统文化的内容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概括类、评价类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1460693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950297" y="1706253"/>
            <a:ext cx="9609907" cy="37856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zh-CN" altLang="en-US" sz="2400" b="1" dirty="0">
                <a:latin typeface="宋体" panose="02010600030101010101" pitchFamily="2" charset="-122"/>
                <a:ea typeface="宋体" panose="02010600030101010101" pitchFamily="2" charset="-122"/>
              </a:rPr>
              <a:t>材料三　</a:t>
            </a:r>
            <a:r>
              <a:rPr lang="zh-CN" altLang="en-US" sz="2400" b="1" dirty="0">
                <a:latin typeface="楷体" pitchFamily="49" charset="-122"/>
                <a:ea typeface="楷体" pitchFamily="49" charset="-122"/>
              </a:rPr>
              <a:t>从拼上老命也要改变兰考面貌的</a:t>
            </a:r>
            <a:r>
              <a:rPr lang="zh-CN" altLang="en-US" sz="2400" b="1" dirty="0" smtClean="0">
                <a:latin typeface="楷体" pitchFamily="49" charset="-122"/>
                <a:ea typeface="楷体" pitchFamily="49" charset="-122"/>
              </a:rPr>
              <a:t>焦裕禄，到</a:t>
            </a:r>
            <a:r>
              <a:rPr lang="zh-CN" altLang="en-US" sz="2400" b="1" dirty="0">
                <a:latin typeface="楷体" pitchFamily="49" charset="-122"/>
                <a:ea typeface="楷体" pitchFamily="49" charset="-122"/>
              </a:rPr>
              <a:t>拖着有病之躯还在救治新冠肺炎患者的</a:t>
            </a:r>
            <a:r>
              <a:rPr lang="zh-CN" altLang="en-US" sz="2400" b="1" dirty="0" smtClean="0">
                <a:latin typeface="楷体" pitchFamily="49" charset="-122"/>
                <a:ea typeface="楷体" pitchFamily="49" charset="-122"/>
              </a:rPr>
              <a:t>张定宇；从</a:t>
            </a:r>
            <a:r>
              <a:rPr lang="zh-CN" altLang="en-US" sz="2400" b="1" dirty="0">
                <a:latin typeface="楷体" pitchFamily="49" charset="-122"/>
                <a:ea typeface="楷体" pitchFamily="49" charset="-122"/>
              </a:rPr>
              <a:t>把青春和生命献给脱贫事业的黄</a:t>
            </a:r>
            <a:r>
              <a:rPr lang="zh-CN" altLang="en-US" sz="2400" b="1" dirty="0" smtClean="0">
                <a:latin typeface="楷体" pitchFamily="49" charset="-122"/>
                <a:ea typeface="楷体" pitchFamily="49" charset="-122"/>
              </a:rPr>
              <a:t>文秀，到</a:t>
            </a:r>
            <a:r>
              <a:rPr lang="zh-CN" altLang="en-US" sz="2400" b="1" dirty="0">
                <a:latin typeface="楷体" pitchFamily="49" charset="-122"/>
                <a:ea typeface="楷体" pitchFamily="49" charset="-122"/>
              </a:rPr>
              <a:t>长期献身艰苦偏远山区教育事业的</a:t>
            </a:r>
            <a:r>
              <a:rPr lang="zh-CN" altLang="en-US" sz="2400" b="1" dirty="0" smtClean="0">
                <a:latin typeface="楷体" pitchFamily="49" charset="-122"/>
                <a:ea typeface="楷体" pitchFamily="49" charset="-122"/>
              </a:rPr>
              <a:t>张桂梅；从</a:t>
            </a:r>
            <a:r>
              <a:rPr lang="zh-CN" altLang="en-US" sz="2400" b="1" dirty="0">
                <a:latin typeface="楷体" pitchFamily="49" charset="-122"/>
                <a:ea typeface="楷体" pitchFamily="49" charset="-122"/>
              </a:rPr>
              <a:t>为“中国天眼”殚精竭虑的</a:t>
            </a:r>
            <a:r>
              <a:rPr lang="zh-CN" altLang="en-US" sz="2400" b="1" dirty="0" smtClean="0">
                <a:latin typeface="楷体" pitchFamily="49" charset="-122"/>
                <a:ea typeface="楷体" pitchFamily="49" charset="-122"/>
              </a:rPr>
              <a:t>南仁东，到</a:t>
            </a:r>
            <a:r>
              <a:rPr lang="zh-CN" altLang="en-US" sz="2400" b="1" dirty="0">
                <a:latin typeface="楷体" pitchFamily="49" charset="-122"/>
                <a:ea typeface="楷体" pitchFamily="49" charset="-122"/>
              </a:rPr>
              <a:t>为中华民族的航天梦呕心沥血的孙家栋</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无私而忘我的</a:t>
            </a:r>
            <a:r>
              <a:rPr lang="zh-CN" altLang="en-US" sz="2400" b="1" dirty="0" smtClean="0">
                <a:latin typeface="楷体" pitchFamily="49" charset="-122"/>
                <a:ea typeface="楷体" pitchFamily="49" charset="-122"/>
              </a:rPr>
              <a:t>奋斗，是</a:t>
            </a:r>
            <a:r>
              <a:rPr lang="zh-CN" altLang="en-US" sz="2400" b="1" dirty="0">
                <a:latin typeface="楷体" pitchFamily="49" charset="-122"/>
                <a:ea typeface="楷体" pitchFamily="49" charset="-122"/>
              </a:rPr>
              <a:t>奋斗者永远的座右铭。</a:t>
            </a:r>
            <a:endParaRPr lang="en-US" altLang="zh-CN" sz="2400" b="1" dirty="0">
              <a:latin typeface="楷体" pitchFamily="49" charset="-122"/>
              <a:ea typeface="楷体" pitchFamily="49" charset="-122"/>
            </a:endParaRPr>
          </a:p>
        </p:txBody>
      </p:sp>
    </p:spTree>
    <p:extLst>
      <p:ext uri="{BB962C8B-B14F-4D97-AF65-F5344CB8AC3E}">
        <p14:creationId xmlns:p14="http://schemas.microsoft.com/office/powerpoint/2010/main" xmlns="" val="11312686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017205" y="1696205"/>
            <a:ext cx="986638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材料二中的诗文所表达的共同的人生道德境界</a:t>
            </a:r>
            <a:r>
              <a:rPr lang="zh-CN" altLang="en-US" sz="2400" b="1" dirty="0" smtClean="0">
                <a:latin typeface="宋体" panose="02010600030101010101" pitchFamily="2" charset="-122"/>
                <a:ea typeface="宋体" panose="02010600030101010101" pitchFamily="2" charset="-122"/>
              </a:rPr>
              <a:t>什么？（</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分）</a:t>
            </a:r>
            <a:r>
              <a:rPr lang="en-US" altLang="zh-CN" sz="2400" b="1" dirty="0" smtClean="0">
                <a:latin typeface="宋体" panose="02010600030101010101" pitchFamily="2" charset="-122"/>
                <a:ea typeface="宋体" panose="02010600030101010101" pitchFamily="2" charset="-122"/>
              </a:rPr>
              <a:t> </a:t>
            </a:r>
            <a:endParaRPr lang="zh-CN" altLang="en-US" sz="2400" b="1" dirty="0">
              <a:latin typeface="宋体" panose="02010600030101010101" pitchFamily="2" charset="-122"/>
              <a:ea typeface="宋体" panose="02010600030101010101" pitchFamily="2" charset="-122"/>
            </a:endParaRPr>
          </a:p>
        </p:txBody>
      </p:sp>
      <p:sp>
        <p:nvSpPr>
          <p:cNvPr id="7" name="矩形 6"/>
          <p:cNvSpPr/>
          <p:nvPr/>
        </p:nvSpPr>
        <p:spPr>
          <a:xfrm>
            <a:off x="1137424" y="2380189"/>
            <a:ext cx="5419491" cy="646331"/>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忧国忧民，道</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济天下的爱国情怀。</a:t>
            </a:r>
          </a:p>
        </p:txBody>
      </p:sp>
      <p:sp>
        <p:nvSpPr>
          <p:cNvPr id="8" name="文本框 99"/>
          <p:cNvSpPr txBox="1">
            <a:spLocks noChangeArrowheads="1"/>
          </p:cNvSpPr>
          <p:nvPr/>
        </p:nvSpPr>
        <p:spPr bwMode="auto">
          <a:xfrm>
            <a:off x="1137424" y="4021989"/>
            <a:ext cx="9866385"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）结合</a:t>
            </a:r>
            <a:r>
              <a:rPr lang="zh-CN" altLang="en-US" sz="2400" b="1" dirty="0">
                <a:latin typeface="宋体" panose="02010600030101010101" pitchFamily="2" charset="-122"/>
                <a:ea typeface="宋体" panose="02010600030101010101" pitchFamily="2" charset="-122"/>
              </a:rPr>
              <a:t>以上材料及</a:t>
            </a:r>
            <a:r>
              <a:rPr lang="zh-CN" altLang="en-US" sz="2400" b="1" dirty="0" smtClean="0">
                <a:latin typeface="宋体" panose="02010600030101010101" pitchFamily="2" charset="-122"/>
                <a:ea typeface="宋体" panose="02010600030101010101" pitchFamily="2" charset="-122"/>
              </a:rPr>
              <a:t>问题，跨越</a:t>
            </a:r>
            <a:r>
              <a:rPr lang="zh-CN" altLang="en-US" sz="2400" b="1" dirty="0">
                <a:latin typeface="宋体" panose="02010600030101010101" pitchFamily="2" charset="-122"/>
                <a:ea typeface="宋体" panose="02010600030101010101" pitchFamily="2" charset="-122"/>
              </a:rPr>
              <a:t>时间的长河感悟中华</a:t>
            </a:r>
            <a:r>
              <a:rPr lang="zh-CN" altLang="en-US" sz="2400" b="1" dirty="0" smtClean="0">
                <a:latin typeface="宋体" panose="02010600030101010101" pitchFamily="2" charset="-122"/>
                <a:ea typeface="宋体" panose="02010600030101010101" pitchFamily="2" charset="-122"/>
              </a:rPr>
              <a:t>文化，你</a:t>
            </a:r>
            <a:r>
              <a:rPr lang="zh-CN" altLang="en-US" sz="2400" b="1" dirty="0">
                <a:latin typeface="宋体" panose="02010600030101010101" pitchFamily="2" charset="-122"/>
                <a:ea typeface="宋体" panose="02010600030101010101" pitchFamily="2" charset="-122"/>
              </a:rPr>
              <a:t>能得出一个什么</a:t>
            </a:r>
            <a:r>
              <a:rPr lang="zh-CN" altLang="en-US" sz="2400" b="1" dirty="0" smtClean="0">
                <a:latin typeface="宋体" panose="02010600030101010101" pitchFamily="2" charset="-122"/>
                <a:ea typeface="宋体" panose="02010600030101010101" pitchFamily="2" charset="-122"/>
              </a:rPr>
              <a:t>认识？（</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分）</a:t>
            </a:r>
            <a:endParaRPr lang="zh-CN" altLang="en-US" sz="2400" b="1" dirty="0">
              <a:latin typeface="宋体" panose="02010600030101010101" pitchFamily="2" charset="-122"/>
              <a:ea typeface="宋体" panose="02010600030101010101" pitchFamily="2" charset="-122"/>
            </a:endParaRPr>
          </a:p>
        </p:txBody>
      </p:sp>
      <p:sp>
        <p:nvSpPr>
          <p:cNvPr id="9" name="矩形 8"/>
          <p:cNvSpPr/>
          <p:nvPr/>
        </p:nvSpPr>
        <p:spPr>
          <a:xfrm>
            <a:off x="1137424" y="5130823"/>
            <a:ext cx="7928517" cy="1200329"/>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示例一：中华</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文化</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源远流长，薪</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火相传、历久弥新。 </a:t>
            </a:r>
          </a:p>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示例二：爱国</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情怀是中华文化的重要</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内容，代代相传</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p>
        </p:txBody>
      </p:sp>
    </p:spTree>
    <p:extLst>
      <p:ext uri="{BB962C8B-B14F-4D97-AF65-F5344CB8AC3E}">
        <p14:creationId xmlns:p14="http://schemas.microsoft.com/office/powerpoint/2010/main" xmlns="" val="2208066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872237" y="1265850"/>
            <a:ext cx="10245527"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en-US" altLang="zh-CN" sz="2400" b="1" dirty="0">
                <a:latin typeface="宋体" panose="02010600030101010101" pitchFamily="2" charset="-122"/>
                <a:ea typeface="宋体" panose="02010600030101010101" pitchFamily="2" charset="-122"/>
              </a:rPr>
              <a:t>17.[2019•</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28</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9</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阅读</a:t>
            </a:r>
            <a:r>
              <a:rPr lang="zh-CN" altLang="en-US" sz="2400" b="1" dirty="0" smtClean="0">
                <a:latin typeface="宋体" panose="02010600030101010101" pitchFamily="2" charset="-122"/>
                <a:ea typeface="宋体" panose="02010600030101010101" pitchFamily="2" charset="-122"/>
              </a:rPr>
              <a:t>材料，回答</a:t>
            </a:r>
            <a:r>
              <a:rPr lang="zh-CN" altLang="en-US" sz="2400" b="1" dirty="0">
                <a:latin typeface="宋体" panose="02010600030101010101" pitchFamily="2" charset="-122"/>
                <a:ea typeface="宋体" panose="02010600030101010101" pitchFamily="2" charset="-122"/>
              </a:rPr>
              <a:t>问题。</a:t>
            </a:r>
            <a:endParaRPr lang="en-US" altLang="zh-CN" sz="2400" b="1" dirty="0">
              <a:latin typeface="楷体" pitchFamily="49" charset="-122"/>
              <a:ea typeface="楷体" pitchFamily="49" charset="-122"/>
            </a:endParaRPr>
          </a:p>
        </p:txBody>
      </p:sp>
      <p:pic>
        <p:nvPicPr>
          <p:cNvPr id="7" name="p95-8-1.jpg" descr="id:2147502732;FounderCES"/>
          <p:cNvPicPr/>
          <p:nvPr/>
        </p:nvPicPr>
        <p:blipFill>
          <a:blip r:embed="rId5"/>
          <a:stretch>
            <a:fillRect/>
          </a:stretch>
        </p:blipFill>
        <p:spPr>
          <a:xfrm>
            <a:off x="1048215" y="2509790"/>
            <a:ext cx="2386361" cy="3545322"/>
          </a:xfrm>
          <a:prstGeom prst="rect">
            <a:avLst/>
          </a:prstGeom>
        </p:spPr>
      </p:pic>
      <p:sp>
        <p:nvSpPr>
          <p:cNvPr id="8" name="文本框 99"/>
          <p:cNvSpPr txBox="1">
            <a:spLocks noChangeArrowheads="1"/>
          </p:cNvSpPr>
          <p:nvPr/>
        </p:nvSpPr>
        <p:spPr bwMode="auto">
          <a:xfrm>
            <a:off x="3579542" y="1931404"/>
            <a:ext cx="7906214"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zh-CN" altLang="en-US" sz="2400" b="1" dirty="0">
                <a:latin typeface="宋体" panose="02010600030101010101" pitchFamily="2" charset="-122"/>
                <a:ea typeface="宋体" panose="02010600030101010101" pitchFamily="2" charset="-122"/>
              </a:rPr>
              <a:t>材料　</a:t>
            </a:r>
            <a:r>
              <a:rPr lang="zh-CN" altLang="en-US" sz="2400" b="1" dirty="0" smtClean="0">
                <a:latin typeface="楷体" pitchFamily="49" charset="-122"/>
                <a:ea typeface="楷体" pitchFamily="49" charset="-122"/>
              </a:rPr>
              <a:t>袁隆平，致力于</a:t>
            </a:r>
            <a:r>
              <a:rPr lang="zh-CN" altLang="en-US" sz="2400" b="1" dirty="0">
                <a:latin typeface="楷体" pitchFamily="49" charset="-122"/>
                <a:ea typeface="楷体" pitchFamily="49" charset="-122"/>
              </a:rPr>
              <a:t>杂交水稻</a:t>
            </a:r>
            <a:r>
              <a:rPr lang="zh-CN" altLang="en-US" sz="2400" b="1" dirty="0" smtClean="0">
                <a:latin typeface="楷体" pitchFamily="49" charset="-122"/>
                <a:ea typeface="楷体" pitchFamily="49" charset="-122"/>
              </a:rPr>
              <a:t>研究，几十年</a:t>
            </a:r>
            <a:r>
              <a:rPr lang="zh-CN" altLang="en-US" sz="2400" b="1" dirty="0">
                <a:latin typeface="楷体" pitchFamily="49" charset="-122"/>
                <a:ea typeface="楷体" pitchFamily="49" charset="-122"/>
              </a:rPr>
              <a:t>不辞辛劳地辗转于湖南、云南、海南、广东等</a:t>
            </a:r>
            <a:r>
              <a:rPr lang="zh-CN" altLang="en-US" sz="2400" b="1" dirty="0" smtClean="0">
                <a:latin typeface="楷体" pitchFamily="49" charset="-122"/>
                <a:ea typeface="楷体" pitchFamily="49" charset="-122"/>
              </a:rPr>
              <a:t>地，经过</a:t>
            </a:r>
            <a:r>
              <a:rPr lang="zh-CN" altLang="en-US" sz="2400" b="1" dirty="0">
                <a:latin typeface="楷体" pitchFamily="49" charset="-122"/>
                <a:ea typeface="楷体" pitchFamily="49" charset="-122"/>
              </a:rPr>
              <a:t>多年反复</a:t>
            </a:r>
            <a:r>
              <a:rPr lang="zh-CN" altLang="en-US" sz="2400" b="1" dirty="0" smtClean="0">
                <a:latin typeface="楷体" pitchFamily="49" charset="-122"/>
                <a:ea typeface="楷体" pitchFamily="49" charset="-122"/>
              </a:rPr>
              <a:t>试验，成功</a:t>
            </a:r>
            <a:r>
              <a:rPr lang="zh-CN" altLang="en-US" sz="2400" b="1" dirty="0">
                <a:latin typeface="楷体" pitchFamily="49" charset="-122"/>
                <a:ea typeface="楷体" pitchFamily="49" charset="-122"/>
              </a:rPr>
              <a:t>培育出籼型杂交水稻。截至</a:t>
            </a:r>
            <a:r>
              <a:rPr lang="en-US" altLang="zh-CN" sz="2400" b="1" dirty="0">
                <a:latin typeface="楷体" pitchFamily="49" charset="-122"/>
                <a:ea typeface="楷体" pitchFamily="49" charset="-122"/>
              </a:rPr>
              <a:t>2017</a:t>
            </a:r>
            <a:r>
              <a:rPr lang="zh-CN" altLang="en-US" sz="2400" b="1" dirty="0" smtClean="0">
                <a:latin typeface="楷体" pitchFamily="49" charset="-122"/>
                <a:ea typeface="楷体" pitchFamily="49" charset="-122"/>
              </a:rPr>
              <a:t>年，杂交水稻</a:t>
            </a:r>
            <a:r>
              <a:rPr lang="zh-CN" altLang="en-US" sz="2400" b="1" dirty="0">
                <a:latin typeface="楷体" pitchFamily="49" charset="-122"/>
                <a:ea typeface="楷体" pitchFamily="49" charset="-122"/>
              </a:rPr>
              <a:t>在我国累计推广超</a:t>
            </a:r>
            <a:r>
              <a:rPr lang="en-US" altLang="zh-CN" sz="2400" b="1" dirty="0">
                <a:latin typeface="楷体" pitchFamily="49" charset="-122"/>
                <a:ea typeface="楷体" pitchFamily="49" charset="-122"/>
              </a:rPr>
              <a:t>90</a:t>
            </a:r>
            <a:r>
              <a:rPr lang="zh-CN" altLang="en-US" sz="2400" b="1" dirty="0">
                <a:latin typeface="楷体" pitchFamily="49" charset="-122"/>
                <a:ea typeface="楷体" pitchFamily="49" charset="-122"/>
              </a:rPr>
              <a:t>亿</a:t>
            </a:r>
            <a:r>
              <a:rPr lang="zh-CN" altLang="en-US" sz="2400" b="1" dirty="0" smtClean="0">
                <a:latin typeface="楷体" pitchFamily="49" charset="-122"/>
                <a:ea typeface="楷体" pitchFamily="49" charset="-122"/>
              </a:rPr>
              <a:t>亩，共</a:t>
            </a:r>
            <a:r>
              <a:rPr lang="zh-CN" altLang="en-US" sz="2400" b="1" dirty="0">
                <a:latin typeface="楷体" pitchFamily="49" charset="-122"/>
                <a:ea typeface="楷体" pitchFamily="49" charset="-122"/>
              </a:rPr>
              <a:t>增产稻谷</a:t>
            </a:r>
            <a:r>
              <a:rPr lang="en-US" altLang="zh-CN" sz="2400" b="1" dirty="0">
                <a:latin typeface="楷体" pitchFamily="49" charset="-122"/>
                <a:ea typeface="楷体" pitchFamily="49" charset="-122"/>
              </a:rPr>
              <a:t>6 000</a:t>
            </a:r>
            <a:r>
              <a:rPr lang="zh-CN" altLang="en-US" sz="2400" b="1" dirty="0">
                <a:latin typeface="楷体" pitchFamily="49" charset="-122"/>
                <a:ea typeface="楷体" pitchFamily="49" charset="-122"/>
              </a:rPr>
              <a:t>多亿千克。“当我能用科学成就在世界舞台上争得一席之地</a:t>
            </a:r>
            <a:r>
              <a:rPr lang="zh-CN" altLang="en-US" sz="2400" b="1" dirty="0" smtClean="0">
                <a:latin typeface="楷体" pitchFamily="49" charset="-122"/>
                <a:ea typeface="楷体" pitchFamily="49" charset="-122"/>
              </a:rPr>
              <a:t>时，首先</a:t>
            </a:r>
            <a:r>
              <a:rPr lang="zh-CN" altLang="en-US" sz="2400" b="1" dirty="0">
                <a:latin typeface="楷体" pitchFamily="49" charset="-122"/>
                <a:ea typeface="楷体" pitchFamily="49" charset="-122"/>
              </a:rPr>
              <a:t>想到的</a:t>
            </a:r>
            <a:r>
              <a:rPr lang="zh-CN" altLang="en-US" sz="2400" b="1" dirty="0" smtClean="0">
                <a:latin typeface="楷体" pitchFamily="49" charset="-122"/>
                <a:ea typeface="楷体" pitchFamily="49" charset="-122"/>
              </a:rPr>
              <a:t>是，我</a:t>
            </a:r>
            <a:r>
              <a:rPr lang="zh-CN" altLang="en-US" sz="2400" b="1" dirty="0">
                <a:latin typeface="楷体" pitchFamily="49" charset="-122"/>
                <a:ea typeface="楷体" pitchFamily="49" charset="-122"/>
              </a:rPr>
              <a:t>为中国人争得了荣誉和尊严。”袁隆平说。</a:t>
            </a:r>
            <a:endParaRPr lang="en-US" altLang="zh-CN" sz="2400" b="1" dirty="0">
              <a:latin typeface="楷体" pitchFamily="49" charset="-122"/>
              <a:ea typeface="楷体" pitchFamily="49" charset="-122"/>
            </a:endParaRPr>
          </a:p>
        </p:txBody>
      </p:sp>
    </p:spTree>
    <p:extLst>
      <p:ext uri="{BB962C8B-B14F-4D97-AF65-F5344CB8AC3E}">
        <p14:creationId xmlns:p14="http://schemas.microsoft.com/office/powerpoint/2010/main" xmlns="" val="16314826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文本框 99"/>
          <p:cNvSpPr txBox="1">
            <a:spLocks noChangeArrowheads="1"/>
          </p:cNvSpPr>
          <p:nvPr/>
        </p:nvSpPr>
        <p:spPr bwMode="auto">
          <a:xfrm>
            <a:off x="3579542" y="1686077"/>
            <a:ext cx="7906214"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zh-CN" altLang="en-US" sz="2400" b="1" dirty="0" smtClean="0">
                <a:latin typeface="宋体" panose="02010600030101010101" pitchFamily="2" charset="-122"/>
                <a:ea typeface="宋体" panose="02010600030101010101" pitchFamily="2" charset="-122"/>
              </a:rPr>
              <a:t>    </a:t>
            </a:r>
            <a:r>
              <a:rPr lang="zh-CN" altLang="en-US" sz="2400" b="1" dirty="0" smtClean="0">
                <a:latin typeface="楷体" pitchFamily="49" charset="-122"/>
                <a:ea typeface="楷体" pitchFamily="49" charset="-122"/>
              </a:rPr>
              <a:t>黄</a:t>
            </a:r>
            <a:r>
              <a:rPr lang="zh-CN" altLang="en-US" sz="2400" b="1" dirty="0">
                <a:latin typeface="楷体" pitchFamily="49" charset="-122"/>
                <a:ea typeface="楷体" pitchFamily="49" charset="-122"/>
              </a:rPr>
              <a:t>旭</a:t>
            </a:r>
            <a:r>
              <a:rPr lang="zh-CN" altLang="en-US" sz="2400" b="1" dirty="0" smtClean="0">
                <a:latin typeface="楷体" pitchFamily="49" charset="-122"/>
                <a:ea typeface="楷体" pitchFamily="49" charset="-122"/>
              </a:rPr>
              <a:t>华，我国</a:t>
            </a:r>
            <a:r>
              <a:rPr lang="zh-CN" altLang="en-US" sz="2400" b="1" dirty="0">
                <a:latin typeface="楷体" pitchFamily="49" charset="-122"/>
                <a:ea typeface="楷体" pitchFamily="49" charset="-122"/>
              </a:rPr>
              <a:t>核潜艇总体设计研究</a:t>
            </a:r>
            <a:r>
              <a:rPr lang="zh-CN" altLang="en-US" sz="2400" b="1" dirty="0" smtClean="0">
                <a:latin typeface="楷体" pitchFamily="49" charset="-122"/>
                <a:ea typeface="楷体" pitchFamily="49" charset="-122"/>
              </a:rPr>
              <a:t>专家，隐姓埋名</a:t>
            </a:r>
            <a:r>
              <a:rPr lang="en-US" altLang="zh-CN" sz="2400" b="1" dirty="0">
                <a:latin typeface="楷体" pitchFamily="49" charset="-122"/>
                <a:ea typeface="楷体" pitchFamily="49" charset="-122"/>
              </a:rPr>
              <a:t>30</a:t>
            </a:r>
            <a:r>
              <a:rPr lang="zh-CN" altLang="en-US" sz="2400" b="1" dirty="0" smtClean="0">
                <a:latin typeface="楷体" pitchFamily="49" charset="-122"/>
                <a:ea typeface="楷体" pitchFamily="49" charset="-122"/>
              </a:rPr>
              <a:t>年，与</a:t>
            </a:r>
            <a:r>
              <a:rPr lang="zh-CN" altLang="en-US" sz="2400" b="1" dirty="0">
                <a:latin typeface="楷体" pitchFamily="49" charset="-122"/>
                <a:ea typeface="楷体" pitchFamily="49" charset="-122"/>
              </a:rPr>
              <a:t>惊涛骇浪</a:t>
            </a:r>
            <a:r>
              <a:rPr lang="zh-CN" altLang="en-US" sz="2400" b="1" dirty="0" smtClean="0">
                <a:latin typeface="楷体" pitchFamily="49" charset="-122"/>
                <a:ea typeface="楷体" pitchFamily="49" charset="-122"/>
              </a:rPr>
              <a:t>做伴，孜孜不倦</a:t>
            </a:r>
            <a:r>
              <a:rPr lang="zh-CN" altLang="en-US" sz="2400" b="1" dirty="0">
                <a:latin typeface="楷体" pitchFamily="49" charset="-122"/>
                <a:ea typeface="楷体" pitchFamily="49" charset="-122"/>
              </a:rPr>
              <a:t>地战斗在核潜艇研制</a:t>
            </a:r>
            <a:r>
              <a:rPr lang="zh-CN" altLang="en-US" sz="2400" b="1" dirty="0" smtClean="0">
                <a:latin typeface="楷体" pitchFamily="49" charset="-122"/>
                <a:ea typeface="楷体" pitchFamily="49" charset="-122"/>
              </a:rPr>
              <a:t>一线，为</a:t>
            </a:r>
            <a:r>
              <a:rPr lang="zh-CN" altLang="en-US" sz="2400" b="1" dirty="0">
                <a:latin typeface="楷体" pitchFamily="49" charset="-122"/>
                <a:ea typeface="楷体" pitchFamily="49" charset="-122"/>
              </a:rPr>
              <a:t>我国第一代核潜艇的从无到有、第二代核潜艇的跨越发展和第三代核潜艇的探索赶超作出了卓越的贡献。“我这辈子没有</a:t>
            </a:r>
            <a:r>
              <a:rPr lang="zh-CN" altLang="en-US" sz="2400" b="1" dirty="0" smtClean="0">
                <a:latin typeface="楷体" pitchFamily="49" charset="-122"/>
                <a:ea typeface="楷体" pitchFamily="49" charset="-122"/>
              </a:rPr>
              <a:t>虚度，一生</a:t>
            </a:r>
            <a:r>
              <a:rPr lang="zh-CN" altLang="en-US" sz="2400" b="1" dirty="0">
                <a:latin typeface="楷体" pitchFamily="49" charset="-122"/>
                <a:ea typeface="楷体" pitchFamily="49" charset="-122"/>
              </a:rPr>
              <a:t>都属于</a:t>
            </a:r>
            <a:r>
              <a:rPr lang="zh-CN" altLang="en-US" sz="2400" b="1" dirty="0" smtClean="0">
                <a:latin typeface="楷体" pitchFamily="49" charset="-122"/>
                <a:ea typeface="楷体" pitchFamily="49" charset="-122"/>
              </a:rPr>
              <a:t>核潜艇，属于祖国，我</a:t>
            </a:r>
            <a:r>
              <a:rPr lang="zh-CN" altLang="en-US" sz="2400" b="1" dirty="0">
                <a:latin typeface="楷体" pitchFamily="49" charset="-122"/>
                <a:ea typeface="楷体" pitchFamily="49" charset="-122"/>
              </a:rPr>
              <a:t>无怨无悔</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这是黄旭华一直以来的坚守。</a:t>
            </a:r>
            <a:endParaRPr lang="en-US" altLang="zh-CN" sz="2400" b="1" dirty="0">
              <a:latin typeface="楷体" pitchFamily="49" charset="-122"/>
              <a:ea typeface="楷体" pitchFamily="49" charset="-122"/>
            </a:endParaRPr>
          </a:p>
        </p:txBody>
      </p:sp>
      <p:pic>
        <p:nvPicPr>
          <p:cNvPr id="9" name="p95-8-2.jpg" descr="id:2147502739;FounderCES"/>
          <p:cNvPicPr/>
          <p:nvPr/>
        </p:nvPicPr>
        <p:blipFill>
          <a:blip r:embed="rId5"/>
          <a:stretch>
            <a:fillRect/>
          </a:stretch>
        </p:blipFill>
        <p:spPr>
          <a:xfrm>
            <a:off x="869795" y="2252546"/>
            <a:ext cx="2609385" cy="3546088"/>
          </a:xfrm>
          <a:prstGeom prst="rect">
            <a:avLst/>
          </a:prstGeom>
        </p:spPr>
      </p:pic>
    </p:spTree>
    <p:extLst>
      <p:ext uri="{BB962C8B-B14F-4D97-AF65-F5344CB8AC3E}">
        <p14:creationId xmlns:p14="http://schemas.microsoft.com/office/powerpoint/2010/main" xmlns="" val="8418468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文本框 99"/>
          <p:cNvSpPr txBox="1">
            <a:spLocks noChangeArrowheads="1"/>
          </p:cNvSpPr>
          <p:nvPr/>
        </p:nvSpPr>
        <p:spPr bwMode="auto">
          <a:xfrm>
            <a:off x="4014440" y="1686076"/>
            <a:ext cx="7370956"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zh-CN" altLang="en-US" sz="2400" b="1" dirty="0" smtClean="0">
                <a:latin typeface="宋体" panose="02010600030101010101" pitchFamily="2" charset="-122"/>
                <a:ea typeface="宋体" panose="02010600030101010101" pitchFamily="2" charset="-122"/>
              </a:rPr>
              <a:t>    </a:t>
            </a:r>
            <a:r>
              <a:rPr lang="zh-CN" altLang="en-US" sz="2400" b="1" dirty="0" smtClean="0">
                <a:latin typeface="楷体" pitchFamily="49" charset="-122"/>
                <a:ea typeface="楷体" pitchFamily="49" charset="-122"/>
              </a:rPr>
              <a:t>南仁东，潜心</a:t>
            </a:r>
            <a:r>
              <a:rPr lang="zh-CN" altLang="en-US" sz="2400" b="1" dirty="0">
                <a:latin typeface="楷体" pitchFamily="49" charset="-122"/>
                <a:ea typeface="楷体" pitchFamily="49" charset="-122"/>
              </a:rPr>
              <a:t>天文</a:t>
            </a:r>
            <a:r>
              <a:rPr lang="zh-CN" altLang="en-US" sz="2400" b="1" dirty="0" smtClean="0">
                <a:latin typeface="楷体" pitchFamily="49" charset="-122"/>
                <a:ea typeface="楷体" pitchFamily="49" charset="-122"/>
              </a:rPr>
              <a:t>研究，主导</a:t>
            </a:r>
            <a:r>
              <a:rPr lang="zh-CN" altLang="en-US" sz="2400" b="1" dirty="0">
                <a:latin typeface="楷体" pitchFamily="49" charset="-122"/>
                <a:ea typeface="楷体" pitchFamily="49" charset="-122"/>
              </a:rPr>
              <a:t>提出利用贵州省喀斯特洼地作为望远镜台</a:t>
            </a:r>
            <a:r>
              <a:rPr lang="zh-CN" altLang="en-US" sz="2400" b="1" dirty="0" smtClean="0">
                <a:latin typeface="楷体" pitchFamily="49" charset="-122"/>
                <a:ea typeface="楷体" pitchFamily="49" charset="-122"/>
              </a:rPr>
              <a:t>址，从</a:t>
            </a:r>
            <a:r>
              <a:rPr lang="zh-CN" altLang="en-US" sz="2400" b="1" dirty="0">
                <a:latin typeface="楷体" pitchFamily="49" charset="-122"/>
                <a:ea typeface="楷体" pitchFamily="49" charset="-122"/>
              </a:rPr>
              <a:t>论证立项到选址建设历时</a:t>
            </a:r>
            <a:r>
              <a:rPr lang="en-US" altLang="zh-CN" sz="2400" b="1" dirty="0">
                <a:latin typeface="楷体" pitchFamily="49" charset="-122"/>
                <a:ea typeface="楷体" pitchFamily="49" charset="-122"/>
              </a:rPr>
              <a:t>22</a:t>
            </a:r>
            <a:r>
              <a:rPr lang="zh-CN" altLang="en-US" sz="2400" b="1" dirty="0" smtClean="0">
                <a:latin typeface="楷体" pitchFamily="49" charset="-122"/>
                <a:ea typeface="楷体" pitchFamily="49" charset="-122"/>
              </a:rPr>
              <a:t>年，主持</a:t>
            </a:r>
            <a:r>
              <a:rPr lang="zh-CN" altLang="en-US" sz="2400" b="1" dirty="0">
                <a:latin typeface="楷体" pitchFamily="49" charset="-122"/>
                <a:ea typeface="楷体" pitchFamily="49" charset="-122"/>
              </a:rPr>
              <a:t>攻克了一系列技术</a:t>
            </a:r>
            <a:r>
              <a:rPr lang="zh-CN" altLang="en-US" sz="2400" b="1" dirty="0" smtClean="0">
                <a:latin typeface="楷体" pitchFamily="49" charset="-122"/>
                <a:ea typeface="楷体" pitchFamily="49" charset="-122"/>
              </a:rPr>
              <a:t>难题，为</a:t>
            </a:r>
            <a:r>
              <a:rPr lang="en-US" altLang="zh-CN" sz="2400" b="1" dirty="0">
                <a:latin typeface="楷体" pitchFamily="49" charset="-122"/>
                <a:ea typeface="楷体" pitchFamily="49" charset="-122"/>
              </a:rPr>
              <a:t>FAST</a:t>
            </a:r>
            <a:r>
              <a:rPr lang="zh-CN" altLang="en-US" sz="2400" b="1" dirty="0">
                <a:latin typeface="楷体" pitchFamily="49" charset="-122"/>
                <a:ea typeface="楷体" pitchFamily="49" charset="-122"/>
              </a:rPr>
              <a:t>重大科学工程建设发挥了关键作用。为实现中国拥有世界一流水平的天文望远镜的</a:t>
            </a:r>
            <a:r>
              <a:rPr lang="zh-CN" altLang="en-US" sz="2400" b="1" dirty="0" smtClean="0">
                <a:latin typeface="楷体" pitchFamily="49" charset="-122"/>
                <a:ea typeface="楷体" pitchFamily="49" charset="-122"/>
              </a:rPr>
              <a:t>梦想，他</a:t>
            </a:r>
            <a:r>
              <a:rPr lang="zh-CN" altLang="en-US" sz="2400" b="1" dirty="0">
                <a:latin typeface="楷体" pitchFamily="49" charset="-122"/>
                <a:ea typeface="楷体" pitchFamily="49" charset="-122"/>
              </a:rPr>
              <a:t>毫无保留地燃烧生命直到最后一刻。</a:t>
            </a:r>
            <a:endParaRPr lang="en-US" altLang="zh-CN" sz="2400" b="1" dirty="0">
              <a:latin typeface="楷体" pitchFamily="49" charset="-122"/>
              <a:ea typeface="楷体" pitchFamily="49" charset="-122"/>
            </a:endParaRPr>
          </a:p>
        </p:txBody>
      </p:sp>
      <p:pic>
        <p:nvPicPr>
          <p:cNvPr id="10" name="p95-8-3.jpg" descr="id:2147502746;FounderCES"/>
          <p:cNvPicPr/>
          <p:nvPr/>
        </p:nvPicPr>
        <p:blipFill>
          <a:blip r:embed="rId5"/>
          <a:stretch>
            <a:fillRect/>
          </a:stretch>
        </p:blipFill>
        <p:spPr>
          <a:xfrm>
            <a:off x="892098" y="2348864"/>
            <a:ext cx="2575931" cy="3594736"/>
          </a:xfrm>
          <a:prstGeom prst="rect">
            <a:avLst/>
          </a:prstGeom>
        </p:spPr>
      </p:pic>
    </p:spTree>
    <p:extLst>
      <p:ext uri="{BB962C8B-B14F-4D97-AF65-F5344CB8AC3E}">
        <p14:creationId xmlns:p14="http://schemas.microsoft.com/office/powerpoint/2010/main" xmlns="" val="254259143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017205" y="2153405"/>
            <a:ext cx="986638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）上述</a:t>
            </a:r>
            <a:r>
              <a:rPr lang="zh-CN" altLang="en-US" sz="2400" b="1" dirty="0">
                <a:latin typeface="宋体" panose="02010600030101010101" pitchFamily="2" charset="-122"/>
                <a:ea typeface="宋体" panose="02010600030101010101" pitchFamily="2" charset="-122"/>
              </a:rPr>
              <a:t>材料中人物给了我们哪些精神</a:t>
            </a:r>
            <a:r>
              <a:rPr lang="zh-CN" altLang="en-US" sz="2400" b="1" dirty="0" smtClean="0">
                <a:latin typeface="宋体" panose="02010600030101010101" pitchFamily="2" charset="-122"/>
                <a:ea typeface="宋体" panose="02010600030101010101" pitchFamily="2" charset="-122"/>
              </a:rPr>
              <a:t>滋养？（</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分）</a:t>
            </a:r>
            <a:endParaRPr lang="en-US" altLang="zh-CN" sz="2400" b="1" dirty="0">
              <a:latin typeface="宋体" panose="02010600030101010101" pitchFamily="2" charset="-122"/>
              <a:ea typeface="宋体" panose="02010600030101010101" pitchFamily="2" charset="-122"/>
            </a:endParaRPr>
          </a:p>
        </p:txBody>
      </p:sp>
      <p:sp>
        <p:nvSpPr>
          <p:cNvPr id="7" name="矩形 6"/>
          <p:cNvSpPr/>
          <p:nvPr/>
        </p:nvSpPr>
        <p:spPr>
          <a:xfrm>
            <a:off x="1017205" y="3853125"/>
            <a:ext cx="8201753" cy="1200329"/>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创新</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精神、爱国精神、敬业精神、无私奉献的精神、艰苦奋斗的精神。</a:t>
            </a:r>
          </a:p>
        </p:txBody>
      </p:sp>
    </p:spTree>
    <p:extLst>
      <p:ext uri="{BB962C8B-B14F-4D97-AF65-F5344CB8AC3E}">
        <p14:creationId xmlns:p14="http://schemas.microsoft.com/office/powerpoint/2010/main" xmlns="" val="2707608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017204" y="1417424"/>
            <a:ext cx="9866385"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）领会</a:t>
            </a:r>
            <a:r>
              <a:rPr lang="zh-CN" altLang="en-US" sz="2400" b="1" dirty="0">
                <a:latin typeface="宋体" panose="02010600030101010101" pitchFamily="2" charset="-122"/>
                <a:ea typeface="宋体" panose="02010600030101010101" pitchFamily="2" charset="-122"/>
              </a:rPr>
              <a:t>下面</a:t>
            </a:r>
            <a:r>
              <a:rPr lang="zh-CN" altLang="en-US" sz="2400" b="1" dirty="0" smtClean="0">
                <a:latin typeface="宋体" panose="02010600030101010101" pitchFamily="2" charset="-122"/>
                <a:ea typeface="宋体" panose="02010600030101010101" pitchFamily="2" charset="-122"/>
              </a:rPr>
              <a:t>材料，着眼</a:t>
            </a:r>
            <a:r>
              <a:rPr lang="zh-CN" altLang="en-US" sz="2400" b="1" dirty="0">
                <a:latin typeface="宋体" panose="02010600030101010101" pitchFamily="2" charset="-122"/>
                <a:ea typeface="宋体" panose="02010600030101010101" pitchFamily="2" charset="-122"/>
              </a:rPr>
              <a:t>于民族</a:t>
            </a:r>
            <a:r>
              <a:rPr lang="zh-CN" altLang="en-US" sz="2400" b="1" dirty="0" smtClean="0">
                <a:latin typeface="宋体" panose="02010600030101010101" pitchFamily="2" charset="-122"/>
                <a:ea typeface="宋体" panose="02010600030101010101" pitchFamily="2" charset="-122"/>
              </a:rPr>
              <a:t>振兴，阐明</a:t>
            </a:r>
            <a:r>
              <a:rPr lang="zh-CN" altLang="en-US" sz="2400" b="1" dirty="0">
                <a:latin typeface="宋体" panose="02010600030101010101" pitchFamily="2" charset="-122"/>
                <a:ea typeface="宋体" panose="02010600030101010101" pitchFamily="2" charset="-122"/>
              </a:rPr>
              <a:t>敬英雄的必要性</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5</a:t>
            </a:r>
            <a:r>
              <a:rPr lang="zh-CN" altLang="en-US" sz="2400" b="1" dirty="0" smtClean="0">
                <a:latin typeface="宋体" panose="02010600030101010101" pitchFamily="2" charset="-122"/>
                <a:ea typeface="宋体" panose="02010600030101010101" pitchFamily="2" charset="-122"/>
              </a:rPr>
              <a:t>分）</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敬英雄</a:t>
            </a:r>
            <a:r>
              <a:rPr lang="en-US" altLang="zh-CN" sz="2400" b="1" dirty="0">
                <a:latin typeface="宋体" panose="02010600030101010101" pitchFamily="2" charset="-122"/>
                <a:ea typeface="宋体" panose="02010600030101010101" pitchFamily="2" charset="-122"/>
              </a:rPr>
              <a:t>】</a:t>
            </a:r>
          </a:p>
          <a:p>
            <a:pPr>
              <a:lnSpc>
                <a:spcPct val="150000"/>
              </a:lnSpc>
            </a:pP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走过</a:t>
            </a:r>
            <a:r>
              <a:rPr lang="en-US" altLang="zh-CN" sz="2400" b="1" dirty="0">
                <a:latin typeface="楷体" pitchFamily="49" charset="-122"/>
                <a:ea typeface="楷体" pitchFamily="49" charset="-122"/>
              </a:rPr>
              <a:t>5</a:t>
            </a:r>
            <a:r>
              <a:rPr lang="zh-CN" altLang="en-US" sz="2400" b="1" dirty="0">
                <a:latin typeface="楷体" pitchFamily="49" charset="-122"/>
                <a:ea typeface="楷体" pitchFamily="49" charset="-122"/>
              </a:rPr>
              <a:t>个年头的烈士纪念日</a:t>
            </a:r>
            <a:r>
              <a:rPr lang="zh-CN" altLang="en-US" sz="2400" b="1" dirty="0" smtClean="0">
                <a:latin typeface="楷体" pitchFamily="49" charset="-122"/>
                <a:ea typeface="楷体" pitchFamily="49" charset="-122"/>
              </a:rPr>
              <a:t>制度，以</a:t>
            </a:r>
            <a:r>
              <a:rPr lang="zh-CN" altLang="en-US" sz="2400" b="1" dirty="0">
                <a:latin typeface="楷体" pitchFamily="49" charset="-122"/>
                <a:ea typeface="楷体" pitchFamily="49" charset="-122"/>
              </a:rPr>
              <a:t>最高规格向先烈寄托哀思。</a:t>
            </a:r>
          </a:p>
          <a:p>
            <a:pPr>
              <a:lnSpc>
                <a:spcPct val="150000"/>
              </a:lnSpc>
            </a:pPr>
            <a:r>
              <a:rPr lang="zh-CN" altLang="en-US" sz="2400" b="1" dirty="0">
                <a:latin typeface="楷体" pitchFamily="49" charset="-122"/>
                <a:ea typeface="楷体" pitchFamily="49" charset="-122"/>
              </a:rPr>
              <a:t>◇去年全票通过的英雄烈士</a:t>
            </a:r>
            <a:r>
              <a:rPr lang="zh-CN" altLang="en-US" sz="2400" b="1" dirty="0" smtClean="0">
                <a:latin typeface="楷体" pitchFamily="49" charset="-122"/>
                <a:ea typeface="楷体" pitchFamily="49" charset="-122"/>
              </a:rPr>
              <a:t>保护法，用</a:t>
            </a:r>
            <a:r>
              <a:rPr lang="zh-CN" altLang="en-US" sz="2400" b="1" dirty="0">
                <a:latin typeface="楷体" pitchFamily="49" charset="-122"/>
                <a:ea typeface="楷体" pitchFamily="49" charset="-122"/>
              </a:rPr>
              <a:t>制度刚性捍卫英雄尊严。</a:t>
            </a:r>
          </a:p>
          <a:p>
            <a:pPr>
              <a:lnSpc>
                <a:spcPct val="150000"/>
              </a:lnSpc>
            </a:pPr>
            <a:r>
              <a:rPr lang="zh-CN" altLang="en-US" sz="2400" b="1" dirty="0">
                <a:latin typeface="楷体" pitchFamily="49" charset="-122"/>
                <a:ea typeface="楷体" pitchFamily="49" charset="-122"/>
              </a:rPr>
              <a:t>◇一场场“时代楷模”发布</a:t>
            </a:r>
            <a:r>
              <a:rPr lang="zh-CN" altLang="en-US" sz="2400" b="1" dirty="0" smtClean="0">
                <a:latin typeface="楷体" pitchFamily="49" charset="-122"/>
                <a:ea typeface="楷体" pitchFamily="49" charset="-122"/>
              </a:rPr>
              <a:t>活动，唱</a:t>
            </a:r>
            <a:r>
              <a:rPr lang="zh-CN" altLang="en-US" sz="2400" b="1" dirty="0">
                <a:latin typeface="楷体" pitchFamily="49" charset="-122"/>
                <a:ea typeface="楷体" pitchFamily="49" charset="-122"/>
              </a:rPr>
              <a:t>响新时代的英雄赞歌。</a:t>
            </a:r>
          </a:p>
          <a:p>
            <a:pPr>
              <a:lnSpc>
                <a:spcPct val="150000"/>
              </a:lnSpc>
            </a:pPr>
            <a:r>
              <a:rPr lang="en-US" altLang="zh-CN" sz="2400" b="1" dirty="0">
                <a:latin typeface="楷体" pitchFamily="49" charset="-122"/>
                <a:ea typeface="楷体" pitchFamily="49" charset="-122"/>
              </a:rPr>
              <a:t>……</a:t>
            </a:r>
          </a:p>
        </p:txBody>
      </p:sp>
      <p:sp>
        <p:nvSpPr>
          <p:cNvPr id="7" name="矩形 6"/>
          <p:cNvSpPr/>
          <p:nvPr/>
        </p:nvSpPr>
        <p:spPr>
          <a:xfrm>
            <a:off x="1017204" y="4934105"/>
            <a:ext cx="9531850" cy="1200329"/>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敬</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英雄能够营造崇尚英雄、学习英雄的社会</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氛围，传承</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和弘扬民族</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精神，为</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民族振兴提供精神</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动力，激励</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中华儿女为民族振兴而奋斗。</a:t>
            </a:r>
          </a:p>
        </p:txBody>
      </p:sp>
    </p:spTree>
    <p:extLst>
      <p:ext uri="{BB962C8B-B14F-4D97-AF65-F5344CB8AC3E}">
        <p14:creationId xmlns:p14="http://schemas.microsoft.com/office/powerpoint/2010/main" xmlns="" val="3622682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1282722"/>
            <a:ext cx="6723509" cy="627895"/>
            <a:chOff x="1034884" y="629878"/>
            <a:chExt cx="5813067" cy="627895"/>
          </a:xfrm>
        </p:grpSpPr>
        <p:sp>
          <p:nvSpPr>
            <p:cNvPr id="7" name="圆角矩形 6"/>
            <p:cNvSpPr/>
            <p:nvPr>
              <p:custDataLst>
                <p:tags r:id="rId1"/>
              </p:custDataLst>
            </p:nvPr>
          </p:nvSpPr>
          <p:spPr>
            <a:xfrm flipH="1">
              <a:off x="2547179" y="664168"/>
              <a:ext cx="4300772"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社会主义核心价值观</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4</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1075167" y="2147311"/>
            <a:ext cx="9719213"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18</a:t>
            </a:r>
            <a:r>
              <a:rPr lang="en-US" altLang="zh-CN" sz="2400" b="1" dirty="0" smtClean="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2019 </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分）从</a:t>
            </a:r>
            <a:r>
              <a:rPr lang="zh-CN" altLang="en-US" sz="2400" b="1" dirty="0">
                <a:latin typeface="宋体" panose="02010600030101010101" pitchFamily="2" charset="-122"/>
                <a:ea typeface="宋体" panose="02010600030101010101" pitchFamily="2" charset="-122"/>
              </a:rPr>
              <a:t>心底生发的每一点善意都有</a:t>
            </a:r>
            <a:r>
              <a:rPr lang="zh-CN" altLang="en-US" sz="2400" b="1" dirty="0" smtClean="0">
                <a:latin typeface="宋体" panose="02010600030101010101" pitchFamily="2" charset="-122"/>
                <a:ea typeface="宋体" panose="02010600030101010101" pitchFamily="2" charset="-122"/>
              </a:rPr>
              <a:t>温度，这样</a:t>
            </a:r>
            <a:r>
              <a:rPr lang="zh-CN" altLang="en-US" sz="2400" b="1" dirty="0">
                <a:latin typeface="宋体" panose="02010600030101010101" pitchFamily="2" charset="-122"/>
                <a:ea typeface="宋体" panose="02010600030101010101" pitchFamily="2" charset="-122"/>
              </a:rPr>
              <a:t>的温度可以化成</a:t>
            </a:r>
            <a:r>
              <a:rPr lang="zh-CN" altLang="en-US" sz="2400" b="1" dirty="0" smtClean="0">
                <a:latin typeface="宋体" panose="02010600030101010101" pitchFamily="2" charset="-122"/>
                <a:ea typeface="宋体" panose="02010600030101010101" pitchFamily="2" charset="-122"/>
              </a:rPr>
              <a:t>暖流，让</a:t>
            </a:r>
            <a:r>
              <a:rPr lang="zh-CN" altLang="en-US" sz="2400" b="1" dirty="0">
                <a:latin typeface="宋体" panose="02010600030101010101" pitchFamily="2" charset="-122"/>
                <a:ea typeface="宋体" panose="02010600030101010101" pitchFamily="2" charset="-122"/>
              </a:rPr>
              <a:t>社会少些</a:t>
            </a:r>
            <a:r>
              <a:rPr lang="zh-CN" altLang="en-US" sz="2400" b="1" dirty="0" smtClean="0">
                <a:latin typeface="宋体" panose="02010600030101010101" pitchFamily="2" charset="-122"/>
                <a:ea typeface="宋体" panose="02010600030101010101" pitchFamily="2" charset="-122"/>
              </a:rPr>
              <a:t>冷漠，让</a:t>
            </a:r>
            <a:r>
              <a:rPr lang="zh-CN" altLang="en-US" sz="2400" b="1" dirty="0">
                <a:latin typeface="宋体" panose="02010600030101010101" pitchFamily="2" charset="-122"/>
                <a:ea typeface="宋体" panose="02010600030101010101" pitchFamily="2" charset="-122"/>
              </a:rPr>
              <a:t>心灵感受阳光。能对此进行诠释的</a:t>
            </a:r>
            <a:r>
              <a:rPr lang="zh-CN" altLang="en-US" sz="2400" b="1" dirty="0" smtClean="0">
                <a:latin typeface="宋体" panose="02010600030101010101" pitchFamily="2" charset="-122"/>
                <a:ea typeface="宋体" panose="02010600030101010101" pitchFamily="2" charset="-122"/>
              </a:rPr>
              <a:t>是（</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暴雨</a:t>
            </a:r>
            <a:r>
              <a:rPr lang="zh-CN" altLang="en-US" sz="2400" b="1" dirty="0" smtClean="0">
                <a:latin typeface="宋体" panose="02010600030101010101" pitchFamily="2" charset="-122"/>
                <a:ea typeface="宋体" panose="02010600030101010101" pitchFamily="2" charset="-122"/>
              </a:rPr>
              <a:t>中，年轻人</a:t>
            </a:r>
            <a:r>
              <a:rPr lang="zh-CN" altLang="en-US" sz="2400" b="1" dirty="0">
                <a:latin typeface="宋体" panose="02010600030101010101" pitchFamily="2" charset="-122"/>
                <a:ea typeface="宋体" panose="02010600030101010101" pitchFamily="2" charset="-122"/>
              </a:rPr>
              <a:t>主动请环卫工人上车避雨　②退休老人用蹬三轮挣来的钱资助贫困学生　③一些网店为吸引买家雇人刷好评　④雨雪</a:t>
            </a:r>
            <a:r>
              <a:rPr lang="zh-CN" altLang="en-US" sz="2400" b="1" dirty="0" smtClean="0">
                <a:latin typeface="宋体" panose="02010600030101010101" pitchFamily="2" charset="-122"/>
                <a:ea typeface="宋体" panose="02010600030101010101" pitchFamily="2" charset="-122"/>
              </a:rPr>
              <a:t>天，</a:t>
            </a:r>
            <a:r>
              <a:rPr lang="en-US" altLang="zh-CN" sz="2400" b="1" dirty="0" smtClean="0">
                <a:latin typeface="宋体" panose="02010600030101010101" pitchFamily="2" charset="-122"/>
                <a:ea typeface="宋体" panose="02010600030101010101" pitchFamily="2" charset="-122"/>
              </a:rPr>
              <a:t>700</a:t>
            </a:r>
            <a:r>
              <a:rPr lang="zh-CN" altLang="en-US" sz="2400" b="1" dirty="0">
                <a:latin typeface="宋体" panose="02010600030101010101" pitchFamily="2" charset="-122"/>
                <a:ea typeface="宋体" panose="02010600030101010101" pitchFamily="2" charset="-122"/>
              </a:rPr>
              <a:t>多名杭州消费者在点外卖的同时为外卖小哥下单暖心食品</a:t>
            </a:r>
          </a:p>
          <a:p>
            <a:pPr>
              <a:lnSpc>
                <a:spcPct val="150000"/>
              </a:lnSpc>
            </a:pPr>
            <a:r>
              <a:rPr lang="en-US" altLang="zh-CN" sz="2400" b="1" dirty="0">
                <a:latin typeface="宋体" panose="02010600030101010101" pitchFamily="2" charset="-122"/>
                <a:ea typeface="宋体" panose="02010600030101010101" pitchFamily="2" charset="-122"/>
              </a:rPr>
              <a:t>A.①②</a:t>
            </a:r>
            <a:r>
              <a:rPr lang="zh-CN" altLang="en-US" sz="2400" b="1" dirty="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③④        C</a:t>
            </a:r>
            <a:r>
              <a:rPr lang="en-US" altLang="zh-CN" sz="2400" b="1" dirty="0">
                <a:latin typeface="宋体" panose="02010600030101010101" pitchFamily="2" charset="-122"/>
                <a:ea typeface="宋体" panose="02010600030101010101" pitchFamily="2" charset="-122"/>
              </a:rPr>
              <a:t>.①②④</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D.②③④</a:t>
            </a:r>
          </a:p>
        </p:txBody>
      </p:sp>
      <p:sp>
        <p:nvSpPr>
          <p:cNvPr id="14" name="矩形 13"/>
          <p:cNvSpPr/>
          <p:nvPr/>
        </p:nvSpPr>
        <p:spPr>
          <a:xfrm>
            <a:off x="2835557" y="3347640"/>
            <a:ext cx="615839" cy="523220"/>
          </a:xfrm>
          <a:prstGeom prst="rect">
            <a:avLst/>
          </a:prstGeom>
        </p:spPr>
        <p:txBody>
          <a:bodyPr wrap="square">
            <a:spAutoFit/>
          </a:bodyPr>
          <a:lstStyle/>
          <a:p>
            <a:r>
              <a:rPr lang="en-US" altLang="zh-CN" sz="2800" b="1" dirty="0" smtClean="0">
                <a:solidFill>
                  <a:srgbClr val="FF0000"/>
                </a:solidFill>
              </a:rPr>
              <a:t>C</a:t>
            </a:r>
            <a:endParaRPr lang="zh-CN" altLang="en-US" sz="2800" b="1" dirty="0">
              <a:solidFill>
                <a:srgbClr val="FF0000"/>
              </a:solidFill>
            </a:endParaRPr>
          </a:p>
        </p:txBody>
      </p:sp>
    </p:spTree>
    <p:extLst>
      <p:ext uri="{BB962C8B-B14F-4D97-AF65-F5344CB8AC3E}">
        <p14:creationId xmlns:p14="http://schemas.microsoft.com/office/powerpoint/2010/main" xmlns="" val="1051236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930200" y="1411331"/>
            <a:ext cx="9395829"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19</a:t>
            </a:r>
            <a:r>
              <a:rPr lang="en-US" altLang="zh-CN" sz="2400" b="1" dirty="0" smtClean="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2017</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分）我国</a:t>
            </a:r>
            <a:r>
              <a:rPr lang="zh-CN" altLang="en-US" sz="2400" b="1" dirty="0">
                <a:latin typeface="宋体" panose="02010600030101010101" pitchFamily="2" charset="-122"/>
                <a:ea typeface="宋体" panose="02010600030101010101" pitchFamily="2" charset="-122"/>
              </a:rPr>
              <a:t>有关法律</a:t>
            </a:r>
            <a:r>
              <a:rPr lang="zh-CN" altLang="en-US" sz="2400" b="1" dirty="0" smtClean="0">
                <a:latin typeface="宋体" panose="02010600030101010101" pitchFamily="2" charset="-122"/>
                <a:ea typeface="宋体" panose="02010600030101010101" pitchFamily="2" charset="-122"/>
              </a:rPr>
              <a:t>规定，侵害</a:t>
            </a:r>
            <a:r>
              <a:rPr lang="zh-CN" altLang="en-US" sz="2400" b="1" dirty="0">
                <a:latin typeface="宋体" panose="02010600030101010101" pitchFamily="2" charset="-122"/>
                <a:ea typeface="宋体" panose="02010600030101010101" pitchFamily="2" charset="-122"/>
              </a:rPr>
              <a:t>英雄烈士等的姓名、肖像、名誉、</a:t>
            </a:r>
            <a:r>
              <a:rPr lang="zh-CN" altLang="en-US" sz="2400" b="1" dirty="0" smtClean="0">
                <a:latin typeface="宋体" panose="02010600030101010101" pitchFamily="2" charset="-122"/>
                <a:ea typeface="宋体" panose="02010600030101010101" pitchFamily="2" charset="-122"/>
              </a:rPr>
              <a:t>荣誉，损害</a:t>
            </a:r>
            <a:r>
              <a:rPr lang="zh-CN" altLang="en-US" sz="2400" b="1" dirty="0">
                <a:latin typeface="宋体" panose="02010600030101010101" pitchFamily="2" charset="-122"/>
                <a:ea typeface="宋体" panose="02010600030101010101" pitchFamily="2" charset="-122"/>
              </a:rPr>
              <a:t>社会公共利益</a:t>
            </a:r>
            <a:r>
              <a:rPr lang="zh-CN" altLang="en-US" sz="2400" b="1" dirty="0" smtClean="0">
                <a:latin typeface="宋体" panose="02010600030101010101" pitchFamily="2" charset="-122"/>
                <a:ea typeface="宋体" panose="02010600030101010101" pitchFamily="2" charset="-122"/>
              </a:rPr>
              <a:t>的，应当</a:t>
            </a:r>
            <a:r>
              <a:rPr lang="zh-CN" altLang="en-US" sz="2400" b="1" dirty="0">
                <a:latin typeface="宋体" panose="02010600030101010101" pitchFamily="2" charset="-122"/>
                <a:ea typeface="宋体" panose="02010600030101010101" pitchFamily="2" charset="-122"/>
              </a:rPr>
              <a:t>承担民事责任。这一</a:t>
            </a:r>
            <a:r>
              <a:rPr lang="zh-CN" altLang="en-US" sz="2400" b="1" dirty="0" smtClean="0">
                <a:latin typeface="宋体" panose="02010600030101010101" pitchFamily="2" charset="-122"/>
                <a:ea typeface="宋体" panose="02010600030101010101" pitchFamily="2" charset="-122"/>
              </a:rPr>
              <a:t>规定（</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有利于形成尊崇英雄的社会风尚　②表明我国公民享有广泛的权利　③有利于弘扬社会主义核心价值观　④表明刑法是维护英雄烈士声誉的武器</a:t>
            </a:r>
          </a:p>
          <a:p>
            <a:pPr>
              <a:lnSpc>
                <a:spcPct val="150000"/>
              </a:lnSpc>
            </a:pPr>
            <a:r>
              <a:rPr lang="en-US" altLang="zh-CN" sz="2400" b="1" dirty="0">
                <a:latin typeface="宋体" panose="02010600030101010101" pitchFamily="2" charset="-122"/>
                <a:ea typeface="宋体" panose="02010600030101010101" pitchFamily="2" charset="-122"/>
              </a:rPr>
              <a:t>A.①③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.②③④</a:t>
            </a:r>
          </a:p>
          <a:p>
            <a:pPr>
              <a:lnSpc>
                <a:spcPct val="150000"/>
              </a:lnSpc>
            </a:pPr>
            <a:r>
              <a:rPr lang="en-US" altLang="zh-CN" sz="2400" b="1" dirty="0">
                <a:latin typeface="宋体" panose="02010600030101010101" pitchFamily="2" charset="-122"/>
                <a:ea typeface="宋体" panose="02010600030101010101" pitchFamily="2" charset="-122"/>
              </a:rPr>
              <a:t>C.①②④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.①②③</a:t>
            </a:r>
          </a:p>
        </p:txBody>
      </p:sp>
      <p:sp>
        <p:nvSpPr>
          <p:cNvPr id="14" name="矩形 13"/>
          <p:cNvSpPr/>
          <p:nvPr/>
        </p:nvSpPr>
        <p:spPr>
          <a:xfrm>
            <a:off x="2683053" y="2577318"/>
            <a:ext cx="615839" cy="523220"/>
          </a:xfrm>
          <a:prstGeom prst="rect">
            <a:avLst/>
          </a:prstGeom>
        </p:spPr>
        <p:txBody>
          <a:bodyPr wrap="square">
            <a:spAutoFit/>
          </a:bodyPr>
          <a:lstStyle/>
          <a:p>
            <a:r>
              <a:rPr lang="en-US" altLang="zh-CN" sz="2800" b="1" dirty="0" smtClean="0">
                <a:solidFill>
                  <a:srgbClr val="FF0000"/>
                </a:solidFill>
              </a:rPr>
              <a:t>A</a:t>
            </a:r>
            <a:endParaRPr lang="zh-CN" altLang="en-US" sz="2800" b="1" dirty="0">
              <a:solidFill>
                <a:srgbClr val="FF0000"/>
              </a:solidFill>
            </a:endParaRPr>
          </a:p>
        </p:txBody>
      </p:sp>
    </p:spTree>
    <p:extLst>
      <p:ext uri="{BB962C8B-B14F-4D97-AF65-F5344CB8AC3E}">
        <p14:creationId xmlns:p14="http://schemas.microsoft.com/office/powerpoint/2010/main" xmlns="" val="1384541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375018" y="2544678"/>
            <a:ext cx="675215" cy="2548244"/>
            <a:chOff x="12823" y="977"/>
            <a:chExt cx="632" cy="3600"/>
          </a:xfrm>
        </p:grpSpPr>
        <p:sp>
          <p:nvSpPr>
            <p:cNvPr id="26" name="椭圆 25"/>
            <p:cNvSpPr/>
            <p:nvPr/>
          </p:nvSpPr>
          <p:spPr>
            <a:xfrm>
              <a:off x="12823" y="977"/>
              <a:ext cx="631" cy="1008"/>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椭圆 23"/>
            <p:cNvSpPr/>
            <p:nvPr/>
          </p:nvSpPr>
          <p:spPr>
            <a:xfrm>
              <a:off x="12823" y="3576"/>
              <a:ext cx="630" cy="100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椭圆 24"/>
            <p:cNvSpPr/>
            <p:nvPr/>
          </p:nvSpPr>
          <p:spPr>
            <a:xfrm>
              <a:off x="12823" y="2311"/>
              <a:ext cx="632" cy="1003"/>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2" name="组合 11"/>
          <p:cNvGrpSpPr/>
          <p:nvPr/>
        </p:nvGrpSpPr>
        <p:grpSpPr>
          <a:xfrm>
            <a:off x="4866884" y="2522618"/>
            <a:ext cx="6384925" cy="2874010"/>
            <a:chOff x="7875" y="4215"/>
            <a:chExt cx="10055" cy="4526"/>
          </a:xfrm>
        </p:grpSpPr>
        <p:grpSp>
          <p:nvGrpSpPr>
            <p:cNvPr id="13" name="组合 12"/>
            <p:cNvGrpSpPr/>
            <p:nvPr/>
          </p:nvGrpSpPr>
          <p:grpSpPr>
            <a:xfrm>
              <a:off x="7875" y="4215"/>
              <a:ext cx="9986" cy="4526"/>
              <a:chOff x="7875" y="3357"/>
              <a:chExt cx="9986" cy="4526"/>
            </a:xfrm>
          </p:grpSpPr>
          <p:sp>
            <p:nvSpPr>
              <p:cNvPr id="17" name="文本框 2">
                <a:hlinkClick r:id="rId2" action="ppaction://hlinksldjump"/>
              </p:cNvPr>
              <p:cNvSpPr txBox="1"/>
              <p:nvPr/>
            </p:nvSpPr>
            <p:spPr>
              <a:xfrm>
                <a:off x="7875" y="3357"/>
                <a:ext cx="9986" cy="921"/>
              </a:xfrm>
              <a:prstGeom prst="rect">
                <a:avLst/>
              </a:prstGeom>
              <a:noFill/>
              <a:ln w="9525">
                <a:noFill/>
              </a:ln>
            </p:spPr>
            <p:txBody>
              <a:bodyPr wrap="square" anchor="t">
                <a:spAutoFit/>
              </a:bodyPr>
              <a:lstStyle/>
              <a:p>
                <a:r>
                  <a:rPr lang="zh-CN" altLang="en-US" sz="3200" b="1" dirty="0">
                    <a:latin typeface="黑体" panose="02010609060101010101" pitchFamily="49" charset="-122"/>
                    <a:ea typeface="黑体" panose="02010609060101010101" pitchFamily="49" charset="-122"/>
                    <a:sym typeface="宋体" panose="02010600030101010101" pitchFamily="2" charset="-122"/>
                  </a:rPr>
                  <a:t>命题</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点</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32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文化的多样性</a:t>
                </a:r>
                <a:endParaRPr lang="zh-CN" altLang="zh-CN" sz="3200" dirty="0">
                  <a:latin typeface="黑体" panose="02010609060101010101" pitchFamily="49" charset="-122"/>
                  <a:ea typeface="黑体" panose="02010609060101010101" pitchFamily="49" charset="-122"/>
                </a:endParaRPr>
              </a:p>
            </p:txBody>
          </p:sp>
          <p:sp>
            <p:nvSpPr>
              <p:cNvPr id="19" name="文本框 2">
                <a:hlinkClick r:id="rId3" action="ppaction://hlinksldjump"/>
              </p:cNvPr>
              <p:cNvSpPr txBox="1"/>
              <p:nvPr/>
            </p:nvSpPr>
            <p:spPr>
              <a:xfrm>
                <a:off x="7927" y="6187"/>
                <a:ext cx="9745" cy="1696"/>
              </a:xfrm>
              <a:prstGeom prst="rect">
                <a:avLst/>
              </a:prstGeom>
              <a:noFill/>
              <a:ln w="9525">
                <a:noFill/>
              </a:ln>
            </p:spPr>
            <p:txBody>
              <a:bodyPr wrap="square" anchor="t">
                <a:spAutoFit/>
              </a:bodyPr>
              <a:lstStyle/>
              <a:p>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命题</a:t>
                </a:r>
                <a:r>
                  <a:rPr lang="zh-CN" altLang="en-US" sz="3200" b="1" dirty="0">
                    <a:latin typeface="黑体" panose="02010609060101010101" pitchFamily="49" charset="-122"/>
                    <a:ea typeface="黑体" panose="02010609060101010101" pitchFamily="49" charset="-122"/>
                    <a:sym typeface="宋体" panose="02010600030101010101" pitchFamily="2" charset="-122"/>
                  </a:rPr>
                  <a:t>点</a:t>
                </a:r>
                <a:r>
                  <a:rPr lang="en-US" altLang="zh-CN" sz="3200" b="1" dirty="0">
                    <a:latin typeface="黑体" panose="02010609060101010101" pitchFamily="49" charset="-122"/>
                    <a:ea typeface="黑体" panose="02010609060101010101" pitchFamily="49" charset="-122"/>
                    <a:sym typeface="宋体" panose="02010600030101010101" pitchFamily="2" charset="-122"/>
                  </a:rPr>
                  <a:t>  </a:t>
                </a:r>
                <a:r>
                  <a:rPr lang="en-US" altLang="zh-CN" sz="3200" b="1" dirty="0">
                    <a:solidFill>
                      <a:schemeClr val="bg1"/>
                    </a:solidFill>
                    <a:latin typeface="黑体" panose="02010609060101010101" pitchFamily="49" charset="-122"/>
                    <a:ea typeface="黑体" panose="02010609060101010101" pitchFamily="49" charset="-122"/>
                    <a:sym typeface="宋体" panose="02010600030101010101" pitchFamily="2" charset="-122"/>
                  </a:rPr>
                  <a:t>3</a:t>
                </a:r>
                <a:r>
                  <a:rPr lang="en-US" altLang="zh-CN" sz="3200" b="1" dirty="0">
                    <a:latin typeface="黑体" panose="02010609060101010101" pitchFamily="49" charset="-122"/>
                    <a:ea typeface="黑体" panose="02010609060101010101" pitchFamily="49" charset="-122"/>
                    <a:sym typeface="宋体" panose="02010600030101010101" pitchFamily="2" charset="-122"/>
                  </a:rPr>
                  <a:t>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民族精神与社会                                     </a:t>
                </a:r>
                <a:endParaRPr lang="en-US" altLang="zh-CN" sz="3200" b="1" dirty="0" smtClean="0">
                  <a:latin typeface="黑体" panose="02010609060101010101" pitchFamily="49" charset="-122"/>
                  <a:ea typeface="黑体" panose="02010609060101010101" pitchFamily="49" charset="-122"/>
                  <a:sym typeface="宋体" panose="02010600030101010101" pitchFamily="2" charset="-122"/>
                </a:endParaRPr>
              </a:p>
              <a:p>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主义核心价值观</a:t>
                </a:r>
                <a:endParaRPr lang="en-US" altLang="zh-CN" sz="3200" b="1" dirty="0">
                  <a:latin typeface="黑体" panose="02010609060101010101" pitchFamily="49" charset="-122"/>
                  <a:ea typeface="黑体" panose="02010609060101010101" pitchFamily="49" charset="-122"/>
                  <a:sym typeface="宋体" panose="02010600030101010101" pitchFamily="2" charset="-122"/>
                </a:endParaRPr>
              </a:p>
            </p:txBody>
          </p:sp>
        </p:grpSp>
        <p:sp>
          <p:nvSpPr>
            <p:cNvPr id="14" name="文本框 2">
              <a:hlinkClick r:id="rId4" action="ppaction://hlinksldjump"/>
            </p:cNvPr>
            <p:cNvSpPr txBox="1"/>
            <p:nvPr/>
          </p:nvSpPr>
          <p:spPr>
            <a:xfrm>
              <a:off x="7927" y="5658"/>
              <a:ext cx="10003" cy="921"/>
            </a:xfrm>
            <a:prstGeom prst="rect">
              <a:avLst/>
            </a:prstGeom>
            <a:noFill/>
            <a:ln w="9525">
              <a:noFill/>
            </a:ln>
          </p:spPr>
          <p:txBody>
            <a:bodyPr wrap="square" anchor="t">
              <a:spAutoFit/>
            </a:bodyPr>
            <a:lstStyle/>
            <a:p>
              <a:r>
                <a:rPr lang="zh-CN" altLang="en-US" sz="3200" b="1" dirty="0">
                  <a:latin typeface="黑体" panose="02010609060101010101" pitchFamily="49" charset="-122"/>
                  <a:ea typeface="黑体" panose="02010609060101010101" pitchFamily="49" charset="-122"/>
                  <a:sym typeface="宋体" panose="02010600030101010101" pitchFamily="2" charset="-122"/>
                </a:rPr>
                <a:t>命题点</a:t>
              </a:r>
              <a:r>
                <a:rPr lang="en-US" altLang="zh-CN" sz="3200" b="1" dirty="0">
                  <a:latin typeface="黑体" panose="02010609060101010101" pitchFamily="49" charset="-122"/>
                  <a:ea typeface="黑体" panose="02010609060101010101" pitchFamily="49" charset="-122"/>
                  <a:sym typeface="宋体" panose="02010600030101010101" pitchFamily="2" charset="-122"/>
                </a:rPr>
                <a:t>  </a:t>
              </a:r>
              <a:r>
                <a:rPr lang="en-US" altLang="zh-CN" sz="32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3200" b="1" dirty="0">
                  <a:latin typeface="黑体" panose="02010609060101010101" pitchFamily="49" charset="-122"/>
                  <a:ea typeface="黑体" panose="02010609060101010101" pitchFamily="49" charset="-122"/>
                  <a:sym typeface="宋体" panose="02010600030101010101" pitchFamily="2" charset="-122"/>
                </a:rPr>
                <a:t>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中华文化与传统美德</a:t>
              </a:r>
              <a:endParaRPr lang="zh-CN" altLang="en-US" sz="3200" b="1" dirty="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2701881146"/>
              </p:ext>
            </p:extLst>
          </p:nvPr>
        </p:nvGraphicFramePr>
        <p:xfrm>
          <a:off x="680226" y="1443541"/>
          <a:ext cx="10950498" cy="4579201"/>
        </p:xfrm>
        <a:graphic>
          <a:graphicData uri="http://schemas.openxmlformats.org/drawingml/2006/table">
            <a:tbl>
              <a:tblPr firstRow="1" firstCol="1" bandRow="1"/>
              <a:tblGrid>
                <a:gridCol w="1427355"/>
                <a:gridCol w="992458"/>
                <a:gridCol w="2263698"/>
                <a:gridCol w="3178097"/>
                <a:gridCol w="1619585"/>
                <a:gridCol w="1469305"/>
              </a:tblGrid>
              <a:tr h="67519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6409">
                <a:tc rowSpan="3">
                  <a:txBody>
                    <a:bodyPr/>
                    <a:lstStyle/>
                    <a:p>
                      <a:pPr algn="ct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中华民族</a:t>
                      </a:r>
                    </a:p>
                    <a:p>
                      <a:pPr algn="ct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传统美德</a:t>
                      </a: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2021</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25（2），3</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爱国情怀</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材料题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概括类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7132">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2019</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9，2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家风、传统美德</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反映类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5479">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2017</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24（1），3</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孝敬父母的传统美德</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综合题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原因类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5479">
                <a:tc rowSpan="2">
                  <a:txBody>
                    <a:bodyPr/>
                    <a:lstStyle/>
                    <a:p>
                      <a:pPr algn="l">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中华民族精神</a:t>
                      </a: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2020</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爱国之行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做法类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5479">
                <a:tc vMerge="1">
                  <a:txBody>
                    <a:bodyPr/>
                    <a:lstStyle/>
                    <a:p>
                      <a:pPr algn="ctr">
                        <a:lnSpc>
                          <a:spcPct val="150000"/>
                        </a:lnSpc>
                        <a:spcAft>
                          <a:spcPts val="0"/>
                        </a:spcAft>
                      </a:pP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2019</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28（4）（5），9</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民族精神的表现及意义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概括类、意义类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19501556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587336"/>
            <a:ext cx="4983919" cy="627895"/>
            <a:chOff x="1034884" y="629878"/>
            <a:chExt cx="4526112" cy="627895"/>
          </a:xfrm>
        </p:grpSpPr>
        <p:sp>
          <p:nvSpPr>
            <p:cNvPr id="17" name="圆角矩形 6"/>
            <p:cNvSpPr/>
            <p:nvPr>
              <p:custDataLst>
                <p:tags r:id="rId1"/>
              </p:custDataLst>
            </p:nvPr>
          </p:nvSpPr>
          <p:spPr>
            <a:xfrm flipH="1">
              <a:off x="2642639" y="664168"/>
              <a:ext cx="2918357"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文化的多样性</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itchFamily="49" charset="-122"/>
                  <a:ea typeface="黑体" pitchFamily="49" charset="-122"/>
                </a:rPr>
                <a:t>知识点</a:t>
              </a:r>
              <a:r>
                <a:rPr lang="en-US" altLang="zh-CN" sz="2800" b="1" strike="noStrike" noProof="1" smtClean="0">
                  <a:solidFill>
                    <a:schemeClr val="bg1"/>
                  </a:solidFill>
                  <a:latin typeface="黑体" pitchFamily="49" charset="-122"/>
                  <a:ea typeface="黑体" pitchFamily="49" charset="-122"/>
                </a:rPr>
                <a:t>1</a:t>
              </a:r>
              <a:endParaRPr lang="zh-CN" altLang="en-US" sz="2800" b="1" strike="noStrike" noProof="1">
                <a:solidFill>
                  <a:schemeClr val="bg1"/>
                </a:solidFill>
                <a:latin typeface="黑体" pitchFamily="49" charset="-122"/>
                <a:ea typeface="黑体" pitchFamily="49" charset="-122"/>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580538" y="3279564"/>
            <a:ext cx="9237929" cy="2123658"/>
          </a:xfrm>
          <a:prstGeom prst="rect">
            <a:avLst/>
          </a:prstGeom>
        </p:spPr>
        <p:txBody>
          <a:bodyPr wrap="square">
            <a:spAutoFit/>
          </a:bodyPr>
          <a:lstStyle/>
          <a:p>
            <a:pPr>
              <a:lnSpc>
                <a:spcPct val="150000"/>
              </a:lnSpc>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sz="2400" dirty="0" smtClean="0">
              <a:solidFill>
                <a:srgbClr val="000000"/>
              </a:solidFill>
              <a:latin typeface="黑体" pitchFamily="49" charset="-122"/>
              <a:ea typeface="黑体" pitchFamily="49" charset="-122"/>
              <a:cs typeface="Times New Roman" panose="02020603050405020304" pitchFamily="18" charset="0"/>
            </a:endParaRPr>
          </a:p>
          <a:p>
            <a:pPr>
              <a:lnSpc>
                <a:spcPct val="200000"/>
              </a:lnSpc>
              <a:spcAft>
                <a:spcPts val="0"/>
              </a:spcAft>
            </a:pPr>
            <a:r>
              <a:rPr lang="zh-CN" altLang="zh-CN" sz="2400" dirty="0">
                <a:solidFill>
                  <a:srgbClr val="000000"/>
                </a:solidFill>
                <a:latin typeface="宋体" pitchFamily="2" charset="-122"/>
                <a:ea typeface="宋体" pitchFamily="2" charset="-122"/>
                <a:cs typeface="Times New Roman"/>
              </a:rPr>
              <a:t>了解文化的</a:t>
            </a:r>
            <a:r>
              <a:rPr lang="zh-CN" altLang="zh-CN" sz="2400" dirty="0" smtClean="0">
                <a:solidFill>
                  <a:srgbClr val="000000"/>
                </a:solidFill>
                <a:latin typeface="宋体" pitchFamily="2" charset="-122"/>
                <a:ea typeface="宋体" pitchFamily="2" charset="-122"/>
                <a:cs typeface="Times New Roman"/>
              </a:rPr>
              <a:t>多样性</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正确</a:t>
            </a:r>
            <a:r>
              <a:rPr lang="zh-CN" altLang="zh-CN" sz="2400" dirty="0">
                <a:solidFill>
                  <a:srgbClr val="000000"/>
                </a:solidFill>
                <a:latin typeface="宋体" pitchFamily="2" charset="-122"/>
                <a:ea typeface="宋体" pitchFamily="2" charset="-122"/>
                <a:cs typeface="Times New Roman"/>
              </a:rPr>
              <a:t>认识文化</a:t>
            </a:r>
            <a:r>
              <a:rPr lang="zh-CN" altLang="zh-CN" sz="2400" dirty="0" smtClean="0">
                <a:solidFill>
                  <a:srgbClr val="000000"/>
                </a:solidFill>
                <a:latin typeface="宋体" pitchFamily="2" charset="-122"/>
                <a:ea typeface="宋体" pitchFamily="2" charset="-122"/>
                <a:cs typeface="Times New Roman"/>
              </a:rPr>
              <a:t>差异</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尊重</a:t>
            </a:r>
            <a:r>
              <a:rPr lang="zh-CN" altLang="zh-CN" sz="2400" dirty="0">
                <a:solidFill>
                  <a:srgbClr val="000000"/>
                </a:solidFill>
                <a:latin typeface="宋体" pitchFamily="2" charset="-122"/>
                <a:ea typeface="宋体" pitchFamily="2" charset="-122"/>
                <a:cs typeface="Times New Roman"/>
              </a:rPr>
              <a:t>不同</a:t>
            </a:r>
            <a:r>
              <a:rPr lang="zh-CN" altLang="zh-CN" sz="2400" dirty="0" smtClean="0">
                <a:solidFill>
                  <a:srgbClr val="000000"/>
                </a:solidFill>
                <a:latin typeface="宋体" pitchFamily="2" charset="-122"/>
                <a:ea typeface="宋体" pitchFamily="2" charset="-122"/>
                <a:cs typeface="Times New Roman"/>
              </a:rPr>
              <a:t>文化</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学习</a:t>
            </a:r>
            <a:r>
              <a:rPr lang="zh-CN" altLang="zh-CN" sz="2400" dirty="0">
                <a:solidFill>
                  <a:srgbClr val="000000"/>
                </a:solidFill>
                <a:latin typeface="宋体" pitchFamily="2" charset="-122"/>
                <a:ea typeface="宋体" pitchFamily="2" charset="-122"/>
                <a:cs typeface="Times New Roman"/>
              </a:rPr>
              <a:t>和借鉴优秀外来文化</a:t>
            </a:r>
            <a:r>
              <a:rPr lang="en-US" altLang="zh-CN" sz="2400" dirty="0">
                <a:solidFill>
                  <a:srgbClr val="000000"/>
                </a:solidFill>
                <a:latin typeface="宋体" pitchFamily="2" charset="-122"/>
                <a:ea typeface="宋体" pitchFamily="2" charset="-122"/>
                <a:cs typeface="Times New Roman"/>
              </a:rPr>
              <a:t>	</a:t>
            </a:r>
            <a:r>
              <a:rPr lang="en-US" altLang="zh-CN" sz="2400" dirty="0" smtClean="0">
                <a:solidFill>
                  <a:srgbClr val="000000"/>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统编教材九下第一课、第三课</a:t>
            </a:r>
            <a:endParaRPr lang="zh-CN" altLang="en-US"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513692"/>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502980318"/>
              </p:ext>
            </p:extLst>
          </p:nvPr>
        </p:nvGraphicFramePr>
        <p:xfrm>
          <a:off x="718615" y="1563573"/>
          <a:ext cx="10867501" cy="4531609"/>
        </p:xfrm>
        <a:graphic>
          <a:graphicData uri="http://schemas.openxmlformats.org/drawingml/2006/table">
            <a:tbl>
              <a:tblPr firstRow="1" firstCol="1" bandRow="1"/>
              <a:tblGrid>
                <a:gridCol w="2414878"/>
                <a:gridCol w="1449658"/>
                <a:gridCol w="7002965"/>
              </a:tblGrid>
              <a:tr h="69112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9932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●了解文化的多样性，正确认识文化差异，尊重不同文化，学习和借鉴优秀外来文化</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文化多样性的意义和价值有哪些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文化</a:t>
                      </a:r>
                      <a:r>
                        <a:rPr lang="zh-CN" sz="2400" dirty="0">
                          <a:solidFill>
                            <a:srgbClr val="000000"/>
                          </a:solidFill>
                          <a:effectLst/>
                          <a:latin typeface="宋体" pitchFamily="2" charset="-122"/>
                          <a:ea typeface="宋体" pitchFamily="2" charset="-122"/>
                          <a:cs typeface="Times New Roman"/>
                        </a:rPr>
                        <a:t>多样性是人类社会的基本</a:t>
                      </a:r>
                      <a:r>
                        <a:rPr lang="zh-CN" sz="2400" dirty="0" smtClean="0">
                          <a:solidFill>
                            <a:srgbClr val="000000"/>
                          </a:solidFill>
                          <a:effectLst/>
                          <a:latin typeface="宋体" pitchFamily="2" charset="-122"/>
                          <a:ea typeface="宋体" pitchFamily="2" charset="-122"/>
                          <a:cs typeface="Times New Roman"/>
                        </a:rPr>
                        <a:t>特征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世界文化充满活力的</a:t>
                      </a:r>
                      <a:r>
                        <a:rPr lang="zh-CN" sz="2400" dirty="0" smtClean="0">
                          <a:solidFill>
                            <a:srgbClr val="000000"/>
                          </a:solidFill>
                          <a:effectLst/>
                          <a:latin typeface="宋体" pitchFamily="2" charset="-122"/>
                          <a:ea typeface="宋体" pitchFamily="2" charset="-122"/>
                          <a:cs typeface="Times New Roman"/>
                        </a:rPr>
                        <a:t>表现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是人类文明进步的重要动力</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多样</a:t>
                      </a:r>
                      <a:r>
                        <a:rPr lang="zh-CN" sz="2400" dirty="0">
                          <a:solidFill>
                            <a:srgbClr val="000000"/>
                          </a:solidFill>
                          <a:effectLst/>
                          <a:latin typeface="宋体" pitchFamily="2" charset="-122"/>
                          <a:ea typeface="宋体" pitchFamily="2" charset="-122"/>
                          <a:cs typeface="Times New Roman"/>
                        </a:rPr>
                        <a:t>的文化提供了更为广泛的</a:t>
                      </a:r>
                      <a:r>
                        <a:rPr lang="zh-CN" sz="2400" dirty="0" smtClean="0">
                          <a:solidFill>
                            <a:srgbClr val="000000"/>
                          </a:solidFill>
                          <a:effectLst/>
                          <a:latin typeface="宋体" pitchFamily="2" charset="-122"/>
                          <a:ea typeface="宋体" pitchFamily="2" charset="-122"/>
                          <a:cs typeface="Times New Roman"/>
                        </a:rPr>
                        <a:t>选择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让</a:t>
                      </a:r>
                      <a:r>
                        <a:rPr lang="zh-CN" sz="2400" dirty="0">
                          <a:solidFill>
                            <a:srgbClr val="000000"/>
                          </a:solidFill>
                          <a:effectLst/>
                          <a:latin typeface="宋体" pitchFamily="2" charset="-122"/>
                          <a:ea typeface="宋体" pitchFamily="2" charset="-122"/>
                          <a:cs typeface="Times New Roman"/>
                        </a:rPr>
                        <a:t>人们的生活更加</a:t>
                      </a:r>
                      <a:r>
                        <a:rPr lang="zh-CN" sz="2400" dirty="0" smtClean="0">
                          <a:solidFill>
                            <a:srgbClr val="000000"/>
                          </a:solidFill>
                          <a:effectLst/>
                          <a:latin typeface="宋体" pitchFamily="2" charset="-122"/>
                          <a:ea typeface="宋体" pitchFamily="2" charset="-122"/>
                          <a:cs typeface="Times New Roman"/>
                        </a:rPr>
                        <a:t>丰富多彩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让</a:t>
                      </a:r>
                      <a:r>
                        <a:rPr lang="zh-CN" sz="2400" dirty="0">
                          <a:solidFill>
                            <a:srgbClr val="000000"/>
                          </a:solidFill>
                          <a:effectLst/>
                          <a:latin typeface="宋体" pitchFamily="2" charset="-122"/>
                          <a:ea typeface="宋体" pitchFamily="2" charset="-122"/>
                          <a:cs typeface="Times New Roman"/>
                        </a:rPr>
                        <a:t>世界变得更加绚丽多姿</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文化</a:t>
                      </a:r>
                      <a:r>
                        <a:rPr lang="zh-CN" sz="2400" dirty="0">
                          <a:solidFill>
                            <a:srgbClr val="000000"/>
                          </a:solidFill>
                          <a:effectLst/>
                          <a:latin typeface="宋体" pitchFamily="2" charset="-122"/>
                          <a:ea typeface="宋体" pitchFamily="2" charset="-122"/>
                          <a:cs typeface="Times New Roman"/>
                        </a:rPr>
                        <a:t>多样性是实现文化创新与发展的前提和基础。不同特质的文化相互</a:t>
                      </a:r>
                      <a:r>
                        <a:rPr lang="zh-CN" sz="2400" dirty="0" smtClean="0">
                          <a:solidFill>
                            <a:srgbClr val="000000"/>
                          </a:solidFill>
                          <a:effectLst/>
                          <a:latin typeface="宋体" pitchFamily="2" charset="-122"/>
                          <a:ea typeface="宋体" pitchFamily="2" charset="-122"/>
                          <a:cs typeface="Times New Roman"/>
                        </a:rPr>
                        <a:t>交融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能够</a:t>
                      </a:r>
                      <a:r>
                        <a:rPr lang="zh-CN" sz="2400" dirty="0">
                          <a:solidFill>
                            <a:srgbClr val="000000"/>
                          </a:solidFill>
                          <a:effectLst/>
                          <a:latin typeface="宋体" pitchFamily="2" charset="-122"/>
                          <a:ea typeface="宋体" pitchFamily="2" charset="-122"/>
                          <a:cs typeface="Times New Roman"/>
                        </a:rPr>
                        <a:t>为彼此增添新的</a:t>
                      </a:r>
                      <a:r>
                        <a:rPr lang="zh-CN" sz="2400" dirty="0" smtClean="0">
                          <a:solidFill>
                            <a:srgbClr val="000000"/>
                          </a:solidFill>
                          <a:effectLst/>
                          <a:latin typeface="宋体" pitchFamily="2" charset="-122"/>
                          <a:ea typeface="宋体" pitchFamily="2" charset="-122"/>
                          <a:cs typeface="Times New Roman"/>
                        </a:rPr>
                        <a:t>元素</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激发</a:t>
                      </a:r>
                      <a:r>
                        <a:rPr lang="zh-CN" sz="2400" dirty="0">
                          <a:solidFill>
                            <a:srgbClr val="000000"/>
                          </a:solidFill>
                          <a:effectLst/>
                          <a:latin typeface="宋体" pitchFamily="2" charset="-122"/>
                          <a:ea typeface="宋体" pitchFamily="2" charset="-122"/>
                          <a:cs typeface="Times New Roman"/>
                        </a:rPr>
                        <a:t>新的活力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419445316"/>
              </p:ext>
            </p:extLst>
          </p:nvPr>
        </p:nvGraphicFramePr>
        <p:xfrm>
          <a:off x="707464" y="1452061"/>
          <a:ext cx="10867501" cy="4759168"/>
        </p:xfrm>
        <a:graphic>
          <a:graphicData uri="http://schemas.openxmlformats.org/drawingml/2006/table">
            <a:tbl>
              <a:tblPr firstRow="1" firstCol="1" bandRow="1"/>
              <a:tblGrid>
                <a:gridCol w="2486807"/>
                <a:gridCol w="1483656"/>
                <a:gridCol w="6897038"/>
              </a:tblGrid>
              <a:tr h="69112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81678">
                <a:tc rowSpan="2">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●了解文化的多样性，正确认识文化差异，尊重不同文化，学习和借鉴优秀外来文化</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4000"/>
                        </a:lnSpc>
                        <a:spcAft>
                          <a:spcPts val="0"/>
                        </a:spcAft>
                      </a:pPr>
                      <a:r>
                        <a:rPr lang="zh-CN" sz="2400" dirty="0">
                          <a:solidFill>
                            <a:srgbClr val="000000"/>
                          </a:solidFill>
                          <a:effectLst/>
                          <a:latin typeface="宋体" pitchFamily="2" charset="-122"/>
                          <a:ea typeface="宋体" pitchFamily="2" charset="-122"/>
                          <a:cs typeface="Times New Roman"/>
                        </a:rPr>
                        <a:t>为什么会产生文化冲突</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4000"/>
                        </a:lnSpc>
                        <a:spcAft>
                          <a:spcPts val="0"/>
                        </a:spcAft>
                      </a:pPr>
                      <a:r>
                        <a:rPr lang="zh-CN" sz="2400" dirty="0">
                          <a:solidFill>
                            <a:srgbClr val="000000"/>
                          </a:solidFill>
                          <a:effectLst/>
                          <a:latin typeface="宋体" pitchFamily="2" charset="-122"/>
                          <a:ea typeface="宋体" pitchFamily="2" charset="-122"/>
                          <a:cs typeface="Times New Roman"/>
                        </a:rPr>
                        <a:t>当不同文化背景的人相遇</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人们</a:t>
                      </a:r>
                      <a:r>
                        <a:rPr lang="zh-CN" sz="2400" dirty="0">
                          <a:solidFill>
                            <a:srgbClr val="000000"/>
                          </a:solidFill>
                          <a:effectLst/>
                          <a:latin typeface="宋体" pitchFamily="2" charset="-122"/>
                          <a:ea typeface="宋体" pitchFamily="2" charset="-122"/>
                          <a:cs typeface="Times New Roman"/>
                        </a:rPr>
                        <a:t>往往从自身的文化视角、用自己的价值观来理解和判断</a:t>
                      </a:r>
                      <a:r>
                        <a:rPr lang="zh-CN" sz="2400" dirty="0" smtClean="0">
                          <a:solidFill>
                            <a:srgbClr val="000000"/>
                          </a:solidFill>
                          <a:effectLst/>
                          <a:latin typeface="宋体" pitchFamily="2" charset="-122"/>
                          <a:ea typeface="宋体" pitchFamily="2" charset="-122"/>
                          <a:cs typeface="Times New Roman"/>
                        </a:rPr>
                        <a:t>事物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有时</a:t>
                      </a:r>
                      <a:r>
                        <a:rPr lang="zh-CN" sz="2400" dirty="0">
                          <a:solidFill>
                            <a:srgbClr val="000000"/>
                          </a:solidFill>
                          <a:effectLst/>
                          <a:latin typeface="宋体" pitchFamily="2" charset="-122"/>
                          <a:ea typeface="宋体" pitchFamily="2" charset="-122"/>
                          <a:cs typeface="Times New Roman"/>
                        </a:rPr>
                        <a:t>会导致彼此误解与</a:t>
                      </a:r>
                      <a:r>
                        <a:rPr lang="zh-CN" sz="2400" dirty="0" smtClean="0">
                          <a:solidFill>
                            <a:srgbClr val="000000"/>
                          </a:solidFill>
                          <a:effectLst/>
                          <a:latin typeface="宋体" pitchFamily="2" charset="-122"/>
                          <a:ea typeface="宋体" pitchFamily="2" charset="-122"/>
                          <a:cs typeface="Times New Roman"/>
                        </a:rPr>
                        <a:t>冲突</a:t>
                      </a:r>
                      <a:r>
                        <a:rPr lang="en-US" sz="2400" b="1" dirty="0" smtClean="0">
                          <a:solidFill>
                            <a:srgbClr val="000000"/>
                          </a:solidFill>
                          <a:effectLst/>
                          <a:latin typeface="宋体" pitchFamily="2" charset="-122"/>
                          <a:ea typeface="宋体" pitchFamily="2" charset="-122"/>
                          <a:cs typeface="Times New Roman"/>
                        </a:rPr>
                        <a:t>（</a:t>
                      </a:r>
                      <a:r>
                        <a:rPr lang="zh-CN" sz="2400" b="1" dirty="0" smtClean="0">
                          <a:solidFill>
                            <a:srgbClr val="000000"/>
                          </a:solidFill>
                          <a:effectLst/>
                          <a:latin typeface="宋体" pitchFamily="2" charset="-122"/>
                          <a:ea typeface="宋体" pitchFamily="2" charset="-122"/>
                          <a:cs typeface="Times New Roman"/>
                        </a:rPr>
                        <a:t>文化</a:t>
                      </a:r>
                      <a:r>
                        <a:rPr lang="zh-CN" sz="2400" b="1" dirty="0">
                          <a:solidFill>
                            <a:srgbClr val="000000"/>
                          </a:solidFill>
                          <a:effectLst/>
                          <a:latin typeface="宋体" pitchFamily="2" charset="-122"/>
                          <a:ea typeface="宋体" pitchFamily="2" charset="-122"/>
                          <a:cs typeface="Times New Roman"/>
                        </a:rPr>
                        <a:t>多样性的消极</a:t>
                      </a:r>
                      <a:r>
                        <a:rPr lang="zh-CN" sz="2400" b="1" dirty="0" smtClean="0">
                          <a:solidFill>
                            <a:srgbClr val="000000"/>
                          </a:solidFill>
                          <a:effectLst/>
                          <a:latin typeface="宋体" pitchFamily="2" charset="-122"/>
                          <a:ea typeface="宋体" pitchFamily="2" charset="-122"/>
                          <a:cs typeface="Times New Roman"/>
                        </a:rPr>
                        <a:t>影响</a:t>
                      </a:r>
                      <a:r>
                        <a:rPr lang="en-US" sz="2400" b="1" dirty="0" smtClean="0">
                          <a:solidFill>
                            <a:srgbClr val="000000"/>
                          </a:solidFill>
                          <a:effectLst/>
                          <a:latin typeface="宋体" pitchFamily="2" charset="-122"/>
                          <a:ea typeface="宋体" pitchFamily="2" charset="-122"/>
                          <a:cs typeface="Times New Roman"/>
                        </a:rPr>
                        <a:t>）</a:t>
                      </a:r>
                      <a:endParaRPr lang="zh-CN" sz="24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6361">
                <a:tc vMerge="1">
                  <a:txBody>
                    <a:bodyPr/>
                    <a:lstStyle/>
                    <a:p>
                      <a:pPr>
                        <a:lnSpc>
                          <a:spcPct val="150000"/>
                        </a:lnSpc>
                        <a:spcAft>
                          <a:spcPts val="0"/>
                        </a:spcAft>
                      </a:pP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4000"/>
                        </a:lnSpc>
                        <a:spcAft>
                          <a:spcPts val="0"/>
                        </a:spcAft>
                      </a:pPr>
                      <a:r>
                        <a:rPr lang="en-US" sz="2400">
                          <a:solidFill>
                            <a:srgbClr val="000000"/>
                          </a:solidFill>
                          <a:effectLst/>
                          <a:latin typeface="宋体" pitchFamily="2" charset="-122"/>
                          <a:ea typeface="宋体" pitchFamily="2" charset="-122"/>
                          <a:cs typeface="Times New Roman"/>
                        </a:rPr>
                        <a:t>*</a:t>
                      </a:r>
                      <a:r>
                        <a:rPr lang="zh-CN" sz="2400">
                          <a:solidFill>
                            <a:srgbClr val="000000"/>
                          </a:solidFill>
                          <a:effectLst/>
                          <a:latin typeface="宋体" pitchFamily="2" charset="-122"/>
                          <a:ea typeface="宋体" pitchFamily="2" charset="-122"/>
                          <a:cs typeface="Times New Roman"/>
                        </a:rPr>
                        <a:t>如何正确认识文化差异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4000"/>
                        </a:lnSpc>
                        <a:spcAft>
                          <a:spcPts val="0"/>
                        </a:spcAft>
                      </a:pPr>
                      <a:r>
                        <a:rPr lang="zh-CN" sz="2400" dirty="0">
                          <a:solidFill>
                            <a:srgbClr val="000000"/>
                          </a:solidFill>
                          <a:effectLst/>
                          <a:latin typeface="宋体" pitchFamily="2" charset="-122"/>
                          <a:ea typeface="宋体" pitchFamily="2" charset="-122"/>
                          <a:cs typeface="Times New Roman"/>
                        </a:rPr>
                        <a:t>每个民族的文化都是独特</a:t>
                      </a:r>
                      <a:r>
                        <a:rPr lang="zh-CN" sz="2400" dirty="0" smtClean="0">
                          <a:solidFill>
                            <a:srgbClr val="000000"/>
                          </a:solidFill>
                          <a:effectLst/>
                          <a:latin typeface="宋体" pitchFamily="2" charset="-122"/>
                          <a:ea typeface="宋体" pitchFamily="2" charset="-122"/>
                          <a:cs typeface="Times New Roman"/>
                        </a:rPr>
                        <a:t>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都</a:t>
                      </a:r>
                      <a:r>
                        <a:rPr lang="zh-CN" sz="2400" dirty="0">
                          <a:solidFill>
                            <a:srgbClr val="000000"/>
                          </a:solidFill>
                          <a:effectLst/>
                          <a:latin typeface="宋体" pitchFamily="2" charset="-122"/>
                          <a:ea typeface="宋体" pitchFamily="2" charset="-122"/>
                          <a:cs typeface="Times New Roman"/>
                        </a:rPr>
                        <a:t>有其存在的</a:t>
                      </a:r>
                      <a:r>
                        <a:rPr lang="zh-CN" sz="2400" dirty="0" smtClean="0">
                          <a:solidFill>
                            <a:srgbClr val="000000"/>
                          </a:solidFill>
                          <a:effectLst/>
                          <a:latin typeface="宋体" pitchFamily="2" charset="-122"/>
                          <a:ea typeface="宋体" pitchFamily="2" charset="-122"/>
                          <a:cs typeface="Times New Roman"/>
                        </a:rPr>
                        <a:t>价值</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都</a:t>
                      </a:r>
                      <a:r>
                        <a:rPr lang="zh-CN" sz="2400" dirty="0">
                          <a:solidFill>
                            <a:srgbClr val="000000"/>
                          </a:solidFill>
                          <a:effectLst/>
                          <a:latin typeface="宋体" pitchFamily="2" charset="-122"/>
                          <a:ea typeface="宋体" pitchFamily="2" charset="-122"/>
                          <a:cs typeface="Times New Roman"/>
                        </a:rPr>
                        <a:t>有值得尊重的经验和智慧。不同文化间的碰撞呼唤人们正确认识文化</a:t>
                      </a:r>
                      <a:r>
                        <a:rPr lang="zh-CN" sz="2400" dirty="0" smtClean="0">
                          <a:solidFill>
                            <a:srgbClr val="000000"/>
                          </a:solidFill>
                          <a:effectLst/>
                          <a:latin typeface="宋体" pitchFamily="2" charset="-122"/>
                          <a:ea typeface="宋体" pitchFamily="2" charset="-122"/>
                          <a:cs typeface="Times New Roman"/>
                        </a:rPr>
                        <a:t>差异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相互尊重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通过</a:t>
                      </a:r>
                      <a:r>
                        <a:rPr lang="zh-CN" sz="2400" dirty="0">
                          <a:solidFill>
                            <a:srgbClr val="000000"/>
                          </a:solidFill>
                          <a:effectLst/>
                          <a:latin typeface="宋体" pitchFamily="2" charset="-122"/>
                          <a:ea typeface="宋体" pitchFamily="2" charset="-122"/>
                          <a:cs typeface="Times New Roman"/>
                        </a:rPr>
                        <a:t>平等交流、</a:t>
                      </a:r>
                      <a:r>
                        <a:rPr lang="zh-CN" sz="2400" dirty="0" smtClean="0">
                          <a:solidFill>
                            <a:srgbClr val="000000"/>
                          </a:solidFill>
                          <a:effectLst/>
                          <a:latin typeface="宋体" pitchFamily="2" charset="-122"/>
                          <a:ea typeface="宋体" pitchFamily="2" charset="-122"/>
                          <a:cs typeface="Times New Roman"/>
                        </a:rPr>
                        <a:t>对话</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达成</a:t>
                      </a:r>
                      <a:r>
                        <a:rPr lang="zh-CN" sz="2400" dirty="0">
                          <a:solidFill>
                            <a:srgbClr val="000000"/>
                          </a:solidFill>
                          <a:effectLst/>
                          <a:latin typeface="宋体" pitchFamily="2" charset="-122"/>
                          <a:ea typeface="宋体" pitchFamily="2" charset="-122"/>
                          <a:cs typeface="Times New Roman"/>
                        </a:rPr>
                        <a:t>彼此的理解和包容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803654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588932792"/>
              </p:ext>
            </p:extLst>
          </p:nvPr>
        </p:nvGraphicFramePr>
        <p:xfrm>
          <a:off x="707464" y="1563573"/>
          <a:ext cx="10867501" cy="4759168"/>
        </p:xfrm>
        <a:graphic>
          <a:graphicData uri="http://schemas.openxmlformats.org/drawingml/2006/table">
            <a:tbl>
              <a:tblPr firstRow="1" firstCol="1" bandRow="1"/>
              <a:tblGrid>
                <a:gridCol w="2370273"/>
                <a:gridCol w="1806497"/>
                <a:gridCol w="6690731"/>
              </a:tblGrid>
              <a:tr h="69112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81678">
                <a:tc rowSpan="2">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●了解文化的多样性，正确认识文化差异，尊重不同文化，学习和借鉴优秀外来文化</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面对多样文化应有怎样的态度</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面对多样的</a:t>
                      </a:r>
                      <a:r>
                        <a:rPr lang="zh-CN" sz="2400" dirty="0" smtClean="0">
                          <a:solidFill>
                            <a:srgbClr val="000000"/>
                          </a:solidFill>
                          <a:effectLst/>
                          <a:latin typeface="宋体" pitchFamily="2" charset="-122"/>
                          <a:ea typeface="宋体" pitchFamily="2" charset="-122"/>
                          <a:cs typeface="Times New Roman"/>
                        </a:rPr>
                        <a:t>文化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各国</a:t>
                      </a:r>
                      <a:r>
                        <a:rPr lang="zh-CN" sz="2400" dirty="0">
                          <a:solidFill>
                            <a:srgbClr val="000000"/>
                          </a:solidFill>
                          <a:effectLst/>
                          <a:latin typeface="宋体" pitchFamily="2" charset="-122"/>
                          <a:ea typeface="宋体" pitchFamily="2" charset="-122"/>
                          <a:cs typeface="Times New Roman"/>
                        </a:rPr>
                        <a:t>应当用开放和包容的</a:t>
                      </a:r>
                      <a:r>
                        <a:rPr lang="zh-CN" sz="2400" dirty="0" smtClean="0">
                          <a:solidFill>
                            <a:srgbClr val="000000"/>
                          </a:solidFill>
                          <a:effectLst/>
                          <a:latin typeface="宋体" pitchFamily="2" charset="-122"/>
                          <a:ea typeface="宋体" pitchFamily="2" charset="-122"/>
                          <a:cs typeface="Times New Roman"/>
                        </a:rPr>
                        <a:t>心态</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学习</a:t>
                      </a:r>
                      <a:r>
                        <a:rPr lang="zh-CN" sz="2400" dirty="0">
                          <a:solidFill>
                            <a:srgbClr val="000000"/>
                          </a:solidFill>
                          <a:effectLst/>
                          <a:latin typeface="宋体" pitchFamily="2" charset="-122"/>
                          <a:ea typeface="宋体" pitchFamily="2" charset="-122"/>
                          <a:cs typeface="Times New Roman"/>
                        </a:rPr>
                        <a:t>和借鉴优秀外来</a:t>
                      </a:r>
                      <a:r>
                        <a:rPr lang="zh-CN" sz="2400" dirty="0" smtClean="0">
                          <a:solidFill>
                            <a:srgbClr val="000000"/>
                          </a:solidFill>
                          <a:effectLst/>
                          <a:latin typeface="宋体" pitchFamily="2" charset="-122"/>
                          <a:ea typeface="宋体" pitchFamily="2" charset="-122"/>
                          <a:cs typeface="Times New Roman"/>
                        </a:rPr>
                        <a:t>文化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促进</a:t>
                      </a:r>
                      <a:r>
                        <a:rPr lang="zh-CN" sz="2400" dirty="0">
                          <a:solidFill>
                            <a:srgbClr val="000000"/>
                          </a:solidFill>
                          <a:effectLst/>
                          <a:latin typeface="宋体" pitchFamily="2" charset="-122"/>
                          <a:ea typeface="宋体" pitchFamily="2" charset="-122"/>
                          <a:cs typeface="Times New Roman"/>
                        </a:rPr>
                        <a:t>和而不同、兼收并蓄的文明交流</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6361">
                <a:tc vMerge="1">
                  <a:txBody>
                    <a:bodyPr/>
                    <a:lstStyle/>
                    <a:p>
                      <a:pPr>
                        <a:lnSpc>
                          <a:spcPct val="150000"/>
                        </a:lnSpc>
                        <a:spcAft>
                          <a:spcPts val="0"/>
                        </a:spcAft>
                      </a:pP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a:solidFill>
                            <a:srgbClr val="000000"/>
                          </a:solidFill>
                          <a:effectLst/>
                          <a:latin typeface="宋体" pitchFamily="2" charset="-122"/>
                          <a:ea typeface="宋体" pitchFamily="2" charset="-122"/>
                          <a:cs typeface="Times New Roman"/>
                        </a:rPr>
                        <a:t>与其他国家进行文化交流互鉴的意义有哪些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中国积极主动地与世界各国</a:t>
                      </a:r>
                      <a:r>
                        <a:rPr lang="zh-CN" sz="2400" dirty="0" smtClean="0">
                          <a:solidFill>
                            <a:srgbClr val="000000"/>
                          </a:solidFill>
                          <a:effectLst/>
                          <a:latin typeface="宋体" pitchFamily="2" charset="-122"/>
                          <a:ea typeface="宋体" pitchFamily="2" charset="-122"/>
                          <a:cs typeface="Times New Roman"/>
                        </a:rPr>
                        <a:t>交往</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从</a:t>
                      </a:r>
                      <a:r>
                        <a:rPr lang="zh-CN" sz="2400" dirty="0">
                          <a:solidFill>
                            <a:srgbClr val="000000"/>
                          </a:solidFill>
                          <a:effectLst/>
                          <a:latin typeface="宋体" pitchFamily="2" charset="-122"/>
                          <a:ea typeface="宋体" pitchFamily="2" charset="-122"/>
                          <a:cs typeface="Times New Roman"/>
                        </a:rPr>
                        <a:t>不同文化中寻求智慧、汲取</a:t>
                      </a:r>
                      <a:r>
                        <a:rPr lang="zh-CN" sz="2400" dirty="0" smtClean="0">
                          <a:solidFill>
                            <a:srgbClr val="000000"/>
                          </a:solidFill>
                          <a:effectLst/>
                          <a:latin typeface="宋体" pitchFamily="2" charset="-122"/>
                          <a:ea typeface="宋体" pitchFamily="2" charset="-122"/>
                          <a:cs typeface="Times New Roman"/>
                        </a:rPr>
                        <a:t>营养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不仅</a:t>
                      </a:r>
                      <a:r>
                        <a:rPr lang="zh-CN" sz="2400" dirty="0">
                          <a:solidFill>
                            <a:srgbClr val="000000"/>
                          </a:solidFill>
                          <a:effectLst/>
                          <a:latin typeface="宋体" pitchFamily="2" charset="-122"/>
                          <a:ea typeface="宋体" pitchFamily="2" charset="-122"/>
                          <a:cs typeface="Times New Roman"/>
                        </a:rPr>
                        <a:t>有助于自身文化乃至文明的</a:t>
                      </a:r>
                      <a:r>
                        <a:rPr lang="zh-CN" sz="2400" dirty="0" smtClean="0">
                          <a:solidFill>
                            <a:srgbClr val="000000"/>
                          </a:solidFill>
                          <a:effectLst/>
                          <a:latin typeface="宋体" pitchFamily="2" charset="-122"/>
                          <a:ea typeface="宋体" pitchFamily="2" charset="-122"/>
                          <a:cs typeface="Times New Roman"/>
                        </a:rPr>
                        <a:t>发展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而且</a:t>
                      </a:r>
                      <a:r>
                        <a:rPr lang="zh-CN" sz="2400" dirty="0">
                          <a:solidFill>
                            <a:srgbClr val="000000"/>
                          </a:solidFill>
                          <a:effectLst/>
                          <a:latin typeface="宋体" pitchFamily="2" charset="-122"/>
                          <a:ea typeface="宋体" pitchFamily="2" charset="-122"/>
                          <a:cs typeface="Times New Roman"/>
                        </a:rPr>
                        <a:t>能够推动世界文明的</a:t>
                      </a:r>
                      <a:r>
                        <a:rPr lang="zh-CN" sz="2400" dirty="0" smtClean="0">
                          <a:solidFill>
                            <a:srgbClr val="000000"/>
                          </a:solidFill>
                          <a:effectLst/>
                          <a:latin typeface="宋体" pitchFamily="2" charset="-122"/>
                          <a:ea typeface="宋体" pitchFamily="2" charset="-122"/>
                          <a:cs typeface="Times New Roman"/>
                        </a:rPr>
                        <a:t>进步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人类社会发展提供精神支撑和心灵慰藉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02433962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974672114"/>
              </p:ext>
            </p:extLst>
          </p:nvPr>
        </p:nvGraphicFramePr>
        <p:xfrm>
          <a:off x="830127" y="1719689"/>
          <a:ext cx="10867501" cy="4636506"/>
        </p:xfrm>
        <a:graphic>
          <a:graphicData uri="http://schemas.openxmlformats.org/drawingml/2006/table">
            <a:tbl>
              <a:tblPr firstRow="1" firstCol="1" bandRow="1"/>
              <a:tblGrid>
                <a:gridCol w="2336819"/>
                <a:gridCol w="2029522"/>
                <a:gridCol w="6501160"/>
              </a:tblGrid>
              <a:tr h="63321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0328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●正确认识文化差异，尊重不同文化，学习和借鉴优秀外来文化</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如何理解中华文明在交流互鉴中发展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文明</a:t>
                      </a:r>
                      <a:r>
                        <a:rPr lang="zh-CN" sz="2400" dirty="0">
                          <a:solidFill>
                            <a:srgbClr val="000000"/>
                          </a:solidFill>
                          <a:effectLst/>
                          <a:latin typeface="宋体" pitchFamily="2" charset="-122"/>
                          <a:ea typeface="宋体" pitchFamily="2" charset="-122"/>
                          <a:cs typeface="Times New Roman"/>
                        </a:rPr>
                        <a:t>因交流而</a:t>
                      </a:r>
                      <a:r>
                        <a:rPr lang="zh-CN" sz="2400" dirty="0" smtClean="0">
                          <a:solidFill>
                            <a:srgbClr val="000000"/>
                          </a:solidFill>
                          <a:effectLst/>
                          <a:latin typeface="宋体" pitchFamily="2" charset="-122"/>
                          <a:ea typeface="宋体" pitchFamily="2" charset="-122"/>
                          <a:cs typeface="Times New Roman"/>
                        </a:rPr>
                        <a:t>多彩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文明</a:t>
                      </a:r>
                      <a:r>
                        <a:rPr lang="zh-CN" sz="2400" dirty="0">
                          <a:solidFill>
                            <a:srgbClr val="000000"/>
                          </a:solidFill>
                          <a:effectLst/>
                          <a:latin typeface="宋体" pitchFamily="2" charset="-122"/>
                          <a:ea typeface="宋体" pitchFamily="2" charset="-122"/>
                          <a:cs typeface="Times New Roman"/>
                        </a:rPr>
                        <a:t>因互鉴而丰富</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中华</a:t>
                      </a:r>
                      <a:r>
                        <a:rPr lang="zh-CN" sz="2400" dirty="0">
                          <a:solidFill>
                            <a:srgbClr val="000000"/>
                          </a:solidFill>
                          <a:effectLst/>
                          <a:latin typeface="宋体" pitchFamily="2" charset="-122"/>
                          <a:ea typeface="宋体" pitchFamily="2" charset="-122"/>
                          <a:cs typeface="Times New Roman"/>
                        </a:rPr>
                        <a:t>文明是在中国大地上产生的</a:t>
                      </a:r>
                      <a:r>
                        <a:rPr lang="zh-CN" sz="2400" dirty="0" smtClean="0">
                          <a:solidFill>
                            <a:srgbClr val="000000"/>
                          </a:solidFill>
                          <a:effectLst/>
                          <a:latin typeface="宋体" pitchFamily="2" charset="-122"/>
                          <a:ea typeface="宋体" pitchFamily="2" charset="-122"/>
                          <a:cs typeface="Times New Roman"/>
                        </a:rPr>
                        <a:t>文明</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是同其他文明不断交流互鉴而形成的文明</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中国</a:t>
                      </a:r>
                      <a:r>
                        <a:rPr lang="zh-CN" sz="2400" dirty="0">
                          <a:solidFill>
                            <a:srgbClr val="000000"/>
                          </a:solidFill>
                          <a:effectLst/>
                          <a:latin typeface="宋体" pitchFamily="2" charset="-122"/>
                          <a:ea typeface="宋体" pitchFamily="2" charset="-122"/>
                          <a:cs typeface="Times New Roman"/>
                        </a:rPr>
                        <a:t>积极主动地与世界各国</a:t>
                      </a:r>
                      <a:r>
                        <a:rPr lang="zh-CN" sz="2400" dirty="0" smtClean="0">
                          <a:solidFill>
                            <a:srgbClr val="000000"/>
                          </a:solidFill>
                          <a:effectLst/>
                          <a:latin typeface="宋体" pitchFamily="2" charset="-122"/>
                          <a:ea typeface="宋体" pitchFamily="2" charset="-122"/>
                          <a:cs typeface="Times New Roman"/>
                        </a:rPr>
                        <a:t>交往</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从</a:t>
                      </a:r>
                      <a:r>
                        <a:rPr lang="zh-CN" sz="2400" dirty="0">
                          <a:solidFill>
                            <a:srgbClr val="000000"/>
                          </a:solidFill>
                          <a:effectLst/>
                          <a:latin typeface="宋体" pitchFamily="2" charset="-122"/>
                          <a:ea typeface="宋体" pitchFamily="2" charset="-122"/>
                          <a:cs typeface="Times New Roman"/>
                        </a:rPr>
                        <a:t>不同文明中寻求智慧、汲取</a:t>
                      </a:r>
                      <a:r>
                        <a:rPr lang="zh-CN" sz="2400" dirty="0" smtClean="0">
                          <a:solidFill>
                            <a:srgbClr val="000000"/>
                          </a:solidFill>
                          <a:effectLst/>
                          <a:latin typeface="宋体" pitchFamily="2" charset="-122"/>
                          <a:ea typeface="宋体" pitchFamily="2" charset="-122"/>
                          <a:cs typeface="Times New Roman"/>
                        </a:rPr>
                        <a:t>营养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不仅</a:t>
                      </a:r>
                      <a:r>
                        <a:rPr lang="zh-CN" sz="2400" dirty="0">
                          <a:solidFill>
                            <a:srgbClr val="000000"/>
                          </a:solidFill>
                          <a:effectLst/>
                          <a:latin typeface="宋体" pitchFamily="2" charset="-122"/>
                          <a:ea typeface="宋体" pitchFamily="2" charset="-122"/>
                          <a:cs typeface="Times New Roman"/>
                        </a:rPr>
                        <a:t>有助于自身文明的</a:t>
                      </a:r>
                      <a:r>
                        <a:rPr lang="zh-CN" sz="2400" dirty="0" smtClean="0">
                          <a:solidFill>
                            <a:srgbClr val="000000"/>
                          </a:solidFill>
                          <a:effectLst/>
                          <a:latin typeface="宋体" pitchFamily="2" charset="-122"/>
                          <a:ea typeface="宋体" pitchFamily="2" charset="-122"/>
                          <a:cs typeface="Times New Roman"/>
                        </a:rPr>
                        <a:t>发展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而且</a:t>
                      </a:r>
                      <a:r>
                        <a:rPr lang="zh-CN" sz="2400" dirty="0">
                          <a:solidFill>
                            <a:srgbClr val="000000"/>
                          </a:solidFill>
                          <a:effectLst/>
                          <a:latin typeface="宋体" pitchFamily="2" charset="-122"/>
                          <a:ea typeface="宋体" pitchFamily="2" charset="-122"/>
                          <a:cs typeface="Times New Roman"/>
                        </a:rPr>
                        <a:t>能够推动世界文明的</a:t>
                      </a:r>
                      <a:r>
                        <a:rPr lang="zh-CN" sz="2400" dirty="0" smtClean="0">
                          <a:solidFill>
                            <a:srgbClr val="000000"/>
                          </a:solidFill>
                          <a:effectLst/>
                          <a:latin typeface="宋体" pitchFamily="2" charset="-122"/>
                          <a:ea typeface="宋体" pitchFamily="2" charset="-122"/>
                          <a:cs typeface="Times New Roman"/>
                        </a:rPr>
                        <a:t>进步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与其</a:t>
                      </a:r>
                      <a:r>
                        <a:rPr lang="zh-CN" sz="2400" dirty="0">
                          <a:solidFill>
                            <a:srgbClr val="000000"/>
                          </a:solidFill>
                          <a:effectLst/>
                          <a:latin typeface="宋体" pitchFamily="2" charset="-122"/>
                          <a:ea typeface="宋体" pitchFamily="2" charset="-122"/>
                          <a:cs typeface="Times New Roman"/>
                        </a:rPr>
                        <a:t>他文明携手解决人类共同面临的各种问题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87975884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366124776"/>
              </p:ext>
            </p:extLst>
          </p:nvPr>
        </p:nvGraphicFramePr>
        <p:xfrm>
          <a:off x="830127" y="1719689"/>
          <a:ext cx="10867501" cy="4435784"/>
        </p:xfrm>
        <a:graphic>
          <a:graphicData uri="http://schemas.openxmlformats.org/drawingml/2006/table">
            <a:tbl>
              <a:tblPr firstRow="1" firstCol="1" bandRow="1"/>
              <a:tblGrid>
                <a:gridCol w="2336819"/>
                <a:gridCol w="2029522"/>
                <a:gridCol w="6501160"/>
              </a:tblGrid>
              <a:tr h="67529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0486">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●正确认识文化差异，尊重不同文化，学习和借鉴优秀外来文化</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我们应如何学习其他文明</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学习</a:t>
                      </a:r>
                      <a:r>
                        <a:rPr lang="zh-CN" sz="2400" dirty="0">
                          <a:solidFill>
                            <a:srgbClr val="000000"/>
                          </a:solidFill>
                          <a:effectLst/>
                          <a:latin typeface="宋体" pitchFamily="2" charset="-122"/>
                          <a:ea typeface="宋体" pitchFamily="2" charset="-122"/>
                          <a:cs typeface="Times New Roman"/>
                        </a:rPr>
                        <a:t>和借鉴人类文明的一切优秀</a:t>
                      </a:r>
                      <a:r>
                        <a:rPr lang="zh-CN" sz="2400" dirty="0" smtClean="0">
                          <a:solidFill>
                            <a:srgbClr val="000000"/>
                          </a:solidFill>
                          <a:effectLst/>
                          <a:latin typeface="宋体" pitchFamily="2" charset="-122"/>
                          <a:ea typeface="宋体" pitchFamily="2" charset="-122"/>
                          <a:cs typeface="Times New Roman"/>
                        </a:rPr>
                        <a:t>成果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坚持</a:t>
                      </a:r>
                      <a:r>
                        <a:rPr lang="zh-CN" sz="2400" dirty="0">
                          <a:solidFill>
                            <a:srgbClr val="000000"/>
                          </a:solidFill>
                          <a:effectLst/>
                          <a:latin typeface="宋体" pitchFamily="2" charset="-122"/>
                          <a:ea typeface="宋体" pitchFamily="2" charset="-122"/>
                          <a:cs typeface="Times New Roman"/>
                        </a:rPr>
                        <a:t>以我</a:t>
                      </a:r>
                      <a:r>
                        <a:rPr lang="zh-CN" sz="2400" dirty="0" smtClean="0">
                          <a:solidFill>
                            <a:srgbClr val="000000"/>
                          </a:solidFill>
                          <a:effectLst/>
                          <a:latin typeface="宋体" pitchFamily="2" charset="-122"/>
                          <a:ea typeface="宋体" pitchFamily="2" charset="-122"/>
                          <a:cs typeface="Times New Roman"/>
                        </a:rPr>
                        <a:t>为主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兼收并蓄</a:t>
                      </a:r>
                      <a:endParaRPr lang="zh-CN" sz="2400" dirty="0">
                        <a:solidFill>
                          <a:srgbClr val="000000"/>
                        </a:solidFill>
                        <a:effectLst/>
                        <a:latin typeface="宋体" pitchFamily="2" charset="-122"/>
                        <a:ea typeface="宋体" pitchFamily="2" charset="-122"/>
                        <a:cs typeface="Times New Roman"/>
                      </a:endParaRP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学习</a:t>
                      </a:r>
                      <a:r>
                        <a:rPr lang="zh-CN" sz="2400" dirty="0">
                          <a:solidFill>
                            <a:srgbClr val="000000"/>
                          </a:solidFill>
                          <a:effectLst/>
                          <a:latin typeface="宋体" pitchFamily="2" charset="-122"/>
                          <a:ea typeface="宋体" pitchFamily="2" charset="-122"/>
                          <a:cs typeface="Times New Roman"/>
                        </a:rPr>
                        <a:t>其他文明中蕴含的人文</a:t>
                      </a:r>
                      <a:r>
                        <a:rPr lang="zh-CN" sz="2400" dirty="0" smtClean="0">
                          <a:solidFill>
                            <a:srgbClr val="000000"/>
                          </a:solidFill>
                          <a:effectLst/>
                          <a:latin typeface="宋体" pitchFamily="2" charset="-122"/>
                          <a:ea typeface="宋体" pitchFamily="2" charset="-122"/>
                          <a:cs typeface="Times New Roman"/>
                        </a:rPr>
                        <a:t>精神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通过</a:t>
                      </a:r>
                      <a:r>
                        <a:rPr lang="zh-CN" sz="2400" dirty="0">
                          <a:solidFill>
                            <a:srgbClr val="000000"/>
                          </a:solidFill>
                          <a:effectLst/>
                          <a:latin typeface="宋体" pitchFamily="2" charset="-122"/>
                          <a:ea typeface="宋体" pitchFamily="2" charset="-122"/>
                          <a:cs typeface="Times New Roman"/>
                        </a:rPr>
                        <a:t>精神的交流互</a:t>
                      </a:r>
                      <a:r>
                        <a:rPr lang="zh-CN" sz="2400" dirty="0" smtClean="0">
                          <a:solidFill>
                            <a:srgbClr val="000000"/>
                          </a:solidFill>
                          <a:effectLst/>
                          <a:latin typeface="宋体" pitchFamily="2" charset="-122"/>
                          <a:ea typeface="宋体" pitchFamily="2" charset="-122"/>
                          <a:cs typeface="Times New Roman"/>
                        </a:rPr>
                        <a:t>鉴</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人类社会发展提供精神支撑和心灵慰藉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52304534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539" y="2671892"/>
            <a:ext cx="9656281" cy="2862322"/>
          </a:xfrm>
          <a:prstGeom prst="rect">
            <a:avLst/>
          </a:prstGeom>
          <a:noFill/>
          <a:ln w="9525">
            <a:noFill/>
          </a:ln>
        </p:spPr>
        <p:txBody>
          <a:bodyPr wrap="square">
            <a:spAutoFit/>
          </a:bodyPr>
          <a:lstStyle/>
          <a:p>
            <a:pPr indent="0">
              <a:lnSpc>
                <a:spcPct val="150000"/>
              </a:lnSpc>
              <a:spcBef>
                <a:spcPts val="0"/>
              </a:spcBef>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altLang="zh-CN" sz="2400" dirty="0" smtClean="0">
              <a:solidFill>
                <a:srgbClr val="000000"/>
              </a:solidFill>
              <a:latin typeface="黑体" pitchFamily="49" charset="-122"/>
              <a:ea typeface="黑体" pitchFamily="49" charset="-122"/>
              <a:cs typeface="Times New Roman" panose="02020603050405020304" pitchFamily="18" charset="0"/>
            </a:endParaRP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学习、了解源远流长、博大精深的中华</a:t>
            </a:r>
            <a:r>
              <a:rPr lang="zh-CN" altLang="zh-CN" sz="2400" dirty="0" smtClean="0">
                <a:solidFill>
                  <a:srgbClr val="000000"/>
                </a:solidFill>
                <a:latin typeface="宋体" pitchFamily="2" charset="-122"/>
                <a:ea typeface="宋体" pitchFamily="2" charset="-122"/>
                <a:cs typeface="Times New Roman"/>
              </a:rPr>
              <a:t>文化</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坚定</a:t>
            </a:r>
            <a:r>
              <a:rPr lang="zh-CN" altLang="zh-CN" sz="2400" dirty="0">
                <a:solidFill>
                  <a:srgbClr val="000000"/>
                </a:solidFill>
                <a:latin typeface="宋体" pitchFamily="2" charset="-122"/>
                <a:ea typeface="宋体" pitchFamily="2" charset="-122"/>
                <a:cs typeface="Times New Roman"/>
              </a:rPr>
              <a:t>文化自信</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150000"/>
              </a:lnSpc>
              <a:spcAft>
                <a:spcPts val="0"/>
              </a:spcAft>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统编教材九上第五课</a:t>
            </a:r>
          </a:p>
          <a:p>
            <a:pPr>
              <a:lnSpc>
                <a:spcPct val="150000"/>
              </a:lnSpc>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知道中华传统</a:t>
            </a:r>
            <a:r>
              <a:rPr lang="zh-CN" altLang="zh-CN" sz="2400" dirty="0" smtClean="0">
                <a:solidFill>
                  <a:srgbClr val="000000"/>
                </a:solidFill>
                <a:latin typeface="宋体" pitchFamily="2" charset="-122"/>
                <a:ea typeface="宋体" pitchFamily="2" charset="-122"/>
                <a:cs typeface="Times New Roman"/>
              </a:rPr>
              <a:t>美德</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传承</a:t>
            </a:r>
            <a:r>
              <a:rPr lang="zh-CN" altLang="zh-CN" sz="2400" dirty="0">
                <a:solidFill>
                  <a:srgbClr val="000000"/>
                </a:solidFill>
                <a:latin typeface="宋体" pitchFamily="2" charset="-122"/>
                <a:ea typeface="宋体" pitchFamily="2" charset="-122"/>
                <a:cs typeface="Times New Roman"/>
              </a:rPr>
              <a:t>中华传统美德</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150000"/>
              </a:lnSpc>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统编教材九上第五课</a:t>
            </a:r>
            <a:endPar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1" name="组合 10"/>
          <p:cNvGrpSpPr/>
          <p:nvPr/>
        </p:nvGrpSpPr>
        <p:grpSpPr>
          <a:xfrm>
            <a:off x="580539" y="1691777"/>
            <a:ext cx="6154798" cy="636083"/>
            <a:chOff x="1034884" y="629878"/>
            <a:chExt cx="5589438" cy="636083"/>
          </a:xfrm>
        </p:grpSpPr>
        <p:sp>
          <p:nvSpPr>
            <p:cNvPr id="12" name="圆角矩形 6"/>
            <p:cNvSpPr/>
            <p:nvPr>
              <p:custDataLst>
                <p:tags r:id="rId1"/>
              </p:custDataLst>
            </p:nvPr>
          </p:nvSpPr>
          <p:spPr>
            <a:xfrm flipH="1">
              <a:off x="2604370" y="685571"/>
              <a:ext cx="4019952"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中华文化与传统美德</a:t>
              </a: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itchFamily="49" charset="-122"/>
                  <a:ea typeface="黑体" pitchFamily="49" charset="-122"/>
                </a:rPr>
                <a:t>知识点</a:t>
              </a:r>
              <a:r>
                <a:rPr lang="en-US" altLang="zh-CN" sz="2800" b="1" strike="noStrike" noProof="1" smtClean="0">
                  <a:solidFill>
                    <a:schemeClr val="bg1"/>
                  </a:solidFill>
                  <a:latin typeface="黑体" pitchFamily="49" charset="-122"/>
                  <a:ea typeface="黑体" pitchFamily="49" charset="-122"/>
                </a:rPr>
                <a:t>2</a:t>
              </a:r>
              <a:endParaRPr lang="zh-CN" altLang="en-US" sz="2800" b="1" strike="noStrike" noProof="1">
                <a:solidFill>
                  <a:schemeClr val="bg1"/>
                </a:solidFill>
                <a:latin typeface="黑体" pitchFamily="49" charset="-122"/>
                <a:ea typeface="黑体" pitchFamily="49" charset="-122"/>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257862851"/>
              </p:ext>
            </p:extLst>
          </p:nvPr>
        </p:nvGraphicFramePr>
        <p:xfrm>
          <a:off x="707467" y="1454229"/>
          <a:ext cx="10711381" cy="4952092"/>
        </p:xfrm>
        <a:graphic>
          <a:graphicData uri="http://schemas.openxmlformats.org/drawingml/2006/table">
            <a:tbl>
              <a:tblPr firstRow="1" firstCol="1" bandRow="1"/>
              <a:tblGrid>
                <a:gridCol w="1589684"/>
                <a:gridCol w="1951464"/>
                <a:gridCol w="7170233"/>
              </a:tblGrid>
              <a:tr h="56297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0951">
                <a:tc rowSpan="2">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●学习、了解源远流长、博大精深的中华文化，坚定文化自信</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中华文化是如何产生的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smtClean="0">
                          <a:solidFill>
                            <a:srgbClr val="000000"/>
                          </a:solidFill>
                          <a:effectLst/>
                          <a:latin typeface="宋体" pitchFamily="2" charset="-122"/>
                          <a:ea typeface="宋体" pitchFamily="2" charset="-122"/>
                          <a:cs typeface="Times New Roman"/>
                        </a:rPr>
                        <a:t>长期以来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中华民族</a:t>
                      </a:r>
                      <a:r>
                        <a:rPr lang="zh-CN" sz="2400" dirty="0">
                          <a:solidFill>
                            <a:srgbClr val="000000"/>
                          </a:solidFill>
                          <a:effectLst/>
                          <a:latin typeface="宋体" pitchFamily="2" charset="-122"/>
                          <a:ea typeface="宋体" pitchFamily="2" charset="-122"/>
                          <a:cs typeface="Times New Roman"/>
                        </a:rPr>
                        <a:t>就在中华大地上劳动和生活。各族人民团结</a:t>
                      </a:r>
                      <a:r>
                        <a:rPr lang="zh-CN" sz="2400" dirty="0" smtClean="0">
                          <a:solidFill>
                            <a:srgbClr val="000000"/>
                          </a:solidFill>
                          <a:effectLst/>
                          <a:latin typeface="宋体" pitchFamily="2" charset="-122"/>
                          <a:ea typeface="宋体" pitchFamily="2" charset="-122"/>
                          <a:cs typeface="Times New Roman"/>
                        </a:rPr>
                        <a:t>互助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相互学习</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用</a:t>
                      </a:r>
                      <a:r>
                        <a:rPr lang="zh-CN" sz="2400" dirty="0">
                          <a:solidFill>
                            <a:srgbClr val="000000"/>
                          </a:solidFill>
                          <a:effectLst/>
                          <a:latin typeface="宋体" pitchFamily="2" charset="-122"/>
                          <a:ea typeface="宋体" pitchFamily="2" charset="-122"/>
                          <a:cs typeface="Times New Roman"/>
                        </a:rPr>
                        <a:t>自己的勤劳和智慧共同开发建设祖国的大好</a:t>
                      </a:r>
                      <a:r>
                        <a:rPr lang="zh-CN" sz="2400" dirty="0" smtClean="0">
                          <a:solidFill>
                            <a:srgbClr val="000000"/>
                          </a:solidFill>
                          <a:effectLst/>
                          <a:latin typeface="宋体" pitchFamily="2" charset="-122"/>
                          <a:ea typeface="宋体" pitchFamily="2" charset="-122"/>
                          <a:cs typeface="Times New Roman"/>
                        </a:rPr>
                        <a:t>河山</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创造</a:t>
                      </a:r>
                      <a:r>
                        <a:rPr lang="zh-CN" sz="2400" dirty="0">
                          <a:solidFill>
                            <a:srgbClr val="000000"/>
                          </a:solidFill>
                          <a:effectLst/>
                          <a:latin typeface="宋体" pitchFamily="2" charset="-122"/>
                          <a:ea typeface="宋体" pitchFamily="2" charset="-122"/>
                          <a:cs typeface="Times New Roman"/>
                        </a:rPr>
                        <a:t>了灿烂的中华文化</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26894">
                <a:tc vMerge="1">
                  <a:txBody>
                    <a:bodyPr/>
                    <a:lstStyle/>
                    <a:p>
                      <a:endParaRPr lang="zh-CN" altLang="en-US"/>
                    </a:p>
                  </a:txBody>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中华文化的内容和特点是什么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内容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独具特色</a:t>
                      </a:r>
                      <a:r>
                        <a:rPr lang="zh-CN" sz="2400" dirty="0">
                          <a:solidFill>
                            <a:srgbClr val="000000"/>
                          </a:solidFill>
                          <a:effectLst/>
                          <a:latin typeface="宋体" pitchFamily="2" charset="-122"/>
                          <a:ea typeface="宋体" pitchFamily="2" charset="-122"/>
                          <a:cs typeface="Times New Roman"/>
                        </a:rPr>
                        <a:t>的语言</a:t>
                      </a:r>
                      <a:r>
                        <a:rPr lang="zh-CN" sz="2400" dirty="0" smtClean="0">
                          <a:solidFill>
                            <a:srgbClr val="000000"/>
                          </a:solidFill>
                          <a:effectLst/>
                          <a:latin typeface="宋体" pitchFamily="2" charset="-122"/>
                          <a:ea typeface="宋体" pitchFamily="2" charset="-122"/>
                          <a:cs typeface="Times New Roman"/>
                        </a:rPr>
                        <a:t>文字</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浩如烟海</a:t>
                      </a:r>
                      <a:r>
                        <a:rPr lang="zh-CN" sz="2400" dirty="0">
                          <a:solidFill>
                            <a:srgbClr val="000000"/>
                          </a:solidFill>
                          <a:effectLst/>
                          <a:latin typeface="宋体" pitchFamily="2" charset="-122"/>
                          <a:ea typeface="宋体" pitchFamily="2" charset="-122"/>
                          <a:cs typeface="Times New Roman"/>
                        </a:rPr>
                        <a:t>的文化</a:t>
                      </a:r>
                      <a:r>
                        <a:rPr lang="zh-CN" sz="2400" dirty="0" smtClean="0">
                          <a:solidFill>
                            <a:srgbClr val="000000"/>
                          </a:solidFill>
                          <a:effectLst/>
                          <a:latin typeface="宋体" pitchFamily="2" charset="-122"/>
                          <a:ea typeface="宋体" pitchFamily="2" charset="-122"/>
                          <a:cs typeface="Times New Roman"/>
                        </a:rPr>
                        <a:t>典籍</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名扬世界</a:t>
                      </a:r>
                      <a:r>
                        <a:rPr lang="zh-CN" sz="2400" dirty="0">
                          <a:solidFill>
                            <a:srgbClr val="000000"/>
                          </a:solidFill>
                          <a:effectLst/>
                          <a:latin typeface="宋体" pitchFamily="2" charset="-122"/>
                          <a:ea typeface="宋体" pitchFamily="2" charset="-122"/>
                          <a:cs typeface="Times New Roman"/>
                        </a:rPr>
                        <a:t>的科技</a:t>
                      </a:r>
                      <a:r>
                        <a:rPr lang="zh-CN" sz="2400" dirty="0" smtClean="0">
                          <a:solidFill>
                            <a:srgbClr val="000000"/>
                          </a:solidFill>
                          <a:effectLst/>
                          <a:latin typeface="宋体" pitchFamily="2" charset="-122"/>
                          <a:ea typeface="宋体" pitchFamily="2" charset="-122"/>
                          <a:cs typeface="Times New Roman"/>
                        </a:rPr>
                        <a:t>工艺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异彩</a:t>
                      </a:r>
                      <a:r>
                        <a:rPr lang="zh-CN" sz="2400" dirty="0">
                          <a:solidFill>
                            <a:srgbClr val="000000"/>
                          </a:solidFill>
                          <a:effectLst/>
                          <a:latin typeface="宋体" pitchFamily="2" charset="-122"/>
                          <a:ea typeface="宋体" pitchFamily="2" charset="-122"/>
                          <a:cs typeface="Times New Roman"/>
                        </a:rPr>
                        <a:t>纷呈的文学</a:t>
                      </a:r>
                      <a:r>
                        <a:rPr lang="zh-CN" sz="2400" dirty="0" smtClean="0">
                          <a:solidFill>
                            <a:srgbClr val="000000"/>
                          </a:solidFill>
                          <a:effectLst/>
                          <a:latin typeface="宋体" pitchFamily="2" charset="-122"/>
                          <a:ea typeface="宋体" pitchFamily="2" charset="-122"/>
                          <a:cs typeface="Times New Roman"/>
                        </a:rPr>
                        <a:t>艺术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等等</a:t>
                      </a:r>
                      <a:endParaRPr lang="zh-CN" sz="2400" dirty="0">
                        <a:solidFill>
                          <a:srgbClr val="000000"/>
                        </a:solidFill>
                        <a:effectLst/>
                        <a:latin typeface="宋体" pitchFamily="2" charset="-122"/>
                        <a:ea typeface="宋体" pitchFamily="2" charset="-122"/>
                        <a:cs typeface="Times New Roman"/>
                      </a:endParaRP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特点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源远流长</a:t>
                      </a:r>
                      <a:r>
                        <a:rPr lang="zh-CN" sz="2400" dirty="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博大精深</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薪</a:t>
                      </a:r>
                      <a:r>
                        <a:rPr lang="zh-CN" sz="2400" dirty="0">
                          <a:solidFill>
                            <a:srgbClr val="000000"/>
                          </a:solidFill>
                          <a:effectLst/>
                          <a:latin typeface="宋体" pitchFamily="2" charset="-122"/>
                          <a:ea typeface="宋体" pitchFamily="2" charset="-122"/>
                          <a:cs typeface="Times New Roman"/>
                        </a:rPr>
                        <a:t>火相传、历久弥新</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823915653"/>
              </p:ext>
            </p:extLst>
          </p:nvPr>
        </p:nvGraphicFramePr>
        <p:xfrm>
          <a:off x="707467" y="1454229"/>
          <a:ext cx="10859929" cy="5013478"/>
        </p:xfrm>
        <a:graphic>
          <a:graphicData uri="http://schemas.openxmlformats.org/drawingml/2006/table">
            <a:tbl>
              <a:tblPr firstRow="1" firstCol="1" bandRow="1"/>
              <a:tblGrid>
                <a:gridCol w="2069187"/>
                <a:gridCol w="2007219"/>
                <a:gridCol w="6783523"/>
              </a:tblGrid>
              <a:tr h="57999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3487">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●学习、了解源远流长、博大精深的中华文化，坚定文化自信</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中华文化的组成及重要性分别是什么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组成</a:t>
                      </a:r>
                      <a:r>
                        <a:rPr lang="en-US" sz="2400" dirty="0" smtClean="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源自中华民族五千多年文明历史所孕育的中华优秀传统</a:t>
                      </a:r>
                      <a:r>
                        <a:rPr lang="zh-CN" sz="2400" dirty="0" smtClean="0">
                          <a:solidFill>
                            <a:srgbClr val="000000"/>
                          </a:solidFill>
                          <a:effectLst/>
                          <a:latin typeface="宋体" pitchFamily="2" charset="-122"/>
                          <a:ea typeface="宋体" pitchFamily="2" charset="-122"/>
                          <a:cs typeface="Times New Roman"/>
                        </a:rPr>
                        <a:t>文化</a:t>
                      </a:r>
                      <a:r>
                        <a:rPr lang="en-US" sz="2400" dirty="0" smtClean="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熔铸于党领导人民在革命、建设、改革中创造的革命文化和社会主义先进文化</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重要性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文化</a:t>
                      </a:r>
                      <a:r>
                        <a:rPr lang="zh-CN" sz="2400" dirty="0">
                          <a:solidFill>
                            <a:srgbClr val="000000"/>
                          </a:solidFill>
                          <a:effectLst/>
                          <a:latin typeface="宋体" pitchFamily="2" charset="-122"/>
                          <a:ea typeface="宋体" pitchFamily="2" charset="-122"/>
                          <a:cs typeface="Times New Roman"/>
                        </a:rPr>
                        <a:t>是一个国家、一个民族的</a:t>
                      </a:r>
                      <a:r>
                        <a:rPr lang="zh-CN" sz="2400" dirty="0" smtClean="0">
                          <a:solidFill>
                            <a:srgbClr val="000000"/>
                          </a:solidFill>
                          <a:effectLst/>
                          <a:latin typeface="宋体" pitchFamily="2" charset="-122"/>
                          <a:ea typeface="宋体" pitchFamily="2" charset="-122"/>
                          <a:cs typeface="Times New Roman"/>
                        </a:rPr>
                        <a:t>灵魂</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中华</a:t>
                      </a:r>
                      <a:r>
                        <a:rPr lang="zh-CN" sz="2400" dirty="0">
                          <a:solidFill>
                            <a:srgbClr val="000000"/>
                          </a:solidFill>
                          <a:effectLst/>
                          <a:latin typeface="宋体" pitchFamily="2" charset="-122"/>
                          <a:ea typeface="宋体" pitchFamily="2" charset="-122"/>
                          <a:cs typeface="Times New Roman"/>
                        </a:rPr>
                        <a:t>文化积淀着中华民族最深层的精神</a:t>
                      </a:r>
                      <a:r>
                        <a:rPr lang="zh-CN" sz="2400" dirty="0" smtClean="0">
                          <a:solidFill>
                            <a:srgbClr val="000000"/>
                          </a:solidFill>
                          <a:effectLst/>
                          <a:latin typeface="宋体" pitchFamily="2" charset="-122"/>
                          <a:ea typeface="宋体" pitchFamily="2" charset="-122"/>
                          <a:cs typeface="Times New Roman"/>
                        </a:rPr>
                        <a:t>追求</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代表</a:t>
                      </a:r>
                      <a:r>
                        <a:rPr lang="zh-CN" sz="2400" dirty="0">
                          <a:solidFill>
                            <a:srgbClr val="000000"/>
                          </a:solidFill>
                          <a:effectLst/>
                          <a:latin typeface="宋体" pitchFamily="2" charset="-122"/>
                          <a:ea typeface="宋体" pitchFamily="2" charset="-122"/>
                          <a:cs typeface="Times New Roman"/>
                        </a:rPr>
                        <a:t>着中华民族独特的精神</a:t>
                      </a:r>
                      <a:r>
                        <a:rPr lang="zh-CN" sz="2400" dirty="0" smtClean="0">
                          <a:solidFill>
                            <a:srgbClr val="000000"/>
                          </a:solidFill>
                          <a:effectLst/>
                          <a:latin typeface="宋体" pitchFamily="2" charset="-122"/>
                          <a:ea typeface="宋体" pitchFamily="2" charset="-122"/>
                          <a:cs typeface="Times New Roman"/>
                        </a:rPr>
                        <a:t>标识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中华民族的伟大复兴提供精神动力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65244721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754334412"/>
              </p:ext>
            </p:extLst>
          </p:nvPr>
        </p:nvGraphicFramePr>
        <p:xfrm>
          <a:off x="707466" y="1483111"/>
          <a:ext cx="10834046" cy="4929205"/>
        </p:xfrm>
        <a:graphic>
          <a:graphicData uri="http://schemas.openxmlformats.org/drawingml/2006/table">
            <a:tbl>
              <a:tblPr firstRow="1" firstCol="1" bandRow="1"/>
              <a:tblGrid>
                <a:gridCol w="2115496"/>
                <a:gridCol w="2405092"/>
                <a:gridCol w="6313458"/>
              </a:tblGrid>
              <a:tr h="55639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0951">
                <a:tc rowSpan="2">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●学习、了解源远流长、博大精深的中华文化，坚定文化自信</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为什么中华文化能一脉相承</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中华文化虽历经沧桑而能薪火相传、</a:t>
                      </a:r>
                      <a:r>
                        <a:rPr lang="zh-CN" sz="2400" dirty="0" smtClean="0">
                          <a:solidFill>
                            <a:srgbClr val="000000"/>
                          </a:solidFill>
                          <a:effectLst/>
                          <a:latin typeface="宋体" pitchFamily="2" charset="-122"/>
                          <a:ea typeface="宋体" pitchFamily="2" charset="-122"/>
                          <a:cs typeface="Times New Roman"/>
                        </a:rPr>
                        <a:t>一脉相承</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一</a:t>
                      </a:r>
                      <a:r>
                        <a:rPr lang="zh-CN" sz="2400" dirty="0">
                          <a:solidFill>
                            <a:srgbClr val="000000"/>
                          </a:solidFill>
                          <a:effectLst/>
                          <a:latin typeface="宋体" pitchFamily="2" charset="-122"/>
                          <a:ea typeface="宋体" pitchFamily="2" charset="-122"/>
                          <a:cs typeface="Times New Roman"/>
                        </a:rPr>
                        <a:t>个重要原因就在于它具有应对挑战、与时俱进的创造力和海纳百川、有容乃大的包容力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26894">
                <a:tc vMerge="1">
                  <a:txBody>
                    <a:bodyPr/>
                    <a:lstStyle/>
                    <a:p>
                      <a:endParaRPr lang="zh-CN" altLang="en-US"/>
                    </a:p>
                  </a:txBody>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新时代怎样传承和发展中国特色社会主义文化</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必须坚持以马克思主义为</a:t>
                      </a:r>
                      <a:r>
                        <a:rPr lang="zh-CN" sz="2400" dirty="0" smtClean="0">
                          <a:solidFill>
                            <a:srgbClr val="000000"/>
                          </a:solidFill>
                          <a:effectLst/>
                          <a:latin typeface="宋体" pitchFamily="2" charset="-122"/>
                          <a:ea typeface="宋体" pitchFamily="2" charset="-122"/>
                          <a:cs typeface="Times New Roman"/>
                        </a:rPr>
                        <a:t>指导</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推动</a:t>
                      </a:r>
                      <a:r>
                        <a:rPr lang="zh-CN" sz="2400" dirty="0">
                          <a:solidFill>
                            <a:srgbClr val="000000"/>
                          </a:solidFill>
                          <a:effectLst/>
                          <a:latin typeface="宋体" pitchFamily="2" charset="-122"/>
                          <a:ea typeface="宋体" pitchFamily="2" charset="-122"/>
                          <a:cs typeface="Times New Roman"/>
                        </a:rPr>
                        <a:t>中华优秀传统文化创造性转化、创新性</a:t>
                      </a:r>
                      <a:r>
                        <a:rPr lang="zh-CN" sz="2400" dirty="0" smtClean="0">
                          <a:solidFill>
                            <a:srgbClr val="000000"/>
                          </a:solidFill>
                          <a:effectLst/>
                          <a:latin typeface="宋体" pitchFamily="2" charset="-122"/>
                          <a:ea typeface="宋体" pitchFamily="2" charset="-122"/>
                          <a:cs typeface="Times New Roman"/>
                        </a:rPr>
                        <a:t>发展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继承</a:t>
                      </a:r>
                      <a:r>
                        <a:rPr lang="zh-CN" sz="2400" dirty="0">
                          <a:solidFill>
                            <a:srgbClr val="000000"/>
                          </a:solidFill>
                          <a:effectLst/>
                          <a:latin typeface="宋体" pitchFamily="2" charset="-122"/>
                          <a:ea typeface="宋体" pitchFamily="2" charset="-122"/>
                          <a:cs typeface="Times New Roman"/>
                        </a:rPr>
                        <a:t>革命</a:t>
                      </a:r>
                      <a:r>
                        <a:rPr lang="zh-CN" sz="2400" dirty="0" smtClean="0">
                          <a:solidFill>
                            <a:srgbClr val="000000"/>
                          </a:solidFill>
                          <a:effectLst/>
                          <a:latin typeface="宋体" pitchFamily="2" charset="-122"/>
                          <a:ea typeface="宋体" pitchFamily="2" charset="-122"/>
                          <a:cs typeface="Times New Roman"/>
                        </a:rPr>
                        <a:t>文化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发展</a:t>
                      </a:r>
                      <a:r>
                        <a:rPr lang="zh-CN" sz="2400" dirty="0">
                          <a:solidFill>
                            <a:srgbClr val="000000"/>
                          </a:solidFill>
                          <a:effectLst/>
                          <a:latin typeface="宋体" pitchFamily="2" charset="-122"/>
                          <a:ea typeface="宋体" pitchFamily="2" charset="-122"/>
                          <a:cs typeface="Times New Roman"/>
                        </a:rPr>
                        <a:t>社会主义先进</a:t>
                      </a:r>
                      <a:r>
                        <a:rPr lang="zh-CN" sz="2400" dirty="0" smtClean="0">
                          <a:solidFill>
                            <a:srgbClr val="000000"/>
                          </a:solidFill>
                          <a:effectLst/>
                          <a:latin typeface="宋体" pitchFamily="2" charset="-122"/>
                          <a:ea typeface="宋体" pitchFamily="2" charset="-122"/>
                          <a:cs typeface="Times New Roman"/>
                        </a:rPr>
                        <a:t>文化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a:t>
                      </a:r>
                      <a:r>
                        <a:rPr lang="zh-CN" sz="2400" dirty="0">
                          <a:solidFill>
                            <a:srgbClr val="000000"/>
                          </a:solidFill>
                          <a:effectLst/>
                          <a:latin typeface="宋体" pitchFamily="2" charset="-122"/>
                          <a:ea typeface="宋体" pitchFamily="2" charset="-122"/>
                          <a:cs typeface="Times New Roman"/>
                        </a:rPr>
                        <a:t>忘本</a:t>
                      </a:r>
                      <a:r>
                        <a:rPr lang="zh-CN" sz="2400" dirty="0" smtClean="0">
                          <a:solidFill>
                            <a:srgbClr val="000000"/>
                          </a:solidFill>
                          <a:effectLst/>
                          <a:latin typeface="宋体" pitchFamily="2" charset="-122"/>
                          <a:ea typeface="宋体" pitchFamily="2" charset="-122"/>
                          <a:cs typeface="Times New Roman"/>
                        </a:rPr>
                        <a:t>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吸收外来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面向未来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不断</a:t>
                      </a:r>
                      <a:r>
                        <a:rPr lang="zh-CN" sz="2400" dirty="0">
                          <a:solidFill>
                            <a:srgbClr val="000000"/>
                          </a:solidFill>
                          <a:effectLst/>
                          <a:latin typeface="宋体" pitchFamily="2" charset="-122"/>
                          <a:ea typeface="宋体" pitchFamily="2" charset="-122"/>
                          <a:cs typeface="Times New Roman"/>
                        </a:rPr>
                        <a:t>铸就中华文化新辉煌</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640989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2288295731"/>
              </p:ext>
            </p:extLst>
          </p:nvPr>
        </p:nvGraphicFramePr>
        <p:xfrm>
          <a:off x="825191" y="1655413"/>
          <a:ext cx="10504449" cy="4380709"/>
        </p:xfrm>
        <a:graphic>
          <a:graphicData uri="http://schemas.openxmlformats.org/drawingml/2006/table">
            <a:tbl>
              <a:tblPr firstRow="1" firstCol="1" bandRow="1"/>
              <a:tblGrid>
                <a:gridCol w="1438507"/>
                <a:gridCol w="1159726"/>
                <a:gridCol w="2145355"/>
                <a:gridCol w="2370889"/>
                <a:gridCol w="1952520"/>
                <a:gridCol w="1437452"/>
              </a:tblGrid>
              <a:tr h="67519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5479">
                <a:tc rowSpan="4">
                  <a:txBody>
                    <a:bodyPr/>
                    <a:lstStyle/>
                    <a:p>
                      <a:pPr algn="l">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中华民族精神</a:t>
                      </a: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2018</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28（5），3</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培育民族精神的途径</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实践探究题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做法类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5479">
                <a:tc vMerge="1">
                  <a:txBody>
                    <a:bodyPr/>
                    <a:lstStyle/>
                    <a:p>
                      <a:pPr algn="ctr">
                        <a:lnSpc>
                          <a:spcPct val="150000"/>
                        </a:lnSpc>
                        <a:spcAft>
                          <a:spcPts val="0"/>
                        </a:spcAft>
                      </a:pP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2017</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22，3</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爱国主义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概况类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5479">
                <a:tc vMerge="1">
                  <a:txBody>
                    <a:bodyPr/>
                    <a:lstStyle/>
                    <a:p>
                      <a:pPr algn="ctr">
                        <a:lnSpc>
                          <a:spcPct val="150000"/>
                        </a:lnSpc>
                        <a:spcAft>
                          <a:spcPts val="0"/>
                        </a:spcAft>
                      </a:pP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2016</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22，3</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民族气节、英雄气概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概括类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5479">
                <a:tc vMerge="1">
                  <a:txBody>
                    <a:bodyPr/>
                    <a:lstStyle/>
                    <a:p>
                      <a:pPr algn="ctr">
                        <a:lnSpc>
                          <a:spcPct val="150000"/>
                        </a:lnSpc>
                        <a:spcAft>
                          <a:spcPts val="0"/>
                        </a:spcAft>
                      </a:pP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a:lnSpc>
                          <a:spcPct val="150000"/>
                        </a:lnSpc>
                        <a:spcAft>
                          <a:spcPts val="0"/>
                        </a:spcAft>
                      </a:pP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23，3</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爱国主义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对应类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33991123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4106633866"/>
              </p:ext>
            </p:extLst>
          </p:nvPr>
        </p:nvGraphicFramePr>
        <p:xfrm>
          <a:off x="1086609" y="1621497"/>
          <a:ext cx="10042309" cy="4400162"/>
        </p:xfrm>
        <a:graphic>
          <a:graphicData uri="http://schemas.openxmlformats.org/drawingml/2006/table">
            <a:tbl>
              <a:tblPr firstRow="1" firstCol="1" bandRow="1"/>
              <a:tblGrid>
                <a:gridCol w="2180699"/>
                <a:gridCol w="2274849"/>
                <a:gridCol w="5586761"/>
              </a:tblGrid>
              <a:tr h="56297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37190">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●学习、了解源远流长、博大精深的中华文化，坚定文化自信</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弘扬优秀传统文化的意义有哪些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有利于保持民族</a:t>
                      </a:r>
                      <a:r>
                        <a:rPr lang="zh-CN" sz="2400" dirty="0" smtClean="0">
                          <a:solidFill>
                            <a:srgbClr val="000000"/>
                          </a:solidFill>
                          <a:effectLst/>
                          <a:latin typeface="宋体" pitchFamily="2" charset="-122"/>
                          <a:ea typeface="宋体" pitchFamily="2" charset="-122"/>
                          <a:cs typeface="Times New Roman"/>
                        </a:rPr>
                        <a:t>特点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增强</a:t>
                      </a:r>
                      <a:r>
                        <a:rPr lang="zh-CN" sz="2400" dirty="0">
                          <a:solidFill>
                            <a:srgbClr val="000000"/>
                          </a:solidFill>
                          <a:effectLst/>
                          <a:latin typeface="宋体" pitchFamily="2" charset="-122"/>
                          <a:ea typeface="宋体" pitchFamily="2" charset="-122"/>
                          <a:cs typeface="Times New Roman"/>
                        </a:rPr>
                        <a:t>中华儿女的爱国情感和文化</a:t>
                      </a:r>
                      <a:r>
                        <a:rPr lang="zh-CN" sz="2400" dirty="0" smtClean="0">
                          <a:solidFill>
                            <a:srgbClr val="000000"/>
                          </a:solidFill>
                          <a:effectLst/>
                          <a:latin typeface="宋体" pitchFamily="2" charset="-122"/>
                          <a:ea typeface="宋体" pitchFamily="2" charset="-122"/>
                          <a:cs typeface="Times New Roman"/>
                        </a:rPr>
                        <a:t>认同感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传承和发扬民族传统美德和民族</a:t>
                      </a:r>
                      <a:r>
                        <a:rPr lang="zh-CN" sz="2400" dirty="0" smtClean="0">
                          <a:solidFill>
                            <a:srgbClr val="000000"/>
                          </a:solidFill>
                          <a:effectLst/>
                          <a:latin typeface="宋体" pitchFamily="2" charset="-122"/>
                          <a:ea typeface="宋体" pitchFamily="2" charset="-122"/>
                          <a:cs typeface="Times New Roman"/>
                        </a:rPr>
                        <a:t>精神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加强先进文化</a:t>
                      </a:r>
                      <a:r>
                        <a:rPr lang="zh-CN" sz="2400" dirty="0" smtClean="0">
                          <a:solidFill>
                            <a:srgbClr val="000000"/>
                          </a:solidFill>
                          <a:effectLst/>
                          <a:latin typeface="宋体" pitchFamily="2" charset="-122"/>
                          <a:ea typeface="宋体" pitchFamily="2" charset="-122"/>
                          <a:cs typeface="Times New Roman"/>
                        </a:rPr>
                        <a:t>建设</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建设</a:t>
                      </a:r>
                      <a:r>
                        <a:rPr lang="zh-CN" sz="2400" dirty="0">
                          <a:solidFill>
                            <a:srgbClr val="000000"/>
                          </a:solidFill>
                          <a:effectLst/>
                          <a:latin typeface="宋体" pitchFamily="2" charset="-122"/>
                          <a:ea typeface="宋体" pitchFamily="2" charset="-122"/>
                          <a:cs typeface="Times New Roman"/>
                        </a:rPr>
                        <a:t>社会主义</a:t>
                      </a:r>
                      <a:r>
                        <a:rPr lang="zh-CN" sz="2400" dirty="0" smtClean="0">
                          <a:solidFill>
                            <a:srgbClr val="000000"/>
                          </a:solidFill>
                          <a:effectLst/>
                          <a:latin typeface="宋体" pitchFamily="2" charset="-122"/>
                          <a:ea typeface="宋体" pitchFamily="2" charset="-122"/>
                          <a:cs typeface="Times New Roman"/>
                        </a:rPr>
                        <a:t>精神文明</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构建</a:t>
                      </a:r>
                      <a:r>
                        <a:rPr lang="zh-CN" sz="2400" dirty="0">
                          <a:solidFill>
                            <a:srgbClr val="000000"/>
                          </a:solidFill>
                          <a:effectLst/>
                          <a:latin typeface="宋体" pitchFamily="2" charset="-122"/>
                          <a:ea typeface="宋体" pitchFamily="2" charset="-122"/>
                          <a:cs typeface="Times New Roman"/>
                        </a:rPr>
                        <a:t>社会主义和谐社会等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13087833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226109514"/>
              </p:ext>
            </p:extLst>
          </p:nvPr>
        </p:nvGraphicFramePr>
        <p:xfrm>
          <a:off x="874736" y="1476531"/>
          <a:ext cx="10744835" cy="4952092"/>
        </p:xfrm>
        <a:graphic>
          <a:graphicData uri="http://schemas.openxmlformats.org/drawingml/2006/table">
            <a:tbl>
              <a:tblPr firstRow="1" firstCol="1" bandRow="1"/>
              <a:tblGrid>
                <a:gridCol w="2046884"/>
                <a:gridCol w="2051824"/>
                <a:gridCol w="6646127"/>
              </a:tblGrid>
              <a:tr h="56297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0951">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●学习、了解源远流长、博大精深的中华文化，坚定文化自信</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传承和弘扬中华民族优秀传统</a:t>
                      </a:r>
                      <a:r>
                        <a:rPr lang="zh-CN" sz="2400" dirty="0" smtClean="0">
                          <a:solidFill>
                            <a:srgbClr val="000000"/>
                          </a:solidFill>
                          <a:effectLst/>
                          <a:latin typeface="宋体" pitchFamily="2" charset="-122"/>
                          <a:ea typeface="宋体" pitchFamily="2" charset="-122"/>
                          <a:cs typeface="Times New Roman"/>
                        </a:rPr>
                        <a:t>文化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、青少年应该如何做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国家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制定</a:t>
                      </a:r>
                      <a:r>
                        <a:rPr lang="zh-CN" sz="2400" dirty="0">
                          <a:solidFill>
                            <a:srgbClr val="000000"/>
                          </a:solidFill>
                          <a:effectLst/>
                          <a:latin typeface="宋体" pitchFamily="2" charset="-122"/>
                          <a:ea typeface="宋体" pitchFamily="2" charset="-122"/>
                          <a:cs typeface="Times New Roman"/>
                        </a:rPr>
                        <a:t>并完善保护传统文化的法律</a:t>
                      </a:r>
                      <a:r>
                        <a:rPr lang="zh-CN" sz="2400" dirty="0" smtClean="0">
                          <a:solidFill>
                            <a:srgbClr val="000000"/>
                          </a:solidFill>
                          <a:effectLst/>
                          <a:latin typeface="宋体" pitchFamily="2" charset="-122"/>
                          <a:ea typeface="宋体" pitchFamily="2" charset="-122"/>
                          <a:cs typeface="Times New Roman"/>
                        </a:rPr>
                        <a:t>法规</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加大</a:t>
                      </a:r>
                      <a:r>
                        <a:rPr lang="zh-CN" sz="2400" dirty="0">
                          <a:solidFill>
                            <a:srgbClr val="000000"/>
                          </a:solidFill>
                          <a:effectLst/>
                          <a:latin typeface="宋体" pitchFamily="2" charset="-122"/>
                          <a:ea typeface="宋体" pitchFamily="2" charset="-122"/>
                          <a:cs typeface="Times New Roman"/>
                        </a:rPr>
                        <a:t>对保护传统文化的资金</a:t>
                      </a:r>
                      <a:r>
                        <a:rPr lang="zh-CN" sz="2400" dirty="0" smtClean="0">
                          <a:solidFill>
                            <a:srgbClr val="000000"/>
                          </a:solidFill>
                          <a:effectLst/>
                          <a:latin typeface="宋体" pitchFamily="2" charset="-122"/>
                          <a:ea typeface="宋体" pitchFamily="2" charset="-122"/>
                          <a:cs typeface="Times New Roman"/>
                        </a:rPr>
                        <a:t>投入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开发</a:t>
                      </a:r>
                      <a:r>
                        <a:rPr lang="zh-CN" sz="2400" dirty="0">
                          <a:solidFill>
                            <a:srgbClr val="000000"/>
                          </a:solidFill>
                          <a:effectLst/>
                          <a:latin typeface="宋体" pitchFamily="2" charset="-122"/>
                          <a:ea typeface="宋体" pitchFamily="2" charset="-122"/>
                          <a:cs typeface="Times New Roman"/>
                        </a:rPr>
                        <a:t>与保护相</a:t>
                      </a:r>
                      <a:r>
                        <a:rPr lang="zh-CN" sz="2400" dirty="0" smtClean="0">
                          <a:solidFill>
                            <a:srgbClr val="000000"/>
                          </a:solidFill>
                          <a:effectLst/>
                          <a:latin typeface="宋体" pitchFamily="2" charset="-122"/>
                          <a:ea typeface="宋体" pitchFamily="2" charset="-122"/>
                          <a:cs typeface="Times New Roman"/>
                        </a:rPr>
                        <a:t>结合</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宣传</a:t>
                      </a:r>
                      <a:r>
                        <a:rPr lang="zh-CN" sz="2400" dirty="0">
                          <a:solidFill>
                            <a:srgbClr val="000000"/>
                          </a:solidFill>
                          <a:effectLst/>
                          <a:latin typeface="宋体" pitchFamily="2" charset="-122"/>
                          <a:ea typeface="宋体" pitchFamily="2" charset="-122"/>
                          <a:cs typeface="Times New Roman"/>
                        </a:rPr>
                        <a:t>保护传统文化的</a:t>
                      </a:r>
                      <a:r>
                        <a:rPr lang="zh-CN" sz="2400" dirty="0" smtClean="0">
                          <a:solidFill>
                            <a:srgbClr val="000000"/>
                          </a:solidFill>
                          <a:effectLst/>
                          <a:latin typeface="宋体" pitchFamily="2" charset="-122"/>
                          <a:ea typeface="宋体" pitchFamily="2" charset="-122"/>
                          <a:cs typeface="Times New Roman"/>
                        </a:rPr>
                        <a:t>重要性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制定</a:t>
                      </a:r>
                      <a:r>
                        <a:rPr lang="zh-CN" sz="2400" dirty="0">
                          <a:solidFill>
                            <a:srgbClr val="000000"/>
                          </a:solidFill>
                          <a:effectLst/>
                          <a:latin typeface="宋体" pitchFamily="2" charset="-122"/>
                          <a:ea typeface="宋体" pitchFamily="2" charset="-122"/>
                          <a:cs typeface="Times New Roman"/>
                        </a:rPr>
                        <a:t>传统文化保护发展</a:t>
                      </a:r>
                      <a:r>
                        <a:rPr lang="zh-CN" sz="2400" dirty="0" smtClean="0">
                          <a:solidFill>
                            <a:srgbClr val="000000"/>
                          </a:solidFill>
                          <a:effectLst/>
                          <a:latin typeface="宋体" pitchFamily="2" charset="-122"/>
                          <a:ea typeface="宋体" pitchFamily="2" charset="-122"/>
                          <a:cs typeface="Times New Roman"/>
                        </a:rPr>
                        <a:t>规划</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并</a:t>
                      </a:r>
                      <a:r>
                        <a:rPr lang="zh-CN" sz="2400" dirty="0">
                          <a:solidFill>
                            <a:srgbClr val="000000"/>
                          </a:solidFill>
                          <a:effectLst/>
                          <a:latin typeface="宋体" pitchFamily="2" charset="-122"/>
                          <a:ea typeface="宋体" pitchFamily="2" charset="-122"/>
                          <a:cs typeface="Times New Roman"/>
                        </a:rPr>
                        <a:t>认真</a:t>
                      </a:r>
                      <a:r>
                        <a:rPr lang="zh-CN" sz="2400" dirty="0" smtClean="0">
                          <a:solidFill>
                            <a:srgbClr val="000000"/>
                          </a:solidFill>
                          <a:effectLst/>
                          <a:latin typeface="宋体" pitchFamily="2" charset="-122"/>
                          <a:ea typeface="宋体" pitchFamily="2" charset="-122"/>
                          <a:cs typeface="Times New Roman"/>
                        </a:rPr>
                        <a:t>落实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出台</a:t>
                      </a:r>
                      <a:r>
                        <a:rPr lang="zh-CN" sz="2400" dirty="0">
                          <a:solidFill>
                            <a:srgbClr val="000000"/>
                          </a:solidFill>
                          <a:effectLst/>
                          <a:latin typeface="宋体" pitchFamily="2" charset="-122"/>
                          <a:ea typeface="宋体" pitchFamily="2" charset="-122"/>
                          <a:cs typeface="Times New Roman"/>
                        </a:rPr>
                        <a:t>保护传统文化的</a:t>
                      </a:r>
                      <a:r>
                        <a:rPr lang="zh-CN" sz="2400" dirty="0" smtClean="0">
                          <a:solidFill>
                            <a:srgbClr val="000000"/>
                          </a:solidFill>
                          <a:effectLst/>
                          <a:latin typeface="宋体" pitchFamily="2" charset="-122"/>
                          <a:ea typeface="宋体" pitchFamily="2" charset="-122"/>
                          <a:cs typeface="Times New Roman"/>
                        </a:rPr>
                        <a:t>政策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坚持创新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探索</a:t>
                      </a:r>
                      <a:r>
                        <a:rPr lang="zh-CN" sz="2400" dirty="0">
                          <a:solidFill>
                            <a:srgbClr val="000000"/>
                          </a:solidFill>
                          <a:effectLst/>
                          <a:latin typeface="宋体" pitchFamily="2" charset="-122"/>
                          <a:ea typeface="宋体" pitchFamily="2" charset="-122"/>
                          <a:cs typeface="Times New Roman"/>
                        </a:rPr>
                        <a:t>保护传统文化的新</a:t>
                      </a:r>
                      <a:r>
                        <a:rPr lang="zh-CN" sz="2400" dirty="0" smtClean="0">
                          <a:solidFill>
                            <a:srgbClr val="000000"/>
                          </a:solidFill>
                          <a:effectLst/>
                          <a:latin typeface="宋体" pitchFamily="2" charset="-122"/>
                          <a:ea typeface="宋体" pitchFamily="2" charset="-122"/>
                          <a:cs typeface="Times New Roman"/>
                        </a:rPr>
                        <a:t>途径</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打击各种破坏传统文化的</a:t>
                      </a:r>
                      <a:r>
                        <a:rPr lang="zh-CN" sz="2400" dirty="0" smtClean="0">
                          <a:solidFill>
                            <a:srgbClr val="000000"/>
                          </a:solidFill>
                          <a:effectLst/>
                          <a:latin typeface="宋体" pitchFamily="2" charset="-122"/>
                          <a:ea typeface="宋体" pitchFamily="2" charset="-122"/>
                          <a:cs typeface="Times New Roman"/>
                        </a:rPr>
                        <a:t>行为</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44483403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424597353"/>
              </p:ext>
            </p:extLst>
          </p:nvPr>
        </p:nvGraphicFramePr>
        <p:xfrm>
          <a:off x="791738" y="1409623"/>
          <a:ext cx="10727472" cy="4952092"/>
        </p:xfrm>
        <a:graphic>
          <a:graphicData uri="http://schemas.openxmlformats.org/drawingml/2006/table">
            <a:tbl>
              <a:tblPr firstRow="1" firstCol="1" bandRow="1"/>
              <a:tblGrid>
                <a:gridCol w="1973764"/>
                <a:gridCol w="2241396"/>
                <a:gridCol w="6512312"/>
              </a:tblGrid>
              <a:tr h="56297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72449">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●学习、了解源远流长、博大精深的中华文化，坚定文化自信</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传承和弘扬中华民族优秀传统</a:t>
                      </a:r>
                      <a:r>
                        <a:rPr lang="zh-CN" sz="2400" dirty="0" smtClean="0">
                          <a:solidFill>
                            <a:srgbClr val="000000"/>
                          </a:solidFill>
                          <a:effectLst/>
                          <a:latin typeface="宋体" pitchFamily="2" charset="-122"/>
                          <a:ea typeface="宋体" pitchFamily="2" charset="-122"/>
                          <a:cs typeface="Times New Roman"/>
                        </a:rPr>
                        <a:t>文化</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、青少年应该如何做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青少年</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增强民族自尊心、自信心和</a:t>
                      </a:r>
                      <a:r>
                        <a:rPr lang="zh-CN" sz="2400" dirty="0" smtClean="0">
                          <a:solidFill>
                            <a:srgbClr val="000000"/>
                          </a:solidFill>
                          <a:effectLst/>
                          <a:latin typeface="宋体" pitchFamily="2" charset="-122"/>
                          <a:ea typeface="宋体" pitchFamily="2" charset="-122"/>
                          <a:cs typeface="Times New Roman"/>
                        </a:rPr>
                        <a:t>自豪感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增强</a:t>
                      </a:r>
                      <a:r>
                        <a:rPr lang="zh-CN" sz="2400" dirty="0">
                          <a:solidFill>
                            <a:srgbClr val="000000"/>
                          </a:solidFill>
                          <a:effectLst/>
                          <a:latin typeface="宋体" pitchFamily="2" charset="-122"/>
                          <a:ea typeface="宋体" pitchFamily="2" charset="-122"/>
                          <a:cs typeface="Times New Roman"/>
                        </a:rPr>
                        <a:t>保护传统文化的</a:t>
                      </a:r>
                      <a:r>
                        <a:rPr lang="zh-CN" sz="2400" dirty="0" smtClean="0">
                          <a:solidFill>
                            <a:srgbClr val="000000"/>
                          </a:solidFill>
                          <a:effectLst/>
                          <a:latin typeface="宋体" pitchFamily="2" charset="-122"/>
                          <a:ea typeface="宋体" pitchFamily="2" charset="-122"/>
                          <a:cs typeface="Times New Roman"/>
                        </a:rPr>
                        <a:t>责任感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积极</a:t>
                      </a:r>
                      <a:r>
                        <a:rPr lang="zh-CN" sz="2400" dirty="0">
                          <a:solidFill>
                            <a:srgbClr val="000000"/>
                          </a:solidFill>
                          <a:effectLst/>
                          <a:latin typeface="宋体" pitchFamily="2" charset="-122"/>
                          <a:ea typeface="宋体" pitchFamily="2" charset="-122"/>
                          <a:cs typeface="Times New Roman"/>
                        </a:rPr>
                        <a:t>主动学习优秀的传统</a:t>
                      </a:r>
                      <a:r>
                        <a:rPr lang="zh-CN" sz="2400" dirty="0" smtClean="0">
                          <a:solidFill>
                            <a:srgbClr val="000000"/>
                          </a:solidFill>
                          <a:effectLst/>
                          <a:latin typeface="宋体" pitchFamily="2" charset="-122"/>
                          <a:ea typeface="宋体" pitchFamily="2" charset="-122"/>
                          <a:cs typeface="Times New Roman"/>
                        </a:rPr>
                        <a:t>文化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保护</a:t>
                      </a:r>
                      <a:r>
                        <a:rPr lang="zh-CN" sz="2400" dirty="0">
                          <a:solidFill>
                            <a:srgbClr val="000000"/>
                          </a:solidFill>
                          <a:effectLst/>
                          <a:latin typeface="宋体" pitchFamily="2" charset="-122"/>
                          <a:ea typeface="宋体" pitchFamily="2" charset="-122"/>
                          <a:cs typeface="Times New Roman"/>
                        </a:rPr>
                        <a:t>本</a:t>
                      </a:r>
                      <a:r>
                        <a:rPr lang="zh-CN" sz="2400" dirty="0" smtClean="0">
                          <a:solidFill>
                            <a:srgbClr val="000000"/>
                          </a:solidFill>
                          <a:effectLst/>
                          <a:latin typeface="宋体" pitchFamily="2" charset="-122"/>
                          <a:ea typeface="宋体" pitchFamily="2" charset="-122"/>
                          <a:cs typeface="Times New Roman"/>
                        </a:rPr>
                        <a:t>民族文化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宣传</a:t>
                      </a:r>
                      <a:r>
                        <a:rPr lang="zh-CN" sz="2400" dirty="0">
                          <a:solidFill>
                            <a:srgbClr val="000000"/>
                          </a:solidFill>
                          <a:effectLst/>
                          <a:latin typeface="宋体" pitchFamily="2" charset="-122"/>
                          <a:ea typeface="宋体" pitchFamily="2" charset="-122"/>
                          <a:cs typeface="Times New Roman"/>
                        </a:rPr>
                        <a:t>优秀传统</a:t>
                      </a:r>
                      <a:r>
                        <a:rPr lang="zh-CN" sz="2400" dirty="0" smtClean="0">
                          <a:solidFill>
                            <a:srgbClr val="000000"/>
                          </a:solidFill>
                          <a:effectLst/>
                          <a:latin typeface="宋体" pitchFamily="2" charset="-122"/>
                          <a:ea typeface="宋体" pitchFamily="2" charset="-122"/>
                          <a:cs typeface="Times New Roman"/>
                        </a:rPr>
                        <a:t>文化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取</a:t>
                      </a:r>
                      <a:r>
                        <a:rPr lang="zh-CN" sz="2400" dirty="0">
                          <a:solidFill>
                            <a:srgbClr val="000000"/>
                          </a:solidFill>
                          <a:effectLst/>
                          <a:latin typeface="宋体" pitchFamily="2" charset="-122"/>
                          <a:ea typeface="宋体" pitchFamily="2" charset="-122"/>
                          <a:cs typeface="Times New Roman"/>
                        </a:rPr>
                        <a:t>其</a:t>
                      </a:r>
                      <a:r>
                        <a:rPr lang="zh-CN" sz="2400" dirty="0" smtClean="0">
                          <a:solidFill>
                            <a:srgbClr val="000000"/>
                          </a:solidFill>
                          <a:effectLst/>
                          <a:latin typeface="宋体" pitchFamily="2" charset="-122"/>
                          <a:ea typeface="宋体" pitchFamily="2" charset="-122"/>
                          <a:cs typeface="Times New Roman"/>
                        </a:rPr>
                        <a:t>精华</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去</a:t>
                      </a:r>
                      <a:r>
                        <a:rPr lang="zh-CN" sz="2400" dirty="0">
                          <a:solidFill>
                            <a:srgbClr val="000000"/>
                          </a:solidFill>
                          <a:effectLst/>
                          <a:latin typeface="宋体" pitchFamily="2" charset="-122"/>
                          <a:ea typeface="宋体" pitchFamily="2" charset="-122"/>
                          <a:cs typeface="Times New Roman"/>
                        </a:rPr>
                        <a:t>其</a:t>
                      </a:r>
                      <a:r>
                        <a:rPr lang="zh-CN" sz="2400" dirty="0" smtClean="0">
                          <a:solidFill>
                            <a:srgbClr val="000000"/>
                          </a:solidFill>
                          <a:effectLst/>
                          <a:latin typeface="宋体" pitchFamily="2" charset="-122"/>
                          <a:ea typeface="宋体" pitchFamily="2" charset="-122"/>
                          <a:cs typeface="Times New Roman"/>
                        </a:rPr>
                        <a:t>糟粕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与</a:t>
                      </a:r>
                      <a:r>
                        <a:rPr lang="zh-CN" sz="2400" dirty="0">
                          <a:solidFill>
                            <a:srgbClr val="000000"/>
                          </a:solidFill>
                          <a:effectLst/>
                          <a:latin typeface="宋体" pitchFamily="2" charset="-122"/>
                          <a:ea typeface="宋体" pitchFamily="2" charset="-122"/>
                          <a:cs typeface="Times New Roman"/>
                        </a:rPr>
                        <a:t>时俱</a:t>
                      </a:r>
                      <a:r>
                        <a:rPr lang="zh-CN" sz="2400" dirty="0" smtClean="0">
                          <a:solidFill>
                            <a:srgbClr val="000000"/>
                          </a:solidFill>
                          <a:effectLst/>
                          <a:latin typeface="宋体" pitchFamily="2" charset="-122"/>
                          <a:ea typeface="宋体" pitchFamily="2" charset="-122"/>
                          <a:cs typeface="Times New Roman"/>
                        </a:rPr>
                        <a:t>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不断</a:t>
                      </a:r>
                      <a:r>
                        <a:rPr lang="zh-CN" sz="2400" dirty="0">
                          <a:solidFill>
                            <a:srgbClr val="000000"/>
                          </a:solidFill>
                          <a:effectLst/>
                          <a:latin typeface="宋体" pitchFamily="2" charset="-122"/>
                          <a:ea typeface="宋体" pitchFamily="2" charset="-122"/>
                          <a:cs typeface="Times New Roman"/>
                        </a:rPr>
                        <a:t>为之增添新的富有生命力的</a:t>
                      </a:r>
                      <a:r>
                        <a:rPr lang="zh-CN" sz="2400" dirty="0" smtClean="0">
                          <a:solidFill>
                            <a:srgbClr val="000000"/>
                          </a:solidFill>
                          <a:effectLst/>
                          <a:latin typeface="宋体" pitchFamily="2" charset="-122"/>
                          <a:ea typeface="宋体" pitchFamily="2" charset="-122"/>
                          <a:cs typeface="Times New Roman"/>
                        </a:rPr>
                        <a:t>内容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发现</a:t>
                      </a:r>
                      <a:r>
                        <a:rPr lang="zh-CN" sz="2400" dirty="0">
                          <a:solidFill>
                            <a:srgbClr val="000000"/>
                          </a:solidFill>
                          <a:effectLst/>
                          <a:latin typeface="宋体" pitchFamily="2" charset="-122"/>
                          <a:ea typeface="宋体" pitchFamily="2" charset="-122"/>
                          <a:cs typeface="Times New Roman"/>
                        </a:rPr>
                        <a:t>破坏传统文化的行为要及时予以制止或举报</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421331424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786921109"/>
              </p:ext>
            </p:extLst>
          </p:nvPr>
        </p:nvGraphicFramePr>
        <p:xfrm>
          <a:off x="830129" y="1494263"/>
          <a:ext cx="10834046" cy="4772722"/>
        </p:xfrm>
        <a:graphic>
          <a:graphicData uri="http://schemas.openxmlformats.org/drawingml/2006/table">
            <a:tbl>
              <a:tblPr firstRow="1" firstCol="1" bandRow="1"/>
              <a:tblGrid>
                <a:gridCol w="2115496"/>
                <a:gridCol w="2195087"/>
                <a:gridCol w="6523463"/>
              </a:tblGrid>
              <a:tr h="51638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83505">
                <a:tc rowSpan="2">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●学习、了解源远流长、博大精深的中华文化，坚定文化自信</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你知道哪些中国传统节日的习俗</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清明节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追思故人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扫墓</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献花</a:t>
                      </a:r>
                      <a:endParaRPr lang="zh-CN" sz="2400" dirty="0">
                        <a:solidFill>
                          <a:srgbClr val="000000"/>
                        </a:solidFill>
                        <a:effectLst/>
                        <a:latin typeface="宋体" pitchFamily="2" charset="-122"/>
                        <a:ea typeface="宋体" pitchFamily="2" charset="-122"/>
                        <a:cs typeface="Times New Roman"/>
                      </a:endParaRP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中秋节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吃月饼</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赏月</a:t>
                      </a:r>
                      <a:endParaRPr lang="zh-CN" sz="2400" dirty="0">
                        <a:solidFill>
                          <a:srgbClr val="000000"/>
                        </a:solidFill>
                        <a:effectLst/>
                        <a:latin typeface="宋体" pitchFamily="2" charset="-122"/>
                        <a:ea typeface="宋体" pitchFamily="2" charset="-122"/>
                        <a:cs typeface="Times New Roman"/>
                      </a:endParaRP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重阳节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登高望远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出游</a:t>
                      </a:r>
                      <a:r>
                        <a:rPr lang="zh-CN" sz="2400" dirty="0">
                          <a:solidFill>
                            <a:srgbClr val="000000"/>
                          </a:solidFill>
                          <a:effectLst/>
                          <a:latin typeface="宋体" pitchFamily="2" charset="-122"/>
                          <a:ea typeface="宋体" pitchFamily="2" charset="-122"/>
                          <a:cs typeface="Times New Roman"/>
                        </a:rPr>
                        <a:t>赏</a:t>
                      </a:r>
                      <a:r>
                        <a:rPr lang="zh-CN" sz="2400" dirty="0" smtClean="0">
                          <a:solidFill>
                            <a:srgbClr val="000000"/>
                          </a:solidFill>
                          <a:effectLst/>
                          <a:latin typeface="宋体" pitchFamily="2" charset="-122"/>
                          <a:ea typeface="宋体" pitchFamily="2" charset="-122"/>
                          <a:cs typeface="Times New Roman"/>
                        </a:rPr>
                        <a:t>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遍</a:t>
                      </a:r>
                      <a:r>
                        <a:rPr lang="zh-CN" sz="2400" dirty="0">
                          <a:solidFill>
                            <a:srgbClr val="000000"/>
                          </a:solidFill>
                          <a:effectLst/>
                          <a:latin typeface="宋体" pitchFamily="2" charset="-122"/>
                          <a:ea typeface="宋体" pitchFamily="2" charset="-122"/>
                          <a:cs typeface="Times New Roman"/>
                        </a:rPr>
                        <a:t>插茱萸</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72830">
                <a:tc vMerge="1">
                  <a:txBody>
                    <a:bodyPr/>
                    <a:lstStyle/>
                    <a:p>
                      <a:endParaRPr lang="zh-CN" altLang="en-US"/>
                    </a:p>
                  </a:txBody>
                  <a:tcPr/>
                </a:tc>
                <a:tc>
                  <a:txBody>
                    <a:bodyPr/>
                    <a:lstStyle/>
                    <a:p>
                      <a:pPr>
                        <a:lnSpc>
                          <a:spcPct val="150000"/>
                        </a:lnSpc>
                        <a:spcAft>
                          <a:spcPts val="0"/>
                        </a:spcAft>
                      </a:pPr>
                      <a:r>
                        <a:rPr lang="zh-CN" sz="2400">
                          <a:solidFill>
                            <a:srgbClr val="000000"/>
                          </a:solidFill>
                          <a:effectLst/>
                          <a:latin typeface="宋体" pitchFamily="2" charset="-122"/>
                          <a:ea typeface="宋体" pitchFamily="2" charset="-122"/>
                          <a:cs typeface="Times New Roman"/>
                        </a:rPr>
                        <a:t>文化自信的内涵是什么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文化自信是对自身文化价值的充分</a:t>
                      </a:r>
                      <a:r>
                        <a:rPr lang="zh-CN" sz="2400" dirty="0" smtClean="0">
                          <a:solidFill>
                            <a:srgbClr val="000000"/>
                          </a:solidFill>
                          <a:effectLst/>
                          <a:latin typeface="宋体" pitchFamily="2" charset="-122"/>
                          <a:ea typeface="宋体" pitchFamily="2" charset="-122"/>
                          <a:cs typeface="Times New Roman"/>
                        </a:rPr>
                        <a:t>肯定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对自身文化生命力的坚定</a:t>
                      </a:r>
                      <a:r>
                        <a:rPr lang="zh-CN" sz="2400" dirty="0" smtClean="0">
                          <a:solidFill>
                            <a:srgbClr val="000000"/>
                          </a:solidFill>
                          <a:effectLst/>
                          <a:latin typeface="宋体" pitchFamily="2" charset="-122"/>
                          <a:ea typeface="宋体" pitchFamily="2" charset="-122"/>
                          <a:cs typeface="Times New Roman"/>
                        </a:rPr>
                        <a:t>信念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一个国家、一个民族发展中更基本、更深沉、更持久的力量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06724147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568758118"/>
              </p:ext>
            </p:extLst>
          </p:nvPr>
        </p:nvGraphicFramePr>
        <p:xfrm>
          <a:off x="1120062" y="1409623"/>
          <a:ext cx="10577567" cy="5072107"/>
        </p:xfrm>
        <a:graphic>
          <a:graphicData uri="http://schemas.openxmlformats.org/drawingml/2006/table">
            <a:tbl>
              <a:tblPr firstRow="1" firstCol="1" bandRow="1"/>
              <a:tblGrid>
                <a:gridCol w="2047976"/>
                <a:gridCol w="1758094"/>
                <a:gridCol w="6771497"/>
              </a:tblGrid>
              <a:tr h="56297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0951">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●学习、了解源远流长、博大精深的中华文化，坚定文化自信</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增强文化自信的原因以及文化自信的来源分别是什么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6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原因</a:t>
                      </a:r>
                      <a:r>
                        <a:rPr lang="en-US" sz="2400" dirty="0" smtClean="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文化是一个国家、一个民族的</a:t>
                      </a:r>
                      <a:r>
                        <a:rPr lang="zh-CN" sz="2400" dirty="0" smtClean="0">
                          <a:solidFill>
                            <a:srgbClr val="000000"/>
                          </a:solidFill>
                          <a:effectLst/>
                          <a:latin typeface="宋体" pitchFamily="2" charset="-122"/>
                          <a:ea typeface="宋体" pitchFamily="2" charset="-122"/>
                          <a:cs typeface="Times New Roman"/>
                        </a:rPr>
                        <a:t>灵魂</a:t>
                      </a:r>
                      <a:r>
                        <a:rPr lang="zh-CN" altLang="en-US" sz="2400" dirty="0" smtClean="0">
                          <a:solidFill>
                            <a:srgbClr val="000000"/>
                          </a:solidFill>
                          <a:effectLst/>
                          <a:latin typeface="宋体" pitchFamily="2" charset="-122"/>
                          <a:ea typeface="宋体" pitchFamily="2" charset="-122"/>
                          <a:cs typeface="Times New Roman"/>
                        </a:rPr>
                        <a:t>；</a:t>
                      </a:r>
                      <a:r>
                        <a:rPr lang="en-US" sz="2400" dirty="0" smtClean="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文化自信是一个国家、一个民族对自身文化价值的充分</a:t>
                      </a:r>
                      <a:r>
                        <a:rPr lang="zh-CN" sz="2400" dirty="0" smtClean="0">
                          <a:solidFill>
                            <a:srgbClr val="000000"/>
                          </a:solidFill>
                          <a:effectLst/>
                          <a:latin typeface="宋体" pitchFamily="2" charset="-122"/>
                          <a:ea typeface="宋体" pitchFamily="2" charset="-122"/>
                          <a:cs typeface="Times New Roman"/>
                        </a:rPr>
                        <a:t>肯定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自身文化生命力的坚定</a:t>
                      </a:r>
                      <a:r>
                        <a:rPr lang="zh-CN" sz="2400" dirty="0" smtClean="0">
                          <a:solidFill>
                            <a:srgbClr val="000000"/>
                          </a:solidFill>
                          <a:effectLst/>
                          <a:latin typeface="宋体" pitchFamily="2" charset="-122"/>
                          <a:ea typeface="宋体" pitchFamily="2" charset="-122"/>
                          <a:cs typeface="Times New Roman"/>
                        </a:rPr>
                        <a:t>信念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一个国家、一个民族发展中更基本、更深沉、更持久的</a:t>
                      </a:r>
                      <a:r>
                        <a:rPr lang="zh-CN" sz="2400" dirty="0" smtClean="0">
                          <a:solidFill>
                            <a:srgbClr val="000000"/>
                          </a:solidFill>
                          <a:effectLst/>
                          <a:latin typeface="宋体" pitchFamily="2" charset="-122"/>
                          <a:ea typeface="宋体" pitchFamily="2" charset="-122"/>
                          <a:cs typeface="Times New Roman"/>
                        </a:rPr>
                        <a:t>力量</a:t>
                      </a:r>
                      <a:r>
                        <a:rPr lang="en-US" sz="2400" dirty="0" smtClean="0">
                          <a:solidFill>
                            <a:srgbClr val="000000"/>
                          </a:solidFill>
                          <a:effectLst/>
                          <a:latin typeface="宋体" pitchFamily="2" charset="-122"/>
                          <a:ea typeface="宋体" pitchFamily="2" charset="-122"/>
                          <a:cs typeface="Times New Roman"/>
                        </a:rPr>
                        <a:t>；③</a:t>
                      </a:r>
                      <a:r>
                        <a:rPr lang="zh-CN" sz="2400" dirty="0">
                          <a:solidFill>
                            <a:srgbClr val="000000"/>
                          </a:solidFill>
                          <a:effectLst/>
                          <a:latin typeface="宋体" pitchFamily="2" charset="-122"/>
                          <a:ea typeface="宋体" pitchFamily="2" charset="-122"/>
                          <a:cs typeface="Times New Roman"/>
                        </a:rPr>
                        <a:t>坚定文化</a:t>
                      </a:r>
                      <a:r>
                        <a:rPr lang="zh-CN" sz="2400" dirty="0" smtClean="0">
                          <a:solidFill>
                            <a:srgbClr val="000000"/>
                          </a:solidFill>
                          <a:effectLst/>
                          <a:latin typeface="宋体" pitchFamily="2" charset="-122"/>
                          <a:ea typeface="宋体" pitchFamily="2" charset="-122"/>
                          <a:cs typeface="Times New Roman"/>
                        </a:rPr>
                        <a:t>自信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事</a:t>
                      </a:r>
                      <a:r>
                        <a:rPr lang="zh-CN" sz="2400" dirty="0">
                          <a:solidFill>
                            <a:srgbClr val="000000"/>
                          </a:solidFill>
                          <a:effectLst/>
                          <a:latin typeface="宋体" pitchFamily="2" charset="-122"/>
                          <a:ea typeface="宋体" pitchFamily="2" charset="-122"/>
                          <a:cs typeface="Times New Roman"/>
                        </a:rPr>
                        <a:t>关国运兴衰、文化安全和民族精神的传承发展</a:t>
                      </a:r>
                    </a:p>
                    <a:p>
                      <a:pPr>
                        <a:lnSpc>
                          <a:spcPts val="36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来源</a:t>
                      </a:r>
                      <a:r>
                        <a:rPr lang="en-US" sz="2400" dirty="0" smtClean="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来自中华优秀传统文化的积淀、传承与创新、</a:t>
                      </a:r>
                      <a:r>
                        <a:rPr lang="zh-CN" sz="2400" dirty="0" smtClean="0">
                          <a:solidFill>
                            <a:srgbClr val="000000"/>
                          </a:solidFill>
                          <a:effectLst/>
                          <a:latin typeface="宋体" pitchFamily="2" charset="-122"/>
                          <a:ea typeface="宋体" pitchFamily="2" charset="-122"/>
                          <a:cs typeface="Times New Roman"/>
                        </a:rPr>
                        <a:t>发展</a:t>
                      </a:r>
                      <a:r>
                        <a:rPr lang="en-US" sz="2400" dirty="0" smtClean="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来自当今中国特色社会主义的蓬勃</a:t>
                      </a:r>
                      <a:r>
                        <a:rPr lang="zh-CN" sz="2400" dirty="0" smtClean="0">
                          <a:solidFill>
                            <a:srgbClr val="000000"/>
                          </a:solidFill>
                          <a:effectLst/>
                          <a:latin typeface="宋体" pitchFamily="2" charset="-122"/>
                          <a:ea typeface="宋体" pitchFamily="2" charset="-122"/>
                          <a:cs typeface="Times New Roman"/>
                        </a:rPr>
                        <a:t>生机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来自</a:t>
                      </a:r>
                      <a:r>
                        <a:rPr lang="zh-CN" sz="2400" dirty="0">
                          <a:solidFill>
                            <a:srgbClr val="000000"/>
                          </a:solidFill>
                          <a:effectLst/>
                          <a:latin typeface="宋体" pitchFamily="2" charset="-122"/>
                          <a:ea typeface="宋体" pitchFamily="2" charset="-122"/>
                          <a:cs typeface="Times New Roman"/>
                        </a:rPr>
                        <a:t>实现中国梦的光明</a:t>
                      </a:r>
                      <a:r>
                        <a:rPr lang="zh-CN" sz="2400" dirty="0" smtClean="0">
                          <a:solidFill>
                            <a:srgbClr val="000000"/>
                          </a:solidFill>
                          <a:effectLst/>
                          <a:latin typeface="宋体" pitchFamily="2" charset="-122"/>
                          <a:ea typeface="宋体" pitchFamily="2" charset="-122"/>
                          <a:cs typeface="Times New Roman"/>
                        </a:rPr>
                        <a:t>前景</a:t>
                      </a:r>
                      <a:r>
                        <a:rPr lang="en-US" sz="2400" dirty="0" smtClean="0">
                          <a:solidFill>
                            <a:srgbClr val="000000"/>
                          </a:solidFill>
                          <a:effectLst/>
                          <a:latin typeface="宋体" pitchFamily="2" charset="-122"/>
                          <a:ea typeface="宋体" pitchFamily="2" charset="-122"/>
                          <a:cs typeface="Times New Roman"/>
                        </a:rPr>
                        <a:t>；③</a:t>
                      </a:r>
                      <a:r>
                        <a:rPr lang="zh-CN" sz="2400" dirty="0">
                          <a:solidFill>
                            <a:srgbClr val="000000"/>
                          </a:solidFill>
                          <a:effectLst/>
                          <a:latin typeface="宋体" pitchFamily="2" charset="-122"/>
                          <a:ea typeface="宋体" pitchFamily="2" charset="-122"/>
                          <a:cs typeface="Times New Roman"/>
                        </a:rPr>
                        <a:t>来自文化的优秀、国家的强大、人民的力量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48315369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937836616"/>
              </p:ext>
            </p:extLst>
          </p:nvPr>
        </p:nvGraphicFramePr>
        <p:xfrm>
          <a:off x="1120062" y="1554589"/>
          <a:ext cx="10399147" cy="4667792"/>
        </p:xfrm>
        <a:graphic>
          <a:graphicData uri="http://schemas.openxmlformats.org/drawingml/2006/table">
            <a:tbl>
              <a:tblPr firstRow="1" firstCol="1" bandRow="1"/>
              <a:tblGrid>
                <a:gridCol w="2258187"/>
                <a:gridCol w="1673253"/>
                <a:gridCol w="6467707"/>
              </a:tblGrid>
              <a:tr h="69720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70584">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●学习、了解源远流长、博大精深的中华文化，坚定文化自信</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怎样增强中华民族的文化自信</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夯实</a:t>
                      </a:r>
                      <a:r>
                        <a:rPr lang="zh-CN" sz="2400" dirty="0">
                          <a:solidFill>
                            <a:srgbClr val="000000"/>
                          </a:solidFill>
                          <a:effectLst/>
                          <a:latin typeface="宋体" pitchFamily="2" charset="-122"/>
                          <a:ea typeface="宋体" pitchFamily="2" charset="-122"/>
                          <a:cs typeface="Times New Roman"/>
                        </a:rPr>
                        <a:t>中华优秀传统文化</a:t>
                      </a:r>
                      <a:r>
                        <a:rPr lang="zh-CN" sz="2400" dirty="0" smtClean="0">
                          <a:solidFill>
                            <a:srgbClr val="000000"/>
                          </a:solidFill>
                          <a:effectLst/>
                          <a:latin typeface="宋体" pitchFamily="2" charset="-122"/>
                          <a:ea typeface="宋体" pitchFamily="2" charset="-122"/>
                          <a:cs typeface="Times New Roman"/>
                        </a:rPr>
                        <a:t>根基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薪</a:t>
                      </a:r>
                      <a:r>
                        <a:rPr lang="zh-CN" sz="2400" dirty="0">
                          <a:solidFill>
                            <a:srgbClr val="000000"/>
                          </a:solidFill>
                          <a:effectLst/>
                          <a:latin typeface="宋体" pitchFamily="2" charset="-122"/>
                          <a:ea typeface="宋体" pitchFamily="2" charset="-122"/>
                          <a:cs typeface="Times New Roman"/>
                        </a:rPr>
                        <a:t>火</a:t>
                      </a:r>
                      <a:r>
                        <a:rPr lang="zh-CN" sz="2400" dirty="0" smtClean="0">
                          <a:solidFill>
                            <a:srgbClr val="000000"/>
                          </a:solidFill>
                          <a:effectLst/>
                          <a:latin typeface="宋体" pitchFamily="2" charset="-122"/>
                          <a:ea typeface="宋体" pitchFamily="2" charset="-122"/>
                          <a:cs typeface="Times New Roman"/>
                        </a:rPr>
                        <a:t>相传</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代代</a:t>
                      </a:r>
                      <a:r>
                        <a:rPr lang="zh-CN" sz="2400" dirty="0">
                          <a:solidFill>
                            <a:srgbClr val="000000"/>
                          </a:solidFill>
                          <a:effectLst/>
                          <a:latin typeface="宋体" pitchFamily="2" charset="-122"/>
                          <a:ea typeface="宋体" pitchFamily="2" charset="-122"/>
                          <a:cs typeface="Times New Roman"/>
                        </a:rPr>
                        <a:t>守护</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日新月异的社会生活中与时俱</a:t>
                      </a:r>
                      <a:r>
                        <a:rPr lang="zh-CN" sz="2400" dirty="0" smtClean="0">
                          <a:solidFill>
                            <a:srgbClr val="000000"/>
                          </a:solidFill>
                          <a:effectLst/>
                          <a:latin typeface="宋体" pitchFamily="2" charset="-122"/>
                          <a:ea typeface="宋体" pitchFamily="2" charset="-122"/>
                          <a:cs typeface="Times New Roman"/>
                        </a:rPr>
                        <a:t>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实现</a:t>
                      </a:r>
                      <a:r>
                        <a:rPr lang="zh-CN" sz="2400" dirty="0">
                          <a:solidFill>
                            <a:srgbClr val="000000"/>
                          </a:solidFill>
                          <a:effectLst/>
                          <a:latin typeface="宋体" pitchFamily="2" charset="-122"/>
                          <a:ea typeface="宋体" pitchFamily="2" charset="-122"/>
                          <a:cs typeface="Times New Roman"/>
                        </a:rPr>
                        <a:t>创造性转化、创新性发展</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跨越</a:t>
                      </a:r>
                      <a:r>
                        <a:rPr lang="zh-CN" sz="2400" dirty="0">
                          <a:solidFill>
                            <a:srgbClr val="000000"/>
                          </a:solidFill>
                          <a:effectLst/>
                          <a:latin typeface="宋体" pitchFamily="2" charset="-122"/>
                          <a:ea typeface="宋体" pitchFamily="2" charset="-122"/>
                          <a:cs typeface="Times New Roman"/>
                        </a:rPr>
                        <a:t>时空展示中华文化的独特</a:t>
                      </a:r>
                      <a:r>
                        <a:rPr lang="zh-CN" sz="2400" dirty="0" smtClean="0">
                          <a:solidFill>
                            <a:srgbClr val="000000"/>
                          </a:solidFill>
                          <a:effectLst/>
                          <a:latin typeface="宋体" pitchFamily="2" charset="-122"/>
                          <a:ea typeface="宋体" pitchFamily="2" charset="-122"/>
                          <a:cs typeface="Times New Roman"/>
                        </a:rPr>
                        <a:t>魅力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交流互鉴中丰富发展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47970255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01404129"/>
              </p:ext>
            </p:extLst>
          </p:nvPr>
        </p:nvGraphicFramePr>
        <p:xfrm>
          <a:off x="897038" y="1487682"/>
          <a:ext cx="10655626" cy="4980025"/>
        </p:xfrm>
        <a:graphic>
          <a:graphicData uri="http://schemas.openxmlformats.org/drawingml/2006/table">
            <a:tbl>
              <a:tblPr firstRow="1" firstCol="1" bandRow="1"/>
              <a:tblGrid>
                <a:gridCol w="1377811"/>
                <a:gridCol w="1393902"/>
                <a:gridCol w="7883913"/>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1385">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●知道中华传统美德，传承中华传统美德</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中华传统美德有怎样的作用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8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中华</a:t>
                      </a:r>
                      <a:r>
                        <a:rPr lang="zh-CN" sz="2400" dirty="0">
                          <a:solidFill>
                            <a:srgbClr val="000000"/>
                          </a:solidFill>
                          <a:effectLst/>
                          <a:latin typeface="宋体" pitchFamily="2" charset="-122"/>
                          <a:ea typeface="宋体" pitchFamily="2" charset="-122"/>
                          <a:cs typeface="Times New Roman"/>
                        </a:rPr>
                        <a:t>传统美德是中华文化的</a:t>
                      </a:r>
                      <a:r>
                        <a:rPr lang="zh-CN" sz="2400" dirty="0" smtClean="0">
                          <a:solidFill>
                            <a:srgbClr val="000000"/>
                          </a:solidFill>
                          <a:effectLst/>
                          <a:latin typeface="宋体" pitchFamily="2" charset="-122"/>
                          <a:ea typeface="宋体" pitchFamily="2" charset="-122"/>
                          <a:cs typeface="Times New Roman"/>
                        </a:rPr>
                        <a:t>精髓</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蕴含</a:t>
                      </a:r>
                      <a:r>
                        <a:rPr lang="zh-CN" sz="2400" dirty="0">
                          <a:solidFill>
                            <a:srgbClr val="000000"/>
                          </a:solidFill>
                          <a:effectLst/>
                          <a:latin typeface="宋体" pitchFamily="2" charset="-122"/>
                          <a:ea typeface="宋体" pitchFamily="2" charset="-122"/>
                          <a:cs typeface="Times New Roman"/>
                        </a:rPr>
                        <a:t>着丰富的道德</a:t>
                      </a:r>
                      <a:r>
                        <a:rPr lang="zh-CN" sz="2400" dirty="0" smtClean="0">
                          <a:solidFill>
                            <a:srgbClr val="000000"/>
                          </a:solidFill>
                          <a:effectLst/>
                          <a:latin typeface="宋体" pitchFamily="2" charset="-122"/>
                          <a:ea typeface="宋体" pitchFamily="2" charset="-122"/>
                          <a:cs typeface="Times New Roman"/>
                        </a:rPr>
                        <a:t>资源</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熔铸</a:t>
                      </a:r>
                      <a:r>
                        <a:rPr lang="zh-CN" sz="2400" dirty="0">
                          <a:solidFill>
                            <a:srgbClr val="000000"/>
                          </a:solidFill>
                          <a:effectLst/>
                          <a:latin typeface="宋体" pitchFamily="2" charset="-122"/>
                          <a:ea typeface="宋体" pitchFamily="2" charset="-122"/>
                          <a:cs typeface="Times New Roman"/>
                        </a:rPr>
                        <a:t>了中华民族坚定的民族志向、高尚的民族品格和远大的民族</a:t>
                      </a:r>
                      <a:r>
                        <a:rPr lang="zh-CN" sz="2400" dirty="0" smtClean="0">
                          <a:solidFill>
                            <a:srgbClr val="000000"/>
                          </a:solidFill>
                          <a:effectLst/>
                          <a:latin typeface="宋体" pitchFamily="2" charset="-122"/>
                          <a:ea typeface="宋体" pitchFamily="2" charset="-122"/>
                          <a:cs typeface="Times New Roman"/>
                        </a:rPr>
                        <a:t>理想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世代相传的民族</a:t>
                      </a:r>
                      <a:r>
                        <a:rPr lang="zh-CN" sz="2400" dirty="0" smtClean="0">
                          <a:solidFill>
                            <a:srgbClr val="000000"/>
                          </a:solidFill>
                          <a:effectLst/>
                          <a:latin typeface="宋体" pitchFamily="2" charset="-122"/>
                          <a:ea typeface="宋体" pitchFamily="2" charset="-122"/>
                          <a:cs typeface="Times New Roman"/>
                        </a:rPr>
                        <a:t>智慧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建设富强民主文明和谐美丽的社会主义现代化强国的精神力量</a:t>
                      </a:r>
                    </a:p>
                    <a:p>
                      <a:pPr>
                        <a:lnSpc>
                          <a:spcPts val="38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经过</a:t>
                      </a:r>
                      <a:r>
                        <a:rPr lang="zh-CN" sz="2400" dirty="0">
                          <a:solidFill>
                            <a:srgbClr val="000000"/>
                          </a:solidFill>
                          <a:effectLst/>
                          <a:latin typeface="宋体" pitchFamily="2" charset="-122"/>
                          <a:ea typeface="宋体" pitchFamily="2" charset="-122"/>
                          <a:cs typeface="Times New Roman"/>
                        </a:rPr>
                        <a:t>长期的历史</a:t>
                      </a:r>
                      <a:r>
                        <a:rPr lang="zh-CN" sz="2400" dirty="0" smtClean="0">
                          <a:solidFill>
                            <a:srgbClr val="000000"/>
                          </a:solidFill>
                          <a:effectLst/>
                          <a:latin typeface="宋体" pitchFamily="2" charset="-122"/>
                          <a:ea typeface="宋体" pitchFamily="2" charset="-122"/>
                          <a:cs typeface="Times New Roman"/>
                        </a:rPr>
                        <a:t>积淀</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中华</a:t>
                      </a:r>
                      <a:r>
                        <a:rPr lang="zh-CN" sz="2400" dirty="0">
                          <a:solidFill>
                            <a:srgbClr val="000000"/>
                          </a:solidFill>
                          <a:effectLst/>
                          <a:latin typeface="宋体" pitchFamily="2" charset="-122"/>
                          <a:ea typeface="宋体" pitchFamily="2" charset="-122"/>
                          <a:cs typeface="Times New Roman"/>
                        </a:rPr>
                        <a:t>传统美德已经融入中华民族的思维方式、价值观念、行为方式和</a:t>
                      </a:r>
                      <a:r>
                        <a:rPr lang="zh-CN" sz="2400" dirty="0" smtClean="0">
                          <a:solidFill>
                            <a:srgbClr val="000000"/>
                          </a:solidFill>
                          <a:effectLst/>
                          <a:latin typeface="宋体" pitchFamily="2" charset="-122"/>
                          <a:ea typeface="宋体" pitchFamily="2" charset="-122"/>
                          <a:cs typeface="Times New Roman"/>
                        </a:rPr>
                        <a:t>风俗习惯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成为</a:t>
                      </a:r>
                      <a:r>
                        <a:rPr lang="zh-CN" sz="2400" dirty="0">
                          <a:solidFill>
                            <a:srgbClr val="000000"/>
                          </a:solidFill>
                          <a:effectLst/>
                          <a:latin typeface="宋体" pitchFamily="2" charset="-122"/>
                          <a:ea typeface="宋体" pitchFamily="2" charset="-122"/>
                          <a:cs typeface="Times New Roman"/>
                        </a:rPr>
                        <a:t>一种文化基因</a:t>
                      </a:r>
                    </a:p>
                    <a:p>
                      <a:pPr>
                        <a:lnSpc>
                          <a:spcPts val="38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美德</a:t>
                      </a:r>
                      <a:r>
                        <a:rPr lang="zh-CN" sz="2400" dirty="0">
                          <a:solidFill>
                            <a:srgbClr val="000000"/>
                          </a:solidFill>
                          <a:effectLst/>
                          <a:latin typeface="宋体" pitchFamily="2" charset="-122"/>
                          <a:ea typeface="宋体" pitchFamily="2" charset="-122"/>
                          <a:cs typeface="Times New Roman"/>
                        </a:rPr>
                        <a:t>走进生活、走向</a:t>
                      </a:r>
                      <a:r>
                        <a:rPr lang="zh-CN" sz="2400" dirty="0" smtClean="0">
                          <a:solidFill>
                            <a:srgbClr val="000000"/>
                          </a:solidFill>
                          <a:effectLst/>
                          <a:latin typeface="宋体" pitchFamily="2" charset="-122"/>
                          <a:ea typeface="宋体" pitchFamily="2" charset="-122"/>
                          <a:cs typeface="Times New Roman"/>
                        </a:rPr>
                        <a:t>未来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的人生才会更加美好、更加幸福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55143384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740251877"/>
              </p:ext>
            </p:extLst>
          </p:nvPr>
        </p:nvGraphicFramePr>
        <p:xfrm>
          <a:off x="1064306" y="1621496"/>
          <a:ext cx="10153821" cy="4478221"/>
        </p:xfrm>
        <a:graphic>
          <a:graphicData uri="http://schemas.openxmlformats.org/drawingml/2006/table">
            <a:tbl>
              <a:tblPr firstRow="1" firstCol="1" bandRow="1"/>
              <a:tblGrid>
                <a:gridCol w="1388962"/>
                <a:gridCol w="2007220"/>
                <a:gridCol w="6757639"/>
              </a:tblGrid>
              <a:tr h="75730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20921">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●知道中华传统美德，传承中华传统美德</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中华传统美德的特点及内容分别是什么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特点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中华</a:t>
                      </a:r>
                      <a:r>
                        <a:rPr lang="zh-CN" sz="2400" dirty="0">
                          <a:solidFill>
                            <a:srgbClr val="000000"/>
                          </a:solidFill>
                          <a:effectLst/>
                          <a:latin typeface="宋体" pitchFamily="2" charset="-122"/>
                          <a:ea typeface="宋体" pitchFamily="2" charset="-122"/>
                          <a:cs typeface="Times New Roman"/>
                        </a:rPr>
                        <a:t>传统美德内涵</a:t>
                      </a:r>
                      <a:r>
                        <a:rPr lang="zh-CN" sz="2400" dirty="0" smtClean="0">
                          <a:solidFill>
                            <a:srgbClr val="000000"/>
                          </a:solidFill>
                          <a:effectLst/>
                          <a:latin typeface="宋体" pitchFamily="2" charset="-122"/>
                          <a:ea typeface="宋体" pitchFamily="2" charset="-122"/>
                          <a:cs typeface="Times New Roman"/>
                        </a:rPr>
                        <a:t>丰富</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博大精深</a:t>
                      </a:r>
                      <a:endParaRPr lang="zh-CN" sz="2400" dirty="0">
                        <a:solidFill>
                          <a:srgbClr val="000000"/>
                        </a:solidFill>
                        <a:effectLst/>
                        <a:latin typeface="宋体" pitchFamily="2" charset="-122"/>
                        <a:ea typeface="宋体" pitchFamily="2" charset="-122"/>
                        <a:cs typeface="Times New Roman"/>
                      </a:endParaRP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内容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a:t>
                      </a:r>
                      <a:r>
                        <a:rPr lang="zh-CN" sz="2400" dirty="0">
                          <a:solidFill>
                            <a:srgbClr val="000000"/>
                          </a:solidFill>
                          <a:effectLst/>
                          <a:latin typeface="宋体" pitchFamily="2" charset="-122"/>
                          <a:ea typeface="宋体" pitchFamily="2" charset="-122"/>
                          <a:cs typeface="Times New Roman"/>
                        </a:rPr>
                        <a:t>忧国忧民、道济天下的爱国</a:t>
                      </a:r>
                      <a:r>
                        <a:rPr lang="zh-CN" sz="2400" dirty="0" smtClean="0">
                          <a:solidFill>
                            <a:srgbClr val="000000"/>
                          </a:solidFill>
                          <a:effectLst/>
                          <a:latin typeface="宋体" pitchFamily="2" charset="-122"/>
                          <a:ea typeface="宋体" pitchFamily="2" charset="-122"/>
                          <a:cs typeface="Times New Roman"/>
                        </a:rPr>
                        <a:t>情怀</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a:t>
                      </a:r>
                      <a:r>
                        <a:rPr lang="zh-CN" sz="2400" dirty="0">
                          <a:solidFill>
                            <a:srgbClr val="000000"/>
                          </a:solidFill>
                          <a:effectLst/>
                          <a:latin typeface="宋体" pitchFamily="2" charset="-122"/>
                          <a:ea typeface="宋体" pitchFamily="2" charset="-122"/>
                          <a:cs typeface="Times New Roman"/>
                        </a:rPr>
                        <a:t>勤劳勇敢、自强不息的奋进</a:t>
                      </a:r>
                      <a:r>
                        <a:rPr lang="zh-CN" sz="2400" dirty="0" smtClean="0">
                          <a:solidFill>
                            <a:srgbClr val="000000"/>
                          </a:solidFill>
                          <a:effectLst/>
                          <a:latin typeface="宋体" pitchFamily="2" charset="-122"/>
                          <a:ea typeface="宋体" pitchFamily="2" charset="-122"/>
                          <a:cs typeface="Times New Roman"/>
                        </a:rPr>
                        <a:t>品格</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a:t>
                      </a:r>
                      <a:r>
                        <a:rPr lang="zh-CN" sz="2400" dirty="0">
                          <a:solidFill>
                            <a:srgbClr val="000000"/>
                          </a:solidFill>
                          <a:effectLst/>
                          <a:latin typeface="宋体" pitchFamily="2" charset="-122"/>
                          <a:ea typeface="宋体" pitchFamily="2" charset="-122"/>
                          <a:cs typeface="Times New Roman"/>
                        </a:rPr>
                        <a:t>自尊互</a:t>
                      </a:r>
                      <a:r>
                        <a:rPr lang="zh-CN" sz="2400" dirty="0" smtClean="0">
                          <a:solidFill>
                            <a:srgbClr val="000000"/>
                          </a:solidFill>
                          <a:effectLst/>
                          <a:latin typeface="宋体" pitchFamily="2" charset="-122"/>
                          <a:ea typeface="宋体" pitchFamily="2" charset="-122"/>
                          <a:cs typeface="Times New Roman"/>
                        </a:rPr>
                        <a:t>敬</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助人为乐</a:t>
                      </a:r>
                      <a:r>
                        <a:rPr lang="zh-CN" sz="2400" dirty="0">
                          <a:solidFill>
                            <a:srgbClr val="000000"/>
                          </a:solidFill>
                          <a:effectLst/>
                          <a:latin typeface="宋体" pitchFamily="2" charset="-122"/>
                          <a:ea typeface="宋体" pitchFamily="2" charset="-122"/>
                          <a:cs typeface="Times New Roman"/>
                        </a:rPr>
                        <a:t>的和乐</a:t>
                      </a:r>
                      <a:r>
                        <a:rPr lang="zh-CN" sz="2400" dirty="0" smtClean="0">
                          <a:solidFill>
                            <a:srgbClr val="000000"/>
                          </a:solidFill>
                          <a:effectLst/>
                          <a:latin typeface="宋体" pitchFamily="2" charset="-122"/>
                          <a:ea typeface="宋体" pitchFamily="2" charset="-122"/>
                          <a:cs typeface="Times New Roman"/>
                        </a:rPr>
                        <a:t>风范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a:t>
                      </a:r>
                      <a:r>
                        <a:rPr lang="zh-CN" sz="2400" dirty="0">
                          <a:solidFill>
                            <a:srgbClr val="000000"/>
                          </a:solidFill>
                          <a:effectLst/>
                          <a:latin typeface="宋体" pitchFamily="2" charset="-122"/>
                          <a:ea typeface="宋体" pitchFamily="2" charset="-122"/>
                          <a:cs typeface="Times New Roman"/>
                        </a:rPr>
                        <a:t>诚信守法、见利思义的高尚</a:t>
                      </a:r>
                      <a:r>
                        <a:rPr lang="zh-CN" sz="2400" dirty="0" smtClean="0">
                          <a:solidFill>
                            <a:srgbClr val="000000"/>
                          </a:solidFill>
                          <a:effectLst/>
                          <a:latin typeface="宋体" pitchFamily="2" charset="-122"/>
                          <a:ea typeface="宋体" pitchFamily="2" charset="-122"/>
                          <a:cs typeface="Times New Roman"/>
                        </a:rPr>
                        <a:t>情操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a:t>
                      </a:r>
                      <a:r>
                        <a:rPr lang="zh-CN" sz="2400" dirty="0">
                          <a:solidFill>
                            <a:srgbClr val="000000"/>
                          </a:solidFill>
                          <a:effectLst/>
                          <a:latin typeface="宋体" pitchFamily="2" charset="-122"/>
                          <a:ea typeface="宋体" pitchFamily="2" charset="-122"/>
                          <a:cs typeface="Times New Roman"/>
                        </a:rPr>
                        <a:t>孝敬父母、尊敬师长的伦理</a:t>
                      </a:r>
                      <a:r>
                        <a:rPr lang="zh-CN" sz="2400" dirty="0" smtClean="0">
                          <a:solidFill>
                            <a:srgbClr val="000000"/>
                          </a:solidFill>
                          <a:effectLst/>
                          <a:latin typeface="宋体" pitchFamily="2" charset="-122"/>
                          <a:ea typeface="宋体" pitchFamily="2" charset="-122"/>
                          <a:cs typeface="Times New Roman"/>
                        </a:rPr>
                        <a:t>规范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a:t>
                      </a:r>
                      <a:r>
                        <a:rPr lang="zh-CN" sz="2400" dirty="0">
                          <a:solidFill>
                            <a:srgbClr val="000000"/>
                          </a:solidFill>
                          <a:effectLst/>
                          <a:latin typeface="宋体" pitchFamily="2" charset="-122"/>
                          <a:ea typeface="宋体" pitchFamily="2" charset="-122"/>
                          <a:cs typeface="Times New Roman"/>
                        </a:rPr>
                        <a:t>律己宽人、扬善抑恶的处世</a:t>
                      </a:r>
                      <a:r>
                        <a:rPr lang="zh-CN" sz="2400" dirty="0" smtClean="0">
                          <a:solidFill>
                            <a:srgbClr val="000000"/>
                          </a:solidFill>
                          <a:effectLst/>
                          <a:latin typeface="宋体" pitchFamily="2" charset="-122"/>
                          <a:ea typeface="宋体" pitchFamily="2" charset="-122"/>
                          <a:cs typeface="Times New Roman"/>
                        </a:rPr>
                        <a:t>准则</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等等</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30201248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033293004"/>
              </p:ext>
            </p:extLst>
          </p:nvPr>
        </p:nvGraphicFramePr>
        <p:xfrm>
          <a:off x="1053155" y="1431925"/>
          <a:ext cx="9930796" cy="4913119"/>
        </p:xfrm>
        <a:graphic>
          <a:graphicData uri="http://schemas.openxmlformats.org/drawingml/2006/table">
            <a:tbl>
              <a:tblPr firstRow="1" firstCol="1" bandRow="1"/>
              <a:tblGrid>
                <a:gridCol w="2013431"/>
                <a:gridCol w="1884556"/>
                <a:gridCol w="6032809"/>
              </a:tblGrid>
              <a:tr h="63588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77230">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●知道中华传统美德，传承中华传统美德</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青少年如何弘扬中华传统美德</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美德的力量在于践行。推进社会公德、职业道德、家庭美德、个人品德</a:t>
                      </a:r>
                      <a:r>
                        <a:rPr lang="zh-CN" sz="2400" dirty="0" smtClean="0">
                          <a:solidFill>
                            <a:srgbClr val="000000"/>
                          </a:solidFill>
                          <a:effectLst/>
                          <a:latin typeface="宋体" pitchFamily="2" charset="-122"/>
                          <a:ea typeface="宋体" pitchFamily="2" charset="-122"/>
                          <a:cs typeface="Times New Roman"/>
                        </a:rPr>
                        <a:t>建设</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青少年责无旁贷</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倡导</a:t>
                      </a:r>
                      <a:r>
                        <a:rPr lang="zh-CN" sz="2400" dirty="0">
                          <a:solidFill>
                            <a:srgbClr val="000000"/>
                          </a:solidFill>
                          <a:effectLst/>
                          <a:latin typeface="宋体" pitchFamily="2" charset="-122"/>
                          <a:ea typeface="宋体" pitchFamily="2" charset="-122"/>
                          <a:cs typeface="Times New Roman"/>
                        </a:rPr>
                        <a:t>向上向善、孝老爱亲、忠于祖国、忠于</a:t>
                      </a:r>
                      <a:r>
                        <a:rPr lang="zh-CN" sz="2400" dirty="0" smtClean="0">
                          <a:solidFill>
                            <a:srgbClr val="000000"/>
                          </a:solidFill>
                          <a:effectLst/>
                          <a:latin typeface="宋体" pitchFamily="2" charset="-122"/>
                          <a:ea typeface="宋体" pitchFamily="2" charset="-122"/>
                          <a:cs typeface="Times New Roman"/>
                        </a:rPr>
                        <a:t>人民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青少年</a:t>
                      </a:r>
                      <a:r>
                        <a:rPr lang="zh-CN" sz="2400" dirty="0">
                          <a:solidFill>
                            <a:srgbClr val="000000"/>
                          </a:solidFill>
                          <a:effectLst/>
                          <a:latin typeface="宋体" pitchFamily="2" charset="-122"/>
                          <a:ea typeface="宋体" pitchFamily="2" charset="-122"/>
                          <a:cs typeface="Times New Roman"/>
                        </a:rPr>
                        <a:t>必须身体力行。美德走进生活、走向</a:t>
                      </a:r>
                      <a:r>
                        <a:rPr lang="zh-CN" sz="2400" dirty="0" smtClean="0">
                          <a:solidFill>
                            <a:srgbClr val="000000"/>
                          </a:solidFill>
                          <a:effectLst/>
                          <a:latin typeface="宋体" pitchFamily="2" charset="-122"/>
                          <a:ea typeface="宋体" pitchFamily="2" charset="-122"/>
                          <a:cs typeface="Times New Roman"/>
                        </a:rPr>
                        <a:t>未来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的人生才会更加美好、更加幸福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411982090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538" y="3044222"/>
            <a:ext cx="9879305" cy="2123658"/>
          </a:xfrm>
          <a:prstGeom prst="rect">
            <a:avLst/>
          </a:prstGeom>
          <a:noFill/>
          <a:ln w="9525">
            <a:noFill/>
          </a:ln>
        </p:spPr>
        <p:txBody>
          <a:bodyPr wrap="square">
            <a:spAutoFit/>
          </a:bodyPr>
          <a:lstStyle/>
          <a:p>
            <a:pPr indent="0">
              <a:lnSpc>
                <a:spcPct val="150000"/>
              </a:lnSpc>
              <a:spcBef>
                <a:spcPts val="0"/>
              </a:spcBef>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altLang="zh-CN" sz="2400" dirty="0" smtClean="0">
              <a:solidFill>
                <a:srgbClr val="000000"/>
              </a:solidFill>
              <a:latin typeface="黑体" pitchFamily="49" charset="-122"/>
              <a:ea typeface="黑体" pitchFamily="49" charset="-122"/>
              <a:cs typeface="Times New Roman" panose="02020603050405020304" pitchFamily="18" charset="0"/>
            </a:endParaRPr>
          </a:p>
          <a:p>
            <a:pPr>
              <a:lnSpc>
                <a:spcPct val="20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理解民族</a:t>
            </a:r>
            <a:r>
              <a:rPr lang="zh-CN" altLang="zh-CN" sz="2400" dirty="0" smtClean="0">
                <a:solidFill>
                  <a:srgbClr val="000000"/>
                </a:solidFill>
                <a:latin typeface="宋体" pitchFamily="2" charset="-122"/>
                <a:ea typeface="宋体" pitchFamily="2" charset="-122"/>
                <a:cs typeface="Times New Roman"/>
              </a:rPr>
              <a:t>精神</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传承</a:t>
            </a:r>
            <a:r>
              <a:rPr lang="zh-CN" altLang="zh-CN" sz="2400" dirty="0">
                <a:solidFill>
                  <a:srgbClr val="000000"/>
                </a:solidFill>
                <a:latin typeface="宋体" pitchFamily="2" charset="-122"/>
                <a:ea typeface="宋体" pitchFamily="2" charset="-122"/>
                <a:cs typeface="Times New Roman"/>
              </a:rPr>
              <a:t>和弘扬民族精神</a:t>
            </a:r>
            <a:r>
              <a:rPr lang="zh-CN" altLang="zh-CN" sz="2400" dirty="0">
                <a:solidFill>
                  <a:srgbClr val="FF00FF"/>
                </a:solidFill>
                <a:latin typeface="宋体" pitchFamily="2" charset="-122"/>
                <a:ea typeface="宋体" pitchFamily="2" charset="-122"/>
                <a:cs typeface="Times New Roman"/>
              </a:rPr>
              <a:t>　　☞</a:t>
            </a:r>
            <a:r>
              <a:rPr lang="zh-CN" altLang="zh-CN" sz="2400" dirty="0">
                <a:solidFill>
                  <a:srgbClr val="000000"/>
                </a:solidFill>
                <a:latin typeface="宋体" pitchFamily="2" charset="-122"/>
                <a:ea typeface="宋体" pitchFamily="2" charset="-122"/>
                <a:cs typeface="Times New Roman"/>
              </a:rPr>
              <a:t>统编教材九上第五课</a:t>
            </a:r>
          </a:p>
          <a:p>
            <a:pPr>
              <a:lnSpc>
                <a:spcPct val="200000"/>
              </a:lnSpc>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理解、践行社会主义核心价值观</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统编教材九上第五课</a:t>
            </a:r>
            <a:endPar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1" name="组合 10"/>
          <p:cNvGrpSpPr/>
          <p:nvPr/>
        </p:nvGrpSpPr>
        <p:grpSpPr>
          <a:xfrm>
            <a:off x="580539" y="1924796"/>
            <a:ext cx="8364473" cy="627895"/>
            <a:chOff x="1034884" y="629878"/>
            <a:chExt cx="7596138" cy="627895"/>
          </a:xfrm>
        </p:grpSpPr>
        <p:sp>
          <p:nvSpPr>
            <p:cNvPr id="12" name="圆角矩形 6"/>
            <p:cNvSpPr/>
            <p:nvPr>
              <p:custDataLst>
                <p:tags r:id="rId1"/>
              </p:custDataLst>
            </p:nvPr>
          </p:nvSpPr>
          <p:spPr>
            <a:xfrm flipH="1">
              <a:off x="2642641" y="664168"/>
              <a:ext cx="5988381"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民族精神与社会主义核心价值观</a:t>
              </a: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itchFamily="49" charset="-122"/>
                  <a:ea typeface="黑体" pitchFamily="49" charset="-122"/>
                </a:rPr>
                <a:t>知识点</a:t>
              </a:r>
              <a:r>
                <a:rPr lang="en-US" altLang="zh-CN" sz="2800" b="1" strike="noStrike" noProof="1" smtClean="0">
                  <a:solidFill>
                    <a:schemeClr val="bg1"/>
                  </a:solidFill>
                  <a:latin typeface="黑体" pitchFamily="49" charset="-122"/>
                  <a:ea typeface="黑体" pitchFamily="49" charset="-122"/>
                </a:rPr>
                <a:t>3</a:t>
              </a:r>
              <a:endParaRPr lang="zh-CN" altLang="en-US" sz="2800" b="1" strike="noStrike" noProof="1">
                <a:solidFill>
                  <a:schemeClr val="bg1"/>
                </a:solidFill>
                <a:latin typeface="黑体" pitchFamily="49" charset="-122"/>
                <a:ea typeface="黑体" pitchFamily="49" charset="-122"/>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extLst>
      <p:ext uri="{BB962C8B-B14F-4D97-AF65-F5344CB8AC3E}">
        <p14:creationId xmlns:p14="http://schemas.microsoft.com/office/powerpoint/2010/main" xmlns="" val="6509154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1336259400"/>
              </p:ext>
            </p:extLst>
          </p:nvPr>
        </p:nvGraphicFramePr>
        <p:xfrm>
          <a:off x="1026310" y="1521599"/>
          <a:ext cx="10091455" cy="4631644"/>
        </p:xfrm>
        <a:graphic>
          <a:graphicData uri="http://schemas.openxmlformats.org/drawingml/2006/table">
            <a:tbl>
              <a:tblPr firstRow="1" firstCol="1" bandRow="1"/>
              <a:tblGrid>
                <a:gridCol w="2040275"/>
                <a:gridCol w="1070517"/>
                <a:gridCol w="1717288"/>
                <a:gridCol w="2074127"/>
                <a:gridCol w="1739590"/>
                <a:gridCol w="1449658"/>
              </a:tblGrid>
              <a:tr h="76906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5136">
                <a:tc>
                  <a:txBody>
                    <a:bodyPr/>
                    <a:lstStyle/>
                    <a:p>
                      <a:pPr algn="l">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中华民族精神</a:t>
                      </a: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2015</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民族精神</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体验类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2888">
                <a:tc rowSpan="3">
                  <a:txBody>
                    <a:bodyPr/>
                    <a:lstStyle/>
                    <a:p>
                      <a:pPr algn="l">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社会主义核心价值观</a:t>
                      </a: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2021</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诚信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0510">
                <a:tc vMerge="1">
                  <a:txBody>
                    <a:bodyPr/>
                    <a:lstStyle/>
                    <a:p>
                      <a:pPr algn="ctr">
                        <a:lnSpc>
                          <a:spcPct val="150000"/>
                        </a:lnSpc>
                        <a:spcAft>
                          <a:spcPts val="0"/>
                        </a:spcAft>
                      </a:pP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2019</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社会主义核心价值观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对应类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0510">
                <a:tc vMerge="1">
                  <a:txBody>
                    <a:bodyPr/>
                    <a:lstStyle/>
                    <a:p>
                      <a:pPr algn="ctr">
                        <a:lnSpc>
                          <a:spcPct val="150000"/>
                        </a:lnSpc>
                        <a:spcAft>
                          <a:spcPts val="0"/>
                        </a:spcAft>
                      </a:pP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2017</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23，3</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社会主义核心价值观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意义类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43164746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679705577"/>
              </p:ext>
            </p:extLst>
          </p:nvPr>
        </p:nvGraphicFramePr>
        <p:xfrm>
          <a:off x="852431" y="1476839"/>
          <a:ext cx="10611021" cy="4953735"/>
        </p:xfrm>
        <a:graphic>
          <a:graphicData uri="http://schemas.openxmlformats.org/drawingml/2006/table">
            <a:tbl>
              <a:tblPr firstRow="1" firstCol="1" bandRow="1"/>
              <a:tblGrid>
                <a:gridCol w="2459482"/>
                <a:gridCol w="2263697"/>
                <a:gridCol w="5887842"/>
              </a:tblGrid>
              <a:tr h="56461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164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●理解民族精神，传承和弘扬民族精神</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中华民族精神的内涵及品格是什么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内涵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爱国主义为核心的团结统一、爱好和平、勤劳勇敢、自强不息的伟大民族精神</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品格</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中华民族</a:t>
                      </a:r>
                      <a:r>
                        <a:rPr lang="zh-CN" sz="2400" dirty="0">
                          <a:solidFill>
                            <a:srgbClr val="000000"/>
                          </a:solidFill>
                          <a:effectLst/>
                          <a:latin typeface="宋体" pitchFamily="2" charset="-122"/>
                          <a:ea typeface="宋体" pitchFamily="2" charset="-122"/>
                          <a:cs typeface="Times New Roman"/>
                        </a:rPr>
                        <a:t>精神具有与时俱进的品格。它在不同的历史时期有着不同的</a:t>
                      </a:r>
                      <a:r>
                        <a:rPr lang="zh-CN" sz="2400" dirty="0" smtClean="0">
                          <a:solidFill>
                            <a:srgbClr val="000000"/>
                          </a:solidFill>
                          <a:effectLst/>
                          <a:latin typeface="宋体" pitchFamily="2" charset="-122"/>
                          <a:ea typeface="宋体" pitchFamily="2" charset="-122"/>
                          <a:cs typeface="Times New Roman"/>
                        </a:rPr>
                        <a:t>表现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并</a:t>
                      </a:r>
                      <a:r>
                        <a:rPr lang="zh-CN" sz="2400" dirty="0">
                          <a:solidFill>
                            <a:srgbClr val="000000"/>
                          </a:solidFill>
                          <a:effectLst/>
                          <a:latin typeface="宋体" pitchFamily="2" charset="-122"/>
                          <a:ea typeface="宋体" pitchFamily="2" charset="-122"/>
                          <a:cs typeface="Times New Roman"/>
                        </a:rPr>
                        <a:t>随着时代进步不断丰富和发展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5268800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535933124"/>
              </p:ext>
            </p:extLst>
          </p:nvPr>
        </p:nvGraphicFramePr>
        <p:xfrm>
          <a:off x="852431" y="1476839"/>
          <a:ext cx="10611021" cy="4087620"/>
        </p:xfrm>
        <a:graphic>
          <a:graphicData uri="http://schemas.openxmlformats.org/drawingml/2006/table">
            <a:tbl>
              <a:tblPr firstRow="1" firstCol="1" bandRow="1"/>
              <a:tblGrid>
                <a:gridCol w="2459482"/>
                <a:gridCol w="2263697"/>
                <a:gridCol w="5887842"/>
              </a:tblGrid>
              <a:tr h="67078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1683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●理解民族精神，传承和弘扬民族精神</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爱国主义的本质及其作用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本质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坚持</a:t>
                      </a:r>
                      <a:r>
                        <a:rPr lang="zh-CN" sz="2400" dirty="0">
                          <a:solidFill>
                            <a:srgbClr val="000000"/>
                          </a:solidFill>
                          <a:effectLst/>
                          <a:latin typeface="宋体" pitchFamily="2" charset="-122"/>
                          <a:ea typeface="宋体" pitchFamily="2" charset="-122"/>
                          <a:cs typeface="Times New Roman"/>
                        </a:rPr>
                        <a:t>爱国和爱党、爱社会主义高度统一</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作用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中国人民和中华民族维护民族独立和民族尊严的强大精神动力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632263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639446039"/>
              </p:ext>
            </p:extLst>
          </p:nvPr>
        </p:nvGraphicFramePr>
        <p:xfrm>
          <a:off x="852431" y="1476839"/>
          <a:ext cx="10611021" cy="5059909"/>
        </p:xfrm>
        <a:graphic>
          <a:graphicData uri="http://schemas.openxmlformats.org/drawingml/2006/table">
            <a:tbl>
              <a:tblPr firstRow="1" firstCol="1" bandRow="1"/>
              <a:tblGrid>
                <a:gridCol w="2459482"/>
                <a:gridCol w="1839950"/>
                <a:gridCol w="6311589"/>
              </a:tblGrid>
              <a:tr h="67078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1683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●理解民族精神，传承和弘扬民族精神</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中国人具有的伟大精神及其表现</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中国人民</a:t>
                      </a:r>
                      <a:r>
                        <a:rPr lang="zh-CN" sz="2400" dirty="0">
                          <a:solidFill>
                            <a:srgbClr val="000000"/>
                          </a:solidFill>
                          <a:effectLst/>
                          <a:latin typeface="宋体" pitchFamily="2" charset="-122"/>
                          <a:ea typeface="宋体" pitchFamily="2" charset="-122"/>
                          <a:cs typeface="Times New Roman"/>
                        </a:rPr>
                        <a:t>是具有伟大创造精神的</a:t>
                      </a:r>
                      <a:r>
                        <a:rPr lang="zh-CN" sz="2400" dirty="0" smtClean="0">
                          <a:solidFill>
                            <a:srgbClr val="000000"/>
                          </a:solidFill>
                          <a:effectLst/>
                          <a:latin typeface="宋体" pitchFamily="2" charset="-122"/>
                          <a:ea typeface="宋体" pitchFamily="2" charset="-122"/>
                          <a:cs typeface="Times New Roman"/>
                        </a:rPr>
                        <a:t>人民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表现</a:t>
                      </a:r>
                      <a:r>
                        <a:rPr lang="zh-CN" sz="2400" dirty="0">
                          <a:solidFill>
                            <a:srgbClr val="000000"/>
                          </a:solidFill>
                          <a:effectLst/>
                          <a:latin typeface="宋体" pitchFamily="2" charset="-122"/>
                          <a:ea typeface="宋体" pitchFamily="2" charset="-122"/>
                          <a:cs typeface="Times New Roman"/>
                        </a:rPr>
                        <a:t>为敢为人先</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中国人民</a:t>
                      </a:r>
                      <a:r>
                        <a:rPr lang="zh-CN" sz="2400" dirty="0">
                          <a:solidFill>
                            <a:srgbClr val="000000"/>
                          </a:solidFill>
                          <a:effectLst/>
                          <a:latin typeface="宋体" pitchFamily="2" charset="-122"/>
                          <a:ea typeface="宋体" pitchFamily="2" charset="-122"/>
                          <a:cs typeface="Times New Roman"/>
                        </a:rPr>
                        <a:t>是具有伟大奋斗精神的</a:t>
                      </a:r>
                      <a:r>
                        <a:rPr lang="zh-CN" sz="2400" dirty="0" smtClean="0">
                          <a:solidFill>
                            <a:srgbClr val="000000"/>
                          </a:solidFill>
                          <a:effectLst/>
                          <a:latin typeface="宋体" pitchFamily="2" charset="-122"/>
                          <a:ea typeface="宋体" pitchFamily="2" charset="-122"/>
                          <a:cs typeface="Times New Roman"/>
                        </a:rPr>
                        <a:t>人民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表现</a:t>
                      </a:r>
                      <a:r>
                        <a:rPr lang="zh-CN" sz="2400" dirty="0">
                          <a:solidFill>
                            <a:srgbClr val="000000"/>
                          </a:solidFill>
                          <a:effectLst/>
                          <a:latin typeface="宋体" pitchFamily="2" charset="-122"/>
                          <a:ea typeface="宋体" pitchFamily="2" charset="-122"/>
                          <a:cs typeface="Times New Roman"/>
                        </a:rPr>
                        <a:t>为自强不息</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中国人民</a:t>
                      </a:r>
                      <a:r>
                        <a:rPr lang="zh-CN" sz="2400" dirty="0">
                          <a:solidFill>
                            <a:srgbClr val="000000"/>
                          </a:solidFill>
                          <a:effectLst/>
                          <a:latin typeface="宋体" pitchFamily="2" charset="-122"/>
                          <a:ea typeface="宋体" pitchFamily="2" charset="-122"/>
                          <a:cs typeface="Times New Roman"/>
                        </a:rPr>
                        <a:t>是具有伟大团结精神的</a:t>
                      </a:r>
                      <a:r>
                        <a:rPr lang="zh-CN" sz="2400" dirty="0" smtClean="0">
                          <a:solidFill>
                            <a:srgbClr val="000000"/>
                          </a:solidFill>
                          <a:effectLst/>
                          <a:latin typeface="宋体" pitchFamily="2" charset="-122"/>
                          <a:ea typeface="宋体" pitchFamily="2" charset="-122"/>
                          <a:cs typeface="Times New Roman"/>
                        </a:rPr>
                        <a:t>人民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表现</a:t>
                      </a:r>
                      <a:r>
                        <a:rPr lang="zh-CN" sz="2400" dirty="0">
                          <a:solidFill>
                            <a:srgbClr val="000000"/>
                          </a:solidFill>
                          <a:effectLst/>
                          <a:latin typeface="宋体" pitchFamily="2" charset="-122"/>
                          <a:ea typeface="宋体" pitchFamily="2" charset="-122"/>
                          <a:cs typeface="Times New Roman"/>
                        </a:rPr>
                        <a:t>为同舟共济</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中国人民</a:t>
                      </a:r>
                      <a:r>
                        <a:rPr lang="zh-CN" sz="2400" dirty="0">
                          <a:solidFill>
                            <a:srgbClr val="000000"/>
                          </a:solidFill>
                          <a:effectLst/>
                          <a:latin typeface="宋体" pitchFamily="2" charset="-122"/>
                          <a:ea typeface="宋体" pitchFamily="2" charset="-122"/>
                          <a:cs typeface="Times New Roman"/>
                        </a:rPr>
                        <a:t>是具有伟大梦想精神的</a:t>
                      </a:r>
                      <a:r>
                        <a:rPr lang="zh-CN" sz="2400" dirty="0" smtClean="0">
                          <a:solidFill>
                            <a:srgbClr val="000000"/>
                          </a:solidFill>
                          <a:effectLst/>
                          <a:latin typeface="宋体" pitchFamily="2" charset="-122"/>
                          <a:ea typeface="宋体" pitchFamily="2" charset="-122"/>
                          <a:cs typeface="Times New Roman"/>
                        </a:rPr>
                        <a:t>人民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表现</a:t>
                      </a:r>
                      <a:r>
                        <a:rPr lang="zh-CN" sz="2400" dirty="0">
                          <a:solidFill>
                            <a:srgbClr val="000000"/>
                          </a:solidFill>
                          <a:effectLst/>
                          <a:latin typeface="宋体" pitchFamily="2" charset="-122"/>
                          <a:ea typeface="宋体" pitchFamily="2" charset="-122"/>
                          <a:cs typeface="Times New Roman"/>
                        </a:rPr>
                        <a:t>为志存高远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7911153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810414057"/>
              </p:ext>
            </p:extLst>
          </p:nvPr>
        </p:nvGraphicFramePr>
        <p:xfrm>
          <a:off x="852431" y="1476839"/>
          <a:ext cx="10611021" cy="4946263"/>
        </p:xfrm>
        <a:graphic>
          <a:graphicData uri="http://schemas.openxmlformats.org/drawingml/2006/table">
            <a:tbl>
              <a:tblPr firstRow="1" firstCol="1" bandRow="1"/>
              <a:tblGrid>
                <a:gridCol w="1991130"/>
                <a:gridCol w="2241395"/>
                <a:gridCol w="6378496"/>
              </a:tblGrid>
              <a:tr h="67078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7547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●理解民族精神，传承和弘扬民族精神</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为什么要传承和弘扬伟大民族精神</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必要性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一</a:t>
                      </a:r>
                      <a:r>
                        <a:rPr lang="zh-CN" sz="2400" dirty="0">
                          <a:solidFill>
                            <a:srgbClr val="000000"/>
                          </a:solidFill>
                          <a:effectLst/>
                          <a:latin typeface="宋体" pitchFamily="2" charset="-122"/>
                          <a:ea typeface="宋体" pitchFamily="2" charset="-122"/>
                          <a:cs typeface="Times New Roman"/>
                        </a:rPr>
                        <a:t>个民族如果没有振奋的民族</a:t>
                      </a:r>
                      <a:r>
                        <a:rPr lang="zh-CN" sz="2400" dirty="0" smtClean="0">
                          <a:solidFill>
                            <a:srgbClr val="000000"/>
                          </a:solidFill>
                          <a:effectLst/>
                          <a:latin typeface="宋体" pitchFamily="2" charset="-122"/>
                          <a:ea typeface="宋体" pitchFamily="2" charset="-122"/>
                          <a:cs typeface="Times New Roman"/>
                        </a:rPr>
                        <a:t>精神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没有</a:t>
                      </a:r>
                      <a:r>
                        <a:rPr lang="zh-CN" sz="2400" dirty="0">
                          <a:solidFill>
                            <a:srgbClr val="000000"/>
                          </a:solidFill>
                          <a:effectLst/>
                          <a:latin typeface="宋体" pitchFamily="2" charset="-122"/>
                          <a:ea typeface="宋体" pitchFamily="2" charset="-122"/>
                          <a:cs typeface="Times New Roman"/>
                        </a:rPr>
                        <a:t>坚定的民族志向和</a:t>
                      </a:r>
                      <a:r>
                        <a:rPr lang="zh-CN" sz="2400" dirty="0" smtClean="0">
                          <a:solidFill>
                            <a:srgbClr val="000000"/>
                          </a:solidFill>
                          <a:effectLst/>
                          <a:latin typeface="宋体" pitchFamily="2" charset="-122"/>
                          <a:ea typeface="宋体" pitchFamily="2" charset="-122"/>
                          <a:cs typeface="Times New Roman"/>
                        </a:rPr>
                        <a:t>理想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就</a:t>
                      </a:r>
                      <a:r>
                        <a:rPr lang="zh-CN" sz="2400" dirty="0">
                          <a:solidFill>
                            <a:srgbClr val="000000"/>
                          </a:solidFill>
                          <a:effectLst/>
                          <a:latin typeface="宋体" pitchFamily="2" charset="-122"/>
                          <a:ea typeface="宋体" pitchFamily="2" charset="-122"/>
                          <a:cs typeface="Times New Roman"/>
                        </a:rPr>
                        <a:t>会失去凝聚力和</a:t>
                      </a:r>
                      <a:r>
                        <a:rPr lang="zh-CN" sz="2400" dirty="0" smtClean="0">
                          <a:solidFill>
                            <a:srgbClr val="000000"/>
                          </a:solidFill>
                          <a:effectLst/>
                          <a:latin typeface="宋体" pitchFamily="2" charset="-122"/>
                          <a:ea typeface="宋体" pitchFamily="2" charset="-122"/>
                          <a:cs typeface="Times New Roman"/>
                        </a:rPr>
                        <a:t>生命力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就</a:t>
                      </a:r>
                      <a:r>
                        <a:rPr lang="zh-CN" sz="2400" dirty="0">
                          <a:solidFill>
                            <a:srgbClr val="000000"/>
                          </a:solidFill>
                          <a:effectLst/>
                          <a:latin typeface="宋体" pitchFamily="2" charset="-122"/>
                          <a:ea typeface="宋体" pitchFamily="2" charset="-122"/>
                          <a:cs typeface="Times New Roman"/>
                        </a:rPr>
                        <a:t>难以屹立于世界民族之林</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重要性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伟大</a:t>
                      </a:r>
                      <a:r>
                        <a:rPr lang="zh-CN" sz="2400" dirty="0">
                          <a:solidFill>
                            <a:srgbClr val="000000"/>
                          </a:solidFill>
                          <a:effectLst/>
                          <a:latin typeface="宋体" pitchFamily="2" charset="-122"/>
                          <a:ea typeface="宋体" pitchFamily="2" charset="-122"/>
                          <a:cs typeface="Times New Roman"/>
                        </a:rPr>
                        <a:t>民族精神始终是中华民族生生不息的强大精神</a:t>
                      </a:r>
                      <a:r>
                        <a:rPr lang="zh-CN" sz="2400" dirty="0" smtClean="0">
                          <a:solidFill>
                            <a:srgbClr val="000000"/>
                          </a:solidFill>
                          <a:effectLst/>
                          <a:latin typeface="宋体" pitchFamily="2" charset="-122"/>
                          <a:ea typeface="宋体" pitchFamily="2" charset="-122"/>
                          <a:cs typeface="Times New Roman"/>
                        </a:rPr>
                        <a:t>支柱</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维系我国各族人民世世代代团结奋斗的牢固精神</a:t>
                      </a:r>
                      <a:r>
                        <a:rPr lang="zh-CN" sz="2400" dirty="0" smtClean="0">
                          <a:solidFill>
                            <a:srgbClr val="000000"/>
                          </a:solidFill>
                          <a:effectLst/>
                          <a:latin typeface="宋体" pitchFamily="2" charset="-122"/>
                          <a:ea typeface="宋体" pitchFamily="2" charset="-122"/>
                          <a:cs typeface="Times New Roman"/>
                        </a:rPr>
                        <a:t>纽带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激励中华儿女为实现中国梦而奋斗的不竭精神动力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31982285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32447772"/>
              </p:ext>
            </p:extLst>
          </p:nvPr>
        </p:nvGraphicFramePr>
        <p:xfrm>
          <a:off x="852431" y="1476838"/>
          <a:ext cx="10611021" cy="5072685"/>
        </p:xfrm>
        <a:graphic>
          <a:graphicData uri="http://schemas.openxmlformats.org/drawingml/2006/table">
            <a:tbl>
              <a:tblPr firstRow="1" firstCol="1" bandRow="1"/>
              <a:tblGrid>
                <a:gridCol w="2459482"/>
                <a:gridCol w="2152185"/>
                <a:gridCol w="5999354"/>
              </a:tblGrid>
              <a:tr h="68356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5362">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●理解民族精神，传承和弘扬民族精神</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传承和弘扬民族精神的表现和要求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表现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国家危难、民族危亡的紧要关头能够挺身而出、舍生忘死、</a:t>
                      </a:r>
                      <a:r>
                        <a:rPr lang="zh-CN" sz="2400" dirty="0" smtClean="0">
                          <a:solidFill>
                            <a:srgbClr val="000000"/>
                          </a:solidFill>
                          <a:effectLst/>
                          <a:latin typeface="宋体" pitchFamily="2" charset="-122"/>
                          <a:ea typeface="宋体" pitchFamily="2" charset="-122"/>
                          <a:cs typeface="Times New Roman"/>
                        </a:rPr>
                        <a:t>前仆后继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他人生命、财产遇到危险的关键时刻能够见义勇为、扶危济困、无私</a:t>
                      </a:r>
                      <a:r>
                        <a:rPr lang="zh-CN" sz="2400" dirty="0" smtClean="0">
                          <a:solidFill>
                            <a:srgbClr val="000000"/>
                          </a:solidFill>
                          <a:effectLst/>
                          <a:latin typeface="宋体" pitchFamily="2" charset="-122"/>
                          <a:ea typeface="宋体" pitchFamily="2" charset="-122"/>
                          <a:cs typeface="Times New Roman"/>
                        </a:rPr>
                        <a:t>奉献</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日常学习工作中的勤勤恳恳、任劳任怨、敬业创优</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从</a:t>
                      </a:r>
                      <a:r>
                        <a:rPr lang="zh-CN" sz="2400" dirty="0">
                          <a:solidFill>
                            <a:srgbClr val="000000"/>
                          </a:solidFill>
                          <a:effectLst/>
                          <a:latin typeface="宋体" pitchFamily="2" charset="-122"/>
                          <a:ea typeface="宋体" pitchFamily="2" charset="-122"/>
                          <a:cs typeface="Times New Roman"/>
                        </a:rPr>
                        <a:t>自己做起、从现在做起、从小事做</a:t>
                      </a:r>
                      <a:r>
                        <a:rPr lang="zh-CN" sz="2400" dirty="0" smtClean="0">
                          <a:solidFill>
                            <a:srgbClr val="000000"/>
                          </a:solidFill>
                          <a:effectLst/>
                          <a:latin typeface="宋体" pitchFamily="2" charset="-122"/>
                          <a:ea typeface="宋体" pitchFamily="2" charset="-122"/>
                          <a:cs typeface="Times New Roman"/>
                        </a:rPr>
                        <a:t>起</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自觉</a:t>
                      </a:r>
                      <a:r>
                        <a:rPr lang="zh-CN" sz="2400" dirty="0">
                          <a:solidFill>
                            <a:srgbClr val="000000"/>
                          </a:solidFill>
                          <a:effectLst/>
                          <a:latin typeface="宋体" pitchFamily="2" charset="-122"/>
                          <a:ea typeface="宋体" pitchFamily="2" charset="-122"/>
                          <a:cs typeface="Times New Roman"/>
                        </a:rPr>
                        <a:t>高扬民族</a:t>
                      </a:r>
                      <a:r>
                        <a:rPr lang="zh-CN" sz="2400" dirty="0" smtClean="0">
                          <a:solidFill>
                            <a:srgbClr val="000000"/>
                          </a:solidFill>
                          <a:effectLst/>
                          <a:latin typeface="宋体" pitchFamily="2" charset="-122"/>
                          <a:ea typeface="宋体" pitchFamily="2" charset="-122"/>
                          <a:cs typeface="Times New Roman"/>
                        </a:rPr>
                        <a:t>精神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放飞梦想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创造</a:t>
                      </a:r>
                      <a:r>
                        <a:rPr lang="zh-CN" sz="2400" dirty="0">
                          <a:solidFill>
                            <a:srgbClr val="000000"/>
                          </a:solidFill>
                          <a:effectLst/>
                          <a:latin typeface="宋体" pitchFamily="2" charset="-122"/>
                          <a:ea typeface="宋体" pitchFamily="2" charset="-122"/>
                          <a:cs typeface="Times New Roman"/>
                        </a:rPr>
                        <a:t>精彩人生</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25487511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795171921"/>
              </p:ext>
            </p:extLst>
          </p:nvPr>
        </p:nvGraphicFramePr>
        <p:xfrm>
          <a:off x="852431" y="1476838"/>
          <a:ext cx="10611021" cy="5072685"/>
        </p:xfrm>
        <a:graphic>
          <a:graphicData uri="http://schemas.openxmlformats.org/drawingml/2006/table">
            <a:tbl>
              <a:tblPr firstRow="1" firstCol="1" bandRow="1"/>
              <a:tblGrid>
                <a:gridCol w="2459482"/>
                <a:gridCol w="2029521"/>
                <a:gridCol w="6122018"/>
              </a:tblGrid>
              <a:tr h="68356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5362">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●理解民族精神，传承和弘扬民族精神</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中华民族精神在不同时期的具体体现</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新民主主义革命时期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井冈山</a:t>
                      </a:r>
                      <a:r>
                        <a:rPr lang="zh-CN" sz="2400" dirty="0">
                          <a:solidFill>
                            <a:srgbClr val="000000"/>
                          </a:solidFill>
                          <a:effectLst/>
                          <a:latin typeface="宋体" pitchFamily="2" charset="-122"/>
                          <a:ea typeface="宋体" pitchFamily="2" charset="-122"/>
                          <a:cs typeface="Times New Roman"/>
                        </a:rPr>
                        <a:t>精神、长征精神、延安精神、西柏坡精神</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社会主义革命</a:t>
                      </a:r>
                      <a:r>
                        <a:rPr lang="zh-CN" sz="2400" dirty="0">
                          <a:solidFill>
                            <a:srgbClr val="000000"/>
                          </a:solidFill>
                          <a:effectLst/>
                          <a:latin typeface="宋体" pitchFamily="2" charset="-122"/>
                          <a:ea typeface="宋体" pitchFamily="2" charset="-122"/>
                          <a:cs typeface="Times New Roman"/>
                        </a:rPr>
                        <a:t>和建设</a:t>
                      </a:r>
                      <a:r>
                        <a:rPr lang="zh-CN" sz="2400" dirty="0" smtClean="0">
                          <a:solidFill>
                            <a:srgbClr val="000000"/>
                          </a:solidFill>
                          <a:effectLst/>
                          <a:latin typeface="宋体" pitchFamily="2" charset="-122"/>
                          <a:ea typeface="宋体" pitchFamily="2" charset="-122"/>
                          <a:cs typeface="Times New Roman"/>
                        </a:rPr>
                        <a:t>时期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大庆</a:t>
                      </a:r>
                      <a:r>
                        <a:rPr lang="zh-CN" sz="2400" dirty="0">
                          <a:solidFill>
                            <a:srgbClr val="000000"/>
                          </a:solidFill>
                          <a:effectLst/>
                          <a:latin typeface="宋体" pitchFamily="2" charset="-122"/>
                          <a:ea typeface="宋体" pitchFamily="2" charset="-122"/>
                          <a:cs typeface="Times New Roman"/>
                        </a:rPr>
                        <a:t>精神、雷锋精神、焦裕禄精神、“两弹一星”精神</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改革开放时期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抗洪</a:t>
                      </a:r>
                      <a:r>
                        <a:rPr lang="zh-CN" sz="2400" dirty="0">
                          <a:solidFill>
                            <a:srgbClr val="000000"/>
                          </a:solidFill>
                          <a:effectLst/>
                          <a:latin typeface="宋体" pitchFamily="2" charset="-122"/>
                          <a:ea typeface="宋体" pitchFamily="2" charset="-122"/>
                          <a:cs typeface="Times New Roman"/>
                        </a:rPr>
                        <a:t>精神、载人航天精神、抗震救灾精神等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96403618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381699363"/>
              </p:ext>
            </p:extLst>
          </p:nvPr>
        </p:nvGraphicFramePr>
        <p:xfrm>
          <a:off x="852431" y="1476838"/>
          <a:ext cx="10611021" cy="5072685"/>
        </p:xfrm>
        <a:graphic>
          <a:graphicData uri="http://schemas.openxmlformats.org/drawingml/2006/table">
            <a:tbl>
              <a:tblPr firstRow="1" firstCol="1" bandRow="1"/>
              <a:tblGrid>
                <a:gridCol w="1779257"/>
                <a:gridCol w="1739590"/>
                <a:gridCol w="7092174"/>
              </a:tblGrid>
              <a:tr h="68356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5362">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●理解民族精神，传承和弘扬民族精神</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青少年应该怎样以实际行动弘扬和培育民族精神</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自觉</a:t>
                      </a:r>
                      <a:r>
                        <a:rPr lang="zh-CN" sz="2400" dirty="0">
                          <a:solidFill>
                            <a:srgbClr val="000000"/>
                          </a:solidFill>
                          <a:effectLst/>
                          <a:latin typeface="宋体" pitchFamily="2" charset="-122"/>
                          <a:ea typeface="宋体" pitchFamily="2" charset="-122"/>
                          <a:cs typeface="Times New Roman"/>
                        </a:rPr>
                        <a:t>接受民族精神</a:t>
                      </a:r>
                      <a:r>
                        <a:rPr lang="zh-CN" sz="2400" dirty="0" smtClean="0">
                          <a:solidFill>
                            <a:srgbClr val="000000"/>
                          </a:solidFill>
                          <a:effectLst/>
                          <a:latin typeface="宋体" pitchFamily="2" charset="-122"/>
                          <a:ea typeface="宋体" pitchFamily="2" charset="-122"/>
                          <a:cs typeface="Times New Roman"/>
                        </a:rPr>
                        <a:t>教育</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继承</a:t>
                      </a:r>
                      <a:r>
                        <a:rPr lang="zh-CN" sz="2400" dirty="0">
                          <a:solidFill>
                            <a:srgbClr val="000000"/>
                          </a:solidFill>
                          <a:effectLst/>
                          <a:latin typeface="宋体" pitchFamily="2" charset="-122"/>
                          <a:ea typeface="宋体" pitchFamily="2" charset="-122"/>
                          <a:cs typeface="Times New Roman"/>
                        </a:rPr>
                        <a:t>和发扬中华民族的优良传统</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学校生活中积极参加弘扬和培育民族精神的社会实践活动</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青年</a:t>
                      </a:r>
                      <a:r>
                        <a:rPr lang="zh-CN" sz="2400" dirty="0">
                          <a:solidFill>
                            <a:srgbClr val="000000"/>
                          </a:solidFill>
                          <a:effectLst/>
                          <a:latin typeface="宋体" pitchFamily="2" charset="-122"/>
                          <a:ea typeface="宋体" pitchFamily="2" charset="-122"/>
                          <a:cs typeface="Times New Roman"/>
                        </a:rPr>
                        <a:t>学生弘扬和培育民族精神更多表现在日常的学习生活中。我们要从树立爱国主义思想做</a:t>
                      </a:r>
                      <a:r>
                        <a:rPr lang="zh-CN" sz="2400" dirty="0" smtClean="0">
                          <a:solidFill>
                            <a:srgbClr val="000000"/>
                          </a:solidFill>
                          <a:effectLst/>
                          <a:latin typeface="宋体" pitchFamily="2" charset="-122"/>
                          <a:ea typeface="宋体" pitchFamily="2" charset="-122"/>
                          <a:cs typeface="Times New Roman"/>
                        </a:rPr>
                        <a:t>起</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从</a:t>
                      </a:r>
                      <a:r>
                        <a:rPr lang="zh-CN" sz="2400" dirty="0">
                          <a:solidFill>
                            <a:srgbClr val="000000"/>
                          </a:solidFill>
                          <a:effectLst/>
                          <a:latin typeface="宋体" pitchFamily="2" charset="-122"/>
                          <a:ea typeface="宋体" pitchFamily="2" charset="-122"/>
                          <a:cs typeface="Times New Roman"/>
                        </a:rPr>
                        <a:t>确立远大志向做</a:t>
                      </a:r>
                      <a:r>
                        <a:rPr lang="zh-CN" sz="2400" dirty="0" smtClean="0">
                          <a:solidFill>
                            <a:srgbClr val="000000"/>
                          </a:solidFill>
                          <a:effectLst/>
                          <a:latin typeface="宋体" pitchFamily="2" charset="-122"/>
                          <a:ea typeface="宋体" pitchFamily="2" charset="-122"/>
                          <a:cs typeface="Times New Roman"/>
                        </a:rPr>
                        <a:t>起</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从</a:t>
                      </a:r>
                      <a:r>
                        <a:rPr lang="zh-CN" sz="2400" dirty="0">
                          <a:solidFill>
                            <a:srgbClr val="000000"/>
                          </a:solidFill>
                          <a:effectLst/>
                          <a:latin typeface="宋体" pitchFamily="2" charset="-122"/>
                          <a:ea typeface="宋体" pitchFamily="2" charset="-122"/>
                          <a:cs typeface="Times New Roman"/>
                        </a:rPr>
                        <a:t>规范行为习惯做</a:t>
                      </a:r>
                      <a:r>
                        <a:rPr lang="zh-CN" sz="2400" dirty="0" smtClean="0">
                          <a:solidFill>
                            <a:srgbClr val="000000"/>
                          </a:solidFill>
                          <a:effectLst/>
                          <a:latin typeface="宋体" pitchFamily="2" charset="-122"/>
                          <a:ea typeface="宋体" pitchFamily="2" charset="-122"/>
                          <a:cs typeface="Times New Roman"/>
                        </a:rPr>
                        <a:t>起</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从</a:t>
                      </a:r>
                      <a:r>
                        <a:rPr lang="zh-CN" sz="2400" dirty="0">
                          <a:solidFill>
                            <a:srgbClr val="000000"/>
                          </a:solidFill>
                          <a:effectLst/>
                          <a:latin typeface="宋体" pitchFamily="2" charset="-122"/>
                          <a:ea typeface="宋体" pitchFamily="2" charset="-122"/>
                          <a:cs typeface="Times New Roman"/>
                        </a:rPr>
                        <a:t>提高基本素质做</a:t>
                      </a:r>
                      <a:r>
                        <a:rPr lang="zh-CN" sz="2400" dirty="0" smtClean="0">
                          <a:solidFill>
                            <a:srgbClr val="000000"/>
                          </a:solidFill>
                          <a:effectLst/>
                          <a:latin typeface="宋体" pitchFamily="2" charset="-122"/>
                          <a:ea typeface="宋体" pitchFamily="2" charset="-122"/>
                          <a:cs typeface="Times New Roman"/>
                        </a:rPr>
                        <a:t>起</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实际行动弘扬和培育民族精神</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44922542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644945243"/>
              </p:ext>
            </p:extLst>
          </p:nvPr>
        </p:nvGraphicFramePr>
        <p:xfrm>
          <a:off x="841279" y="1632956"/>
          <a:ext cx="10611021" cy="4355250"/>
        </p:xfrm>
        <a:graphic>
          <a:graphicData uri="http://schemas.openxmlformats.org/drawingml/2006/table">
            <a:tbl>
              <a:tblPr firstRow="1" firstCol="1" bandRow="1"/>
              <a:tblGrid>
                <a:gridCol w="1779257"/>
                <a:gridCol w="2118732"/>
                <a:gridCol w="6713032"/>
              </a:tblGrid>
              <a:tr h="58732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7927">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●理解民族精神，传承和弘扬民族精神</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民族文化与民族精神的关系是怎样的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民族文化是民族的</a:t>
                      </a:r>
                      <a:r>
                        <a:rPr lang="zh-CN" sz="2400" dirty="0" smtClean="0">
                          <a:solidFill>
                            <a:srgbClr val="000000"/>
                          </a:solidFill>
                          <a:effectLst/>
                          <a:latin typeface="宋体" pitchFamily="2" charset="-122"/>
                          <a:ea typeface="宋体" pitchFamily="2" charset="-122"/>
                          <a:cs typeface="Times New Roman"/>
                        </a:rPr>
                        <a:t>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民族</a:t>
                      </a:r>
                      <a:r>
                        <a:rPr lang="zh-CN" sz="2400" dirty="0">
                          <a:solidFill>
                            <a:srgbClr val="000000"/>
                          </a:solidFill>
                          <a:effectLst/>
                          <a:latin typeface="宋体" pitchFamily="2" charset="-122"/>
                          <a:ea typeface="宋体" pitchFamily="2" charset="-122"/>
                          <a:cs typeface="Times New Roman"/>
                        </a:rPr>
                        <a:t>精神是民族的魂。民族精神是民族文化的</a:t>
                      </a:r>
                      <a:r>
                        <a:rPr lang="zh-CN" sz="2400" dirty="0" smtClean="0">
                          <a:solidFill>
                            <a:srgbClr val="000000"/>
                          </a:solidFill>
                          <a:effectLst/>
                          <a:latin typeface="宋体" pitchFamily="2" charset="-122"/>
                          <a:ea typeface="宋体" pitchFamily="2" charset="-122"/>
                          <a:cs typeface="Times New Roman"/>
                        </a:rPr>
                        <a:t>精髓</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一个民族在长期共同生活和社会实践的基础上表现出来的富有生命力的优秀思想、高尚品德和坚定志向的集中表现</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78817432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550880678"/>
              </p:ext>
            </p:extLst>
          </p:nvPr>
        </p:nvGraphicFramePr>
        <p:xfrm>
          <a:off x="1532656" y="1632955"/>
          <a:ext cx="9339784" cy="4500215"/>
        </p:xfrm>
        <a:graphic>
          <a:graphicData uri="http://schemas.openxmlformats.org/drawingml/2006/table">
            <a:tbl>
              <a:tblPr firstRow="1" firstCol="1" bandRow="1"/>
              <a:tblGrid>
                <a:gridCol w="1779256"/>
                <a:gridCol w="3278459"/>
                <a:gridCol w="4282069"/>
              </a:tblGrid>
              <a:tr h="57373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6482">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●理解、践行社会主义核心价值观</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价值观具有怎样的地位</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价值观是文化最深层的内核。生活</a:t>
                      </a:r>
                      <a:r>
                        <a:rPr lang="zh-CN" sz="2400" dirty="0" smtClean="0">
                          <a:solidFill>
                            <a:srgbClr val="000000"/>
                          </a:solidFill>
                          <a:effectLst/>
                          <a:latin typeface="宋体" pitchFamily="2" charset="-122"/>
                          <a:ea typeface="宋体" pitchFamily="2" charset="-122"/>
                          <a:cs typeface="Times New Roman"/>
                        </a:rPr>
                        <a:t>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人们</a:t>
                      </a:r>
                      <a:r>
                        <a:rPr lang="zh-CN" sz="2400" dirty="0">
                          <a:solidFill>
                            <a:srgbClr val="000000"/>
                          </a:solidFill>
                          <a:effectLst/>
                          <a:latin typeface="宋体" pitchFamily="2" charset="-122"/>
                          <a:ea typeface="宋体" pitchFamily="2" charset="-122"/>
                          <a:cs typeface="Times New Roman"/>
                        </a:rPr>
                        <a:t>常常依循各自尊崇的价值观判断是非曲直和决定行为取向</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75484147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990366282"/>
              </p:ext>
            </p:extLst>
          </p:nvPr>
        </p:nvGraphicFramePr>
        <p:xfrm>
          <a:off x="852430" y="1438623"/>
          <a:ext cx="10789442" cy="4962853"/>
        </p:xfrm>
        <a:graphic>
          <a:graphicData uri="http://schemas.openxmlformats.org/drawingml/2006/table">
            <a:tbl>
              <a:tblPr firstRow="1" firstCol="1" bandRow="1"/>
              <a:tblGrid>
                <a:gridCol w="1991131"/>
                <a:gridCol w="1906859"/>
                <a:gridCol w="6891452"/>
              </a:tblGrid>
              <a:tr h="57373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6482">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●理解、践行社会主义核心价值观</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社会主义核心价值观的产生及内容是什么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产生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社会主义</a:t>
                      </a:r>
                      <a:r>
                        <a:rPr lang="zh-CN" sz="2400" dirty="0">
                          <a:solidFill>
                            <a:srgbClr val="000000"/>
                          </a:solidFill>
                          <a:effectLst/>
                          <a:latin typeface="宋体" pitchFamily="2" charset="-122"/>
                          <a:ea typeface="宋体" pitchFamily="2" charset="-122"/>
                          <a:cs typeface="Times New Roman"/>
                        </a:rPr>
                        <a:t>核心价值观不仅是中国人民在共同生活中形成的价值</a:t>
                      </a:r>
                      <a:r>
                        <a:rPr lang="zh-CN" sz="2400" dirty="0" smtClean="0">
                          <a:solidFill>
                            <a:srgbClr val="000000"/>
                          </a:solidFill>
                          <a:effectLst/>
                          <a:latin typeface="宋体" pitchFamily="2" charset="-122"/>
                          <a:ea typeface="宋体" pitchFamily="2" charset="-122"/>
                          <a:cs typeface="Times New Roman"/>
                        </a:rPr>
                        <a:t>共识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而且</a:t>
                      </a:r>
                      <a:r>
                        <a:rPr lang="zh-CN" sz="2400" dirty="0">
                          <a:solidFill>
                            <a:srgbClr val="000000"/>
                          </a:solidFill>
                          <a:effectLst/>
                          <a:latin typeface="宋体" pitchFamily="2" charset="-122"/>
                          <a:ea typeface="宋体" pitchFamily="2" charset="-122"/>
                          <a:cs typeface="Times New Roman"/>
                        </a:rPr>
                        <a:t>吸收了世界文明的有益</a:t>
                      </a:r>
                      <a:r>
                        <a:rPr lang="zh-CN" sz="2400" dirty="0" smtClean="0">
                          <a:solidFill>
                            <a:srgbClr val="000000"/>
                          </a:solidFill>
                          <a:effectLst/>
                          <a:latin typeface="宋体" pitchFamily="2" charset="-122"/>
                          <a:ea typeface="宋体" pitchFamily="2" charset="-122"/>
                          <a:cs typeface="Times New Roman"/>
                        </a:rPr>
                        <a:t>成果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当代中国精神的集中体现</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内容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宪法</a:t>
                      </a:r>
                      <a:r>
                        <a:rPr lang="zh-CN" sz="2400" dirty="0" smtClean="0">
                          <a:solidFill>
                            <a:srgbClr val="000000"/>
                          </a:solidFill>
                          <a:effectLst/>
                          <a:latin typeface="宋体" pitchFamily="2" charset="-122"/>
                          <a:ea typeface="宋体" pitchFamily="2" charset="-122"/>
                          <a:cs typeface="Times New Roman"/>
                        </a:rPr>
                        <a:t>规定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倡导社会主义核心价值观。富强、民主、文明、和谐是国家层面的价值</a:t>
                      </a:r>
                      <a:r>
                        <a:rPr lang="zh-CN" sz="2400" dirty="0" smtClean="0">
                          <a:solidFill>
                            <a:srgbClr val="000000"/>
                          </a:solidFill>
                          <a:effectLst/>
                          <a:latin typeface="宋体" pitchFamily="2" charset="-122"/>
                          <a:ea typeface="宋体" pitchFamily="2" charset="-122"/>
                          <a:cs typeface="Times New Roman"/>
                        </a:rPr>
                        <a:t>目标</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自由</a:t>
                      </a:r>
                      <a:r>
                        <a:rPr lang="zh-CN" sz="2400" dirty="0">
                          <a:solidFill>
                            <a:srgbClr val="000000"/>
                          </a:solidFill>
                          <a:effectLst/>
                          <a:latin typeface="宋体" pitchFamily="2" charset="-122"/>
                          <a:ea typeface="宋体" pitchFamily="2" charset="-122"/>
                          <a:cs typeface="Times New Roman"/>
                        </a:rPr>
                        <a:t>、平等、公正、法治是社会层面的价值</a:t>
                      </a:r>
                      <a:r>
                        <a:rPr lang="zh-CN" sz="2400" dirty="0" smtClean="0">
                          <a:solidFill>
                            <a:srgbClr val="000000"/>
                          </a:solidFill>
                          <a:effectLst/>
                          <a:latin typeface="宋体" pitchFamily="2" charset="-122"/>
                          <a:ea typeface="宋体" pitchFamily="2" charset="-122"/>
                          <a:cs typeface="Times New Roman"/>
                        </a:rPr>
                        <a:t>取向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爱国</a:t>
                      </a:r>
                      <a:r>
                        <a:rPr lang="zh-CN" sz="2400" dirty="0">
                          <a:solidFill>
                            <a:srgbClr val="000000"/>
                          </a:solidFill>
                          <a:effectLst/>
                          <a:latin typeface="宋体" pitchFamily="2" charset="-122"/>
                          <a:ea typeface="宋体" pitchFamily="2" charset="-122"/>
                          <a:cs typeface="Times New Roman"/>
                        </a:rPr>
                        <a:t>、敬业、诚信、友善是公民个人层面的价值准则</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1229227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70878" y="1482167"/>
            <a:ext cx="8943278" cy="3416320"/>
          </a:xfrm>
          <a:prstGeom prst="rect">
            <a:avLst/>
          </a:prstGeom>
        </p:spPr>
        <p:txBody>
          <a:bodyPr wrap="square">
            <a:spAutoFit/>
          </a:bodyPr>
          <a:lstStyle/>
          <a:p>
            <a:r>
              <a:rPr lang="en-US" altLang="zh-CN" sz="2400" dirty="0"/>
              <a:t>【</a:t>
            </a:r>
            <a:r>
              <a:rPr lang="zh-CN" altLang="en-US" sz="2400" dirty="0">
                <a:latin typeface="黑体" pitchFamily="49" charset="-122"/>
                <a:ea typeface="黑体" pitchFamily="49" charset="-122"/>
              </a:rPr>
              <a:t>备考建议</a:t>
            </a:r>
            <a:r>
              <a:rPr lang="en-US" altLang="zh-CN" sz="2400" dirty="0"/>
              <a:t>】</a:t>
            </a:r>
          </a:p>
          <a:p>
            <a:pPr>
              <a:lnSpc>
                <a:spcPct val="20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认识文化的多样性和丰富性并认同多元文化共存、文化的交往与互鉴是时代发展的</a:t>
            </a:r>
            <a:r>
              <a:rPr lang="zh-CN" altLang="en-US" sz="2400" dirty="0" smtClean="0">
                <a:latin typeface="宋体" pitchFamily="2" charset="-122"/>
                <a:ea typeface="宋体" pitchFamily="2" charset="-122"/>
              </a:rPr>
              <a:t>潮流，这</a:t>
            </a:r>
            <a:r>
              <a:rPr lang="zh-CN" altLang="en-US" sz="2400" dirty="0">
                <a:latin typeface="宋体" pitchFamily="2" charset="-122"/>
                <a:ea typeface="宋体" pitchFamily="2" charset="-122"/>
              </a:rPr>
              <a:t>是本讲的一个重点</a:t>
            </a:r>
            <a:r>
              <a:rPr lang="zh-CN" altLang="en-US" sz="2400" dirty="0" smtClean="0">
                <a:latin typeface="宋体" pitchFamily="2" charset="-122"/>
                <a:ea typeface="宋体" pitchFamily="2" charset="-122"/>
              </a:rPr>
              <a:t>内容，也</a:t>
            </a:r>
            <a:r>
              <a:rPr lang="zh-CN" altLang="en-US" sz="2400" dirty="0">
                <a:latin typeface="宋体" pitchFamily="2" charset="-122"/>
                <a:ea typeface="宋体" pitchFamily="2" charset="-122"/>
              </a:rPr>
              <a:t>是中考重点考查的内容。复习时要结合具体事例加以</a:t>
            </a:r>
            <a:r>
              <a:rPr lang="zh-CN" altLang="en-US" sz="2400" dirty="0" smtClean="0">
                <a:latin typeface="宋体" pitchFamily="2" charset="-122"/>
                <a:ea typeface="宋体" pitchFamily="2" charset="-122"/>
              </a:rPr>
              <a:t>印证，并</a:t>
            </a:r>
            <a:r>
              <a:rPr lang="zh-CN" altLang="en-US" sz="2400" dirty="0">
                <a:latin typeface="宋体" pitchFamily="2" charset="-122"/>
                <a:ea typeface="宋体" pitchFamily="2" charset="-122"/>
              </a:rPr>
              <a:t>与对外开放、我国的国际地位和影响、文化发展等内容联系起来</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xmlns="" val="161873575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396221816"/>
              </p:ext>
            </p:extLst>
          </p:nvPr>
        </p:nvGraphicFramePr>
        <p:xfrm>
          <a:off x="841278" y="1650497"/>
          <a:ext cx="10789442" cy="4500215"/>
        </p:xfrm>
        <a:graphic>
          <a:graphicData uri="http://schemas.openxmlformats.org/drawingml/2006/table">
            <a:tbl>
              <a:tblPr firstRow="1" firstCol="1" bandRow="1"/>
              <a:tblGrid>
                <a:gridCol w="1756956"/>
                <a:gridCol w="1427356"/>
                <a:gridCol w="7605130"/>
              </a:tblGrid>
              <a:tr h="57373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6482">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●理解、践行社会主义核心价值观</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如何正确理解社会主义核心价值观的内涵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4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富强、民主、文明、和谐”在社会主义核心价值观中居于最高层次。富强即</a:t>
                      </a:r>
                      <a:r>
                        <a:rPr lang="zh-CN" sz="2400" dirty="0" smtClean="0">
                          <a:solidFill>
                            <a:srgbClr val="000000"/>
                          </a:solidFill>
                          <a:effectLst/>
                          <a:latin typeface="宋体" pitchFamily="2" charset="-122"/>
                          <a:ea typeface="宋体" pitchFamily="2" charset="-122"/>
                          <a:cs typeface="Times New Roman"/>
                        </a:rPr>
                        <a:t>国富民强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社会主义现代化国家经济建设的应然</a:t>
                      </a:r>
                      <a:r>
                        <a:rPr lang="zh-CN" sz="2400" dirty="0" smtClean="0">
                          <a:solidFill>
                            <a:srgbClr val="000000"/>
                          </a:solidFill>
                          <a:effectLst/>
                          <a:latin typeface="宋体" pitchFamily="2" charset="-122"/>
                          <a:ea typeface="宋体" pitchFamily="2" charset="-122"/>
                          <a:cs typeface="Times New Roman"/>
                        </a:rPr>
                        <a:t>状态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是国家繁荣昌盛、人民幸福安康的物质基础。我们追求的民主是人民</a:t>
                      </a:r>
                      <a:r>
                        <a:rPr lang="zh-CN" sz="2400" dirty="0" smtClean="0">
                          <a:solidFill>
                            <a:srgbClr val="000000"/>
                          </a:solidFill>
                          <a:effectLst/>
                          <a:latin typeface="宋体" pitchFamily="2" charset="-122"/>
                          <a:ea typeface="宋体" pitchFamily="2" charset="-122"/>
                          <a:cs typeface="Times New Roman"/>
                        </a:rPr>
                        <a:t>民主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它</a:t>
                      </a:r>
                      <a:r>
                        <a:rPr lang="zh-CN" sz="2400" dirty="0">
                          <a:solidFill>
                            <a:srgbClr val="000000"/>
                          </a:solidFill>
                          <a:effectLst/>
                          <a:latin typeface="宋体" pitchFamily="2" charset="-122"/>
                          <a:ea typeface="宋体" pitchFamily="2" charset="-122"/>
                          <a:cs typeface="Times New Roman"/>
                        </a:rPr>
                        <a:t>是社会主义的</a:t>
                      </a:r>
                      <a:r>
                        <a:rPr lang="zh-CN" sz="2400" dirty="0" smtClean="0">
                          <a:solidFill>
                            <a:srgbClr val="000000"/>
                          </a:solidFill>
                          <a:effectLst/>
                          <a:latin typeface="宋体" pitchFamily="2" charset="-122"/>
                          <a:ea typeface="宋体" pitchFamily="2" charset="-122"/>
                          <a:cs typeface="Times New Roman"/>
                        </a:rPr>
                        <a:t>生命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是创造人民美好幸福生活的政治保障。文明是社会进步的重要</a:t>
                      </a:r>
                      <a:r>
                        <a:rPr lang="zh-CN" sz="2400" dirty="0" smtClean="0">
                          <a:solidFill>
                            <a:srgbClr val="000000"/>
                          </a:solidFill>
                          <a:effectLst/>
                          <a:latin typeface="宋体" pitchFamily="2" charset="-122"/>
                          <a:ea typeface="宋体" pitchFamily="2" charset="-122"/>
                          <a:cs typeface="Times New Roman"/>
                        </a:rPr>
                        <a:t>标志</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是社会主义现代化国家文化建设的应有状态。和谐是中国传统文化的基本</a:t>
                      </a:r>
                      <a:r>
                        <a:rPr lang="zh-CN" sz="2400" dirty="0" smtClean="0">
                          <a:solidFill>
                            <a:srgbClr val="000000"/>
                          </a:solidFill>
                          <a:effectLst/>
                          <a:latin typeface="宋体" pitchFamily="2" charset="-122"/>
                          <a:ea typeface="宋体" pitchFamily="2" charset="-122"/>
                          <a:cs typeface="Times New Roman"/>
                        </a:rPr>
                        <a:t>理念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集中</a:t>
                      </a:r>
                      <a:r>
                        <a:rPr lang="zh-CN" sz="2400" dirty="0">
                          <a:solidFill>
                            <a:srgbClr val="000000"/>
                          </a:solidFill>
                          <a:effectLst/>
                          <a:latin typeface="宋体" pitchFamily="2" charset="-122"/>
                          <a:ea typeface="宋体" pitchFamily="2" charset="-122"/>
                          <a:cs typeface="Times New Roman"/>
                        </a:rPr>
                        <a:t>体现了学有所教、劳有所得、病有所医、老有所养、住有所居的生动</a:t>
                      </a:r>
                      <a:r>
                        <a:rPr lang="zh-CN" sz="2400" dirty="0" smtClean="0">
                          <a:solidFill>
                            <a:srgbClr val="000000"/>
                          </a:solidFill>
                          <a:effectLst/>
                          <a:latin typeface="宋体" pitchFamily="2" charset="-122"/>
                          <a:ea typeface="宋体" pitchFamily="2" charset="-122"/>
                          <a:cs typeface="Times New Roman"/>
                        </a:rPr>
                        <a:t>局面</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81444586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647527155"/>
              </p:ext>
            </p:extLst>
          </p:nvPr>
        </p:nvGraphicFramePr>
        <p:xfrm>
          <a:off x="852430" y="1438623"/>
          <a:ext cx="10789442" cy="5031433"/>
        </p:xfrm>
        <a:graphic>
          <a:graphicData uri="http://schemas.openxmlformats.org/drawingml/2006/table">
            <a:tbl>
              <a:tblPr firstRow="1" firstCol="1" bandRow="1"/>
              <a:tblGrid>
                <a:gridCol w="1768107"/>
                <a:gridCol w="1416204"/>
                <a:gridCol w="7605131"/>
              </a:tblGrid>
              <a:tr h="57373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6482">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●理解、践行社会主义核心价值观</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如何正确理解社会主义核心价值观的内涵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9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自由、平等、公正、法治”反映了中国特色社会主义的基本属性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是我们党矢志不渝、长期实践的核心价值理念。自由是指人的意志自由、存在和发展自由</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是人类社会的美好向往</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也是马克思主义追求的社会价值目标。平等指的是公民在法律面前一律平等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其价值取向是不断实现实质平等。公正以人的解放、人的自由平等权利的获得为前提</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是国家、社会应有的根本价值理念。法治是治国理政的基本方式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依法治国是社会主义民主政治的基本要求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47366468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463739544"/>
              </p:ext>
            </p:extLst>
          </p:nvPr>
        </p:nvGraphicFramePr>
        <p:xfrm>
          <a:off x="852430" y="1438623"/>
          <a:ext cx="10789442" cy="4962853"/>
        </p:xfrm>
        <a:graphic>
          <a:graphicData uri="http://schemas.openxmlformats.org/drawingml/2006/table">
            <a:tbl>
              <a:tblPr firstRow="1" firstCol="1" bandRow="1"/>
              <a:tblGrid>
                <a:gridCol w="1991131"/>
                <a:gridCol w="1694985"/>
                <a:gridCol w="7103326"/>
              </a:tblGrid>
              <a:tr h="57373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6482">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●理解、践行社会主义核心价值观</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如何正确理解社会主义核心价值观的内涵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爱国、敬业、诚信、友善”是公民的基本道德规范。爱国要求人们以振兴中华为</a:t>
                      </a:r>
                      <a:r>
                        <a:rPr lang="zh-CN" sz="2400" dirty="0" smtClean="0">
                          <a:solidFill>
                            <a:srgbClr val="000000"/>
                          </a:solidFill>
                          <a:effectLst/>
                          <a:latin typeface="宋体" pitchFamily="2" charset="-122"/>
                          <a:ea typeface="宋体" pitchFamily="2" charset="-122"/>
                          <a:cs typeface="Times New Roman"/>
                        </a:rPr>
                        <a:t>己任</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促进</a:t>
                      </a:r>
                      <a:r>
                        <a:rPr lang="zh-CN" sz="2400" dirty="0">
                          <a:solidFill>
                            <a:srgbClr val="000000"/>
                          </a:solidFill>
                          <a:effectLst/>
                          <a:latin typeface="宋体" pitchFamily="2" charset="-122"/>
                          <a:ea typeface="宋体" pitchFamily="2" charset="-122"/>
                          <a:cs typeface="Times New Roman"/>
                        </a:rPr>
                        <a:t>民族团结、维护祖国统一、自觉报效祖国。敬业要求公民</a:t>
                      </a:r>
                      <a:r>
                        <a:rPr lang="zh-CN" sz="2400" dirty="0" smtClean="0">
                          <a:solidFill>
                            <a:srgbClr val="000000"/>
                          </a:solidFill>
                          <a:effectLst/>
                          <a:latin typeface="宋体" pitchFamily="2" charset="-122"/>
                          <a:ea typeface="宋体" pitchFamily="2" charset="-122"/>
                          <a:cs typeface="Times New Roman"/>
                        </a:rPr>
                        <a:t>忠于职守</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克己奉公</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服务人民</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服务社</a:t>
                      </a:r>
                      <a:r>
                        <a:rPr lang="zh-CN" sz="2400" dirty="0">
                          <a:solidFill>
                            <a:srgbClr val="000000"/>
                          </a:solidFill>
                          <a:effectLst/>
                          <a:latin typeface="宋体" pitchFamily="2" charset="-122"/>
                          <a:ea typeface="宋体" pitchFamily="2" charset="-122"/>
                          <a:cs typeface="Times New Roman"/>
                        </a:rPr>
                        <a:t>会。诚信即诚实</a:t>
                      </a:r>
                      <a:r>
                        <a:rPr lang="zh-CN" sz="2400" dirty="0" smtClean="0">
                          <a:solidFill>
                            <a:srgbClr val="000000"/>
                          </a:solidFill>
                          <a:effectLst/>
                          <a:latin typeface="宋体" pitchFamily="2" charset="-122"/>
                          <a:ea typeface="宋体" pitchFamily="2" charset="-122"/>
                          <a:cs typeface="Times New Roman"/>
                        </a:rPr>
                        <a:t>守信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它</a:t>
                      </a:r>
                      <a:r>
                        <a:rPr lang="zh-CN" sz="2400" dirty="0">
                          <a:solidFill>
                            <a:srgbClr val="000000"/>
                          </a:solidFill>
                          <a:effectLst/>
                          <a:latin typeface="宋体" pitchFamily="2" charset="-122"/>
                          <a:ea typeface="宋体" pitchFamily="2" charset="-122"/>
                          <a:cs typeface="Times New Roman"/>
                        </a:rPr>
                        <a:t>强调诚实劳动、信守承诺、诚恳待人。友善强调公民之间应互相尊重、互相关心、互相</a:t>
                      </a:r>
                      <a:r>
                        <a:rPr lang="zh-CN" sz="2400" dirty="0" smtClean="0">
                          <a:solidFill>
                            <a:srgbClr val="000000"/>
                          </a:solidFill>
                          <a:effectLst/>
                          <a:latin typeface="宋体" pitchFamily="2" charset="-122"/>
                          <a:ea typeface="宋体" pitchFamily="2" charset="-122"/>
                          <a:cs typeface="Times New Roman"/>
                        </a:rPr>
                        <a:t>帮助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和睦友好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努力</a:t>
                      </a:r>
                      <a:r>
                        <a:rPr lang="zh-CN" sz="2400" dirty="0">
                          <a:solidFill>
                            <a:srgbClr val="000000"/>
                          </a:solidFill>
                          <a:effectLst/>
                          <a:latin typeface="宋体" pitchFamily="2" charset="-122"/>
                          <a:ea typeface="宋体" pitchFamily="2" charset="-122"/>
                          <a:cs typeface="Times New Roman"/>
                        </a:rPr>
                        <a:t>形成社会主义的新型人际关系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25143155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58642776"/>
              </p:ext>
            </p:extLst>
          </p:nvPr>
        </p:nvGraphicFramePr>
        <p:xfrm>
          <a:off x="852430" y="1438623"/>
          <a:ext cx="10789442" cy="4500215"/>
        </p:xfrm>
        <a:graphic>
          <a:graphicData uri="http://schemas.openxmlformats.org/drawingml/2006/table">
            <a:tbl>
              <a:tblPr firstRow="1" firstCol="1" bandRow="1"/>
              <a:tblGrid>
                <a:gridCol w="1991131"/>
                <a:gridCol w="2007219"/>
                <a:gridCol w="6791092"/>
              </a:tblGrid>
              <a:tr h="57373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6482">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●理解、践行社会主义核心价值观</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为什么要培育和践行社会主义核心价值观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社会主义</a:t>
                      </a:r>
                      <a:r>
                        <a:rPr lang="zh-CN" sz="2400" dirty="0">
                          <a:solidFill>
                            <a:srgbClr val="000000"/>
                          </a:solidFill>
                          <a:effectLst/>
                          <a:latin typeface="宋体" pitchFamily="2" charset="-122"/>
                          <a:ea typeface="宋体" pitchFamily="2" charset="-122"/>
                          <a:cs typeface="Times New Roman"/>
                        </a:rPr>
                        <a:t>核心价值观不仅是中国人民在共同生活中形成的价值</a:t>
                      </a:r>
                      <a:r>
                        <a:rPr lang="zh-CN" sz="2400" dirty="0" smtClean="0">
                          <a:solidFill>
                            <a:srgbClr val="000000"/>
                          </a:solidFill>
                          <a:effectLst/>
                          <a:latin typeface="宋体" pitchFamily="2" charset="-122"/>
                          <a:ea typeface="宋体" pitchFamily="2" charset="-122"/>
                          <a:cs typeface="Times New Roman"/>
                        </a:rPr>
                        <a:t>共识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而且</a:t>
                      </a:r>
                      <a:r>
                        <a:rPr lang="zh-CN" sz="2400" dirty="0">
                          <a:solidFill>
                            <a:srgbClr val="000000"/>
                          </a:solidFill>
                          <a:effectLst/>
                          <a:latin typeface="宋体" pitchFamily="2" charset="-122"/>
                          <a:ea typeface="宋体" pitchFamily="2" charset="-122"/>
                          <a:cs typeface="Times New Roman"/>
                        </a:rPr>
                        <a:t>吸收了世界文明的有益</a:t>
                      </a:r>
                      <a:r>
                        <a:rPr lang="zh-CN" sz="2400" dirty="0" smtClean="0">
                          <a:solidFill>
                            <a:srgbClr val="000000"/>
                          </a:solidFill>
                          <a:effectLst/>
                          <a:latin typeface="宋体" pitchFamily="2" charset="-122"/>
                          <a:ea typeface="宋体" pitchFamily="2" charset="-122"/>
                          <a:cs typeface="Times New Roman"/>
                        </a:rPr>
                        <a:t>成果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当代中国精神的集中体现</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社会主义</a:t>
                      </a:r>
                      <a:r>
                        <a:rPr lang="zh-CN" sz="2400" dirty="0">
                          <a:solidFill>
                            <a:srgbClr val="000000"/>
                          </a:solidFill>
                          <a:effectLst/>
                          <a:latin typeface="宋体" pitchFamily="2" charset="-122"/>
                          <a:ea typeface="宋体" pitchFamily="2" charset="-122"/>
                          <a:cs typeface="Times New Roman"/>
                        </a:rPr>
                        <a:t>核心价值观是当代中国人评判是非曲直的价值</a:t>
                      </a:r>
                      <a:r>
                        <a:rPr lang="zh-CN" sz="2400" dirty="0" smtClean="0">
                          <a:solidFill>
                            <a:srgbClr val="000000"/>
                          </a:solidFill>
                          <a:effectLst/>
                          <a:latin typeface="宋体" pitchFamily="2" charset="-122"/>
                          <a:ea typeface="宋体" pitchFamily="2" charset="-122"/>
                          <a:cs typeface="Times New Roman"/>
                        </a:rPr>
                        <a:t>标准</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34164336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671658014"/>
              </p:ext>
            </p:extLst>
          </p:nvPr>
        </p:nvGraphicFramePr>
        <p:xfrm>
          <a:off x="852430" y="1438622"/>
          <a:ext cx="10789442" cy="4984479"/>
        </p:xfrm>
        <a:graphic>
          <a:graphicData uri="http://schemas.openxmlformats.org/drawingml/2006/table">
            <a:tbl>
              <a:tblPr firstRow="1" firstCol="1" bandRow="1"/>
              <a:tblGrid>
                <a:gridCol w="1388965"/>
                <a:gridCol w="1438507"/>
                <a:gridCol w="7961970"/>
              </a:tblGrid>
              <a:tr h="58636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98117">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●理解、践行社会主义核心价值观</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为什么要培育和践行社会主义核心价值观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社会主义</a:t>
                      </a:r>
                      <a:r>
                        <a:rPr lang="zh-CN" sz="2400" dirty="0">
                          <a:solidFill>
                            <a:srgbClr val="000000"/>
                          </a:solidFill>
                          <a:effectLst/>
                          <a:latin typeface="宋体" pitchFamily="2" charset="-122"/>
                          <a:ea typeface="宋体" pitchFamily="2" charset="-122"/>
                          <a:cs typeface="Times New Roman"/>
                        </a:rPr>
                        <a:t>核心价值观把涉及国家、社会、公民个人的价值要求</a:t>
                      </a:r>
                      <a:r>
                        <a:rPr lang="zh-CN" sz="2400" dirty="0" smtClean="0">
                          <a:solidFill>
                            <a:srgbClr val="000000"/>
                          </a:solidFill>
                          <a:effectLst/>
                          <a:latin typeface="宋体" pitchFamily="2" charset="-122"/>
                          <a:ea typeface="宋体" pitchFamily="2" charset="-122"/>
                          <a:cs typeface="Times New Roman"/>
                        </a:rPr>
                        <a:t>融为一体</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回答</a:t>
                      </a:r>
                      <a:r>
                        <a:rPr lang="zh-CN" sz="2400" dirty="0">
                          <a:solidFill>
                            <a:srgbClr val="000000"/>
                          </a:solidFill>
                          <a:effectLst/>
                          <a:latin typeface="宋体" pitchFamily="2" charset="-122"/>
                          <a:ea typeface="宋体" pitchFamily="2" charset="-122"/>
                          <a:cs typeface="Times New Roman"/>
                        </a:rPr>
                        <a:t>了我们要建设什么样的国家、建设什么样的社会、培育什么样的公民的重大问题</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社会主义</a:t>
                      </a:r>
                      <a:r>
                        <a:rPr lang="zh-CN" sz="2400" dirty="0">
                          <a:solidFill>
                            <a:srgbClr val="000000"/>
                          </a:solidFill>
                          <a:effectLst/>
                          <a:latin typeface="宋体" pitchFamily="2" charset="-122"/>
                          <a:ea typeface="宋体" pitchFamily="2" charset="-122"/>
                          <a:cs typeface="Times New Roman"/>
                        </a:rPr>
                        <a:t>核心价值观凝结着全体人民共同的价值</a:t>
                      </a:r>
                      <a:r>
                        <a:rPr lang="zh-CN" sz="2400" dirty="0" smtClean="0">
                          <a:solidFill>
                            <a:srgbClr val="000000"/>
                          </a:solidFill>
                          <a:effectLst/>
                          <a:latin typeface="宋体" pitchFamily="2" charset="-122"/>
                          <a:ea typeface="宋体" pitchFamily="2" charset="-122"/>
                          <a:cs typeface="Times New Roman"/>
                        </a:rPr>
                        <a:t>追求</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坚持和发展中国特色社会主义的价值</a:t>
                      </a:r>
                      <a:r>
                        <a:rPr lang="zh-CN" sz="2400" dirty="0" smtClean="0">
                          <a:solidFill>
                            <a:srgbClr val="000000"/>
                          </a:solidFill>
                          <a:effectLst/>
                          <a:latin typeface="宋体" pitchFamily="2" charset="-122"/>
                          <a:ea typeface="宋体" pitchFamily="2" charset="-122"/>
                          <a:cs typeface="Times New Roman"/>
                        </a:rPr>
                        <a:t>导向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是实现中华民族伟大复兴的价值引领</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a:t>
                      </a:r>
                      <a:r>
                        <a:rPr lang="zh-CN" sz="2400" dirty="0" smtClean="0">
                          <a:solidFill>
                            <a:srgbClr val="000000"/>
                          </a:solidFill>
                          <a:effectLst/>
                          <a:latin typeface="宋体" pitchFamily="2" charset="-122"/>
                          <a:ea typeface="宋体" pitchFamily="2" charset="-122"/>
                          <a:cs typeface="Times New Roman"/>
                        </a:rPr>
                        <a:t>社会主义</a:t>
                      </a:r>
                      <a:r>
                        <a:rPr lang="zh-CN" sz="2400" dirty="0">
                          <a:solidFill>
                            <a:srgbClr val="000000"/>
                          </a:solidFill>
                          <a:effectLst/>
                          <a:latin typeface="宋体" pitchFamily="2" charset="-122"/>
                          <a:ea typeface="宋体" pitchFamily="2" charset="-122"/>
                          <a:cs typeface="Times New Roman"/>
                        </a:rPr>
                        <a:t>核心价值观促进人的全面</a:t>
                      </a:r>
                      <a:r>
                        <a:rPr lang="zh-CN" sz="2400" dirty="0" smtClean="0">
                          <a:solidFill>
                            <a:srgbClr val="000000"/>
                          </a:solidFill>
                          <a:effectLst/>
                          <a:latin typeface="宋体" pitchFamily="2" charset="-122"/>
                          <a:ea typeface="宋体" pitchFamily="2" charset="-122"/>
                          <a:cs typeface="Times New Roman"/>
                        </a:rPr>
                        <a:t>发展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引领</a:t>
                      </a:r>
                      <a:r>
                        <a:rPr lang="zh-CN" sz="2400" dirty="0">
                          <a:solidFill>
                            <a:srgbClr val="000000"/>
                          </a:solidFill>
                          <a:effectLst/>
                          <a:latin typeface="宋体" pitchFamily="2" charset="-122"/>
                          <a:ea typeface="宋体" pitchFamily="2" charset="-122"/>
                          <a:cs typeface="Times New Roman"/>
                        </a:rPr>
                        <a:t>社会全面进步</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422207619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998782910"/>
              </p:ext>
            </p:extLst>
          </p:nvPr>
        </p:nvGraphicFramePr>
        <p:xfrm>
          <a:off x="852430" y="1438623"/>
          <a:ext cx="10789442" cy="4500215"/>
        </p:xfrm>
        <a:graphic>
          <a:graphicData uri="http://schemas.openxmlformats.org/drawingml/2006/table">
            <a:tbl>
              <a:tblPr firstRow="1" firstCol="1" bandRow="1"/>
              <a:tblGrid>
                <a:gridCol w="1511629"/>
                <a:gridCol w="2152185"/>
                <a:gridCol w="7125628"/>
              </a:tblGrid>
              <a:tr h="57373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6482">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●理解、践行社会主义核心价值观</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青少年怎样践行社会主义核心价值观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与日常生活紧密联系</a:t>
                      </a:r>
                      <a:r>
                        <a:rPr lang="zh-CN" sz="2400" dirty="0" smtClean="0">
                          <a:solidFill>
                            <a:srgbClr val="000000"/>
                          </a:solidFill>
                          <a:effectLst/>
                          <a:latin typeface="宋体" pitchFamily="2" charset="-122"/>
                          <a:ea typeface="宋体" pitchFamily="2" charset="-122"/>
                          <a:cs typeface="Times New Roman"/>
                        </a:rPr>
                        <a:t>起来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做到</a:t>
                      </a:r>
                      <a:r>
                        <a:rPr lang="zh-CN" sz="2400" dirty="0">
                          <a:solidFill>
                            <a:srgbClr val="000000"/>
                          </a:solidFill>
                          <a:effectLst/>
                          <a:latin typeface="宋体" pitchFamily="2" charset="-122"/>
                          <a:ea typeface="宋体" pitchFamily="2" charset="-122"/>
                          <a:cs typeface="Times New Roman"/>
                        </a:rPr>
                        <a:t>落细、落小、落实</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青少年</a:t>
                      </a:r>
                      <a:r>
                        <a:rPr lang="zh-CN" sz="2400" dirty="0">
                          <a:solidFill>
                            <a:srgbClr val="000000"/>
                          </a:solidFill>
                          <a:effectLst/>
                          <a:latin typeface="宋体" pitchFamily="2" charset="-122"/>
                          <a:ea typeface="宋体" pitchFamily="2" charset="-122"/>
                          <a:cs typeface="Times New Roman"/>
                        </a:rPr>
                        <a:t>处在价值观形成的关键时期。我们应自觉做到勤于学习、敏于</a:t>
                      </a:r>
                      <a:r>
                        <a:rPr lang="zh-CN" sz="2400" dirty="0" smtClean="0">
                          <a:solidFill>
                            <a:srgbClr val="000000"/>
                          </a:solidFill>
                          <a:effectLst/>
                          <a:latin typeface="宋体" pitchFamily="2" charset="-122"/>
                          <a:ea typeface="宋体" pitchFamily="2" charset="-122"/>
                          <a:cs typeface="Times New Roman"/>
                        </a:rPr>
                        <a:t>思考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注重</a:t>
                      </a:r>
                      <a:r>
                        <a:rPr lang="zh-CN" sz="2400" dirty="0">
                          <a:solidFill>
                            <a:srgbClr val="000000"/>
                          </a:solidFill>
                          <a:effectLst/>
                          <a:latin typeface="宋体" pitchFamily="2" charset="-122"/>
                          <a:ea typeface="宋体" pitchFamily="2" charset="-122"/>
                          <a:cs typeface="Times New Roman"/>
                        </a:rPr>
                        <a:t>修养、勇于</a:t>
                      </a:r>
                      <a:r>
                        <a:rPr lang="zh-CN" sz="2400" dirty="0" smtClean="0">
                          <a:solidFill>
                            <a:srgbClr val="000000"/>
                          </a:solidFill>
                          <a:effectLst/>
                          <a:latin typeface="宋体" pitchFamily="2" charset="-122"/>
                          <a:ea typeface="宋体" pitchFamily="2" charset="-122"/>
                          <a:cs typeface="Times New Roman"/>
                        </a:rPr>
                        <a:t>实践</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明辨是非</a:t>
                      </a:r>
                      <a:r>
                        <a:rPr lang="zh-CN" sz="2400" dirty="0">
                          <a:solidFill>
                            <a:srgbClr val="000000"/>
                          </a:solidFill>
                          <a:effectLst/>
                          <a:latin typeface="宋体" pitchFamily="2" charset="-122"/>
                          <a:ea typeface="宋体" pitchFamily="2" charset="-122"/>
                          <a:cs typeface="Times New Roman"/>
                        </a:rPr>
                        <a:t>、善于</a:t>
                      </a:r>
                      <a:r>
                        <a:rPr lang="zh-CN" sz="2400" dirty="0" smtClean="0">
                          <a:solidFill>
                            <a:srgbClr val="000000"/>
                          </a:solidFill>
                          <a:effectLst/>
                          <a:latin typeface="宋体" pitchFamily="2" charset="-122"/>
                          <a:ea typeface="宋体" pitchFamily="2" charset="-122"/>
                          <a:cs typeface="Times New Roman"/>
                        </a:rPr>
                        <a:t>选择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认真</a:t>
                      </a:r>
                      <a:r>
                        <a:rPr lang="zh-CN" sz="2400" dirty="0">
                          <a:solidFill>
                            <a:srgbClr val="000000"/>
                          </a:solidFill>
                          <a:effectLst/>
                          <a:latin typeface="宋体" pitchFamily="2" charset="-122"/>
                          <a:ea typeface="宋体" pitchFamily="2" charset="-122"/>
                          <a:cs typeface="Times New Roman"/>
                        </a:rPr>
                        <a:t>做事、踏实做人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90132516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76906" y="1082779"/>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
        <p:nvSpPr>
          <p:cNvPr id="102" name="文本框 101"/>
          <p:cNvSpPr txBox="1"/>
          <p:nvPr/>
        </p:nvSpPr>
        <p:spPr>
          <a:xfrm>
            <a:off x="1166847" y="2045256"/>
            <a:ext cx="9716743" cy="4228850"/>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1</a:t>
            </a:r>
            <a:r>
              <a:rPr lang="en-US" altLang="zh-CN" sz="2400" dirty="0" smtClean="0">
                <a:solidFill>
                  <a:srgbClr val="000000"/>
                </a:solidFill>
                <a:latin typeface="黑体" pitchFamily="49" charset="-122"/>
                <a:ea typeface="黑体" pitchFamily="49" charset="-122"/>
                <a:cs typeface="宋体" panose="02010600030101010101" pitchFamily="2" charset="-122"/>
              </a:rPr>
              <a:t>.</a:t>
            </a:r>
            <a:r>
              <a:rPr lang="zh-CN" altLang="en-US" sz="2400" dirty="0" smtClean="0">
                <a:solidFill>
                  <a:srgbClr val="000000"/>
                </a:solidFill>
                <a:latin typeface="黑体" pitchFamily="49" charset="-122"/>
                <a:ea typeface="黑体" pitchFamily="49" charset="-122"/>
                <a:cs typeface="宋体" panose="02010600030101010101" pitchFamily="2" charset="-122"/>
              </a:rPr>
              <a:t>面对文化差异，我们的正确态度是排斥。</a:t>
            </a:r>
            <a:endParaRPr lang="en-US" altLang="zh-CN" sz="2400" dirty="0" smtClean="0">
              <a:solidFill>
                <a:srgbClr val="000000"/>
              </a:solidFill>
              <a:latin typeface="黑体" pitchFamily="49" charset="-122"/>
              <a:ea typeface="黑体" pitchFamily="49" charset="-122"/>
              <a:cs typeface="宋体" panose="02010600030101010101" pitchFamily="2" charset="-122"/>
            </a:endParaRPr>
          </a:p>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这种</a:t>
            </a:r>
            <a:r>
              <a:rPr lang="zh-CN" altLang="en-US" sz="2400" dirty="0">
                <a:solidFill>
                  <a:srgbClr val="000000"/>
                </a:solidFill>
                <a:latin typeface="宋体" pitchFamily="2" charset="-122"/>
                <a:ea typeface="宋体" pitchFamily="2" charset="-122"/>
                <a:cs typeface="宋体" panose="02010600030101010101" pitchFamily="2" charset="-122"/>
              </a:rPr>
              <a:t>说法是错误的。面对文化</a:t>
            </a:r>
            <a:r>
              <a:rPr lang="zh-CN" altLang="en-US" sz="2400" dirty="0" smtClean="0">
                <a:solidFill>
                  <a:srgbClr val="000000"/>
                </a:solidFill>
                <a:latin typeface="宋体" pitchFamily="2" charset="-122"/>
                <a:ea typeface="宋体" pitchFamily="2" charset="-122"/>
                <a:cs typeface="宋体" panose="02010600030101010101" pitchFamily="2" charset="-122"/>
              </a:rPr>
              <a:t>差异，有</a:t>
            </a:r>
            <a:r>
              <a:rPr lang="zh-CN" altLang="en-US" sz="2400" dirty="0">
                <a:solidFill>
                  <a:srgbClr val="000000"/>
                </a:solidFill>
                <a:latin typeface="宋体" pitchFamily="2" charset="-122"/>
                <a:ea typeface="宋体" pitchFamily="2" charset="-122"/>
                <a:cs typeface="宋体" panose="02010600030101010101" pitchFamily="2" charset="-122"/>
              </a:rPr>
              <a:t>两种不同的</a:t>
            </a:r>
            <a:r>
              <a:rPr lang="zh-CN" altLang="en-US" sz="2400" dirty="0" smtClean="0">
                <a:solidFill>
                  <a:srgbClr val="000000"/>
                </a:solidFill>
                <a:latin typeface="宋体" pitchFamily="2" charset="-122"/>
                <a:ea typeface="宋体" pitchFamily="2" charset="-122"/>
                <a:cs typeface="宋体" panose="02010600030101010101" pitchFamily="2" charset="-122"/>
              </a:rPr>
              <a:t>态度：一</a:t>
            </a:r>
            <a:r>
              <a:rPr lang="zh-CN" altLang="en-US" sz="2400" dirty="0">
                <a:solidFill>
                  <a:srgbClr val="000000"/>
                </a:solidFill>
                <a:latin typeface="宋体" pitchFamily="2" charset="-122"/>
                <a:ea typeface="宋体" pitchFamily="2" charset="-122"/>
                <a:cs typeface="宋体" panose="02010600030101010101" pitchFamily="2" charset="-122"/>
              </a:rPr>
              <a:t>种是</a:t>
            </a:r>
            <a:r>
              <a:rPr lang="zh-CN" altLang="en-US" sz="2400" dirty="0" smtClean="0">
                <a:solidFill>
                  <a:srgbClr val="000000"/>
                </a:solidFill>
                <a:latin typeface="宋体" pitchFamily="2" charset="-122"/>
                <a:ea typeface="宋体" pitchFamily="2" charset="-122"/>
                <a:cs typeface="宋体" panose="02010600030101010101" pitchFamily="2" charset="-122"/>
              </a:rPr>
              <a:t>排斥，一</a:t>
            </a:r>
            <a:r>
              <a:rPr lang="zh-CN" altLang="en-US" sz="2400" dirty="0">
                <a:solidFill>
                  <a:srgbClr val="000000"/>
                </a:solidFill>
                <a:latin typeface="宋体" pitchFamily="2" charset="-122"/>
                <a:ea typeface="宋体" pitchFamily="2" charset="-122"/>
                <a:cs typeface="宋体" panose="02010600030101010101" pitchFamily="2" charset="-122"/>
              </a:rPr>
              <a:t>种是沟通。前者过分夸大本民族文化的</a:t>
            </a:r>
            <a:r>
              <a:rPr lang="zh-CN" altLang="en-US" sz="2400" dirty="0" smtClean="0">
                <a:solidFill>
                  <a:srgbClr val="000000"/>
                </a:solidFill>
                <a:latin typeface="宋体" pitchFamily="2" charset="-122"/>
                <a:ea typeface="宋体" pitchFamily="2" charset="-122"/>
                <a:cs typeface="宋体" panose="02010600030101010101" pitchFamily="2" charset="-122"/>
              </a:rPr>
              <a:t>价值，漠视</a:t>
            </a:r>
            <a:r>
              <a:rPr lang="zh-CN" altLang="en-US" sz="2400" dirty="0">
                <a:solidFill>
                  <a:srgbClr val="000000"/>
                </a:solidFill>
                <a:latin typeface="宋体" pitchFamily="2" charset="-122"/>
                <a:ea typeface="宋体" pitchFamily="2" charset="-122"/>
                <a:cs typeface="宋体" panose="02010600030101010101" pitchFamily="2" charset="-122"/>
              </a:rPr>
              <a:t>甚至歧视其他民族文化的</a:t>
            </a:r>
            <a:r>
              <a:rPr lang="zh-CN" altLang="en-US" sz="2400" dirty="0" smtClean="0">
                <a:solidFill>
                  <a:srgbClr val="000000"/>
                </a:solidFill>
                <a:latin typeface="宋体" pitchFamily="2" charset="-122"/>
                <a:ea typeface="宋体" pitchFamily="2" charset="-122"/>
                <a:cs typeface="宋体" panose="02010600030101010101" pitchFamily="2" charset="-122"/>
              </a:rPr>
              <a:t>价值；后者</a:t>
            </a:r>
            <a:r>
              <a:rPr lang="zh-CN" altLang="en-US" sz="2400" dirty="0">
                <a:solidFill>
                  <a:srgbClr val="000000"/>
                </a:solidFill>
                <a:latin typeface="宋体" pitchFamily="2" charset="-122"/>
                <a:ea typeface="宋体" pitchFamily="2" charset="-122"/>
                <a:cs typeface="宋体" panose="02010600030101010101" pitchFamily="2" charset="-122"/>
              </a:rPr>
              <a:t>既尊重自己民族文化的</a:t>
            </a:r>
            <a:r>
              <a:rPr lang="zh-CN" altLang="en-US" sz="2400" dirty="0" smtClean="0">
                <a:solidFill>
                  <a:srgbClr val="000000"/>
                </a:solidFill>
                <a:latin typeface="宋体" pitchFamily="2" charset="-122"/>
                <a:ea typeface="宋体" pitchFamily="2" charset="-122"/>
                <a:cs typeface="宋体" panose="02010600030101010101" pitchFamily="2" charset="-122"/>
              </a:rPr>
              <a:t>价值，又</a:t>
            </a:r>
            <a:r>
              <a:rPr lang="zh-CN" altLang="en-US" sz="2400" dirty="0">
                <a:solidFill>
                  <a:srgbClr val="000000"/>
                </a:solidFill>
                <a:latin typeface="宋体" pitchFamily="2" charset="-122"/>
                <a:ea typeface="宋体" pitchFamily="2" charset="-122"/>
                <a:cs typeface="宋体" panose="02010600030101010101" pitchFamily="2" charset="-122"/>
              </a:rPr>
              <a:t>尊重其他民族文化的</a:t>
            </a:r>
            <a:r>
              <a:rPr lang="zh-CN" altLang="en-US" sz="2400" dirty="0" smtClean="0">
                <a:solidFill>
                  <a:srgbClr val="000000"/>
                </a:solidFill>
                <a:latin typeface="宋体" pitchFamily="2" charset="-122"/>
                <a:ea typeface="宋体" pitchFamily="2" charset="-122"/>
                <a:cs typeface="宋体" panose="02010600030101010101" pitchFamily="2" charset="-122"/>
              </a:rPr>
              <a:t>价值，主张</a:t>
            </a:r>
            <a:r>
              <a:rPr lang="zh-CN" altLang="en-US" sz="2400" dirty="0">
                <a:solidFill>
                  <a:srgbClr val="000000"/>
                </a:solidFill>
                <a:latin typeface="宋体" pitchFamily="2" charset="-122"/>
                <a:ea typeface="宋体" pitchFamily="2" charset="-122"/>
                <a:cs typeface="宋体" panose="02010600030101010101" pitchFamily="2" charset="-122"/>
              </a:rPr>
              <a:t>平等交流、互相学习。任何民族文化的精华都属于人类共同的文明成果。多姿多彩的世界文化开阔了我们的</a:t>
            </a:r>
            <a:r>
              <a:rPr lang="zh-CN" altLang="en-US" sz="2400" dirty="0" smtClean="0">
                <a:solidFill>
                  <a:srgbClr val="000000"/>
                </a:solidFill>
                <a:latin typeface="宋体" pitchFamily="2" charset="-122"/>
                <a:ea typeface="宋体" pitchFamily="2" charset="-122"/>
                <a:cs typeface="宋体" panose="02010600030101010101" pitchFamily="2" charset="-122"/>
              </a:rPr>
              <a:t>视野，丰富</a:t>
            </a:r>
            <a:r>
              <a:rPr lang="zh-CN" altLang="en-US" sz="2400" dirty="0">
                <a:solidFill>
                  <a:srgbClr val="000000"/>
                </a:solidFill>
                <a:latin typeface="宋体" pitchFamily="2" charset="-122"/>
                <a:ea typeface="宋体" pitchFamily="2" charset="-122"/>
                <a:cs typeface="宋体" panose="02010600030101010101" pitchFamily="2" charset="-122"/>
              </a:rPr>
              <a:t>了我们的生活。面对文化差异我们的正确态度应该是沟通。</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1010729" y="1604999"/>
            <a:ext cx="9081125" cy="3637919"/>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2.</a:t>
            </a:r>
            <a:r>
              <a:rPr lang="zh-CN" altLang="en-US" sz="2400" dirty="0">
                <a:solidFill>
                  <a:srgbClr val="000000"/>
                </a:solidFill>
                <a:latin typeface="黑体" pitchFamily="49" charset="-122"/>
                <a:ea typeface="黑体" pitchFamily="49" charset="-122"/>
                <a:cs typeface="宋体" panose="02010600030101010101" pitchFamily="2" charset="-122"/>
              </a:rPr>
              <a:t>中华文化是世界上最优秀的文化。</a:t>
            </a:r>
          </a:p>
          <a:p>
            <a:pPr indent="0">
              <a:lnSpc>
                <a:spcPct val="200000"/>
              </a:lnSpc>
            </a:pPr>
            <a:r>
              <a:rPr lang="zh-CN" altLang="en-US" sz="2400" dirty="0" smtClean="0">
                <a:solidFill>
                  <a:srgbClr val="000000"/>
                </a:solidFill>
                <a:latin typeface="黑体" pitchFamily="49" charset="-122"/>
                <a:ea typeface="黑体" pitchFamily="49"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itchFamily="2" charset="-122"/>
              </a:rPr>
              <a:t>这种</a:t>
            </a:r>
            <a:r>
              <a:rPr lang="zh-CN" altLang="en-US" sz="2400" dirty="0">
                <a:solidFill>
                  <a:srgbClr val="000000"/>
                </a:solidFill>
                <a:latin typeface="宋体" pitchFamily="2" charset="-122"/>
                <a:ea typeface="宋体" pitchFamily="2" charset="-122"/>
                <a:cs typeface="宋体" pitchFamily="2" charset="-122"/>
              </a:rPr>
              <a:t>观点是错误的。源远流长、博大精深的中华文化是世界文化大花园中一朵璀璨的奇葩。文化存在</a:t>
            </a:r>
            <a:r>
              <a:rPr lang="zh-CN" altLang="en-US" sz="2400" dirty="0" smtClean="0">
                <a:solidFill>
                  <a:srgbClr val="000000"/>
                </a:solidFill>
                <a:latin typeface="宋体" pitchFamily="2" charset="-122"/>
                <a:ea typeface="宋体" pitchFamily="2" charset="-122"/>
                <a:cs typeface="宋体" pitchFamily="2" charset="-122"/>
              </a:rPr>
              <a:t>差异，但</a:t>
            </a:r>
            <a:r>
              <a:rPr lang="zh-CN" altLang="en-US" sz="2400" dirty="0">
                <a:solidFill>
                  <a:srgbClr val="000000"/>
                </a:solidFill>
                <a:latin typeface="宋体" pitchFamily="2" charset="-122"/>
                <a:ea typeface="宋体" pitchFamily="2" charset="-122"/>
                <a:cs typeface="宋体" pitchFamily="2" charset="-122"/>
              </a:rPr>
              <a:t>没有高低之分。中华文化虽然对人类的进步和世界文化的发展产生了深远的</a:t>
            </a:r>
            <a:r>
              <a:rPr lang="zh-CN" altLang="en-US" sz="2400" dirty="0" smtClean="0">
                <a:solidFill>
                  <a:srgbClr val="000000"/>
                </a:solidFill>
                <a:latin typeface="宋体" pitchFamily="2" charset="-122"/>
                <a:ea typeface="宋体" pitchFamily="2" charset="-122"/>
                <a:cs typeface="宋体" pitchFamily="2" charset="-122"/>
              </a:rPr>
              <a:t>影响，但</a:t>
            </a:r>
            <a:r>
              <a:rPr lang="zh-CN" altLang="en-US" sz="2400" dirty="0">
                <a:solidFill>
                  <a:srgbClr val="000000"/>
                </a:solidFill>
                <a:latin typeface="宋体" pitchFamily="2" charset="-122"/>
                <a:ea typeface="宋体" pitchFamily="2" charset="-122"/>
                <a:cs typeface="宋体" pitchFamily="2" charset="-122"/>
              </a:rPr>
              <a:t>同其他国家和地区的文化一起共同构成了丰富多样的世界文化。</a:t>
            </a:r>
          </a:p>
        </p:txBody>
      </p:sp>
    </p:spTree>
    <p:extLst>
      <p:ext uri="{BB962C8B-B14F-4D97-AF65-F5344CB8AC3E}">
        <p14:creationId xmlns:p14="http://schemas.microsoft.com/office/powerpoint/2010/main" xmlns="" val="308375531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479502" y="1309880"/>
            <a:ext cx="11262731" cy="5299912"/>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3.</a:t>
            </a:r>
            <a:r>
              <a:rPr lang="zh-CN" altLang="en-US" sz="2400" dirty="0">
                <a:solidFill>
                  <a:srgbClr val="000000"/>
                </a:solidFill>
                <a:latin typeface="黑体" pitchFamily="49" charset="-122"/>
                <a:ea typeface="黑体" pitchFamily="49" charset="-122"/>
                <a:cs typeface="宋体" panose="02010600030101010101" pitchFamily="2" charset="-122"/>
              </a:rPr>
              <a:t>正确理解文化自信。</a:t>
            </a:r>
          </a:p>
          <a:p>
            <a:pPr indent="0">
              <a:lnSpc>
                <a:spcPts val="3600"/>
              </a:lnSpc>
            </a:pPr>
            <a:r>
              <a:rPr lang="en-US" altLang="zh-CN" sz="2400" dirty="0" smtClean="0">
                <a:solidFill>
                  <a:srgbClr val="000000"/>
                </a:solidFill>
                <a:latin typeface="黑体" pitchFamily="49" charset="-122"/>
                <a:ea typeface="黑体" pitchFamily="49"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1</a:t>
            </a:r>
            <a:r>
              <a:rPr lang="zh-CN" altLang="en-US" sz="2400" dirty="0" smtClean="0">
                <a:solidFill>
                  <a:srgbClr val="000000"/>
                </a:solidFill>
                <a:latin typeface="宋体" pitchFamily="2" charset="-122"/>
                <a:ea typeface="宋体" pitchFamily="2" charset="-122"/>
                <a:cs typeface="宋体" panose="02010600030101010101" pitchFamily="2" charset="-122"/>
              </a:rPr>
              <a:t>）文化自信，简而言之，就是</a:t>
            </a:r>
            <a:r>
              <a:rPr lang="zh-CN" altLang="en-US" sz="2400" dirty="0">
                <a:solidFill>
                  <a:srgbClr val="000000"/>
                </a:solidFill>
                <a:latin typeface="宋体" pitchFamily="2" charset="-122"/>
                <a:ea typeface="宋体" pitchFamily="2" charset="-122"/>
                <a:cs typeface="宋体" panose="02010600030101010101" pitchFamily="2" charset="-122"/>
              </a:rPr>
              <a:t>对自身文化价值的充分</a:t>
            </a:r>
            <a:r>
              <a:rPr lang="zh-CN" altLang="en-US" sz="2400" dirty="0" smtClean="0">
                <a:solidFill>
                  <a:srgbClr val="000000"/>
                </a:solidFill>
                <a:latin typeface="宋体" pitchFamily="2" charset="-122"/>
                <a:ea typeface="宋体" pitchFamily="2" charset="-122"/>
                <a:cs typeface="宋体" panose="02010600030101010101" pitchFamily="2" charset="-122"/>
              </a:rPr>
              <a:t>肯定，对</a:t>
            </a:r>
            <a:r>
              <a:rPr lang="zh-CN" altLang="en-US" sz="2400" dirty="0">
                <a:solidFill>
                  <a:srgbClr val="000000"/>
                </a:solidFill>
                <a:latin typeface="宋体" pitchFamily="2" charset="-122"/>
                <a:ea typeface="宋体" pitchFamily="2" charset="-122"/>
                <a:cs typeface="宋体" panose="02010600030101010101" pitchFamily="2" charset="-122"/>
              </a:rPr>
              <a:t>自身文化生命力的坚定</a:t>
            </a:r>
            <a:r>
              <a:rPr lang="zh-CN" altLang="en-US" sz="2400" dirty="0" smtClean="0">
                <a:solidFill>
                  <a:srgbClr val="000000"/>
                </a:solidFill>
                <a:latin typeface="宋体" pitchFamily="2" charset="-122"/>
                <a:ea typeface="宋体" pitchFamily="2" charset="-122"/>
                <a:cs typeface="宋体" panose="02010600030101010101" pitchFamily="2" charset="-122"/>
              </a:rPr>
              <a:t>信念，对</a:t>
            </a:r>
            <a:r>
              <a:rPr lang="zh-CN" altLang="en-US" sz="2400" dirty="0">
                <a:solidFill>
                  <a:srgbClr val="000000"/>
                </a:solidFill>
                <a:latin typeface="宋体" pitchFamily="2" charset="-122"/>
                <a:ea typeface="宋体" pitchFamily="2" charset="-122"/>
                <a:cs typeface="宋体" panose="02010600030101010101" pitchFamily="2" charset="-122"/>
              </a:rPr>
              <a:t>推动社会发展具有基础性、持久性、广泛性的关键作用。坚定文化</a:t>
            </a:r>
            <a:r>
              <a:rPr lang="zh-CN" altLang="en-US" sz="2400" dirty="0" smtClean="0">
                <a:solidFill>
                  <a:srgbClr val="000000"/>
                </a:solidFill>
                <a:latin typeface="宋体" pitchFamily="2" charset="-122"/>
                <a:ea typeface="宋体" pitchFamily="2" charset="-122"/>
                <a:cs typeface="宋体" panose="02010600030101010101" pitchFamily="2" charset="-122"/>
              </a:rPr>
              <a:t>自信，是</a:t>
            </a:r>
            <a:r>
              <a:rPr lang="zh-CN" altLang="en-US" sz="2400" dirty="0">
                <a:solidFill>
                  <a:srgbClr val="000000"/>
                </a:solidFill>
                <a:latin typeface="宋体" pitchFamily="2" charset="-122"/>
                <a:ea typeface="宋体" pitchFamily="2" charset="-122"/>
                <a:cs typeface="宋体" panose="02010600030101010101" pitchFamily="2" charset="-122"/>
              </a:rPr>
              <a:t>事关国运兴衰、事关文化安全、事关民族精神传承发展的大问题。</a:t>
            </a:r>
          </a:p>
          <a:p>
            <a:pPr indent="0">
              <a:lnSpc>
                <a:spcPts val="36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2</a:t>
            </a:r>
            <a:r>
              <a:rPr lang="zh-CN" altLang="en-US" sz="2400" dirty="0" smtClean="0">
                <a:solidFill>
                  <a:srgbClr val="000000"/>
                </a:solidFill>
                <a:latin typeface="宋体" pitchFamily="2" charset="-122"/>
                <a:ea typeface="宋体" pitchFamily="2" charset="-122"/>
                <a:cs typeface="宋体" panose="02010600030101010101" pitchFamily="2" charset="-122"/>
              </a:rPr>
              <a:t>）中国</a:t>
            </a:r>
            <a:r>
              <a:rPr lang="zh-CN" altLang="en-US" sz="2400" dirty="0">
                <a:solidFill>
                  <a:srgbClr val="000000"/>
                </a:solidFill>
                <a:latin typeface="宋体" pitchFamily="2" charset="-122"/>
                <a:ea typeface="宋体" pitchFamily="2" charset="-122"/>
                <a:cs typeface="宋体" panose="02010600030101010101" pitchFamily="2" charset="-122"/>
              </a:rPr>
              <a:t>特色社会主义文化之所以在世界文化中</a:t>
            </a:r>
            <a:r>
              <a:rPr lang="zh-CN" altLang="en-US" sz="2400" dirty="0" smtClean="0">
                <a:solidFill>
                  <a:srgbClr val="000000"/>
                </a:solidFill>
                <a:latin typeface="宋体" pitchFamily="2" charset="-122"/>
                <a:ea typeface="宋体" pitchFamily="2" charset="-122"/>
                <a:cs typeface="宋体" panose="02010600030101010101" pitchFamily="2" charset="-122"/>
              </a:rPr>
              <a:t>独树一帜，大放异彩，就在于</a:t>
            </a:r>
            <a:r>
              <a:rPr lang="zh-CN" altLang="en-US" sz="2400" dirty="0">
                <a:solidFill>
                  <a:srgbClr val="000000"/>
                </a:solidFill>
                <a:latin typeface="宋体" pitchFamily="2" charset="-122"/>
                <a:ea typeface="宋体" pitchFamily="2" charset="-122"/>
                <a:cs typeface="宋体" panose="02010600030101010101" pitchFamily="2" charset="-122"/>
              </a:rPr>
              <a:t>它经过历史长河的洗练、艰难困苦的磨砺、辉煌实践的</a:t>
            </a:r>
            <a:r>
              <a:rPr lang="zh-CN" altLang="en-US" sz="2400" dirty="0" smtClean="0">
                <a:solidFill>
                  <a:srgbClr val="000000"/>
                </a:solidFill>
                <a:latin typeface="宋体" pitchFamily="2" charset="-122"/>
                <a:ea typeface="宋体" pitchFamily="2" charset="-122"/>
                <a:cs typeface="宋体" panose="02010600030101010101" pitchFamily="2" charset="-122"/>
              </a:rPr>
              <a:t>孕育，是</a:t>
            </a:r>
            <a:r>
              <a:rPr lang="zh-CN" altLang="en-US" sz="2400" dirty="0">
                <a:solidFill>
                  <a:srgbClr val="000000"/>
                </a:solidFill>
                <a:latin typeface="宋体" pitchFamily="2" charset="-122"/>
                <a:ea typeface="宋体" pitchFamily="2" charset="-122"/>
                <a:cs typeface="宋体" panose="02010600030101010101" pitchFamily="2" charset="-122"/>
              </a:rPr>
              <a:t>最有韧性、最具内涵、最富有力量的文化。中国特色社会主义文化最有理由、最有底气充满自信。</a:t>
            </a:r>
          </a:p>
          <a:p>
            <a:pPr indent="0">
              <a:lnSpc>
                <a:spcPts val="36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3</a:t>
            </a:r>
            <a:r>
              <a:rPr lang="zh-CN" altLang="en-US" sz="2400" dirty="0" smtClean="0">
                <a:solidFill>
                  <a:srgbClr val="000000"/>
                </a:solidFill>
                <a:latin typeface="宋体" pitchFamily="2" charset="-122"/>
                <a:ea typeface="宋体" pitchFamily="2" charset="-122"/>
                <a:cs typeface="宋体" panose="02010600030101010101" pitchFamily="2" charset="-122"/>
              </a:rPr>
              <a:t>）自信</a:t>
            </a:r>
            <a:r>
              <a:rPr lang="zh-CN" altLang="en-US" sz="2400" dirty="0">
                <a:solidFill>
                  <a:srgbClr val="000000"/>
                </a:solidFill>
                <a:latin typeface="宋体" pitchFamily="2" charset="-122"/>
                <a:ea typeface="宋体" pitchFamily="2" charset="-122"/>
                <a:cs typeface="宋体" panose="02010600030101010101" pitchFamily="2" charset="-122"/>
              </a:rPr>
              <a:t>从历史中来。中华文明是世界上唯一没有中断的既古老又年轻的</a:t>
            </a:r>
            <a:r>
              <a:rPr lang="zh-CN" altLang="en-US" sz="2400" dirty="0" smtClean="0">
                <a:solidFill>
                  <a:srgbClr val="000000"/>
                </a:solidFill>
                <a:latin typeface="宋体" pitchFamily="2" charset="-122"/>
                <a:ea typeface="宋体" pitchFamily="2" charset="-122"/>
                <a:cs typeface="宋体" panose="02010600030101010101" pitchFamily="2" charset="-122"/>
              </a:rPr>
              <a:t>文明，是</a:t>
            </a:r>
            <a:r>
              <a:rPr lang="zh-CN" altLang="en-US" sz="2400" dirty="0">
                <a:solidFill>
                  <a:srgbClr val="000000"/>
                </a:solidFill>
                <a:latin typeface="宋体" pitchFamily="2" charset="-122"/>
                <a:ea typeface="宋体" pitchFamily="2" charset="-122"/>
                <a:cs typeface="宋体" panose="02010600030101010101" pitchFamily="2" charset="-122"/>
              </a:rPr>
              <a:t>中华民族最独特的精神标识和文化</a:t>
            </a:r>
            <a:r>
              <a:rPr lang="zh-CN" altLang="en-US" sz="2400" dirty="0" smtClean="0">
                <a:solidFill>
                  <a:srgbClr val="000000"/>
                </a:solidFill>
                <a:latin typeface="宋体" pitchFamily="2" charset="-122"/>
                <a:ea typeface="宋体" pitchFamily="2" charset="-122"/>
                <a:cs typeface="宋体" panose="02010600030101010101" pitchFamily="2" charset="-122"/>
              </a:rPr>
              <a:t>基因，历经</a:t>
            </a:r>
            <a:r>
              <a:rPr lang="zh-CN" altLang="en-US" sz="2400" dirty="0">
                <a:solidFill>
                  <a:srgbClr val="000000"/>
                </a:solidFill>
                <a:latin typeface="宋体" pitchFamily="2" charset="-122"/>
                <a:ea typeface="宋体" pitchFamily="2" charset="-122"/>
                <a:cs typeface="宋体" panose="02010600030101010101" pitchFamily="2" charset="-122"/>
              </a:rPr>
              <a:t>数千年风雨洗礼依然挺立、</a:t>
            </a:r>
            <a:r>
              <a:rPr lang="zh-CN" altLang="en-US" sz="2400" dirty="0" smtClean="0">
                <a:solidFill>
                  <a:srgbClr val="000000"/>
                </a:solidFill>
                <a:latin typeface="宋体" pitchFamily="2" charset="-122"/>
                <a:ea typeface="宋体" pitchFamily="2" charset="-122"/>
                <a:cs typeface="宋体" panose="02010600030101010101" pitchFamily="2" charset="-122"/>
              </a:rPr>
              <a:t>生机勃勃，在</a:t>
            </a:r>
            <a:r>
              <a:rPr lang="zh-CN" altLang="en-US" sz="2400" dirty="0">
                <a:solidFill>
                  <a:srgbClr val="000000"/>
                </a:solidFill>
                <a:latin typeface="宋体" pitchFamily="2" charset="-122"/>
                <a:ea typeface="宋体" pitchFamily="2" charset="-122"/>
                <a:cs typeface="宋体" panose="02010600030101010101" pitchFamily="2" charset="-122"/>
              </a:rPr>
              <a:t>人类文明的灿烂星空中闪烁着最耀眼的光芒。这是我们坚定文化自信的深厚基础。</a:t>
            </a:r>
          </a:p>
        </p:txBody>
      </p:sp>
    </p:spTree>
    <p:extLst>
      <p:ext uri="{BB962C8B-B14F-4D97-AF65-F5344CB8AC3E}">
        <p14:creationId xmlns:p14="http://schemas.microsoft.com/office/powerpoint/2010/main" xmlns="" val="2129288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791738" y="1343335"/>
            <a:ext cx="9879979" cy="5115246"/>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4.</a:t>
            </a:r>
            <a:r>
              <a:rPr lang="zh-CN" altLang="en-US" sz="2400" dirty="0">
                <a:solidFill>
                  <a:srgbClr val="000000"/>
                </a:solidFill>
                <a:latin typeface="黑体" pitchFamily="49" charset="-122"/>
                <a:ea typeface="黑体" pitchFamily="49" charset="-122"/>
                <a:cs typeface="宋体" panose="02010600030101010101" pitchFamily="2" charset="-122"/>
              </a:rPr>
              <a:t>民族文化与民族精神的关系。</a:t>
            </a:r>
          </a:p>
          <a:p>
            <a:pPr indent="0">
              <a:lnSpc>
                <a:spcPct val="200000"/>
              </a:lnSpc>
            </a:pPr>
            <a:r>
              <a:rPr lang="en-US" altLang="zh-CN" sz="2400" dirty="0" smtClean="0">
                <a:solidFill>
                  <a:srgbClr val="000000"/>
                </a:solidFill>
                <a:latin typeface="黑体" pitchFamily="49" charset="-122"/>
                <a:ea typeface="黑体" pitchFamily="49"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1</a:t>
            </a:r>
            <a:r>
              <a:rPr lang="zh-CN" altLang="en-US" sz="2400" dirty="0" smtClean="0">
                <a:solidFill>
                  <a:srgbClr val="000000"/>
                </a:solidFill>
                <a:latin typeface="宋体" pitchFamily="2" charset="-122"/>
                <a:ea typeface="宋体" pitchFamily="2" charset="-122"/>
                <a:cs typeface="宋体" panose="02010600030101010101" pitchFamily="2" charset="-122"/>
              </a:rPr>
              <a:t>）民族</a:t>
            </a:r>
            <a:r>
              <a:rPr lang="zh-CN" altLang="en-US" sz="2400" dirty="0">
                <a:solidFill>
                  <a:srgbClr val="000000"/>
                </a:solidFill>
                <a:latin typeface="宋体" pitchFamily="2" charset="-122"/>
                <a:ea typeface="宋体" pitchFamily="2" charset="-122"/>
                <a:cs typeface="宋体" panose="02010600030101010101" pitchFamily="2" charset="-122"/>
              </a:rPr>
              <a:t>精神根植于我国的优秀文化</a:t>
            </a:r>
            <a:r>
              <a:rPr lang="zh-CN" altLang="en-US" sz="2400" dirty="0" smtClean="0">
                <a:solidFill>
                  <a:srgbClr val="000000"/>
                </a:solidFill>
                <a:latin typeface="宋体" pitchFamily="2" charset="-122"/>
                <a:ea typeface="宋体" pitchFamily="2" charset="-122"/>
                <a:cs typeface="宋体" panose="02010600030101010101" pitchFamily="2" charset="-122"/>
              </a:rPr>
              <a:t>传统，是</a:t>
            </a:r>
            <a:r>
              <a:rPr lang="zh-CN" altLang="en-US" sz="2400" dirty="0">
                <a:solidFill>
                  <a:srgbClr val="000000"/>
                </a:solidFill>
                <a:latin typeface="宋体" pitchFamily="2" charset="-122"/>
                <a:ea typeface="宋体" pitchFamily="2" charset="-122"/>
                <a:cs typeface="宋体" panose="02010600030101010101" pitchFamily="2" charset="-122"/>
              </a:rPr>
              <a:t>民族文化的精髓。</a:t>
            </a:r>
          </a:p>
          <a:p>
            <a:pPr indent="0">
              <a:lnSpc>
                <a:spcPct val="2000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2</a:t>
            </a:r>
            <a:r>
              <a:rPr lang="zh-CN" altLang="en-US" sz="2400" dirty="0" smtClean="0">
                <a:solidFill>
                  <a:srgbClr val="000000"/>
                </a:solidFill>
                <a:latin typeface="宋体" pitchFamily="2" charset="-122"/>
                <a:ea typeface="宋体" pitchFamily="2" charset="-122"/>
                <a:cs typeface="宋体" panose="02010600030101010101" pitchFamily="2" charset="-122"/>
              </a:rPr>
              <a:t>）民族文化</a:t>
            </a:r>
            <a:r>
              <a:rPr lang="zh-CN" altLang="en-US" sz="2400" dirty="0">
                <a:solidFill>
                  <a:srgbClr val="000000"/>
                </a:solidFill>
                <a:latin typeface="宋体" pitchFamily="2" charset="-122"/>
                <a:ea typeface="宋体" pitchFamily="2" charset="-122"/>
                <a:cs typeface="宋体" panose="02010600030101010101" pitchFamily="2" charset="-122"/>
              </a:rPr>
              <a:t>是一个民族在漫长的历史发展过程中所创造的精神、物质等各方面的综合反映。民族精神主要是指精神</a:t>
            </a:r>
            <a:r>
              <a:rPr lang="zh-CN" altLang="en-US" sz="2400" dirty="0" smtClean="0">
                <a:solidFill>
                  <a:srgbClr val="000000"/>
                </a:solidFill>
                <a:latin typeface="宋体" pitchFamily="2" charset="-122"/>
                <a:ea typeface="宋体" pitchFamily="2" charset="-122"/>
                <a:cs typeface="宋体" panose="02010600030101010101" pitchFamily="2" charset="-122"/>
              </a:rPr>
              <a:t>方面，是</a:t>
            </a:r>
            <a:r>
              <a:rPr lang="zh-CN" altLang="en-US" sz="2400" dirty="0">
                <a:solidFill>
                  <a:srgbClr val="000000"/>
                </a:solidFill>
                <a:latin typeface="宋体" pitchFamily="2" charset="-122"/>
                <a:ea typeface="宋体" pitchFamily="2" charset="-122"/>
                <a:cs typeface="宋体" panose="02010600030101010101" pitchFamily="2" charset="-122"/>
              </a:rPr>
              <a:t>民族文化中最本质的、最集中的体现。民族精神根植于优秀的民族文化</a:t>
            </a:r>
            <a:r>
              <a:rPr lang="zh-CN" altLang="en-US" sz="2400" dirty="0" smtClean="0">
                <a:solidFill>
                  <a:srgbClr val="000000"/>
                </a:solidFill>
                <a:latin typeface="宋体" pitchFamily="2" charset="-122"/>
                <a:ea typeface="宋体" pitchFamily="2" charset="-122"/>
                <a:cs typeface="宋体" panose="02010600030101010101" pitchFamily="2" charset="-122"/>
              </a:rPr>
              <a:t>传统，但</a:t>
            </a:r>
            <a:r>
              <a:rPr lang="zh-CN" altLang="en-US" sz="2400" dirty="0">
                <a:solidFill>
                  <a:srgbClr val="000000"/>
                </a:solidFill>
                <a:latin typeface="宋体" pitchFamily="2" charset="-122"/>
                <a:ea typeface="宋体" pitchFamily="2" charset="-122"/>
                <a:cs typeface="宋体" panose="02010600030101010101" pitchFamily="2" charset="-122"/>
              </a:rPr>
              <a:t>并不是民族文化。中国的传统文化有</a:t>
            </a:r>
            <a:r>
              <a:rPr lang="zh-CN" altLang="en-US" sz="2400" dirty="0" smtClean="0">
                <a:solidFill>
                  <a:srgbClr val="000000"/>
                </a:solidFill>
                <a:latin typeface="宋体" pitchFamily="2" charset="-122"/>
                <a:ea typeface="宋体" pitchFamily="2" charset="-122"/>
                <a:cs typeface="宋体" panose="02010600030101010101" pitchFamily="2" charset="-122"/>
              </a:rPr>
              <a:t>精华，也</a:t>
            </a:r>
            <a:r>
              <a:rPr lang="zh-CN" altLang="en-US" sz="2400" dirty="0">
                <a:solidFill>
                  <a:srgbClr val="000000"/>
                </a:solidFill>
                <a:latin typeface="宋体" pitchFamily="2" charset="-122"/>
                <a:ea typeface="宋体" pitchFamily="2" charset="-122"/>
                <a:cs typeface="宋体" panose="02010600030101010101" pitchFamily="2" charset="-122"/>
              </a:rPr>
              <a:t>有糟粕。所谓的民族</a:t>
            </a:r>
            <a:r>
              <a:rPr lang="zh-CN" altLang="en-US" sz="2400" dirty="0" smtClean="0">
                <a:solidFill>
                  <a:srgbClr val="000000"/>
                </a:solidFill>
                <a:latin typeface="宋体" pitchFamily="2" charset="-122"/>
                <a:ea typeface="宋体" pitchFamily="2" charset="-122"/>
                <a:cs typeface="宋体" panose="02010600030101010101" pitchFamily="2" charset="-122"/>
              </a:rPr>
              <a:t>精神，指</a:t>
            </a:r>
            <a:r>
              <a:rPr lang="zh-CN" altLang="en-US" sz="2400" dirty="0">
                <a:solidFill>
                  <a:srgbClr val="000000"/>
                </a:solidFill>
                <a:latin typeface="宋体" pitchFamily="2" charset="-122"/>
                <a:ea typeface="宋体" pitchFamily="2" charset="-122"/>
                <a:cs typeface="宋体" panose="02010600030101010101" pitchFamily="2" charset="-122"/>
              </a:rPr>
              <a:t>的是民族文化中的</a:t>
            </a:r>
            <a:r>
              <a:rPr lang="zh-CN" altLang="en-US" sz="2400" dirty="0" smtClean="0">
                <a:solidFill>
                  <a:srgbClr val="000000"/>
                </a:solidFill>
                <a:latin typeface="宋体" pitchFamily="2" charset="-122"/>
                <a:ea typeface="宋体" pitchFamily="2" charset="-122"/>
                <a:cs typeface="宋体" panose="02010600030101010101" pitchFamily="2" charset="-122"/>
              </a:rPr>
              <a:t>精华，代表</a:t>
            </a:r>
            <a:r>
              <a:rPr lang="zh-CN" altLang="en-US" sz="2400" dirty="0">
                <a:solidFill>
                  <a:srgbClr val="000000"/>
                </a:solidFill>
                <a:latin typeface="宋体" pitchFamily="2" charset="-122"/>
                <a:ea typeface="宋体" pitchFamily="2" charset="-122"/>
                <a:cs typeface="宋体" panose="02010600030101010101" pitchFamily="2" charset="-122"/>
              </a:rPr>
              <a:t>了文化主流。</a:t>
            </a:r>
          </a:p>
        </p:txBody>
      </p:sp>
    </p:spTree>
    <p:extLst>
      <p:ext uri="{BB962C8B-B14F-4D97-AF65-F5344CB8AC3E}">
        <p14:creationId xmlns:p14="http://schemas.microsoft.com/office/powerpoint/2010/main" xmlns="" val="38636629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70878" y="1482167"/>
            <a:ext cx="10314878" cy="5016758"/>
          </a:xfrm>
          <a:prstGeom prst="rect">
            <a:avLst/>
          </a:prstGeom>
        </p:spPr>
        <p:txBody>
          <a:bodyPr wrap="square">
            <a:spAutoFit/>
          </a:bodyPr>
          <a:lstStyle/>
          <a:p>
            <a:pPr>
              <a:lnSpc>
                <a:spcPts val="4800"/>
              </a:lnSpc>
            </a:pPr>
            <a:r>
              <a:rPr lang="en-US" altLang="zh-CN" sz="2400" dirty="0" smtClean="0">
                <a:latin typeface="宋体" pitchFamily="2" charset="-122"/>
                <a:ea typeface="宋体" pitchFamily="2" charset="-122"/>
              </a:rPr>
              <a:t>2</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文化、世界文化、外来文化、中华文化、中华优秀传统文化</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对于这些</a:t>
            </a:r>
            <a:r>
              <a:rPr lang="zh-CN" altLang="en-US" sz="2400" dirty="0" smtClean="0">
                <a:latin typeface="宋体" pitchFamily="2" charset="-122"/>
                <a:ea typeface="宋体" pitchFamily="2" charset="-122"/>
              </a:rPr>
              <a:t>概念，不必</a:t>
            </a:r>
            <a:r>
              <a:rPr lang="zh-CN" altLang="en-US" sz="2400" dirty="0">
                <a:latin typeface="宋体" pitchFamily="2" charset="-122"/>
                <a:ea typeface="宋体" pitchFamily="2" charset="-122"/>
              </a:rPr>
              <a:t>机械地记忆。对中华文化的特点、作用要作生活化的</a:t>
            </a:r>
            <a:r>
              <a:rPr lang="zh-CN" altLang="en-US" sz="2400" dirty="0" smtClean="0">
                <a:latin typeface="宋体" pitchFamily="2" charset="-122"/>
                <a:ea typeface="宋体" pitchFamily="2" charset="-122"/>
              </a:rPr>
              <a:t>理解，结合</a:t>
            </a:r>
            <a:r>
              <a:rPr lang="zh-CN" altLang="en-US" sz="2400" dirty="0">
                <a:latin typeface="宋体" pitchFamily="2" charset="-122"/>
                <a:ea typeface="宋体" pitchFamily="2" charset="-122"/>
              </a:rPr>
              <a:t>丰富的社会生活和个人生活加以体会。首先是</a:t>
            </a:r>
            <a:r>
              <a:rPr lang="zh-CN" altLang="en-US" sz="2400" dirty="0" smtClean="0">
                <a:latin typeface="宋体" pitchFamily="2" charset="-122"/>
                <a:ea typeface="宋体" pitchFamily="2" charset="-122"/>
              </a:rPr>
              <a:t>“知”，不但</a:t>
            </a:r>
            <a:r>
              <a:rPr lang="zh-CN" altLang="en-US" sz="2400" dirty="0">
                <a:latin typeface="宋体" pitchFamily="2" charset="-122"/>
                <a:ea typeface="宋体" pitchFamily="2" charset="-122"/>
              </a:rPr>
              <a:t>知道历史上中华文化的代表人物、</a:t>
            </a:r>
            <a:r>
              <a:rPr lang="zh-CN" altLang="en-US" sz="2400" dirty="0" smtClean="0">
                <a:latin typeface="宋体" pitchFamily="2" charset="-122"/>
                <a:ea typeface="宋体" pitchFamily="2" charset="-122"/>
              </a:rPr>
              <a:t>事物，还要</a:t>
            </a:r>
            <a:r>
              <a:rPr lang="zh-CN" altLang="en-US" sz="2400" dirty="0">
                <a:latin typeface="宋体" pitchFamily="2" charset="-122"/>
                <a:ea typeface="宋体" pitchFamily="2" charset="-122"/>
              </a:rPr>
              <a:t>知道当代生活中体现的中华文化的具体事物、</a:t>
            </a:r>
            <a:r>
              <a:rPr lang="zh-CN" altLang="en-US" sz="2400" dirty="0" smtClean="0">
                <a:latin typeface="宋体" pitchFamily="2" charset="-122"/>
                <a:ea typeface="宋体" pitchFamily="2" charset="-122"/>
              </a:rPr>
              <a:t>现象，如</a:t>
            </a:r>
            <a:r>
              <a:rPr lang="zh-CN" altLang="en-US" sz="2400" dirty="0">
                <a:latin typeface="宋体" pitchFamily="2" charset="-122"/>
                <a:ea typeface="宋体" pitchFamily="2" charset="-122"/>
              </a:rPr>
              <a:t>中华传统节日、书法、戏剧、诗词、服饰、饮食</a:t>
            </a:r>
            <a:r>
              <a:rPr lang="zh-CN" altLang="en-US" sz="2400" dirty="0" smtClean="0">
                <a:latin typeface="宋体" pitchFamily="2" charset="-122"/>
                <a:ea typeface="宋体" pitchFamily="2" charset="-122"/>
              </a:rPr>
              <a:t>等；其次</a:t>
            </a:r>
            <a:r>
              <a:rPr lang="zh-CN" altLang="en-US" sz="2400" dirty="0">
                <a:latin typeface="宋体" pitchFamily="2" charset="-122"/>
                <a:ea typeface="宋体" pitchFamily="2" charset="-122"/>
              </a:rPr>
              <a:t>是</a:t>
            </a:r>
            <a:r>
              <a:rPr lang="zh-CN" altLang="en-US" sz="2400" dirty="0" smtClean="0">
                <a:latin typeface="宋体" pitchFamily="2" charset="-122"/>
                <a:ea typeface="宋体" pitchFamily="2" charset="-122"/>
              </a:rPr>
              <a:t>“情”，要</a:t>
            </a:r>
            <a:r>
              <a:rPr lang="zh-CN" altLang="en-US" sz="2400" dirty="0">
                <a:latin typeface="宋体" pitchFamily="2" charset="-122"/>
                <a:ea typeface="宋体" pitchFamily="2" charset="-122"/>
              </a:rPr>
              <a:t>热爱中华优秀传统</a:t>
            </a:r>
            <a:r>
              <a:rPr lang="zh-CN" altLang="en-US" sz="2400" dirty="0" smtClean="0">
                <a:latin typeface="宋体" pitchFamily="2" charset="-122"/>
                <a:ea typeface="宋体" pitchFamily="2" charset="-122"/>
              </a:rPr>
              <a:t>文化，为</a:t>
            </a:r>
            <a:r>
              <a:rPr lang="zh-CN" altLang="en-US" sz="2400" dirty="0">
                <a:latin typeface="宋体" pitchFamily="2" charset="-122"/>
                <a:ea typeface="宋体" pitchFamily="2" charset="-122"/>
              </a:rPr>
              <a:t>中华优秀传统文化的博大精深感到</a:t>
            </a:r>
            <a:r>
              <a:rPr lang="zh-CN" altLang="en-US" sz="2400" dirty="0" smtClean="0">
                <a:latin typeface="宋体" pitchFamily="2" charset="-122"/>
                <a:ea typeface="宋体" pitchFamily="2" charset="-122"/>
              </a:rPr>
              <a:t>自豪，认同</a:t>
            </a:r>
            <a:r>
              <a:rPr lang="zh-CN" altLang="en-US" sz="2400" dirty="0">
                <a:latin typeface="宋体" pitchFamily="2" charset="-122"/>
                <a:ea typeface="宋体" pitchFamily="2" charset="-122"/>
              </a:rPr>
              <a:t>中华优秀传统</a:t>
            </a:r>
            <a:r>
              <a:rPr lang="zh-CN" altLang="en-US" sz="2400" dirty="0" smtClean="0">
                <a:latin typeface="宋体" pitchFamily="2" charset="-122"/>
                <a:ea typeface="宋体" pitchFamily="2" charset="-122"/>
              </a:rPr>
              <a:t>文化；最后</a:t>
            </a:r>
            <a:r>
              <a:rPr lang="zh-CN" altLang="en-US" sz="2400" dirty="0">
                <a:latin typeface="宋体" pitchFamily="2" charset="-122"/>
                <a:ea typeface="宋体" pitchFamily="2" charset="-122"/>
              </a:rPr>
              <a:t>是</a:t>
            </a:r>
            <a:r>
              <a:rPr lang="zh-CN" altLang="en-US" sz="2400" dirty="0" smtClean="0">
                <a:latin typeface="宋体" pitchFamily="2" charset="-122"/>
                <a:ea typeface="宋体" pitchFamily="2" charset="-122"/>
              </a:rPr>
              <a:t>“行”，以</a:t>
            </a:r>
            <a:r>
              <a:rPr lang="zh-CN" altLang="en-US" sz="2400" dirty="0">
                <a:latin typeface="宋体" pitchFamily="2" charset="-122"/>
                <a:ea typeface="宋体" pitchFamily="2" charset="-122"/>
              </a:rPr>
              <a:t>传承中华优秀传统文化为己任。了解中华文化是热爱、认同民族文化的</a:t>
            </a:r>
            <a:r>
              <a:rPr lang="zh-CN" altLang="en-US" sz="2400" dirty="0" smtClean="0">
                <a:latin typeface="宋体" pitchFamily="2" charset="-122"/>
                <a:ea typeface="宋体" pitchFamily="2" charset="-122"/>
              </a:rPr>
              <a:t>基础，也</a:t>
            </a:r>
            <a:r>
              <a:rPr lang="zh-CN" altLang="en-US" sz="2400" dirty="0">
                <a:latin typeface="宋体" pitchFamily="2" charset="-122"/>
                <a:ea typeface="宋体" pitchFamily="2" charset="-122"/>
              </a:rPr>
              <a:t>是增强文化自信的前提。</a:t>
            </a:r>
          </a:p>
        </p:txBody>
      </p:sp>
    </p:spTree>
    <p:extLst>
      <p:ext uri="{BB962C8B-B14F-4D97-AF65-F5344CB8AC3E}">
        <p14:creationId xmlns:p14="http://schemas.microsoft.com/office/powerpoint/2010/main" xmlns="" val="314384418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791739" y="1465998"/>
            <a:ext cx="9088242" cy="4228850"/>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5.</a:t>
            </a:r>
            <a:r>
              <a:rPr lang="zh-CN" altLang="en-US" sz="2400" dirty="0">
                <a:solidFill>
                  <a:srgbClr val="000000"/>
                </a:solidFill>
                <a:latin typeface="黑体" pitchFamily="49" charset="-122"/>
                <a:ea typeface="黑体" pitchFamily="49" charset="-122"/>
                <a:cs typeface="宋体" panose="02010600030101010101" pitchFamily="2" charset="-122"/>
              </a:rPr>
              <a:t>社会主义核心价值观的基本内容之间的相互联系。</a:t>
            </a:r>
          </a:p>
          <a:p>
            <a:pPr indent="0">
              <a:lnSpc>
                <a:spcPct val="200000"/>
              </a:lnSpc>
            </a:pPr>
            <a:r>
              <a:rPr lang="zh-CN" altLang="en-US" sz="2400" dirty="0" smtClean="0">
                <a:solidFill>
                  <a:srgbClr val="000000"/>
                </a:solidFill>
                <a:latin typeface="黑体" pitchFamily="49" charset="-122"/>
                <a:ea typeface="黑体" pitchFamily="49"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一方面，个人</a:t>
            </a:r>
            <a:r>
              <a:rPr lang="zh-CN" altLang="en-US" sz="2400" dirty="0">
                <a:solidFill>
                  <a:srgbClr val="000000"/>
                </a:solidFill>
                <a:latin typeface="宋体" pitchFamily="2" charset="-122"/>
                <a:ea typeface="宋体" pitchFamily="2" charset="-122"/>
                <a:cs typeface="宋体" panose="02010600030101010101" pitchFamily="2" charset="-122"/>
              </a:rPr>
              <a:t>层面的价值准则是形成社会层面的价值取向的</a:t>
            </a:r>
            <a:r>
              <a:rPr lang="zh-CN" altLang="en-US" sz="2400" dirty="0" smtClean="0">
                <a:solidFill>
                  <a:srgbClr val="000000"/>
                </a:solidFill>
                <a:latin typeface="宋体" pitchFamily="2" charset="-122"/>
                <a:ea typeface="宋体" pitchFamily="2" charset="-122"/>
                <a:cs typeface="宋体" panose="02010600030101010101" pitchFamily="2" charset="-122"/>
              </a:rPr>
              <a:t>基础，社会</a:t>
            </a:r>
            <a:r>
              <a:rPr lang="zh-CN" altLang="en-US" sz="2400" dirty="0">
                <a:solidFill>
                  <a:srgbClr val="000000"/>
                </a:solidFill>
                <a:latin typeface="宋体" pitchFamily="2" charset="-122"/>
                <a:ea typeface="宋体" pitchFamily="2" charset="-122"/>
                <a:cs typeface="宋体" panose="02010600030101010101" pitchFamily="2" charset="-122"/>
              </a:rPr>
              <a:t>层面的价值取向决定国家层面的价值</a:t>
            </a:r>
            <a:r>
              <a:rPr lang="zh-CN" altLang="en-US" sz="2400" dirty="0" smtClean="0">
                <a:solidFill>
                  <a:srgbClr val="000000"/>
                </a:solidFill>
                <a:latin typeface="宋体" pitchFamily="2" charset="-122"/>
                <a:ea typeface="宋体" pitchFamily="2" charset="-122"/>
                <a:cs typeface="宋体" panose="02010600030101010101" pitchFamily="2" charset="-122"/>
              </a:rPr>
              <a:t>目标；另一方面，国家</a:t>
            </a:r>
            <a:r>
              <a:rPr lang="zh-CN" altLang="en-US" sz="2400" dirty="0">
                <a:solidFill>
                  <a:srgbClr val="000000"/>
                </a:solidFill>
                <a:latin typeface="宋体" pitchFamily="2" charset="-122"/>
                <a:ea typeface="宋体" pitchFamily="2" charset="-122"/>
                <a:cs typeface="宋体" panose="02010600030101010101" pitchFamily="2" charset="-122"/>
              </a:rPr>
              <a:t>层面的价值目标影响和指导社会层面的价值</a:t>
            </a:r>
            <a:r>
              <a:rPr lang="zh-CN" altLang="en-US" sz="2400" dirty="0" smtClean="0">
                <a:solidFill>
                  <a:srgbClr val="000000"/>
                </a:solidFill>
                <a:latin typeface="宋体" pitchFamily="2" charset="-122"/>
                <a:ea typeface="宋体" pitchFamily="2" charset="-122"/>
                <a:cs typeface="宋体" panose="02010600030101010101" pitchFamily="2" charset="-122"/>
              </a:rPr>
              <a:t>取向，同样，社会</a:t>
            </a:r>
            <a:r>
              <a:rPr lang="zh-CN" altLang="en-US" sz="2400" dirty="0">
                <a:solidFill>
                  <a:srgbClr val="000000"/>
                </a:solidFill>
                <a:latin typeface="宋体" pitchFamily="2" charset="-122"/>
                <a:ea typeface="宋体" pitchFamily="2" charset="-122"/>
                <a:cs typeface="宋体" panose="02010600030101010101" pitchFamily="2" charset="-122"/>
              </a:rPr>
              <a:t>层面的价值取向影响和指导个人层面的价值准则。</a:t>
            </a:r>
          </a:p>
          <a:p>
            <a:pPr indent="0">
              <a:lnSpc>
                <a:spcPct val="160000"/>
              </a:lnSpc>
            </a:pPr>
            <a:endParaRPr lang="zh-CN" altLang="en-US" sz="2400" dirty="0">
              <a:solidFill>
                <a:srgbClr val="000000"/>
              </a:solidFill>
              <a:latin typeface="黑体" pitchFamily="49" charset="-122"/>
              <a:ea typeface="黑体" pitchFamily="49" charset="-122"/>
              <a:cs typeface="宋体" panose="02010600030101010101" pitchFamily="2" charset="-122"/>
            </a:endParaRPr>
          </a:p>
        </p:txBody>
      </p:sp>
    </p:spTree>
    <p:extLst>
      <p:ext uri="{BB962C8B-B14F-4D97-AF65-F5344CB8AC3E}">
        <p14:creationId xmlns:p14="http://schemas.microsoft.com/office/powerpoint/2010/main" xmlns="" val="33401068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0517" y="1404991"/>
            <a:ext cx="9969190" cy="5262979"/>
          </a:xfrm>
          <a:prstGeom prst="rect">
            <a:avLst/>
          </a:prstGeom>
        </p:spPr>
        <p:txBody>
          <a:bodyPr wrap="square">
            <a:spAutoFit/>
          </a:bodyPr>
          <a:lstStyle/>
          <a:p>
            <a:pPr>
              <a:lnSpc>
                <a:spcPct val="20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近几年对中华优秀传统文化内容的考查力度越来越</a:t>
            </a:r>
            <a:r>
              <a:rPr lang="zh-CN" altLang="en-US" sz="2400" dirty="0" smtClean="0">
                <a:latin typeface="宋体" pitchFamily="2" charset="-122"/>
                <a:ea typeface="宋体" pitchFamily="2" charset="-122"/>
              </a:rPr>
              <a:t>大，随着</a:t>
            </a:r>
            <a:r>
              <a:rPr lang="zh-CN" altLang="en-US" sz="2400" dirty="0">
                <a:latin typeface="宋体" pitchFamily="2" charset="-122"/>
                <a:ea typeface="宋体" pitchFamily="2" charset="-122"/>
              </a:rPr>
              <a:t>统编教材的</a:t>
            </a:r>
            <a:r>
              <a:rPr lang="zh-CN" altLang="en-US" sz="2400" dirty="0" smtClean="0">
                <a:latin typeface="宋体" pitchFamily="2" charset="-122"/>
                <a:ea typeface="宋体" pitchFamily="2" charset="-122"/>
              </a:rPr>
              <a:t>实施，中考</a:t>
            </a:r>
            <a:r>
              <a:rPr lang="zh-CN" altLang="en-US" sz="2400" dirty="0">
                <a:latin typeface="宋体" pitchFamily="2" charset="-122"/>
                <a:ea typeface="宋体" pitchFamily="2" charset="-122"/>
              </a:rPr>
              <a:t>对这部分内容的关注度会越来越</a:t>
            </a:r>
            <a:r>
              <a:rPr lang="zh-CN" altLang="en-US" sz="2400" dirty="0" smtClean="0">
                <a:latin typeface="宋体" pitchFamily="2" charset="-122"/>
                <a:ea typeface="宋体" pitchFamily="2" charset="-122"/>
              </a:rPr>
              <a:t>高，我们</a:t>
            </a:r>
            <a:r>
              <a:rPr lang="zh-CN" altLang="en-US" sz="2400" dirty="0">
                <a:latin typeface="宋体" pitchFamily="2" charset="-122"/>
                <a:ea typeface="宋体" pitchFamily="2" charset="-122"/>
              </a:rPr>
              <a:t>要将之作为复习重点。</a:t>
            </a:r>
          </a:p>
          <a:p>
            <a:pPr>
              <a:lnSpc>
                <a:spcPct val="20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正确看待、处理外来文化与中华文化的关系是一个</a:t>
            </a:r>
            <a:r>
              <a:rPr lang="zh-CN" altLang="en-US" sz="2400" dirty="0" smtClean="0">
                <a:latin typeface="宋体" pitchFamily="2" charset="-122"/>
                <a:ea typeface="宋体" pitchFamily="2" charset="-122"/>
              </a:rPr>
              <a:t>重点，复习</a:t>
            </a:r>
            <a:r>
              <a:rPr lang="zh-CN" altLang="en-US" sz="2400" dirty="0">
                <a:latin typeface="宋体" pitchFamily="2" charset="-122"/>
                <a:ea typeface="宋体" pitchFamily="2" charset="-122"/>
              </a:rPr>
              <a:t>时要明确两个</a:t>
            </a:r>
            <a:r>
              <a:rPr lang="zh-CN" altLang="en-US" sz="2400" dirty="0" smtClean="0">
                <a:latin typeface="宋体" pitchFamily="2" charset="-122"/>
                <a:ea typeface="宋体" pitchFamily="2" charset="-122"/>
              </a:rPr>
              <a:t>基本点：一</a:t>
            </a:r>
            <a:r>
              <a:rPr lang="zh-CN" altLang="en-US" sz="2400" dirty="0">
                <a:latin typeface="宋体" pitchFamily="2" charset="-122"/>
                <a:ea typeface="宋体" pitchFamily="2" charset="-122"/>
              </a:rPr>
              <a:t>是既尊重自己民族文化的</a:t>
            </a:r>
            <a:r>
              <a:rPr lang="zh-CN" altLang="en-US" sz="2400" dirty="0" smtClean="0">
                <a:latin typeface="宋体" pitchFamily="2" charset="-122"/>
                <a:ea typeface="宋体" pitchFamily="2" charset="-122"/>
              </a:rPr>
              <a:t>价值，又</a:t>
            </a:r>
            <a:r>
              <a:rPr lang="zh-CN" altLang="en-US" sz="2400" dirty="0">
                <a:latin typeface="宋体" pitchFamily="2" charset="-122"/>
                <a:ea typeface="宋体" pitchFamily="2" charset="-122"/>
              </a:rPr>
              <a:t>尊重其他民族文化的</a:t>
            </a:r>
            <a:r>
              <a:rPr lang="zh-CN" altLang="en-US" sz="2400" dirty="0" smtClean="0">
                <a:latin typeface="宋体" pitchFamily="2" charset="-122"/>
                <a:ea typeface="宋体" pitchFamily="2" charset="-122"/>
              </a:rPr>
              <a:t>价值；二</a:t>
            </a:r>
            <a:r>
              <a:rPr lang="zh-CN" altLang="en-US" sz="2400" dirty="0">
                <a:latin typeface="宋体" pitchFamily="2" charset="-122"/>
                <a:ea typeface="宋体" pitchFamily="2" charset="-122"/>
              </a:rPr>
              <a:t>是认识到尊重外来文化与热爱中华文化并不</a:t>
            </a:r>
            <a:r>
              <a:rPr lang="zh-CN" altLang="en-US" sz="2400" dirty="0" smtClean="0">
                <a:latin typeface="宋体" pitchFamily="2" charset="-122"/>
                <a:ea typeface="宋体" pitchFamily="2" charset="-122"/>
              </a:rPr>
              <a:t>矛盾，它们</a:t>
            </a:r>
            <a:r>
              <a:rPr lang="zh-CN" altLang="en-US" sz="2400" dirty="0">
                <a:latin typeface="宋体" pitchFamily="2" charset="-122"/>
                <a:ea typeface="宋体" pitchFamily="2" charset="-122"/>
              </a:rPr>
              <a:t>之间互相</a:t>
            </a:r>
            <a:r>
              <a:rPr lang="zh-CN" altLang="en-US" sz="2400" dirty="0" smtClean="0">
                <a:latin typeface="宋体" pitchFamily="2" charset="-122"/>
                <a:ea typeface="宋体" pitchFamily="2" charset="-122"/>
              </a:rPr>
              <a:t>影响，应</a:t>
            </a:r>
            <a:r>
              <a:rPr lang="zh-CN" altLang="en-US" sz="2400" dirty="0">
                <a:latin typeface="宋体" pitchFamily="2" charset="-122"/>
                <a:ea typeface="宋体" pitchFamily="2" charset="-122"/>
              </a:rPr>
              <a:t>平等交流、互相</a:t>
            </a:r>
            <a:r>
              <a:rPr lang="zh-CN" altLang="en-US" sz="2400" dirty="0" smtClean="0">
                <a:latin typeface="宋体" pitchFamily="2" charset="-122"/>
                <a:ea typeface="宋体" pitchFamily="2" charset="-122"/>
              </a:rPr>
              <a:t>学习，在</a:t>
            </a:r>
            <a:r>
              <a:rPr lang="zh-CN" altLang="en-US" sz="2400" dirty="0">
                <a:latin typeface="宋体" pitchFamily="2" charset="-122"/>
                <a:ea typeface="宋体" pitchFamily="2" charset="-122"/>
              </a:rPr>
              <a:t>交流互鉴中丰富和</a:t>
            </a:r>
            <a:r>
              <a:rPr lang="zh-CN" altLang="en-US" sz="2400" dirty="0" smtClean="0">
                <a:latin typeface="宋体" pitchFamily="2" charset="-122"/>
                <a:ea typeface="宋体" pitchFamily="2" charset="-122"/>
              </a:rPr>
              <a:t>发展，以</a:t>
            </a:r>
            <a:r>
              <a:rPr lang="zh-CN" altLang="en-US" sz="2400" dirty="0">
                <a:latin typeface="宋体" pitchFamily="2" charset="-122"/>
                <a:ea typeface="宋体" pitchFamily="2" charset="-122"/>
              </a:rPr>
              <a:t>我</a:t>
            </a:r>
            <a:r>
              <a:rPr lang="zh-CN" altLang="en-US" sz="2400" dirty="0" smtClean="0">
                <a:latin typeface="宋体" pitchFamily="2" charset="-122"/>
                <a:ea typeface="宋体" pitchFamily="2" charset="-122"/>
              </a:rPr>
              <a:t>为主，兼收并蓄</a:t>
            </a:r>
            <a:r>
              <a:rPr lang="zh-CN" altLang="en-US" sz="2400" dirty="0">
                <a:latin typeface="宋体" pitchFamily="2" charset="-122"/>
                <a:ea typeface="宋体" pitchFamily="2" charset="-122"/>
              </a:rPr>
              <a:t>。</a:t>
            </a:r>
          </a:p>
        </p:txBody>
      </p:sp>
    </p:spTree>
    <p:extLst>
      <p:ext uri="{BB962C8B-B14F-4D97-AF65-F5344CB8AC3E}">
        <p14:creationId xmlns:p14="http://schemas.microsoft.com/office/powerpoint/2010/main" xmlns="" val="175533937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1697</TotalTime>
  <Words>6900</Words>
  <Application>Microsoft Office PowerPoint</Application>
  <PresentationFormat>自定义</PresentationFormat>
  <Paragraphs>675</Paragraphs>
  <Slides>80</Slides>
  <Notes>32</Notes>
  <HiddenSlides>0</HiddenSlides>
  <MMClips>0</MMClips>
  <ScaleCrop>false</ScaleCrop>
  <HeadingPairs>
    <vt:vector size="4" baseType="variant">
      <vt:variant>
        <vt:lpstr>主题</vt:lpstr>
      </vt:variant>
      <vt:variant>
        <vt:i4>4</vt:i4>
      </vt:variant>
      <vt:variant>
        <vt:lpstr>幻灯片标题</vt:lpstr>
      </vt:variant>
      <vt:variant>
        <vt:i4>80</vt:i4>
      </vt:variant>
    </vt:vector>
  </HeadingPairs>
  <TitlesOfParts>
    <vt:vector size="84" baseType="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1219</cp:revision>
  <dcterms:created xsi:type="dcterms:W3CDTF">2020-07-19T08:35:00Z</dcterms:created>
  <dcterms:modified xsi:type="dcterms:W3CDTF">2022-02-25T14:20:38Z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